
<file path=[Content_Types].xml><?xml version="1.0" encoding="utf-8"?>
<Types xmlns="http://schemas.openxmlformats.org/package/2006/content-types">
  <Default Extension="png" ContentType="image/png"/>
  <Default Extension="svg" ContentType="image/svg+xml"/>
  <Default Extension="wmf" ContentType="image/x-wmf"/>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3.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4.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5.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6.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7.xml" ContentType="application/vnd.openxmlformats-officedocument.theme+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theme/theme8.xml" ContentType="application/vnd.openxmlformats-officedocument.theme+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9.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10.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1.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2.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13.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theme/theme14.xml" ContentType="application/vnd.openxmlformats-officedocument.theme+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15.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theme/theme16.xml" ContentType="application/vnd.openxmlformats-officedocument.theme+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7.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18.xml" ContentType="application/vnd.openxmlformats-officedocument.them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theme/theme19.xml" ContentType="application/vnd.openxmlformats-officedocument.theme+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theme/theme20.xml" ContentType="application/vnd.openxmlformats-officedocument.theme+xml"/>
  <Override PartName="/ppt/theme/theme21.xml" ContentType="application/vnd.openxmlformats-officedocument.theme+xml"/>
  <Override PartName="/ppt/theme/theme2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2" r:id="rId2"/>
    <p:sldMasterId id="2147483700" r:id="rId3"/>
    <p:sldMasterId id="2147483796" r:id="rId4"/>
    <p:sldMasterId id="2147483920" r:id="rId5"/>
    <p:sldMasterId id="2147484004" r:id="rId6"/>
    <p:sldMasterId id="2147484136" r:id="rId7"/>
    <p:sldMasterId id="2147484140" r:id="rId8"/>
    <p:sldMasterId id="2147484152" r:id="rId9"/>
    <p:sldMasterId id="2147484164" r:id="rId10"/>
    <p:sldMasterId id="2147484176" r:id="rId11"/>
    <p:sldMasterId id="2147484188" r:id="rId12"/>
    <p:sldMasterId id="2147484200" r:id="rId13"/>
    <p:sldMasterId id="2147484212" r:id="rId14"/>
    <p:sldMasterId id="2147484224" r:id="rId15"/>
    <p:sldMasterId id="2147484236" r:id="rId16"/>
    <p:sldMasterId id="2147484240" r:id="rId17"/>
    <p:sldMasterId id="2147484252" r:id="rId18"/>
    <p:sldMasterId id="2147484264" r:id="rId19"/>
    <p:sldMasterId id="2147484276" r:id="rId20"/>
  </p:sldMasterIdLst>
  <p:notesMasterIdLst>
    <p:notesMasterId r:id="rId145"/>
  </p:notesMasterIdLst>
  <p:handoutMasterIdLst>
    <p:handoutMasterId r:id="rId146"/>
  </p:handoutMasterIdLst>
  <p:sldIdLst>
    <p:sldId id="411" r:id="rId21"/>
    <p:sldId id="1161" r:id="rId22"/>
    <p:sldId id="1162" r:id="rId23"/>
    <p:sldId id="516" r:id="rId24"/>
    <p:sldId id="1163" r:id="rId25"/>
    <p:sldId id="1164" r:id="rId26"/>
    <p:sldId id="949" r:id="rId27"/>
    <p:sldId id="942" r:id="rId28"/>
    <p:sldId id="1165" r:id="rId29"/>
    <p:sldId id="945" r:id="rId30"/>
    <p:sldId id="1166" r:id="rId31"/>
    <p:sldId id="1167" r:id="rId32"/>
    <p:sldId id="1168" r:id="rId33"/>
    <p:sldId id="1169" r:id="rId34"/>
    <p:sldId id="1170" r:id="rId35"/>
    <p:sldId id="1171" r:id="rId36"/>
    <p:sldId id="1172" r:id="rId37"/>
    <p:sldId id="1173" r:id="rId38"/>
    <p:sldId id="1174" r:id="rId39"/>
    <p:sldId id="1184" r:id="rId40"/>
    <p:sldId id="1175" r:id="rId41"/>
    <p:sldId id="1176" r:id="rId42"/>
    <p:sldId id="1177" r:id="rId43"/>
    <p:sldId id="1185" r:id="rId44"/>
    <p:sldId id="1179" r:id="rId45"/>
    <p:sldId id="1180" r:id="rId46"/>
    <p:sldId id="1181" r:id="rId47"/>
    <p:sldId id="1182" r:id="rId48"/>
    <p:sldId id="1183" r:id="rId49"/>
    <p:sldId id="798" r:id="rId50"/>
    <p:sldId id="1186" r:id="rId51"/>
    <p:sldId id="428" r:id="rId52"/>
    <p:sldId id="1187" r:id="rId53"/>
    <p:sldId id="1188" r:id="rId54"/>
    <p:sldId id="1189" r:id="rId55"/>
    <p:sldId id="1190" r:id="rId56"/>
    <p:sldId id="1191" r:id="rId57"/>
    <p:sldId id="1192" r:id="rId58"/>
    <p:sldId id="1193" r:id="rId59"/>
    <p:sldId id="1194" r:id="rId60"/>
    <p:sldId id="1195" r:id="rId61"/>
    <p:sldId id="1196" r:id="rId62"/>
    <p:sldId id="1197" r:id="rId63"/>
    <p:sldId id="1198" r:id="rId64"/>
    <p:sldId id="1199" r:id="rId65"/>
    <p:sldId id="1200" r:id="rId66"/>
    <p:sldId id="441" r:id="rId67"/>
    <p:sldId id="1065" r:id="rId68"/>
    <p:sldId id="1066" r:id="rId69"/>
    <p:sldId id="711" r:id="rId70"/>
    <p:sldId id="1067" r:id="rId71"/>
    <p:sldId id="965" r:id="rId72"/>
    <p:sldId id="1201" r:id="rId73"/>
    <p:sldId id="442" r:id="rId74"/>
    <p:sldId id="1202" r:id="rId75"/>
    <p:sldId id="1203" r:id="rId76"/>
    <p:sldId id="1204" r:id="rId77"/>
    <p:sldId id="1134" r:id="rId78"/>
    <p:sldId id="1206" r:id="rId79"/>
    <p:sldId id="1207" r:id="rId80"/>
    <p:sldId id="1208" r:id="rId81"/>
    <p:sldId id="1068" r:id="rId82"/>
    <p:sldId id="987" r:id="rId83"/>
    <p:sldId id="1209" r:id="rId84"/>
    <p:sldId id="1069" r:id="rId85"/>
    <p:sldId id="991" r:id="rId86"/>
    <p:sldId id="1152" r:id="rId87"/>
    <p:sldId id="1230" r:id="rId88"/>
    <p:sldId id="1231" r:id="rId89"/>
    <p:sldId id="1214" r:id="rId90"/>
    <p:sldId id="1215" r:id="rId91"/>
    <p:sldId id="1216" r:id="rId92"/>
    <p:sldId id="1217" r:id="rId93"/>
    <p:sldId id="1218" r:id="rId94"/>
    <p:sldId id="1219" r:id="rId95"/>
    <p:sldId id="1220" r:id="rId96"/>
    <p:sldId id="1221" r:id="rId97"/>
    <p:sldId id="1222" r:id="rId98"/>
    <p:sldId id="1082" r:id="rId99"/>
    <p:sldId id="1083" r:id="rId100"/>
    <p:sldId id="1224" r:id="rId101"/>
    <p:sldId id="1223" r:id="rId102"/>
    <p:sldId id="1226" r:id="rId103"/>
    <p:sldId id="1074" r:id="rId104"/>
    <p:sldId id="1075" r:id="rId105"/>
    <p:sldId id="1130" r:id="rId106"/>
    <p:sldId id="1227" r:id="rId107"/>
    <p:sldId id="1228" r:id="rId108"/>
    <p:sldId id="1229" r:id="rId109"/>
    <p:sldId id="670" r:id="rId110"/>
    <p:sldId id="1087" r:id="rId111"/>
    <p:sldId id="1086" r:id="rId112"/>
    <p:sldId id="1088" r:id="rId113"/>
    <p:sldId id="1089" r:id="rId114"/>
    <p:sldId id="1091" r:id="rId115"/>
    <p:sldId id="1090" r:id="rId116"/>
    <p:sldId id="951" r:id="rId117"/>
    <p:sldId id="950" r:id="rId118"/>
    <p:sldId id="1092" r:id="rId119"/>
    <p:sldId id="1096" r:id="rId120"/>
    <p:sldId id="1099" r:id="rId121"/>
    <p:sldId id="1100" r:id="rId122"/>
    <p:sldId id="1101" r:id="rId123"/>
    <p:sldId id="1102" r:id="rId124"/>
    <p:sldId id="1103" r:id="rId125"/>
    <p:sldId id="1104" r:id="rId126"/>
    <p:sldId id="954" r:id="rId127"/>
    <p:sldId id="1159" r:id="rId128"/>
    <p:sldId id="1110" r:id="rId129"/>
    <p:sldId id="1146" r:id="rId130"/>
    <p:sldId id="1147" r:id="rId131"/>
    <p:sldId id="1148" r:id="rId132"/>
    <p:sldId id="980" r:id="rId133"/>
    <p:sldId id="1113" r:id="rId134"/>
    <p:sldId id="1121" r:id="rId135"/>
    <p:sldId id="1112" r:id="rId136"/>
    <p:sldId id="1114" r:id="rId137"/>
    <p:sldId id="1160" r:id="rId138"/>
    <p:sldId id="1107" r:id="rId139"/>
    <p:sldId id="1108" r:id="rId140"/>
    <p:sldId id="1123" r:id="rId141"/>
    <p:sldId id="1084" r:id="rId142"/>
    <p:sldId id="1136" r:id="rId143"/>
    <p:sldId id="1205" r:id="rId14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2060"/>
    <a:srgbClr val="C00000"/>
    <a:srgbClr val="1A466E"/>
    <a:srgbClr val="90353B"/>
    <a:srgbClr val="1A476F"/>
    <a:srgbClr val="000000"/>
    <a:srgbClr val="EB6600"/>
    <a:srgbClr val="AF232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3648" autoAdjust="0"/>
    <p:restoredTop sz="88488" autoAdjust="0"/>
  </p:normalViewPr>
  <p:slideViewPr>
    <p:cSldViewPr snapToGrid="0">
      <p:cViewPr varScale="1">
        <p:scale>
          <a:sx n="98" d="100"/>
          <a:sy n="98" d="100"/>
        </p:scale>
        <p:origin x="492" y="90"/>
      </p:cViewPr>
      <p:guideLst>
        <p:guide orient="horz" pos="2160"/>
        <p:guide pos="3840"/>
      </p:guideLst>
    </p:cSldViewPr>
  </p:slideViewPr>
  <p:notesTextViewPr>
    <p:cViewPr>
      <p:scale>
        <a:sx n="90" d="100"/>
        <a:sy n="90" d="100"/>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6.xml"/><Relationship Id="rId117" Type="http://schemas.openxmlformats.org/officeDocument/2006/relationships/slide" Target="slides/slide97.xml"/><Relationship Id="rId21" Type="http://schemas.openxmlformats.org/officeDocument/2006/relationships/slide" Target="slides/slide1.xml"/><Relationship Id="rId42" Type="http://schemas.openxmlformats.org/officeDocument/2006/relationships/slide" Target="slides/slide22.xml"/><Relationship Id="rId47" Type="http://schemas.openxmlformats.org/officeDocument/2006/relationships/slide" Target="slides/slide27.xml"/><Relationship Id="rId63" Type="http://schemas.openxmlformats.org/officeDocument/2006/relationships/slide" Target="slides/slide43.xml"/><Relationship Id="rId68" Type="http://schemas.openxmlformats.org/officeDocument/2006/relationships/slide" Target="slides/slide48.xml"/><Relationship Id="rId84" Type="http://schemas.openxmlformats.org/officeDocument/2006/relationships/slide" Target="slides/slide64.xml"/><Relationship Id="rId89" Type="http://schemas.openxmlformats.org/officeDocument/2006/relationships/slide" Target="slides/slide69.xml"/><Relationship Id="rId112" Type="http://schemas.openxmlformats.org/officeDocument/2006/relationships/slide" Target="slides/slide92.xml"/><Relationship Id="rId133" Type="http://schemas.openxmlformats.org/officeDocument/2006/relationships/slide" Target="slides/slide113.xml"/><Relationship Id="rId138" Type="http://schemas.openxmlformats.org/officeDocument/2006/relationships/slide" Target="slides/slide118.xml"/><Relationship Id="rId16" Type="http://schemas.openxmlformats.org/officeDocument/2006/relationships/slideMaster" Target="slideMasters/slideMaster16.xml"/><Relationship Id="rId107" Type="http://schemas.openxmlformats.org/officeDocument/2006/relationships/slide" Target="slides/slide87.xml"/><Relationship Id="rId11" Type="http://schemas.openxmlformats.org/officeDocument/2006/relationships/slideMaster" Target="slideMasters/slideMaster11.xml"/><Relationship Id="rId32" Type="http://schemas.openxmlformats.org/officeDocument/2006/relationships/slide" Target="slides/slide12.xml"/><Relationship Id="rId37" Type="http://schemas.openxmlformats.org/officeDocument/2006/relationships/slide" Target="slides/slide17.xml"/><Relationship Id="rId53" Type="http://schemas.openxmlformats.org/officeDocument/2006/relationships/slide" Target="slides/slide33.xml"/><Relationship Id="rId58" Type="http://schemas.openxmlformats.org/officeDocument/2006/relationships/slide" Target="slides/slide38.xml"/><Relationship Id="rId74" Type="http://schemas.openxmlformats.org/officeDocument/2006/relationships/slide" Target="slides/slide54.xml"/><Relationship Id="rId79" Type="http://schemas.openxmlformats.org/officeDocument/2006/relationships/slide" Target="slides/slide59.xml"/><Relationship Id="rId102" Type="http://schemas.openxmlformats.org/officeDocument/2006/relationships/slide" Target="slides/slide82.xml"/><Relationship Id="rId123" Type="http://schemas.openxmlformats.org/officeDocument/2006/relationships/slide" Target="slides/slide103.xml"/><Relationship Id="rId128" Type="http://schemas.openxmlformats.org/officeDocument/2006/relationships/slide" Target="slides/slide108.xml"/><Relationship Id="rId144" Type="http://schemas.openxmlformats.org/officeDocument/2006/relationships/slide" Target="slides/slide124.xml"/><Relationship Id="rId149" Type="http://schemas.openxmlformats.org/officeDocument/2006/relationships/theme" Target="theme/theme1.xml"/><Relationship Id="rId5" Type="http://schemas.openxmlformats.org/officeDocument/2006/relationships/slideMaster" Target="slideMasters/slideMaster5.xml"/><Relationship Id="rId90" Type="http://schemas.openxmlformats.org/officeDocument/2006/relationships/slide" Target="slides/slide70.xml"/><Relationship Id="rId95" Type="http://schemas.openxmlformats.org/officeDocument/2006/relationships/slide" Target="slides/slide75.xml"/><Relationship Id="rId22" Type="http://schemas.openxmlformats.org/officeDocument/2006/relationships/slide" Target="slides/slide2.xml"/><Relationship Id="rId27" Type="http://schemas.openxmlformats.org/officeDocument/2006/relationships/slide" Target="slides/slide7.xml"/><Relationship Id="rId43" Type="http://schemas.openxmlformats.org/officeDocument/2006/relationships/slide" Target="slides/slide23.xml"/><Relationship Id="rId48" Type="http://schemas.openxmlformats.org/officeDocument/2006/relationships/slide" Target="slides/slide28.xml"/><Relationship Id="rId64" Type="http://schemas.openxmlformats.org/officeDocument/2006/relationships/slide" Target="slides/slide44.xml"/><Relationship Id="rId69" Type="http://schemas.openxmlformats.org/officeDocument/2006/relationships/slide" Target="slides/slide49.xml"/><Relationship Id="rId113" Type="http://schemas.openxmlformats.org/officeDocument/2006/relationships/slide" Target="slides/slide93.xml"/><Relationship Id="rId118" Type="http://schemas.openxmlformats.org/officeDocument/2006/relationships/slide" Target="slides/slide98.xml"/><Relationship Id="rId134" Type="http://schemas.openxmlformats.org/officeDocument/2006/relationships/slide" Target="slides/slide114.xml"/><Relationship Id="rId139" Type="http://schemas.openxmlformats.org/officeDocument/2006/relationships/slide" Target="slides/slide119.xml"/><Relationship Id="rId80" Type="http://schemas.openxmlformats.org/officeDocument/2006/relationships/slide" Target="slides/slide60.xml"/><Relationship Id="rId85" Type="http://schemas.openxmlformats.org/officeDocument/2006/relationships/slide" Target="slides/slide65.xml"/><Relationship Id="rId150" Type="http://schemas.openxmlformats.org/officeDocument/2006/relationships/tableStyles" Target="tableStyles.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 Target="slides/slide5.xml"/><Relationship Id="rId33" Type="http://schemas.openxmlformats.org/officeDocument/2006/relationships/slide" Target="slides/slide13.xml"/><Relationship Id="rId38" Type="http://schemas.openxmlformats.org/officeDocument/2006/relationships/slide" Target="slides/slide18.xml"/><Relationship Id="rId46" Type="http://schemas.openxmlformats.org/officeDocument/2006/relationships/slide" Target="slides/slide26.xml"/><Relationship Id="rId59" Type="http://schemas.openxmlformats.org/officeDocument/2006/relationships/slide" Target="slides/slide39.xml"/><Relationship Id="rId67" Type="http://schemas.openxmlformats.org/officeDocument/2006/relationships/slide" Target="slides/slide47.xml"/><Relationship Id="rId103" Type="http://schemas.openxmlformats.org/officeDocument/2006/relationships/slide" Target="slides/slide83.xml"/><Relationship Id="rId108" Type="http://schemas.openxmlformats.org/officeDocument/2006/relationships/slide" Target="slides/slide88.xml"/><Relationship Id="rId116" Type="http://schemas.openxmlformats.org/officeDocument/2006/relationships/slide" Target="slides/slide96.xml"/><Relationship Id="rId124" Type="http://schemas.openxmlformats.org/officeDocument/2006/relationships/slide" Target="slides/slide104.xml"/><Relationship Id="rId129" Type="http://schemas.openxmlformats.org/officeDocument/2006/relationships/slide" Target="slides/slide109.xml"/><Relationship Id="rId137" Type="http://schemas.openxmlformats.org/officeDocument/2006/relationships/slide" Target="slides/slide117.xml"/><Relationship Id="rId20" Type="http://schemas.openxmlformats.org/officeDocument/2006/relationships/slideMaster" Target="slideMasters/slideMaster20.xml"/><Relationship Id="rId41" Type="http://schemas.openxmlformats.org/officeDocument/2006/relationships/slide" Target="slides/slide21.xml"/><Relationship Id="rId54" Type="http://schemas.openxmlformats.org/officeDocument/2006/relationships/slide" Target="slides/slide34.xml"/><Relationship Id="rId62" Type="http://schemas.openxmlformats.org/officeDocument/2006/relationships/slide" Target="slides/slide42.xml"/><Relationship Id="rId70" Type="http://schemas.openxmlformats.org/officeDocument/2006/relationships/slide" Target="slides/slide50.xml"/><Relationship Id="rId75" Type="http://schemas.openxmlformats.org/officeDocument/2006/relationships/slide" Target="slides/slide55.xml"/><Relationship Id="rId83" Type="http://schemas.openxmlformats.org/officeDocument/2006/relationships/slide" Target="slides/slide63.xml"/><Relationship Id="rId88" Type="http://schemas.openxmlformats.org/officeDocument/2006/relationships/slide" Target="slides/slide68.xml"/><Relationship Id="rId91" Type="http://schemas.openxmlformats.org/officeDocument/2006/relationships/slide" Target="slides/slide71.xml"/><Relationship Id="rId96" Type="http://schemas.openxmlformats.org/officeDocument/2006/relationships/slide" Target="slides/slide76.xml"/><Relationship Id="rId111" Type="http://schemas.openxmlformats.org/officeDocument/2006/relationships/slide" Target="slides/slide91.xml"/><Relationship Id="rId132" Type="http://schemas.openxmlformats.org/officeDocument/2006/relationships/slide" Target="slides/slide112.xml"/><Relationship Id="rId140" Type="http://schemas.openxmlformats.org/officeDocument/2006/relationships/slide" Target="slides/slide120.xml"/><Relationship Id="rId145"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 Target="slides/slide3.xml"/><Relationship Id="rId28" Type="http://schemas.openxmlformats.org/officeDocument/2006/relationships/slide" Target="slides/slide8.xml"/><Relationship Id="rId36" Type="http://schemas.openxmlformats.org/officeDocument/2006/relationships/slide" Target="slides/slide16.xml"/><Relationship Id="rId49" Type="http://schemas.openxmlformats.org/officeDocument/2006/relationships/slide" Target="slides/slide29.xml"/><Relationship Id="rId57" Type="http://schemas.openxmlformats.org/officeDocument/2006/relationships/slide" Target="slides/slide37.xml"/><Relationship Id="rId106" Type="http://schemas.openxmlformats.org/officeDocument/2006/relationships/slide" Target="slides/slide86.xml"/><Relationship Id="rId114" Type="http://schemas.openxmlformats.org/officeDocument/2006/relationships/slide" Target="slides/slide94.xml"/><Relationship Id="rId119" Type="http://schemas.openxmlformats.org/officeDocument/2006/relationships/slide" Target="slides/slide99.xml"/><Relationship Id="rId127" Type="http://schemas.openxmlformats.org/officeDocument/2006/relationships/slide" Target="slides/slide107.xml"/><Relationship Id="rId10" Type="http://schemas.openxmlformats.org/officeDocument/2006/relationships/slideMaster" Target="slideMasters/slideMaster10.xml"/><Relationship Id="rId31" Type="http://schemas.openxmlformats.org/officeDocument/2006/relationships/slide" Target="slides/slide11.xml"/><Relationship Id="rId44" Type="http://schemas.openxmlformats.org/officeDocument/2006/relationships/slide" Target="slides/slide24.xml"/><Relationship Id="rId52" Type="http://schemas.openxmlformats.org/officeDocument/2006/relationships/slide" Target="slides/slide32.xml"/><Relationship Id="rId60" Type="http://schemas.openxmlformats.org/officeDocument/2006/relationships/slide" Target="slides/slide40.xml"/><Relationship Id="rId65" Type="http://schemas.openxmlformats.org/officeDocument/2006/relationships/slide" Target="slides/slide45.xml"/><Relationship Id="rId73" Type="http://schemas.openxmlformats.org/officeDocument/2006/relationships/slide" Target="slides/slide53.xml"/><Relationship Id="rId78" Type="http://schemas.openxmlformats.org/officeDocument/2006/relationships/slide" Target="slides/slide58.xml"/><Relationship Id="rId81" Type="http://schemas.openxmlformats.org/officeDocument/2006/relationships/slide" Target="slides/slide61.xml"/><Relationship Id="rId86" Type="http://schemas.openxmlformats.org/officeDocument/2006/relationships/slide" Target="slides/slide66.xml"/><Relationship Id="rId94" Type="http://schemas.openxmlformats.org/officeDocument/2006/relationships/slide" Target="slides/slide74.xml"/><Relationship Id="rId99" Type="http://schemas.openxmlformats.org/officeDocument/2006/relationships/slide" Target="slides/slide79.xml"/><Relationship Id="rId101" Type="http://schemas.openxmlformats.org/officeDocument/2006/relationships/slide" Target="slides/slide81.xml"/><Relationship Id="rId122" Type="http://schemas.openxmlformats.org/officeDocument/2006/relationships/slide" Target="slides/slide102.xml"/><Relationship Id="rId130" Type="http://schemas.openxmlformats.org/officeDocument/2006/relationships/slide" Target="slides/slide110.xml"/><Relationship Id="rId135" Type="http://schemas.openxmlformats.org/officeDocument/2006/relationships/slide" Target="slides/slide115.xml"/><Relationship Id="rId143" Type="http://schemas.openxmlformats.org/officeDocument/2006/relationships/slide" Target="slides/slide123.xml"/><Relationship Id="rId148"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 Target="slides/slide19.xml"/><Relationship Id="rId109" Type="http://schemas.openxmlformats.org/officeDocument/2006/relationships/slide" Target="slides/slide89.xml"/><Relationship Id="rId34" Type="http://schemas.openxmlformats.org/officeDocument/2006/relationships/slide" Target="slides/slide14.xml"/><Relationship Id="rId50" Type="http://schemas.openxmlformats.org/officeDocument/2006/relationships/slide" Target="slides/slide30.xml"/><Relationship Id="rId55" Type="http://schemas.openxmlformats.org/officeDocument/2006/relationships/slide" Target="slides/slide35.xml"/><Relationship Id="rId76" Type="http://schemas.openxmlformats.org/officeDocument/2006/relationships/slide" Target="slides/slide56.xml"/><Relationship Id="rId97" Type="http://schemas.openxmlformats.org/officeDocument/2006/relationships/slide" Target="slides/slide77.xml"/><Relationship Id="rId104" Type="http://schemas.openxmlformats.org/officeDocument/2006/relationships/slide" Target="slides/slide84.xml"/><Relationship Id="rId120" Type="http://schemas.openxmlformats.org/officeDocument/2006/relationships/slide" Target="slides/slide100.xml"/><Relationship Id="rId125" Type="http://schemas.openxmlformats.org/officeDocument/2006/relationships/slide" Target="slides/slide105.xml"/><Relationship Id="rId141" Type="http://schemas.openxmlformats.org/officeDocument/2006/relationships/slide" Target="slides/slide121.xml"/><Relationship Id="rId146" Type="http://schemas.openxmlformats.org/officeDocument/2006/relationships/handoutMaster" Target="handoutMasters/handoutMaster1.xml"/><Relationship Id="rId7" Type="http://schemas.openxmlformats.org/officeDocument/2006/relationships/slideMaster" Target="slideMasters/slideMaster7.xml"/><Relationship Id="rId71" Type="http://schemas.openxmlformats.org/officeDocument/2006/relationships/slide" Target="slides/slide51.xml"/><Relationship Id="rId92" Type="http://schemas.openxmlformats.org/officeDocument/2006/relationships/slide" Target="slides/slide72.xml"/><Relationship Id="rId2" Type="http://schemas.openxmlformats.org/officeDocument/2006/relationships/slideMaster" Target="slideMasters/slideMaster2.xml"/><Relationship Id="rId29" Type="http://schemas.openxmlformats.org/officeDocument/2006/relationships/slide" Target="slides/slide9.xml"/><Relationship Id="rId24" Type="http://schemas.openxmlformats.org/officeDocument/2006/relationships/slide" Target="slides/slide4.xml"/><Relationship Id="rId40" Type="http://schemas.openxmlformats.org/officeDocument/2006/relationships/slide" Target="slides/slide20.xml"/><Relationship Id="rId45" Type="http://schemas.openxmlformats.org/officeDocument/2006/relationships/slide" Target="slides/slide25.xml"/><Relationship Id="rId66" Type="http://schemas.openxmlformats.org/officeDocument/2006/relationships/slide" Target="slides/slide46.xml"/><Relationship Id="rId87" Type="http://schemas.openxmlformats.org/officeDocument/2006/relationships/slide" Target="slides/slide67.xml"/><Relationship Id="rId110" Type="http://schemas.openxmlformats.org/officeDocument/2006/relationships/slide" Target="slides/slide90.xml"/><Relationship Id="rId115" Type="http://schemas.openxmlformats.org/officeDocument/2006/relationships/slide" Target="slides/slide95.xml"/><Relationship Id="rId131" Type="http://schemas.openxmlformats.org/officeDocument/2006/relationships/slide" Target="slides/slide111.xml"/><Relationship Id="rId136" Type="http://schemas.openxmlformats.org/officeDocument/2006/relationships/slide" Target="slides/slide116.xml"/><Relationship Id="rId61" Type="http://schemas.openxmlformats.org/officeDocument/2006/relationships/slide" Target="slides/slide41.xml"/><Relationship Id="rId82" Type="http://schemas.openxmlformats.org/officeDocument/2006/relationships/slide" Target="slides/slide62.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 Target="slides/slide10.xml"/><Relationship Id="rId35" Type="http://schemas.openxmlformats.org/officeDocument/2006/relationships/slide" Target="slides/slide15.xml"/><Relationship Id="rId56" Type="http://schemas.openxmlformats.org/officeDocument/2006/relationships/slide" Target="slides/slide36.xml"/><Relationship Id="rId77" Type="http://schemas.openxmlformats.org/officeDocument/2006/relationships/slide" Target="slides/slide57.xml"/><Relationship Id="rId100" Type="http://schemas.openxmlformats.org/officeDocument/2006/relationships/slide" Target="slides/slide80.xml"/><Relationship Id="rId105" Type="http://schemas.openxmlformats.org/officeDocument/2006/relationships/slide" Target="slides/slide85.xml"/><Relationship Id="rId126" Type="http://schemas.openxmlformats.org/officeDocument/2006/relationships/slide" Target="slides/slide106.xml"/><Relationship Id="rId147" Type="http://schemas.openxmlformats.org/officeDocument/2006/relationships/presProps" Target="presProps.xml"/><Relationship Id="rId8" Type="http://schemas.openxmlformats.org/officeDocument/2006/relationships/slideMaster" Target="slideMasters/slideMaster8.xml"/><Relationship Id="rId51" Type="http://schemas.openxmlformats.org/officeDocument/2006/relationships/slide" Target="slides/slide31.xml"/><Relationship Id="rId72" Type="http://schemas.openxmlformats.org/officeDocument/2006/relationships/slide" Target="slides/slide52.xml"/><Relationship Id="rId93" Type="http://schemas.openxmlformats.org/officeDocument/2006/relationships/slide" Target="slides/slide73.xml"/><Relationship Id="rId98" Type="http://schemas.openxmlformats.org/officeDocument/2006/relationships/slide" Target="slides/slide78.xml"/><Relationship Id="rId121" Type="http://schemas.openxmlformats.org/officeDocument/2006/relationships/slide" Target="slides/slide101.xml"/><Relationship Id="rId142" Type="http://schemas.openxmlformats.org/officeDocument/2006/relationships/slide" Target="slides/slide122.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2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5EC9AA8-D36D-4F67-9436-A873A3C75372}" type="datetimeFigureOut">
              <a:rPr lang="en-US" smtClean="0"/>
              <a:t>3/30/2018</a:t>
            </a:fld>
            <a:endParaRPr lang="en-US" dirty="0"/>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EC62FD2-F5A4-4F83-A604-3302715D87F7}" type="slidenum">
              <a:rPr lang="en-US" smtClean="0"/>
              <a:t>‹#›</a:t>
            </a:fld>
            <a:endParaRPr lang="en-US" dirty="0"/>
          </a:p>
        </p:txBody>
      </p:sp>
    </p:spTree>
    <p:extLst>
      <p:ext uri="{BB962C8B-B14F-4D97-AF65-F5344CB8AC3E}">
        <p14:creationId xmlns:p14="http://schemas.microsoft.com/office/powerpoint/2010/main" val="2915338300"/>
      </p:ext>
    </p:extLst>
  </p:cSld>
  <p:clrMap bg1="lt1" tx1="dk1" bg2="lt2" tx2="dk2" accent1="accent1" accent2="accent2" accent3="accent3" accent4="accent4" accent5="accent5" accent6="accent6" hlink="hlink" folHlink="folHlink"/>
  <p:hf sldNum="0"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69CFB68-99A2-4E43-A2BE-826EF4AB511B}" type="datetimeFigureOut">
              <a:rPr lang="en-US" smtClean="0"/>
              <a:t>3/30/2018</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F684D52-C5E7-4A5C-9461-BFB19F2E1115}" type="slidenum">
              <a:rPr lang="en-US" smtClean="0"/>
              <a:t>‹#›</a:t>
            </a:fld>
            <a:endParaRPr lang="en-US" dirty="0"/>
          </a:p>
        </p:txBody>
      </p:sp>
    </p:spTree>
    <p:extLst>
      <p:ext uri="{BB962C8B-B14F-4D97-AF65-F5344CB8AC3E}">
        <p14:creationId xmlns:p14="http://schemas.microsoft.com/office/powerpoint/2010/main" val="669405460"/>
      </p:ext>
    </p:extLst>
  </p:cSld>
  <p:clrMap bg1="lt1" tx1="dk1" bg2="lt2" tx2="dk2" accent1="accent1" accent2="accent2" accent3="accent3" accent4="accent4" accent5="accent5" accent6="accent6" hlink="hlink" folHlink="folHlink"/>
  <p:hf sldNum="0"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09" name="Rectangle 2"/>
          <p:cNvSpPr>
            <a:spLocks noGrp="1" noRot="1" noChangeAspect="1" noChangeArrowheads="1" noTextEdit="1"/>
          </p:cNvSpPr>
          <p:nvPr>
            <p:ph type="sldImg"/>
          </p:nvPr>
        </p:nvSpPr>
        <p:spPr>
          <a:xfrm>
            <a:off x="460375" y="720725"/>
            <a:ext cx="6396038" cy="3598863"/>
          </a:xfrm>
          <a:ln/>
        </p:spPr>
      </p:sp>
      <p:sp>
        <p:nvSpPr>
          <p:cNvPr id="40141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a:buNone/>
            </a:pPr>
            <a:endParaRPr lang="en-CA" strike="noStrike" baseline="0" dirty="0">
              <a:latin typeface="Arial" pitchFamily="34" charset="0"/>
              <a:cs typeface="ＭＳ Ｐゴシック" pitchFamily="34" charset="-128"/>
            </a:endParaRPr>
          </a:p>
        </p:txBody>
      </p:sp>
    </p:spTree>
    <p:extLst>
      <p:ext uri="{BB962C8B-B14F-4D97-AF65-F5344CB8AC3E}">
        <p14:creationId xmlns:p14="http://schemas.microsoft.com/office/powerpoint/2010/main" val="397856601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12</a:t>
            </a:fld>
            <a:endParaRPr lang="en-US">
              <a:solidFill>
                <a:prstClr val="black"/>
              </a:solidFill>
            </a:endParaRPr>
          </a:p>
        </p:txBody>
      </p:sp>
    </p:spTree>
    <p:extLst>
      <p:ext uri="{BB962C8B-B14F-4D97-AF65-F5344CB8AC3E}">
        <p14:creationId xmlns:p14="http://schemas.microsoft.com/office/powerpoint/2010/main" val="4145473916"/>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712CF3-E26A-4AC6-973D-B772AF83308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67355788"/>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F684D52-C5E7-4A5C-9461-BFB19F2E111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5140133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trike="noStrike"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F684D52-C5E7-4A5C-9461-BFB19F2E111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80890630"/>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trike="noStrike"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F684D52-C5E7-4A5C-9461-BFB19F2E111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6815731"/>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F684D52-C5E7-4A5C-9461-BFB19F2E111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3023561"/>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altLang="en-US" strike="noStrike" dirty="0">
              <a:solidFill>
                <a:prstClr val="black"/>
              </a:solidFill>
            </a:endParaRPr>
          </a:p>
        </p:txBody>
      </p:sp>
    </p:spTree>
    <p:extLst>
      <p:ext uri="{BB962C8B-B14F-4D97-AF65-F5344CB8AC3E}">
        <p14:creationId xmlns:p14="http://schemas.microsoft.com/office/powerpoint/2010/main" val="2062093607"/>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altLang="en-US" strike="noStrike" dirty="0">
              <a:solidFill>
                <a:prstClr val="black"/>
              </a:solidFill>
            </a:endParaRPr>
          </a:p>
        </p:txBody>
      </p:sp>
    </p:spTree>
    <p:extLst>
      <p:ext uri="{BB962C8B-B14F-4D97-AF65-F5344CB8AC3E}">
        <p14:creationId xmlns:p14="http://schemas.microsoft.com/office/powerpoint/2010/main" val="1229688278"/>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altLang="en-US" strike="noStrike" dirty="0">
              <a:solidFill>
                <a:prstClr val="black"/>
              </a:solidFill>
            </a:endParaRPr>
          </a:p>
        </p:txBody>
      </p:sp>
    </p:spTree>
    <p:extLst>
      <p:ext uri="{BB962C8B-B14F-4D97-AF65-F5344CB8AC3E}">
        <p14:creationId xmlns:p14="http://schemas.microsoft.com/office/powerpoint/2010/main" val="1020297491"/>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baseline="0" dirty="0"/>
          </a:p>
        </p:txBody>
      </p:sp>
    </p:spTree>
    <p:extLst>
      <p:ext uri="{BB962C8B-B14F-4D97-AF65-F5344CB8AC3E}">
        <p14:creationId xmlns:p14="http://schemas.microsoft.com/office/powerpoint/2010/main" val="4016968775"/>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strike="noStrike" dirty="0"/>
          </a:p>
        </p:txBody>
      </p:sp>
      <p:sp>
        <p:nvSpPr>
          <p:cNvPr id="4" name="Slide Number Placeholder 3"/>
          <p:cNvSpPr>
            <a:spLocks noGrp="1"/>
          </p:cNvSpPr>
          <p:nvPr>
            <p:ph type="sldNum" sz="quarter" idx="10"/>
          </p:nvPr>
        </p:nvSpPr>
        <p:spPr/>
        <p:txBody>
          <a:bodyPr/>
          <a:lstStyle/>
          <a:p>
            <a:fld id="{DF684D52-C5E7-4A5C-9461-BFB19F2E1115}" type="slidenum">
              <a:rPr lang="en-US" smtClean="0">
                <a:solidFill>
                  <a:prstClr val="black"/>
                </a:solidFill>
              </a:rPr>
              <a:pPr/>
              <a:t>114</a:t>
            </a:fld>
            <a:endParaRPr lang="en-US">
              <a:solidFill>
                <a:prstClr val="black"/>
              </a:solidFill>
            </a:endParaRPr>
          </a:p>
        </p:txBody>
      </p:sp>
    </p:spTree>
    <p:extLst>
      <p:ext uri="{BB962C8B-B14F-4D97-AF65-F5344CB8AC3E}">
        <p14:creationId xmlns:p14="http://schemas.microsoft.com/office/powerpoint/2010/main" val="414534357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altLang="en-US" strike="noStrike" dirty="0">
              <a:solidFill>
                <a:prstClr val="black"/>
              </a:solidFill>
            </a:endParaRPr>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13</a:t>
            </a:fld>
            <a:endParaRPr lang="en-US">
              <a:solidFill>
                <a:prstClr val="black"/>
              </a:solidFill>
            </a:endParaRPr>
          </a:p>
        </p:txBody>
      </p:sp>
    </p:spTree>
    <p:extLst>
      <p:ext uri="{BB962C8B-B14F-4D97-AF65-F5344CB8AC3E}">
        <p14:creationId xmlns:p14="http://schemas.microsoft.com/office/powerpoint/2010/main" val="22863634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baseline="0" dirty="0"/>
          </a:p>
        </p:txBody>
      </p:sp>
    </p:spTree>
    <p:extLst>
      <p:ext uri="{BB962C8B-B14F-4D97-AF65-F5344CB8AC3E}">
        <p14:creationId xmlns:p14="http://schemas.microsoft.com/office/powerpoint/2010/main" val="1153955756"/>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strike="noStrike" dirty="0"/>
          </a:p>
        </p:txBody>
      </p:sp>
      <p:sp>
        <p:nvSpPr>
          <p:cNvPr id="4" name="Slide Number Placeholder 3"/>
          <p:cNvSpPr>
            <a:spLocks noGrp="1"/>
          </p:cNvSpPr>
          <p:nvPr>
            <p:ph type="sldNum" sz="quarter" idx="10"/>
          </p:nvPr>
        </p:nvSpPr>
        <p:spPr/>
        <p:txBody>
          <a:bodyPr/>
          <a:lstStyle/>
          <a:p>
            <a:fld id="{DF684D52-C5E7-4A5C-9461-BFB19F2E1115}" type="slidenum">
              <a:rPr lang="en-US" smtClean="0">
                <a:solidFill>
                  <a:prstClr val="black"/>
                </a:solidFill>
              </a:rPr>
              <a:pPr/>
              <a:t>116</a:t>
            </a:fld>
            <a:endParaRPr lang="en-US">
              <a:solidFill>
                <a:prstClr val="black"/>
              </a:solidFill>
            </a:endParaRPr>
          </a:p>
        </p:txBody>
      </p:sp>
    </p:spTree>
    <p:extLst>
      <p:ext uri="{BB962C8B-B14F-4D97-AF65-F5344CB8AC3E}">
        <p14:creationId xmlns:p14="http://schemas.microsoft.com/office/powerpoint/2010/main" val="2419559165"/>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strike="noStrike" dirty="0"/>
          </a:p>
        </p:txBody>
      </p:sp>
      <p:sp>
        <p:nvSpPr>
          <p:cNvPr id="4" name="Slide Number Placeholder 3"/>
          <p:cNvSpPr>
            <a:spLocks noGrp="1"/>
          </p:cNvSpPr>
          <p:nvPr>
            <p:ph type="sldNum" sz="quarter" idx="10"/>
          </p:nvPr>
        </p:nvSpPr>
        <p:spPr/>
        <p:txBody>
          <a:bodyPr/>
          <a:lstStyle/>
          <a:p>
            <a:fld id="{DF684D52-C5E7-4A5C-9461-BFB19F2E1115}" type="slidenum">
              <a:rPr lang="en-US" smtClean="0">
                <a:solidFill>
                  <a:prstClr val="black"/>
                </a:solidFill>
              </a:rPr>
              <a:pPr/>
              <a:t>117</a:t>
            </a:fld>
            <a:endParaRPr lang="en-US">
              <a:solidFill>
                <a:prstClr val="black"/>
              </a:solidFill>
            </a:endParaRPr>
          </a:p>
        </p:txBody>
      </p:sp>
    </p:spTree>
    <p:extLst>
      <p:ext uri="{BB962C8B-B14F-4D97-AF65-F5344CB8AC3E}">
        <p14:creationId xmlns:p14="http://schemas.microsoft.com/office/powerpoint/2010/main" val="1935196984"/>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baseline="0" dirty="0"/>
          </a:p>
        </p:txBody>
      </p:sp>
      <p:sp>
        <p:nvSpPr>
          <p:cNvPr id="4" name="Slide Number Placeholder 3"/>
          <p:cNvSpPr>
            <a:spLocks noGrp="1"/>
          </p:cNvSpPr>
          <p:nvPr>
            <p:ph type="sldNum" sz="quarter" idx="10"/>
          </p:nvPr>
        </p:nvSpPr>
        <p:spPr/>
        <p:txBody>
          <a:bodyPr/>
          <a:lstStyle/>
          <a:p>
            <a:fld id="{DF684D52-C5E7-4A5C-9461-BFB19F2E1115}" type="slidenum">
              <a:rPr lang="en-US" smtClean="0">
                <a:solidFill>
                  <a:prstClr val="black"/>
                </a:solidFill>
              </a:rPr>
              <a:pPr/>
              <a:t>118</a:t>
            </a:fld>
            <a:endParaRPr lang="en-US">
              <a:solidFill>
                <a:prstClr val="black"/>
              </a:solidFill>
            </a:endParaRPr>
          </a:p>
        </p:txBody>
      </p:sp>
    </p:spTree>
    <p:extLst>
      <p:ext uri="{BB962C8B-B14F-4D97-AF65-F5344CB8AC3E}">
        <p14:creationId xmlns:p14="http://schemas.microsoft.com/office/powerpoint/2010/main" val="3179652615"/>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F684D52-C5E7-4A5C-9461-BFB19F2E111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81665464"/>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F684D52-C5E7-4A5C-9461-BFB19F2E111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66194449"/>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F684D52-C5E7-4A5C-9461-BFB19F2E111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0214576"/>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450805655"/>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497074760"/>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sz="1200" b="0" i="0" baseline="0" dirty="0"/>
          </a:p>
        </p:txBody>
      </p:sp>
    </p:spTree>
    <p:extLst>
      <p:ext uri="{BB962C8B-B14F-4D97-AF65-F5344CB8AC3E}">
        <p14:creationId xmlns:p14="http://schemas.microsoft.com/office/powerpoint/2010/main" val="100892942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altLang="en-US" strike="noStrike" dirty="0">
              <a:solidFill>
                <a:prstClr val="black"/>
              </a:solidFill>
            </a:endParaRPr>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14</a:t>
            </a:fld>
            <a:endParaRPr lang="en-US">
              <a:solidFill>
                <a:prstClr val="black"/>
              </a:solidFill>
            </a:endParaRPr>
          </a:p>
        </p:txBody>
      </p:sp>
    </p:spTree>
    <p:extLst>
      <p:ext uri="{BB962C8B-B14F-4D97-AF65-F5344CB8AC3E}">
        <p14:creationId xmlns:p14="http://schemas.microsoft.com/office/powerpoint/2010/main" val="233088112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altLang="en-US" strike="noStrike" dirty="0">
              <a:solidFill>
                <a:prstClr val="black"/>
              </a:solidFill>
            </a:endParaRPr>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15</a:t>
            </a:fld>
            <a:endParaRPr lang="en-US">
              <a:solidFill>
                <a:prstClr val="black"/>
              </a:solidFill>
            </a:endParaRPr>
          </a:p>
        </p:txBody>
      </p:sp>
    </p:spTree>
    <p:extLst>
      <p:ext uri="{BB962C8B-B14F-4D97-AF65-F5344CB8AC3E}">
        <p14:creationId xmlns:p14="http://schemas.microsoft.com/office/powerpoint/2010/main" val="352946360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en-US" strike="noStrike" dirty="0">
              <a:solidFill>
                <a:prstClr val="black"/>
              </a:solidFill>
            </a:endParaRPr>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16</a:t>
            </a:fld>
            <a:endParaRPr lang="en-US">
              <a:solidFill>
                <a:prstClr val="black"/>
              </a:solidFill>
            </a:endParaRPr>
          </a:p>
        </p:txBody>
      </p:sp>
    </p:spTree>
    <p:extLst>
      <p:ext uri="{BB962C8B-B14F-4D97-AF65-F5344CB8AC3E}">
        <p14:creationId xmlns:p14="http://schemas.microsoft.com/office/powerpoint/2010/main" val="165020632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en-US" dirty="0"/>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17</a:t>
            </a:fld>
            <a:endParaRPr lang="en-US">
              <a:solidFill>
                <a:prstClr val="black"/>
              </a:solidFill>
            </a:endParaRPr>
          </a:p>
        </p:txBody>
      </p:sp>
    </p:spTree>
    <p:extLst>
      <p:ext uri="{BB962C8B-B14F-4D97-AF65-F5344CB8AC3E}">
        <p14:creationId xmlns:p14="http://schemas.microsoft.com/office/powerpoint/2010/main" val="48195741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en-US" dirty="0"/>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18</a:t>
            </a:fld>
            <a:endParaRPr lang="en-US">
              <a:solidFill>
                <a:prstClr val="black"/>
              </a:solidFill>
            </a:endParaRPr>
          </a:p>
        </p:txBody>
      </p:sp>
    </p:spTree>
    <p:extLst>
      <p:ext uri="{BB962C8B-B14F-4D97-AF65-F5344CB8AC3E}">
        <p14:creationId xmlns:p14="http://schemas.microsoft.com/office/powerpoint/2010/main" val="91057953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trike="noStrike" dirty="0"/>
          </a:p>
        </p:txBody>
      </p:sp>
    </p:spTree>
    <p:extLst>
      <p:ext uri="{BB962C8B-B14F-4D97-AF65-F5344CB8AC3E}">
        <p14:creationId xmlns:p14="http://schemas.microsoft.com/office/powerpoint/2010/main" val="102459451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Tree>
    <p:extLst>
      <p:ext uri="{BB962C8B-B14F-4D97-AF65-F5344CB8AC3E}">
        <p14:creationId xmlns:p14="http://schemas.microsoft.com/office/powerpoint/2010/main" val="149511312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0521563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baseline="0" dirty="0"/>
          </a:p>
        </p:txBody>
      </p:sp>
    </p:spTree>
    <p:extLst>
      <p:ext uri="{BB962C8B-B14F-4D97-AF65-F5344CB8AC3E}">
        <p14:creationId xmlns:p14="http://schemas.microsoft.com/office/powerpoint/2010/main" val="154028438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66857762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trike="sngStrike" dirty="0"/>
          </a:p>
        </p:txBody>
      </p:sp>
    </p:spTree>
    <p:extLst>
      <p:ext uri="{BB962C8B-B14F-4D97-AF65-F5344CB8AC3E}">
        <p14:creationId xmlns:p14="http://schemas.microsoft.com/office/powerpoint/2010/main" val="100011521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trike="sngStrike" dirty="0"/>
          </a:p>
        </p:txBody>
      </p:sp>
    </p:spTree>
    <p:extLst>
      <p:ext uri="{BB962C8B-B14F-4D97-AF65-F5344CB8AC3E}">
        <p14:creationId xmlns:p14="http://schemas.microsoft.com/office/powerpoint/2010/main" val="100011521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strike="sngStrike" dirty="0">
              <a:effectLst/>
            </a:endParaRPr>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25</a:t>
            </a:fld>
            <a:endParaRPr lang="en-US">
              <a:solidFill>
                <a:prstClr val="black"/>
              </a:solidFill>
            </a:endParaRPr>
          </a:p>
        </p:txBody>
      </p:sp>
    </p:spTree>
    <p:extLst>
      <p:ext uri="{BB962C8B-B14F-4D97-AF65-F5344CB8AC3E}">
        <p14:creationId xmlns:p14="http://schemas.microsoft.com/office/powerpoint/2010/main" val="400096262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strike="sngStrike" dirty="0"/>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26</a:t>
            </a:fld>
            <a:endParaRPr lang="en-US">
              <a:solidFill>
                <a:prstClr val="black"/>
              </a:solidFill>
            </a:endParaRPr>
          </a:p>
        </p:txBody>
      </p:sp>
    </p:spTree>
    <p:extLst>
      <p:ext uri="{BB962C8B-B14F-4D97-AF65-F5344CB8AC3E}">
        <p14:creationId xmlns:p14="http://schemas.microsoft.com/office/powerpoint/2010/main" val="366768810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strike="sngStrike" dirty="0"/>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27</a:t>
            </a:fld>
            <a:endParaRPr lang="en-US">
              <a:solidFill>
                <a:prstClr val="black"/>
              </a:solidFill>
            </a:endParaRPr>
          </a:p>
        </p:txBody>
      </p:sp>
    </p:spTree>
    <p:extLst>
      <p:ext uri="{BB962C8B-B14F-4D97-AF65-F5344CB8AC3E}">
        <p14:creationId xmlns:p14="http://schemas.microsoft.com/office/powerpoint/2010/main" val="412380183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strike="noStrike" dirty="0"/>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28</a:t>
            </a:fld>
            <a:endParaRPr lang="en-US">
              <a:solidFill>
                <a:prstClr val="black"/>
              </a:solidFill>
            </a:endParaRPr>
          </a:p>
        </p:txBody>
      </p:sp>
    </p:spTree>
    <p:extLst>
      <p:ext uri="{BB962C8B-B14F-4D97-AF65-F5344CB8AC3E}">
        <p14:creationId xmlns:p14="http://schemas.microsoft.com/office/powerpoint/2010/main" val="219253531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dirty="0">
              <a:solidFill>
                <a:schemeClr val="bg1">
                  <a:lumMod val="65000"/>
                </a:schemeClr>
              </a:solidFill>
            </a:endParaRPr>
          </a:p>
        </p:txBody>
      </p:sp>
    </p:spTree>
    <p:extLst>
      <p:ext uri="{BB962C8B-B14F-4D97-AF65-F5344CB8AC3E}">
        <p14:creationId xmlns:p14="http://schemas.microsoft.com/office/powerpoint/2010/main" val="238887974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51845564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4950871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sz="1200" b="0" i="0" strike="sngStrike" baseline="0" dirty="0"/>
          </a:p>
        </p:txBody>
      </p:sp>
    </p:spTree>
    <p:extLst>
      <p:ext uri="{BB962C8B-B14F-4D97-AF65-F5344CB8AC3E}">
        <p14:creationId xmlns:p14="http://schemas.microsoft.com/office/powerpoint/2010/main" val="413279726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strike="noStrike" dirty="0"/>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33</a:t>
            </a:fld>
            <a:endParaRPr lang="en-US">
              <a:solidFill>
                <a:prstClr val="black"/>
              </a:solidFill>
            </a:endParaRPr>
          </a:p>
        </p:txBody>
      </p:sp>
    </p:spTree>
    <p:extLst>
      <p:ext uri="{BB962C8B-B14F-4D97-AF65-F5344CB8AC3E}">
        <p14:creationId xmlns:p14="http://schemas.microsoft.com/office/powerpoint/2010/main" val="194119159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sz="1200" b="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34</a:t>
            </a:fld>
            <a:endParaRPr lang="en-US">
              <a:solidFill>
                <a:prstClr val="black"/>
              </a:solidFill>
            </a:endParaRPr>
          </a:p>
        </p:txBody>
      </p:sp>
    </p:spTree>
    <p:extLst>
      <p:ext uri="{BB962C8B-B14F-4D97-AF65-F5344CB8AC3E}">
        <p14:creationId xmlns:p14="http://schemas.microsoft.com/office/powerpoint/2010/main" val="239657577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trike="sngStrike" dirty="0"/>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35</a:t>
            </a:fld>
            <a:endParaRPr lang="en-US">
              <a:solidFill>
                <a:prstClr val="black"/>
              </a:solidFill>
            </a:endParaRPr>
          </a:p>
        </p:txBody>
      </p:sp>
    </p:spTree>
    <p:extLst>
      <p:ext uri="{BB962C8B-B14F-4D97-AF65-F5344CB8AC3E}">
        <p14:creationId xmlns:p14="http://schemas.microsoft.com/office/powerpoint/2010/main" val="120418285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trike="sngStrike" dirty="0"/>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36</a:t>
            </a:fld>
            <a:endParaRPr lang="en-US">
              <a:solidFill>
                <a:prstClr val="black"/>
              </a:solidFill>
            </a:endParaRPr>
          </a:p>
        </p:txBody>
      </p:sp>
    </p:spTree>
    <p:extLst>
      <p:ext uri="{BB962C8B-B14F-4D97-AF65-F5344CB8AC3E}">
        <p14:creationId xmlns:p14="http://schemas.microsoft.com/office/powerpoint/2010/main" val="12292815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34219168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trike="noStrike" dirty="0"/>
          </a:p>
        </p:txBody>
      </p:sp>
    </p:spTree>
    <p:extLst>
      <p:ext uri="{BB962C8B-B14F-4D97-AF65-F5344CB8AC3E}">
        <p14:creationId xmlns:p14="http://schemas.microsoft.com/office/powerpoint/2010/main" val="311824172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strike="noStrike" dirty="0"/>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39</a:t>
            </a:fld>
            <a:endParaRPr lang="en-US">
              <a:solidFill>
                <a:prstClr val="black"/>
              </a:solidFill>
            </a:endParaRPr>
          </a:p>
        </p:txBody>
      </p:sp>
    </p:spTree>
    <p:extLst>
      <p:ext uri="{BB962C8B-B14F-4D97-AF65-F5344CB8AC3E}">
        <p14:creationId xmlns:p14="http://schemas.microsoft.com/office/powerpoint/2010/main" val="423113273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trike="noStrike" dirty="0" smtClean="0"/>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40</a:t>
            </a:fld>
            <a:endParaRPr lang="en-US">
              <a:solidFill>
                <a:prstClr val="black"/>
              </a:solidFill>
            </a:endParaRPr>
          </a:p>
        </p:txBody>
      </p:sp>
    </p:spTree>
    <p:extLst>
      <p:ext uri="{BB962C8B-B14F-4D97-AF65-F5344CB8AC3E}">
        <p14:creationId xmlns:p14="http://schemas.microsoft.com/office/powerpoint/2010/main" val="405936432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defTabSz="914400">
              <a:defRPr/>
            </a:pPr>
            <a:fld id="{00712CF3-E26A-4AC6-973D-B772AF83308B}" type="slidenum">
              <a:rPr lang="en-US" smtClean="0">
                <a:solidFill>
                  <a:prstClr val="black"/>
                </a:solidFill>
              </a:rPr>
              <a:pPr defTabSz="914400">
                <a:defRPr/>
              </a:pPr>
              <a:t>41</a:t>
            </a:fld>
            <a:endParaRPr lang="en-US">
              <a:solidFill>
                <a:prstClr val="black"/>
              </a:solidFill>
            </a:endParaRPr>
          </a:p>
        </p:txBody>
      </p:sp>
    </p:spTree>
    <p:extLst>
      <p:ext uri="{BB962C8B-B14F-4D97-AF65-F5344CB8AC3E}">
        <p14:creationId xmlns:p14="http://schemas.microsoft.com/office/powerpoint/2010/main" val="132835483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strike="noStrike" baseline="0" dirty="0"/>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42</a:t>
            </a:fld>
            <a:endParaRPr lang="en-US">
              <a:solidFill>
                <a:prstClr val="black"/>
              </a:solidFill>
            </a:endParaRPr>
          </a:p>
        </p:txBody>
      </p:sp>
    </p:spTree>
    <p:extLst>
      <p:ext uri="{BB962C8B-B14F-4D97-AF65-F5344CB8AC3E}">
        <p14:creationId xmlns:p14="http://schemas.microsoft.com/office/powerpoint/2010/main" val="391161654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18325751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trike="noStrike" dirty="0"/>
          </a:p>
        </p:txBody>
      </p:sp>
    </p:spTree>
    <p:extLst>
      <p:ext uri="{BB962C8B-B14F-4D97-AF65-F5344CB8AC3E}">
        <p14:creationId xmlns:p14="http://schemas.microsoft.com/office/powerpoint/2010/main" val="277746379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4950871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4950871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4950871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trike="noStrike"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F684D52-C5E7-4A5C-9461-BFB19F2E111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0321712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F684D52-C5E7-4A5C-9461-BFB19F2E111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9545466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4950871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fld id="{DF684D52-C5E7-4A5C-9461-BFB19F2E1115}" type="slidenum">
              <a:rPr lang="en-US" smtClean="0">
                <a:solidFill>
                  <a:prstClr val="black"/>
                </a:solidFill>
              </a:rPr>
              <a:pPr/>
              <a:t>51</a:t>
            </a:fld>
            <a:endParaRPr lang="en-US">
              <a:solidFill>
                <a:prstClr val="black"/>
              </a:solidFill>
            </a:endParaRPr>
          </a:p>
        </p:txBody>
      </p:sp>
    </p:spTree>
    <p:extLst>
      <p:ext uri="{BB962C8B-B14F-4D97-AF65-F5344CB8AC3E}">
        <p14:creationId xmlns:p14="http://schemas.microsoft.com/office/powerpoint/2010/main" val="596911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4950871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7833451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48985593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lvl="1"/>
            <a:endParaRPr lang="en-US" sz="20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4950871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60375" y="720725"/>
            <a:ext cx="6396038" cy="3598863"/>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56</a:t>
            </a:fld>
            <a:endParaRPr lang="en-US" dirty="0">
              <a:solidFill>
                <a:prstClr val="black"/>
              </a:solidFill>
            </a:endParaRPr>
          </a:p>
        </p:txBody>
      </p:sp>
    </p:spTree>
    <p:extLst>
      <p:ext uri="{BB962C8B-B14F-4D97-AF65-F5344CB8AC3E}">
        <p14:creationId xmlns:p14="http://schemas.microsoft.com/office/powerpoint/2010/main" val="347604670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03250" y="1089025"/>
            <a:ext cx="5222875" cy="2938463"/>
          </a:xfrm>
        </p:spPr>
      </p:sp>
      <p:sp>
        <p:nvSpPr>
          <p:cNvPr id="3" name="Notes Placeholder 2"/>
          <p:cNvSpPr>
            <a:spLocks noGrp="1"/>
          </p:cNvSpPr>
          <p:nvPr>
            <p:ph type="body" idx="1"/>
          </p:nvPr>
        </p:nvSpPr>
        <p:spPr/>
        <p:txBody>
          <a:bodyPr/>
          <a:lstStyle/>
          <a:p>
            <a:pPr defTabSz="864931">
              <a:defRPr/>
            </a:pPr>
            <a:endParaRPr lang="fr-CH" strike="sngStrike" dirty="0"/>
          </a:p>
        </p:txBody>
      </p:sp>
    </p:spTree>
    <p:extLst>
      <p:ext uri="{BB962C8B-B14F-4D97-AF65-F5344CB8AC3E}">
        <p14:creationId xmlns:p14="http://schemas.microsoft.com/office/powerpoint/2010/main" val="195714735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lvl="1"/>
            <a:endParaRPr lang="en-US" sz="20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4950871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51845564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baseline="0" dirty="0"/>
          </a:p>
        </p:txBody>
      </p:sp>
      <p:sp>
        <p:nvSpPr>
          <p:cNvPr id="4" name="Slide Number Placeholder 3"/>
          <p:cNvSpPr>
            <a:spLocks noGrp="1"/>
          </p:cNvSpPr>
          <p:nvPr>
            <p:ph type="sldNum" sz="quarter" idx="10"/>
          </p:nvPr>
        </p:nvSpPr>
        <p:spPr/>
        <p:txBody>
          <a:bodyPr/>
          <a:lstStyle/>
          <a:p>
            <a:pPr>
              <a:defRPr/>
            </a:pPr>
            <a:fld id="{DF684D52-C5E7-4A5C-9461-BFB19F2E1115}" type="slidenum">
              <a:rPr lang="en-US" smtClean="0">
                <a:solidFill>
                  <a:prstClr val="black"/>
                </a:solidFill>
              </a:rPr>
              <a:pPr>
                <a:defRPr/>
              </a:pPr>
              <a:t>60</a:t>
            </a:fld>
            <a:endParaRPr lang="en-US">
              <a:solidFill>
                <a:prstClr val="black"/>
              </a:solidFill>
            </a:endParaRPr>
          </a:p>
        </p:txBody>
      </p:sp>
    </p:spTree>
    <p:extLst>
      <p:ext uri="{BB962C8B-B14F-4D97-AF65-F5344CB8AC3E}">
        <p14:creationId xmlns:p14="http://schemas.microsoft.com/office/powerpoint/2010/main" val="80619966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baseline="0" dirty="0"/>
          </a:p>
        </p:txBody>
      </p:sp>
      <p:sp>
        <p:nvSpPr>
          <p:cNvPr id="4" name="Slide Number Placeholder 3"/>
          <p:cNvSpPr>
            <a:spLocks noGrp="1"/>
          </p:cNvSpPr>
          <p:nvPr>
            <p:ph type="sldNum" sz="quarter" idx="10"/>
          </p:nvPr>
        </p:nvSpPr>
        <p:spPr/>
        <p:txBody>
          <a:bodyPr/>
          <a:lstStyle/>
          <a:p>
            <a:pPr>
              <a:defRPr/>
            </a:pPr>
            <a:fld id="{DF684D52-C5E7-4A5C-9461-BFB19F2E1115}" type="slidenum">
              <a:rPr lang="en-US" smtClean="0">
                <a:solidFill>
                  <a:prstClr val="black"/>
                </a:solidFill>
              </a:rPr>
              <a:pPr>
                <a:defRPr/>
              </a:pPr>
              <a:t>61</a:t>
            </a:fld>
            <a:endParaRPr lang="en-US">
              <a:solidFill>
                <a:prstClr val="black"/>
              </a:solidFill>
            </a:endParaRPr>
          </a:p>
        </p:txBody>
      </p:sp>
    </p:spTree>
    <p:extLst>
      <p:ext uri="{BB962C8B-B14F-4D97-AF65-F5344CB8AC3E}">
        <p14:creationId xmlns:p14="http://schemas.microsoft.com/office/powerpoint/2010/main" val="259627029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strike="noStrike" dirty="0"/>
          </a:p>
        </p:txBody>
      </p:sp>
      <p:sp>
        <p:nvSpPr>
          <p:cNvPr id="4" name="Slide Number Placeholder 3"/>
          <p:cNvSpPr>
            <a:spLocks noGrp="1"/>
          </p:cNvSpPr>
          <p:nvPr>
            <p:ph type="sldNum" sz="quarter" idx="10"/>
          </p:nvPr>
        </p:nvSpPr>
        <p:spPr/>
        <p:txBody>
          <a:bodyPr/>
          <a:lstStyle/>
          <a:p>
            <a:fld id="{DF684D52-C5E7-4A5C-9461-BFB19F2E1115}" type="slidenum">
              <a:rPr lang="en-US" smtClean="0">
                <a:solidFill>
                  <a:prstClr val="black"/>
                </a:solidFill>
              </a:rPr>
              <a:pPr/>
              <a:t>62</a:t>
            </a:fld>
            <a:endParaRPr lang="en-US">
              <a:solidFill>
                <a:prstClr val="black"/>
              </a:solidFill>
            </a:endParaRPr>
          </a:p>
        </p:txBody>
      </p:sp>
    </p:spTree>
    <p:extLst>
      <p:ext uri="{BB962C8B-B14F-4D97-AF65-F5344CB8AC3E}">
        <p14:creationId xmlns:p14="http://schemas.microsoft.com/office/powerpoint/2010/main" val="1632784971"/>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51845564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strike="sngStrike" baseline="0" dirty="0"/>
          </a:p>
        </p:txBody>
      </p:sp>
      <p:sp>
        <p:nvSpPr>
          <p:cNvPr id="4" name="Slide Number Placeholder 3"/>
          <p:cNvSpPr>
            <a:spLocks noGrp="1"/>
          </p:cNvSpPr>
          <p:nvPr>
            <p:ph type="sldNum" sz="quarter" idx="10"/>
          </p:nvPr>
        </p:nvSpPr>
        <p:spPr/>
        <p:txBody>
          <a:bodyPr/>
          <a:lstStyle/>
          <a:p>
            <a:fld id="{DF684D52-C5E7-4A5C-9461-BFB19F2E1115}" type="slidenum">
              <a:rPr lang="en-US" smtClean="0">
                <a:solidFill>
                  <a:prstClr val="black"/>
                </a:solidFill>
              </a:rPr>
              <a:pPr/>
              <a:t>64</a:t>
            </a:fld>
            <a:endParaRPr lang="en-US">
              <a:solidFill>
                <a:prstClr val="black"/>
              </a:solidFill>
            </a:endParaRPr>
          </a:p>
        </p:txBody>
      </p:sp>
    </p:spTree>
    <p:extLst>
      <p:ext uri="{BB962C8B-B14F-4D97-AF65-F5344CB8AC3E}">
        <p14:creationId xmlns:p14="http://schemas.microsoft.com/office/powerpoint/2010/main" val="369566290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sz="16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6069474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Tree>
    <p:extLst>
      <p:ext uri="{BB962C8B-B14F-4D97-AF65-F5344CB8AC3E}">
        <p14:creationId xmlns:p14="http://schemas.microsoft.com/office/powerpoint/2010/main" val="341743836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51845564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b="0" strike="noStrike" baseline="0" dirty="0"/>
          </a:p>
        </p:txBody>
      </p:sp>
      <p:sp>
        <p:nvSpPr>
          <p:cNvPr id="4" name="Slide Number Placeholder 3"/>
          <p:cNvSpPr>
            <a:spLocks noGrp="1"/>
          </p:cNvSpPr>
          <p:nvPr>
            <p:ph type="sldNum" sz="quarter" idx="10"/>
          </p:nvPr>
        </p:nvSpPr>
        <p:spPr/>
        <p:txBody>
          <a:bodyPr/>
          <a:lstStyle/>
          <a:p>
            <a:pPr>
              <a:defRPr/>
            </a:pPr>
            <a:fld id="{DF684D52-C5E7-4A5C-9461-BFB19F2E1115}" type="slidenum">
              <a:rPr lang="en-US" smtClean="0">
                <a:solidFill>
                  <a:prstClr val="black"/>
                </a:solidFill>
              </a:rPr>
              <a:pPr>
                <a:defRPr/>
              </a:pPr>
              <a:t>67</a:t>
            </a:fld>
            <a:endParaRPr lang="en-US">
              <a:solidFill>
                <a:prstClr val="black"/>
              </a:solidFill>
            </a:endParaRPr>
          </a:p>
        </p:txBody>
      </p:sp>
    </p:spTree>
    <p:extLst>
      <p:ext uri="{BB962C8B-B14F-4D97-AF65-F5344CB8AC3E}">
        <p14:creationId xmlns:p14="http://schemas.microsoft.com/office/powerpoint/2010/main" val="151983084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trike="noStrike" baseline="0" dirty="0" smtClean="0"/>
          </a:p>
        </p:txBody>
      </p:sp>
    </p:spTree>
    <p:extLst>
      <p:ext uri="{BB962C8B-B14F-4D97-AF65-F5344CB8AC3E}">
        <p14:creationId xmlns:p14="http://schemas.microsoft.com/office/powerpoint/2010/main" val="76027265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trike="noStrike" dirty="0" smtClean="0"/>
          </a:p>
        </p:txBody>
      </p:sp>
    </p:spTree>
    <p:extLst>
      <p:ext uri="{BB962C8B-B14F-4D97-AF65-F5344CB8AC3E}">
        <p14:creationId xmlns:p14="http://schemas.microsoft.com/office/powerpoint/2010/main" val="187391813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strike="sngStrike" baseline="0" dirty="0"/>
          </a:p>
        </p:txBody>
      </p:sp>
      <p:sp>
        <p:nvSpPr>
          <p:cNvPr id="4" name="Slide Number Placeholder 3"/>
          <p:cNvSpPr>
            <a:spLocks noGrp="1"/>
          </p:cNvSpPr>
          <p:nvPr>
            <p:ph type="sldNum" sz="quarter" idx="10"/>
          </p:nvPr>
        </p:nvSpPr>
        <p:spPr/>
        <p:txBody>
          <a:bodyPr/>
          <a:lstStyle/>
          <a:p>
            <a:fld id="{DF684D52-C5E7-4A5C-9461-BFB19F2E1115}" type="slidenum">
              <a:rPr lang="en-US" smtClean="0">
                <a:solidFill>
                  <a:prstClr val="black"/>
                </a:solidFill>
              </a:rPr>
              <a:pPr/>
              <a:t>70</a:t>
            </a:fld>
            <a:endParaRPr lang="en-US">
              <a:solidFill>
                <a:prstClr val="black"/>
              </a:solidFill>
            </a:endParaRPr>
          </a:p>
        </p:txBody>
      </p:sp>
    </p:spTree>
    <p:extLst>
      <p:ext uri="{BB962C8B-B14F-4D97-AF65-F5344CB8AC3E}">
        <p14:creationId xmlns:p14="http://schemas.microsoft.com/office/powerpoint/2010/main" val="213947038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strike="noStrike" baseline="0" dirty="0"/>
          </a:p>
        </p:txBody>
      </p:sp>
      <p:sp>
        <p:nvSpPr>
          <p:cNvPr id="4" name="Slide Number Placeholder 3"/>
          <p:cNvSpPr>
            <a:spLocks noGrp="1"/>
          </p:cNvSpPr>
          <p:nvPr>
            <p:ph type="sldNum" sz="quarter" idx="10"/>
          </p:nvPr>
        </p:nvSpPr>
        <p:spPr/>
        <p:txBody>
          <a:bodyPr/>
          <a:lstStyle/>
          <a:p>
            <a:fld id="{DF684D52-C5E7-4A5C-9461-BFB19F2E1115}" type="slidenum">
              <a:rPr lang="en-US" smtClean="0">
                <a:solidFill>
                  <a:prstClr val="black"/>
                </a:solidFill>
              </a:rPr>
              <a:pPr/>
              <a:t>71</a:t>
            </a:fld>
            <a:endParaRPr lang="en-US">
              <a:solidFill>
                <a:prstClr val="black"/>
              </a:solidFill>
            </a:endParaRPr>
          </a:p>
        </p:txBody>
      </p:sp>
    </p:spTree>
    <p:extLst>
      <p:ext uri="{BB962C8B-B14F-4D97-AF65-F5344CB8AC3E}">
        <p14:creationId xmlns:p14="http://schemas.microsoft.com/office/powerpoint/2010/main" val="27334974"/>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strike="noStrike" baseline="0" dirty="0"/>
          </a:p>
        </p:txBody>
      </p:sp>
      <p:sp>
        <p:nvSpPr>
          <p:cNvPr id="4" name="Slide Number Placeholder 3"/>
          <p:cNvSpPr>
            <a:spLocks noGrp="1"/>
          </p:cNvSpPr>
          <p:nvPr>
            <p:ph type="sldNum" sz="quarter" idx="10"/>
          </p:nvPr>
        </p:nvSpPr>
        <p:spPr/>
        <p:txBody>
          <a:bodyPr/>
          <a:lstStyle/>
          <a:p>
            <a:fld id="{DF684D52-C5E7-4A5C-9461-BFB19F2E1115}" type="slidenum">
              <a:rPr lang="en-US" smtClean="0">
                <a:solidFill>
                  <a:prstClr val="black"/>
                </a:solidFill>
              </a:rPr>
              <a:pPr/>
              <a:t>72</a:t>
            </a:fld>
            <a:endParaRPr lang="en-US">
              <a:solidFill>
                <a:prstClr val="black"/>
              </a:solidFill>
            </a:endParaRPr>
          </a:p>
        </p:txBody>
      </p:sp>
    </p:spTree>
    <p:extLst>
      <p:ext uri="{BB962C8B-B14F-4D97-AF65-F5344CB8AC3E}">
        <p14:creationId xmlns:p14="http://schemas.microsoft.com/office/powerpoint/2010/main" val="403214032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b="0" strike="noStrike" baseline="0" dirty="0"/>
          </a:p>
        </p:txBody>
      </p:sp>
    </p:spTree>
    <p:extLst>
      <p:ext uri="{BB962C8B-B14F-4D97-AF65-F5344CB8AC3E}">
        <p14:creationId xmlns:p14="http://schemas.microsoft.com/office/powerpoint/2010/main" val="146142874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smtClean="0"/>
          </a:p>
        </p:txBody>
      </p:sp>
    </p:spTree>
    <p:extLst>
      <p:ext uri="{BB962C8B-B14F-4D97-AF65-F5344CB8AC3E}">
        <p14:creationId xmlns:p14="http://schemas.microsoft.com/office/powerpoint/2010/main" val="365897279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17070716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smtClean="0"/>
          </a:p>
        </p:txBody>
      </p:sp>
    </p:spTree>
    <p:extLst>
      <p:ext uri="{BB962C8B-B14F-4D97-AF65-F5344CB8AC3E}">
        <p14:creationId xmlns:p14="http://schemas.microsoft.com/office/powerpoint/2010/main" val="365897279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b="0" strike="noStrike" baseline="0" dirty="0"/>
          </a:p>
        </p:txBody>
      </p:sp>
    </p:spTree>
    <p:extLst>
      <p:ext uri="{BB962C8B-B14F-4D97-AF65-F5344CB8AC3E}">
        <p14:creationId xmlns:p14="http://schemas.microsoft.com/office/powerpoint/2010/main" val="175457823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51845564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518455644"/>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70001237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09944656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a:defRPr/>
            </a:pPr>
            <a:fld id="{963F5536-7C40-4D79-8D59-3C9CBA8A0204}" type="slidenum">
              <a:rPr lang="en-US" smtClean="0">
                <a:solidFill>
                  <a:prstClr val="black"/>
                </a:solidFill>
              </a:rPr>
              <a:pPr>
                <a:defRPr/>
              </a:pPr>
              <a:t>81</a:t>
            </a:fld>
            <a:endParaRPr lang="en-US">
              <a:solidFill>
                <a:prstClr val="black"/>
              </a:solidFill>
            </a:endParaRPr>
          </a:p>
        </p:txBody>
      </p:sp>
    </p:spTree>
    <p:extLst>
      <p:ext uri="{BB962C8B-B14F-4D97-AF65-F5344CB8AC3E}">
        <p14:creationId xmlns:p14="http://schemas.microsoft.com/office/powerpoint/2010/main" val="157999520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16094852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810672818"/>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F684D52-C5E7-4A5C-9461-BFB19F2E111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9878435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strike="noStrike" dirty="0"/>
          </a:p>
        </p:txBody>
      </p:sp>
    </p:spTree>
    <p:extLst>
      <p:ext uri="{BB962C8B-B14F-4D97-AF65-F5344CB8AC3E}">
        <p14:creationId xmlns:p14="http://schemas.microsoft.com/office/powerpoint/2010/main" val="304642026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F684D52-C5E7-4A5C-9461-BFB19F2E111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628895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sz="1200" b="0" i="0" baseline="0" dirty="0"/>
          </a:p>
        </p:txBody>
      </p:sp>
    </p:spTree>
    <p:extLst>
      <p:ext uri="{BB962C8B-B14F-4D97-AF65-F5344CB8AC3E}">
        <p14:creationId xmlns:p14="http://schemas.microsoft.com/office/powerpoint/2010/main" val="2429551037"/>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206909553"/>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20690955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206909553"/>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62109835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trike="noStrike"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F684D52-C5E7-4A5C-9461-BFB19F2E111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3336229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trike="noStrike"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F684D52-C5E7-4A5C-9461-BFB19F2E111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5864639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712CF3-E26A-4AC6-973D-B772AF83308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9226541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712CF3-E26A-4AC6-973D-B772AF83308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42811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en-US" strike="noStrike" dirty="0" smtClean="0">
              <a:solidFill>
                <a:prstClr val="black"/>
              </a:solidFill>
            </a:endParaRPr>
          </a:p>
        </p:txBody>
      </p:sp>
      <p:sp>
        <p:nvSpPr>
          <p:cNvPr id="4" name="Slide Number Placeholder 3"/>
          <p:cNvSpPr>
            <a:spLocks noGrp="1"/>
          </p:cNvSpPr>
          <p:nvPr>
            <p:ph type="sldNum" sz="quarter" idx="10"/>
          </p:nvPr>
        </p:nvSpPr>
        <p:spPr/>
        <p:txBody>
          <a:bodyPr/>
          <a:lstStyle/>
          <a:p>
            <a:pPr>
              <a:defRPr/>
            </a:pPr>
            <a:fld id="{00712CF3-E26A-4AC6-973D-B772AF83308B}" type="slidenum">
              <a:rPr lang="en-US" smtClean="0">
                <a:solidFill>
                  <a:prstClr val="black"/>
                </a:solidFill>
              </a:rPr>
              <a:pPr>
                <a:defRPr/>
              </a:pPr>
              <a:t>11</a:t>
            </a:fld>
            <a:endParaRPr lang="en-US">
              <a:solidFill>
                <a:prstClr val="black"/>
              </a:solidFill>
            </a:endParaRPr>
          </a:p>
        </p:txBody>
      </p:sp>
    </p:spTree>
    <p:extLst>
      <p:ext uri="{BB962C8B-B14F-4D97-AF65-F5344CB8AC3E}">
        <p14:creationId xmlns:p14="http://schemas.microsoft.com/office/powerpoint/2010/main" val="290371398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712CF3-E26A-4AC6-973D-B772AF83308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758898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712CF3-E26A-4AC6-973D-B772AF83308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99317945"/>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712CF3-E26A-4AC6-973D-B772AF83308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8523062"/>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712CF3-E26A-4AC6-973D-B772AF83308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1443443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712CF3-E26A-4AC6-973D-B772AF83308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86570550"/>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712CF3-E26A-4AC6-973D-B772AF83308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41261575"/>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712CF3-E26A-4AC6-973D-B772AF83308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80350240"/>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712CF3-E26A-4AC6-973D-B772AF83308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30448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712CF3-E26A-4AC6-973D-B772AF83308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22701794"/>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712CF3-E26A-4AC6-973D-B772AF83308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719789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40"/>
            <a:ext cx="10363200" cy="1470025"/>
          </a:xfrm>
          <a:prstGeom prst="rect">
            <a:avLst/>
          </a:prstGeo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fld id="{07E4F2EF-5CA1-4F14-8707-104D38A667D3}" type="datetime1">
              <a:rPr lang="en-US" smtClean="0"/>
              <a:t>3/30/2018</a:t>
            </a:fld>
            <a:endParaRPr lang="en-US" dirty="0"/>
          </a:p>
        </p:txBody>
      </p:sp>
      <p:sp>
        <p:nvSpPr>
          <p:cNvPr id="5" name="Rectangle 5"/>
          <p:cNvSpPr>
            <a:spLocks noGrp="1" noChangeArrowheads="1"/>
          </p:cNvSpPr>
          <p:nvPr>
            <p:ph type="ftr" sz="quarter" idx="11"/>
          </p:nvPr>
        </p:nvSpPr>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a:lvl1pPr>
          </a:lstStyle>
          <a:p>
            <a:pPr>
              <a:defRPr/>
            </a:pPr>
            <a:fld id="{28689450-C5C6-4591-A23D-E5878F495AEF}" type="slidenum">
              <a:rPr lang="en-US"/>
              <a:pPr>
                <a:defRPr/>
              </a:pPr>
              <a:t>‹#›</a:t>
            </a:fld>
            <a:endParaRPr lang="en-US" dirty="0"/>
          </a:p>
        </p:txBody>
      </p:sp>
    </p:spTree>
    <p:extLst>
      <p:ext uri="{BB962C8B-B14F-4D97-AF65-F5344CB8AC3E}">
        <p14:creationId xmlns:p14="http://schemas.microsoft.com/office/powerpoint/2010/main" val="121327959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p>
            <a:r>
              <a:rPr lang="en-US"/>
              <a:t>Click to edit Master title style</a:t>
            </a:r>
          </a:p>
        </p:txBody>
      </p:sp>
      <p:sp>
        <p:nvSpPr>
          <p:cNvPr id="3" name="Vertical Text Placeholder 2"/>
          <p:cNvSpPr>
            <a:spLocks noGrp="1"/>
          </p:cNvSpPr>
          <p:nvPr>
            <p:ph type="body" orient="vert" idx="1"/>
          </p:nvPr>
        </p:nvSpPr>
        <p:spPr>
          <a:xfrm>
            <a:off x="609600" y="1600206"/>
            <a:ext cx="109728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fld id="{0A1904CC-0009-4B2F-A40E-069523A94577}" type="datetime1">
              <a:rPr lang="en-US" smtClean="0"/>
              <a:t>3/30/2018</a:t>
            </a:fld>
            <a:endParaRPr lang="en-US" dirty="0"/>
          </a:p>
        </p:txBody>
      </p:sp>
      <p:sp>
        <p:nvSpPr>
          <p:cNvPr id="5" name="Rectangle 5"/>
          <p:cNvSpPr>
            <a:spLocks noGrp="1" noChangeArrowheads="1"/>
          </p:cNvSpPr>
          <p:nvPr>
            <p:ph type="ftr" sz="quarter" idx="11"/>
          </p:nvPr>
        </p:nvSpPr>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a:lvl1pPr>
          </a:lstStyle>
          <a:p>
            <a:pPr>
              <a:defRPr/>
            </a:pPr>
            <a:fld id="{7EEC6AFC-7E3E-4CB6-9BE7-A05F6174427D}" type="slidenum">
              <a:rPr lang="en-US"/>
              <a:pPr>
                <a:defRPr/>
              </a:pPr>
              <a:t>‹#›</a:t>
            </a:fld>
            <a:endParaRPr lang="en-US" dirty="0"/>
          </a:p>
        </p:txBody>
      </p:sp>
    </p:spTree>
    <p:extLst>
      <p:ext uri="{BB962C8B-B14F-4D97-AF65-F5344CB8AC3E}">
        <p14:creationId xmlns:p14="http://schemas.microsoft.com/office/powerpoint/2010/main" val="226412577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665680202"/>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3819846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7"/>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2"/>
            <a:ext cx="3932237" cy="3811588"/>
          </a:xfrm>
        </p:spPr>
        <p:txBody>
          <a:bodyPr/>
          <a:lstStyle>
            <a:lvl1pPr marL="0" indent="0">
              <a:buNone/>
              <a:defRPr sz="1600"/>
            </a:lvl1pPr>
            <a:lvl2pPr marL="457095" indent="0">
              <a:buNone/>
              <a:defRPr sz="1500"/>
            </a:lvl2pPr>
            <a:lvl3pPr marL="914196" indent="0">
              <a:buNone/>
              <a:defRPr sz="1200"/>
            </a:lvl3pPr>
            <a:lvl4pPr marL="1371294" indent="0">
              <a:buNone/>
              <a:defRPr sz="1100"/>
            </a:lvl4pPr>
            <a:lvl5pPr marL="1828392" indent="0">
              <a:buNone/>
              <a:defRPr sz="1100"/>
            </a:lvl5pPr>
            <a:lvl6pPr marL="2285494" indent="0">
              <a:buNone/>
              <a:defRPr sz="1100"/>
            </a:lvl6pPr>
            <a:lvl7pPr marL="2742586" indent="0">
              <a:buNone/>
              <a:defRPr sz="1100"/>
            </a:lvl7pPr>
            <a:lvl8pPr marL="3199680" indent="0">
              <a:buNone/>
              <a:defRPr sz="1100"/>
            </a:lvl8pPr>
            <a:lvl9pPr marL="3656775" indent="0">
              <a:buNone/>
              <a:defRPr sz="1100"/>
            </a:lvl9pPr>
          </a:lstStyle>
          <a:p>
            <a:pPr lvl="0"/>
            <a:r>
              <a:rPr lang="en-US"/>
              <a:t>Edit Master text styles</a:t>
            </a:r>
          </a:p>
        </p:txBody>
      </p:sp>
      <p:sp>
        <p:nvSpPr>
          <p:cNvPr id="5" name="Date Placeholder 4"/>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5006087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7"/>
            <a:ext cx="6172200" cy="4873625"/>
          </a:xfrm>
        </p:spPr>
        <p:txBody>
          <a:bodyPr/>
          <a:lstStyle>
            <a:lvl1pPr marL="0" indent="0">
              <a:buNone/>
              <a:defRPr sz="3200"/>
            </a:lvl1pPr>
            <a:lvl2pPr marL="457095" indent="0">
              <a:buNone/>
              <a:defRPr sz="2800"/>
            </a:lvl2pPr>
            <a:lvl3pPr marL="914196" indent="0">
              <a:buNone/>
              <a:defRPr sz="2400"/>
            </a:lvl3pPr>
            <a:lvl4pPr marL="1371294" indent="0">
              <a:buNone/>
              <a:defRPr sz="2000"/>
            </a:lvl4pPr>
            <a:lvl5pPr marL="1828392" indent="0">
              <a:buNone/>
              <a:defRPr sz="2000"/>
            </a:lvl5pPr>
            <a:lvl6pPr marL="2285494" indent="0">
              <a:buNone/>
              <a:defRPr sz="2000"/>
            </a:lvl6pPr>
            <a:lvl7pPr marL="2742586" indent="0">
              <a:buNone/>
              <a:defRPr sz="2000"/>
            </a:lvl7pPr>
            <a:lvl8pPr marL="3199680" indent="0">
              <a:buNone/>
              <a:defRPr sz="2000"/>
            </a:lvl8pPr>
            <a:lvl9pPr marL="3656775" indent="0">
              <a:buNone/>
              <a:defRPr sz="2000"/>
            </a:lvl9pPr>
          </a:lstStyle>
          <a:p>
            <a:endParaRPr lang="en-US"/>
          </a:p>
        </p:txBody>
      </p:sp>
      <p:sp>
        <p:nvSpPr>
          <p:cNvPr id="4" name="Text Placeholder 3"/>
          <p:cNvSpPr>
            <a:spLocks noGrp="1"/>
          </p:cNvSpPr>
          <p:nvPr>
            <p:ph type="body" sz="half" idx="2"/>
          </p:nvPr>
        </p:nvSpPr>
        <p:spPr>
          <a:xfrm>
            <a:off x="839788" y="2057402"/>
            <a:ext cx="3932237" cy="3811588"/>
          </a:xfrm>
        </p:spPr>
        <p:txBody>
          <a:bodyPr/>
          <a:lstStyle>
            <a:lvl1pPr marL="0" indent="0">
              <a:buNone/>
              <a:defRPr sz="1600"/>
            </a:lvl1pPr>
            <a:lvl2pPr marL="457095" indent="0">
              <a:buNone/>
              <a:defRPr sz="1500"/>
            </a:lvl2pPr>
            <a:lvl3pPr marL="914196" indent="0">
              <a:buNone/>
              <a:defRPr sz="1200"/>
            </a:lvl3pPr>
            <a:lvl4pPr marL="1371294" indent="0">
              <a:buNone/>
              <a:defRPr sz="1100"/>
            </a:lvl4pPr>
            <a:lvl5pPr marL="1828392" indent="0">
              <a:buNone/>
              <a:defRPr sz="1100"/>
            </a:lvl5pPr>
            <a:lvl6pPr marL="2285494" indent="0">
              <a:buNone/>
              <a:defRPr sz="1100"/>
            </a:lvl6pPr>
            <a:lvl7pPr marL="2742586" indent="0">
              <a:buNone/>
              <a:defRPr sz="1100"/>
            </a:lvl7pPr>
            <a:lvl8pPr marL="3199680" indent="0">
              <a:buNone/>
              <a:defRPr sz="1100"/>
            </a:lvl8pPr>
            <a:lvl9pPr marL="3656775" indent="0">
              <a:buNone/>
              <a:defRPr sz="1100"/>
            </a:lvl9pPr>
          </a:lstStyle>
          <a:p>
            <a:pPr lvl="0"/>
            <a:r>
              <a:rPr lang="en-US"/>
              <a:t>Edit Master text styles</a:t>
            </a:r>
          </a:p>
        </p:txBody>
      </p:sp>
      <p:sp>
        <p:nvSpPr>
          <p:cNvPr id="5" name="Date Placeholder 4"/>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7716923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6485960"/>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4"/>
            <a:ext cx="2628900" cy="581183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3" y="365124"/>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5555122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095" indent="0" algn="ctr">
              <a:buNone/>
              <a:defRPr sz="2000"/>
            </a:lvl2pPr>
            <a:lvl3pPr marL="914196" indent="0" algn="ctr">
              <a:buNone/>
              <a:defRPr sz="1900"/>
            </a:lvl3pPr>
            <a:lvl4pPr marL="1371294" indent="0" algn="ctr">
              <a:buNone/>
              <a:defRPr sz="1600"/>
            </a:lvl4pPr>
            <a:lvl5pPr marL="1828392" indent="0" algn="ctr">
              <a:buNone/>
              <a:defRPr sz="1600"/>
            </a:lvl5pPr>
            <a:lvl6pPr marL="2285494" indent="0" algn="ctr">
              <a:buNone/>
              <a:defRPr sz="1600"/>
            </a:lvl6pPr>
            <a:lvl7pPr marL="2742586" indent="0" algn="ctr">
              <a:buNone/>
              <a:defRPr sz="1600"/>
            </a:lvl7pPr>
            <a:lvl8pPr marL="3199680" indent="0" algn="ctr">
              <a:buNone/>
              <a:defRPr sz="1600"/>
            </a:lvl8pPr>
            <a:lvl9pPr marL="3656775"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5BDE327E-62F0-48B3-8E16-78DD54F4C3EB}"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0664886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BDE327E-62F0-48B3-8E16-78DD54F4C3EB}"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9845251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49" y="1709743"/>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49" y="4589465"/>
            <a:ext cx="10515600" cy="1500187"/>
          </a:xfrm>
        </p:spPr>
        <p:txBody>
          <a:bodyPr/>
          <a:lstStyle>
            <a:lvl1pPr marL="0" indent="0">
              <a:buNone/>
              <a:defRPr sz="2400">
                <a:solidFill>
                  <a:schemeClr val="tx1">
                    <a:tint val="75000"/>
                  </a:schemeClr>
                </a:solidFill>
              </a:defRPr>
            </a:lvl1pPr>
            <a:lvl2pPr marL="457095" indent="0">
              <a:buNone/>
              <a:defRPr sz="2000">
                <a:solidFill>
                  <a:schemeClr val="tx1">
                    <a:tint val="75000"/>
                  </a:schemeClr>
                </a:solidFill>
              </a:defRPr>
            </a:lvl2pPr>
            <a:lvl3pPr marL="914196" indent="0">
              <a:buNone/>
              <a:defRPr sz="1900">
                <a:solidFill>
                  <a:schemeClr val="tx1">
                    <a:tint val="75000"/>
                  </a:schemeClr>
                </a:solidFill>
              </a:defRPr>
            </a:lvl3pPr>
            <a:lvl4pPr marL="1371294" indent="0">
              <a:buNone/>
              <a:defRPr sz="1600">
                <a:solidFill>
                  <a:schemeClr val="tx1">
                    <a:tint val="75000"/>
                  </a:schemeClr>
                </a:solidFill>
              </a:defRPr>
            </a:lvl4pPr>
            <a:lvl5pPr marL="1828392" indent="0">
              <a:buNone/>
              <a:defRPr sz="1600">
                <a:solidFill>
                  <a:schemeClr val="tx1">
                    <a:tint val="75000"/>
                  </a:schemeClr>
                </a:solidFill>
              </a:defRPr>
            </a:lvl5pPr>
            <a:lvl6pPr marL="2285494" indent="0">
              <a:buNone/>
              <a:defRPr sz="1600">
                <a:solidFill>
                  <a:schemeClr val="tx1">
                    <a:tint val="75000"/>
                  </a:schemeClr>
                </a:solidFill>
              </a:defRPr>
            </a:lvl6pPr>
            <a:lvl7pPr marL="2742586" indent="0">
              <a:buNone/>
              <a:defRPr sz="1600">
                <a:solidFill>
                  <a:schemeClr val="tx1">
                    <a:tint val="75000"/>
                  </a:schemeClr>
                </a:solidFill>
              </a:defRPr>
            </a:lvl7pPr>
            <a:lvl8pPr marL="3199680" indent="0">
              <a:buNone/>
              <a:defRPr sz="1600">
                <a:solidFill>
                  <a:schemeClr val="tx1">
                    <a:tint val="75000"/>
                  </a:schemeClr>
                </a:solidFill>
              </a:defRPr>
            </a:lvl8pPr>
            <a:lvl9pPr marL="3656775"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5BDE327E-62F0-48B3-8E16-78DD54F4C3EB}"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34440288"/>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4"/>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4"/>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BDE327E-62F0-48B3-8E16-78DD54F4C3EB}" type="datetimeFigureOut">
              <a:rPr lang="en-US" smtClean="0">
                <a:solidFill>
                  <a:prstClr val="black">
                    <a:tint val="75000"/>
                  </a:prstClr>
                </a:solidFill>
              </a:rPr>
              <a:pPr/>
              <a:t>3/30/2018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992287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53"/>
            <a:ext cx="27432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53"/>
            <a:ext cx="80264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fld id="{699CE820-6D66-4422-89B1-852F83013988}" type="datetime1">
              <a:rPr lang="en-US" smtClean="0"/>
              <a:t>3/30/2018</a:t>
            </a:fld>
            <a:endParaRPr lang="en-US" dirty="0"/>
          </a:p>
        </p:txBody>
      </p:sp>
      <p:sp>
        <p:nvSpPr>
          <p:cNvPr id="5" name="Rectangle 5"/>
          <p:cNvSpPr>
            <a:spLocks noGrp="1" noChangeArrowheads="1"/>
          </p:cNvSpPr>
          <p:nvPr>
            <p:ph type="ftr" sz="quarter" idx="11"/>
          </p:nvPr>
        </p:nvSpPr>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a:lvl1pPr>
          </a:lstStyle>
          <a:p>
            <a:pPr>
              <a:defRPr/>
            </a:pPr>
            <a:fld id="{139D332A-3A4E-4870-9FA7-26BF40B015F3}" type="slidenum">
              <a:rPr lang="en-US"/>
              <a:pPr>
                <a:defRPr/>
              </a:pPr>
              <a:t>‹#›</a:t>
            </a:fld>
            <a:endParaRPr lang="en-US" dirty="0"/>
          </a:p>
        </p:txBody>
      </p:sp>
    </p:spTree>
    <p:extLst>
      <p:ext uri="{BB962C8B-B14F-4D97-AF65-F5344CB8AC3E}">
        <p14:creationId xmlns:p14="http://schemas.microsoft.com/office/powerpoint/2010/main" val="171634321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095" indent="0">
              <a:buNone/>
              <a:defRPr sz="2000" b="1"/>
            </a:lvl2pPr>
            <a:lvl3pPr marL="914196" indent="0">
              <a:buNone/>
              <a:defRPr sz="1900" b="1"/>
            </a:lvl3pPr>
            <a:lvl4pPr marL="1371294" indent="0">
              <a:buNone/>
              <a:defRPr sz="1600" b="1"/>
            </a:lvl4pPr>
            <a:lvl5pPr marL="1828392" indent="0">
              <a:buNone/>
              <a:defRPr sz="1600" b="1"/>
            </a:lvl5pPr>
            <a:lvl6pPr marL="2285494" indent="0">
              <a:buNone/>
              <a:defRPr sz="1600" b="1"/>
            </a:lvl6pPr>
            <a:lvl7pPr marL="2742586" indent="0">
              <a:buNone/>
              <a:defRPr sz="1600" b="1"/>
            </a:lvl7pPr>
            <a:lvl8pPr marL="3199680" indent="0">
              <a:buNone/>
              <a:defRPr sz="1600" b="1"/>
            </a:lvl8pPr>
            <a:lvl9pPr marL="3656775"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3" y="1681163"/>
            <a:ext cx="5183188" cy="823912"/>
          </a:xfrm>
        </p:spPr>
        <p:txBody>
          <a:bodyPr anchor="b"/>
          <a:lstStyle>
            <a:lvl1pPr marL="0" indent="0">
              <a:buNone/>
              <a:defRPr sz="2400" b="1"/>
            </a:lvl1pPr>
            <a:lvl2pPr marL="457095" indent="0">
              <a:buNone/>
              <a:defRPr sz="2000" b="1"/>
            </a:lvl2pPr>
            <a:lvl3pPr marL="914196" indent="0">
              <a:buNone/>
              <a:defRPr sz="1900" b="1"/>
            </a:lvl3pPr>
            <a:lvl4pPr marL="1371294" indent="0">
              <a:buNone/>
              <a:defRPr sz="1600" b="1"/>
            </a:lvl4pPr>
            <a:lvl5pPr marL="1828392" indent="0">
              <a:buNone/>
              <a:defRPr sz="1600" b="1"/>
            </a:lvl5pPr>
            <a:lvl6pPr marL="2285494" indent="0">
              <a:buNone/>
              <a:defRPr sz="1600" b="1"/>
            </a:lvl6pPr>
            <a:lvl7pPr marL="2742586" indent="0">
              <a:buNone/>
              <a:defRPr sz="1600" b="1"/>
            </a:lvl7pPr>
            <a:lvl8pPr marL="3199680" indent="0">
              <a:buNone/>
              <a:defRPr sz="1600" b="1"/>
            </a:lvl8pPr>
            <a:lvl9pPr marL="3656775" indent="0">
              <a:buNone/>
              <a:defRPr sz="1600" b="1"/>
            </a:lvl9pPr>
          </a:lstStyle>
          <a:p>
            <a:pPr lvl="0"/>
            <a:r>
              <a:rPr lang="en-US"/>
              <a:t>Edit Master text styles</a:t>
            </a:r>
          </a:p>
        </p:txBody>
      </p:sp>
      <p:sp>
        <p:nvSpPr>
          <p:cNvPr id="6" name="Content Placeholder 5"/>
          <p:cNvSpPr>
            <a:spLocks noGrp="1"/>
          </p:cNvSpPr>
          <p:nvPr>
            <p:ph sz="quarter" idx="4"/>
          </p:nvPr>
        </p:nvSpPr>
        <p:spPr>
          <a:xfrm>
            <a:off x="6172203"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BDE327E-62F0-48B3-8E16-78DD54F4C3EB}" type="datetimeFigureOut">
              <a:rPr lang="en-US" smtClean="0">
                <a:solidFill>
                  <a:prstClr val="black">
                    <a:tint val="75000"/>
                  </a:prstClr>
                </a:solidFill>
              </a:rPr>
              <a:pPr/>
              <a:t>3/30/2018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8542484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BDE327E-62F0-48B3-8E16-78DD54F4C3EB}" type="datetimeFigureOut">
              <a:rPr lang="en-US" smtClean="0">
                <a:solidFill>
                  <a:prstClr val="black">
                    <a:tint val="75000"/>
                  </a:prstClr>
                </a:solidFill>
              </a:rPr>
              <a:pPr/>
              <a:t>3/30/2018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8495932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BDE327E-62F0-48B3-8E16-78DD54F4C3EB}" type="datetimeFigureOut">
              <a:rPr lang="en-US" smtClean="0">
                <a:solidFill>
                  <a:prstClr val="black">
                    <a:tint val="75000"/>
                  </a:prstClr>
                </a:solidFill>
              </a:rPr>
              <a:pPr/>
              <a:t>3/30/2018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9805494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7"/>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2"/>
            <a:ext cx="3932237" cy="3811588"/>
          </a:xfrm>
        </p:spPr>
        <p:txBody>
          <a:bodyPr/>
          <a:lstStyle>
            <a:lvl1pPr marL="0" indent="0">
              <a:buNone/>
              <a:defRPr sz="1600"/>
            </a:lvl1pPr>
            <a:lvl2pPr marL="457095" indent="0">
              <a:buNone/>
              <a:defRPr sz="1500"/>
            </a:lvl2pPr>
            <a:lvl3pPr marL="914196" indent="0">
              <a:buNone/>
              <a:defRPr sz="1200"/>
            </a:lvl3pPr>
            <a:lvl4pPr marL="1371294" indent="0">
              <a:buNone/>
              <a:defRPr sz="1100"/>
            </a:lvl4pPr>
            <a:lvl5pPr marL="1828392" indent="0">
              <a:buNone/>
              <a:defRPr sz="1100"/>
            </a:lvl5pPr>
            <a:lvl6pPr marL="2285494" indent="0">
              <a:buNone/>
              <a:defRPr sz="1100"/>
            </a:lvl6pPr>
            <a:lvl7pPr marL="2742586" indent="0">
              <a:buNone/>
              <a:defRPr sz="1100"/>
            </a:lvl7pPr>
            <a:lvl8pPr marL="3199680" indent="0">
              <a:buNone/>
              <a:defRPr sz="1100"/>
            </a:lvl8pPr>
            <a:lvl9pPr marL="3656775" indent="0">
              <a:buNone/>
              <a:defRPr sz="1100"/>
            </a:lvl9pPr>
          </a:lstStyle>
          <a:p>
            <a:pPr lvl="0"/>
            <a:r>
              <a:rPr lang="en-US"/>
              <a:t>Edit Master text styles</a:t>
            </a:r>
          </a:p>
        </p:txBody>
      </p:sp>
      <p:sp>
        <p:nvSpPr>
          <p:cNvPr id="5" name="Date Placeholder 4"/>
          <p:cNvSpPr>
            <a:spLocks noGrp="1"/>
          </p:cNvSpPr>
          <p:nvPr>
            <p:ph type="dt" sz="half" idx="10"/>
          </p:nvPr>
        </p:nvSpPr>
        <p:spPr/>
        <p:txBody>
          <a:bodyPr/>
          <a:lstStyle/>
          <a:p>
            <a:fld id="{5BDE327E-62F0-48B3-8E16-78DD54F4C3EB}" type="datetimeFigureOut">
              <a:rPr lang="en-US" smtClean="0">
                <a:solidFill>
                  <a:prstClr val="black">
                    <a:tint val="75000"/>
                  </a:prstClr>
                </a:solidFill>
              </a:rPr>
              <a:pPr/>
              <a:t>3/30/2018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1006728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7"/>
            <a:ext cx="6172200" cy="4873625"/>
          </a:xfrm>
        </p:spPr>
        <p:txBody>
          <a:bodyPr/>
          <a:lstStyle>
            <a:lvl1pPr marL="0" indent="0">
              <a:buNone/>
              <a:defRPr sz="3200"/>
            </a:lvl1pPr>
            <a:lvl2pPr marL="457095" indent="0">
              <a:buNone/>
              <a:defRPr sz="2800"/>
            </a:lvl2pPr>
            <a:lvl3pPr marL="914196" indent="0">
              <a:buNone/>
              <a:defRPr sz="2400"/>
            </a:lvl3pPr>
            <a:lvl4pPr marL="1371294" indent="0">
              <a:buNone/>
              <a:defRPr sz="2000"/>
            </a:lvl4pPr>
            <a:lvl5pPr marL="1828392" indent="0">
              <a:buNone/>
              <a:defRPr sz="2000"/>
            </a:lvl5pPr>
            <a:lvl6pPr marL="2285494" indent="0">
              <a:buNone/>
              <a:defRPr sz="2000"/>
            </a:lvl6pPr>
            <a:lvl7pPr marL="2742586" indent="0">
              <a:buNone/>
              <a:defRPr sz="2000"/>
            </a:lvl7pPr>
            <a:lvl8pPr marL="3199680" indent="0">
              <a:buNone/>
              <a:defRPr sz="2000"/>
            </a:lvl8pPr>
            <a:lvl9pPr marL="3656775" indent="0">
              <a:buNone/>
              <a:defRPr sz="2000"/>
            </a:lvl9pPr>
          </a:lstStyle>
          <a:p>
            <a:endParaRPr lang="en-US"/>
          </a:p>
        </p:txBody>
      </p:sp>
      <p:sp>
        <p:nvSpPr>
          <p:cNvPr id="4" name="Text Placeholder 3"/>
          <p:cNvSpPr>
            <a:spLocks noGrp="1"/>
          </p:cNvSpPr>
          <p:nvPr>
            <p:ph type="body" sz="half" idx="2"/>
          </p:nvPr>
        </p:nvSpPr>
        <p:spPr>
          <a:xfrm>
            <a:off x="839788" y="2057402"/>
            <a:ext cx="3932237" cy="3811588"/>
          </a:xfrm>
        </p:spPr>
        <p:txBody>
          <a:bodyPr/>
          <a:lstStyle>
            <a:lvl1pPr marL="0" indent="0">
              <a:buNone/>
              <a:defRPr sz="1600"/>
            </a:lvl1pPr>
            <a:lvl2pPr marL="457095" indent="0">
              <a:buNone/>
              <a:defRPr sz="1500"/>
            </a:lvl2pPr>
            <a:lvl3pPr marL="914196" indent="0">
              <a:buNone/>
              <a:defRPr sz="1200"/>
            </a:lvl3pPr>
            <a:lvl4pPr marL="1371294" indent="0">
              <a:buNone/>
              <a:defRPr sz="1100"/>
            </a:lvl4pPr>
            <a:lvl5pPr marL="1828392" indent="0">
              <a:buNone/>
              <a:defRPr sz="1100"/>
            </a:lvl5pPr>
            <a:lvl6pPr marL="2285494" indent="0">
              <a:buNone/>
              <a:defRPr sz="1100"/>
            </a:lvl6pPr>
            <a:lvl7pPr marL="2742586" indent="0">
              <a:buNone/>
              <a:defRPr sz="1100"/>
            </a:lvl7pPr>
            <a:lvl8pPr marL="3199680" indent="0">
              <a:buNone/>
              <a:defRPr sz="1100"/>
            </a:lvl8pPr>
            <a:lvl9pPr marL="3656775" indent="0">
              <a:buNone/>
              <a:defRPr sz="1100"/>
            </a:lvl9pPr>
          </a:lstStyle>
          <a:p>
            <a:pPr lvl="0"/>
            <a:r>
              <a:rPr lang="en-US"/>
              <a:t>Edit Master text styles</a:t>
            </a:r>
          </a:p>
        </p:txBody>
      </p:sp>
      <p:sp>
        <p:nvSpPr>
          <p:cNvPr id="5" name="Date Placeholder 4"/>
          <p:cNvSpPr>
            <a:spLocks noGrp="1"/>
          </p:cNvSpPr>
          <p:nvPr>
            <p:ph type="dt" sz="half" idx="10"/>
          </p:nvPr>
        </p:nvSpPr>
        <p:spPr/>
        <p:txBody>
          <a:bodyPr/>
          <a:lstStyle/>
          <a:p>
            <a:fld id="{5BDE327E-62F0-48B3-8E16-78DD54F4C3EB}" type="datetimeFigureOut">
              <a:rPr lang="en-US" smtClean="0">
                <a:solidFill>
                  <a:prstClr val="black">
                    <a:tint val="75000"/>
                  </a:prstClr>
                </a:solidFill>
              </a:rPr>
              <a:pPr/>
              <a:t>3/30/2018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6326920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BDE327E-62F0-48B3-8E16-78DD54F4C3EB}"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33858918"/>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4"/>
            <a:ext cx="2628900" cy="581183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3" y="365124"/>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BDE327E-62F0-48B3-8E16-78DD54F4C3EB}"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3633819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5BDE327E-62F0-48B3-8E16-78DD54F4C3EB}"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19616829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BDE327E-62F0-48B3-8E16-78DD54F4C3EB}"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3549628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5BDE327E-62F0-48B3-8E16-78DD54F4C3EB}"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94737964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609615"/>
            <a:ext cx="10363200" cy="1470025"/>
          </a:xfrm>
        </p:spPr>
        <p:txBody>
          <a:bodyPr>
            <a:normAutofit/>
          </a:bodyPr>
          <a:lstStyle>
            <a:lvl1pPr>
              <a:defRPr lang="en-US" sz="3600" b="1" kern="1200" dirty="0">
                <a:solidFill>
                  <a:srgbClr val="1E2D53"/>
                </a:solidFill>
                <a:latin typeface="cmss10"/>
                <a:ea typeface="cmss10"/>
                <a:cs typeface="Arial" charset="0"/>
              </a:defRPr>
            </a:lvl1pPr>
          </a:lstStyle>
          <a:p>
            <a:r>
              <a:rPr lang="en-US" dirty="0"/>
              <a:t>Click to edit Master title style</a:t>
            </a:r>
          </a:p>
        </p:txBody>
      </p:sp>
      <p:sp>
        <p:nvSpPr>
          <p:cNvPr id="3" name="Subtitle 2"/>
          <p:cNvSpPr>
            <a:spLocks noGrp="1"/>
          </p:cNvSpPr>
          <p:nvPr>
            <p:ph type="subTitle" idx="1"/>
          </p:nvPr>
        </p:nvSpPr>
        <p:spPr>
          <a:xfrm>
            <a:off x="1828800" y="2438400"/>
            <a:ext cx="8534400" cy="1752600"/>
          </a:xfrm>
        </p:spPr>
        <p:txBody>
          <a:bodyPr/>
          <a:lstStyle>
            <a:lvl1pPr marL="0" indent="0" algn="ctr">
              <a:buNone/>
              <a:defRPr b="1">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133670940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BDE327E-62F0-48B3-8E16-78DD54F4C3EB}" type="datetimeFigureOut">
              <a:rPr lang="en-US" smtClean="0">
                <a:solidFill>
                  <a:prstClr val="black">
                    <a:tint val="75000"/>
                  </a:prstClr>
                </a:solidFill>
              </a:rPr>
              <a:pPr/>
              <a:t>3/30/2018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69399400"/>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BDE327E-62F0-48B3-8E16-78DD54F4C3EB}" type="datetimeFigureOut">
              <a:rPr lang="en-US" smtClean="0">
                <a:solidFill>
                  <a:prstClr val="black">
                    <a:tint val="75000"/>
                  </a:prstClr>
                </a:solidFill>
              </a:rPr>
              <a:pPr/>
              <a:t>3/30/2018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08484427"/>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BDE327E-62F0-48B3-8E16-78DD54F4C3EB}" type="datetimeFigureOut">
              <a:rPr lang="en-US" smtClean="0">
                <a:solidFill>
                  <a:prstClr val="black">
                    <a:tint val="75000"/>
                  </a:prstClr>
                </a:solidFill>
              </a:rPr>
              <a:pPr/>
              <a:t>3/30/2018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09394999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BDE327E-62F0-48B3-8E16-78DD54F4C3EB}" type="datetimeFigureOut">
              <a:rPr lang="en-US" smtClean="0">
                <a:solidFill>
                  <a:prstClr val="black">
                    <a:tint val="75000"/>
                  </a:prstClr>
                </a:solidFill>
              </a:rPr>
              <a:pPr/>
              <a:t>3/30/2018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9867208"/>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5BDE327E-62F0-48B3-8E16-78DD54F4C3EB}" type="datetimeFigureOut">
              <a:rPr lang="en-US" smtClean="0">
                <a:solidFill>
                  <a:prstClr val="black">
                    <a:tint val="75000"/>
                  </a:prstClr>
                </a:solidFill>
              </a:rPr>
              <a:pPr/>
              <a:t>3/30/2018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27677955"/>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5BDE327E-62F0-48B3-8E16-78DD54F4C3EB}" type="datetimeFigureOut">
              <a:rPr lang="en-US" smtClean="0">
                <a:solidFill>
                  <a:prstClr val="black">
                    <a:tint val="75000"/>
                  </a:prstClr>
                </a:solidFill>
              </a:rPr>
              <a:pPr/>
              <a:t>3/30/2018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5982190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BDE327E-62F0-48B3-8E16-78DD54F4C3EB}"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3540481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BDE327E-62F0-48B3-8E16-78DD54F4C3EB}"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1477748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095" indent="0" algn="ctr">
              <a:buNone/>
              <a:defRPr sz="2000"/>
            </a:lvl2pPr>
            <a:lvl3pPr marL="914196" indent="0" algn="ctr">
              <a:buNone/>
              <a:defRPr sz="1900"/>
            </a:lvl3pPr>
            <a:lvl4pPr marL="1371294" indent="0" algn="ctr">
              <a:buNone/>
              <a:defRPr sz="1600"/>
            </a:lvl4pPr>
            <a:lvl5pPr marL="1828392" indent="0" algn="ctr">
              <a:buNone/>
              <a:defRPr sz="1600"/>
            </a:lvl5pPr>
            <a:lvl6pPr marL="2285494" indent="0" algn="ctr">
              <a:buNone/>
              <a:defRPr sz="1600"/>
            </a:lvl6pPr>
            <a:lvl7pPr marL="2742586" indent="0" algn="ctr">
              <a:buNone/>
              <a:defRPr sz="1600"/>
            </a:lvl7pPr>
            <a:lvl8pPr marL="3199680" indent="0" algn="ctr">
              <a:buNone/>
              <a:defRPr sz="1600"/>
            </a:lvl8pPr>
            <a:lvl9pPr marL="3656775"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03086078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6563971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274638"/>
            <a:ext cx="12192000" cy="1020762"/>
          </a:xfrm>
        </p:spPr>
        <p:txBody>
          <a:bodyPr/>
          <a:lstStyle>
            <a:lvl1pPr>
              <a:defRPr b="1"/>
            </a:lvl1pPr>
          </a:lstStyle>
          <a:p>
            <a:r>
              <a:rPr lang="en-US" dirty="0"/>
              <a:t>Click to edit Master title style</a:t>
            </a:r>
          </a:p>
        </p:txBody>
      </p:sp>
      <p:sp>
        <p:nvSpPr>
          <p:cNvPr id="3" name="Content Placeholder 2"/>
          <p:cNvSpPr>
            <a:spLocks noGrp="1"/>
          </p:cNvSpPr>
          <p:nvPr>
            <p:ph idx="1"/>
          </p:nvPr>
        </p:nvSpPr>
        <p:spPr>
          <a:xfrm>
            <a:off x="609600" y="1447800"/>
            <a:ext cx="10972800" cy="5181600"/>
          </a:xfrm>
        </p:spPr>
        <p:txBody>
          <a:body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339228627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49" y="1709743"/>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49" y="4589465"/>
            <a:ext cx="10515600" cy="1500187"/>
          </a:xfrm>
        </p:spPr>
        <p:txBody>
          <a:bodyPr/>
          <a:lstStyle>
            <a:lvl1pPr marL="0" indent="0">
              <a:buNone/>
              <a:defRPr sz="2400">
                <a:solidFill>
                  <a:schemeClr val="tx1">
                    <a:tint val="75000"/>
                  </a:schemeClr>
                </a:solidFill>
              </a:defRPr>
            </a:lvl1pPr>
            <a:lvl2pPr marL="457095" indent="0">
              <a:buNone/>
              <a:defRPr sz="2000">
                <a:solidFill>
                  <a:schemeClr val="tx1">
                    <a:tint val="75000"/>
                  </a:schemeClr>
                </a:solidFill>
              </a:defRPr>
            </a:lvl2pPr>
            <a:lvl3pPr marL="914196" indent="0">
              <a:buNone/>
              <a:defRPr sz="1900">
                <a:solidFill>
                  <a:schemeClr val="tx1">
                    <a:tint val="75000"/>
                  </a:schemeClr>
                </a:solidFill>
              </a:defRPr>
            </a:lvl3pPr>
            <a:lvl4pPr marL="1371294" indent="0">
              <a:buNone/>
              <a:defRPr sz="1600">
                <a:solidFill>
                  <a:schemeClr val="tx1">
                    <a:tint val="75000"/>
                  </a:schemeClr>
                </a:solidFill>
              </a:defRPr>
            </a:lvl4pPr>
            <a:lvl5pPr marL="1828392" indent="0">
              <a:buNone/>
              <a:defRPr sz="1600">
                <a:solidFill>
                  <a:schemeClr val="tx1">
                    <a:tint val="75000"/>
                  </a:schemeClr>
                </a:solidFill>
              </a:defRPr>
            </a:lvl5pPr>
            <a:lvl6pPr marL="2285494" indent="0">
              <a:buNone/>
              <a:defRPr sz="1600">
                <a:solidFill>
                  <a:schemeClr val="tx1">
                    <a:tint val="75000"/>
                  </a:schemeClr>
                </a:solidFill>
              </a:defRPr>
            </a:lvl6pPr>
            <a:lvl7pPr marL="2742586" indent="0">
              <a:buNone/>
              <a:defRPr sz="1600">
                <a:solidFill>
                  <a:schemeClr val="tx1">
                    <a:tint val="75000"/>
                  </a:schemeClr>
                </a:solidFill>
              </a:defRPr>
            </a:lvl7pPr>
            <a:lvl8pPr marL="3199680" indent="0">
              <a:buNone/>
              <a:defRPr sz="1600">
                <a:solidFill>
                  <a:schemeClr val="tx1">
                    <a:tint val="75000"/>
                  </a:schemeClr>
                </a:solidFill>
              </a:defRPr>
            </a:lvl8pPr>
            <a:lvl9pPr marL="3656775"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33243229"/>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4"/>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4"/>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1307334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095" indent="0">
              <a:buNone/>
              <a:defRPr sz="2000" b="1"/>
            </a:lvl2pPr>
            <a:lvl3pPr marL="914196" indent="0">
              <a:buNone/>
              <a:defRPr sz="1900" b="1"/>
            </a:lvl3pPr>
            <a:lvl4pPr marL="1371294" indent="0">
              <a:buNone/>
              <a:defRPr sz="1600" b="1"/>
            </a:lvl4pPr>
            <a:lvl5pPr marL="1828392" indent="0">
              <a:buNone/>
              <a:defRPr sz="1600" b="1"/>
            </a:lvl5pPr>
            <a:lvl6pPr marL="2285494" indent="0">
              <a:buNone/>
              <a:defRPr sz="1600" b="1"/>
            </a:lvl6pPr>
            <a:lvl7pPr marL="2742586" indent="0">
              <a:buNone/>
              <a:defRPr sz="1600" b="1"/>
            </a:lvl7pPr>
            <a:lvl8pPr marL="3199680" indent="0">
              <a:buNone/>
              <a:defRPr sz="1600" b="1"/>
            </a:lvl8pPr>
            <a:lvl9pPr marL="3656775"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3" y="1681163"/>
            <a:ext cx="5183188" cy="823912"/>
          </a:xfrm>
        </p:spPr>
        <p:txBody>
          <a:bodyPr anchor="b"/>
          <a:lstStyle>
            <a:lvl1pPr marL="0" indent="0">
              <a:buNone/>
              <a:defRPr sz="2400" b="1"/>
            </a:lvl1pPr>
            <a:lvl2pPr marL="457095" indent="0">
              <a:buNone/>
              <a:defRPr sz="2000" b="1"/>
            </a:lvl2pPr>
            <a:lvl3pPr marL="914196" indent="0">
              <a:buNone/>
              <a:defRPr sz="1900" b="1"/>
            </a:lvl3pPr>
            <a:lvl4pPr marL="1371294" indent="0">
              <a:buNone/>
              <a:defRPr sz="1600" b="1"/>
            </a:lvl4pPr>
            <a:lvl5pPr marL="1828392" indent="0">
              <a:buNone/>
              <a:defRPr sz="1600" b="1"/>
            </a:lvl5pPr>
            <a:lvl6pPr marL="2285494" indent="0">
              <a:buNone/>
              <a:defRPr sz="1600" b="1"/>
            </a:lvl6pPr>
            <a:lvl7pPr marL="2742586" indent="0">
              <a:buNone/>
              <a:defRPr sz="1600" b="1"/>
            </a:lvl7pPr>
            <a:lvl8pPr marL="3199680" indent="0">
              <a:buNone/>
              <a:defRPr sz="1600" b="1"/>
            </a:lvl8pPr>
            <a:lvl9pPr marL="3656775" indent="0">
              <a:buNone/>
              <a:defRPr sz="1600" b="1"/>
            </a:lvl9pPr>
          </a:lstStyle>
          <a:p>
            <a:pPr lvl="0"/>
            <a:r>
              <a:rPr lang="en-US"/>
              <a:t>Edit Master text styles</a:t>
            </a:r>
          </a:p>
        </p:txBody>
      </p:sp>
      <p:sp>
        <p:nvSpPr>
          <p:cNvPr id="6" name="Content Placeholder 5"/>
          <p:cNvSpPr>
            <a:spLocks noGrp="1"/>
          </p:cNvSpPr>
          <p:nvPr>
            <p:ph sz="quarter" idx="4"/>
          </p:nvPr>
        </p:nvSpPr>
        <p:spPr>
          <a:xfrm>
            <a:off x="6172203"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23215095"/>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5708721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36127151"/>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7"/>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2"/>
            <a:ext cx="3932237" cy="3811588"/>
          </a:xfrm>
        </p:spPr>
        <p:txBody>
          <a:bodyPr/>
          <a:lstStyle>
            <a:lvl1pPr marL="0" indent="0">
              <a:buNone/>
              <a:defRPr sz="1600"/>
            </a:lvl1pPr>
            <a:lvl2pPr marL="457095" indent="0">
              <a:buNone/>
              <a:defRPr sz="1500"/>
            </a:lvl2pPr>
            <a:lvl3pPr marL="914196" indent="0">
              <a:buNone/>
              <a:defRPr sz="1200"/>
            </a:lvl3pPr>
            <a:lvl4pPr marL="1371294" indent="0">
              <a:buNone/>
              <a:defRPr sz="1100"/>
            </a:lvl4pPr>
            <a:lvl5pPr marL="1828392" indent="0">
              <a:buNone/>
              <a:defRPr sz="1100"/>
            </a:lvl5pPr>
            <a:lvl6pPr marL="2285494" indent="0">
              <a:buNone/>
              <a:defRPr sz="1100"/>
            </a:lvl6pPr>
            <a:lvl7pPr marL="2742586" indent="0">
              <a:buNone/>
              <a:defRPr sz="1100"/>
            </a:lvl7pPr>
            <a:lvl8pPr marL="3199680" indent="0">
              <a:buNone/>
              <a:defRPr sz="1100"/>
            </a:lvl8pPr>
            <a:lvl9pPr marL="3656775" indent="0">
              <a:buNone/>
              <a:defRPr sz="1100"/>
            </a:lvl9pPr>
          </a:lstStyle>
          <a:p>
            <a:pPr lvl="0"/>
            <a:r>
              <a:rPr lang="en-US"/>
              <a:t>Edit Master text styles</a:t>
            </a:r>
          </a:p>
        </p:txBody>
      </p:sp>
      <p:sp>
        <p:nvSpPr>
          <p:cNvPr id="5" name="Date Placeholder 4"/>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9173574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7"/>
            <a:ext cx="6172200" cy="4873625"/>
          </a:xfrm>
        </p:spPr>
        <p:txBody>
          <a:bodyPr/>
          <a:lstStyle>
            <a:lvl1pPr marL="0" indent="0">
              <a:buNone/>
              <a:defRPr sz="3200"/>
            </a:lvl1pPr>
            <a:lvl2pPr marL="457095" indent="0">
              <a:buNone/>
              <a:defRPr sz="2800"/>
            </a:lvl2pPr>
            <a:lvl3pPr marL="914196" indent="0">
              <a:buNone/>
              <a:defRPr sz="2400"/>
            </a:lvl3pPr>
            <a:lvl4pPr marL="1371294" indent="0">
              <a:buNone/>
              <a:defRPr sz="2000"/>
            </a:lvl4pPr>
            <a:lvl5pPr marL="1828392" indent="0">
              <a:buNone/>
              <a:defRPr sz="2000"/>
            </a:lvl5pPr>
            <a:lvl6pPr marL="2285494" indent="0">
              <a:buNone/>
              <a:defRPr sz="2000"/>
            </a:lvl6pPr>
            <a:lvl7pPr marL="2742586" indent="0">
              <a:buNone/>
              <a:defRPr sz="2000"/>
            </a:lvl7pPr>
            <a:lvl8pPr marL="3199680" indent="0">
              <a:buNone/>
              <a:defRPr sz="2000"/>
            </a:lvl8pPr>
            <a:lvl9pPr marL="3656775" indent="0">
              <a:buNone/>
              <a:defRPr sz="2000"/>
            </a:lvl9pPr>
          </a:lstStyle>
          <a:p>
            <a:endParaRPr lang="en-US"/>
          </a:p>
        </p:txBody>
      </p:sp>
      <p:sp>
        <p:nvSpPr>
          <p:cNvPr id="4" name="Text Placeholder 3"/>
          <p:cNvSpPr>
            <a:spLocks noGrp="1"/>
          </p:cNvSpPr>
          <p:nvPr>
            <p:ph type="body" sz="half" idx="2"/>
          </p:nvPr>
        </p:nvSpPr>
        <p:spPr>
          <a:xfrm>
            <a:off x="839788" y="2057402"/>
            <a:ext cx="3932237" cy="3811588"/>
          </a:xfrm>
        </p:spPr>
        <p:txBody>
          <a:bodyPr/>
          <a:lstStyle>
            <a:lvl1pPr marL="0" indent="0">
              <a:buNone/>
              <a:defRPr sz="1600"/>
            </a:lvl1pPr>
            <a:lvl2pPr marL="457095" indent="0">
              <a:buNone/>
              <a:defRPr sz="1500"/>
            </a:lvl2pPr>
            <a:lvl3pPr marL="914196" indent="0">
              <a:buNone/>
              <a:defRPr sz="1200"/>
            </a:lvl3pPr>
            <a:lvl4pPr marL="1371294" indent="0">
              <a:buNone/>
              <a:defRPr sz="1100"/>
            </a:lvl4pPr>
            <a:lvl5pPr marL="1828392" indent="0">
              <a:buNone/>
              <a:defRPr sz="1100"/>
            </a:lvl5pPr>
            <a:lvl6pPr marL="2285494" indent="0">
              <a:buNone/>
              <a:defRPr sz="1100"/>
            </a:lvl6pPr>
            <a:lvl7pPr marL="2742586" indent="0">
              <a:buNone/>
              <a:defRPr sz="1100"/>
            </a:lvl7pPr>
            <a:lvl8pPr marL="3199680" indent="0">
              <a:buNone/>
              <a:defRPr sz="1100"/>
            </a:lvl8pPr>
            <a:lvl9pPr marL="3656775" indent="0">
              <a:buNone/>
              <a:defRPr sz="1100"/>
            </a:lvl9pPr>
          </a:lstStyle>
          <a:p>
            <a:pPr lvl="0"/>
            <a:r>
              <a:rPr lang="en-US"/>
              <a:t>Edit Master text styles</a:t>
            </a:r>
          </a:p>
        </p:txBody>
      </p:sp>
      <p:sp>
        <p:nvSpPr>
          <p:cNvPr id="5" name="Date Placeholder 4"/>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618311278"/>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4360229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4"/>
            <a:ext cx="2628900" cy="581183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3" y="365124"/>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0849877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3E593F-F788-4B9E-8E23-DFFBD1D2FA4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9C6CF3A5-A1F3-4EBF-AD55-664F1CD9EC7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F6683892-0EC4-4C46-AE72-BCA66B1F256A}"/>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18CBF512-28C8-4084-A15E-6102BF96953F}"/>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18DBB4F8-0465-4B4B-B341-D27AFB5AB5C9}"/>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77475551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5661296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7B22A3-4863-4315-AD1B-C8B5D2BA152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0208212-3C9C-461F-9114-7AD9F324789E}"/>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D568CA7-789B-446F-977C-EB001DB02EB5}"/>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E7432D91-1312-4A86-AA8F-DEC0521178ED}"/>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0F5102D6-0CC9-4773-AE5C-197C8FDBF630}"/>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57806725"/>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CC1C474-BBAF-423D-8851-7E8B1DE8141F}"/>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798D9537-31D2-4AAC-A9A8-E176EA9CCC99}"/>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00EF9401-0034-44B9-BE77-9660B1177D92}"/>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266B3B05-2949-4058-84A5-5EA7911AC02A}"/>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5350726D-CBE0-4ECD-813C-F6F0A4F0BA88}"/>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8435464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DCD893A-992C-4C04-80C6-3B0897FAF20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7B8469-327A-4276-BB97-4DD1368745C9}"/>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76C289E3-EA8A-4F9A-ADD2-5DA79237D152}"/>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62766054-C6D6-40A1-90D3-F6121D82B6F4}"/>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3/30/2018</a:t>
            </a:fld>
            <a:endParaRPr lang="en-US">
              <a:solidFill>
                <a:prstClr val="black">
                  <a:tint val="75000"/>
                </a:prstClr>
              </a:solidFill>
            </a:endParaRPr>
          </a:p>
        </p:txBody>
      </p:sp>
      <p:sp>
        <p:nvSpPr>
          <p:cNvPr id="6" name="Footer Placeholder 5">
            <a:extLst>
              <a:ext uri="{FF2B5EF4-FFF2-40B4-BE49-F238E27FC236}">
                <a16:creationId xmlns:a16="http://schemas.microsoft.com/office/drawing/2014/main" id="{4685461C-C333-4B3A-BA44-C095C7C1CBAF}"/>
              </a:ext>
            </a:extLst>
          </p:cNvPr>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a:extLst>
              <a:ext uri="{FF2B5EF4-FFF2-40B4-BE49-F238E27FC236}">
                <a16:creationId xmlns:a16="http://schemas.microsoft.com/office/drawing/2014/main" id="{0375BEFC-4CC6-4800-AF2C-5076AD04D5A2}"/>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45897337"/>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A7F31A-86F2-404F-90B0-50488B4282B3}"/>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CF23A6B-ACB4-43CC-96AE-14266F0E204B}"/>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D0721118-32F7-45D1-A114-807A5175C8FF}"/>
              </a:ext>
            </a:extLst>
          </p:cNvPr>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AE6464B-D651-481A-961F-8CF58B09A3D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81848916-2733-4857-A3FB-C56812FD2457}"/>
              </a:ext>
            </a:extLst>
          </p:cNvPr>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2D53E82D-BCE0-48AC-97C5-9C5957C8CB8E}"/>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3/30/2018</a:t>
            </a:fld>
            <a:endParaRPr lang="en-US">
              <a:solidFill>
                <a:prstClr val="black">
                  <a:tint val="75000"/>
                </a:prstClr>
              </a:solidFill>
            </a:endParaRPr>
          </a:p>
        </p:txBody>
      </p:sp>
      <p:sp>
        <p:nvSpPr>
          <p:cNvPr id="8" name="Footer Placeholder 7">
            <a:extLst>
              <a:ext uri="{FF2B5EF4-FFF2-40B4-BE49-F238E27FC236}">
                <a16:creationId xmlns:a16="http://schemas.microsoft.com/office/drawing/2014/main" id="{7926B6DC-07BC-45BB-9E07-92CF241D25BE}"/>
              </a:ext>
            </a:extLst>
          </p:cNvPr>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a:extLst>
              <a:ext uri="{FF2B5EF4-FFF2-40B4-BE49-F238E27FC236}">
                <a16:creationId xmlns:a16="http://schemas.microsoft.com/office/drawing/2014/main" id="{1FF12380-97A1-4CF7-A2EB-1DC7A6B69252}"/>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90934817"/>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3036FB-0DA4-4B14-A0C3-AD43CCB4731E}"/>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45637FE8-1813-4E3A-9121-8B1C406168A9}"/>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3/30/2018</a:t>
            </a:fld>
            <a:endParaRPr lang="en-US">
              <a:solidFill>
                <a:prstClr val="black">
                  <a:tint val="75000"/>
                </a:prstClr>
              </a:solidFill>
            </a:endParaRPr>
          </a:p>
        </p:txBody>
      </p:sp>
      <p:sp>
        <p:nvSpPr>
          <p:cNvPr id="4" name="Footer Placeholder 3">
            <a:extLst>
              <a:ext uri="{FF2B5EF4-FFF2-40B4-BE49-F238E27FC236}">
                <a16:creationId xmlns:a16="http://schemas.microsoft.com/office/drawing/2014/main" id="{6051FC6A-1D2F-4B4A-98F1-D61A95964769}"/>
              </a:ext>
            </a:extLst>
          </p:cNvPr>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a:extLst>
              <a:ext uri="{FF2B5EF4-FFF2-40B4-BE49-F238E27FC236}">
                <a16:creationId xmlns:a16="http://schemas.microsoft.com/office/drawing/2014/main" id="{BDD995A3-3441-463B-A00B-A825B69B9140}"/>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50257189"/>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60AE3A4-2FEF-49D7-825F-89673F309F44}"/>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3/30/2018</a:t>
            </a:fld>
            <a:endParaRPr lang="en-US">
              <a:solidFill>
                <a:prstClr val="black">
                  <a:tint val="75000"/>
                </a:prstClr>
              </a:solidFill>
            </a:endParaRPr>
          </a:p>
        </p:txBody>
      </p:sp>
      <p:sp>
        <p:nvSpPr>
          <p:cNvPr id="3" name="Footer Placeholder 2">
            <a:extLst>
              <a:ext uri="{FF2B5EF4-FFF2-40B4-BE49-F238E27FC236}">
                <a16:creationId xmlns:a16="http://schemas.microsoft.com/office/drawing/2014/main" id="{90912065-2C7D-466E-8FAA-5334FC5503F6}"/>
              </a:ext>
            </a:extLst>
          </p:cNvPr>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a:extLst>
              <a:ext uri="{FF2B5EF4-FFF2-40B4-BE49-F238E27FC236}">
                <a16:creationId xmlns:a16="http://schemas.microsoft.com/office/drawing/2014/main" id="{DE79CB36-CF3C-4B81-99F7-87688D6A570A}"/>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41479867"/>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218400-91D1-422D-928F-CB13DC046C7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09C48CC7-1703-4918-A009-17A04F2BC287}"/>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975036BA-F140-417A-8BFB-F37C300580E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2197BB0E-3CA9-47E0-B457-061D3C0CFD08}"/>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3/30/2018</a:t>
            </a:fld>
            <a:endParaRPr lang="en-US">
              <a:solidFill>
                <a:prstClr val="black">
                  <a:tint val="75000"/>
                </a:prstClr>
              </a:solidFill>
            </a:endParaRPr>
          </a:p>
        </p:txBody>
      </p:sp>
      <p:sp>
        <p:nvSpPr>
          <p:cNvPr id="6" name="Footer Placeholder 5">
            <a:extLst>
              <a:ext uri="{FF2B5EF4-FFF2-40B4-BE49-F238E27FC236}">
                <a16:creationId xmlns:a16="http://schemas.microsoft.com/office/drawing/2014/main" id="{FF27D4DA-976A-44A1-B13B-9A69EC19CB0D}"/>
              </a:ext>
            </a:extLst>
          </p:cNvPr>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a:extLst>
              <a:ext uri="{FF2B5EF4-FFF2-40B4-BE49-F238E27FC236}">
                <a16:creationId xmlns:a16="http://schemas.microsoft.com/office/drawing/2014/main" id="{37297F83-2901-4BD6-9675-43E62062CD64}"/>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6600131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21838F-BA72-4C2A-AFFA-35E0AD5C235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455A5E20-390C-4ADC-B829-A702AD16BF6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00DCD5EA-8E93-4889-8D6F-7353BCBB583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B187619C-DFDD-40F1-B618-429704D0F0FB}"/>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3/30/2018</a:t>
            </a:fld>
            <a:endParaRPr lang="en-US">
              <a:solidFill>
                <a:prstClr val="black">
                  <a:tint val="75000"/>
                </a:prstClr>
              </a:solidFill>
            </a:endParaRPr>
          </a:p>
        </p:txBody>
      </p:sp>
      <p:sp>
        <p:nvSpPr>
          <p:cNvPr id="6" name="Footer Placeholder 5">
            <a:extLst>
              <a:ext uri="{FF2B5EF4-FFF2-40B4-BE49-F238E27FC236}">
                <a16:creationId xmlns:a16="http://schemas.microsoft.com/office/drawing/2014/main" id="{130F529C-8E1D-45C5-812D-A5907F458E57}"/>
              </a:ext>
            </a:extLst>
          </p:cNvPr>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a:extLst>
              <a:ext uri="{FF2B5EF4-FFF2-40B4-BE49-F238E27FC236}">
                <a16:creationId xmlns:a16="http://schemas.microsoft.com/office/drawing/2014/main" id="{80BBFE96-F8D0-4562-B188-BF550A244F6C}"/>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7937908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41583D-4996-412C-9867-73AE0CDE4C33}"/>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229D97F6-7493-4562-864A-55C4A42D3211}"/>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9AEEA13-75A1-4470-BE1E-3A567493F41F}"/>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E490F993-6F62-4D3D-BD27-0A523BA29CEE}"/>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D6179305-70B8-4963-9C1C-05EC93C59C7C}"/>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9430835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B2336A7-3993-4552-9AB8-6669551DC660}"/>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AC61E73A-293A-416C-B65A-14819825D4A2}"/>
              </a:ext>
            </a:extLst>
          </p:cNvPr>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A4933BF-B58E-47E9-9A64-828AB0D748E1}"/>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B692B5BC-ACFE-4222-BD0B-E13E9520F3F6}"/>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2C8D8D24-6DA2-46BE-8F0C-FBC40E289247}"/>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607354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67DFEC78-E36F-4FE1-8130-2298896956F7}" type="datetime1">
              <a:rPr lang="en-US" smtClean="0">
                <a:solidFill>
                  <a:prstClr val="black">
                    <a:tint val="75000"/>
                  </a:prstClr>
                </a:solidFill>
              </a:r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DBC9EDF6-A2FF-417E-8651-2813C3B37070}"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486221883"/>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609672"/>
            <a:ext cx="10363200" cy="1470025"/>
          </a:xfrm>
        </p:spPr>
        <p:txBody>
          <a:bodyPr>
            <a:normAutofit/>
          </a:bodyPr>
          <a:lstStyle>
            <a:lvl1pPr>
              <a:defRPr lang="en-US" sz="3600" b="1" kern="1200" dirty="0">
                <a:solidFill>
                  <a:srgbClr val="1E2D53"/>
                </a:solidFill>
                <a:latin typeface="cmss10"/>
                <a:ea typeface="cmss10"/>
                <a:cs typeface="Arial" charset="0"/>
              </a:defRPr>
            </a:lvl1pPr>
          </a:lstStyle>
          <a:p>
            <a:r>
              <a:rPr lang="en-US" dirty="0"/>
              <a:t>Click to edit Master title style</a:t>
            </a:r>
          </a:p>
        </p:txBody>
      </p:sp>
      <p:sp>
        <p:nvSpPr>
          <p:cNvPr id="3" name="Subtitle 2"/>
          <p:cNvSpPr>
            <a:spLocks noGrp="1"/>
          </p:cNvSpPr>
          <p:nvPr>
            <p:ph type="subTitle" idx="1"/>
          </p:nvPr>
        </p:nvSpPr>
        <p:spPr>
          <a:xfrm>
            <a:off x="1828800" y="2438400"/>
            <a:ext cx="8534400" cy="1752600"/>
          </a:xfrm>
        </p:spPr>
        <p:txBody>
          <a:bodyPr/>
          <a:lstStyle>
            <a:lvl1pPr marL="0" indent="0" algn="ctr">
              <a:buNone/>
              <a:defRPr b="1">
                <a:solidFill>
                  <a:schemeClr val="tx1"/>
                </a:solidFill>
              </a:defRPr>
            </a:lvl1pPr>
            <a:lvl2pPr marL="456627" indent="0" algn="ctr">
              <a:buNone/>
              <a:defRPr>
                <a:solidFill>
                  <a:schemeClr val="tx1">
                    <a:tint val="75000"/>
                  </a:schemeClr>
                </a:solidFill>
              </a:defRPr>
            </a:lvl2pPr>
            <a:lvl3pPr marL="913312" indent="0" algn="ctr">
              <a:buNone/>
              <a:defRPr>
                <a:solidFill>
                  <a:schemeClr val="tx1">
                    <a:tint val="75000"/>
                  </a:schemeClr>
                </a:solidFill>
              </a:defRPr>
            </a:lvl3pPr>
            <a:lvl4pPr marL="1369968" indent="0" algn="ctr">
              <a:buNone/>
              <a:defRPr>
                <a:solidFill>
                  <a:schemeClr val="tx1">
                    <a:tint val="75000"/>
                  </a:schemeClr>
                </a:solidFill>
              </a:defRPr>
            </a:lvl4pPr>
            <a:lvl5pPr marL="1826624" indent="0" algn="ctr">
              <a:buNone/>
              <a:defRPr>
                <a:solidFill>
                  <a:schemeClr val="tx1">
                    <a:tint val="75000"/>
                  </a:schemeClr>
                </a:solidFill>
              </a:defRPr>
            </a:lvl5pPr>
            <a:lvl6pPr marL="2283310" indent="0" algn="ctr">
              <a:buNone/>
              <a:defRPr>
                <a:solidFill>
                  <a:schemeClr val="tx1">
                    <a:tint val="75000"/>
                  </a:schemeClr>
                </a:solidFill>
              </a:defRPr>
            </a:lvl6pPr>
            <a:lvl7pPr marL="2739934" indent="0" algn="ctr">
              <a:buNone/>
              <a:defRPr>
                <a:solidFill>
                  <a:schemeClr val="tx1">
                    <a:tint val="75000"/>
                  </a:schemeClr>
                </a:solidFill>
              </a:defRPr>
            </a:lvl7pPr>
            <a:lvl8pPr marL="3196560" indent="0" algn="ctr">
              <a:buNone/>
              <a:defRPr>
                <a:solidFill>
                  <a:schemeClr val="tx1">
                    <a:tint val="75000"/>
                  </a:schemeClr>
                </a:solidFill>
              </a:defRPr>
            </a:lvl8pPr>
            <a:lvl9pPr marL="3653187"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253786279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274637"/>
            <a:ext cx="12192000" cy="1020763"/>
          </a:xfrm>
        </p:spPr>
        <p:txBody>
          <a:bodyPr/>
          <a:lstStyle>
            <a:lvl1pPr>
              <a:defRPr b="1"/>
            </a:lvl1pPr>
          </a:lstStyle>
          <a:p>
            <a:r>
              <a:rPr lang="en-US" dirty="0"/>
              <a:t>Click to edit Master title style</a:t>
            </a:r>
          </a:p>
        </p:txBody>
      </p:sp>
      <p:sp>
        <p:nvSpPr>
          <p:cNvPr id="3" name="Content Placeholder 2"/>
          <p:cNvSpPr>
            <a:spLocks noGrp="1"/>
          </p:cNvSpPr>
          <p:nvPr>
            <p:ph idx="1"/>
          </p:nvPr>
        </p:nvSpPr>
        <p:spPr>
          <a:xfrm>
            <a:off x="609600" y="1447800"/>
            <a:ext cx="10972800" cy="5181600"/>
          </a:xfrm>
        </p:spPr>
        <p:txBody>
          <a:body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3076496938"/>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1362092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8CDD1A23-5BEC-44BA-920A-089217E37F41}"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CD4E419-4D89-4C44-B08E-58EE89B2495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31637566"/>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8CDD1A23-5BEC-44BA-920A-089217E37F41}"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CD4E419-4D89-4C44-B08E-58EE89B2495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00174614"/>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8CDD1A23-5BEC-44BA-920A-089217E37F41}"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CD4E419-4D89-4C44-B08E-58EE89B2495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2477145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8CDD1A23-5BEC-44BA-920A-089217E37F41}" type="datetimeFigureOut">
              <a:rPr lang="en-US" smtClean="0">
                <a:solidFill>
                  <a:prstClr val="black">
                    <a:tint val="75000"/>
                  </a:prstClr>
                </a:solidFill>
              </a:rPr>
              <a:pPr/>
              <a:t>3/30/2018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CD4E419-4D89-4C44-B08E-58EE89B2495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1268526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8CDD1A23-5BEC-44BA-920A-089217E37F41}" type="datetimeFigureOut">
              <a:rPr lang="en-US" smtClean="0">
                <a:solidFill>
                  <a:prstClr val="black">
                    <a:tint val="75000"/>
                  </a:prstClr>
                </a:solidFill>
              </a:rPr>
              <a:pPr/>
              <a:t>3/30/2018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8CD4E419-4D89-4C44-B08E-58EE89B2495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69768399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8CDD1A23-5BEC-44BA-920A-089217E37F41}" type="datetimeFigureOut">
              <a:rPr lang="en-US" smtClean="0">
                <a:solidFill>
                  <a:prstClr val="black">
                    <a:tint val="75000"/>
                  </a:prstClr>
                </a:solidFill>
              </a:rPr>
              <a:pPr/>
              <a:t>3/30/2018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8CD4E419-4D89-4C44-B08E-58EE89B2495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1194978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CDD1A23-5BEC-44BA-920A-089217E37F41}" type="datetimeFigureOut">
              <a:rPr lang="en-US" smtClean="0">
                <a:solidFill>
                  <a:prstClr val="black">
                    <a:tint val="75000"/>
                  </a:prstClr>
                </a:solidFill>
              </a:rPr>
              <a:pPr/>
              <a:t>3/30/2018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8CD4E419-4D89-4C44-B08E-58EE89B2495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0568176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38733C8-DD0C-4139-B8E9-3961905A167C}" type="datetime1">
              <a:rPr lang="en-US" smtClean="0">
                <a:solidFill>
                  <a:prstClr val="black">
                    <a:tint val="75000"/>
                  </a:prstClr>
                </a:solidFill>
              </a:r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DBC9EDF6-A2FF-417E-8651-2813C3B37070}"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75321003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fld id="{8CDD1A23-5BEC-44BA-920A-089217E37F41}" type="datetimeFigureOut">
              <a:rPr lang="en-US" smtClean="0">
                <a:solidFill>
                  <a:prstClr val="black">
                    <a:tint val="75000"/>
                  </a:prstClr>
                </a:solidFill>
              </a:rPr>
              <a:pPr/>
              <a:t>3/30/2018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CD4E419-4D89-4C44-B08E-58EE89B2495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5388610"/>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fld id="{8CDD1A23-5BEC-44BA-920A-089217E37F41}" type="datetimeFigureOut">
              <a:rPr lang="en-US" smtClean="0">
                <a:solidFill>
                  <a:prstClr val="black">
                    <a:tint val="75000"/>
                  </a:prstClr>
                </a:solidFill>
              </a:rPr>
              <a:pPr/>
              <a:t>3/30/2018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CD4E419-4D89-4C44-B08E-58EE89B2495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385976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8CDD1A23-5BEC-44BA-920A-089217E37F41}"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CD4E419-4D89-4C44-B08E-58EE89B2495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9830651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8CDD1A23-5BEC-44BA-920A-089217E37F41}"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CD4E419-4D89-4C44-B08E-58EE89B2495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91517576"/>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122363"/>
            <a:ext cx="103632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6627" indent="0" algn="ctr">
              <a:buNone/>
              <a:defRPr sz="2000"/>
            </a:lvl2pPr>
            <a:lvl3pPr marL="913312" indent="0" algn="ctr">
              <a:buNone/>
              <a:defRPr sz="1900"/>
            </a:lvl3pPr>
            <a:lvl4pPr marL="1369968" indent="0" algn="ctr">
              <a:buNone/>
              <a:defRPr sz="1600"/>
            </a:lvl4pPr>
            <a:lvl5pPr marL="1826624" indent="0" algn="ctr">
              <a:buNone/>
              <a:defRPr sz="1600"/>
            </a:lvl5pPr>
            <a:lvl6pPr marL="2283310" indent="0" algn="ctr">
              <a:buNone/>
              <a:defRPr sz="1600"/>
            </a:lvl6pPr>
            <a:lvl7pPr marL="2739934" indent="0" algn="ctr">
              <a:buNone/>
              <a:defRPr sz="1600"/>
            </a:lvl7pPr>
            <a:lvl8pPr marL="3196560" indent="0" algn="ctr">
              <a:buNone/>
              <a:defRPr sz="1600"/>
            </a:lvl8pPr>
            <a:lvl9pPr marL="3653187"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5013680F-1935-4DD2-BB3A-8366FDCED5DC}" type="datetime1">
              <a:rPr lang="en-US" smtClean="0">
                <a:solidFill>
                  <a:prstClr val="black">
                    <a:tint val="75000"/>
                  </a:prstClr>
                </a:solidFill>
              </a:rPr>
              <a:p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397094607"/>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FD90DEFB-F97D-46D1-B60F-E592F093A835}" type="datetime1">
              <a:rPr lang="en-US" smtClean="0">
                <a:solidFill>
                  <a:prstClr val="black">
                    <a:tint val="75000"/>
                  </a:prstClr>
                </a:solidFill>
              </a:rPr>
              <a:p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16434696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81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1" y="4589481"/>
            <a:ext cx="10515600" cy="1500187"/>
          </a:xfrm>
        </p:spPr>
        <p:txBody>
          <a:bodyPr/>
          <a:lstStyle>
            <a:lvl1pPr marL="0" indent="0">
              <a:buNone/>
              <a:defRPr sz="2400">
                <a:solidFill>
                  <a:schemeClr val="tx1"/>
                </a:solidFill>
              </a:defRPr>
            </a:lvl1pPr>
            <a:lvl2pPr marL="456627" indent="0">
              <a:buNone/>
              <a:defRPr sz="2000">
                <a:solidFill>
                  <a:schemeClr val="tx1">
                    <a:tint val="75000"/>
                  </a:schemeClr>
                </a:solidFill>
              </a:defRPr>
            </a:lvl2pPr>
            <a:lvl3pPr marL="913312" indent="0">
              <a:buNone/>
              <a:defRPr sz="1900">
                <a:solidFill>
                  <a:schemeClr val="tx1">
                    <a:tint val="75000"/>
                  </a:schemeClr>
                </a:solidFill>
              </a:defRPr>
            </a:lvl3pPr>
            <a:lvl4pPr marL="1369968" indent="0">
              <a:buNone/>
              <a:defRPr sz="1600">
                <a:solidFill>
                  <a:schemeClr val="tx1">
                    <a:tint val="75000"/>
                  </a:schemeClr>
                </a:solidFill>
              </a:defRPr>
            </a:lvl4pPr>
            <a:lvl5pPr marL="1826624" indent="0">
              <a:buNone/>
              <a:defRPr sz="1600">
                <a:solidFill>
                  <a:schemeClr val="tx1">
                    <a:tint val="75000"/>
                  </a:schemeClr>
                </a:solidFill>
              </a:defRPr>
            </a:lvl5pPr>
            <a:lvl6pPr marL="2283310" indent="0">
              <a:buNone/>
              <a:defRPr sz="1600">
                <a:solidFill>
                  <a:schemeClr val="tx1">
                    <a:tint val="75000"/>
                  </a:schemeClr>
                </a:solidFill>
              </a:defRPr>
            </a:lvl6pPr>
            <a:lvl7pPr marL="2739934" indent="0">
              <a:buNone/>
              <a:defRPr sz="1600">
                <a:solidFill>
                  <a:schemeClr val="tx1">
                    <a:tint val="75000"/>
                  </a:schemeClr>
                </a:solidFill>
              </a:defRPr>
            </a:lvl7pPr>
            <a:lvl8pPr marL="3196560" indent="0">
              <a:buNone/>
              <a:defRPr sz="1600">
                <a:solidFill>
                  <a:schemeClr val="tx1">
                    <a:tint val="75000"/>
                  </a:schemeClr>
                </a:solidFill>
              </a:defRPr>
            </a:lvl8pPr>
            <a:lvl9pPr marL="3653187"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DC16E24D-715F-4093-8C10-B68A73705DCA}" type="datetime1">
              <a:rPr lang="en-US" smtClean="0">
                <a:solidFill>
                  <a:prstClr val="black">
                    <a:tint val="75000"/>
                  </a:prstClr>
                </a:solidFill>
              </a:rPr>
              <a:p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190318466"/>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5450E699-7BE0-4FAF-824D-484AA2A57410}" type="datetime1">
              <a:rPr lang="en-US" smtClean="0">
                <a:solidFill>
                  <a:prstClr val="black">
                    <a:tint val="75000"/>
                  </a:prstClr>
                </a:solidFill>
              </a:rPr>
              <a:pPr/>
              <a:t>3/30/2018</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758854923"/>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9"/>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6627" indent="0">
              <a:buNone/>
              <a:defRPr sz="2000" b="1"/>
            </a:lvl2pPr>
            <a:lvl3pPr marL="913312" indent="0">
              <a:buNone/>
              <a:defRPr sz="1900" b="1"/>
            </a:lvl3pPr>
            <a:lvl4pPr marL="1369968" indent="0">
              <a:buNone/>
              <a:defRPr sz="1600" b="1"/>
            </a:lvl4pPr>
            <a:lvl5pPr marL="1826624" indent="0">
              <a:buNone/>
              <a:defRPr sz="1600" b="1"/>
            </a:lvl5pPr>
            <a:lvl6pPr marL="2283310" indent="0">
              <a:buNone/>
              <a:defRPr sz="1600" b="1"/>
            </a:lvl6pPr>
            <a:lvl7pPr marL="2739934" indent="0">
              <a:buNone/>
              <a:defRPr sz="1600" b="1"/>
            </a:lvl7pPr>
            <a:lvl8pPr marL="3196560" indent="0">
              <a:buNone/>
              <a:defRPr sz="1600" b="1"/>
            </a:lvl8pPr>
            <a:lvl9pPr marL="3653187"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3" y="1681163"/>
            <a:ext cx="5183188" cy="823912"/>
          </a:xfrm>
        </p:spPr>
        <p:txBody>
          <a:bodyPr anchor="b"/>
          <a:lstStyle>
            <a:lvl1pPr marL="0" indent="0">
              <a:buNone/>
              <a:defRPr sz="2400" b="1"/>
            </a:lvl1pPr>
            <a:lvl2pPr marL="456627" indent="0">
              <a:buNone/>
              <a:defRPr sz="2000" b="1"/>
            </a:lvl2pPr>
            <a:lvl3pPr marL="913312" indent="0">
              <a:buNone/>
              <a:defRPr sz="1900" b="1"/>
            </a:lvl3pPr>
            <a:lvl4pPr marL="1369968" indent="0">
              <a:buNone/>
              <a:defRPr sz="1600" b="1"/>
            </a:lvl4pPr>
            <a:lvl5pPr marL="1826624" indent="0">
              <a:buNone/>
              <a:defRPr sz="1600" b="1"/>
            </a:lvl5pPr>
            <a:lvl6pPr marL="2283310" indent="0">
              <a:buNone/>
              <a:defRPr sz="1600" b="1"/>
            </a:lvl6pPr>
            <a:lvl7pPr marL="2739934" indent="0">
              <a:buNone/>
              <a:defRPr sz="1600" b="1"/>
            </a:lvl7pPr>
            <a:lvl8pPr marL="3196560" indent="0">
              <a:buNone/>
              <a:defRPr sz="1600" b="1"/>
            </a:lvl8pPr>
            <a:lvl9pPr marL="3653187" indent="0">
              <a:buNone/>
              <a:defRPr sz="1600" b="1"/>
            </a:lvl9pPr>
          </a:lstStyle>
          <a:p>
            <a:pPr lvl="0"/>
            <a:r>
              <a:rPr lang="en-US"/>
              <a:t>Edit Master text styles</a:t>
            </a:r>
          </a:p>
        </p:txBody>
      </p:sp>
      <p:sp>
        <p:nvSpPr>
          <p:cNvPr id="6" name="Content Placeholder 5"/>
          <p:cNvSpPr>
            <a:spLocks noGrp="1"/>
          </p:cNvSpPr>
          <p:nvPr>
            <p:ph sz="quarter" idx="4"/>
          </p:nvPr>
        </p:nvSpPr>
        <p:spPr>
          <a:xfrm>
            <a:off x="6172203"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A57862AB-A94E-431C-AA31-F9C38CBAA2BC}" type="datetime1">
              <a:rPr lang="en-US" smtClean="0">
                <a:solidFill>
                  <a:prstClr val="black">
                    <a:tint val="75000"/>
                  </a:prstClr>
                </a:solidFill>
              </a:rPr>
              <a:pPr/>
              <a:t>3/30/2018</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370025053"/>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512853DC-838D-4CED-BC75-228ED811875C}" type="datetime1">
              <a:rPr lang="en-US" smtClean="0">
                <a:solidFill>
                  <a:prstClr val="black">
                    <a:tint val="75000"/>
                  </a:prstClr>
                </a:solidFill>
              </a:rPr>
              <a:pPr/>
              <a:t>3/30/2018</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01623723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52"/>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1" y="4589477"/>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AFB0CBD1-86CD-4B6D-B619-A96F5FBB1578}" type="datetime1">
              <a:rPr lang="en-US" smtClean="0">
                <a:solidFill>
                  <a:prstClr val="black">
                    <a:tint val="75000"/>
                  </a:prstClr>
                </a:solidFill>
              </a:r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DBC9EDF6-A2FF-417E-8651-2813C3B37070}"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9766359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588EA3D-0642-40E3-AD1A-2E18FF80F451}" type="datetime1">
              <a:rPr lang="en-US" smtClean="0">
                <a:solidFill>
                  <a:prstClr val="black">
                    <a:tint val="75000"/>
                  </a:prstClr>
                </a:solidFill>
              </a:rPr>
              <a:pPr/>
              <a:t>3/30/2018</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17815090"/>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504"/>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3"/>
            <a:ext cx="3932237" cy="3811588"/>
          </a:xfrm>
        </p:spPr>
        <p:txBody>
          <a:bodyPr/>
          <a:lstStyle>
            <a:lvl1pPr marL="0" indent="0">
              <a:buNone/>
              <a:defRPr sz="1600"/>
            </a:lvl1pPr>
            <a:lvl2pPr marL="456627" indent="0">
              <a:buNone/>
              <a:defRPr sz="1500"/>
            </a:lvl2pPr>
            <a:lvl3pPr marL="913312" indent="0">
              <a:buNone/>
              <a:defRPr sz="1200"/>
            </a:lvl3pPr>
            <a:lvl4pPr marL="1369968" indent="0">
              <a:buNone/>
              <a:defRPr sz="1100"/>
            </a:lvl4pPr>
            <a:lvl5pPr marL="1826624" indent="0">
              <a:buNone/>
              <a:defRPr sz="1100"/>
            </a:lvl5pPr>
            <a:lvl6pPr marL="2283310" indent="0">
              <a:buNone/>
              <a:defRPr sz="1100"/>
            </a:lvl6pPr>
            <a:lvl7pPr marL="2739934" indent="0">
              <a:buNone/>
              <a:defRPr sz="1100"/>
            </a:lvl7pPr>
            <a:lvl8pPr marL="3196560" indent="0">
              <a:buNone/>
              <a:defRPr sz="1100"/>
            </a:lvl8pPr>
            <a:lvl9pPr marL="3653187" indent="0">
              <a:buNone/>
              <a:defRPr sz="1100"/>
            </a:lvl9pPr>
          </a:lstStyle>
          <a:p>
            <a:pPr lvl="0"/>
            <a:r>
              <a:rPr lang="en-US"/>
              <a:t>Edit Master text styles</a:t>
            </a:r>
          </a:p>
        </p:txBody>
      </p:sp>
      <p:sp>
        <p:nvSpPr>
          <p:cNvPr id="5" name="Date Placeholder 4"/>
          <p:cNvSpPr>
            <a:spLocks noGrp="1"/>
          </p:cNvSpPr>
          <p:nvPr>
            <p:ph type="dt" sz="half" idx="10"/>
          </p:nvPr>
        </p:nvSpPr>
        <p:spPr/>
        <p:txBody>
          <a:bodyPr/>
          <a:lstStyle/>
          <a:p>
            <a:fld id="{06D95E36-F6B7-4504-BED7-46E7FE1D25AC}" type="datetime1">
              <a:rPr lang="en-US" smtClean="0">
                <a:solidFill>
                  <a:prstClr val="black">
                    <a:tint val="75000"/>
                  </a:prstClr>
                </a:solidFill>
              </a:rPr>
              <a:pPr/>
              <a:t>3/30/2018</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84863788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504"/>
            <a:ext cx="6172200" cy="4873625"/>
          </a:xfrm>
        </p:spPr>
        <p:txBody>
          <a:bodyPr anchor="t"/>
          <a:lstStyle>
            <a:lvl1pPr marL="0" indent="0">
              <a:buNone/>
              <a:defRPr sz="3200"/>
            </a:lvl1pPr>
            <a:lvl2pPr marL="456627" indent="0">
              <a:buNone/>
              <a:defRPr sz="2800"/>
            </a:lvl2pPr>
            <a:lvl3pPr marL="913312" indent="0">
              <a:buNone/>
              <a:defRPr sz="2400"/>
            </a:lvl3pPr>
            <a:lvl4pPr marL="1369968" indent="0">
              <a:buNone/>
              <a:defRPr sz="2000"/>
            </a:lvl4pPr>
            <a:lvl5pPr marL="1826624" indent="0">
              <a:buNone/>
              <a:defRPr sz="2000"/>
            </a:lvl5pPr>
            <a:lvl6pPr marL="2283310" indent="0">
              <a:buNone/>
              <a:defRPr sz="2000"/>
            </a:lvl6pPr>
            <a:lvl7pPr marL="2739934" indent="0">
              <a:buNone/>
              <a:defRPr sz="2000"/>
            </a:lvl7pPr>
            <a:lvl8pPr marL="3196560" indent="0">
              <a:buNone/>
              <a:defRPr sz="2000"/>
            </a:lvl8pPr>
            <a:lvl9pPr marL="3653187" indent="0">
              <a:buNone/>
              <a:defRPr sz="2000"/>
            </a:lvl9pPr>
          </a:lstStyle>
          <a:p>
            <a:r>
              <a:rPr lang="en-US" dirty="0"/>
              <a:t>Click icon to add picture</a:t>
            </a:r>
          </a:p>
        </p:txBody>
      </p:sp>
      <p:sp>
        <p:nvSpPr>
          <p:cNvPr id="4" name="Text Placeholder 3"/>
          <p:cNvSpPr>
            <a:spLocks noGrp="1"/>
          </p:cNvSpPr>
          <p:nvPr>
            <p:ph type="body" sz="half" idx="2"/>
          </p:nvPr>
        </p:nvSpPr>
        <p:spPr>
          <a:xfrm>
            <a:off x="839788" y="2057403"/>
            <a:ext cx="3932237" cy="3811588"/>
          </a:xfrm>
        </p:spPr>
        <p:txBody>
          <a:bodyPr/>
          <a:lstStyle>
            <a:lvl1pPr marL="0" indent="0">
              <a:buNone/>
              <a:defRPr sz="1600"/>
            </a:lvl1pPr>
            <a:lvl2pPr marL="456627" indent="0">
              <a:buNone/>
              <a:defRPr sz="1500"/>
            </a:lvl2pPr>
            <a:lvl3pPr marL="913312" indent="0">
              <a:buNone/>
              <a:defRPr sz="1200"/>
            </a:lvl3pPr>
            <a:lvl4pPr marL="1369968" indent="0">
              <a:buNone/>
              <a:defRPr sz="1100"/>
            </a:lvl4pPr>
            <a:lvl5pPr marL="1826624" indent="0">
              <a:buNone/>
              <a:defRPr sz="1100"/>
            </a:lvl5pPr>
            <a:lvl6pPr marL="2283310" indent="0">
              <a:buNone/>
              <a:defRPr sz="1100"/>
            </a:lvl6pPr>
            <a:lvl7pPr marL="2739934" indent="0">
              <a:buNone/>
              <a:defRPr sz="1100"/>
            </a:lvl7pPr>
            <a:lvl8pPr marL="3196560" indent="0">
              <a:buNone/>
              <a:defRPr sz="1100"/>
            </a:lvl8pPr>
            <a:lvl9pPr marL="3653187" indent="0">
              <a:buNone/>
              <a:defRPr sz="1100"/>
            </a:lvl9pPr>
          </a:lstStyle>
          <a:p>
            <a:pPr lvl="0"/>
            <a:r>
              <a:rPr lang="en-US"/>
              <a:t>Edit Master text styles</a:t>
            </a:r>
          </a:p>
        </p:txBody>
      </p:sp>
      <p:sp>
        <p:nvSpPr>
          <p:cNvPr id="5" name="Date Placeholder 4"/>
          <p:cNvSpPr>
            <a:spLocks noGrp="1"/>
          </p:cNvSpPr>
          <p:nvPr>
            <p:ph type="dt" sz="half" idx="10"/>
          </p:nvPr>
        </p:nvSpPr>
        <p:spPr/>
        <p:txBody>
          <a:bodyPr/>
          <a:lstStyle/>
          <a:p>
            <a:fld id="{854C7E56-C0AE-40A3-A2AF-7EC7E77ACD78}" type="datetime1">
              <a:rPr lang="en-US" smtClean="0">
                <a:solidFill>
                  <a:prstClr val="black">
                    <a:tint val="75000"/>
                  </a:prstClr>
                </a:solidFill>
              </a:rPr>
              <a:pPr/>
              <a:t>3/30/2018</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37732984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73944971-082E-4AB9-9D7F-6741E8FC6B8C}" type="datetime1">
              <a:rPr lang="en-US" smtClean="0">
                <a:solidFill>
                  <a:prstClr val="black">
                    <a:tint val="75000"/>
                  </a:prstClr>
                </a:solidFill>
              </a:rPr>
              <a:p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91357117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77"/>
            <a:ext cx="2628900" cy="5811839"/>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3" y="365177"/>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5E1457C-5A47-47DA-BF43-96D8C315BEBF}" type="datetime1">
              <a:rPr lang="en-US" smtClean="0">
                <a:solidFill>
                  <a:prstClr val="black">
                    <a:tint val="75000"/>
                  </a:prstClr>
                </a:solidFill>
              </a:rPr>
              <a:p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041273304"/>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122363"/>
            <a:ext cx="103632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6855" indent="0" algn="ctr">
              <a:buNone/>
              <a:defRPr sz="2000"/>
            </a:lvl2pPr>
            <a:lvl3pPr marL="913742" indent="0" algn="ctr">
              <a:buNone/>
              <a:defRPr sz="1900"/>
            </a:lvl3pPr>
            <a:lvl4pPr marL="1370614" indent="0" algn="ctr">
              <a:buNone/>
              <a:defRPr sz="1600"/>
            </a:lvl4pPr>
            <a:lvl5pPr marL="1827485" indent="0" algn="ctr">
              <a:buNone/>
              <a:defRPr sz="1600"/>
            </a:lvl5pPr>
            <a:lvl6pPr marL="2284374" indent="0" algn="ctr">
              <a:buNone/>
              <a:defRPr sz="1600"/>
            </a:lvl6pPr>
            <a:lvl7pPr marL="2741226" indent="0" algn="ctr">
              <a:buNone/>
              <a:defRPr sz="1600"/>
            </a:lvl7pPr>
            <a:lvl8pPr marL="3198080" indent="0" algn="ctr">
              <a:buNone/>
              <a:defRPr sz="1600"/>
            </a:lvl8pPr>
            <a:lvl9pPr marL="3654935"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5013680F-1935-4DD2-BB3A-8366FDCED5DC}" type="datetime1">
              <a:rPr lang="en-US" smtClean="0">
                <a:solidFill>
                  <a:prstClr val="black">
                    <a:tint val="75000"/>
                  </a:prstClr>
                </a:solidFill>
              </a:rPr>
              <a:p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60964054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FD90DEFB-F97D-46D1-B60F-E592F093A835}" type="datetime1">
              <a:rPr lang="en-US" smtClean="0">
                <a:solidFill>
                  <a:prstClr val="black">
                    <a:tint val="75000"/>
                  </a:prstClr>
                </a:solidFill>
              </a:rPr>
              <a:p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132730012"/>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93"/>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1" y="4589481"/>
            <a:ext cx="10515600" cy="1500187"/>
          </a:xfrm>
        </p:spPr>
        <p:txBody>
          <a:bodyPr/>
          <a:lstStyle>
            <a:lvl1pPr marL="0" indent="0">
              <a:buNone/>
              <a:defRPr sz="2400">
                <a:solidFill>
                  <a:schemeClr val="tx1"/>
                </a:solidFill>
              </a:defRPr>
            </a:lvl1pPr>
            <a:lvl2pPr marL="456855" indent="0">
              <a:buNone/>
              <a:defRPr sz="2000">
                <a:solidFill>
                  <a:schemeClr val="tx1">
                    <a:tint val="75000"/>
                  </a:schemeClr>
                </a:solidFill>
              </a:defRPr>
            </a:lvl2pPr>
            <a:lvl3pPr marL="913742" indent="0">
              <a:buNone/>
              <a:defRPr sz="1900">
                <a:solidFill>
                  <a:schemeClr val="tx1">
                    <a:tint val="75000"/>
                  </a:schemeClr>
                </a:solidFill>
              </a:defRPr>
            </a:lvl3pPr>
            <a:lvl4pPr marL="1370614" indent="0">
              <a:buNone/>
              <a:defRPr sz="1600">
                <a:solidFill>
                  <a:schemeClr val="tx1">
                    <a:tint val="75000"/>
                  </a:schemeClr>
                </a:solidFill>
              </a:defRPr>
            </a:lvl4pPr>
            <a:lvl5pPr marL="1827485" indent="0">
              <a:buNone/>
              <a:defRPr sz="1600">
                <a:solidFill>
                  <a:schemeClr val="tx1">
                    <a:tint val="75000"/>
                  </a:schemeClr>
                </a:solidFill>
              </a:defRPr>
            </a:lvl5pPr>
            <a:lvl6pPr marL="2284374" indent="0">
              <a:buNone/>
              <a:defRPr sz="1600">
                <a:solidFill>
                  <a:schemeClr val="tx1">
                    <a:tint val="75000"/>
                  </a:schemeClr>
                </a:solidFill>
              </a:defRPr>
            </a:lvl6pPr>
            <a:lvl7pPr marL="2741226" indent="0">
              <a:buNone/>
              <a:defRPr sz="1600">
                <a:solidFill>
                  <a:schemeClr val="tx1">
                    <a:tint val="75000"/>
                  </a:schemeClr>
                </a:solidFill>
              </a:defRPr>
            </a:lvl7pPr>
            <a:lvl8pPr marL="3198080" indent="0">
              <a:buNone/>
              <a:defRPr sz="1600">
                <a:solidFill>
                  <a:schemeClr val="tx1">
                    <a:tint val="75000"/>
                  </a:schemeClr>
                </a:solidFill>
              </a:defRPr>
            </a:lvl8pPr>
            <a:lvl9pPr marL="3654935"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DC16E24D-715F-4093-8C10-B68A73705DCA}" type="datetime1">
              <a:rPr lang="en-US" smtClean="0">
                <a:solidFill>
                  <a:prstClr val="black">
                    <a:tint val="75000"/>
                  </a:prstClr>
                </a:solidFill>
              </a:rPr>
              <a:p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022141584"/>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5450E699-7BE0-4FAF-824D-484AA2A57410}" type="datetime1">
              <a:rPr lang="en-US" smtClean="0">
                <a:solidFill>
                  <a:prstClr val="black">
                    <a:tint val="75000"/>
                  </a:prstClr>
                </a:solidFill>
              </a:rPr>
              <a:pPr/>
              <a:t>3/30/2018</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247741600"/>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9"/>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6855" indent="0">
              <a:buNone/>
              <a:defRPr sz="2000" b="1"/>
            </a:lvl2pPr>
            <a:lvl3pPr marL="913742" indent="0">
              <a:buNone/>
              <a:defRPr sz="1900" b="1"/>
            </a:lvl3pPr>
            <a:lvl4pPr marL="1370614" indent="0">
              <a:buNone/>
              <a:defRPr sz="1600" b="1"/>
            </a:lvl4pPr>
            <a:lvl5pPr marL="1827485" indent="0">
              <a:buNone/>
              <a:defRPr sz="1600" b="1"/>
            </a:lvl5pPr>
            <a:lvl6pPr marL="2284374" indent="0">
              <a:buNone/>
              <a:defRPr sz="1600" b="1"/>
            </a:lvl6pPr>
            <a:lvl7pPr marL="2741226" indent="0">
              <a:buNone/>
              <a:defRPr sz="1600" b="1"/>
            </a:lvl7pPr>
            <a:lvl8pPr marL="3198080" indent="0">
              <a:buNone/>
              <a:defRPr sz="1600" b="1"/>
            </a:lvl8pPr>
            <a:lvl9pPr marL="3654935"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3" y="1681163"/>
            <a:ext cx="5183188" cy="823912"/>
          </a:xfrm>
        </p:spPr>
        <p:txBody>
          <a:bodyPr anchor="b"/>
          <a:lstStyle>
            <a:lvl1pPr marL="0" indent="0">
              <a:buNone/>
              <a:defRPr sz="2400" b="1"/>
            </a:lvl1pPr>
            <a:lvl2pPr marL="456855" indent="0">
              <a:buNone/>
              <a:defRPr sz="2000" b="1"/>
            </a:lvl2pPr>
            <a:lvl3pPr marL="913742" indent="0">
              <a:buNone/>
              <a:defRPr sz="1900" b="1"/>
            </a:lvl3pPr>
            <a:lvl4pPr marL="1370614" indent="0">
              <a:buNone/>
              <a:defRPr sz="1600" b="1"/>
            </a:lvl4pPr>
            <a:lvl5pPr marL="1827485" indent="0">
              <a:buNone/>
              <a:defRPr sz="1600" b="1"/>
            </a:lvl5pPr>
            <a:lvl6pPr marL="2284374" indent="0">
              <a:buNone/>
              <a:defRPr sz="1600" b="1"/>
            </a:lvl6pPr>
            <a:lvl7pPr marL="2741226" indent="0">
              <a:buNone/>
              <a:defRPr sz="1600" b="1"/>
            </a:lvl7pPr>
            <a:lvl8pPr marL="3198080" indent="0">
              <a:buNone/>
              <a:defRPr sz="1600" b="1"/>
            </a:lvl8pPr>
            <a:lvl9pPr marL="3654935" indent="0">
              <a:buNone/>
              <a:defRPr sz="1600" b="1"/>
            </a:lvl9pPr>
          </a:lstStyle>
          <a:p>
            <a:pPr lvl="0"/>
            <a:r>
              <a:rPr lang="en-US"/>
              <a:t>Edit Master text styles</a:t>
            </a:r>
          </a:p>
        </p:txBody>
      </p:sp>
      <p:sp>
        <p:nvSpPr>
          <p:cNvPr id="6" name="Content Placeholder 5"/>
          <p:cNvSpPr>
            <a:spLocks noGrp="1"/>
          </p:cNvSpPr>
          <p:nvPr>
            <p:ph sz="quarter" idx="4"/>
          </p:nvPr>
        </p:nvSpPr>
        <p:spPr>
          <a:xfrm>
            <a:off x="6172203"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A57862AB-A94E-431C-AA31-F9C38CBAA2BC}" type="datetime1">
              <a:rPr lang="en-US" smtClean="0">
                <a:solidFill>
                  <a:prstClr val="black">
                    <a:tint val="75000"/>
                  </a:prstClr>
                </a:solidFill>
              </a:rPr>
              <a:pPr/>
              <a:t>3/30/2018</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82612957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4986BA99-92AF-489E-BE6E-FB3BCECD6C27}" type="datetime1">
              <a:rPr lang="en-US" smtClean="0">
                <a:solidFill>
                  <a:prstClr val="black">
                    <a:tint val="75000"/>
                  </a:prstClr>
                </a:solidFill>
              </a:rPr>
              <a:t>3/30/2018</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DBC9EDF6-A2FF-417E-8651-2813C3B37070}"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478672361"/>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512853DC-838D-4CED-BC75-228ED811875C}" type="datetime1">
              <a:rPr lang="en-US" smtClean="0">
                <a:solidFill>
                  <a:prstClr val="black">
                    <a:tint val="75000"/>
                  </a:prstClr>
                </a:solidFill>
              </a:rPr>
              <a:pPr/>
              <a:t>3/30/2018</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91310664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588EA3D-0642-40E3-AD1A-2E18FF80F451}" type="datetime1">
              <a:rPr lang="en-US" smtClean="0">
                <a:solidFill>
                  <a:prstClr val="black">
                    <a:tint val="75000"/>
                  </a:prstClr>
                </a:solidFill>
              </a:rPr>
              <a:pPr/>
              <a:t>3/30/2018</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637082992"/>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78"/>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3"/>
            <a:ext cx="3932237" cy="3811588"/>
          </a:xfrm>
        </p:spPr>
        <p:txBody>
          <a:bodyPr/>
          <a:lstStyle>
            <a:lvl1pPr marL="0" indent="0">
              <a:buNone/>
              <a:defRPr sz="1600"/>
            </a:lvl1pPr>
            <a:lvl2pPr marL="456855" indent="0">
              <a:buNone/>
              <a:defRPr sz="1500"/>
            </a:lvl2pPr>
            <a:lvl3pPr marL="913742" indent="0">
              <a:buNone/>
              <a:defRPr sz="1200"/>
            </a:lvl3pPr>
            <a:lvl4pPr marL="1370614" indent="0">
              <a:buNone/>
              <a:defRPr sz="1100"/>
            </a:lvl4pPr>
            <a:lvl5pPr marL="1827485" indent="0">
              <a:buNone/>
              <a:defRPr sz="1100"/>
            </a:lvl5pPr>
            <a:lvl6pPr marL="2284374" indent="0">
              <a:buNone/>
              <a:defRPr sz="1100"/>
            </a:lvl6pPr>
            <a:lvl7pPr marL="2741226" indent="0">
              <a:buNone/>
              <a:defRPr sz="1100"/>
            </a:lvl7pPr>
            <a:lvl8pPr marL="3198080" indent="0">
              <a:buNone/>
              <a:defRPr sz="1100"/>
            </a:lvl8pPr>
            <a:lvl9pPr marL="3654935" indent="0">
              <a:buNone/>
              <a:defRPr sz="1100"/>
            </a:lvl9pPr>
          </a:lstStyle>
          <a:p>
            <a:pPr lvl="0"/>
            <a:r>
              <a:rPr lang="en-US"/>
              <a:t>Edit Master text styles</a:t>
            </a:r>
          </a:p>
        </p:txBody>
      </p:sp>
      <p:sp>
        <p:nvSpPr>
          <p:cNvPr id="5" name="Date Placeholder 4"/>
          <p:cNvSpPr>
            <a:spLocks noGrp="1"/>
          </p:cNvSpPr>
          <p:nvPr>
            <p:ph type="dt" sz="half" idx="10"/>
          </p:nvPr>
        </p:nvSpPr>
        <p:spPr/>
        <p:txBody>
          <a:bodyPr/>
          <a:lstStyle/>
          <a:p>
            <a:fld id="{06D95E36-F6B7-4504-BED7-46E7FE1D25AC}" type="datetime1">
              <a:rPr lang="en-US" smtClean="0">
                <a:solidFill>
                  <a:prstClr val="black">
                    <a:tint val="75000"/>
                  </a:prstClr>
                </a:solidFill>
              </a:rPr>
              <a:pPr/>
              <a:t>3/30/2018</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4698908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78"/>
            <a:ext cx="6172200" cy="4873625"/>
          </a:xfrm>
        </p:spPr>
        <p:txBody>
          <a:bodyPr anchor="t"/>
          <a:lstStyle>
            <a:lvl1pPr marL="0" indent="0">
              <a:buNone/>
              <a:defRPr sz="3200"/>
            </a:lvl1pPr>
            <a:lvl2pPr marL="456855" indent="0">
              <a:buNone/>
              <a:defRPr sz="2800"/>
            </a:lvl2pPr>
            <a:lvl3pPr marL="913742" indent="0">
              <a:buNone/>
              <a:defRPr sz="2400"/>
            </a:lvl3pPr>
            <a:lvl4pPr marL="1370614" indent="0">
              <a:buNone/>
              <a:defRPr sz="2000"/>
            </a:lvl4pPr>
            <a:lvl5pPr marL="1827485" indent="0">
              <a:buNone/>
              <a:defRPr sz="2000"/>
            </a:lvl5pPr>
            <a:lvl6pPr marL="2284374" indent="0">
              <a:buNone/>
              <a:defRPr sz="2000"/>
            </a:lvl6pPr>
            <a:lvl7pPr marL="2741226" indent="0">
              <a:buNone/>
              <a:defRPr sz="2000"/>
            </a:lvl7pPr>
            <a:lvl8pPr marL="3198080" indent="0">
              <a:buNone/>
              <a:defRPr sz="2000"/>
            </a:lvl8pPr>
            <a:lvl9pPr marL="3654935" indent="0">
              <a:buNone/>
              <a:defRPr sz="2000"/>
            </a:lvl9pPr>
          </a:lstStyle>
          <a:p>
            <a:r>
              <a:rPr lang="en-US" dirty="0"/>
              <a:t>Click icon to add picture</a:t>
            </a:r>
          </a:p>
        </p:txBody>
      </p:sp>
      <p:sp>
        <p:nvSpPr>
          <p:cNvPr id="4" name="Text Placeholder 3"/>
          <p:cNvSpPr>
            <a:spLocks noGrp="1"/>
          </p:cNvSpPr>
          <p:nvPr>
            <p:ph type="body" sz="half" idx="2"/>
          </p:nvPr>
        </p:nvSpPr>
        <p:spPr>
          <a:xfrm>
            <a:off x="839788" y="2057403"/>
            <a:ext cx="3932237" cy="3811588"/>
          </a:xfrm>
        </p:spPr>
        <p:txBody>
          <a:bodyPr/>
          <a:lstStyle>
            <a:lvl1pPr marL="0" indent="0">
              <a:buNone/>
              <a:defRPr sz="1600"/>
            </a:lvl1pPr>
            <a:lvl2pPr marL="456855" indent="0">
              <a:buNone/>
              <a:defRPr sz="1500"/>
            </a:lvl2pPr>
            <a:lvl3pPr marL="913742" indent="0">
              <a:buNone/>
              <a:defRPr sz="1200"/>
            </a:lvl3pPr>
            <a:lvl4pPr marL="1370614" indent="0">
              <a:buNone/>
              <a:defRPr sz="1100"/>
            </a:lvl4pPr>
            <a:lvl5pPr marL="1827485" indent="0">
              <a:buNone/>
              <a:defRPr sz="1100"/>
            </a:lvl5pPr>
            <a:lvl6pPr marL="2284374" indent="0">
              <a:buNone/>
              <a:defRPr sz="1100"/>
            </a:lvl6pPr>
            <a:lvl7pPr marL="2741226" indent="0">
              <a:buNone/>
              <a:defRPr sz="1100"/>
            </a:lvl7pPr>
            <a:lvl8pPr marL="3198080" indent="0">
              <a:buNone/>
              <a:defRPr sz="1100"/>
            </a:lvl8pPr>
            <a:lvl9pPr marL="3654935" indent="0">
              <a:buNone/>
              <a:defRPr sz="1100"/>
            </a:lvl9pPr>
          </a:lstStyle>
          <a:p>
            <a:pPr lvl="0"/>
            <a:r>
              <a:rPr lang="en-US"/>
              <a:t>Edit Master text styles</a:t>
            </a:r>
          </a:p>
        </p:txBody>
      </p:sp>
      <p:sp>
        <p:nvSpPr>
          <p:cNvPr id="5" name="Date Placeholder 4"/>
          <p:cNvSpPr>
            <a:spLocks noGrp="1"/>
          </p:cNvSpPr>
          <p:nvPr>
            <p:ph type="dt" sz="half" idx="10"/>
          </p:nvPr>
        </p:nvSpPr>
        <p:spPr/>
        <p:txBody>
          <a:bodyPr/>
          <a:lstStyle/>
          <a:p>
            <a:fld id="{854C7E56-C0AE-40A3-A2AF-7EC7E77ACD78}" type="datetime1">
              <a:rPr lang="en-US" smtClean="0">
                <a:solidFill>
                  <a:prstClr val="black">
                    <a:tint val="75000"/>
                  </a:prstClr>
                </a:solidFill>
              </a:rPr>
              <a:pPr/>
              <a:t>3/30/2018</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44246086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73944971-082E-4AB9-9D7F-6741E8FC6B8C}" type="datetime1">
              <a:rPr lang="en-US" smtClean="0">
                <a:solidFill>
                  <a:prstClr val="black">
                    <a:tint val="75000"/>
                  </a:prstClr>
                </a:solidFill>
              </a:rPr>
              <a:p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219740504"/>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51"/>
            <a:ext cx="2628900" cy="5811839"/>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3" y="365151"/>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5E1457C-5A47-47DA-BF43-96D8C315BEBF}" type="datetime1">
              <a:rPr lang="en-US" smtClean="0">
                <a:solidFill>
                  <a:prstClr val="black">
                    <a:tint val="75000"/>
                  </a:prstClr>
                </a:solidFill>
              </a:rPr>
              <a:p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073315630"/>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90"/>
            <a:ext cx="10363200" cy="1470025"/>
          </a:xfrm>
        </p:spPr>
        <p:txBody>
          <a:bodyPr/>
          <a:lstStyle/>
          <a:p>
            <a:r>
              <a:rPr lang="en-CA"/>
              <a:t>Click to edit Master title style</a:t>
            </a:r>
            <a:endParaRPr lang="en-US"/>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6627" indent="0" algn="ctr">
              <a:buNone/>
              <a:defRPr/>
            </a:lvl2pPr>
            <a:lvl3pPr marL="913312" indent="0" algn="ctr">
              <a:buNone/>
              <a:defRPr/>
            </a:lvl3pPr>
            <a:lvl4pPr marL="1369968" indent="0" algn="ctr">
              <a:buNone/>
              <a:defRPr/>
            </a:lvl4pPr>
            <a:lvl5pPr marL="1826624" indent="0" algn="ctr">
              <a:buNone/>
              <a:defRPr/>
            </a:lvl5pPr>
            <a:lvl6pPr marL="2283310" indent="0" algn="ctr">
              <a:buNone/>
              <a:defRPr/>
            </a:lvl6pPr>
            <a:lvl7pPr marL="2739934" indent="0" algn="ctr">
              <a:buNone/>
              <a:defRPr/>
            </a:lvl7pPr>
            <a:lvl8pPr marL="3196560" indent="0" algn="ctr">
              <a:buNone/>
              <a:defRPr/>
            </a:lvl8pPr>
            <a:lvl9pPr marL="3653187" indent="0" algn="ctr">
              <a:buNone/>
              <a:defRPr/>
            </a:lvl9pPr>
          </a:lstStyle>
          <a:p>
            <a:r>
              <a:rPr lang="en-CA"/>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fld id="{DFC6D8A3-3795-4F68-A636-0C65D4D6F223}" type="datetime1">
              <a:rPr lang="en-US" smtClean="0">
                <a:solidFill>
                  <a:srgbClr val="000000"/>
                </a:solidFill>
              </a:rPr>
              <a:pPr>
                <a:defRPr/>
              </a:pPr>
              <a:t>3/30/2018</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6511F-D183-4E86-9105-B82E37BBDA3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2873235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endParaRPr lang="en-US"/>
          </a:p>
        </p:txBody>
      </p:sp>
      <p:sp>
        <p:nvSpPr>
          <p:cNvPr id="3" name="Content Placeholder 2"/>
          <p:cNvSpPr>
            <a:spLocks noGrp="1"/>
          </p:cNvSpPr>
          <p:nvPr>
            <p:ph idx="1"/>
          </p:nvPr>
        </p:nvSpPr>
        <p:spPr/>
        <p:txBody>
          <a:body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fld id="{AC560FE1-F5E5-414D-8960-4E54A15A35FE}" type="datetime1">
              <a:rPr lang="en-US" smtClean="0">
                <a:solidFill>
                  <a:srgbClr val="000000"/>
                </a:solidFill>
              </a:rPr>
              <a:pPr>
                <a:defRPr/>
              </a:pPr>
              <a:t>3/30/2018</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7CA1588D-B5BF-437B-8B85-A51B714CAF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3297671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CA"/>
              <a:t>Click to edit Master title style</a:t>
            </a:r>
            <a:endParaRPr lang="en-US"/>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6627" indent="0">
              <a:buNone/>
              <a:defRPr sz="1900"/>
            </a:lvl2pPr>
            <a:lvl3pPr marL="913312" indent="0">
              <a:buNone/>
              <a:defRPr sz="1600"/>
            </a:lvl3pPr>
            <a:lvl4pPr marL="1369968" indent="0">
              <a:buNone/>
              <a:defRPr sz="1500"/>
            </a:lvl4pPr>
            <a:lvl5pPr marL="1826624" indent="0">
              <a:buNone/>
              <a:defRPr sz="1500"/>
            </a:lvl5pPr>
            <a:lvl6pPr marL="2283310" indent="0">
              <a:buNone/>
              <a:defRPr sz="1500"/>
            </a:lvl6pPr>
            <a:lvl7pPr marL="2739934" indent="0">
              <a:buNone/>
              <a:defRPr sz="1500"/>
            </a:lvl7pPr>
            <a:lvl8pPr marL="3196560" indent="0">
              <a:buNone/>
              <a:defRPr sz="1500"/>
            </a:lvl8pPr>
            <a:lvl9pPr marL="3653187" indent="0">
              <a:buNone/>
              <a:defRPr sz="1500"/>
            </a:lvl9pPr>
          </a:lstStyle>
          <a:p>
            <a:pPr lvl="0"/>
            <a:r>
              <a:rPr lang="en-CA"/>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6D366198-57BD-447F-AF10-F5CFDEE11C27}" type="datetime1">
              <a:rPr lang="en-US" smtClean="0">
                <a:solidFill>
                  <a:srgbClr val="000000"/>
                </a:solidFill>
              </a:rPr>
              <a:pPr>
                <a:defRPr/>
              </a:pPr>
              <a:t>3/30/2018</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F017672B-578F-43E7-9695-CD86C8E9975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6240390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endParaRPr lang="en-US"/>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900"/>
            </a:lvl4pPr>
            <a:lvl5pPr>
              <a:defRPr sz="1900"/>
            </a:lvl5pPr>
            <a:lvl6pPr>
              <a:defRPr sz="1900"/>
            </a:lvl6pPr>
            <a:lvl7pPr>
              <a:defRPr sz="1900"/>
            </a:lvl7pPr>
            <a:lvl8pPr>
              <a:defRPr sz="1900"/>
            </a:lvl8pPr>
            <a:lvl9pPr>
              <a:defRPr sz="19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900"/>
            </a:lvl4pPr>
            <a:lvl5pPr>
              <a:defRPr sz="1900"/>
            </a:lvl5pPr>
            <a:lvl6pPr>
              <a:defRPr sz="1900"/>
            </a:lvl6pPr>
            <a:lvl7pPr>
              <a:defRPr sz="1900"/>
            </a:lvl7pPr>
            <a:lvl8pPr>
              <a:defRPr sz="1900"/>
            </a:lvl8pPr>
            <a:lvl9pPr>
              <a:defRPr sz="19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fld id="{DADCB457-9548-4F57-B01E-2ACB2EA7B85B}" type="datetime1">
              <a:rPr lang="en-US" smtClean="0">
                <a:solidFill>
                  <a:srgbClr val="000000"/>
                </a:solidFill>
              </a:rPr>
              <a:pPr>
                <a:defRPr/>
              </a:pPr>
              <a:t>3/30/2018</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557B9B69-C801-45E9-9BD2-D5CB1EA225F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8242369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9"/>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3"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3"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1671A85-3254-43C2-B3D3-6E1BAB5550C9}" type="datetime1">
              <a:rPr lang="en-US" smtClean="0">
                <a:solidFill>
                  <a:prstClr val="black">
                    <a:tint val="75000"/>
                  </a:prstClr>
                </a:solidFill>
              </a:rPr>
              <a:t>3/30/2018</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p>
            <a:fld id="{DBC9EDF6-A2FF-417E-8651-2813C3B37070}"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774858996"/>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CA"/>
              <a:t>Click to edit Master title style</a:t>
            </a:r>
            <a:endParaRPr lang="en-US"/>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400" b="1"/>
            </a:lvl1pPr>
            <a:lvl2pPr marL="456627" indent="0">
              <a:buNone/>
              <a:defRPr sz="2000" b="1"/>
            </a:lvl2pPr>
            <a:lvl3pPr marL="913312" indent="0">
              <a:buNone/>
              <a:defRPr sz="1900" b="1"/>
            </a:lvl3pPr>
            <a:lvl4pPr marL="1369968" indent="0">
              <a:buNone/>
              <a:defRPr sz="1600" b="1"/>
            </a:lvl4pPr>
            <a:lvl5pPr marL="1826624" indent="0">
              <a:buNone/>
              <a:defRPr sz="1600" b="1"/>
            </a:lvl5pPr>
            <a:lvl6pPr marL="2283310" indent="0">
              <a:buNone/>
              <a:defRPr sz="1600" b="1"/>
            </a:lvl6pPr>
            <a:lvl7pPr marL="2739934" indent="0">
              <a:buNone/>
              <a:defRPr sz="1600" b="1"/>
            </a:lvl7pPr>
            <a:lvl8pPr marL="3196560" indent="0">
              <a:buNone/>
              <a:defRPr sz="1600" b="1"/>
            </a:lvl8pPr>
            <a:lvl9pPr marL="3653187" indent="0">
              <a:buNone/>
              <a:defRPr sz="1600" b="1"/>
            </a:lvl9pPr>
          </a:lstStyle>
          <a:p>
            <a:pPr lvl="0"/>
            <a:r>
              <a:rPr lang="en-CA"/>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900"/>
            </a:lvl3pPr>
            <a:lvl4pPr>
              <a:defRPr sz="1600"/>
            </a:lvl4pPr>
            <a:lvl5pPr>
              <a:defRPr sz="1600"/>
            </a:lvl5pPr>
            <a:lvl6pPr>
              <a:defRPr sz="1600"/>
            </a:lvl6pPr>
            <a:lvl7pPr>
              <a:defRPr sz="1600"/>
            </a:lvl7pPr>
            <a:lvl8pPr>
              <a:defRPr sz="1600"/>
            </a:lvl8pPr>
            <a:lvl9pPr>
              <a:defRPr sz="16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5" name="Text Placeholder 4"/>
          <p:cNvSpPr>
            <a:spLocks noGrp="1"/>
          </p:cNvSpPr>
          <p:nvPr>
            <p:ph type="body" sz="quarter" idx="3"/>
          </p:nvPr>
        </p:nvSpPr>
        <p:spPr>
          <a:xfrm>
            <a:off x="6193432" y="1535113"/>
            <a:ext cx="5389033" cy="639763"/>
          </a:xfrm>
        </p:spPr>
        <p:txBody>
          <a:bodyPr anchor="b"/>
          <a:lstStyle>
            <a:lvl1pPr marL="0" indent="0">
              <a:buNone/>
              <a:defRPr sz="2400" b="1"/>
            </a:lvl1pPr>
            <a:lvl2pPr marL="456627" indent="0">
              <a:buNone/>
              <a:defRPr sz="2000" b="1"/>
            </a:lvl2pPr>
            <a:lvl3pPr marL="913312" indent="0">
              <a:buNone/>
              <a:defRPr sz="1900" b="1"/>
            </a:lvl3pPr>
            <a:lvl4pPr marL="1369968" indent="0">
              <a:buNone/>
              <a:defRPr sz="1600" b="1"/>
            </a:lvl4pPr>
            <a:lvl5pPr marL="1826624" indent="0">
              <a:buNone/>
              <a:defRPr sz="1600" b="1"/>
            </a:lvl5pPr>
            <a:lvl6pPr marL="2283310" indent="0">
              <a:buNone/>
              <a:defRPr sz="1600" b="1"/>
            </a:lvl6pPr>
            <a:lvl7pPr marL="2739934" indent="0">
              <a:buNone/>
              <a:defRPr sz="1600" b="1"/>
            </a:lvl7pPr>
            <a:lvl8pPr marL="3196560" indent="0">
              <a:buNone/>
              <a:defRPr sz="1600" b="1"/>
            </a:lvl8pPr>
            <a:lvl9pPr marL="3653187" indent="0">
              <a:buNone/>
              <a:defRPr sz="1600" b="1"/>
            </a:lvl9pPr>
          </a:lstStyle>
          <a:p>
            <a:pPr lvl="0"/>
            <a:r>
              <a:rPr lang="en-CA"/>
              <a:t>Click to edit Master text styles</a:t>
            </a:r>
          </a:p>
        </p:txBody>
      </p:sp>
      <p:sp>
        <p:nvSpPr>
          <p:cNvPr id="6" name="Content Placeholder 5"/>
          <p:cNvSpPr>
            <a:spLocks noGrp="1"/>
          </p:cNvSpPr>
          <p:nvPr>
            <p:ph sz="quarter" idx="4"/>
          </p:nvPr>
        </p:nvSpPr>
        <p:spPr>
          <a:xfrm>
            <a:off x="6193432" y="2174875"/>
            <a:ext cx="5389033" cy="3951288"/>
          </a:xfrm>
        </p:spPr>
        <p:txBody>
          <a:bodyPr/>
          <a:lstStyle>
            <a:lvl1pPr>
              <a:defRPr sz="2400"/>
            </a:lvl1pPr>
            <a:lvl2pPr>
              <a:defRPr sz="2000"/>
            </a:lvl2pPr>
            <a:lvl3pPr>
              <a:defRPr sz="1900"/>
            </a:lvl3pPr>
            <a:lvl4pPr>
              <a:defRPr sz="1600"/>
            </a:lvl4pPr>
            <a:lvl5pPr>
              <a:defRPr sz="1600"/>
            </a:lvl5pPr>
            <a:lvl6pPr>
              <a:defRPr sz="1600"/>
            </a:lvl6pPr>
            <a:lvl7pPr>
              <a:defRPr sz="1600"/>
            </a:lvl7pPr>
            <a:lvl8pPr>
              <a:defRPr sz="1600"/>
            </a:lvl8pPr>
            <a:lvl9pPr>
              <a:defRPr sz="16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fld id="{2456349B-0687-4CFE-9C1D-8A78D4C2CFBE}" type="datetime1">
              <a:rPr lang="en-US" smtClean="0">
                <a:solidFill>
                  <a:srgbClr val="000000"/>
                </a:solidFill>
              </a:rPr>
              <a:pPr>
                <a:defRPr/>
              </a:pPr>
              <a:t>3/30/2018</a:t>
            </a:fld>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8AD5D49D-6323-42F9-AD87-741834730F6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7745152"/>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fld id="{5A8062A9-2A90-49E4-9798-453DAC820F52}" type="datetime1">
              <a:rPr lang="en-US" smtClean="0">
                <a:solidFill>
                  <a:srgbClr val="000000"/>
                </a:solidFill>
              </a:rPr>
              <a:pPr>
                <a:defRPr/>
              </a:pPr>
              <a:t>3/30/2018</a:t>
            </a:fld>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DEEAF8F7-2D7C-4B91-8572-0B4BC57E6D2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5740629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266F4D0B-00DB-4501-9504-FB85090A9CD7}" type="datetime1">
              <a:rPr lang="en-US" smtClean="0">
                <a:solidFill>
                  <a:srgbClr val="000000"/>
                </a:solidFill>
              </a:rPr>
              <a:pPr>
                <a:defRPr/>
              </a:pPr>
              <a:t>3/30/2018</a:t>
            </a:fld>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7D42590E-D54A-49B1-8607-E45D426F88E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25256486"/>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49"/>
            <a:ext cx="4011084" cy="1162051"/>
          </a:xfrm>
        </p:spPr>
        <p:txBody>
          <a:bodyPr anchor="b"/>
          <a:lstStyle>
            <a:lvl1pPr algn="l">
              <a:defRPr sz="2000" b="1"/>
            </a:lvl1pPr>
          </a:lstStyle>
          <a:p>
            <a:r>
              <a:rPr lang="en-CA"/>
              <a:t>Click to edit Master title style</a:t>
            </a:r>
            <a:endParaRPr lang="en-US"/>
          </a:p>
        </p:txBody>
      </p:sp>
      <p:sp>
        <p:nvSpPr>
          <p:cNvPr id="3" name="Content Placeholder 2"/>
          <p:cNvSpPr>
            <a:spLocks noGrp="1"/>
          </p:cNvSpPr>
          <p:nvPr>
            <p:ph idx="1"/>
          </p:nvPr>
        </p:nvSpPr>
        <p:spPr>
          <a:xfrm>
            <a:off x="4766733" y="273116"/>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Text Placeholder 3"/>
          <p:cNvSpPr>
            <a:spLocks noGrp="1"/>
          </p:cNvSpPr>
          <p:nvPr>
            <p:ph type="body" sz="half" idx="2"/>
          </p:nvPr>
        </p:nvSpPr>
        <p:spPr>
          <a:xfrm>
            <a:off x="609603" y="1435104"/>
            <a:ext cx="4011084" cy="4691063"/>
          </a:xfrm>
        </p:spPr>
        <p:txBody>
          <a:bodyPr/>
          <a:lstStyle>
            <a:lvl1pPr marL="0" indent="0">
              <a:buNone/>
              <a:defRPr sz="1500"/>
            </a:lvl1pPr>
            <a:lvl2pPr marL="456627" indent="0">
              <a:buNone/>
              <a:defRPr sz="1200"/>
            </a:lvl2pPr>
            <a:lvl3pPr marL="913312" indent="0">
              <a:buNone/>
              <a:defRPr sz="1100"/>
            </a:lvl3pPr>
            <a:lvl4pPr marL="1369968" indent="0">
              <a:buNone/>
              <a:defRPr sz="900"/>
            </a:lvl4pPr>
            <a:lvl5pPr marL="1826624" indent="0">
              <a:buNone/>
              <a:defRPr sz="900"/>
            </a:lvl5pPr>
            <a:lvl6pPr marL="2283310" indent="0">
              <a:buNone/>
              <a:defRPr sz="900"/>
            </a:lvl6pPr>
            <a:lvl7pPr marL="2739934" indent="0">
              <a:buNone/>
              <a:defRPr sz="900"/>
            </a:lvl7pPr>
            <a:lvl8pPr marL="3196560" indent="0">
              <a:buNone/>
              <a:defRPr sz="900"/>
            </a:lvl8pPr>
            <a:lvl9pPr marL="3653187" indent="0">
              <a:buNone/>
              <a:defRPr sz="900"/>
            </a:lvl9pPr>
          </a:lstStyle>
          <a:p>
            <a:pPr lvl="0"/>
            <a:r>
              <a:rPr lang="en-CA"/>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41DF9448-B15B-47A1-A54B-4973B603BD47}" type="datetime1">
              <a:rPr lang="en-US" smtClean="0">
                <a:solidFill>
                  <a:srgbClr val="000000"/>
                </a:solidFill>
              </a:rPr>
              <a:pPr>
                <a:defRPr/>
              </a:pPr>
              <a:t>3/30/2018</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72AA4DBA-A27E-44AA-AA25-F155BC0713A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61745675"/>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000" b="1"/>
            </a:lvl1pPr>
          </a:lstStyle>
          <a:p>
            <a:r>
              <a:rPr lang="en-CA"/>
              <a:t>Click to edit Master title style</a:t>
            </a:r>
            <a:endParaRPr lang="en-US"/>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6627" indent="0">
              <a:buNone/>
              <a:defRPr sz="2800"/>
            </a:lvl2pPr>
            <a:lvl3pPr marL="913312" indent="0">
              <a:buNone/>
              <a:defRPr sz="2400"/>
            </a:lvl3pPr>
            <a:lvl4pPr marL="1369968" indent="0">
              <a:buNone/>
              <a:defRPr sz="2000"/>
            </a:lvl4pPr>
            <a:lvl5pPr marL="1826624" indent="0">
              <a:buNone/>
              <a:defRPr sz="2000"/>
            </a:lvl5pPr>
            <a:lvl6pPr marL="2283310" indent="0">
              <a:buNone/>
              <a:defRPr sz="2000"/>
            </a:lvl6pPr>
            <a:lvl7pPr marL="2739934" indent="0">
              <a:buNone/>
              <a:defRPr sz="2000"/>
            </a:lvl7pPr>
            <a:lvl8pPr marL="3196560" indent="0">
              <a:buNone/>
              <a:defRPr sz="2000"/>
            </a:lvl8pPr>
            <a:lvl9pPr marL="3653187" indent="0">
              <a:buNone/>
              <a:defRPr sz="2000"/>
            </a:lvl9pPr>
          </a:lstStyle>
          <a:p>
            <a:pPr lvl="0"/>
            <a:endParaRPr lang="en-US" noProof="0"/>
          </a:p>
        </p:txBody>
      </p:sp>
      <p:sp>
        <p:nvSpPr>
          <p:cNvPr id="4" name="Text Placeholder 3"/>
          <p:cNvSpPr>
            <a:spLocks noGrp="1"/>
          </p:cNvSpPr>
          <p:nvPr>
            <p:ph type="body" sz="half" idx="2"/>
          </p:nvPr>
        </p:nvSpPr>
        <p:spPr>
          <a:xfrm>
            <a:off x="2389717" y="5367401"/>
            <a:ext cx="7315200" cy="804863"/>
          </a:xfrm>
        </p:spPr>
        <p:txBody>
          <a:bodyPr/>
          <a:lstStyle>
            <a:lvl1pPr marL="0" indent="0">
              <a:buNone/>
              <a:defRPr sz="1500"/>
            </a:lvl1pPr>
            <a:lvl2pPr marL="456627" indent="0">
              <a:buNone/>
              <a:defRPr sz="1200"/>
            </a:lvl2pPr>
            <a:lvl3pPr marL="913312" indent="0">
              <a:buNone/>
              <a:defRPr sz="1100"/>
            </a:lvl3pPr>
            <a:lvl4pPr marL="1369968" indent="0">
              <a:buNone/>
              <a:defRPr sz="900"/>
            </a:lvl4pPr>
            <a:lvl5pPr marL="1826624" indent="0">
              <a:buNone/>
              <a:defRPr sz="900"/>
            </a:lvl5pPr>
            <a:lvl6pPr marL="2283310" indent="0">
              <a:buNone/>
              <a:defRPr sz="900"/>
            </a:lvl6pPr>
            <a:lvl7pPr marL="2739934" indent="0">
              <a:buNone/>
              <a:defRPr sz="900"/>
            </a:lvl7pPr>
            <a:lvl8pPr marL="3196560" indent="0">
              <a:buNone/>
              <a:defRPr sz="900"/>
            </a:lvl8pPr>
            <a:lvl9pPr marL="3653187" indent="0">
              <a:buNone/>
              <a:defRPr sz="900"/>
            </a:lvl9pPr>
          </a:lstStyle>
          <a:p>
            <a:pPr lvl="0"/>
            <a:r>
              <a:rPr lang="en-CA"/>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BE6879E9-BD78-43CA-AEE9-7085615A9420}" type="datetime1">
              <a:rPr lang="en-US" smtClean="0">
                <a:solidFill>
                  <a:srgbClr val="000000"/>
                </a:solidFill>
              </a:rPr>
              <a:pPr>
                <a:defRPr/>
              </a:pPr>
              <a:t>3/30/2018</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79B5F99A-0F74-4296-B19D-32C7FB38AD4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3553625"/>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fld id="{7EEA1766-97CD-48F9-A8C0-B9347FE72D3F}" type="datetime1">
              <a:rPr lang="en-US" smtClean="0">
                <a:solidFill>
                  <a:srgbClr val="000000"/>
                </a:solidFill>
              </a:rPr>
              <a:pPr>
                <a:defRPr/>
              </a:pPr>
              <a:t>3/30/2018</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FF3995A9-EB7C-4796-8663-DE7AB60DA0B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2601463"/>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5"/>
          </a:xfrm>
        </p:spPr>
        <p:txBody>
          <a:bodyPr vert="eaVert"/>
          <a:lstStyle/>
          <a:p>
            <a:r>
              <a:rPr lang="en-CA"/>
              <a:t>Click to edit Master title style</a:t>
            </a:r>
            <a:endParaRPr lang="en-US"/>
          </a:p>
        </p:txBody>
      </p:sp>
      <p:sp>
        <p:nvSpPr>
          <p:cNvPr id="3" name="Vertical Text Placeholder 2"/>
          <p:cNvSpPr>
            <a:spLocks noGrp="1"/>
          </p:cNvSpPr>
          <p:nvPr>
            <p:ph type="body" orient="vert" idx="1"/>
          </p:nvPr>
        </p:nvSpPr>
        <p:spPr>
          <a:xfrm>
            <a:off x="609600" y="274640"/>
            <a:ext cx="8026400" cy="5851525"/>
          </a:xfrm>
        </p:spPr>
        <p:txBody>
          <a:bodyPr vert="eaVert"/>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fld id="{C7DAB504-AF71-48FF-B993-9BD55B33019B}" type="datetime1">
              <a:rPr lang="en-US" smtClean="0">
                <a:solidFill>
                  <a:srgbClr val="000000"/>
                </a:solidFill>
              </a:rPr>
              <a:pPr>
                <a:defRPr/>
              </a:pPr>
              <a:t>3/30/2018</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5016BB5-DECF-44BB-AB0B-A400AE04604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5758952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p>
            <a:r>
              <a:rPr lang="en-US"/>
              <a:t>Click to edit Master title style</a:t>
            </a:r>
          </a:p>
        </p:txBody>
      </p:sp>
      <p:sp>
        <p:nvSpPr>
          <p:cNvPr id="3" name="Content Placeholder 2"/>
          <p:cNvSpPr>
            <a:spLocks noGrp="1"/>
          </p:cNvSpPr>
          <p:nvPr>
            <p:ph idx="1"/>
          </p:nvPr>
        </p:nvSpPr>
        <p:spPr>
          <a:xfrm>
            <a:off x="609600" y="1600206"/>
            <a:ext cx="109728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fld id="{584FFECF-6AEC-4656-9046-47C0D5C9A3C6}" type="datetime1">
              <a:rPr lang="en-US" smtClean="0"/>
              <a:t>3/30/2018</a:t>
            </a:fld>
            <a:endParaRPr lang="en-US" dirty="0"/>
          </a:p>
        </p:txBody>
      </p:sp>
      <p:sp>
        <p:nvSpPr>
          <p:cNvPr id="5" name="Rectangle 5"/>
          <p:cNvSpPr>
            <a:spLocks noGrp="1" noChangeArrowheads="1"/>
          </p:cNvSpPr>
          <p:nvPr>
            <p:ph type="ftr" sz="quarter" idx="11"/>
          </p:nvPr>
        </p:nvSpPr>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a:lvl1pPr>
          </a:lstStyle>
          <a:p>
            <a:pPr>
              <a:defRPr/>
            </a:pPr>
            <a:fld id="{1F6967ED-AED9-4EA3-9B98-1C44292E5471}" type="slidenum">
              <a:rPr lang="en-US"/>
              <a:pPr>
                <a:defRPr/>
              </a:pPr>
              <a:t>‹#›</a:t>
            </a:fld>
            <a:endParaRPr lang="en-US" dirty="0"/>
          </a:p>
        </p:txBody>
      </p:sp>
    </p:spTree>
    <p:extLst>
      <p:ext uri="{BB962C8B-B14F-4D97-AF65-F5344CB8AC3E}">
        <p14:creationId xmlns:p14="http://schemas.microsoft.com/office/powerpoint/2010/main" val="45416879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03DF1D36-13CE-4A5F-B923-B1B077547EED}" type="datetime1">
              <a:rPr lang="en-US" smtClean="0">
                <a:solidFill>
                  <a:prstClr val="black">
                    <a:tint val="75000"/>
                  </a:prstClr>
                </a:solidFill>
              </a:rPr>
              <a:t>3/30/2018</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p>
            <a:fld id="{DBC9EDF6-A2FF-417E-8651-2813C3B37070}"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69221084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4009870-D6D1-431B-B065-26DFDAD0324E}" type="datetime1">
              <a:rPr lang="en-US" smtClean="0">
                <a:solidFill>
                  <a:prstClr val="black">
                    <a:tint val="75000"/>
                  </a:prstClr>
                </a:solidFill>
              </a:rPr>
              <a:t>3/30/2018</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p>
            <a:endParaRPr lang="en-US" dirty="0">
              <a:solidFill>
                <a:prstClr val="black">
                  <a:tint val="75000"/>
                </a:prstClr>
              </a:solidFill>
            </a:endParaRPr>
          </a:p>
        </p:txBody>
      </p:sp>
    </p:spTree>
    <p:extLst>
      <p:ext uri="{BB962C8B-B14F-4D97-AF65-F5344CB8AC3E}">
        <p14:creationId xmlns:p14="http://schemas.microsoft.com/office/powerpoint/2010/main" val="31814775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39"/>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6B6D0FA-B593-473E-8406-28B28E27D0FA}" type="datetime1">
              <a:rPr lang="en-US" smtClean="0">
                <a:solidFill>
                  <a:prstClr val="black">
                    <a:tint val="75000"/>
                  </a:prstClr>
                </a:solidFill>
              </a:rPr>
              <a:t>3/30/2018</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DBC9EDF6-A2FF-417E-8651-2813C3B37070}"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00278888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39"/>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3D3CB489-81FD-47A9-8AFC-0324AE1E5E12}" type="datetime1">
              <a:rPr lang="en-US" smtClean="0">
                <a:solidFill>
                  <a:prstClr val="black">
                    <a:tint val="75000"/>
                  </a:prstClr>
                </a:solidFill>
              </a:rPr>
              <a:t>3/30/2018</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DBC9EDF6-A2FF-417E-8651-2813C3B37070}"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0554751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496AE2F-0459-4C26-9FF4-31260B10893A}" type="datetime1">
              <a:rPr lang="en-US" smtClean="0">
                <a:solidFill>
                  <a:prstClr val="black">
                    <a:tint val="75000"/>
                  </a:prstClr>
                </a:solidFill>
              </a:r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DBC9EDF6-A2FF-417E-8651-2813C3B37070}"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77412226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3"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257F2E7-BCC9-4B86-8A2C-729AAAAD37EC}" type="datetime1">
              <a:rPr lang="en-US" smtClean="0">
                <a:solidFill>
                  <a:prstClr val="black">
                    <a:tint val="75000"/>
                  </a:prstClr>
                </a:solidFill>
              </a:r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DBC9EDF6-A2FF-417E-8651-2813C3B37070}"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05361813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122363"/>
            <a:ext cx="103632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5013680F-1935-4DD2-BB3A-8366FDCED5DC}" type="datetime1">
              <a:rPr lang="en-US" smtClean="0">
                <a:solidFill>
                  <a:prstClr val="black">
                    <a:tint val="75000"/>
                  </a:prstClr>
                </a:solidFill>
              </a:r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23680363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FD90DEFB-F97D-46D1-B60F-E592F093A835}" type="datetime1">
              <a:rPr lang="en-US" smtClean="0">
                <a:solidFill>
                  <a:prstClr val="black">
                    <a:tint val="75000"/>
                  </a:prstClr>
                </a:solidFill>
              </a:r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39121675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54"/>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1" y="4589479"/>
            <a:ext cx="105156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DC16E24D-715F-4093-8C10-B68A73705DCA}" type="datetime1">
              <a:rPr lang="en-US" smtClean="0">
                <a:solidFill>
                  <a:prstClr val="black">
                    <a:tint val="75000"/>
                  </a:prstClr>
                </a:solidFill>
              </a:r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87331365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5450E699-7BE0-4FAF-824D-484AA2A57410}" type="datetime1">
              <a:rPr lang="en-US" smtClean="0">
                <a:solidFill>
                  <a:prstClr val="black">
                    <a:tint val="75000"/>
                  </a:prstClr>
                </a:solidFill>
              </a:rPr>
              <a:t>3/30/2018</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1247513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15"/>
            <a:ext cx="10363200" cy="1362075"/>
          </a:xfrm>
          <a:prstGeom prst="rect">
            <a:avLst/>
          </a:prstGeo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fld id="{401F2836-F6A4-4E3C-A4B4-BAECF2BBCBB3}" type="datetime1">
              <a:rPr lang="en-US" smtClean="0"/>
              <a:t>3/30/2018</a:t>
            </a:fld>
            <a:endParaRPr lang="en-US" dirty="0"/>
          </a:p>
        </p:txBody>
      </p:sp>
      <p:sp>
        <p:nvSpPr>
          <p:cNvPr id="5" name="Rectangle 5"/>
          <p:cNvSpPr>
            <a:spLocks noGrp="1" noChangeArrowheads="1"/>
          </p:cNvSpPr>
          <p:nvPr>
            <p:ph type="ftr" sz="quarter" idx="11"/>
          </p:nvPr>
        </p:nvSpPr>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a:lvl1pPr>
          </a:lstStyle>
          <a:p>
            <a:pPr>
              <a:defRPr/>
            </a:pPr>
            <a:fld id="{157088AA-B5E7-4A29-BFE3-C81262F270A3}" type="slidenum">
              <a:rPr lang="en-US"/>
              <a:pPr>
                <a:defRPr/>
              </a:pPr>
              <a:t>‹#›</a:t>
            </a:fld>
            <a:endParaRPr lang="en-US" dirty="0"/>
          </a:p>
        </p:txBody>
      </p:sp>
    </p:spTree>
    <p:extLst>
      <p:ext uri="{BB962C8B-B14F-4D97-AF65-F5344CB8AC3E}">
        <p14:creationId xmlns:p14="http://schemas.microsoft.com/office/powerpoint/2010/main" val="254386223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9"/>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3"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3"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A57862AB-A94E-431C-AA31-F9C38CBAA2BC}" type="datetime1">
              <a:rPr lang="en-US" smtClean="0">
                <a:solidFill>
                  <a:prstClr val="black">
                    <a:tint val="75000"/>
                  </a:prstClr>
                </a:solidFill>
              </a:rPr>
              <a:t>3/30/2018</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02251969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512853DC-838D-4CED-BC75-228ED811875C}" type="datetime1">
              <a:rPr lang="en-US" smtClean="0">
                <a:solidFill>
                  <a:prstClr val="black">
                    <a:tint val="75000"/>
                  </a:prstClr>
                </a:solidFill>
              </a:rPr>
              <a:t>3/30/2018</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56428735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588EA3D-0642-40E3-AD1A-2E18FF80F451}" type="datetime1">
              <a:rPr lang="en-US" smtClean="0">
                <a:solidFill>
                  <a:prstClr val="black">
                    <a:tint val="75000"/>
                  </a:prstClr>
                </a:solidFill>
              </a:rPr>
              <a:t>3/30/2018</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23393897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41"/>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06D95E36-F6B7-4504-BED7-46E7FE1D25AC}" type="datetime1">
              <a:rPr lang="en-US" smtClean="0">
                <a:solidFill>
                  <a:prstClr val="black">
                    <a:tint val="75000"/>
                  </a:prstClr>
                </a:solidFill>
              </a:rPr>
              <a:t>3/30/2018</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98623864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41"/>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854C7E56-C0AE-40A3-A2AF-7EC7E77ACD78}" type="datetime1">
              <a:rPr lang="en-US" smtClean="0">
                <a:solidFill>
                  <a:prstClr val="black">
                    <a:tint val="75000"/>
                  </a:prstClr>
                </a:solidFill>
              </a:rPr>
              <a:t>3/30/2018</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48573684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73944971-082E-4AB9-9D7F-6741E8FC6B8C}" type="datetime1">
              <a:rPr lang="en-US" smtClean="0">
                <a:solidFill>
                  <a:prstClr val="black">
                    <a:tint val="75000"/>
                  </a:prstClr>
                </a:solidFill>
              </a:r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12586227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3"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5E1457C-5A47-47DA-BF43-96D8C315BEBF}" type="datetime1">
              <a:rPr lang="en-US" smtClean="0">
                <a:solidFill>
                  <a:prstClr val="black">
                    <a:tint val="75000"/>
                  </a:prstClr>
                </a:solidFill>
              </a:r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51940141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AE3075A1-3451-48A0-9526-89884B739D70}" type="datetime1">
              <a:rPr lang="en-US" smtClean="0">
                <a:solidFill>
                  <a:prstClr val="black">
                    <a:tint val="75000"/>
                  </a:prstClr>
                </a:solidFill>
              </a:r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67A12582-466E-44DD-8BE5-29AA580C8B99}"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74549890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AD1EC2D-EED8-4C6F-81B0-BA687D192913}" type="datetime1">
              <a:rPr lang="en-US" smtClean="0">
                <a:solidFill>
                  <a:prstClr val="black">
                    <a:tint val="75000"/>
                  </a:prstClr>
                </a:solidFill>
              </a:r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67A12582-466E-44DD-8BE5-29AA580C8B99}"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42177052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F5847349-0DD1-4C22-89C4-DCEDA2AA916A}" type="datetime1">
              <a:rPr lang="en-US" smtClean="0">
                <a:solidFill>
                  <a:prstClr val="black">
                    <a:tint val="75000"/>
                  </a:prstClr>
                </a:solidFill>
              </a:r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67A12582-466E-44DD-8BE5-29AA580C8B99}"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70761140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p>
            <a:r>
              <a:rPr lang="en-US"/>
              <a:t>Click to edit Master title style</a:t>
            </a:r>
          </a:p>
        </p:txBody>
      </p:sp>
      <p:sp>
        <p:nvSpPr>
          <p:cNvPr id="3" name="Content Placeholder 2"/>
          <p:cNvSpPr>
            <a:spLocks noGrp="1"/>
          </p:cNvSpPr>
          <p:nvPr>
            <p:ph sz="half" idx="1"/>
          </p:nvPr>
        </p:nvSpPr>
        <p:spPr>
          <a:xfrm>
            <a:off x="609600" y="1600206"/>
            <a:ext cx="53848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6"/>
            <a:ext cx="53848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fld id="{0692F9A9-9899-4CD4-8632-4B3100DE462C}" type="datetime1">
              <a:rPr lang="en-US" smtClean="0"/>
              <a:t>3/30/2018</a:t>
            </a:fld>
            <a:endParaRPr lang="en-US" dirty="0"/>
          </a:p>
        </p:txBody>
      </p:sp>
      <p:sp>
        <p:nvSpPr>
          <p:cNvPr id="6" name="Rectangle 5"/>
          <p:cNvSpPr>
            <a:spLocks noGrp="1" noChangeArrowheads="1"/>
          </p:cNvSpPr>
          <p:nvPr>
            <p:ph type="ftr" sz="quarter" idx="11"/>
          </p:nvPr>
        </p:nvSpPr>
        <p:spPr/>
        <p:txBody>
          <a:bodyPr/>
          <a:lstStyle>
            <a:lvl1pPr>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a:lvl1pPr>
          </a:lstStyle>
          <a:p>
            <a:pPr>
              <a:defRPr/>
            </a:pPr>
            <a:fld id="{93D310ED-8A18-43F9-9F43-F7DE14E5BDF0}" type="slidenum">
              <a:rPr lang="en-US"/>
              <a:pPr>
                <a:defRPr/>
              </a:pPr>
              <a:t>‹#›</a:t>
            </a:fld>
            <a:endParaRPr lang="en-US" dirty="0"/>
          </a:p>
        </p:txBody>
      </p:sp>
    </p:spTree>
    <p:extLst>
      <p:ext uri="{BB962C8B-B14F-4D97-AF65-F5344CB8AC3E}">
        <p14:creationId xmlns:p14="http://schemas.microsoft.com/office/powerpoint/2010/main" val="24217159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C00F44F0-FDE8-4DBA-B5FF-B30FF200238D}" type="datetime1">
              <a:rPr lang="en-US" smtClean="0">
                <a:solidFill>
                  <a:prstClr val="black">
                    <a:tint val="75000"/>
                  </a:prstClr>
                </a:solidFill>
              </a:rPr>
              <a:t>3/30/2018</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67A12582-466E-44DD-8BE5-29AA580C8B99}"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87723679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61F6DB35-B324-4650-848A-887E79783E63}" type="datetime1">
              <a:rPr lang="en-US" smtClean="0">
                <a:solidFill>
                  <a:prstClr val="black">
                    <a:tint val="75000"/>
                  </a:prstClr>
                </a:solidFill>
              </a:rPr>
              <a:t>3/30/2018</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p>
            <a:fld id="{67A12582-466E-44DD-8BE5-29AA580C8B99}"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25524931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DFE7AA2-ABB4-4CED-AC7E-37823F8A56AF}" type="datetime1">
              <a:rPr lang="en-US" smtClean="0">
                <a:solidFill>
                  <a:prstClr val="black">
                    <a:tint val="75000"/>
                  </a:prstClr>
                </a:solidFill>
              </a:rPr>
              <a:t>3/30/2018</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p>
            <a:fld id="{67A12582-466E-44DD-8BE5-29AA580C8B99}"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98632624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6E3AE38-53A8-47FC-B210-B3A69D72CBAC}" type="datetime1">
              <a:rPr lang="en-US" smtClean="0">
                <a:solidFill>
                  <a:prstClr val="black">
                    <a:tint val="75000"/>
                  </a:prstClr>
                </a:solidFill>
              </a:rPr>
              <a:t>3/30/2018</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p>
            <a:fld id="{67A12582-466E-44DD-8BE5-29AA580C8B99}"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15321207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F06943DC-020A-4B98-8D1C-D3CC02C7B3B8}" type="datetime1">
              <a:rPr lang="en-US" smtClean="0">
                <a:solidFill>
                  <a:prstClr val="black">
                    <a:tint val="75000"/>
                  </a:prstClr>
                </a:solidFill>
              </a:rPr>
              <a:t>3/30/2018</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67A12582-466E-44DD-8BE5-29AA580C8B99}"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69756094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3F187312-3AF8-47E5-AF50-307F74854A85}" type="datetime1">
              <a:rPr lang="en-US" smtClean="0">
                <a:solidFill>
                  <a:prstClr val="black">
                    <a:tint val="75000"/>
                  </a:prstClr>
                </a:solidFill>
              </a:rPr>
              <a:t>3/30/2018</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67A12582-466E-44DD-8BE5-29AA580C8B99}"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83168582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860E21C-1797-410E-9DF3-58C2FECC460D}" type="datetime1">
              <a:rPr lang="en-US" smtClean="0">
                <a:solidFill>
                  <a:prstClr val="black">
                    <a:tint val="75000"/>
                  </a:prstClr>
                </a:solidFill>
              </a:r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67A12582-466E-44DD-8BE5-29AA580C8B99}"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98483670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D521E95-7DCA-4B83-876C-710F08C6BF73}" type="datetime1">
              <a:rPr lang="en-US" smtClean="0">
                <a:solidFill>
                  <a:prstClr val="black">
                    <a:tint val="75000"/>
                  </a:prstClr>
                </a:solidFill>
              </a:r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67A12582-466E-44DD-8BE5-29AA580C8B99}"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80294323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122363"/>
            <a:ext cx="103632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5013680F-1935-4DD2-BB3A-8366FDCED5DC}" type="datetime1">
              <a:rPr lang="en-US" smtClean="0">
                <a:solidFill>
                  <a:prstClr val="black">
                    <a:tint val="75000"/>
                  </a:prstClr>
                </a:solidFill>
              </a:rPr>
              <a:p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18581868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FD90DEFB-F97D-46D1-B60F-E592F093A835}" type="datetime1">
              <a:rPr lang="en-US" smtClean="0">
                <a:solidFill>
                  <a:prstClr val="black">
                    <a:tint val="75000"/>
                  </a:prstClr>
                </a:solidFill>
              </a:rPr>
              <a:p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33223314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7" y="1535113"/>
            <a:ext cx="5389033"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77" y="2174875"/>
            <a:ext cx="5389033"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fld id="{BE4E4FC7-373F-4BC8-9DE7-A3F241DE0427}" type="datetime1">
              <a:rPr lang="en-US" smtClean="0"/>
              <a:t>3/30/2018</a:t>
            </a:fld>
            <a:endParaRPr lang="en-US" dirty="0"/>
          </a:p>
        </p:txBody>
      </p:sp>
      <p:sp>
        <p:nvSpPr>
          <p:cNvPr id="8" name="Rectangle 5"/>
          <p:cNvSpPr>
            <a:spLocks noGrp="1" noChangeArrowheads="1"/>
          </p:cNvSpPr>
          <p:nvPr>
            <p:ph type="ftr" sz="quarter" idx="11"/>
          </p:nvPr>
        </p:nvSpPr>
        <p:spPr/>
        <p:txBody>
          <a:bodyPr/>
          <a:lstStyle>
            <a:lvl1pPr>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a:lvl1pPr>
          </a:lstStyle>
          <a:p>
            <a:pPr>
              <a:defRPr/>
            </a:pPr>
            <a:fld id="{F5BA81B5-7926-4EDF-82D8-8774648765AB}" type="slidenum">
              <a:rPr lang="en-US"/>
              <a:pPr>
                <a:defRPr/>
              </a:pPr>
              <a:t>‹#›</a:t>
            </a:fld>
            <a:endParaRPr lang="en-US" dirty="0"/>
          </a:p>
        </p:txBody>
      </p:sp>
    </p:spTree>
    <p:extLst>
      <p:ext uri="{BB962C8B-B14F-4D97-AF65-F5344CB8AC3E}">
        <p14:creationId xmlns:p14="http://schemas.microsoft.com/office/powerpoint/2010/main" val="30117062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54"/>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1" y="4589479"/>
            <a:ext cx="105156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DC16E24D-715F-4093-8C10-B68A73705DCA}" type="datetime1">
              <a:rPr lang="en-US" smtClean="0">
                <a:solidFill>
                  <a:prstClr val="black">
                    <a:tint val="75000"/>
                  </a:prstClr>
                </a:solidFill>
              </a:rPr>
              <a:p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35772545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5450E699-7BE0-4FAF-824D-484AA2A57410}" type="datetime1">
              <a:rPr lang="en-US" smtClean="0">
                <a:solidFill>
                  <a:prstClr val="black">
                    <a:tint val="75000"/>
                  </a:prstClr>
                </a:solidFill>
              </a:rPr>
              <a:pPr/>
              <a:t>3/30/2018</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02731724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9"/>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3"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3"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A57862AB-A94E-431C-AA31-F9C38CBAA2BC}" type="datetime1">
              <a:rPr lang="en-US" smtClean="0">
                <a:solidFill>
                  <a:prstClr val="black">
                    <a:tint val="75000"/>
                  </a:prstClr>
                </a:solidFill>
              </a:rPr>
              <a:pPr/>
              <a:t>3/30/2018</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81775700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512853DC-838D-4CED-BC75-228ED811875C}" type="datetime1">
              <a:rPr lang="en-US" smtClean="0">
                <a:solidFill>
                  <a:prstClr val="black">
                    <a:tint val="75000"/>
                  </a:prstClr>
                </a:solidFill>
              </a:rPr>
              <a:pPr/>
              <a:t>3/30/2018</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73703668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588EA3D-0642-40E3-AD1A-2E18FF80F451}" type="datetime1">
              <a:rPr lang="en-US" smtClean="0">
                <a:solidFill>
                  <a:prstClr val="black">
                    <a:tint val="75000"/>
                  </a:prstClr>
                </a:solidFill>
              </a:rPr>
              <a:pPr/>
              <a:t>3/30/2018</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50332568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41"/>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06D95E36-F6B7-4504-BED7-46E7FE1D25AC}" type="datetime1">
              <a:rPr lang="en-US" smtClean="0">
                <a:solidFill>
                  <a:prstClr val="black">
                    <a:tint val="75000"/>
                  </a:prstClr>
                </a:solidFill>
              </a:rPr>
              <a:pPr/>
              <a:t>3/30/2018</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54679749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41"/>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854C7E56-C0AE-40A3-A2AF-7EC7E77ACD78}" type="datetime1">
              <a:rPr lang="en-US" smtClean="0">
                <a:solidFill>
                  <a:prstClr val="black">
                    <a:tint val="75000"/>
                  </a:prstClr>
                </a:solidFill>
              </a:rPr>
              <a:pPr/>
              <a:t>3/30/2018</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23482467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73944971-082E-4AB9-9D7F-6741E8FC6B8C}" type="datetime1">
              <a:rPr lang="en-US" smtClean="0">
                <a:solidFill>
                  <a:prstClr val="black">
                    <a:tint val="75000"/>
                  </a:prstClr>
                </a:solidFill>
              </a:rPr>
              <a:p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25574934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3"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5E1457C-5A47-47DA-BF43-96D8C315BEBF}" type="datetime1">
              <a:rPr lang="en-US" smtClean="0">
                <a:solidFill>
                  <a:prstClr val="black">
                    <a:tint val="75000"/>
                  </a:prstClr>
                </a:solidFill>
              </a:rPr>
              <a:p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50711763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609619"/>
            <a:ext cx="10363200" cy="1470025"/>
          </a:xfrm>
        </p:spPr>
        <p:txBody>
          <a:bodyPr>
            <a:normAutofit/>
          </a:bodyPr>
          <a:lstStyle>
            <a:lvl1pPr>
              <a:defRPr lang="en-US" sz="3600" b="1" kern="1200" dirty="0">
                <a:solidFill>
                  <a:srgbClr val="1E2D53"/>
                </a:solidFill>
                <a:latin typeface="cmss10"/>
                <a:ea typeface="cmss10"/>
                <a:cs typeface="Arial" charset="0"/>
              </a:defRPr>
            </a:lvl1pPr>
          </a:lstStyle>
          <a:p>
            <a:r>
              <a:rPr lang="en-US" dirty="0"/>
              <a:t>Click to edit Master title style</a:t>
            </a:r>
          </a:p>
        </p:txBody>
      </p:sp>
      <p:sp>
        <p:nvSpPr>
          <p:cNvPr id="3" name="Subtitle 2"/>
          <p:cNvSpPr>
            <a:spLocks noGrp="1"/>
          </p:cNvSpPr>
          <p:nvPr>
            <p:ph type="subTitle" idx="1"/>
          </p:nvPr>
        </p:nvSpPr>
        <p:spPr>
          <a:xfrm>
            <a:off x="1828800" y="2438400"/>
            <a:ext cx="8534400" cy="1752600"/>
          </a:xfrm>
        </p:spPr>
        <p:txBody>
          <a:bodyPr/>
          <a:lstStyle>
            <a:lvl1pPr marL="0" indent="0" algn="ctr">
              <a:buNone/>
              <a:defRPr b="1">
                <a:solidFill>
                  <a:schemeClr val="tx1"/>
                </a:solidFill>
              </a:defRPr>
            </a:lvl1pPr>
            <a:lvl2pPr marL="457095" indent="0" algn="ctr">
              <a:buNone/>
              <a:defRPr>
                <a:solidFill>
                  <a:schemeClr val="tx1">
                    <a:tint val="75000"/>
                  </a:schemeClr>
                </a:solidFill>
              </a:defRPr>
            </a:lvl2pPr>
            <a:lvl3pPr marL="914196" indent="0" algn="ctr">
              <a:buNone/>
              <a:defRPr>
                <a:solidFill>
                  <a:schemeClr val="tx1">
                    <a:tint val="75000"/>
                  </a:schemeClr>
                </a:solidFill>
              </a:defRPr>
            </a:lvl3pPr>
            <a:lvl4pPr marL="1371294" indent="0" algn="ctr">
              <a:buNone/>
              <a:defRPr>
                <a:solidFill>
                  <a:schemeClr val="tx1">
                    <a:tint val="75000"/>
                  </a:schemeClr>
                </a:solidFill>
              </a:defRPr>
            </a:lvl4pPr>
            <a:lvl5pPr marL="1828392" indent="0" algn="ctr">
              <a:buNone/>
              <a:defRPr>
                <a:solidFill>
                  <a:schemeClr val="tx1">
                    <a:tint val="75000"/>
                  </a:schemeClr>
                </a:solidFill>
              </a:defRPr>
            </a:lvl5pPr>
            <a:lvl6pPr marL="2285494" indent="0" algn="ctr">
              <a:buNone/>
              <a:defRPr>
                <a:solidFill>
                  <a:schemeClr val="tx1">
                    <a:tint val="75000"/>
                  </a:schemeClr>
                </a:solidFill>
              </a:defRPr>
            </a:lvl6pPr>
            <a:lvl7pPr marL="2742586" indent="0" algn="ctr">
              <a:buNone/>
              <a:defRPr>
                <a:solidFill>
                  <a:schemeClr val="tx1">
                    <a:tint val="75000"/>
                  </a:schemeClr>
                </a:solidFill>
              </a:defRPr>
            </a:lvl7pPr>
            <a:lvl8pPr marL="3199680" indent="0" algn="ctr">
              <a:buNone/>
              <a:defRPr>
                <a:solidFill>
                  <a:schemeClr val="tx1">
                    <a:tint val="75000"/>
                  </a:schemeClr>
                </a:solidFill>
              </a:defRPr>
            </a:lvl8pPr>
            <a:lvl9pPr marL="3656775"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39344063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fld id="{891B9433-B332-4F9E-A33D-501B858A2C63}" type="datetime1">
              <a:rPr lang="en-US" smtClean="0"/>
              <a:t>3/30/2018</a:t>
            </a:fld>
            <a:endParaRPr lang="en-US" dirty="0"/>
          </a:p>
        </p:txBody>
      </p:sp>
      <p:sp>
        <p:nvSpPr>
          <p:cNvPr id="4" name="Rectangle 5"/>
          <p:cNvSpPr>
            <a:spLocks noGrp="1" noChangeArrowheads="1"/>
          </p:cNvSpPr>
          <p:nvPr>
            <p:ph type="ftr" sz="quarter" idx="11"/>
          </p:nvPr>
        </p:nvSpPr>
        <p:spPr/>
        <p:txBody>
          <a:bodyPr/>
          <a:lstStyle>
            <a:lvl1pPr>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a:lvl1pPr>
          </a:lstStyle>
          <a:p>
            <a:pPr>
              <a:defRPr/>
            </a:pPr>
            <a:fld id="{96CF6434-9A38-45C8-89DF-D448D91BB3B7}" type="slidenum">
              <a:rPr lang="en-US"/>
              <a:pPr>
                <a:defRPr/>
              </a:pPr>
              <a:t>‹#›</a:t>
            </a:fld>
            <a:endParaRPr lang="en-US" dirty="0"/>
          </a:p>
        </p:txBody>
      </p:sp>
    </p:spTree>
    <p:extLst>
      <p:ext uri="{BB962C8B-B14F-4D97-AF65-F5344CB8AC3E}">
        <p14:creationId xmlns:p14="http://schemas.microsoft.com/office/powerpoint/2010/main" val="64074015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274637"/>
            <a:ext cx="12192000" cy="1020763"/>
          </a:xfrm>
        </p:spPr>
        <p:txBody>
          <a:bodyPr/>
          <a:lstStyle>
            <a:lvl1pPr>
              <a:defRPr b="1"/>
            </a:lvl1pPr>
          </a:lstStyle>
          <a:p>
            <a:r>
              <a:rPr lang="en-US" dirty="0"/>
              <a:t>Click to edit Master title style</a:t>
            </a:r>
          </a:p>
        </p:txBody>
      </p:sp>
      <p:sp>
        <p:nvSpPr>
          <p:cNvPr id="3" name="Content Placeholder 2"/>
          <p:cNvSpPr>
            <a:spLocks noGrp="1"/>
          </p:cNvSpPr>
          <p:nvPr>
            <p:ph idx="1"/>
          </p:nvPr>
        </p:nvSpPr>
        <p:spPr>
          <a:xfrm>
            <a:off x="609600" y="1447800"/>
            <a:ext cx="10972800" cy="5181600"/>
          </a:xfrm>
        </p:spPr>
        <p:txBody>
          <a:body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404075245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06707794"/>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095" indent="0" algn="ctr">
              <a:buNone/>
              <a:defRPr sz="2000"/>
            </a:lvl2pPr>
            <a:lvl3pPr marL="914196" indent="0" algn="ctr">
              <a:buNone/>
              <a:defRPr sz="1900"/>
            </a:lvl3pPr>
            <a:lvl4pPr marL="1371294" indent="0" algn="ctr">
              <a:buNone/>
              <a:defRPr sz="1600"/>
            </a:lvl4pPr>
            <a:lvl5pPr marL="1828392" indent="0" algn="ctr">
              <a:buNone/>
              <a:defRPr sz="1600"/>
            </a:lvl5pPr>
            <a:lvl6pPr marL="2285494" indent="0" algn="ctr">
              <a:buNone/>
              <a:defRPr sz="1600"/>
            </a:lvl6pPr>
            <a:lvl7pPr marL="2742586" indent="0" algn="ctr">
              <a:buNone/>
              <a:defRPr sz="1600"/>
            </a:lvl7pPr>
            <a:lvl8pPr marL="3199680" indent="0" algn="ctr">
              <a:buNone/>
              <a:defRPr sz="1600"/>
            </a:lvl8pPr>
            <a:lvl9pPr marL="3656775"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D309717C-7956-4064-91EA-2BB77343523D}" type="datetime1">
              <a:rPr lang="en-US" smtClean="0">
                <a:solidFill>
                  <a:prstClr val="black">
                    <a:tint val="75000"/>
                  </a:prstClr>
                </a:solidFill>
              </a:rPr>
              <a:p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7F56D3B3-9B98-4CF7-ABA2-519AFF375C7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55324237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AA627B8-3D29-4F4E-BBF5-7EFDBDF309DE}" type="datetime1">
              <a:rPr lang="en-US" smtClean="0">
                <a:solidFill>
                  <a:prstClr val="black">
                    <a:tint val="75000"/>
                  </a:prstClr>
                </a:solidFill>
              </a:rPr>
              <a:p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7F56D3B3-9B98-4CF7-ABA2-519AFF375C7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95121174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49" y="1709743"/>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49" y="4589465"/>
            <a:ext cx="10515600" cy="1500187"/>
          </a:xfrm>
        </p:spPr>
        <p:txBody>
          <a:bodyPr/>
          <a:lstStyle>
            <a:lvl1pPr marL="0" indent="0">
              <a:buNone/>
              <a:defRPr sz="2400">
                <a:solidFill>
                  <a:schemeClr val="tx1">
                    <a:tint val="75000"/>
                  </a:schemeClr>
                </a:solidFill>
              </a:defRPr>
            </a:lvl1pPr>
            <a:lvl2pPr marL="457095" indent="0">
              <a:buNone/>
              <a:defRPr sz="2000">
                <a:solidFill>
                  <a:schemeClr val="tx1">
                    <a:tint val="75000"/>
                  </a:schemeClr>
                </a:solidFill>
              </a:defRPr>
            </a:lvl2pPr>
            <a:lvl3pPr marL="914196" indent="0">
              <a:buNone/>
              <a:defRPr sz="1900">
                <a:solidFill>
                  <a:schemeClr val="tx1">
                    <a:tint val="75000"/>
                  </a:schemeClr>
                </a:solidFill>
              </a:defRPr>
            </a:lvl3pPr>
            <a:lvl4pPr marL="1371294" indent="0">
              <a:buNone/>
              <a:defRPr sz="1600">
                <a:solidFill>
                  <a:schemeClr val="tx1">
                    <a:tint val="75000"/>
                  </a:schemeClr>
                </a:solidFill>
              </a:defRPr>
            </a:lvl4pPr>
            <a:lvl5pPr marL="1828392" indent="0">
              <a:buNone/>
              <a:defRPr sz="1600">
                <a:solidFill>
                  <a:schemeClr val="tx1">
                    <a:tint val="75000"/>
                  </a:schemeClr>
                </a:solidFill>
              </a:defRPr>
            </a:lvl5pPr>
            <a:lvl6pPr marL="2285494" indent="0">
              <a:buNone/>
              <a:defRPr sz="1600">
                <a:solidFill>
                  <a:schemeClr val="tx1">
                    <a:tint val="75000"/>
                  </a:schemeClr>
                </a:solidFill>
              </a:defRPr>
            </a:lvl6pPr>
            <a:lvl7pPr marL="2742586" indent="0">
              <a:buNone/>
              <a:defRPr sz="1600">
                <a:solidFill>
                  <a:schemeClr val="tx1">
                    <a:tint val="75000"/>
                  </a:schemeClr>
                </a:solidFill>
              </a:defRPr>
            </a:lvl7pPr>
            <a:lvl8pPr marL="3199680" indent="0">
              <a:buNone/>
              <a:defRPr sz="1600">
                <a:solidFill>
                  <a:schemeClr val="tx1">
                    <a:tint val="75000"/>
                  </a:schemeClr>
                </a:solidFill>
              </a:defRPr>
            </a:lvl8pPr>
            <a:lvl9pPr marL="3656775"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84E493E-E2F5-47E9-A0B5-73C5A089C20B}" type="datetime1">
              <a:rPr lang="en-US" smtClean="0">
                <a:solidFill>
                  <a:prstClr val="black">
                    <a:tint val="75000"/>
                  </a:prstClr>
                </a:solidFill>
              </a:rPr>
              <a:p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7F56D3B3-9B98-4CF7-ABA2-519AFF375C7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18210410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4"/>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4"/>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78A50331-9F07-465C-9EF4-09BCD9A5A606}" type="datetime1">
              <a:rPr lang="en-US" smtClean="0">
                <a:solidFill>
                  <a:prstClr val="black">
                    <a:tint val="75000"/>
                  </a:prstClr>
                </a:solidFill>
              </a:rPr>
              <a:pPr/>
              <a:t>3/30/2018</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7F56D3B3-9B98-4CF7-ABA2-519AFF375C7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90193536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095" indent="0">
              <a:buNone/>
              <a:defRPr sz="2000" b="1"/>
            </a:lvl2pPr>
            <a:lvl3pPr marL="914196" indent="0">
              <a:buNone/>
              <a:defRPr sz="1900" b="1"/>
            </a:lvl3pPr>
            <a:lvl4pPr marL="1371294" indent="0">
              <a:buNone/>
              <a:defRPr sz="1600" b="1"/>
            </a:lvl4pPr>
            <a:lvl5pPr marL="1828392" indent="0">
              <a:buNone/>
              <a:defRPr sz="1600" b="1"/>
            </a:lvl5pPr>
            <a:lvl6pPr marL="2285494" indent="0">
              <a:buNone/>
              <a:defRPr sz="1600" b="1"/>
            </a:lvl6pPr>
            <a:lvl7pPr marL="2742586" indent="0">
              <a:buNone/>
              <a:defRPr sz="1600" b="1"/>
            </a:lvl7pPr>
            <a:lvl8pPr marL="3199680" indent="0">
              <a:buNone/>
              <a:defRPr sz="1600" b="1"/>
            </a:lvl8pPr>
            <a:lvl9pPr marL="3656775"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3" y="1681163"/>
            <a:ext cx="5183188" cy="823912"/>
          </a:xfrm>
        </p:spPr>
        <p:txBody>
          <a:bodyPr anchor="b"/>
          <a:lstStyle>
            <a:lvl1pPr marL="0" indent="0">
              <a:buNone/>
              <a:defRPr sz="2400" b="1"/>
            </a:lvl1pPr>
            <a:lvl2pPr marL="457095" indent="0">
              <a:buNone/>
              <a:defRPr sz="2000" b="1"/>
            </a:lvl2pPr>
            <a:lvl3pPr marL="914196" indent="0">
              <a:buNone/>
              <a:defRPr sz="1900" b="1"/>
            </a:lvl3pPr>
            <a:lvl4pPr marL="1371294" indent="0">
              <a:buNone/>
              <a:defRPr sz="1600" b="1"/>
            </a:lvl4pPr>
            <a:lvl5pPr marL="1828392" indent="0">
              <a:buNone/>
              <a:defRPr sz="1600" b="1"/>
            </a:lvl5pPr>
            <a:lvl6pPr marL="2285494" indent="0">
              <a:buNone/>
              <a:defRPr sz="1600" b="1"/>
            </a:lvl6pPr>
            <a:lvl7pPr marL="2742586" indent="0">
              <a:buNone/>
              <a:defRPr sz="1600" b="1"/>
            </a:lvl7pPr>
            <a:lvl8pPr marL="3199680" indent="0">
              <a:buNone/>
              <a:defRPr sz="1600" b="1"/>
            </a:lvl8pPr>
            <a:lvl9pPr marL="3656775" indent="0">
              <a:buNone/>
              <a:defRPr sz="1600" b="1"/>
            </a:lvl9pPr>
          </a:lstStyle>
          <a:p>
            <a:pPr lvl="0"/>
            <a:r>
              <a:rPr lang="en-US"/>
              <a:t>Edit Master text styles</a:t>
            </a:r>
          </a:p>
        </p:txBody>
      </p:sp>
      <p:sp>
        <p:nvSpPr>
          <p:cNvPr id="6" name="Content Placeholder 5"/>
          <p:cNvSpPr>
            <a:spLocks noGrp="1"/>
          </p:cNvSpPr>
          <p:nvPr>
            <p:ph sz="quarter" idx="4"/>
          </p:nvPr>
        </p:nvSpPr>
        <p:spPr>
          <a:xfrm>
            <a:off x="6172203"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DC5D2635-E2B7-4226-B997-627022F3B618}" type="datetime1">
              <a:rPr lang="en-US" smtClean="0">
                <a:solidFill>
                  <a:prstClr val="black">
                    <a:tint val="75000"/>
                  </a:prstClr>
                </a:solidFill>
              </a:rPr>
              <a:pPr/>
              <a:t>3/30/2018</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p>
            <a:fld id="{7F56D3B3-9B98-4CF7-ABA2-519AFF375C7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53620187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009DAC89-70BF-442C-878D-D79FC417F7D3}" type="datetime1">
              <a:rPr lang="en-US" smtClean="0">
                <a:solidFill>
                  <a:prstClr val="black">
                    <a:tint val="75000"/>
                  </a:prstClr>
                </a:solidFill>
              </a:rPr>
              <a:pPr/>
              <a:t>3/30/2018</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p>
            <a:fld id="{7F56D3B3-9B98-4CF7-ABA2-519AFF375C7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25629720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3B3AE11-B024-466F-B279-9FEA68E49A82}" type="datetime1">
              <a:rPr lang="en-US" smtClean="0">
                <a:solidFill>
                  <a:prstClr val="black">
                    <a:tint val="75000"/>
                  </a:prstClr>
                </a:solidFill>
              </a:rPr>
              <a:pPr/>
              <a:t>3/30/2018</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p>
            <a:fld id="{7F56D3B3-9B98-4CF7-ABA2-519AFF375C7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73886160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7"/>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2"/>
            <a:ext cx="3932237" cy="3811588"/>
          </a:xfrm>
        </p:spPr>
        <p:txBody>
          <a:bodyPr/>
          <a:lstStyle>
            <a:lvl1pPr marL="0" indent="0">
              <a:buNone/>
              <a:defRPr sz="1600"/>
            </a:lvl1pPr>
            <a:lvl2pPr marL="457095" indent="0">
              <a:buNone/>
              <a:defRPr sz="1500"/>
            </a:lvl2pPr>
            <a:lvl3pPr marL="914196" indent="0">
              <a:buNone/>
              <a:defRPr sz="1200"/>
            </a:lvl3pPr>
            <a:lvl4pPr marL="1371294" indent="0">
              <a:buNone/>
              <a:defRPr sz="1100"/>
            </a:lvl4pPr>
            <a:lvl5pPr marL="1828392" indent="0">
              <a:buNone/>
              <a:defRPr sz="1100"/>
            </a:lvl5pPr>
            <a:lvl6pPr marL="2285494" indent="0">
              <a:buNone/>
              <a:defRPr sz="1100"/>
            </a:lvl6pPr>
            <a:lvl7pPr marL="2742586" indent="0">
              <a:buNone/>
              <a:defRPr sz="1100"/>
            </a:lvl7pPr>
            <a:lvl8pPr marL="3199680" indent="0">
              <a:buNone/>
              <a:defRPr sz="1100"/>
            </a:lvl8pPr>
            <a:lvl9pPr marL="3656775" indent="0">
              <a:buNone/>
              <a:defRPr sz="1100"/>
            </a:lvl9pPr>
          </a:lstStyle>
          <a:p>
            <a:pPr lvl="0"/>
            <a:r>
              <a:rPr lang="en-US"/>
              <a:t>Edit Master text styles</a:t>
            </a:r>
          </a:p>
        </p:txBody>
      </p:sp>
      <p:sp>
        <p:nvSpPr>
          <p:cNvPr id="5" name="Date Placeholder 4"/>
          <p:cNvSpPr>
            <a:spLocks noGrp="1"/>
          </p:cNvSpPr>
          <p:nvPr>
            <p:ph type="dt" sz="half" idx="10"/>
          </p:nvPr>
        </p:nvSpPr>
        <p:spPr/>
        <p:txBody>
          <a:bodyPr/>
          <a:lstStyle/>
          <a:p>
            <a:fld id="{8ECF165D-2C35-44A8-B084-765ECD1499D6}" type="datetime1">
              <a:rPr lang="en-US" smtClean="0">
                <a:solidFill>
                  <a:prstClr val="black">
                    <a:tint val="75000"/>
                  </a:prstClr>
                </a:solidFill>
              </a:rPr>
              <a:pPr/>
              <a:t>3/30/2018</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7F56D3B3-9B98-4CF7-ABA2-519AFF375C7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15223242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fld id="{4D7AFA0F-97F9-4439-AF34-28A43A00FCE3}" type="datetime1">
              <a:rPr lang="en-US" smtClean="0"/>
              <a:t>3/30/2018</a:t>
            </a:fld>
            <a:endParaRPr lang="en-US" dirty="0"/>
          </a:p>
        </p:txBody>
      </p:sp>
      <p:sp>
        <p:nvSpPr>
          <p:cNvPr id="3" name="Rectangle 5"/>
          <p:cNvSpPr>
            <a:spLocks noGrp="1" noChangeArrowheads="1"/>
          </p:cNvSpPr>
          <p:nvPr>
            <p:ph type="ftr" sz="quarter" idx="11"/>
          </p:nvPr>
        </p:nvSpPr>
        <p:spPr/>
        <p:txBody>
          <a:bodyPr/>
          <a:lstStyle>
            <a:lvl1pPr>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a:lvl1pPr>
          </a:lstStyle>
          <a:p>
            <a:pPr>
              <a:defRPr/>
            </a:pPr>
            <a:fld id="{9A1F4554-CA8E-4D92-B2EC-06491BAEB2C6}" type="slidenum">
              <a:rPr lang="en-US"/>
              <a:pPr>
                <a:defRPr/>
              </a:pPr>
              <a:t>‹#›</a:t>
            </a:fld>
            <a:endParaRPr lang="en-US" dirty="0"/>
          </a:p>
        </p:txBody>
      </p:sp>
    </p:spTree>
    <p:extLst>
      <p:ext uri="{BB962C8B-B14F-4D97-AF65-F5344CB8AC3E}">
        <p14:creationId xmlns:p14="http://schemas.microsoft.com/office/powerpoint/2010/main" val="304337855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7"/>
            <a:ext cx="6172200" cy="4873625"/>
          </a:xfrm>
        </p:spPr>
        <p:txBody>
          <a:bodyPr/>
          <a:lstStyle>
            <a:lvl1pPr marL="0" indent="0">
              <a:buNone/>
              <a:defRPr sz="3200"/>
            </a:lvl1pPr>
            <a:lvl2pPr marL="457095" indent="0">
              <a:buNone/>
              <a:defRPr sz="2800"/>
            </a:lvl2pPr>
            <a:lvl3pPr marL="914196" indent="0">
              <a:buNone/>
              <a:defRPr sz="2400"/>
            </a:lvl3pPr>
            <a:lvl4pPr marL="1371294" indent="0">
              <a:buNone/>
              <a:defRPr sz="2000"/>
            </a:lvl4pPr>
            <a:lvl5pPr marL="1828392" indent="0">
              <a:buNone/>
              <a:defRPr sz="2000"/>
            </a:lvl5pPr>
            <a:lvl6pPr marL="2285494" indent="0">
              <a:buNone/>
              <a:defRPr sz="2000"/>
            </a:lvl6pPr>
            <a:lvl7pPr marL="2742586" indent="0">
              <a:buNone/>
              <a:defRPr sz="2000"/>
            </a:lvl7pPr>
            <a:lvl8pPr marL="3199680" indent="0">
              <a:buNone/>
              <a:defRPr sz="2000"/>
            </a:lvl8pPr>
            <a:lvl9pPr marL="3656775" indent="0">
              <a:buNone/>
              <a:defRPr sz="2000"/>
            </a:lvl9pPr>
          </a:lstStyle>
          <a:p>
            <a:endParaRPr lang="en-US" dirty="0"/>
          </a:p>
        </p:txBody>
      </p:sp>
      <p:sp>
        <p:nvSpPr>
          <p:cNvPr id="4" name="Text Placeholder 3"/>
          <p:cNvSpPr>
            <a:spLocks noGrp="1"/>
          </p:cNvSpPr>
          <p:nvPr>
            <p:ph type="body" sz="half" idx="2"/>
          </p:nvPr>
        </p:nvSpPr>
        <p:spPr>
          <a:xfrm>
            <a:off x="839788" y="2057402"/>
            <a:ext cx="3932237" cy="3811588"/>
          </a:xfrm>
        </p:spPr>
        <p:txBody>
          <a:bodyPr/>
          <a:lstStyle>
            <a:lvl1pPr marL="0" indent="0">
              <a:buNone/>
              <a:defRPr sz="1600"/>
            </a:lvl1pPr>
            <a:lvl2pPr marL="457095" indent="0">
              <a:buNone/>
              <a:defRPr sz="1500"/>
            </a:lvl2pPr>
            <a:lvl3pPr marL="914196" indent="0">
              <a:buNone/>
              <a:defRPr sz="1200"/>
            </a:lvl3pPr>
            <a:lvl4pPr marL="1371294" indent="0">
              <a:buNone/>
              <a:defRPr sz="1100"/>
            </a:lvl4pPr>
            <a:lvl5pPr marL="1828392" indent="0">
              <a:buNone/>
              <a:defRPr sz="1100"/>
            </a:lvl5pPr>
            <a:lvl6pPr marL="2285494" indent="0">
              <a:buNone/>
              <a:defRPr sz="1100"/>
            </a:lvl6pPr>
            <a:lvl7pPr marL="2742586" indent="0">
              <a:buNone/>
              <a:defRPr sz="1100"/>
            </a:lvl7pPr>
            <a:lvl8pPr marL="3199680" indent="0">
              <a:buNone/>
              <a:defRPr sz="1100"/>
            </a:lvl8pPr>
            <a:lvl9pPr marL="3656775" indent="0">
              <a:buNone/>
              <a:defRPr sz="1100"/>
            </a:lvl9pPr>
          </a:lstStyle>
          <a:p>
            <a:pPr lvl="0"/>
            <a:r>
              <a:rPr lang="en-US"/>
              <a:t>Edit Master text styles</a:t>
            </a:r>
          </a:p>
        </p:txBody>
      </p:sp>
      <p:sp>
        <p:nvSpPr>
          <p:cNvPr id="5" name="Date Placeholder 4"/>
          <p:cNvSpPr>
            <a:spLocks noGrp="1"/>
          </p:cNvSpPr>
          <p:nvPr>
            <p:ph type="dt" sz="half" idx="10"/>
          </p:nvPr>
        </p:nvSpPr>
        <p:spPr/>
        <p:txBody>
          <a:bodyPr/>
          <a:lstStyle/>
          <a:p>
            <a:fld id="{51B90215-CD2D-4EEF-971F-D48941357D94}" type="datetime1">
              <a:rPr lang="en-US" smtClean="0">
                <a:solidFill>
                  <a:prstClr val="black">
                    <a:tint val="75000"/>
                  </a:prstClr>
                </a:solidFill>
              </a:rPr>
              <a:pPr/>
              <a:t>3/30/2018</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7F56D3B3-9B98-4CF7-ABA2-519AFF375C7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31086226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7BB38FA4-2F89-4A71-9A3B-F9C70C1049F2}" type="datetime1">
              <a:rPr lang="en-US" smtClean="0">
                <a:solidFill>
                  <a:prstClr val="black">
                    <a:tint val="75000"/>
                  </a:prstClr>
                </a:solidFill>
              </a:rPr>
              <a:p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7F56D3B3-9B98-4CF7-ABA2-519AFF375C7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33239295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4"/>
            <a:ext cx="2628900" cy="581183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3" y="365124"/>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670A6E8-C948-4D6F-8FEC-B07D280D574D}" type="datetime1">
              <a:rPr lang="en-US" smtClean="0">
                <a:solidFill>
                  <a:prstClr val="black">
                    <a:tint val="75000"/>
                  </a:prstClr>
                </a:solidFill>
              </a:rPr>
              <a:pPr/>
              <a:t>3/30/2018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7F56D3B3-9B98-4CF7-ABA2-519AFF375C73}"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05988650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3E593F-F788-4B9E-8E23-DFFBD1D2FA4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9C6CF3A5-A1F3-4EBF-AD55-664F1CD9EC7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F6683892-0EC4-4C46-AE72-BCA66B1F256A}"/>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18CBF512-28C8-4084-A15E-6102BF96953F}"/>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18DBB4F8-0465-4B4B-B341-D27AFB5AB5C9}"/>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26071951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7B22A3-4863-4315-AD1B-C8B5D2BA152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0208212-3C9C-461F-9114-7AD9F324789E}"/>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D568CA7-789B-446F-977C-EB001DB02EB5}"/>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E7432D91-1312-4A86-AA8F-DEC0521178ED}"/>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0F5102D6-0CC9-4773-AE5C-197C8FDBF630}"/>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9626766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CC1C474-BBAF-423D-8851-7E8B1DE8141F}"/>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798D9537-31D2-4AAC-A9A8-E176EA9CCC99}"/>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00EF9401-0034-44B9-BE77-9660B1177D92}"/>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266B3B05-2949-4058-84A5-5EA7911AC02A}"/>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5350726D-CBE0-4ECD-813C-F6F0A4F0BA88}"/>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50993384"/>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DCD893A-992C-4C04-80C6-3B0897FAF20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7B8469-327A-4276-BB97-4DD1368745C9}"/>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76C289E3-EA8A-4F9A-ADD2-5DA79237D152}"/>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62766054-C6D6-40A1-90D3-F6121D82B6F4}"/>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3/30/2018</a:t>
            </a:fld>
            <a:endParaRPr lang="en-US">
              <a:solidFill>
                <a:prstClr val="black">
                  <a:tint val="75000"/>
                </a:prstClr>
              </a:solidFill>
            </a:endParaRPr>
          </a:p>
        </p:txBody>
      </p:sp>
      <p:sp>
        <p:nvSpPr>
          <p:cNvPr id="6" name="Footer Placeholder 5">
            <a:extLst>
              <a:ext uri="{FF2B5EF4-FFF2-40B4-BE49-F238E27FC236}">
                <a16:creationId xmlns:a16="http://schemas.microsoft.com/office/drawing/2014/main" id="{4685461C-C333-4B3A-BA44-C095C7C1CBAF}"/>
              </a:ext>
            </a:extLst>
          </p:cNvPr>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a:extLst>
              <a:ext uri="{FF2B5EF4-FFF2-40B4-BE49-F238E27FC236}">
                <a16:creationId xmlns:a16="http://schemas.microsoft.com/office/drawing/2014/main" id="{0375BEFC-4CC6-4800-AF2C-5076AD04D5A2}"/>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6189981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A7F31A-86F2-404F-90B0-50488B4282B3}"/>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CF23A6B-ACB4-43CC-96AE-14266F0E204B}"/>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D0721118-32F7-45D1-A114-807A5175C8FF}"/>
              </a:ext>
            </a:extLst>
          </p:cNvPr>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AE6464B-D651-481A-961F-8CF58B09A3D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81848916-2733-4857-A3FB-C56812FD2457}"/>
              </a:ext>
            </a:extLst>
          </p:cNvPr>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2D53E82D-BCE0-48AC-97C5-9C5957C8CB8E}"/>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3/30/2018</a:t>
            </a:fld>
            <a:endParaRPr lang="en-US">
              <a:solidFill>
                <a:prstClr val="black">
                  <a:tint val="75000"/>
                </a:prstClr>
              </a:solidFill>
            </a:endParaRPr>
          </a:p>
        </p:txBody>
      </p:sp>
      <p:sp>
        <p:nvSpPr>
          <p:cNvPr id="8" name="Footer Placeholder 7">
            <a:extLst>
              <a:ext uri="{FF2B5EF4-FFF2-40B4-BE49-F238E27FC236}">
                <a16:creationId xmlns:a16="http://schemas.microsoft.com/office/drawing/2014/main" id="{7926B6DC-07BC-45BB-9E07-92CF241D25BE}"/>
              </a:ext>
            </a:extLst>
          </p:cNvPr>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a:extLst>
              <a:ext uri="{FF2B5EF4-FFF2-40B4-BE49-F238E27FC236}">
                <a16:creationId xmlns:a16="http://schemas.microsoft.com/office/drawing/2014/main" id="{1FF12380-97A1-4CF7-A2EB-1DC7A6B69252}"/>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2596914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3036FB-0DA4-4B14-A0C3-AD43CCB4731E}"/>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45637FE8-1813-4E3A-9121-8B1C406168A9}"/>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3/30/2018</a:t>
            </a:fld>
            <a:endParaRPr lang="en-US">
              <a:solidFill>
                <a:prstClr val="black">
                  <a:tint val="75000"/>
                </a:prstClr>
              </a:solidFill>
            </a:endParaRPr>
          </a:p>
        </p:txBody>
      </p:sp>
      <p:sp>
        <p:nvSpPr>
          <p:cNvPr id="4" name="Footer Placeholder 3">
            <a:extLst>
              <a:ext uri="{FF2B5EF4-FFF2-40B4-BE49-F238E27FC236}">
                <a16:creationId xmlns:a16="http://schemas.microsoft.com/office/drawing/2014/main" id="{6051FC6A-1D2F-4B4A-98F1-D61A95964769}"/>
              </a:ext>
            </a:extLst>
          </p:cNvPr>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a:extLst>
              <a:ext uri="{FF2B5EF4-FFF2-40B4-BE49-F238E27FC236}">
                <a16:creationId xmlns:a16="http://schemas.microsoft.com/office/drawing/2014/main" id="{BDD995A3-3441-463B-A00B-A825B69B9140}"/>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0081682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60AE3A4-2FEF-49D7-825F-89673F309F44}"/>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3/30/2018</a:t>
            </a:fld>
            <a:endParaRPr lang="en-US">
              <a:solidFill>
                <a:prstClr val="black">
                  <a:tint val="75000"/>
                </a:prstClr>
              </a:solidFill>
            </a:endParaRPr>
          </a:p>
        </p:txBody>
      </p:sp>
      <p:sp>
        <p:nvSpPr>
          <p:cNvPr id="3" name="Footer Placeholder 2">
            <a:extLst>
              <a:ext uri="{FF2B5EF4-FFF2-40B4-BE49-F238E27FC236}">
                <a16:creationId xmlns:a16="http://schemas.microsoft.com/office/drawing/2014/main" id="{90912065-2C7D-466E-8FAA-5334FC5503F6}"/>
              </a:ext>
            </a:extLst>
          </p:cNvPr>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a:extLst>
              <a:ext uri="{FF2B5EF4-FFF2-40B4-BE49-F238E27FC236}">
                <a16:creationId xmlns:a16="http://schemas.microsoft.com/office/drawing/2014/main" id="{DE79CB36-CF3C-4B81-99F7-87688D6A570A}"/>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9252004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50"/>
            <a:ext cx="4011084" cy="1162050"/>
          </a:xfrm>
          <a:prstGeom prst="rect">
            <a:avLst/>
          </a:prstGeo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65"/>
            <a:ext cx="6815667"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3" y="1435103"/>
            <a:ext cx="4011084"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fld id="{A04DF8D6-74EA-42C8-9D33-2C8780F15F8E}" type="datetime1">
              <a:rPr lang="en-US" smtClean="0"/>
              <a:t>3/30/2018</a:t>
            </a:fld>
            <a:endParaRPr lang="en-US" dirty="0"/>
          </a:p>
        </p:txBody>
      </p:sp>
      <p:sp>
        <p:nvSpPr>
          <p:cNvPr id="6" name="Rectangle 5"/>
          <p:cNvSpPr>
            <a:spLocks noGrp="1" noChangeArrowheads="1"/>
          </p:cNvSpPr>
          <p:nvPr>
            <p:ph type="ftr" sz="quarter" idx="11"/>
          </p:nvPr>
        </p:nvSpPr>
        <p:spPr/>
        <p:txBody>
          <a:bodyPr/>
          <a:lstStyle>
            <a:lvl1pPr>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a:lvl1pPr>
          </a:lstStyle>
          <a:p>
            <a:pPr>
              <a:defRPr/>
            </a:pPr>
            <a:fld id="{8A0B2BC7-4D59-4753-82CE-39F9061CE94C}" type="slidenum">
              <a:rPr lang="en-US"/>
              <a:pPr>
                <a:defRPr/>
              </a:pPr>
              <a:t>‹#›</a:t>
            </a:fld>
            <a:endParaRPr lang="en-US" dirty="0"/>
          </a:p>
        </p:txBody>
      </p:sp>
    </p:spTree>
    <p:extLst>
      <p:ext uri="{BB962C8B-B14F-4D97-AF65-F5344CB8AC3E}">
        <p14:creationId xmlns:p14="http://schemas.microsoft.com/office/powerpoint/2010/main" val="338511522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218400-91D1-422D-928F-CB13DC046C7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09C48CC7-1703-4918-A009-17A04F2BC287}"/>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975036BA-F140-417A-8BFB-F37C300580E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2197BB0E-3CA9-47E0-B457-061D3C0CFD08}"/>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3/30/2018</a:t>
            </a:fld>
            <a:endParaRPr lang="en-US">
              <a:solidFill>
                <a:prstClr val="black">
                  <a:tint val="75000"/>
                </a:prstClr>
              </a:solidFill>
            </a:endParaRPr>
          </a:p>
        </p:txBody>
      </p:sp>
      <p:sp>
        <p:nvSpPr>
          <p:cNvPr id="6" name="Footer Placeholder 5">
            <a:extLst>
              <a:ext uri="{FF2B5EF4-FFF2-40B4-BE49-F238E27FC236}">
                <a16:creationId xmlns:a16="http://schemas.microsoft.com/office/drawing/2014/main" id="{FF27D4DA-976A-44A1-B13B-9A69EC19CB0D}"/>
              </a:ext>
            </a:extLst>
          </p:cNvPr>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a:extLst>
              <a:ext uri="{FF2B5EF4-FFF2-40B4-BE49-F238E27FC236}">
                <a16:creationId xmlns:a16="http://schemas.microsoft.com/office/drawing/2014/main" id="{37297F83-2901-4BD6-9675-43E62062CD64}"/>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02642968"/>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21838F-BA72-4C2A-AFFA-35E0AD5C235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455A5E20-390C-4ADC-B829-A702AD16BF6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00DCD5EA-8E93-4889-8D6F-7353BCBB583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B187619C-DFDD-40F1-B618-429704D0F0FB}"/>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3/30/2018</a:t>
            </a:fld>
            <a:endParaRPr lang="en-US">
              <a:solidFill>
                <a:prstClr val="black">
                  <a:tint val="75000"/>
                </a:prstClr>
              </a:solidFill>
            </a:endParaRPr>
          </a:p>
        </p:txBody>
      </p:sp>
      <p:sp>
        <p:nvSpPr>
          <p:cNvPr id="6" name="Footer Placeholder 5">
            <a:extLst>
              <a:ext uri="{FF2B5EF4-FFF2-40B4-BE49-F238E27FC236}">
                <a16:creationId xmlns:a16="http://schemas.microsoft.com/office/drawing/2014/main" id="{130F529C-8E1D-45C5-812D-A5907F458E57}"/>
              </a:ext>
            </a:extLst>
          </p:cNvPr>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a:extLst>
              <a:ext uri="{FF2B5EF4-FFF2-40B4-BE49-F238E27FC236}">
                <a16:creationId xmlns:a16="http://schemas.microsoft.com/office/drawing/2014/main" id="{80BBFE96-F8D0-4562-B188-BF550A244F6C}"/>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9897282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41583D-4996-412C-9867-73AE0CDE4C33}"/>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229D97F6-7493-4562-864A-55C4A42D3211}"/>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9AEEA13-75A1-4470-BE1E-3A567493F41F}"/>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E490F993-6F62-4D3D-BD27-0A523BA29CEE}"/>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D6179305-70B8-4963-9C1C-05EC93C59C7C}"/>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4025817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B2336A7-3993-4552-9AB8-6669551DC660}"/>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AC61E73A-293A-416C-B65A-14819825D4A2}"/>
              </a:ext>
            </a:extLst>
          </p:cNvPr>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A4933BF-B58E-47E9-9A64-828AB0D748E1}"/>
              </a:ext>
            </a:extLst>
          </p:cNvPr>
          <p:cNvSpPr>
            <a:spLocks noGrp="1"/>
          </p:cNvSpPr>
          <p:nvPr>
            <p:ph type="dt" sz="half" idx="10"/>
          </p:nvPr>
        </p:nvSpPr>
        <p:spPr/>
        <p:txBody>
          <a:bodyPr/>
          <a:lstStyle/>
          <a:p>
            <a:fld id="{83075941-6A09-479A-A530-E78AE44507B1}"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B692B5BC-ACFE-4222-BD0B-E13E9520F3F6}"/>
              </a:ext>
            </a:extLst>
          </p:cNvPr>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2C8D8D24-6DA2-46BE-8F0C-FBC40E289247}"/>
              </a:ext>
            </a:extLst>
          </p:cNvPr>
          <p:cNvSpPr>
            <a:spLocks noGrp="1"/>
          </p:cNvSpPr>
          <p:nvPr>
            <p:ph type="sldNum" sz="quarter" idx="12"/>
          </p:nvPr>
        </p:nvSpPr>
        <p:spPr/>
        <p:txBody>
          <a:body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6392935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095" indent="0" algn="ctr">
              <a:buNone/>
              <a:defRPr sz="2000"/>
            </a:lvl2pPr>
            <a:lvl3pPr marL="914196" indent="0" algn="ctr">
              <a:buNone/>
              <a:defRPr sz="1900"/>
            </a:lvl3pPr>
            <a:lvl4pPr marL="1371294" indent="0" algn="ctr">
              <a:buNone/>
              <a:defRPr sz="1600"/>
            </a:lvl4pPr>
            <a:lvl5pPr marL="1828392" indent="0" algn="ctr">
              <a:buNone/>
              <a:defRPr sz="1600"/>
            </a:lvl5pPr>
            <a:lvl6pPr marL="2285494" indent="0" algn="ctr">
              <a:buNone/>
              <a:defRPr sz="1600"/>
            </a:lvl6pPr>
            <a:lvl7pPr marL="2742586" indent="0" algn="ctr">
              <a:buNone/>
              <a:defRPr sz="1600"/>
            </a:lvl7pPr>
            <a:lvl8pPr marL="3199680" indent="0" algn="ctr">
              <a:buNone/>
              <a:defRPr sz="1600"/>
            </a:lvl8pPr>
            <a:lvl9pPr marL="3656775"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4935465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222617772"/>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49" y="1709743"/>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49" y="4589465"/>
            <a:ext cx="10515600" cy="1500187"/>
          </a:xfrm>
        </p:spPr>
        <p:txBody>
          <a:bodyPr/>
          <a:lstStyle>
            <a:lvl1pPr marL="0" indent="0">
              <a:buNone/>
              <a:defRPr sz="2400">
                <a:solidFill>
                  <a:schemeClr val="tx1">
                    <a:tint val="75000"/>
                  </a:schemeClr>
                </a:solidFill>
              </a:defRPr>
            </a:lvl1pPr>
            <a:lvl2pPr marL="457095" indent="0">
              <a:buNone/>
              <a:defRPr sz="2000">
                <a:solidFill>
                  <a:schemeClr val="tx1">
                    <a:tint val="75000"/>
                  </a:schemeClr>
                </a:solidFill>
              </a:defRPr>
            </a:lvl2pPr>
            <a:lvl3pPr marL="914196" indent="0">
              <a:buNone/>
              <a:defRPr sz="1900">
                <a:solidFill>
                  <a:schemeClr val="tx1">
                    <a:tint val="75000"/>
                  </a:schemeClr>
                </a:solidFill>
              </a:defRPr>
            </a:lvl3pPr>
            <a:lvl4pPr marL="1371294" indent="0">
              <a:buNone/>
              <a:defRPr sz="1600">
                <a:solidFill>
                  <a:schemeClr val="tx1">
                    <a:tint val="75000"/>
                  </a:schemeClr>
                </a:solidFill>
              </a:defRPr>
            </a:lvl4pPr>
            <a:lvl5pPr marL="1828392" indent="0">
              <a:buNone/>
              <a:defRPr sz="1600">
                <a:solidFill>
                  <a:schemeClr val="tx1">
                    <a:tint val="75000"/>
                  </a:schemeClr>
                </a:solidFill>
              </a:defRPr>
            </a:lvl5pPr>
            <a:lvl6pPr marL="2285494" indent="0">
              <a:buNone/>
              <a:defRPr sz="1600">
                <a:solidFill>
                  <a:schemeClr val="tx1">
                    <a:tint val="75000"/>
                  </a:schemeClr>
                </a:solidFill>
              </a:defRPr>
            </a:lvl6pPr>
            <a:lvl7pPr marL="2742586" indent="0">
              <a:buNone/>
              <a:defRPr sz="1600">
                <a:solidFill>
                  <a:schemeClr val="tx1">
                    <a:tint val="75000"/>
                  </a:schemeClr>
                </a:solidFill>
              </a:defRPr>
            </a:lvl7pPr>
            <a:lvl8pPr marL="3199680" indent="0">
              <a:buNone/>
              <a:defRPr sz="1600">
                <a:solidFill>
                  <a:schemeClr val="tx1">
                    <a:tint val="75000"/>
                  </a:schemeClr>
                </a:solidFill>
              </a:defRPr>
            </a:lvl8pPr>
            <a:lvl9pPr marL="3656775"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3491275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4"/>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4"/>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247034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095" indent="0">
              <a:buNone/>
              <a:defRPr sz="2000" b="1"/>
            </a:lvl2pPr>
            <a:lvl3pPr marL="914196" indent="0">
              <a:buNone/>
              <a:defRPr sz="1900" b="1"/>
            </a:lvl3pPr>
            <a:lvl4pPr marL="1371294" indent="0">
              <a:buNone/>
              <a:defRPr sz="1600" b="1"/>
            </a:lvl4pPr>
            <a:lvl5pPr marL="1828392" indent="0">
              <a:buNone/>
              <a:defRPr sz="1600" b="1"/>
            </a:lvl5pPr>
            <a:lvl6pPr marL="2285494" indent="0">
              <a:buNone/>
              <a:defRPr sz="1600" b="1"/>
            </a:lvl6pPr>
            <a:lvl7pPr marL="2742586" indent="0">
              <a:buNone/>
              <a:defRPr sz="1600" b="1"/>
            </a:lvl7pPr>
            <a:lvl8pPr marL="3199680" indent="0">
              <a:buNone/>
              <a:defRPr sz="1600" b="1"/>
            </a:lvl8pPr>
            <a:lvl9pPr marL="3656775"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3" y="1681163"/>
            <a:ext cx="5183188" cy="823912"/>
          </a:xfrm>
        </p:spPr>
        <p:txBody>
          <a:bodyPr anchor="b"/>
          <a:lstStyle>
            <a:lvl1pPr marL="0" indent="0">
              <a:buNone/>
              <a:defRPr sz="2400" b="1"/>
            </a:lvl1pPr>
            <a:lvl2pPr marL="457095" indent="0">
              <a:buNone/>
              <a:defRPr sz="2000" b="1"/>
            </a:lvl2pPr>
            <a:lvl3pPr marL="914196" indent="0">
              <a:buNone/>
              <a:defRPr sz="1900" b="1"/>
            </a:lvl3pPr>
            <a:lvl4pPr marL="1371294" indent="0">
              <a:buNone/>
              <a:defRPr sz="1600" b="1"/>
            </a:lvl4pPr>
            <a:lvl5pPr marL="1828392" indent="0">
              <a:buNone/>
              <a:defRPr sz="1600" b="1"/>
            </a:lvl5pPr>
            <a:lvl6pPr marL="2285494" indent="0">
              <a:buNone/>
              <a:defRPr sz="1600" b="1"/>
            </a:lvl6pPr>
            <a:lvl7pPr marL="2742586" indent="0">
              <a:buNone/>
              <a:defRPr sz="1600" b="1"/>
            </a:lvl7pPr>
            <a:lvl8pPr marL="3199680" indent="0">
              <a:buNone/>
              <a:defRPr sz="1600" b="1"/>
            </a:lvl8pPr>
            <a:lvl9pPr marL="3656775" indent="0">
              <a:buNone/>
              <a:defRPr sz="1600" b="1"/>
            </a:lvl9pPr>
          </a:lstStyle>
          <a:p>
            <a:pPr lvl="0"/>
            <a:r>
              <a:rPr lang="en-US"/>
              <a:t>Edit Master text styles</a:t>
            </a:r>
          </a:p>
        </p:txBody>
      </p:sp>
      <p:sp>
        <p:nvSpPr>
          <p:cNvPr id="6" name="Content Placeholder 5"/>
          <p:cNvSpPr>
            <a:spLocks noGrp="1"/>
          </p:cNvSpPr>
          <p:nvPr>
            <p:ph sz="quarter" idx="4"/>
          </p:nvPr>
        </p:nvSpPr>
        <p:spPr>
          <a:xfrm>
            <a:off x="6172203"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83832844"/>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7660901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a:prstGeom prst="rect">
            <a:avLst/>
          </a:prstGeo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2389717" y="5367338"/>
            <a:ext cx="73152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fld id="{D8AFC321-B8F8-4396-8231-158D979EEE02}" type="datetime1">
              <a:rPr lang="en-US" smtClean="0"/>
              <a:t>3/30/2018</a:t>
            </a:fld>
            <a:endParaRPr lang="en-US" dirty="0"/>
          </a:p>
        </p:txBody>
      </p:sp>
      <p:sp>
        <p:nvSpPr>
          <p:cNvPr id="6" name="Rectangle 5"/>
          <p:cNvSpPr>
            <a:spLocks noGrp="1" noChangeArrowheads="1"/>
          </p:cNvSpPr>
          <p:nvPr>
            <p:ph type="ftr" sz="quarter" idx="11"/>
          </p:nvPr>
        </p:nvSpPr>
        <p:spPr/>
        <p:txBody>
          <a:bodyPr/>
          <a:lstStyle>
            <a:lvl1pPr>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a:lvl1pPr>
          </a:lstStyle>
          <a:p>
            <a:pPr>
              <a:defRPr/>
            </a:pPr>
            <a:fld id="{6079C2E8-D233-4708-A6DE-2BD3738C5351}" type="slidenum">
              <a:rPr lang="en-US"/>
              <a:pPr>
                <a:defRPr/>
              </a:pPr>
              <a:t>‹#›</a:t>
            </a:fld>
            <a:endParaRPr lang="en-US" dirty="0"/>
          </a:p>
        </p:txBody>
      </p:sp>
    </p:spTree>
    <p:extLst>
      <p:ext uri="{BB962C8B-B14F-4D97-AF65-F5344CB8AC3E}">
        <p14:creationId xmlns:p14="http://schemas.microsoft.com/office/powerpoint/2010/main" val="362350122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5949364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7"/>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2"/>
            <a:ext cx="3932237" cy="3811588"/>
          </a:xfrm>
        </p:spPr>
        <p:txBody>
          <a:bodyPr/>
          <a:lstStyle>
            <a:lvl1pPr marL="0" indent="0">
              <a:buNone/>
              <a:defRPr sz="1600"/>
            </a:lvl1pPr>
            <a:lvl2pPr marL="457095" indent="0">
              <a:buNone/>
              <a:defRPr sz="1500"/>
            </a:lvl2pPr>
            <a:lvl3pPr marL="914196" indent="0">
              <a:buNone/>
              <a:defRPr sz="1200"/>
            </a:lvl3pPr>
            <a:lvl4pPr marL="1371294" indent="0">
              <a:buNone/>
              <a:defRPr sz="1100"/>
            </a:lvl4pPr>
            <a:lvl5pPr marL="1828392" indent="0">
              <a:buNone/>
              <a:defRPr sz="1100"/>
            </a:lvl5pPr>
            <a:lvl6pPr marL="2285494" indent="0">
              <a:buNone/>
              <a:defRPr sz="1100"/>
            </a:lvl6pPr>
            <a:lvl7pPr marL="2742586" indent="0">
              <a:buNone/>
              <a:defRPr sz="1100"/>
            </a:lvl7pPr>
            <a:lvl8pPr marL="3199680" indent="0">
              <a:buNone/>
              <a:defRPr sz="1100"/>
            </a:lvl8pPr>
            <a:lvl9pPr marL="3656775" indent="0">
              <a:buNone/>
              <a:defRPr sz="1100"/>
            </a:lvl9pPr>
          </a:lstStyle>
          <a:p>
            <a:pPr lvl="0"/>
            <a:r>
              <a:rPr lang="en-US"/>
              <a:t>Edit Master text styles</a:t>
            </a:r>
          </a:p>
        </p:txBody>
      </p:sp>
      <p:sp>
        <p:nvSpPr>
          <p:cNvPr id="5" name="Date Placeholder 4"/>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6479663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7"/>
            <a:ext cx="6172200" cy="4873625"/>
          </a:xfrm>
        </p:spPr>
        <p:txBody>
          <a:bodyPr/>
          <a:lstStyle>
            <a:lvl1pPr marL="0" indent="0">
              <a:buNone/>
              <a:defRPr sz="3200"/>
            </a:lvl1pPr>
            <a:lvl2pPr marL="457095" indent="0">
              <a:buNone/>
              <a:defRPr sz="2800"/>
            </a:lvl2pPr>
            <a:lvl3pPr marL="914196" indent="0">
              <a:buNone/>
              <a:defRPr sz="2400"/>
            </a:lvl3pPr>
            <a:lvl4pPr marL="1371294" indent="0">
              <a:buNone/>
              <a:defRPr sz="2000"/>
            </a:lvl4pPr>
            <a:lvl5pPr marL="1828392" indent="0">
              <a:buNone/>
              <a:defRPr sz="2000"/>
            </a:lvl5pPr>
            <a:lvl6pPr marL="2285494" indent="0">
              <a:buNone/>
              <a:defRPr sz="2000"/>
            </a:lvl6pPr>
            <a:lvl7pPr marL="2742586" indent="0">
              <a:buNone/>
              <a:defRPr sz="2000"/>
            </a:lvl7pPr>
            <a:lvl8pPr marL="3199680" indent="0">
              <a:buNone/>
              <a:defRPr sz="2000"/>
            </a:lvl8pPr>
            <a:lvl9pPr marL="3656775" indent="0">
              <a:buNone/>
              <a:defRPr sz="2000"/>
            </a:lvl9pPr>
          </a:lstStyle>
          <a:p>
            <a:endParaRPr lang="en-US"/>
          </a:p>
        </p:txBody>
      </p:sp>
      <p:sp>
        <p:nvSpPr>
          <p:cNvPr id="4" name="Text Placeholder 3"/>
          <p:cNvSpPr>
            <a:spLocks noGrp="1"/>
          </p:cNvSpPr>
          <p:nvPr>
            <p:ph type="body" sz="half" idx="2"/>
          </p:nvPr>
        </p:nvSpPr>
        <p:spPr>
          <a:xfrm>
            <a:off x="839788" y="2057402"/>
            <a:ext cx="3932237" cy="3811588"/>
          </a:xfrm>
        </p:spPr>
        <p:txBody>
          <a:bodyPr/>
          <a:lstStyle>
            <a:lvl1pPr marL="0" indent="0">
              <a:buNone/>
              <a:defRPr sz="1600"/>
            </a:lvl1pPr>
            <a:lvl2pPr marL="457095" indent="0">
              <a:buNone/>
              <a:defRPr sz="1500"/>
            </a:lvl2pPr>
            <a:lvl3pPr marL="914196" indent="0">
              <a:buNone/>
              <a:defRPr sz="1200"/>
            </a:lvl3pPr>
            <a:lvl4pPr marL="1371294" indent="0">
              <a:buNone/>
              <a:defRPr sz="1100"/>
            </a:lvl4pPr>
            <a:lvl5pPr marL="1828392" indent="0">
              <a:buNone/>
              <a:defRPr sz="1100"/>
            </a:lvl5pPr>
            <a:lvl6pPr marL="2285494" indent="0">
              <a:buNone/>
              <a:defRPr sz="1100"/>
            </a:lvl6pPr>
            <a:lvl7pPr marL="2742586" indent="0">
              <a:buNone/>
              <a:defRPr sz="1100"/>
            </a:lvl7pPr>
            <a:lvl8pPr marL="3199680" indent="0">
              <a:buNone/>
              <a:defRPr sz="1100"/>
            </a:lvl8pPr>
            <a:lvl9pPr marL="3656775" indent="0">
              <a:buNone/>
              <a:defRPr sz="1100"/>
            </a:lvl9pPr>
          </a:lstStyle>
          <a:p>
            <a:pPr lvl="0"/>
            <a:r>
              <a:rPr lang="en-US"/>
              <a:t>Edit Master text styles</a:t>
            </a:r>
          </a:p>
        </p:txBody>
      </p:sp>
      <p:sp>
        <p:nvSpPr>
          <p:cNvPr id="5" name="Date Placeholder 4"/>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5794497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5516082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4"/>
            <a:ext cx="2628900" cy="581183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3" y="365124"/>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4563186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095" indent="0" algn="ctr">
              <a:buNone/>
              <a:defRPr sz="2000"/>
            </a:lvl2pPr>
            <a:lvl3pPr marL="914196" indent="0" algn="ctr">
              <a:buNone/>
              <a:defRPr sz="1900"/>
            </a:lvl3pPr>
            <a:lvl4pPr marL="1371294" indent="0" algn="ctr">
              <a:buNone/>
              <a:defRPr sz="1600"/>
            </a:lvl4pPr>
            <a:lvl5pPr marL="1828392" indent="0" algn="ctr">
              <a:buNone/>
              <a:defRPr sz="1600"/>
            </a:lvl5pPr>
            <a:lvl6pPr marL="2285494" indent="0" algn="ctr">
              <a:buNone/>
              <a:defRPr sz="1600"/>
            </a:lvl6pPr>
            <a:lvl7pPr marL="2742586" indent="0" algn="ctr">
              <a:buNone/>
              <a:defRPr sz="1600"/>
            </a:lvl7pPr>
            <a:lvl8pPr marL="3199680" indent="0" algn="ctr">
              <a:buNone/>
              <a:defRPr sz="1600"/>
            </a:lvl8pPr>
            <a:lvl9pPr marL="3656775"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72622764"/>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93639955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49" y="1709743"/>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49" y="4589465"/>
            <a:ext cx="10515600" cy="1500187"/>
          </a:xfrm>
        </p:spPr>
        <p:txBody>
          <a:bodyPr/>
          <a:lstStyle>
            <a:lvl1pPr marL="0" indent="0">
              <a:buNone/>
              <a:defRPr sz="2400">
                <a:solidFill>
                  <a:schemeClr val="tx1">
                    <a:tint val="75000"/>
                  </a:schemeClr>
                </a:solidFill>
              </a:defRPr>
            </a:lvl1pPr>
            <a:lvl2pPr marL="457095" indent="0">
              <a:buNone/>
              <a:defRPr sz="2000">
                <a:solidFill>
                  <a:schemeClr val="tx1">
                    <a:tint val="75000"/>
                  </a:schemeClr>
                </a:solidFill>
              </a:defRPr>
            </a:lvl2pPr>
            <a:lvl3pPr marL="914196" indent="0">
              <a:buNone/>
              <a:defRPr sz="1900">
                <a:solidFill>
                  <a:schemeClr val="tx1">
                    <a:tint val="75000"/>
                  </a:schemeClr>
                </a:solidFill>
              </a:defRPr>
            </a:lvl3pPr>
            <a:lvl4pPr marL="1371294" indent="0">
              <a:buNone/>
              <a:defRPr sz="1600">
                <a:solidFill>
                  <a:schemeClr val="tx1">
                    <a:tint val="75000"/>
                  </a:schemeClr>
                </a:solidFill>
              </a:defRPr>
            </a:lvl4pPr>
            <a:lvl5pPr marL="1828392" indent="0">
              <a:buNone/>
              <a:defRPr sz="1600">
                <a:solidFill>
                  <a:schemeClr val="tx1">
                    <a:tint val="75000"/>
                  </a:schemeClr>
                </a:solidFill>
              </a:defRPr>
            </a:lvl5pPr>
            <a:lvl6pPr marL="2285494" indent="0">
              <a:buNone/>
              <a:defRPr sz="1600">
                <a:solidFill>
                  <a:schemeClr val="tx1">
                    <a:tint val="75000"/>
                  </a:schemeClr>
                </a:solidFill>
              </a:defRPr>
            </a:lvl6pPr>
            <a:lvl7pPr marL="2742586" indent="0">
              <a:buNone/>
              <a:defRPr sz="1600">
                <a:solidFill>
                  <a:schemeClr val="tx1">
                    <a:tint val="75000"/>
                  </a:schemeClr>
                </a:solidFill>
              </a:defRPr>
            </a:lvl7pPr>
            <a:lvl8pPr marL="3199680" indent="0">
              <a:buNone/>
              <a:defRPr sz="1600">
                <a:solidFill>
                  <a:schemeClr val="tx1">
                    <a:tint val="75000"/>
                  </a:schemeClr>
                </a:solidFill>
              </a:defRPr>
            </a:lvl8pPr>
            <a:lvl9pPr marL="3656775"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840772219"/>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4"/>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4"/>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43521160"/>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095" indent="0">
              <a:buNone/>
              <a:defRPr sz="2000" b="1"/>
            </a:lvl2pPr>
            <a:lvl3pPr marL="914196" indent="0">
              <a:buNone/>
              <a:defRPr sz="1900" b="1"/>
            </a:lvl3pPr>
            <a:lvl4pPr marL="1371294" indent="0">
              <a:buNone/>
              <a:defRPr sz="1600" b="1"/>
            </a:lvl4pPr>
            <a:lvl5pPr marL="1828392" indent="0">
              <a:buNone/>
              <a:defRPr sz="1600" b="1"/>
            </a:lvl5pPr>
            <a:lvl6pPr marL="2285494" indent="0">
              <a:buNone/>
              <a:defRPr sz="1600" b="1"/>
            </a:lvl6pPr>
            <a:lvl7pPr marL="2742586" indent="0">
              <a:buNone/>
              <a:defRPr sz="1600" b="1"/>
            </a:lvl7pPr>
            <a:lvl8pPr marL="3199680" indent="0">
              <a:buNone/>
              <a:defRPr sz="1600" b="1"/>
            </a:lvl8pPr>
            <a:lvl9pPr marL="3656775"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3" y="1681163"/>
            <a:ext cx="5183188" cy="823912"/>
          </a:xfrm>
        </p:spPr>
        <p:txBody>
          <a:bodyPr anchor="b"/>
          <a:lstStyle>
            <a:lvl1pPr marL="0" indent="0">
              <a:buNone/>
              <a:defRPr sz="2400" b="1"/>
            </a:lvl1pPr>
            <a:lvl2pPr marL="457095" indent="0">
              <a:buNone/>
              <a:defRPr sz="2000" b="1"/>
            </a:lvl2pPr>
            <a:lvl3pPr marL="914196" indent="0">
              <a:buNone/>
              <a:defRPr sz="1900" b="1"/>
            </a:lvl3pPr>
            <a:lvl4pPr marL="1371294" indent="0">
              <a:buNone/>
              <a:defRPr sz="1600" b="1"/>
            </a:lvl4pPr>
            <a:lvl5pPr marL="1828392" indent="0">
              <a:buNone/>
              <a:defRPr sz="1600" b="1"/>
            </a:lvl5pPr>
            <a:lvl6pPr marL="2285494" indent="0">
              <a:buNone/>
              <a:defRPr sz="1600" b="1"/>
            </a:lvl6pPr>
            <a:lvl7pPr marL="2742586" indent="0">
              <a:buNone/>
              <a:defRPr sz="1600" b="1"/>
            </a:lvl7pPr>
            <a:lvl8pPr marL="3199680" indent="0">
              <a:buNone/>
              <a:defRPr sz="1600" b="1"/>
            </a:lvl8pPr>
            <a:lvl9pPr marL="3656775" indent="0">
              <a:buNone/>
              <a:defRPr sz="1600" b="1"/>
            </a:lvl9pPr>
          </a:lstStyle>
          <a:p>
            <a:pPr lvl="0"/>
            <a:r>
              <a:rPr lang="en-US"/>
              <a:t>Edit Master text styles</a:t>
            </a:r>
          </a:p>
        </p:txBody>
      </p:sp>
      <p:sp>
        <p:nvSpPr>
          <p:cNvPr id="6" name="Content Placeholder 5"/>
          <p:cNvSpPr>
            <a:spLocks noGrp="1"/>
          </p:cNvSpPr>
          <p:nvPr>
            <p:ph sz="quarter" idx="4"/>
          </p:nvPr>
        </p:nvSpPr>
        <p:spPr>
          <a:xfrm>
            <a:off x="6172203"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3E52A583-A0A0-46CE-A950-07CA7210FDCA}" type="datetimeFigureOut">
              <a:rPr lang="en-US" smtClean="0">
                <a:solidFill>
                  <a:prstClr val="black">
                    <a:tint val="75000"/>
                  </a:prstClr>
                </a:solidFill>
              </a:rPr>
              <a:pPr/>
              <a:t>3/30/2018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5232D241-7E7A-4594-B6BA-D9B666F3014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5547758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1.xml"/><Relationship Id="rId3" Type="http://schemas.openxmlformats.org/officeDocument/2006/relationships/slideLayout" Target="../slideLayouts/slideLayout86.xml"/><Relationship Id="rId7" Type="http://schemas.openxmlformats.org/officeDocument/2006/relationships/slideLayout" Target="../slideLayouts/slideLayout90.xml"/><Relationship Id="rId12" Type="http://schemas.openxmlformats.org/officeDocument/2006/relationships/theme" Target="../theme/theme10.xml"/><Relationship Id="rId2" Type="http://schemas.openxmlformats.org/officeDocument/2006/relationships/slideLayout" Target="../slideLayouts/slideLayout85.xml"/><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slideLayout" Target="../slideLayouts/slideLayout94.xml"/><Relationship Id="rId5" Type="http://schemas.openxmlformats.org/officeDocument/2006/relationships/slideLayout" Target="../slideLayouts/slideLayout88.xml"/><Relationship Id="rId10" Type="http://schemas.openxmlformats.org/officeDocument/2006/relationships/slideLayout" Target="../slideLayouts/slideLayout93.xml"/><Relationship Id="rId4" Type="http://schemas.openxmlformats.org/officeDocument/2006/relationships/slideLayout" Target="../slideLayouts/slideLayout87.xml"/><Relationship Id="rId9" Type="http://schemas.openxmlformats.org/officeDocument/2006/relationships/slideLayout" Target="../slideLayouts/slideLayout92.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02.xml"/><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theme" Target="../theme/theme11.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13.xml"/><Relationship Id="rId3" Type="http://schemas.openxmlformats.org/officeDocument/2006/relationships/slideLayout" Target="../slideLayouts/slideLayout108.xml"/><Relationship Id="rId7" Type="http://schemas.openxmlformats.org/officeDocument/2006/relationships/slideLayout" Target="../slideLayouts/slideLayout112.xml"/><Relationship Id="rId12" Type="http://schemas.openxmlformats.org/officeDocument/2006/relationships/theme" Target="../theme/theme12.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6" Type="http://schemas.openxmlformats.org/officeDocument/2006/relationships/slideLayout" Target="../slideLayouts/slideLayout111.xml"/><Relationship Id="rId11" Type="http://schemas.openxmlformats.org/officeDocument/2006/relationships/slideLayout" Target="../slideLayouts/slideLayout116.xml"/><Relationship Id="rId5" Type="http://schemas.openxmlformats.org/officeDocument/2006/relationships/slideLayout" Target="../slideLayouts/slideLayout110.xml"/><Relationship Id="rId10" Type="http://schemas.openxmlformats.org/officeDocument/2006/relationships/slideLayout" Target="../slideLayouts/slideLayout115.xml"/><Relationship Id="rId4" Type="http://schemas.openxmlformats.org/officeDocument/2006/relationships/slideLayout" Target="../slideLayouts/slideLayout109.xml"/><Relationship Id="rId9" Type="http://schemas.openxmlformats.org/officeDocument/2006/relationships/slideLayout" Target="../slideLayouts/slideLayout114.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24.xml"/><Relationship Id="rId3" Type="http://schemas.openxmlformats.org/officeDocument/2006/relationships/slideLayout" Target="../slideLayouts/slideLayout119.xml"/><Relationship Id="rId7" Type="http://schemas.openxmlformats.org/officeDocument/2006/relationships/slideLayout" Target="../slideLayouts/slideLayout123.xml"/><Relationship Id="rId12" Type="http://schemas.openxmlformats.org/officeDocument/2006/relationships/theme" Target="../theme/theme13.xml"/><Relationship Id="rId2" Type="http://schemas.openxmlformats.org/officeDocument/2006/relationships/slideLayout" Target="../slideLayouts/slideLayout118.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5" Type="http://schemas.openxmlformats.org/officeDocument/2006/relationships/slideLayout" Target="../slideLayouts/slideLayout121.xml"/><Relationship Id="rId10" Type="http://schemas.openxmlformats.org/officeDocument/2006/relationships/slideLayout" Target="../slideLayouts/slideLayout126.xml"/><Relationship Id="rId4" Type="http://schemas.openxmlformats.org/officeDocument/2006/relationships/slideLayout" Target="../slideLayouts/slideLayout120.xml"/><Relationship Id="rId9" Type="http://schemas.openxmlformats.org/officeDocument/2006/relationships/slideLayout" Target="../slideLayouts/slideLayout125.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35.xml"/><Relationship Id="rId3" Type="http://schemas.openxmlformats.org/officeDocument/2006/relationships/slideLayout" Target="../slideLayouts/slideLayout130.xml"/><Relationship Id="rId7" Type="http://schemas.openxmlformats.org/officeDocument/2006/relationships/slideLayout" Target="../slideLayouts/slideLayout134.xml"/><Relationship Id="rId12" Type="http://schemas.openxmlformats.org/officeDocument/2006/relationships/theme" Target="../theme/theme14.xml"/><Relationship Id="rId2" Type="http://schemas.openxmlformats.org/officeDocument/2006/relationships/slideLayout" Target="../slideLayouts/slideLayout129.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slideLayout" Target="../slideLayouts/slideLayout138.xml"/><Relationship Id="rId5" Type="http://schemas.openxmlformats.org/officeDocument/2006/relationships/slideLayout" Target="../slideLayouts/slideLayout132.xml"/><Relationship Id="rId10" Type="http://schemas.openxmlformats.org/officeDocument/2006/relationships/slideLayout" Target="../slideLayouts/slideLayout137.xml"/><Relationship Id="rId4" Type="http://schemas.openxmlformats.org/officeDocument/2006/relationships/slideLayout" Target="../slideLayouts/slideLayout131.xml"/><Relationship Id="rId9" Type="http://schemas.openxmlformats.org/officeDocument/2006/relationships/slideLayout" Target="../slideLayouts/slideLayout136.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46.xml"/><Relationship Id="rId3" Type="http://schemas.openxmlformats.org/officeDocument/2006/relationships/slideLayout" Target="../slideLayouts/slideLayout141.xml"/><Relationship Id="rId7" Type="http://schemas.openxmlformats.org/officeDocument/2006/relationships/slideLayout" Target="../slideLayouts/slideLayout145.xml"/><Relationship Id="rId12" Type="http://schemas.openxmlformats.org/officeDocument/2006/relationships/theme" Target="../theme/theme15.xml"/><Relationship Id="rId2" Type="http://schemas.openxmlformats.org/officeDocument/2006/relationships/slideLayout" Target="../slideLayouts/slideLayout140.xml"/><Relationship Id="rId1" Type="http://schemas.openxmlformats.org/officeDocument/2006/relationships/slideLayout" Target="../slideLayouts/slideLayout139.xml"/><Relationship Id="rId6" Type="http://schemas.openxmlformats.org/officeDocument/2006/relationships/slideLayout" Target="../slideLayouts/slideLayout144.xml"/><Relationship Id="rId11" Type="http://schemas.openxmlformats.org/officeDocument/2006/relationships/slideLayout" Target="../slideLayouts/slideLayout149.xml"/><Relationship Id="rId5" Type="http://schemas.openxmlformats.org/officeDocument/2006/relationships/slideLayout" Target="../slideLayouts/slideLayout143.xml"/><Relationship Id="rId10" Type="http://schemas.openxmlformats.org/officeDocument/2006/relationships/slideLayout" Target="../slideLayouts/slideLayout148.xml"/><Relationship Id="rId4" Type="http://schemas.openxmlformats.org/officeDocument/2006/relationships/slideLayout" Target="../slideLayouts/slideLayout142.xml"/><Relationship Id="rId9" Type="http://schemas.openxmlformats.org/officeDocument/2006/relationships/slideLayout" Target="../slideLayouts/slideLayout147.xml"/></Relationships>
</file>

<file path=ppt/slideMasters/_rels/slideMaster16.xml.rels><?xml version="1.0" encoding="UTF-8" standalone="yes"?>
<Relationships xmlns="http://schemas.openxmlformats.org/package/2006/relationships"><Relationship Id="rId3" Type="http://schemas.openxmlformats.org/officeDocument/2006/relationships/slideLayout" Target="../slideLayouts/slideLayout152.xml"/><Relationship Id="rId2" Type="http://schemas.openxmlformats.org/officeDocument/2006/relationships/slideLayout" Target="../slideLayouts/slideLayout151.xml"/><Relationship Id="rId1" Type="http://schemas.openxmlformats.org/officeDocument/2006/relationships/slideLayout" Target="../slideLayouts/slideLayout150.xml"/><Relationship Id="rId4" Type="http://schemas.openxmlformats.org/officeDocument/2006/relationships/theme" Target="../theme/theme1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60.xml"/><Relationship Id="rId3" Type="http://schemas.openxmlformats.org/officeDocument/2006/relationships/slideLayout" Target="../slideLayouts/slideLayout155.xml"/><Relationship Id="rId7" Type="http://schemas.openxmlformats.org/officeDocument/2006/relationships/slideLayout" Target="../slideLayouts/slideLayout159.xml"/><Relationship Id="rId12" Type="http://schemas.openxmlformats.org/officeDocument/2006/relationships/theme" Target="../theme/theme17.xml"/><Relationship Id="rId2" Type="http://schemas.openxmlformats.org/officeDocument/2006/relationships/slideLayout" Target="../slideLayouts/slideLayout154.xml"/><Relationship Id="rId1" Type="http://schemas.openxmlformats.org/officeDocument/2006/relationships/slideLayout" Target="../slideLayouts/slideLayout153.xml"/><Relationship Id="rId6" Type="http://schemas.openxmlformats.org/officeDocument/2006/relationships/slideLayout" Target="../slideLayouts/slideLayout158.xml"/><Relationship Id="rId11" Type="http://schemas.openxmlformats.org/officeDocument/2006/relationships/slideLayout" Target="../slideLayouts/slideLayout163.xml"/><Relationship Id="rId5" Type="http://schemas.openxmlformats.org/officeDocument/2006/relationships/slideLayout" Target="../slideLayouts/slideLayout157.xml"/><Relationship Id="rId10" Type="http://schemas.openxmlformats.org/officeDocument/2006/relationships/slideLayout" Target="../slideLayouts/slideLayout162.xml"/><Relationship Id="rId4" Type="http://schemas.openxmlformats.org/officeDocument/2006/relationships/slideLayout" Target="../slideLayouts/slideLayout156.xml"/><Relationship Id="rId9" Type="http://schemas.openxmlformats.org/officeDocument/2006/relationships/slideLayout" Target="../slideLayouts/slideLayout161.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71.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theme" Target="../theme/theme18.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82.xml"/><Relationship Id="rId3" Type="http://schemas.openxmlformats.org/officeDocument/2006/relationships/slideLayout" Target="../slideLayouts/slideLayout177.xml"/><Relationship Id="rId7" Type="http://schemas.openxmlformats.org/officeDocument/2006/relationships/slideLayout" Target="../slideLayouts/slideLayout181.xml"/><Relationship Id="rId12" Type="http://schemas.openxmlformats.org/officeDocument/2006/relationships/theme" Target="../theme/theme19.xml"/><Relationship Id="rId2" Type="http://schemas.openxmlformats.org/officeDocument/2006/relationships/slideLayout" Target="../slideLayouts/slideLayout176.xml"/><Relationship Id="rId1" Type="http://schemas.openxmlformats.org/officeDocument/2006/relationships/slideLayout" Target="../slideLayouts/slideLayout175.xml"/><Relationship Id="rId6" Type="http://schemas.openxmlformats.org/officeDocument/2006/relationships/slideLayout" Target="../slideLayouts/slideLayout180.xml"/><Relationship Id="rId11" Type="http://schemas.openxmlformats.org/officeDocument/2006/relationships/slideLayout" Target="../slideLayouts/slideLayout185.xml"/><Relationship Id="rId5" Type="http://schemas.openxmlformats.org/officeDocument/2006/relationships/slideLayout" Target="../slideLayouts/slideLayout179.xml"/><Relationship Id="rId10" Type="http://schemas.openxmlformats.org/officeDocument/2006/relationships/slideLayout" Target="../slideLayouts/slideLayout184.xml"/><Relationship Id="rId4" Type="http://schemas.openxmlformats.org/officeDocument/2006/relationships/slideLayout" Target="../slideLayouts/slideLayout178.xml"/><Relationship Id="rId9" Type="http://schemas.openxmlformats.org/officeDocument/2006/relationships/slideLayout" Target="../slideLayouts/slideLayout183.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slideLayout" Target="../slideLayouts/slideLayout13.xml"/><Relationship Id="rId1" Type="http://schemas.openxmlformats.org/officeDocument/2006/relationships/slideLayout" Target="../slideLayouts/slideLayout12.xml"/><Relationship Id="rId4" Type="http://schemas.openxmlformats.org/officeDocument/2006/relationships/theme" Target="../theme/theme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93.xml"/><Relationship Id="rId3" Type="http://schemas.openxmlformats.org/officeDocument/2006/relationships/slideLayout" Target="../slideLayouts/slideLayout188.xml"/><Relationship Id="rId7" Type="http://schemas.openxmlformats.org/officeDocument/2006/relationships/slideLayout" Target="../slideLayouts/slideLayout192.xml"/><Relationship Id="rId12" Type="http://schemas.openxmlformats.org/officeDocument/2006/relationships/theme" Target="../theme/theme20.xml"/><Relationship Id="rId2" Type="http://schemas.openxmlformats.org/officeDocument/2006/relationships/slideLayout" Target="../slideLayouts/slideLayout187.xml"/><Relationship Id="rId1" Type="http://schemas.openxmlformats.org/officeDocument/2006/relationships/slideLayout" Target="../slideLayouts/slideLayout186.xml"/><Relationship Id="rId6" Type="http://schemas.openxmlformats.org/officeDocument/2006/relationships/slideLayout" Target="../slideLayouts/slideLayout191.xml"/><Relationship Id="rId11" Type="http://schemas.openxmlformats.org/officeDocument/2006/relationships/slideLayout" Target="../slideLayouts/slideLayout196.xml"/><Relationship Id="rId5" Type="http://schemas.openxmlformats.org/officeDocument/2006/relationships/slideLayout" Target="../slideLayouts/slideLayout190.xml"/><Relationship Id="rId10" Type="http://schemas.openxmlformats.org/officeDocument/2006/relationships/slideLayout" Target="../slideLayouts/slideLayout195.xml"/><Relationship Id="rId4" Type="http://schemas.openxmlformats.org/officeDocument/2006/relationships/slideLayout" Target="../slideLayouts/slideLayout189.xml"/><Relationship Id="rId9" Type="http://schemas.openxmlformats.org/officeDocument/2006/relationships/slideLayout" Target="../slideLayouts/slideLayout19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2.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theme" Target="../theme/theme3.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3.xml"/><Relationship Id="rId3" Type="http://schemas.openxmlformats.org/officeDocument/2006/relationships/slideLayout" Target="../slideLayouts/slideLayout28.xml"/><Relationship Id="rId7" Type="http://schemas.openxmlformats.org/officeDocument/2006/relationships/slideLayout" Target="../slideLayouts/slideLayout32.xml"/><Relationship Id="rId12" Type="http://schemas.openxmlformats.org/officeDocument/2006/relationships/theme" Target="../theme/theme4.xml"/><Relationship Id="rId2" Type="http://schemas.openxmlformats.org/officeDocument/2006/relationships/slideLayout" Target="../slideLayouts/slideLayout27.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5" Type="http://schemas.openxmlformats.org/officeDocument/2006/relationships/slideLayout" Target="../slideLayouts/slideLayout30.xml"/><Relationship Id="rId10" Type="http://schemas.openxmlformats.org/officeDocument/2006/relationships/slideLayout" Target="../slideLayouts/slideLayout35.xml"/><Relationship Id="rId4" Type="http://schemas.openxmlformats.org/officeDocument/2006/relationships/slideLayout" Target="../slideLayouts/slideLayout29.xml"/><Relationship Id="rId9" Type="http://schemas.openxmlformats.org/officeDocument/2006/relationships/slideLayout" Target="../slideLayouts/slideLayout3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4.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theme" Target="../theme/theme5.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5.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theme" Target="../theme/theme6.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7.xml.rels><?xml version="1.0" encoding="UTF-8" standalone="yes"?>
<Relationships xmlns="http://schemas.openxmlformats.org/package/2006/relationships"><Relationship Id="rId3" Type="http://schemas.openxmlformats.org/officeDocument/2006/relationships/slideLayout" Target="../slideLayouts/slideLayout61.xml"/><Relationship Id="rId2" Type="http://schemas.openxmlformats.org/officeDocument/2006/relationships/slideLayout" Target="../slideLayouts/slideLayout60.xml"/><Relationship Id="rId1" Type="http://schemas.openxmlformats.org/officeDocument/2006/relationships/slideLayout" Target="../slideLayouts/slideLayout59.xml"/><Relationship Id="rId4"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69.xml"/><Relationship Id="rId3" Type="http://schemas.openxmlformats.org/officeDocument/2006/relationships/slideLayout" Target="../slideLayouts/slideLayout64.xml"/><Relationship Id="rId7" Type="http://schemas.openxmlformats.org/officeDocument/2006/relationships/slideLayout" Target="../slideLayouts/slideLayout68.xml"/><Relationship Id="rId12" Type="http://schemas.openxmlformats.org/officeDocument/2006/relationships/theme" Target="../theme/theme8.xml"/><Relationship Id="rId2" Type="http://schemas.openxmlformats.org/officeDocument/2006/relationships/slideLayout" Target="../slideLayouts/slideLayout63.xml"/><Relationship Id="rId1" Type="http://schemas.openxmlformats.org/officeDocument/2006/relationships/slideLayout" Target="../slideLayouts/slideLayout62.xml"/><Relationship Id="rId6" Type="http://schemas.openxmlformats.org/officeDocument/2006/relationships/slideLayout" Target="../slideLayouts/slideLayout67.xml"/><Relationship Id="rId11" Type="http://schemas.openxmlformats.org/officeDocument/2006/relationships/slideLayout" Target="../slideLayouts/slideLayout72.xml"/><Relationship Id="rId5" Type="http://schemas.openxmlformats.org/officeDocument/2006/relationships/slideLayout" Target="../slideLayouts/slideLayout66.xml"/><Relationship Id="rId10" Type="http://schemas.openxmlformats.org/officeDocument/2006/relationships/slideLayout" Target="../slideLayouts/slideLayout71.xml"/><Relationship Id="rId4" Type="http://schemas.openxmlformats.org/officeDocument/2006/relationships/slideLayout" Target="../slideLayouts/slideLayout65.xml"/><Relationship Id="rId9" Type="http://schemas.openxmlformats.org/officeDocument/2006/relationships/slideLayout" Target="../slideLayouts/slideLayout70.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80.xml"/><Relationship Id="rId3" Type="http://schemas.openxmlformats.org/officeDocument/2006/relationships/slideLayout" Target="../slideLayouts/slideLayout75.xml"/><Relationship Id="rId7" Type="http://schemas.openxmlformats.org/officeDocument/2006/relationships/slideLayout" Target="../slideLayouts/slideLayout79.xml"/><Relationship Id="rId12" Type="http://schemas.openxmlformats.org/officeDocument/2006/relationships/theme" Target="../theme/theme9.xml"/><Relationship Id="rId2" Type="http://schemas.openxmlformats.org/officeDocument/2006/relationships/slideLayout" Target="../slideLayouts/slideLayout74.xml"/><Relationship Id="rId1" Type="http://schemas.openxmlformats.org/officeDocument/2006/relationships/slideLayout" Target="../slideLayouts/slideLayout73.xml"/><Relationship Id="rId6" Type="http://schemas.openxmlformats.org/officeDocument/2006/relationships/slideLayout" Target="../slideLayouts/slideLayout78.xml"/><Relationship Id="rId11" Type="http://schemas.openxmlformats.org/officeDocument/2006/relationships/slideLayout" Target="../slideLayouts/slideLayout83.xml"/><Relationship Id="rId5" Type="http://schemas.openxmlformats.org/officeDocument/2006/relationships/slideLayout" Target="../slideLayouts/slideLayout77.xml"/><Relationship Id="rId10" Type="http://schemas.openxmlformats.org/officeDocument/2006/relationships/slideLayout" Target="../slideLayouts/slideLayout82.xml"/><Relationship Id="rId4" Type="http://schemas.openxmlformats.org/officeDocument/2006/relationships/slideLayout" Target="../slideLayouts/slideLayout76.xml"/><Relationship Id="rId9" Type="http://schemas.openxmlformats.org/officeDocument/2006/relationships/slideLayout" Target="../slideLayouts/slideLayout8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9"/>
          <p:cNvSpPr>
            <a:spLocks noChangeArrowheads="1"/>
          </p:cNvSpPr>
          <p:nvPr/>
        </p:nvSpPr>
        <p:spPr bwMode="auto">
          <a:xfrm>
            <a:off x="0" y="0"/>
            <a:ext cx="12192000" cy="762000"/>
          </a:xfrm>
          <a:prstGeom prst="rect">
            <a:avLst/>
          </a:prstGeom>
          <a:solidFill>
            <a:srgbClr val="2E249E"/>
          </a:solidFill>
          <a:ln>
            <a:noFill/>
          </a:ln>
          <a:extLst/>
        </p:spPr>
        <p:txBody>
          <a:bodyPr wrap="none" anchor="ctr"/>
          <a:lstStyle/>
          <a:p>
            <a:pPr algn="ctr">
              <a:defRPr/>
            </a:pPr>
            <a:endParaRPr lang="en-US" sz="1800" dirty="0">
              <a:solidFill>
                <a:srgbClr val="000000"/>
              </a:solidFill>
              <a:latin typeface="Symbol" pitchFamily="18" charset="2"/>
              <a:ea typeface="ＭＳ Ｐゴシック" pitchFamily="34" charset="-128"/>
            </a:endParaRPr>
          </a:p>
        </p:txBody>
      </p:sp>
      <p:sp>
        <p:nvSpPr>
          <p:cNvPr id="1027" name="Rectangle 2"/>
          <p:cNvSpPr>
            <a:spLocks noChangeArrowheads="1"/>
          </p:cNvSpPr>
          <p:nvPr/>
        </p:nvSpPr>
        <p:spPr bwMode="auto">
          <a:xfrm>
            <a:off x="0" y="0"/>
            <a:ext cx="12192000" cy="914400"/>
          </a:xfrm>
          <a:prstGeom prst="rect">
            <a:avLst/>
          </a:prstGeom>
          <a:solidFill>
            <a:schemeClr val="bg1"/>
          </a:solidFill>
          <a:ln w="9525">
            <a:solidFill>
              <a:srgbClr val="FFFFFF"/>
            </a:solidFill>
            <a:round/>
            <a:headEnd/>
            <a:tailEnd/>
          </a:ln>
        </p:spPr>
        <p:txBody>
          <a:bodyPr wrap="none" anchor="ctr"/>
          <a:lstStyle/>
          <a:p>
            <a:pPr algn="ctr">
              <a:defRPr/>
            </a:pPr>
            <a:endParaRPr lang="en-US" sz="1800" dirty="0">
              <a:solidFill>
                <a:srgbClr val="000000"/>
              </a:solidFill>
              <a:latin typeface="Symbol" pitchFamily="18" charset="2"/>
              <a:ea typeface="ＭＳ Ｐゴシック" pitchFamily="34" charset="-128"/>
            </a:endParaRPr>
          </a:p>
        </p:txBody>
      </p:sp>
      <p:sp>
        <p:nvSpPr>
          <p:cNvPr id="4" name="Rectangle 4"/>
          <p:cNvSpPr>
            <a:spLocks noGrp="1" noChangeArrowheads="1"/>
          </p:cNvSpPr>
          <p:nvPr>
            <p:ph type="dt" sz="half" idx="2"/>
          </p:nvPr>
        </p:nvSpPr>
        <p:spPr>
          <a:xfrm>
            <a:off x="0" y="6629400"/>
            <a:ext cx="4064000" cy="228600"/>
          </a:xfrm>
          <a:prstGeom prst="rect">
            <a:avLst/>
          </a:prstGeom>
        </p:spPr>
        <p:txBody>
          <a:bodyPr/>
          <a:lstStyle>
            <a:lvl1pPr algn="ctr" eaLnBrk="1" hangingPunct="1">
              <a:buClrTx/>
              <a:buSzTx/>
              <a:buFontTx/>
              <a:buNone/>
              <a:defRPr sz="1800">
                <a:solidFill>
                  <a:srgbClr val="000000"/>
                </a:solidFill>
                <a:latin typeface="Symbol" charset="2"/>
                <a:ea typeface="+mn-ea"/>
                <a:cs typeface="+mn-cs"/>
              </a:defRPr>
            </a:lvl1pPr>
          </a:lstStyle>
          <a:p>
            <a:pPr>
              <a:defRPr/>
            </a:pPr>
            <a:fld id="{7B9FDF08-0E48-4707-A6D2-C3325EBC05AB}" type="datetime1">
              <a:rPr lang="en-US" smtClean="0"/>
              <a:t>3/30/2018</a:t>
            </a:fld>
            <a:endParaRPr lang="en-US" dirty="0"/>
          </a:p>
        </p:txBody>
      </p:sp>
      <p:sp>
        <p:nvSpPr>
          <p:cNvPr id="5" name="Rectangle 5"/>
          <p:cNvSpPr>
            <a:spLocks noGrp="1" noChangeArrowheads="1"/>
          </p:cNvSpPr>
          <p:nvPr>
            <p:ph type="ftr" sz="quarter" idx="3"/>
          </p:nvPr>
        </p:nvSpPr>
        <p:spPr>
          <a:xfrm>
            <a:off x="4064000" y="6629400"/>
            <a:ext cx="4470400" cy="228600"/>
          </a:xfrm>
          <a:prstGeom prst="rect">
            <a:avLst/>
          </a:prstGeom>
        </p:spPr>
        <p:txBody>
          <a:bodyPr/>
          <a:lstStyle>
            <a:lvl1pPr algn="ctr" eaLnBrk="1" hangingPunct="1">
              <a:buClrTx/>
              <a:buSzTx/>
              <a:buFontTx/>
              <a:buNone/>
              <a:defRPr sz="1800">
                <a:solidFill>
                  <a:srgbClr val="000000"/>
                </a:solidFill>
                <a:latin typeface="Verdana" charset="0"/>
                <a:ea typeface="+mn-ea"/>
                <a:cs typeface="+mn-cs"/>
              </a:defRPr>
            </a:lvl1pPr>
          </a:lstStyle>
          <a:p>
            <a:pPr>
              <a:defRPr/>
            </a:pPr>
            <a:endParaRPr lang="en-US" dirty="0"/>
          </a:p>
        </p:txBody>
      </p:sp>
      <p:sp>
        <p:nvSpPr>
          <p:cNvPr id="6" name="Rectangle 6"/>
          <p:cNvSpPr>
            <a:spLocks noGrp="1" noChangeArrowheads="1"/>
          </p:cNvSpPr>
          <p:nvPr>
            <p:ph type="sldNum" sz="quarter" idx="4"/>
          </p:nvPr>
        </p:nvSpPr>
        <p:spPr>
          <a:xfrm>
            <a:off x="8534400" y="6629400"/>
            <a:ext cx="3657600" cy="228600"/>
          </a:xfrm>
          <a:prstGeom prst="rect">
            <a:avLst/>
          </a:prstGeom>
        </p:spPr>
        <p:txBody>
          <a:bodyPr vert="horz" wrap="square" lIns="91440" tIns="45720" rIns="91440" bIns="45720" numCol="1" anchor="t" anchorCtr="0" compatLnSpc="1">
            <a:prstTxWarp prst="textNoShape">
              <a:avLst/>
            </a:prstTxWarp>
          </a:bodyPr>
          <a:lstStyle>
            <a:lvl1pPr algn="ctr">
              <a:defRPr sz="1800">
                <a:solidFill>
                  <a:srgbClr val="000000"/>
                </a:solidFill>
                <a:latin typeface="Symbol" pitchFamily="18" charset="2"/>
                <a:ea typeface="ＭＳ Ｐゴシック" pitchFamily="34" charset="-128"/>
                <a:cs typeface="Arial" pitchFamily="34" charset="0"/>
              </a:defRPr>
            </a:lvl1pPr>
          </a:lstStyle>
          <a:p>
            <a:pPr>
              <a:defRPr/>
            </a:pPr>
            <a:fld id="{B41B66C1-CB53-4AA3-A609-B4FACBF2F303}" type="slidenum">
              <a:rPr lang="en-US"/>
              <a:pPr>
                <a:defRPr/>
              </a:pPr>
              <a:t>‹#›</a:t>
            </a:fld>
            <a:endParaRPr lang="en-US" dirty="0"/>
          </a:p>
        </p:txBody>
      </p:sp>
    </p:spTree>
    <p:extLst>
      <p:ext uri="{BB962C8B-B14F-4D97-AF65-F5344CB8AC3E}">
        <p14:creationId xmlns:p14="http://schemas.microsoft.com/office/powerpoint/2010/main" val="2472952778"/>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sldNum="0" hdr="0" ftr="0" dt="0"/>
  <p:txStyles>
    <p:titleStyle>
      <a:lvl1pPr algn="l" rtl="0" eaLnBrk="0" fontAlgn="base" hangingPunct="0">
        <a:spcBef>
          <a:spcPct val="0"/>
        </a:spcBef>
        <a:spcAft>
          <a:spcPct val="0"/>
        </a:spcAft>
        <a:defRPr sz="4400">
          <a:solidFill>
            <a:schemeClr val="tx2"/>
          </a:solidFill>
          <a:latin typeface="+mj-lt"/>
          <a:ea typeface="Arial" charset="0"/>
          <a:cs typeface="+mj-cs"/>
        </a:defRPr>
      </a:lvl1pPr>
      <a:lvl2pPr algn="l" rtl="0" eaLnBrk="0" fontAlgn="base" hangingPunct="0">
        <a:spcBef>
          <a:spcPct val="0"/>
        </a:spcBef>
        <a:spcAft>
          <a:spcPct val="0"/>
        </a:spcAft>
        <a:defRPr sz="4400">
          <a:solidFill>
            <a:schemeClr val="tx2"/>
          </a:solidFill>
          <a:latin typeface="Garamond" pitchFamily="18" charset="0"/>
          <a:ea typeface="Arial" charset="0"/>
          <a:cs typeface="Arial" charset="0"/>
        </a:defRPr>
      </a:lvl2pPr>
      <a:lvl3pPr algn="l" rtl="0" eaLnBrk="0" fontAlgn="base" hangingPunct="0">
        <a:spcBef>
          <a:spcPct val="0"/>
        </a:spcBef>
        <a:spcAft>
          <a:spcPct val="0"/>
        </a:spcAft>
        <a:defRPr sz="4400">
          <a:solidFill>
            <a:schemeClr val="tx2"/>
          </a:solidFill>
          <a:latin typeface="Garamond" pitchFamily="18" charset="0"/>
          <a:ea typeface="Arial" charset="0"/>
          <a:cs typeface="Arial" charset="0"/>
        </a:defRPr>
      </a:lvl3pPr>
      <a:lvl4pPr algn="l" rtl="0" eaLnBrk="0" fontAlgn="base" hangingPunct="0">
        <a:spcBef>
          <a:spcPct val="0"/>
        </a:spcBef>
        <a:spcAft>
          <a:spcPct val="0"/>
        </a:spcAft>
        <a:defRPr sz="4400">
          <a:solidFill>
            <a:schemeClr val="tx2"/>
          </a:solidFill>
          <a:latin typeface="Garamond" pitchFamily="18" charset="0"/>
          <a:ea typeface="Arial" charset="0"/>
          <a:cs typeface="Arial" charset="0"/>
        </a:defRPr>
      </a:lvl4pPr>
      <a:lvl5pPr algn="l" rtl="0" eaLnBrk="0" fontAlgn="base" hangingPunct="0">
        <a:spcBef>
          <a:spcPct val="0"/>
        </a:spcBef>
        <a:spcAft>
          <a:spcPct val="0"/>
        </a:spcAft>
        <a:defRPr sz="4400">
          <a:solidFill>
            <a:schemeClr val="tx2"/>
          </a:solidFill>
          <a:latin typeface="Garamond" pitchFamily="18" charset="0"/>
          <a:ea typeface="Arial" charset="0"/>
          <a:cs typeface="Arial" charset="0"/>
        </a:defRPr>
      </a:lvl5pPr>
      <a:lvl6pPr marL="457200" algn="l" rtl="0" eaLnBrk="0" fontAlgn="base" hangingPunct="0">
        <a:spcBef>
          <a:spcPct val="0"/>
        </a:spcBef>
        <a:spcAft>
          <a:spcPct val="0"/>
        </a:spcAft>
        <a:defRPr sz="4400">
          <a:solidFill>
            <a:schemeClr val="tx2"/>
          </a:solidFill>
          <a:latin typeface="Garamond" pitchFamily="18" charset="0"/>
          <a:cs typeface="Arial" charset="0"/>
        </a:defRPr>
      </a:lvl6pPr>
      <a:lvl7pPr marL="914400" algn="l" rtl="0" eaLnBrk="0" fontAlgn="base" hangingPunct="0">
        <a:spcBef>
          <a:spcPct val="0"/>
        </a:spcBef>
        <a:spcAft>
          <a:spcPct val="0"/>
        </a:spcAft>
        <a:defRPr sz="4400">
          <a:solidFill>
            <a:schemeClr val="tx2"/>
          </a:solidFill>
          <a:latin typeface="Garamond" pitchFamily="18" charset="0"/>
          <a:cs typeface="Arial" charset="0"/>
        </a:defRPr>
      </a:lvl7pPr>
      <a:lvl8pPr marL="1371600" algn="l" rtl="0" eaLnBrk="0" fontAlgn="base" hangingPunct="0">
        <a:spcBef>
          <a:spcPct val="0"/>
        </a:spcBef>
        <a:spcAft>
          <a:spcPct val="0"/>
        </a:spcAft>
        <a:defRPr sz="4400">
          <a:solidFill>
            <a:schemeClr val="tx2"/>
          </a:solidFill>
          <a:latin typeface="Garamond" pitchFamily="18" charset="0"/>
          <a:cs typeface="Arial" charset="0"/>
        </a:defRPr>
      </a:lvl8pPr>
      <a:lvl9pPr marL="1828800" algn="l" rtl="0" eaLnBrk="0" fontAlgn="base" hangingPunct="0">
        <a:spcBef>
          <a:spcPct val="0"/>
        </a:spcBef>
        <a:spcAft>
          <a:spcPct val="0"/>
        </a:spcAft>
        <a:defRPr sz="4400">
          <a:solidFill>
            <a:schemeClr val="tx2"/>
          </a:solidFill>
          <a:latin typeface="Garamond" pitchFamily="18" charset="0"/>
          <a:cs typeface="Arial" charset="0"/>
        </a:defRPr>
      </a:lvl9pPr>
    </p:titleStyle>
    <p:bodyStyle>
      <a:lvl1pPr marL="342900" indent="-342900" algn="l" rtl="0" eaLnBrk="0" fontAlgn="base" hangingPunct="0">
        <a:spcBef>
          <a:spcPct val="20000"/>
        </a:spcBef>
        <a:spcAft>
          <a:spcPct val="0"/>
        </a:spcAft>
        <a:buClr>
          <a:schemeClr val="bg2"/>
        </a:buClr>
        <a:buSzPct val="75000"/>
        <a:buFont typeface="Wingdings" pitchFamily="2" charset="2"/>
        <a:buChar char="•"/>
        <a:defRPr sz="3200">
          <a:solidFill>
            <a:schemeClr val="bg1"/>
          </a:solidFill>
          <a:latin typeface="+mn-lt"/>
          <a:ea typeface="Arial" charset="0"/>
          <a:cs typeface="+mn-cs"/>
        </a:defRPr>
      </a:lvl1pPr>
      <a:lvl2pPr marL="742950" indent="-285750" algn="l" rtl="0" eaLnBrk="0" fontAlgn="base" hangingPunct="0">
        <a:spcBef>
          <a:spcPct val="20000"/>
        </a:spcBef>
        <a:spcAft>
          <a:spcPct val="0"/>
        </a:spcAft>
        <a:buClr>
          <a:schemeClr val="tx2"/>
        </a:buClr>
        <a:buSzPct val="75000"/>
        <a:buFont typeface="Wingdings" pitchFamily="2" charset="2"/>
        <a:buChar char="n"/>
        <a:defRPr sz="2000">
          <a:solidFill>
            <a:schemeClr val="tx1"/>
          </a:solidFill>
          <a:latin typeface="+mn-lt"/>
          <a:ea typeface="Arial" charset="0"/>
          <a:cs typeface="+mn-cs"/>
        </a:defRPr>
      </a:lvl2pPr>
      <a:lvl3pPr marL="1143000" indent="-228600" algn="l" rtl="0" eaLnBrk="0" fontAlgn="base" hangingPunct="0">
        <a:spcBef>
          <a:spcPct val="20000"/>
        </a:spcBef>
        <a:spcAft>
          <a:spcPct val="0"/>
        </a:spcAft>
        <a:buClr>
          <a:schemeClr val="accent1"/>
        </a:buClr>
        <a:buSzPct val="65000"/>
        <a:buFont typeface="Wingdings" pitchFamily="2" charset="2"/>
        <a:buChar char="p"/>
        <a:defRPr sz="2000">
          <a:solidFill>
            <a:schemeClr val="tx1"/>
          </a:solidFill>
          <a:latin typeface="+mn-lt"/>
          <a:ea typeface="Arial" charset="0"/>
          <a:cs typeface="+mn-cs"/>
        </a:defRPr>
      </a:lvl3pPr>
      <a:lvl4pPr marL="1600200" indent="-228600" algn="l" rtl="0" eaLnBrk="0" fontAlgn="base" hangingPunct="0">
        <a:spcBef>
          <a:spcPct val="20000"/>
        </a:spcBef>
        <a:spcAft>
          <a:spcPct val="0"/>
        </a:spcAft>
        <a:buClr>
          <a:schemeClr val="bg2"/>
        </a:buClr>
        <a:buFont typeface="Wingdings" pitchFamily="2" charset="2"/>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mn-lt"/>
          <a:ea typeface="Arial" charset="0"/>
          <a:cs typeface="+mn-cs"/>
        </a:defRPr>
      </a:lvl5pPr>
      <a:lvl6pPr marL="2514600" indent="-228600" algn="l" rtl="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mn-lt"/>
          <a:cs typeface="+mn-cs"/>
        </a:defRPr>
      </a:lvl6pPr>
      <a:lvl7pPr marL="2971800" indent="-228600" algn="l" rtl="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mn-lt"/>
          <a:cs typeface="+mn-cs"/>
        </a:defRPr>
      </a:lvl7pPr>
      <a:lvl8pPr marL="3429000" indent="-228600" algn="l" rtl="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mn-lt"/>
          <a:cs typeface="+mn-cs"/>
        </a:defRPr>
      </a:lvl8pPr>
      <a:lvl9pPr marL="3886200" indent="-228600" algn="l" rtl="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22" tIns="45718" rIns="91422" bIns="45718" rtlCol="0" anchor="ctr">
            <a:normAutofit/>
          </a:bodyPr>
          <a:lstStyle/>
          <a:p>
            <a:r>
              <a:rPr lang="en-US"/>
              <a:t>Click to edit Master title style</a:t>
            </a:r>
          </a:p>
        </p:txBody>
      </p:sp>
      <p:sp>
        <p:nvSpPr>
          <p:cNvPr id="3" name="Text Placeholder 2"/>
          <p:cNvSpPr>
            <a:spLocks noGrp="1"/>
          </p:cNvSpPr>
          <p:nvPr>
            <p:ph type="body" idx="1"/>
          </p:nvPr>
        </p:nvSpPr>
        <p:spPr>
          <a:xfrm>
            <a:off x="838200" y="1825624"/>
            <a:ext cx="10515600" cy="4351339"/>
          </a:xfrm>
          <a:prstGeom prst="rect">
            <a:avLst/>
          </a:prstGeom>
        </p:spPr>
        <p:txBody>
          <a:bodyPr vert="horz" lIns="91422" tIns="45718" rIns="91422" bIns="45718"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2"/>
            <a:ext cx="2743200" cy="365125"/>
          </a:xfrm>
          <a:prstGeom prst="rect">
            <a:avLst/>
          </a:prstGeom>
        </p:spPr>
        <p:txBody>
          <a:bodyPr vert="horz" lIns="91422" tIns="45718" rIns="91422" bIns="45718" rtlCol="0" anchor="ctr"/>
          <a:lstStyle>
            <a:lvl1pPr algn="l">
              <a:defRPr sz="1200">
                <a:solidFill>
                  <a:schemeClr val="tx1">
                    <a:tint val="75000"/>
                  </a:schemeClr>
                </a:solidFill>
              </a:defRPr>
            </a:lvl1pPr>
          </a:lstStyle>
          <a:p>
            <a:pPr defTabSz="914196"/>
            <a:fld id="{3E52A583-A0A0-46CE-A950-07CA7210FDCA}" type="datetimeFigureOut">
              <a:rPr lang="en-US" smtClean="0">
                <a:solidFill>
                  <a:prstClr val="black">
                    <a:tint val="75000"/>
                  </a:prstClr>
                </a:solidFill>
              </a:rPr>
              <a:pPr defTabSz="914196"/>
              <a:t>3/30/2018</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2"/>
            <a:ext cx="4114800" cy="365125"/>
          </a:xfrm>
          <a:prstGeom prst="rect">
            <a:avLst/>
          </a:prstGeom>
        </p:spPr>
        <p:txBody>
          <a:bodyPr vert="horz" lIns="91422" tIns="45718" rIns="91422" bIns="45718" rtlCol="0" anchor="ctr"/>
          <a:lstStyle>
            <a:lvl1pPr algn="ctr">
              <a:defRPr sz="1200">
                <a:solidFill>
                  <a:schemeClr val="tx1">
                    <a:tint val="75000"/>
                  </a:schemeClr>
                </a:solidFill>
              </a:defRPr>
            </a:lvl1pPr>
          </a:lstStyle>
          <a:p>
            <a:pPr defTabSz="914196"/>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2"/>
            <a:ext cx="2743200" cy="365125"/>
          </a:xfrm>
          <a:prstGeom prst="rect">
            <a:avLst/>
          </a:prstGeom>
        </p:spPr>
        <p:txBody>
          <a:bodyPr vert="horz" lIns="91422" tIns="45718" rIns="91422" bIns="45718" rtlCol="0" anchor="ctr"/>
          <a:lstStyle>
            <a:lvl1pPr algn="r">
              <a:defRPr sz="1200">
                <a:solidFill>
                  <a:schemeClr val="tx1">
                    <a:tint val="75000"/>
                  </a:schemeClr>
                </a:solidFill>
              </a:defRPr>
            </a:lvl1pPr>
          </a:lstStyle>
          <a:p>
            <a:pPr defTabSz="914196"/>
            <a:fld id="{5232D241-7E7A-4594-B6BA-D9B666F30141}" type="slidenum">
              <a:rPr lang="en-US" smtClean="0">
                <a:solidFill>
                  <a:prstClr val="black">
                    <a:tint val="75000"/>
                  </a:prstClr>
                </a:solidFill>
              </a:rPr>
              <a:pPr defTabSz="914196"/>
              <a:t>‹#›</a:t>
            </a:fld>
            <a:endParaRPr lang="en-US">
              <a:solidFill>
                <a:prstClr val="black">
                  <a:tint val="75000"/>
                </a:prstClr>
              </a:solidFill>
            </a:endParaRPr>
          </a:p>
        </p:txBody>
      </p:sp>
    </p:spTree>
    <p:extLst>
      <p:ext uri="{BB962C8B-B14F-4D97-AF65-F5344CB8AC3E}">
        <p14:creationId xmlns:p14="http://schemas.microsoft.com/office/powerpoint/2010/main" val="2291134693"/>
      </p:ext>
    </p:extLst>
  </p:cSld>
  <p:clrMap bg1="lt1" tx1="dk1" bg2="lt2" tx2="dk2" accent1="accent1" accent2="accent2" accent3="accent3" accent4="accent4" accent5="accent5" accent6="accent6" hlink="hlink" folHlink="folHlink"/>
  <p:sldLayoutIdLst>
    <p:sldLayoutId id="2147484165" r:id="rId1"/>
    <p:sldLayoutId id="2147484166" r:id="rId2"/>
    <p:sldLayoutId id="2147484167" r:id="rId3"/>
    <p:sldLayoutId id="2147484168" r:id="rId4"/>
    <p:sldLayoutId id="2147484169" r:id="rId5"/>
    <p:sldLayoutId id="2147484170" r:id="rId6"/>
    <p:sldLayoutId id="2147484171" r:id="rId7"/>
    <p:sldLayoutId id="2147484172" r:id="rId8"/>
    <p:sldLayoutId id="2147484173" r:id="rId9"/>
    <p:sldLayoutId id="2147484174" r:id="rId10"/>
    <p:sldLayoutId id="2147484175" r:id="rId11"/>
  </p:sldLayoutIdLst>
  <p:txStyles>
    <p:titleStyle>
      <a:lvl1pPr algn="l" defTabSz="914196"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52" indent="-228552" algn="l" defTabSz="914196"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654" indent="-228552" algn="l" defTabSz="914196"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746" indent="-228552" algn="l" defTabSz="914196"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599840"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4pPr>
      <a:lvl5pPr marL="2056935"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5pPr>
      <a:lvl6pPr marL="2514036"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6pPr>
      <a:lvl7pPr marL="2971134"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7pPr>
      <a:lvl8pPr marL="3428232"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8pPr>
      <a:lvl9pPr marL="3885334"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9pPr>
    </p:bodyStyle>
    <p:otherStyle>
      <a:defPPr>
        <a:defRPr lang="en-US"/>
      </a:defPPr>
      <a:lvl1pPr marL="0" algn="l" defTabSz="914196" rtl="0" eaLnBrk="1" latinLnBrk="0" hangingPunct="1">
        <a:defRPr sz="1900" kern="1200">
          <a:solidFill>
            <a:schemeClr val="tx1"/>
          </a:solidFill>
          <a:latin typeface="+mn-lt"/>
          <a:ea typeface="+mn-ea"/>
          <a:cs typeface="+mn-cs"/>
        </a:defRPr>
      </a:lvl1pPr>
      <a:lvl2pPr marL="457095" algn="l" defTabSz="914196" rtl="0" eaLnBrk="1" latinLnBrk="0" hangingPunct="1">
        <a:defRPr sz="1900" kern="1200">
          <a:solidFill>
            <a:schemeClr val="tx1"/>
          </a:solidFill>
          <a:latin typeface="+mn-lt"/>
          <a:ea typeface="+mn-ea"/>
          <a:cs typeface="+mn-cs"/>
        </a:defRPr>
      </a:lvl2pPr>
      <a:lvl3pPr marL="914196" algn="l" defTabSz="914196" rtl="0" eaLnBrk="1" latinLnBrk="0" hangingPunct="1">
        <a:defRPr sz="1900" kern="1200">
          <a:solidFill>
            <a:schemeClr val="tx1"/>
          </a:solidFill>
          <a:latin typeface="+mn-lt"/>
          <a:ea typeface="+mn-ea"/>
          <a:cs typeface="+mn-cs"/>
        </a:defRPr>
      </a:lvl3pPr>
      <a:lvl4pPr marL="1371294" algn="l" defTabSz="914196" rtl="0" eaLnBrk="1" latinLnBrk="0" hangingPunct="1">
        <a:defRPr sz="1900" kern="1200">
          <a:solidFill>
            <a:schemeClr val="tx1"/>
          </a:solidFill>
          <a:latin typeface="+mn-lt"/>
          <a:ea typeface="+mn-ea"/>
          <a:cs typeface="+mn-cs"/>
        </a:defRPr>
      </a:lvl4pPr>
      <a:lvl5pPr marL="1828392" algn="l" defTabSz="914196" rtl="0" eaLnBrk="1" latinLnBrk="0" hangingPunct="1">
        <a:defRPr sz="1900" kern="1200">
          <a:solidFill>
            <a:schemeClr val="tx1"/>
          </a:solidFill>
          <a:latin typeface="+mn-lt"/>
          <a:ea typeface="+mn-ea"/>
          <a:cs typeface="+mn-cs"/>
        </a:defRPr>
      </a:lvl5pPr>
      <a:lvl6pPr marL="2285494" algn="l" defTabSz="914196" rtl="0" eaLnBrk="1" latinLnBrk="0" hangingPunct="1">
        <a:defRPr sz="1900" kern="1200">
          <a:solidFill>
            <a:schemeClr val="tx1"/>
          </a:solidFill>
          <a:latin typeface="+mn-lt"/>
          <a:ea typeface="+mn-ea"/>
          <a:cs typeface="+mn-cs"/>
        </a:defRPr>
      </a:lvl6pPr>
      <a:lvl7pPr marL="2742586" algn="l" defTabSz="914196" rtl="0" eaLnBrk="1" latinLnBrk="0" hangingPunct="1">
        <a:defRPr sz="1900" kern="1200">
          <a:solidFill>
            <a:schemeClr val="tx1"/>
          </a:solidFill>
          <a:latin typeface="+mn-lt"/>
          <a:ea typeface="+mn-ea"/>
          <a:cs typeface="+mn-cs"/>
        </a:defRPr>
      </a:lvl7pPr>
      <a:lvl8pPr marL="3199680" algn="l" defTabSz="914196" rtl="0" eaLnBrk="1" latinLnBrk="0" hangingPunct="1">
        <a:defRPr sz="1900" kern="1200">
          <a:solidFill>
            <a:schemeClr val="tx1"/>
          </a:solidFill>
          <a:latin typeface="+mn-lt"/>
          <a:ea typeface="+mn-ea"/>
          <a:cs typeface="+mn-cs"/>
        </a:defRPr>
      </a:lvl8pPr>
      <a:lvl9pPr marL="3656775" algn="l" defTabSz="914196" rtl="0" eaLnBrk="1" latinLnBrk="0" hangingPunct="1">
        <a:defRPr sz="19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22" tIns="45718" rIns="91422" bIns="45718" rtlCol="0" anchor="ctr">
            <a:normAutofit/>
          </a:bodyPr>
          <a:lstStyle/>
          <a:p>
            <a:r>
              <a:rPr lang="en-US"/>
              <a:t>Click to edit Master title style</a:t>
            </a:r>
          </a:p>
        </p:txBody>
      </p:sp>
      <p:sp>
        <p:nvSpPr>
          <p:cNvPr id="3" name="Text Placeholder 2"/>
          <p:cNvSpPr>
            <a:spLocks noGrp="1"/>
          </p:cNvSpPr>
          <p:nvPr>
            <p:ph type="body" idx="1"/>
          </p:nvPr>
        </p:nvSpPr>
        <p:spPr>
          <a:xfrm>
            <a:off x="838200" y="1825624"/>
            <a:ext cx="10515600" cy="4351339"/>
          </a:xfrm>
          <a:prstGeom prst="rect">
            <a:avLst/>
          </a:prstGeom>
        </p:spPr>
        <p:txBody>
          <a:bodyPr vert="horz" lIns="91422" tIns="45718" rIns="91422" bIns="45718"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2"/>
            <a:ext cx="2743200" cy="365125"/>
          </a:xfrm>
          <a:prstGeom prst="rect">
            <a:avLst/>
          </a:prstGeom>
        </p:spPr>
        <p:txBody>
          <a:bodyPr vert="horz" lIns="91422" tIns="45718" rIns="91422" bIns="45718" rtlCol="0" anchor="ctr"/>
          <a:lstStyle>
            <a:lvl1pPr algn="l">
              <a:defRPr sz="1200">
                <a:solidFill>
                  <a:schemeClr val="tx1">
                    <a:tint val="75000"/>
                  </a:schemeClr>
                </a:solidFill>
              </a:defRPr>
            </a:lvl1pPr>
          </a:lstStyle>
          <a:p>
            <a:pPr defTabSz="914196"/>
            <a:fld id="{3E52A583-A0A0-46CE-A950-07CA7210FDCA}" type="datetimeFigureOut">
              <a:rPr lang="en-US" smtClean="0">
                <a:solidFill>
                  <a:prstClr val="black">
                    <a:tint val="75000"/>
                  </a:prstClr>
                </a:solidFill>
              </a:rPr>
              <a:pPr defTabSz="914196"/>
              <a:t>3/30/2018</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2"/>
            <a:ext cx="4114800" cy="365125"/>
          </a:xfrm>
          <a:prstGeom prst="rect">
            <a:avLst/>
          </a:prstGeom>
        </p:spPr>
        <p:txBody>
          <a:bodyPr vert="horz" lIns="91422" tIns="45718" rIns="91422" bIns="45718" rtlCol="0" anchor="ctr"/>
          <a:lstStyle>
            <a:lvl1pPr algn="ctr">
              <a:defRPr sz="1200">
                <a:solidFill>
                  <a:schemeClr val="tx1">
                    <a:tint val="75000"/>
                  </a:schemeClr>
                </a:solidFill>
              </a:defRPr>
            </a:lvl1pPr>
          </a:lstStyle>
          <a:p>
            <a:pPr defTabSz="914196"/>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2"/>
            <a:ext cx="2743200" cy="365125"/>
          </a:xfrm>
          <a:prstGeom prst="rect">
            <a:avLst/>
          </a:prstGeom>
        </p:spPr>
        <p:txBody>
          <a:bodyPr vert="horz" lIns="91422" tIns="45718" rIns="91422" bIns="45718" rtlCol="0" anchor="ctr"/>
          <a:lstStyle>
            <a:lvl1pPr algn="r">
              <a:defRPr sz="1200">
                <a:solidFill>
                  <a:schemeClr val="tx1">
                    <a:tint val="75000"/>
                  </a:schemeClr>
                </a:solidFill>
              </a:defRPr>
            </a:lvl1pPr>
          </a:lstStyle>
          <a:p>
            <a:pPr defTabSz="914196"/>
            <a:fld id="{5232D241-7E7A-4594-B6BA-D9B666F30141}" type="slidenum">
              <a:rPr lang="en-US" smtClean="0">
                <a:solidFill>
                  <a:prstClr val="black">
                    <a:tint val="75000"/>
                  </a:prstClr>
                </a:solidFill>
              </a:rPr>
              <a:pPr defTabSz="914196"/>
              <a:t>‹#›</a:t>
            </a:fld>
            <a:endParaRPr lang="en-US">
              <a:solidFill>
                <a:prstClr val="black">
                  <a:tint val="75000"/>
                </a:prstClr>
              </a:solidFill>
            </a:endParaRPr>
          </a:p>
        </p:txBody>
      </p:sp>
    </p:spTree>
    <p:extLst>
      <p:ext uri="{BB962C8B-B14F-4D97-AF65-F5344CB8AC3E}">
        <p14:creationId xmlns:p14="http://schemas.microsoft.com/office/powerpoint/2010/main" val="956206186"/>
      </p:ext>
    </p:extLst>
  </p:cSld>
  <p:clrMap bg1="lt1" tx1="dk1" bg2="lt2" tx2="dk2" accent1="accent1" accent2="accent2" accent3="accent3" accent4="accent4" accent5="accent5" accent6="accent6" hlink="hlink" folHlink="folHlink"/>
  <p:sldLayoutIdLst>
    <p:sldLayoutId id="2147484177" r:id="rId1"/>
    <p:sldLayoutId id="2147484178" r:id="rId2"/>
    <p:sldLayoutId id="2147484179" r:id="rId3"/>
    <p:sldLayoutId id="2147484180" r:id="rId4"/>
    <p:sldLayoutId id="2147484181" r:id="rId5"/>
    <p:sldLayoutId id="2147484182" r:id="rId6"/>
    <p:sldLayoutId id="2147484183" r:id="rId7"/>
    <p:sldLayoutId id="2147484184" r:id="rId8"/>
    <p:sldLayoutId id="2147484185" r:id="rId9"/>
    <p:sldLayoutId id="2147484186" r:id="rId10"/>
    <p:sldLayoutId id="2147484187" r:id="rId11"/>
  </p:sldLayoutIdLst>
  <p:txStyles>
    <p:titleStyle>
      <a:lvl1pPr algn="l" defTabSz="914196"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52" indent="-228552" algn="l" defTabSz="914196"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654" indent="-228552" algn="l" defTabSz="914196"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746" indent="-228552" algn="l" defTabSz="914196"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599840"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4pPr>
      <a:lvl5pPr marL="2056935"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5pPr>
      <a:lvl6pPr marL="2514036"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6pPr>
      <a:lvl7pPr marL="2971134"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7pPr>
      <a:lvl8pPr marL="3428232"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8pPr>
      <a:lvl9pPr marL="3885334"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9pPr>
    </p:bodyStyle>
    <p:otherStyle>
      <a:defPPr>
        <a:defRPr lang="en-US"/>
      </a:defPPr>
      <a:lvl1pPr marL="0" algn="l" defTabSz="914196" rtl="0" eaLnBrk="1" latinLnBrk="0" hangingPunct="1">
        <a:defRPr sz="1900" kern="1200">
          <a:solidFill>
            <a:schemeClr val="tx1"/>
          </a:solidFill>
          <a:latin typeface="+mn-lt"/>
          <a:ea typeface="+mn-ea"/>
          <a:cs typeface="+mn-cs"/>
        </a:defRPr>
      </a:lvl1pPr>
      <a:lvl2pPr marL="457095" algn="l" defTabSz="914196" rtl="0" eaLnBrk="1" latinLnBrk="0" hangingPunct="1">
        <a:defRPr sz="1900" kern="1200">
          <a:solidFill>
            <a:schemeClr val="tx1"/>
          </a:solidFill>
          <a:latin typeface="+mn-lt"/>
          <a:ea typeface="+mn-ea"/>
          <a:cs typeface="+mn-cs"/>
        </a:defRPr>
      </a:lvl2pPr>
      <a:lvl3pPr marL="914196" algn="l" defTabSz="914196" rtl="0" eaLnBrk="1" latinLnBrk="0" hangingPunct="1">
        <a:defRPr sz="1900" kern="1200">
          <a:solidFill>
            <a:schemeClr val="tx1"/>
          </a:solidFill>
          <a:latin typeface="+mn-lt"/>
          <a:ea typeface="+mn-ea"/>
          <a:cs typeface="+mn-cs"/>
        </a:defRPr>
      </a:lvl3pPr>
      <a:lvl4pPr marL="1371294" algn="l" defTabSz="914196" rtl="0" eaLnBrk="1" latinLnBrk="0" hangingPunct="1">
        <a:defRPr sz="1900" kern="1200">
          <a:solidFill>
            <a:schemeClr val="tx1"/>
          </a:solidFill>
          <a:latin typeface="+mn-lt"/>
          <a:ea typeface="+mn-ea"/>
          <a:cs typeface="+mn-cs"/>
        </a:defRPr>
      </a:lvl4pPr>
      <a:lvl5pPr marL="1828392" algn="l" defTabSz="914196" rtl="0" eaLnBrk="1" latinLnBrk="0" hangingPunct="1">
        <a:defRPr sz="1900" kern="1200">
          <a:solidFill>
            <a:schemeClr val="tx1"/>
          </a:solidFill>
          <a:latin typeface="+mn-lt"/>
          <a:ea typeface="+mn-ea"/>
          <a:cs typeface="+mn-cs"/>
        </a:defRPr>
      </a:lvl5pPr>
      <a:lvl6pPr marL="2285494" algn="l" defTabSz="914196" rtl="0" eaLnBrk="1" latinLnBrk="0" hangingPunct="1">
        <a:defRPr sz="1900" kern="1200">
          <a:solidFill>
            <a:schemeClr val="tx1"/>
          </a:solidFill>
          <a:latin typeface="+mn-lt"/>
          <a:ea typeface="+mn-ea"/>
          <a:cs typeface="+mn-cs"/>
        </a:defRPr>
      </a:lvl6pPr>
      <a:lvl7pPr marL="2742586" algn="l" defTabSz="914196" rtl="0" eaLnBrk="1" latinLnBrk="0" hangingPunct="1">
        <a:defRPr sz="1900" kern="1200">
          <a:solidFill>
            <a:schemeClr val="tx1"/>
          </a:solidFill>
          <a:latin typeface="+mn-lt"/>
          <a:ea typeface="+mn-ea"/>
          <a:cs typeface="+mn-cs"/>
        </a:defRPr>
      </a:lvl7pPr>
      <a:lvl8pPr marL="3199680" algn="l" defTabSz="914196" rtl="0" eaLnBrk="1" latinLnBrk="0" hangingPunct="1">
        <a:defRPr sz="1900" kern="1200">
          <a:solidFill>
            <a:schemeClr val="tx1"/>
          </a:solidFill>
          <a:latin typeface="+mn-lt"/>
          <a:ea typeface="+mn-ea"/>
          <a:cs typeface="+mn-cs"/>
        </a:defRPr>
      </a:lvl8pPr>
      <a:lvl9pPr marL="3656775" algn="l" defTabSz="914196" rtl="0" eaLnBrk="1" latinLnBrk="0" hangingPunct="1">
        <a:defRPr sz="19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22" tIns="45718" rIns="91422" bIns="45718" rtlCol="0" anchor="ctr">
            <a:normAutofit/>
          </a:bodyPr>
          <a:lstStyle/>
          <a:p>
            <a:r>
              <a:rPr lang="en-US"/>
              <a:t>Click to edit Master title style</a:t>
            </a:r>
          </a:p>
        </p:txBody>
      </p:sp>
      <p:sp>
        <p:nvSpPr>
          <p:cNvPr id="3" name="Text Placeholder 2"/>
          <p:cNvSpPr>
            <a:spLocks noGrp="1"/>
          </p:cNvSpPr>
          <p:nvPr>
            <p:ph type="body" idx="1"/>
          </p:nvPr>
        </p:nvSpPr>
        <p:spPr>
          <a:xfrm>
            <a:off x="838200" y="1825624"/>
            <a:ext cx="10515600" cy="4351339"/>
          </a:xfrm>
          <a:prstGeom prst="rect">
            <a:avLst/>
          </a:prstGeom>
        </p:spPr>
        <p:txBody>
          <a:bodyPr vert="horz" lIns="91422" tIns="45718" rIns="91422" bIns="45718"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2"/>
            <a:ext cx="2743200" cy="365125"/>
          </a:xfrm>
          <a:prstGeom prst="rect">
            <a:avLst/>
          </a:prstGeom>
        </p:spPr>
        <p:txBody>
          <a:bodyPr vert="horz" lIns="91422" tIns="45718" rIns="91422" bIns="45718" rtlCol="0" anchor="ctr"/>
          <a:lstStyle>
            <a:lvl1pPr algn="l">
              <a:defRPr sz="1200">
                <a:solidFill>
                  <a:schemeClr val="tx1">
                    <a:tint val="75000"/>
                  </a:schemeClr>
                </a:solidFill>
              </a:defRPr>
            </a:lvl1pPr>
          </a:lstStyle>
          <a:p>
            <a:pPr defTabSz="914196"/>
            <a:fld id="{5BDE327E-62F0-48B3-8E16-78DD54F4C3EB}" type="datetimeFigureOut">
              <a:rPr lang="en-US" smtClean="0">
                <a:solidFill>
                  <a:prstClr val="black">
                    <a:tint val="75000"/>
                  </a:prstClr>
                </a:solidFill>
              </a:rPr>
              <a:pPr defTabSz="914196"/>
              <a:t>3/30/2018</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2"/>
            <a:ext cx="4114800" cy="365125"/>
          </a:xfrm>
          <a:prstGeom prst="rect">
            <a:avLst/>
          </a:prstGeom>
        </p:spPr>
        <p:txBody>
          <a:bodyPr vert="horz" lIns="91422" tIns="45718" rIns="91422" bIns="45718" rtlCol="0" anchor="ctr"/>
          <a:lstStyle>
            <a:lvl1pPr algn="ctr">
              <a:defRPr sz="1200">
                <a:solidFill>
                  <a:schemeClr val="tx1">
                    <a:tint val="75000"/>
                  </a:schemeClr>
                </a:solidFill>
              </a:defRPr>
            </a:lvl1pPr>
          </a:lstStyle>
          <a:p>
            <a:pPr defTabSz="914196"/>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2"/>
            <a:ext cx="2743200" cy="365125"/>
          </a:xfrm>
          <a:prstGeom prst="rect">
            <a:avLst/>
          </a:prstGeom>
        </p:spPr>
        <p:txBody>
          <a:bodyPr vert="horz" lIns="91422" tIns="45718" rIns="91422" bIns="45718" rtlCol="0" anchor="ctr"/>
          <a:lstStyle>
            <a:lvl1pPr algn="r">
              <a:defRPr sz="1200">
                <a:solidFill>
                  <a:schemeClr val="tx1">
                    <a:tint val="75000"/>
                  </a:schemeClr>
                </a:solidFill>
              </a:defRPr>
            </a:lvl1pPr>
          </a:lstStyle>
          <a:p>
            <a:pPr defTabSz="914196"/>
            <a:fld id="{1C701E7F-2282-4186-997C-5952ACAC0103}" type="slidenum">
              <a:rPr lang="en-US" smtClean="0">
                <a:solidFill>
                  <a:prstClr val="black">
                    <a:tint val="75000"/>
                  </a:prstClr>
                </a:solidFill>
              </a:rPr>
              <a:pPr defTabSz="914196"/>
              <a:t>‹#›</a:t>
            </a:fld>
            <a:endParaRPr lang="en-US">
              <a:solidFill>
                <a:prstClr val="black">
                  <a:tint val="75000"/>
                </a:prstClr>
              </a:solidFill>
            </a:endParaRPr>
          </a:p>
        </p:txBody>
      </p:sp>
    </p:spTree>
    <p:extLst>
      <p:ext uri="{BB962C8B-B14F-4D97-AF65-F5344CB8AC3E}">
        <p14:creationId xmlns:p14="http://schemas.microsoft.com/office/powerpoint/2010/main" val="2764891280"/>
      </p:ext>
    </p:extLst>
  </p:cSld>
  <p:clrMap bg1="lt1" tx1="dk1" bg2="lt2" tx2="dk2" accent1="accent1" accent2="accent2" accent3="accent3" accent4="accent4" accent5="accent5" accent6="accent6" hlink="hlink" folHlink="folHlink"/>
  <p:sldLayoutIdLst>
    <p:sldLayoutId id="2147484189" r:id="rId1"/>
    <p:sldLayoutId id="2147484190" r:id="rId2"/>
    <p:sldLayoutId id="2147484191" r:id="rId3"/>
    <p:sldLayoutId id="2147484192" r:id="rId4"/>
    <p:sldLayoutId id="2147484193" r:id="rId5"/>
    <p:sldLayoutId id="2147484194" r:id="rId6"/>
    <p:sldLayoutId id="2147484195" r:id="rId7"/>
    <p:sldLayoutId id="2147484196" r:id="rId8"/>
    <p:sldLayoutId id="2147484197" r:id="rId9"/>
    <p:sldLayoutId id="2147484198" r:id="rId10"/>
    <p:sldLayoutId id="2147484199" r:id="rId11"/>
  </p:sldLayoutIdLst>
  <p:txStyles>
    <p:titleStyle>
      <a:lvl1pPr algn="l" defTabSz="914196"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52" indent="-228552" algn="l" defTabSz="914196"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654" indent="-228552" algn="l" defTabSz="914196"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746" indent="-228552" algn="l" defTabSz="914196"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599840"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4pPr>
      <a:lvl5pPr marL="2056935"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5pPr>
      <a:lvl6pPr marL="2514036"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6pPr>
      <a:lvl7pPr marL="2971134"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7pPr>
      <a:lvl8pPr marL="3428232"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8pPr>
      <a:lvl9pPr marL="3885334"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9pPr>
    </p:bodyStyle>
    <p:otherStyle>
      <a:defPPr>
        <a:defRPr lang="en-US"/>
      </a:defPPr>
      <a:lvl1pPr marL="0" algn="l" defTabSz="914196" rtl="0" eaLnBrk="1" latinLnBrk="0" hangingPunct="1">
        <a:defRPr sz="1900" kern="1200">
          <a:solidFill>
            <a:schemeClr val="tx1"/>
          </a:solidFill>
          <a:latin typeface="+mn-lt"/>
          <a:ea typeface="+mn-ea"/>
          <a:cs typeface="+mn-cs"/>
        </a:defRPr>
      </a:lvl1pPr>
      <a:lvl2pPr marL="457095" algn="l" defTabSz="914196" rtl="0" eaLnBrk="1" latinLnBrk="0" hangingPunct="1">
        <a:defRPr sz="1900" kern="1200">
          <a:solidFill>
            <a:schemeClr val="tx1"/>
          </a:solidFill>
          <a:latin typeface="+mn-lt"/>
          <a:ea typeface="+mn-ea"/>
          <a:cs typeface="+mn-cs"/>
        </a:defRPr>
      </a:lvl2pPr>
      <a:lvl3pPr marL="914196" algn="l" defTabSz="914196" rtl="0" eaLnBrk="1" latinLnBrk="0" hangingPunct="1">
        <a:defRPr sz="1900" kern="1200">
          <a:solidFill>
            <a:schemeClr val="tx1"/>
          </a:solidFill>
          <a:latin typeface="+mn-lt"/>
          <a:ea typeface="+mn-ea"/>
          <a:cs typeface="+mn-cs"/>
        </a:defRPr>
      </a:lvl3pPr>
      <a:lvl4pPr marL="1371294" algn="l" defTabSz="914196" rtl="0" eaLnBrk="1" latinLnBrk="0" hangingPunct="1">
        <a:defRPr sz="1900" kern="1200">
          <a:solidFill>
            <a:schemeClr val="tx1"/>
          </a:solidFill>
          <a:latin typeface="+mn-lt"/>
          <a:ea typeface="+mn-ea"/>
          <a:cs typeface="+mn-cs"/>
        </a:defRPr>
      </a:lvl4pPr>
      <a:lvl5pPr marL="1828392" algn="l" defTabSz="914196" rtl="0" eaLnBrk="1" latinLnBrk="0" hangingPunct="1">
        <a:defRPr sz="1900" kern="1200">
          <a:solidFill>
            <a:schemeClr val="tx1"/>
          </a:solidFill>
          <a:latin typeface="+mn-lt"/>
          <a:ea typeface="+mn-ea"/>
          <a:cs typeface="+mn-cs"/>
        </a:defRPr>
      </a:lvl5pPr>
      <a:lvl6pPr marL="2285494" algn="l" defTabSz="914196" rtl="0" eaLnBrk="1" latinLnBrk="0" hangingPunct="1">
        <a:defRPr sz="1900" kern="1200">
          <a:solidFill>
            <a:schemeClr val="tx1"/>
          </a:solidFill>
          <a:latin typeface="+mn-lt"/>
          <a:ea typeface="+mn-ea"/>
          <a:cs typeface="+mn-cs"/>
        </a:defRPr>
      </a:lvl6pPr>
      <a:lvl7pPr marL="2742586" algn="l" defTabSz="914196" rtl="0" eaLnBrk="1" latinLnBrk="0" hangingPunct="1">
        <a:defRPr sz="1900" kern="1200">
          <a:solidFill>
            <a:schemeClr val="tx1"/>
          </a:solidFill>
          <a:latin typeface="+mn-lt"/>
          <a:ea typeface="+mn-ea"/>
          <a:cs typeface="+mn-cs"/>
        </a:defRPr>
      </a:lvl7pPr>
      <a:lvl8pPr marL="3199680" algn="l" defTabSz="914196" rtl="0" eaLnBrk="1" latinLnBrk="0" hangingPunct="1">
        <a:defRPr sz="1900" kern="1200">
          <a:solidFill>
            <a:schemeClr val="tx1"/>
          </a:solidFill>
          <a:latin typeface="+mn-lt"/>
          <a:ea typeface="+mn-ea"/>
          <a:cs typeface="+mn-cs"/>
        </a:defRPr>
      </a:lvl8pPr>
      <a:lvl9pPr marL="3656775" algn="l" defTabSz="914196" rtl="0" eaLnBrk="1" latinLnBrk="0" hangingPunct="1">
        <a:defRPr sz="19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BDE327E-62F0-48B3-8E16-78DD54F4C3EB}"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C701E7F-2282-4186-997C-5952ACAC0103}"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94115578"/>
      </p:ext>
    </p:extLst>
  </p:cSld>
  <p:clrMap bg1="lt1" tx1="dk1" bg2="lt2" tx2="dk2" accent1="accent1" accent2="accent2" accent3="accent3" accent4="accent4" accent5="accent5" accent6="accent6" hlink="hlink" folHlink="folHlink"/>
  <p:sldLayoutIdLst>
    <p:sldLayoutId id="2147484201" r:id="rId1"/>
    <p:sldLayoutId id="2147484202" r:id="rId2"/>
    <p:sldLayoutId id="2147484203" r:id="rId3"/>
    <p:sldLayoutId id="2147484204" r:id="rId4"/>
    <p:sldLayoutId id="2147484205" r:id="rId5"/>
    <p:sldLayoutId id="2147484206" r:id="rId6"/>
    <p:sldLayoutId id="2147484207" r:id="rId7"/>
    <p:sldLayoutId id="2147484208" r:id="rId8"/>
    <p:sldLayoutId id="2147484209" r:id="rId9"/>
    <p:sldLayoutId id="2147484210" r:id="rId10"/>
    <p:sldLayoutId id="214748421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22" tIns="45718" rIns="91422" bIns="45718" rtlCol="0" anchor="ctr">
            <a:normAutofit/>
          </a:bodyPr>
          <a:lstStyle/>
          <a:p>
            <a:r>
              <a:rPr lang="en-US"/>
              <a:t>Click to edit Master title style</a:t>
            </a:r>
          </a:p>
        </p:txBody>
      </p:sp>
      <p:sp>
        <p:nvSpPr>
          <p:cNvPr id="3" name="Text Placeholder 2"/>
          <p:cNvSpPr>
            <a:spLocks noGrp="1"/>
          </p:cNvSpPr>
          <p:nvPr>
            <p:ph type="body" idx="1"/>
          </p:nvPr>
        </p:nvSpPr>
        <p:spPr>
          <a:xfrm>
            <a:off x="838200" y="1825624"/>
            <a:ext cx="10515600" cy="4351339"/>
          </a:xfrm>
          <a:prstGeom prst="rect">
            <a:avLst/>
          </a:prstGeom>
        </p:spPr>
        <p:txBody>
          <a:bodyPr vert="horz" lIns="91422" tIns="45718" rIns="91422" bIns="45718"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2"/>
            <a:ext cx="2743200" cy="365125"/>
          </a:xfrm>
          <a:prstGeom prst="rect">
            <a:avLst/>
          </a:prstGeom>
        </p:spPr>
        <p:txBody>
          <a:bodyPr vert="horz" lIns="91422" tIns="45718" rIns="91422" bIns="45718" rtlCol="0" anchor="ctr"/>
          <a:lstStyle>
            <a:lvl1pPr algn="l">
              <a:defRPr sz="1200">
                <a:solidFill>
                  <a:schemeClr val="tx1">
                    <a:tint val="75000"/>
                  </a:schemeClr>
                </a:solidFill>
              </a:defRPr>
            </a:lvl1pPr>
          </a:lstStyle>
          <a:p>
            <a:pPr defTabSz="914196"/>
            <a:fld id="{3E52A583-A0A0-46CE-A950-07CA7210FDCA}" type="datetimeFigureOut">
              <a:rPr lang="en-US" smtClean="0">
                <a:solidFill>
                  <a:prstClr val="black">
                    <a:tint val="75000"/>
                  </a:prstClr>
                </a:solidFill>
              </a:rPr>
              <a:pPr defTabSz="914196"/>
              <a:t>3/30/2018</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2"/>
            <a:ext cx="4114800" cy="365125"/>
          </a:xfrm>
          <a:prstGeom prst="rect">
            <a:avLst/>
          </a:prstGeom>
        </p:spPr>
        <p:txBody>
          <a:bodyPr vert="horz" lIns="91422" tIns="45718" rIns="91422" bIns="45718" rtlCol="0" anchor="ctr"/>
          <a:lstStyle>
            <a:lvl1pPr algn="ctr">
              <a:defRPr sz="1200">
                <a:solidFill>
                  <a:schemeClr val="tx1">
                    <a:tint val="75000"/>
                  </a:schemeClr>
                </a:solidFill>
              </a:defRPr>
            </a:lvl1pPr>
          </a:lstStyle>
          <a:p>
            <a:pPr defTabSz="914196"/>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2"/>
            <a:ext cx="2743200" cy="365125"/>
          </a:xfrm>
          <a:prstGeom prst="rect">
            <a:avLst/>
          </a:prstGeom>
        </p:spPr>
        <p:txBody>
          <a:bodyPr vert="horz" lIns="91422" tIns="45718" rIns="91422" bIns="45718" rtlCol="0" anchor="ctr"/>
          <a:lstStyle>
            <a:lvl1pPr algn="r">
              <a:defRPr sz="1200">
                <a:solidFill>
                  <a:schemeClr val="tx1">
                    <a:tint val="75000"/>
                  </a:schemeClr>
                </a:solidFill>
              </a:defRPr>
            </a:lvl1pPr>
          </a:lstStyle>
          <a:p>
            <a:pPr defTabSz="914196"/>
            <a:fld id="{5232D241-7E7A-4594-B6BA-D9B666F30141}" type="slidenum">
              <a:rPr lang="en-US" smtClean="0">
                <a:solidFill>
                  <a:prstClr val="black">
                    <a:tint val="75000"/>
                  </a:prstClr>
                </a:solidFill>
              </a:rPr>
              <a:pPr defTabSz="914196"/>
              <a:t>‹#›</a:t>
            </a:fld>
            <a:endParaRPr lang="en-US">
              <a:solidFill>
                <a:prstClr val="black">
                  <a:tint val="75000"/>
                </a:prstClr>
              </a:solidFill>
            </a:endParaRPr>
          </a:p>
        </p:txBody>
      </p:sp>
    </p:spTree>
    <p:extLst>
      <p:ext uri="{BB962C8B-B14F-4D97-AF65-F5344CB8AC3E}">
        <p14:creationId xmlns:p14="http://schemas.microsoft.com/office/powerpoint/2010/main" val="3779401902"/>
      </p:ext>
    </p:extLst>
  </p:cSld>
  <p:clrMap bg1="lt1" tx1="dk1" bg2="lt2" tx2="dk2" accent1="accent1" accent2="accent2" accent3="accent3" accent4="accent4" accent5="accent5" accent6="accent6" hlink="hlink" folHlink="folHlink"/>
  <p:sldLayoutIdLst>
    <p:sldLayoutId id="2147484213" r:id="rId1"/>
    <p:sldLayoutId id="2147484214" r:id="rId2"/>
    <p:sldLayoutId id="2147484215" r:id="rId3"/>
    <p:sldLayoutId id="2147484216" r:id="rId4"/>
    <p:sldLayoutId id="2147484217" r:id="rId5"/>
    <p:sldLayoutId id="2147484218" r:id="rId6"/>
    <p:sldLayoutId id="2147484219" r:id="rId7"/>
    <p:sldLayoutId id="2147484220" r:id="rId8"/>
    <p:sldLayoutId id="2147484221" r:id="rId9"/>
    <p:sldLayoutId id="2147484222" r:id="rId10"/>
    <p:sldLayoutId id="2147484223" r:id="rId11"/>
  </p:sldLayoutIdLst>
  <p:txStyles>
    <p:titleStyle>
      <a:lvl1pPr algn="l" defTabSz="914196"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52" indent="-228552" algn="l" defTabSz="914196"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654" indent="-228552" algn="l" defTabSz="914196"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746" indent="-228552" algn="l" defTabSz="914196"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599840"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4pPr>
      <a:lvl5pPr marL="2056935"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5pPr>
      <a:lvl6pPr marL="2514036"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6pPr>
      <a:lvl7pPr marL="2971134"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7pPr>
      <a:lvl8pPr marL="3428232"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8pPr>
      <a:lvl9pPr marL="3885334"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9pPr>
    </p:bodyStyle>
    <p:otherStyle>
      <a:defPPr>
        <a:defRPr lang="en-US"/>
      </a:defPPr>
      <a:lvl1pPr marL="0" algn="l" defTabSz="914196" rtl="0" eaLnBrk="1" latinLnBrk="0" hangingPunct="1">
        <a:defRPr sz="1900" kern="1200">
          <a:solidFill>
            <a:schemeClr val="tx1"/>
          </a:solidFill>
          <a:latin typeface="+mn-lt"/>
          <a:ea typeface="+mn-ea"/>
          <a:cs typeface="+mn-cs"/>
        </a:defRPr>
      </a:lvl1pPr>
      <a:lvl2pPr marL="457095" algn="l" defTabSz="914196" rtl="0" eaLnBrk="1" latinLnBrk="0" hangingPunct="1">
        <a:defRPr sz="1900" kern="1200">
          <a:solidFill>
            <a:schemeClr val="tx1"/>
          </a:solidFill>
          <a:latin typeface="+mn-lt"/>
          <a:ea typeface="+mn-ea"/>
          <a:cs typeface="+mn-cs"/>
        </a:defRPr>
      </a:lvl2pPr>
      <a:lvl3pPr marL="914196" algn="l" defTabSz="914196" rtl="0" eaLnBrk="1" latinLnBrk="0" hangingPunct="1">
        <a:defRPr sz="1900" kern="1200">
          <a:solidFill>
            <a:schemeClr val="tx1"/>
          </a:solidFill>
          <a:latin typeface="+mn-lt"/>
          <a:ea typeface="+mn-ea"/>
          <a:cs typeface="+mn-cs"/>
        </a:defRPr>
      </a:lvl3pPr>
      <a:lvl4pPr marL="1371294" algn="l" defTabSz="914196" rtl="0" eaLnBrk="1" latinLnBrk="0" hangingPunct="1">
        <a:defRPr sz="1900" kern="1200">
          <a:solidFill>
            <a:schemeClr val="tx1"/>
          </a:solidFill>
          <a:latin typeface="+mn-lt"/>
          <a:ea typeface="+mn-ea"/>
          <a:cs typeface="+mn-cs"/>
        </a:defRPr>
      </a:lvl4pPr>
      <a:lvl5pPr marL="1828392" algn="l" defTabSz="914196" rtl="0" eaLnBrk="1" latinLnBrk="0" hangingPunct="1">
        <a:defRPr sz="1900" kern="1200">
          <a:solidFill>
            <a:schemeClr val="tx1"/>
          </a:solidFill>
          <a:latin typeface="+mn-lt"/>
          <a:ea typeface="+mn-ea"/>
          <a:cs typeface="+mn-cs"/>
        </a:defRPr>
      </a:lvl5pPr>
      <a:lvl6pPr marL="2285494" algn="l" defTabSz="914196" rtl="0" eaLnBrk="1" latinLnBrk="0" hangingPunct="1">
        <a:defRPr sz="1900" kern="1200">
          <a:solidFill>
            <a:schemeClr val="tx1"/>
          </a:solidFill>
          <a:latin typeface="+mn-lt"/>
          <a:ea typeface="+mn-ea"/>
          <a:cs typeface="+mn-cs"/>
        </a:defRPr>
      </a:lvl6pPr>
      <a:lvl7pPr marL="2742586" algn="l" defTabSz="914196" rtl="0" eaLnBrk="1" latinLnBrk="0" hangingPunct="1">
        <a:defRPr sz="1900" kern="1200">
          <a:solidFill>
            <a:schemeClr val="tx1"/>
          </a:solidFill>
          <a:latin typeface="+mn-lt"/>
          <a:ea typeface="+mn-ea"/>
          <a:cs typeface="+mn-cs"/>
        </a:defRPr>
      </a:lvl7pPr>
      <a:lvl8pPr marL="3199680" algn="l" defTabSz="914196" rtl="0" eaLnBrk="1" latinLnBrk="0" hangingPunct="1">
        <a:defRPr sz="1900" kern="1200">
          <a:solidFill>
            <a:schemeClr val="tx1"/>
          </a:solidFill>
          <a:latin typeface="+mn-lt"/>
          <a:ea typeface="+mn-ea"/>
          <a:cs typeface="+mn-cs"/>
        </a:defRPr>
      </a:lvl8pPr>
      <a:lvl9pPr marL="3656775" algn="l" defTabSz="914196" rtl="0" eaLnBrk="1" latinLnBrk="0" hangingPunct="1">
        <a:defRPr sz="19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EBA098A-DA5F-47B1-9DF3-CD377A8E1418}"/>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177FB5B2-CFDB-4B2C-A977-82A95291D56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5602C22-6EC6-4E03-BA96-CED1602D3391}"/>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3075941-6A09-479A-A530-E78AE44507B1}"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D0CDC0A4-B3C5-4E82-A961-DE3E497B477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8FCFB424-A460-44EF-84BE-9063522400B4}"/>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61325760"/>
      </p:ext>
    </p:extLst>
  </p:cSld>
  <p:clrMap bg1="lt1" tx1="dk1" bg2="lt2" tx2="dk2" accent1="accent1" accent2="accent2" accent3="accent3" accent4="accent4" accent5="accent5" accent6="accent6" hlink="hlink" folHlink="folHlink"/>
  <p:sldLayoutIdLst>
    <p:sldLayoutId id="2147484225" r:id="rId1"/>
    <p:sldLayoutId id="2147484226" r:id="rId2"/>
    <p:sldLayoutId id="2147484227" r:id="rId3"/>
    <p:sldLayoutId id="2147484228" r:id="rId4"/>
    <p:sldLayoutId id="2147484229" r:id="rId5"/>
    <p:sldLayoutId id="2147484230" r:id="rId6"/>
    <p:sldLayoutId id="2147484231" r:id="rId7"/>
    <p:sldLayoutId id="2147484232" r:id="rId8"/>
    <p:sldLayoutId id="2147484233" r:id="rId9"/>
    <p:sldLayoutId id="2147484234" r:id="rId10"/>
    <p:sldLayoutId id="2147484235"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274637"/>
            <a:ext cx="12192000" cy="1143000"/>
          </a:xfrm>
          <a:prstGeom prst="rect">
            <a:avLst/>
          </a:prstGeom>
        </p:spPr>
        <p:txBody>
          <a:bodyPr vert="horz" lIns="91344" tIns="45718" rIns="91344" bIns="45718" rtlCol="0" anchor="ctr">
            <a:normAutofit/>
          </a:bodyPr>
          <a:lstStyle/>
          <a:p>
            <a:r>
              <a:rPr lang="en-US" dirty="0"/>
              <a:t>Click to edit Master title style</a:t>
            </a:r>
          </a:p>
        </p:txBody>
      </p:sp>
      <p:sp>
        <p:nvSpPr>
          <p:cNvPr id="3" name="Text Placeholder 2"/>
          <p:cNvSpPr>
            <a:spLocks noGrp="1"/>
          </p:cNvSpPr>
          <p:nvPr>
            <p:ph type="body" idx="1"/>
          </p:nvPr>
        </p:nvSpPr>
        <p:spPr>
          <a:xfrm>
            <a:off x="609600" y="1600200"/>
            <a:ext cx="10972800" cy="5029200"/>
          </a:xfrm>
          <a:prstGeom prst="rect">
            <a:avLst/>
          </a:prstGeom>
        </p:spPr>
        <p:txBody>
          <a:bodyPr vert="horz" lIns="91344" tIns="45718" rIns="91344" bIns="45718" rtlCol="0">
            <a:normAutofit/>
          </a:body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1608021979"/>
      </p:ext>
    </p:extLst>
  </p:cSld>
  <p:clrMap bg1="lt1" tx1="dk1" bg2="lt2" tx2="dk2" accent1="accent1" accent2="accent2" accent3="accent3" accent4="accent4" accent5="accent5" accent6="accent6" hlink="hlink" folHlink="folHlink"/>
  <p:sldLayoutIdLst>
    <p:sldLayoutId id="2147484237" r:id="rId1"/>
    <p:sldLayoutId id="2147484238" r:id="rId2"/>
    <p:sldLayoutId id="2147484239" r:id="rId3"/>
  </p:sldLayoutIdLst>
  <p:hf sldNum="0" hdr="0" ftr="0" dt="0"/>
  <p:txStyles>
    <p:titleStyle>
      <a:lvl1pPr algn="ctr" defTabSz="913312" rtl="0" eaLnBrk="1" latinLnBrk="0" hangingPunct="1">
        <a:spcBef>
          <a:spcPct val="0"/>
        </a:spcBef>
        <a:buNone/>
        <a:defRPr sz="3100" b="1" kern="1200">
          <a:solidFill>
            <a:schemeClr val="tx1"/>
          </a:solidFill>
          <a:latin typeface="cmss10"/>
          <a:ea typeface="+mj-ea"/>
          <a:cs typeface="+mj-cs"/>
        </a:defRPr>
      </a:lvl1pPr>
    </p:titleStyle>
    <p:bodyStyle>
      <a:lvl1pPr marL="342514" indent="-342514" algn="l" defTabSz="913312" rtl="0" eaLnBrk="1" latinLnBrk="0" hangingPunct="1">
        <a:spcBef>
          <a:spcPct val="20000"/>
        </a:spcBef>
        <a:buClr>
          <a:schemeClr val="tx2"/>
        </a:buClr>
        <a:buFont typeface="Wingdings" panose="05000000000000000000" pitchFamily="2" charset="2"/>
        <a:buChar char="§"/>
        <a:defRPr sz="2800" kern="1200">
          <a:solidFill>
            <a:schemeClr val="tx1"/>
          </a:solidFill>
          <a:latin typeface="cmss10"/>
          <a:ea typeface="+mn-ea"/>
          <a:cs typeface="+mn-cs"/>
        </a:defRPr>
      </a:lvl1pPr>
      <a:lvl2pPr marL="742055" indent="-285430" algn="l" defTabSz="913312" rtl="0" eaLnBrk="1" latinLnBrk="0" hangingPunct="1">
        <a:spcBef>
          <a:spcPct val="20000"/>
        </a:spcBef>
        <a:buClr>
          <a:schemeClr val="tx2"/>
        </a:buClr>
        <a:buFont typeface="Arial" pitchFamily="34" charset="0"/>
        <a:buChar char="–"/>
        <a:defRPr sz="2400" kern="1200">
          <a:solidFill>
            <a:schemeClr val="tx1"/>
          </a:solidFill>
          <a:latin typeface="cmss10"/>
          <a:ea typeface="+mn-ea"/>
          <a:cs typeface="+mn-cs"/>
        </a:defRPr>
      </a:lvl2pPr>
      <a:lvl3pPr marL="1141654" indent="-228344" algn="l" defTabSz="913312"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8280" indent="-228344" algn="l" defTabSz="913312"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4907" indent="-228344" algn="l" defTabSz="913312"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1592" indent="-228344" algn="l" defTabSz="91331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68248" indent="-228344" algn="l" defTabSz="91331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4904" indent="-228344" algn="l" defTabSz="91331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1590" indent="-228344" algn="l" defTabSz="91331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3312" rtl="0" eaLnBrk="1" latinLnBrk="0" hangingPunct="1">
        <a:defRPr sz="1900" kern="1200">
          <a:solidFill>
            <a:schemeClr val="tx1"/>
          </a:solidFill>
          <a:latin typeface="+mn-lt"/>
          <a:ea typeface="+mn-ea"/>
          <a:cs typeface="+mn-cs"/>
        </a:defRPr>
      </a:lvl1pPr>
      <a:lvl2pPr marL="456627" algn="l" defTabSz="913312" rtl="0" eaLnBrk="1" latinLnBrk="0" hangingPunct="1">
        <a:defRPr sz="1900" kern="1200">
          <a:solidFill>
            <a:schemeClr val="tx1"/>
          </a:solidFill>
          <a:latin typeface="+mn-lt"/>
          <a:ea typeface="+mn-ea"/>
          <a:cs typeface="+mn-cs"/>
        </a:defRPr>
      </a:lvl2pPr>
      <a:lvl3pPr marL="913312" algn="l" defTabSz="913312" rtl="0" eaLnBrk="1" latinLnBrk="0" hangingPunct="1">
        <a:defRPr sz="1900" kern="1200">
          <a:solidFill>
            <a:schemeClr val="tx1"/>
          </a:solidFill>
          <a:latin typeface="+mn-lt"/>
          <a:ea typeface="+mn-ea"/>
          <a:cs typeface="+mn-cs"/>
        </a:defRPr>
      </a:lvl3pPr>
      <a:lvl4pPr marL="1369968" algn="l" defTabSz="913312" rtl="0" eaLnBrk="1" latinLnBrk="0" hangingPunct="1">
        <a:defRPr sz="1900" kern="1200">
          <a:solidFill>
            <a:schemeClr val="tx1"/>
          </a:solidFill>
          <a:latin typeface="+mn-lt"/>
          <a:ea typeface="+mn-ea"/>
          <a:cs typeface="+mn-cs"/>
        </a:defRPr>
      </a:lvl4pPr>
      <a:lvl5pPr marL="1826624" algn="l" defTabSz="913312" rtl="0" eaLnBrk="1" latinLnBrk="0" hangingPunct="1">
        <a:defRPr sz="1900" kern="1200">
          <a:solidFill>
            <a:schemeClr val="tx1"/>
          </a:solidFill>
          <a:latin typeface="+mn-lt"/>
          <a:ea typeface="+mn-ea"/>
          <a:cs typeface="+mn-cs"/>
        </a:defRPr>
      </a:lvl5pPr>
      <a:lvl6pPr marL="2283310" algn="l" defTabSz="913312" rtl="0" eaLnBrk="1" latinLnBrk="0" hangingPunct="1">
        <a:defRPr sz="1900" kern="1200">
          <a:solidFill>
            <a:schemeClr val="tx1"/>
          </a:solidFill>
          <a:latin typeface="+mn-lt"/>
          <a:ea typeface="+mn-ea"/>
          <a:cs typeface="+mn-cs"/>
        </a:defRPr>
      </a:lvl6pPr>
      <a:lvl7pPr marL="2739934" algn="l" defTabSz="913312" rtl="0" eaLnBrk="1" latinLnBrk="0" hangingPunct="1">
        <a:defRPr sz="1900" kern="1200">
          <a:solidFill>
            <a:schemeClr val="tx1"/>
          </a:solidFill>
          <a:latin typeface="+mn-lt"/>
          <a:ea typeface="+mn-ea"/>
          <a:cs typeface="+mn-cs"/>
        </a:defRPr>
      </a:lvl7pPr>
      <a:lvl8pPr marL="3196560" algn="l" defTabSz="913312" rtl="0" eaLnBrk="1" latinLnBrk="0" hangingPunct="1">
        <a:defRPr sz="1900" kern="1200">
          <a:solidFill>
            <a:schemeClr val="tx1"/>
          </a:solidFill>
          <a:latin typeface="+mn-lt"/>
          <a:ea typeface="+mn-ea"/>
          <a:cs typeface="+mn-cs"/>
        </a:defRPr>
      </a:lvl8pPr>
      <a:lvl9pPr marL="3653187" algn="l" defTabSz="913312" rtl="0" eaLnBrk="1" latinLnBrk="0" hangingPunct="1">
        <a:defRPr sz="19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CDD1A23-5BEC-44BA-920A-089217E37F41}"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CD4E419-4D89-4C44-B08E-58EE89B2495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27879744"/>
      </p:ext>
    </p:extLst>
  </p:cSld>
  <p:clrMap bg1="lt1" tx1="dk1" bg2="lt2" tx2="dk2" accent1="accent1" accent2="accent2" accent3="accent3" accent4="accent4" accent5="accent5" accent6="accent6" hlink="hlink" folHlink="folHlink"/>
  <p:sldLayoutIdLst>
    <p:sldLayoutId id="2147484241" r:id="rId1"/>
    <p:sldLayoutId id="2147484242" r:id="rId2"/>
    <p:sldLayoutId id="2147484243" r:id="rId3"/>
    <p:sldLayoutId id="2147484244" r:id="rId4"/>
    <p:sldLayoutId id="2147484245" r:id="rId5"/>
    <p:sldLayoutId id="2147484246" r:id="rId6"/>
    <p:sldLayoutId id="2147484247" r:id="rId7"/>
    <p:sldLayoutId id="2147484248" r:id="rId8"/>
    <p:sldLayoutId id="2147484249" r:id="rId9"/>
    <p:sldLayoutId id="2147484250" r:id="rId10"/>
    <p:sldLayoutId id="214748425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9"/>
            <a:ext cx="10515600" cy="1325563"/>
          </a:xfrm>
          <a:prstGeom prst="rect">
            <a:avLst/>
          </a:prstGeom>
        </p:spPr>
        <p:txBody>
          <a:bodyPr vert="horz" lIns="91344" tIns="45718" rIns="91344" bIns="45718"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9"/>
          </a:xfrm>
          <a:prstGeom prst="rect">
            <a:avLst/>
          </a:prstGeom>
        </p:spPr>
        <p:txBody>
          <a:bodyPr vert="horz" lIns="91344" tIns="45718" rIns="91344" bIns="45718"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68"/>
            <a:ext cx="2743200" cy="365125"/>
          </a:xfrm>
          <a:prstGeom prst="rect">
            <a:avLst/>
          </a:prstGeom>
        </p:spPr>
        <p:txBody>
          <a:bodyPr vert="horz" lIns="91344" tIns="45718" rIns="91344" bIns="45718" rtlCol="0" anchor="ctr"/>
          <a:lstStyle>
            <a:lvl1pPr algn="l">
              <a:defRPr sz="1200">
                <a:solidFill>
                  <a:schemeClr val="tx1">
                    <a:tint val="75000"/>
                  </a:schemeClr>
                </a:solidFill>
              </a:defRPr>
            </a:lvl1pPr>
          </a:lstStyle>
          <a:p>
            <a:pPr defTabSz="913312"/>
            <a:fld id="{4E58697C-05DA-40E3-9ED3-99EEE22864F0}" type="datetime1">
              <a:rPr lang="en-US" smtClean="0">
                <a:solidFill>
                  <a:prstClr val="black">
                    <a:tint val="75000"/>
                  </a:prstClr>
                </a:solidFill>
              </a:rPr>
              <a:pPr defTabSz="913312"/>
              <a:t>3/30/2018</a:t>
            </a:fld>
            <a:endParaRPr lang="en-US" dirty="0">
              <a:solidFill>
                <a:prstClr val="black">
                  <a:tint val="75000"/>
                </a:prstClr>
              </a:solidFill>
            </a:endParaRPr>
          </a:p>
        </p:txBody>
      </p:sp>
      <p:sp>
        <p:nvSpPr>
          <p:cNvPr id="5" name="Footer Placeholder 4"/>
          <p:cNvSpPr>
            <a:spLocks noGrp="1"/>
          </p:cNvSpPr>
          <p:nvPr>
            <p:ph type="ftr" sz="quarter" idx="3"/>
          </p:nvPr>
        </p:nvSpPr>
        <p:spPr>
          <a:xfrm>
            <a:off x="4038600" y="6356368"/>
            <a:ext cx="4114800" cy="365125"/>
          </a:xfrm>
          <a:prstGeom prst="rect">
            <a:avLst/>
          </a:prstGeom>
        </p:spPr>
        <p:txBody>
          <a:bodyPr vert="horz" lIns="91344" tIns="45718" rIns="91344" bIns="45718" rtlCol="0" anchor="ctr"/>
          <a:lstStyle>
            <a:lvl1pPr algn="ctr">
              <a:defRPr sz="1200">
                <a:solidFill>
                  <a:schemeClr val="tx1">
                    <a:tint val="75000"/>
                  </a:schemeClr>
                </a:solidFill>
              </a:defRPr>
            </a:lvl1pPr>
          </a:lstStyle>
          <a:p>
            <a:pPr defTabSz="913312"/>
            <a:endParaRPr lang="en-US" dirty="0">
              <a:solidFill>
                <a:prstClr val="black">
                  <a:tint val="75000"/>
                </a:prstClr>
              </a:solidFill>
            </a:endParaRPr>
          </a:p>
        </p:txBody>
      </p:sp>
      <p:sp>
        <p:nvSpPr>
          <p:cNvPr id="6" name="Slide Number Placeholder 5"/>
          <p:cNvSpPr>
            <a:spLocks noGrp="1"/>
          </p:cNvSpPr>
          <p:nvPr>
            <p:ph type="sldNum" sz="quarter" idx="4"/>
          </p:nvPr>
        </p:nvSpPr>
        <p:spPr>
          <a:xfrm>
            <a:off x="8610600" y="6356368"/>
            <a:ext cx="2743200" cy="365125"/>
          </a:xfrm>
          <a:prstGeom prst="rect">
            <a:avLst/>
          </a:prstGeom>
        </p:spPr>
        <p:txBody>
          <a:bodyPr vert="horz" lIns="91344" tIns="45718" rIns="91344" bIns="45718" rtlCol="0" anchor="ctr"/>
          <a:lstStyle>
            <a:lvl1pPr algn="r">
              <a:defRPr sz="1200">
                <a:solidFill>
                  <a:schemeClr val="tx1">
                    <a:tint val="75000"/>
                  </a:schemeClr>
                </a:solidFill>
              </a:defRPr>
            </a:lvl1pPr>
          </a:lstStyle>
          <a:p>
            <a:pPr defTabSz="913312"/>
            <a:fld id="{15BB586B-4256-4B4A-B43C-AC060945E31D}" type="slidenum">
              <a:rPr lang="en-US" smtClean="0">
                <a:solidFill>
                  <a:prstClr val="black">
                    <a:tint val="75000"/>
                  </a:prstClr>
                </a:solidFill>
              </a:rPr>
              <a:pPr defTabSz="913312"/>
              <a:t>‹#›</a:t>
            </a:fld>
            <a:endParaRPr lang="en-US" dirty="0">
              <a:solidFill>
                <a:prstClr val="black">
                  <a:tint val="75000"/>
                </a:prstClr>
              </a:solidFill>
            </a:endParaRPr>
          </a:p>
        </p:txBody>
      </p:sp>
    </p:spTree>
    <p:extLst>
      <p:ext uri="{BB962C8B-B14F-4D97-AF65-F5344CB8AC3E}">
        <p14:creationId xmlns:p14="http://schemas.microsoft.com/office/powerpoint/2010/main" val="1929371121"/>
      </p:ext>
    </p:extLst>
  </p:cSld>
  <p:clrMap bg1="lt1" tx1="dk1" bg2="lt2" tx2="dk2" accent1="accent1" accent2="accent2" accent3="accent3" accent4="accent4" accent5="accent5" accent6="accent6" hlink="hlink" folHlink="folHlink"/>
  <p:sldLayoutIdLst>
    <p:sldLayoutId id="2147484253" r:id="rId1"/>
    <p:sldLayoutId id="2147484254" r:id="rId2"/>
    <p:sldLayoutId id="2147484255" r:id="rId3"/>
    <p:sldLayoutId id="2147484256" r:id="rId4"/>
    <p:sldLayoutId id="2147484257" r:id="rId5"/>
    <p:sldLayoutId id="2147484258" r:id="rId6"/>
    <p:sldLayoutId id="2147484259" r:id="rId7"/>
    <p:sldLayoutId id="2147484260" r:id="rId8"/>
    <p:sldLayoutId id="2147484261" r:id="rId9"/>
    <p:sldLayoutId id="2147484262" r:id="rId10"/>
    <p:sldLayoutId id="2147484263" r:id="rId11"/>
  </p:sldLayoutIdLst>
  <p:hf sldNum="0" hdr="0" ftr="0" dt="0"/>
  <p:txStyles>
    <p:titleStyle>
      <a:lvl1pPr algn="l" defTabSz="913312"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344" indent="-228344" algn="l" defTabSz="913312"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030" indent="-228344" algn="l" defTabSz="913312"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1654" indent="-228344" algn="l" defTabSz="913312"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598280" indent="-228344" algn="l" defTabSz="91331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4pPr>
      <a:lvl5pPr marL="2054907" indent="-228344" algn="l" defTabSz="91331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5pPr>
      <a:lvl6pPr marL="2511592" indent="-228344" algn="l" defTabSz="91331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6pPr>
      <a:lvl7pPr marL="2968248" indent="-228344" algn="l" defTabSz="91331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7pPr>
      <a:lvl8pPr marL="3424904" indent="-228344" algn="l" defTabSz="91331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8pPr>
      <a:lvl9pPr marL="3881590" indent="-228344" algn="l" defTabSz="91331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9pPr>
    </p:bodyStyle>
    <p:otherStyle>
      <a:defPPr>
        <a:defRPr lang="en-US"/>
      </a:defPPr>
      <a:lvl1pPr marL="0" algn="l" defTabSz="913312" rtl="0" eaLnBrk="1" latinLnBrk="0" hangingPunct="1">
        <a:defRPr sz="1900" kern="1200">
          <a:solidFill>
            <a:schemeClr val="tx1"/>
          </a:solidFill>
          <a:latin typeface="+mn-lt"/>
          <a:ea typeface="+mn-ea"/>
          <a:cs typeface="+mn-cs"/>
        </a:defRPr>
      </a:lvl1pPr>
      <a:lvl2pPr marL="456627" algn="l" defTabSz="913312" rtl="0" eaLnBrk="1" latinLnBrk="0" hangingPunct="1">
        <a:defRPr sz="1900" kern="1200">
          <a:solidFill>
            <a:schemeClr val="tx1"/>
          </a:solidFill>
          <a:latin typeface="+mn-lt"/>
          <a:ea typeface="+mn-ea"/>
          <a:cs typeface="+mn-cs"/>
        </a:defRPr>
      </a:lvl2pPr>
      <a:lvl3pPr marL="913312" algn="l" defTabSz="913312" rtl="0" eaLnBrk="1" latinLnBrk="0" hangingPunct="1">
        <a:defRPr sz="1900" kern="1200">
          <a:solidFill>
            <a:schemeClr val="tx1"/>
          </a:solidFill>
          <a:latin typeface="+mn-lt"/>
          <a:ea typeface="+mn-ea"/>
          <a:cs typeface="+mn-cs"/>
        </a:defRPr>
      </a:lvl3pPr>
      <a:lvl4pPr marL="1369968" algn="l" defTabSz="913312" rtl="0" eaLnBrk="1" latinLnBrk="0" hangingPunct="1">
        <a:defRPr sz="1900" kern="1200">
          <a:solidFill>
            <a:schemeClr val="tx1"/>
          </a:solidFill>
          <a:latin typeface="+mn-lt"/>
          <a:ea typeface="+mn-ea"/>
          <a:cs typeface="+mn-cs"/>
        </a:defRPr>
      </a:lvl4pPr>
      <a:lvl5pPr marL="1826624" algn="l" defTabSz="913312" rtl="0" eaLnBrk="1" latinLnBrk="0" hangingPunct="1">
        <a:defRPr sz="1900" kern="1200">
          <a:solidFill>
            <a:schemeClr val="tx1"/>
          </a:solidFill>
          <a:latin typeface="+mn-lt"/>
          <a:ea typeface="+mn-ea"/>
          <a:cs typeface="+mn-cs"/>
        </a:defRPr>
      </a:lvl5pPr>
      <a:lvl6pPr marL="2283310" algn="l" defTabSz="913312" rtl="0" eaLnBrk="1" latinLnBrk="0" hangingPunct="1">
        <a:defRPr sz="1900" kern="1200">
          <a:solidFill>
            <a:schemeClr val="tx1"/>
          </a:solidFill>
          <a:latin typeface="+mn-lt"/>
          <a:ea typeface="+mn-ea"/>
          <a:cs typeface="+mn-cs"/>
        </a:defRPr>
      </a:lvl6pPr>
      <a:lvl7pPr marL="2739934" algn="l" defTabSz="913312" rtl="0" eaLnBrk="1" latinLnBrk="0" hangingPunct="1">
        <a:defRPr sz="1900" kern="1200">
          <a:solidFill>
            <a:schemeClr val="tx1"/>
          </a:solidFill>
          <a:latin typeface="+mn-lt"/>
          <a:ea typeface="+mn-ea"/>
          <a:cs typeface="+mn-cs"/>
        </a:defRPr>
      </a:lvl7pPr>
      <a:lvl8pPr marL="3196560" algn="l" defTabSz="913312" rtl="0" eaLnBrk="1" latinLnBrk="0" hangingPunct="1">
        <a:defRPr sz="1900" kern="1200">
          <a:solidFill>
            <a:schemeClr val="tx1"/>
          </a:solidFill>
          <a:latin typeface="+mn-lt"/>
          <a:ea typeface="+mn-ea"/>
          <a:cs typeface="+mn-cs"/>
        </a:defRPr>
      </a:lvl8pPr>
      <a:lvl9pPr marL="3653187" algn="l" defTabSz="913312" rtl="0" eaLnBrk="1" latinLnBrk="0" hangingPunct="1">
        <a:defRPr sz="19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9"/>
            <a:ext cx="10515600" cy="1325563"/>
          </a:xfrm>
          <a:prstGeom prst="rect">
            <a:avLst/>
          </a:prstGeom>
        </p:spPr>
        <p:txBody>
          <a:bodyPr vert="horz" lIns="91382" tIns="45718" rIns="91382" bIns="45718"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9"/>
          </a:xfrm>
          <a:prstGeom prst="rect">
            <a:avLst/>
          </a:prstGeom>
        </p:spPr>
        <p:txBody>
          <a:bodyPr vert="horz" lIns="91382" tIns="45718" rIns="91382" bIns="45718"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68"/>
            <a:ext cx="2743200" cy="365125"/>
          </a:xfrm>
          <a:prstGeom prst="rect">
            <a:avLst/>
          </a:prstGeom>
        </p:spPr>
        <p:txBody>
          <a:bodyPr vert="horz" lIns="91382" tIns="45718" rIns="91382" bIns="45718" rtlCol="0" anchor="ctr"/>
          <a:lstStyle>
            <a:lvl1pPr algn="l">
              <a:defRPr sz="1200">
                <a:solidFill>
                  <a:schemeClr val="tx1">
                    <a:tint val="75000"/>
                  </a:schemeClr>
                </a:solidFill>
              </a:defRPr>
            </a:lvl1pPr>
          </a:lstStyle>
          <a:p>
            <a:pPr defTabSz="913742"/>
            <a:fld id="{4E58697C-05DA-40E3-9ED3-99EEE22864F0}" type="datetime1">
              <a:rPr lang="en-US" smtClean="0">
                <a:solidFill>
                  <a:prstClr val="black">
                    <a:tint val="75000"/>
                  </a:prstClr>
                </a:solidFill>
              </a:rPr>
              <a:pPr defTabSz="913742"/>
              <a:t>3/30/2018</a:t>
            </a:fld>
            <a:endParaRPr lang="en-US" dirty="0">
              <a:solidFill>
                <a:prstClr val="black">
                  <a:tint val="75000"/>
                </a:prstClr>
              </a:solidFill>
            </a:endParaRPr>
          </a:p>
        </p:txBody>
      </p:sp>
      <p:sp>
        <p:nvSpPr>
          <p:cNvPr id="5" name="Footer Placeholder 4"/>
          <p:cNvSpPr>
            <a:spLocks noGrp="1"/>
          </p:cNvSpPr>
          <p:nvPr>
            <p:ph type="ftr" sz="quarter" idx="3"/>
          </p:nvPr>
        </p:nvSpPr>
        <p:spPr>
          <a:xfrm>
            <a:off x="4038600" y="6356368"/>
            <a:ext cx="4114800" cy="365125"/>
          </a:xfrm>
          <a:prstGeom prst="rect">
            <a:avLst/>
          </a:prstGeom>
        </p:spPr>
        <p:txBody>
          <a:bodyPr vert="horz" lIns="91382" tIns="45718" rIns="91382" bIns="45718" rtlCol="0" anchor="ctr"/>
          <a:lstStyle>
            <a:lvl1pPr algn="ctr">
              <a:defRPr sz="1200">
                <a:solidFill>
                  <a:schemeClr val="tx1">
                    <a:tint val="75000"/>
                  </a:schemeClr>
                </a:solidFill>
              </a:defRPr>
            </a:lvl1pPr>
          </a:lstStyle>
          <a:p>
            <a:pPr defTabSz="913742"/>
            <a:endParaRPr lang="en-US" dirty="0">
              <a:solidFill>
                <a:prstClr val="black">
                  <a:tint val="75000"/>
                </a:prstClr>
              </a:solidFill>
            </a:endParaRPr>
          </a:p>
        </p:txBody>
      </p:sp>
      <p:sp>
        <p:nvSpPr>
          <p:cNvPr id="6" name="Slide Number Placeholder 5"/>
          <p:cNvSpPr>
            <a:spLocks noGrp="1"/>
          </p:cNvSpPr>
          <p:nvPr>
            <p:ph type="sldNum" sz="quarter" idx="4"/>
          </p:nvPr>
        </p:nvSpPr>
        <p:spPr>
          <a:xfrm>
            <a:off x="8610600" y="6356368"/>
            <a:ext cx="2743200" cy="365125"/>
          </a:xfrm>
          <a:prstGeom prst="rect">
            <a:avLst/>
          </a:prstGeom>
        </p:spPr>
        <p:txBody>
          <a:bodyPr vert="horz" lIns="91382" tIns="45718" rIns="91382" bIns="45718" rtlCol="0" anchor="ctr"/>
          <a:lstStyle>
            <a:lvl1pPr algn="r">
              <a:defRPr sz="1200">
                <a:solidFill>
                  <a:schemeClr val="tx1">
                    <a:tint val="75000"/>
                  </a:schemeClr>
                </a:solidFill>
              </a:defRPr>
            </a:lvl1pPr>
          </a:lstStyle>
          <a:p>
            <a:pPr defTabSz="913742"/>
            <a:fld id="{15BB586B-4256-4B4A-B43C-AC060945E31D}" type="slidenum">
              <a:rPr lang="en-US" smtClean="0">
                <a:solidFill>
                  <a:prstClr val="black">
                    <a:tint val="75000"/>
                  </a:prstClr>
                </a:solidFill>
              </a:rPr>
              <a:pPr defTabSz="913742"/>
              <a:t>‹#›</a:t>
            </a:fld>
            <a:endParaRPr lang="en-US" dirty="0">
              <a:solidFill>
                <a:prstClr val="black">
                  <a:tint val="75000"/>
                </a:prstClr>
              </a:solidFill>
            </a:endParaRPr>
          </a:p>
        </p:txBody>
      </p:sp>
    </p:spTree>
    <p:extLst>
      <p:ext uri="{BB962C8B-B14F-4D97-AF65-F5344CB8AC3E}">
        <p14:creationId xmlns:p14="http://schemas.microsoft.com/office/powerpoint/2010/main" val="3147965478"/>
      </p:ext>
    </p:extLst>
  </p:cSld>
  <p:clrMap bg1="lt1" tx1="dk1" bg2="lt2" tx2="dk2" accent1="accent1" accent2="accent2" accent3="accent3" accent4="accent4" accent5="accent5" accent6="accent6" hlink="hlink" folHlink="folHlink"/>
  <p:sldLayoutIdLst>
    <p:sldLayoutId id="2147484265" r:id="rId1"/>
    <p:sldLayoutId id="2147484266" r:id="rId2"/>
    <p:sldLayoutId id="2147484267" r:id="rId3"/>
    <p:sldLayoutId id="2147484268" r:id="rId4"/>
    <p:sldLayoutId id="2147484269" r:id="rId5"/>
    <p:sldLayoutId id="2147484270" r:id="rId6"/>
    <p:sldLayoutId id="2147484271" r:id="rId7"/>
    <p:sldLayoutId id="2147484272" r:id="rId8"/>
    <p:sldLayoutId id="2147484273" r:id="rId9"/>
    <p:sldLayoutId id="2147484274" r:id="rId10"/>
    <p:sldLayoutId id="2147484275" r:id="rId11"/>
  </p:sldLayoutIdLst>
  <p:hf sldNum="0" hdr="0" ftr="0" dt="0"/>
  <p:txStyles>
    <p:titleStyle>
      <a:lvl1pPr algn="l" defTabSz="913742"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445" indent="-228445" algn="l" defTabSz="913742"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334" indent="-228445" algn="l" defTabSz="913742"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186" indent="-228445" algn="l" defTabSz="913742"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599040" indent="-228445" algn="l" defTabSz="91374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4pPr>
      <a:lvl5pPr marL="2055895" indent="-228445" algn="l" defTabSz="91374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5pPr>
      <a:lvl6pPr marL="2512783" indent="-228445" algn="l" defTabSz="91374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6pPr>
      <a:lvl7pPr marL="2969654" indent="-228445" algn="l" defTabSz="91374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7pPr>
      <a:lvl8pPr marL="3426525" indent="-228445" algn="l" defTabSz="91374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8pPr>
      <a:lvl9pPr marL="3883414" indent="-228445" algn="l" defTabSz="91374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9pPr>
    </p:bodyStyle>
    <p:otherStyle>
      <a:defPPr>
        <a:defRPr lang="en-US"/>
      </a:defPPr>
      <a:lvl1pPr marL="0" algn="l" defTabSz="913742" rtl="0" eaLnBrk="1" latinLnBrk="0" hangingPunct="1">
        <a:defRPr sz="1900" kern="1200">
          <a:solidFill>
            <a:schemeClr val="tx1"/>
          </a:solidFill>
          <a:latin typeface="+mn-lt"/>
          <a:ea typeface="+mn-ea"/>
          <a:cs typeface="+mn-cs"/>
        </a:defRPr>
      </a:lvl1pPr>
      <a:lvl2pPr marL="456855" algn="l" defTabSz="913742" rtl="0" eaLnBrk="1" latinLnBrk="0" hangingPunct="1">
        <a:defRPr sz="1900" kern="1200">
          <a:solidFill>
            <a:schemeClr val="tx1"/>
          </a:solidFill>
          <a:latin typeface="+mn-lt"/>
          <a:ea typeface="+mn-ea"/>
          <a:cs typeface="+mn-cs"/>
        </a:defRPr>
      </a:lvl2pPr>
      <a:lvl3pPr marL="913742" algn="l" defTabSz="913742" rtl="0" eaLnBrk="1" latinLnBrk="0" hangingPunct="1">
        <a:defRPr sz="1900" kern="1200">
          <a:solidFill>
            <a:schemeClr val="tx1"/>
          </a:solidFill>
          <a:latin typeface="+mn-lt"/>
          <a:ea typeface="+mn-ea"/>
          <a:cs typeface="+mn-cs"/>
        </a:defRPr>
      </a:lvl3pPr>
      <a:lvl4pPr marL="1370614" algn="l" defTabSz="913742" rtl="0" eaLnBrk="1" latinLnBrk="0" hangingPunct="1">
        <a:defRPr sz="1900" kern="1200">
          <a:solidFill>
            <a:schemeClr val="tx1"/>
          </a:solidFill>
          <a:latin typeface="+mn-lt"/>
          <a:ea typeface="+mn-ea"/>
          <a:cs typeface="+mn-cs"/>
        </a:defRPr>
      </a:lvl4pPr>
      <a:lvl5pPr marL="1827485" algn="l" defTabSz="913742" rtl="0" eaLnBrk="1" latinLnBrk="0" hangingPunct="1">
        <a:defRPr sz="1900" kern="1200">
          <a:solidFill>
            <a:schemeClr val="tx1"/>
          </a:solidFill>
          <a:latin typeface="+mn-lt"/>
          <a:ea typeface="+mn-ea"/>
          <a:cs typeface="+mn-cs"/>
        </a:defRPr>
      </a:lvl5pPr>
      <a:lvl6pPr marL="2284374" algn="l" defTabSz="913742" rtl="0" eaLnBrk="1" latinLnBrk="0" hangingPunct="1">
        <a:defRPr sz="1900" kern="1200">
          <a:solidFill>
            <a:schemeClr val="tx1"/>
          </a:solidFill>
          <a:latin typeface="+mn-lt"/>
          <a:ea typeface="+mn-ea"/>
          <a:cs typeface="+mn-cs"/>
        </a:defRPr>
      </a:lvl6pPr>
      <a:lvl7pPr marL="2741226" algn="l" defTabSz="913742" rtl="0" eaLnBrk="1" latinLnBrk="0" hangingPunct="1">
        <a:defRPr sz="1900" kern="1200">
          <a:solidFill>
            <a:schemeClr val="tx1"/>
          </a:solidFill>
          <a:latin typeface="+mn-lt"/>
          <a:ea typeface="+mn-ea"/>
          <a:cs typeface="+mn-cs"/>
        </a:defRPr>
      </a:lvl7pPr>
      <a:lvl8pPr marL="3198080" algn="l" defTabSz="913742" rtl="0" eaLnBrk="1" latinLnBrk="0" hangingPunct="1">
        <a:defRPr sz="1900" kern="1200">
          <a:solidFill>
            <a:schemeClr val="tx1"/>
          </a:solidFill>
          <a:latin typeface="+mn-lt"/>
          <a:ea typeface="+mn-ea"/>
          <a:cs typeface="+mn-cs"/>
        </a:defRPr>
      </a:lvl8pPr>
      <a:lvl9pPr marL="3654935" algn="l" defTabSz="913742" rtl="0" eaLnBrk="1" latinLnBrk="0" hangingPunct="1">
        <a:defRPr sz="19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274638"/>
            <a:ext cx="121920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609600" y="1600200"/>
            <a:ext cx="10972800" cy="5029200"/>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1794379581"/>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Lst>
  <p:hf sldNum="0" hdr="0" ftr="0" dt="0"/>
  <p:txStyles>
    <p:titleStyle>
      <a:lvl1pPr algn="ctr" defTabSz="914400" rtl="0" eaLnBrk="1" latinLnBrk="0" hangingPunct="1">
        <a:spcBef>
          <a:spcPct val="0"/>
        </a:spcBef>
        <a:buNone/>
        <a:defRPr sz="3000" b="1" kern="1200">
          <a:solidFill>
            <a:schemeClr val="tx1"/>
          </a:solidFill>
          <a:latin typeface="cmss10"/>
          <a:ea typeface="+mj-ea"/>
          <a:cs typeface="+mj-cs"/>
        </a:defRPr>
      </a:lvl1pPr>
    </p:titleStyle>
    <p:bodyStyle>
      <a:lvl1pPr marL="342900" indent="-342900" algn="l" defTabSz="914400" rtl="0" eaLnBrk="1" latinLnBrk="0" hangingPunct="1">
        <a:spcBef>
          <a:spcPct val="20000"/>
        </a:spcBef>
        <a:buClr>
          <a:schemeClr val="tx2"/>
        </a:buClr>
        <a:buFont typeface="Wingdings" panose="05000000000000000000" pitchFamily="2" charset="2"/>
        <a:buChar char="§"/>
        <a:defRPr sz="2800" kern="1200">
          <a:solidFill>
            <a:schemeClr val="tx1"/>
          </a:solidFill>
          <a:latin typeface="cmss10"/>
          <a:ea typeface="+mn-ea"/>
          <a:cs typeface="+mn-cs"/>
        </a:defRPr>
      </a:lvl1pPr>
      <a:lvl2pPr marL="742950" indent="-285750" algn="l" defTabSz="914400" rtl="0" eaLnBrk="1" latinLnBrk="0" hangingPunct="1">
        <a:spcBef>
          <a:spcPct val="20000"/>
        </a:spcBef>
        <a:buClr>
          <a:schemeClr val="tx2"/>
        </a:buClr>
        <a:buFont typeface="Arial" pitchFamily="34" charset="0"/>
        <a:buChar char="–"/>
        <a:defRPr sz="2400" kern="1200">
          <a:solidFill>
            <a:schemeClr val="tx1"/>
          </a:solidFill>
          <a:latin typeface="cmss10"/>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09600" y="274637"/>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44" tIns="45718" rIns="91344" bIns="45718"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44" tIns="45718" rIns="91344"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09600" y="6245225"/>
            <a:ext cx="2844800" cy="476251"/>
          </a:xfrm>
          <a:prstGeom prst="rect">
            <a:avLst/>
          </a:prstGeom>
          <a:noFill/>
          <a:ln w="9525">
            <a:noFill/>
            <a:miter lim="800000"/>
            <a:headEnd/>
            <a:tailEnd/>
          </a:ln>
          <a:effectLst/>
        </p:spPr>
        <p:txBody>
          <a:bodyPr vert="horz" wrap="square" lIns="91344" tIns="45718" rIns="91344" bIns="45718" numCol="1" anchor="t" anchorCtr="0" compatLnSpc="1">
            <a:prstTxWarp prst="textNoShape">
              <a:avLst/>
            </a:prstTxWarp>
          </a:bodyPr>
          <a:lstStyle>
            <a:lvl1pPr>
              <a:defRPr sz="1500">
                <a:latin typeface="Arial" charset="0"/>
                <a:ea typeface="+mn-ea"/>
                <a:cs typeface="Arial" charset="0"/>
              </a:defRPr>
            </a:lvl1pPr>
          </a:lstStyle>
          <a:p>
            <a:pPr defTabSz="913312" fontAlgn="base">
              <a:spcBef>
                <a:spcPct val="0"/>
              </a:spcBef>
              <a:spcAft>
                <a:spcPct val="0"/>
              </a:spcAft>
              <a:defRPr/>
            </a:pPr>
            <a:fld id="{FD9F54E2-F047-4782-A8ED-1592600FB8B7}" type="datetime1">
              <a:rPr lang="en-US" smtClean="0">
                <a:solidFill>
                  <a:srgbClr val="000000"/>
                </a:solidFill>
              </a:rPr>
              <a:pPr defTabSz="913312" fontAlgn="base">
                <a:spcBef>
                  <a:spcPct val="0"/>
                </a:spcBef>
                <a:spcAft>
                  <a:spcPct val="0"/>
                </a:spcAft>
                <a:defRPr/>
              </a:pPr>
              <a:t>3/30/2018</a:t>
            </a:fld>
            <a:endParaRPr lang="en-US">
              <a:solidFill>
                <a:srgbClr val="000000"/>
              </a:solidFill>
            </a:endParaRPr>
          </a:p>
        </p:txBody>
      </p:sp>
      <p:sp>
        <p:nvSpPr>
          <p:cNvPr id="1029" name="Rectangle 5"/>
          <p:cNvSpPr>
            <a:spLocks noGrp="1" noChangeArrowheads="1"/>
          </p:cNvSpPr>
          <p:nvPr>
            <p:ph type="ftr" sz="quarter" idx="3"/>
          </p:nvPr>
        </p:nvSpPr>
        <p:spPr bwMode="auto">
          <a:xfrm>
            <a:off x="4165600" y="6245225"/>
            <a:ext cx="3860800" cy="476251"/>
          </a:xfrm>
          <a:prstGeom prst="rect">
            <a:avLst/>
          </a:prstGeom>
          <a:noFill/>
          <a:ln w="9525">
            <a:noFill/>
            <a:miter lim="800000"/>
            <a:headEnd/>
            <a:tailEnd/>
          </a:ln>
          <a:effectLst/>
        </p:spPr>
        <p:txBody>
          <a:bodyPr vert="horz" wrap="square" lIns="91344" tIns="45718" rIns="91344" bIns="45718" numCol="1" anchor="t" anchorCtr="0" compatLnSpc="1">
            <a:prstTxWarp prst="textNoShape">
              <a:avLst/>
            </a:prstTxWarp>
          </a:bodyPr>
          <a:lstStyle>
            <a:lvl1pPr algn="ctr">
              <a:defRPr sz="1500">
                <a:latin typeface="Arial" charset="0"/>
                <a:ea typeface="+mn-ea"/>
                <a:cs typeface="Arial" charset="0"/>
              </a:defRPr>
            </a:lvl1pPr>
          </a:lstStyle>
          <a:p>
            <a:pPr defTabSz="913312"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8737600" y="6245225"/>
            <a:ext cx="2844800" cy="476251"/>
          </a:xfrm>
          <a:prstGeom prst="rect">
            <a:avLst/>
          </a:prstGeom>
          <a:noFill/>
          <a:ln w="9525">
            <a:noFill/>
            <a:miter lim="800000"/>
            <a:headEnd/>
            <a:tailEnd/>
          </a:ln>
          <a:effectLst/>
        </p:spPr>
        <p:txBody>
          <a:bodyPr vert="horz" wrap="square" lIns="91344" tIns="45718" rIns="91344" bIns="45718" numCol="1" anchor="t" anchorCtr="0" compatLnSpc="1">
            <a:prstTxWarp prst="textNoShape">
              <a:avLst/>
            </a:prstTxWarp>
          </a:bodyPr>
          <a:lstStyle>
            <a:lvl1pPr algn="r">
              <a:defRPr sz="1500"/>
            </a:lvl1pPr>
          </a:lstStyle>
          <a:p>
            <a:pPr defTabSz="913312" fontAlgn="base">
              <a:spcBef>
                <a:spcPct val="0"/>
              </a:spcBef>
              <a:spcAft>
                <a:spcPct val="0"/>
              </a:spcAft>
            </a:pPr>
            <a:fld id="{C5288CEB-8128-4ABC-A5D8-40D3E39FB3C6}" type="slidenum">
              <a:rPr lang="en-US">
                <a:solidFill>
                  <a:srgbClr val="000000"/>
                </a:solidFill>
              </a:rPr>
              <a:pPr defTabSz="913312" fontAlgn="base">
                <a:spcBef>
                  <a:spcPct val="0"/>
                </a:spcBef>
                <a:spcAft>
                  <a:spcPct val="0"/>
                </a:spcAft>
              </a:pPr>
              <a:t>‹#›</a:t>
            </a:fld>
            <a:endParaRPr lang="en-US">
              <a:solidFill>
                <a:srgbClr val="000000"/>
              </a:solidFill>
            </a:endParaRPr>
          </a:p>
        </p:txBody>
      </p:sp>
    </p:spTree>
    <p:extLst>
      <p:ext uri="{BB962C8B-B14F-4D97-AF65-F5344CB8AC3E}">
        <p14:creationId xmlns:p14="http://schemas.microsoft.com/office/powerpoint/2010/main" val="3622521097"/>
      </p:ext>
    </p:extLst>
  </p:cSld>
  <p:clrMap bg1="lt1" tx1="dk1" bg2="lt2" tx2="dk2" accent1="accent1" accent2="accent2" accent3="accent3" accent4="accent4" accent5="accent5" accent6="accent6" hlink="hlink" folHlink="folHlink"/>
  <p:sldLayoutIdLst>
    <p:sldLayoutId id="2147484277" r:id="rId1"/>
    <p:sldLayoutId id="2147484278" r:id="rId2"/>
    <p:sldLayoutId id="2147484279" r:id="rId3"/>
    <p:sldLayoutId id="2147484280" r:id="rId4"/>
    <p:sldLayoutId id="2147484281" r:id="rId5"/>
    <p:sldLayoutId id="2147484282" r:id="rId6"/>
    <p:sldLayoutId id="2147484283" r:id="rId7"/>
    <p:sldLayoutId id="2147484284" r:id="rId8"/>
    <p:sldLayoutId id="2147484285" r:id="rId9"/>
    <p:sldLayoutId id="2147484286" r:id="rId10"/>
    <p:sldLayoutId id="2147484287" r:id="rId11"/>
  </p:sldLayoutIdLst>
  <p:hf sldNum="0"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Arial" charset="0"/>
          <a:cs typeface="Arial" charset="0"/>
        </a:defRPr>
      </a:lvl2pPr>
      <a:lvl3pPr algn="ctr" rtl="0" eaLnBrk="0" fontAlgn="base" hangingPunct="0">
        <a:spcBef>
          <a:spcPct val="0"/>
        </a:spcBef>
        <a:spcAft>
          <a:spcPct val="0"/>
        </a:spcAft>
        <a:defRPr sz="4400">
          <a:solidFill>
            <a:schemeClr val="tx2"/>
          </a:solidFill>
          <a:latin typeface="Arial" charset="0"/>
          <a:ea typeface="Arial" charset="0"/>
          <a:cs typeface="Arial" charset="0"/>
        </a:defRPr>
      </a:lvl3pPr>
      <a:lvl4pPr algn="ctr" rtl="0" eaLnBrk="0" fontAlgn="base" hangingPunct="0">
        <a:spcBef>
          <a:spcPct val="0"/>
        </a:spcBef>
        <a:spcAft>
          <a:spcPct val="0"/>
        </a:spcAft>
        <a:defRPr sz="4400">
          <a:solidFill>
            <a:schemeClr val="tx2"/>
          </a:solidFill>
          <a:latin typeface="Arial" charset="0"/>
          <a:ea typeface="Arial" charset="0"/>
          <a:cs typeface="Arial" charset="0"/>
        </a:defRPr>
      </a:lvl4pPr>
      <a:lvl5pPr algn="ctr" rtl="0" eaLnBrk="0" fontAlgn="base" hangingPunct="0">
        <a:spcBef>
          <a:spcPct val="0"/>
        </a:spcBef>
        <a:spcAft>
          <a:spcPct val="0"/>
        </a:spcAft>
        <a:defRPr sz="4400">
          <a:solidFill>
            <a:schemeClr val="tx2"/>
          </a:solidFill>
          <a:latin typeface="Arial" charset="0"/>
          <a:ea typeface="Arial" charset="0"/>
          <a:cs typeface="Arial" charset="0"/>
        </a:defRPr>
      </a:lvl5pPr>
      <a:lvl6pPr marL="456627" algn="ctr" rtl="0" fontAlgn="base">
        <a:spcBef>
          <a:spcPct val="0"/>
        </a:spcBef>
        <a:spcAft>
          <a:spcPct val="0"/>
        </a:spcAft>
        <a:defRPr sz="4400">
          <a:solidFill>
            <a:schemeClr val="tx2"/>
          </a:solidFill>
          <a:latin typeface="Arial" charset="0"/>
          <a:ea typeface="Arial" charset="0"/>
          <a:cs typeface="Arial" charset="0"/>
        </a:defRPr>
      </a:lvl6pPr>
      <a:lvl7pPr marL="913312" algn="ctr" rtl="0" fontAlgn="base">
        <a:spcBef>
          <a:spcPct val="0"/>
        </a:spcBef>
        <a:spcAft>
          <a:spcPct val="0"/>
        </a:spcAft>
        <a:defRPr sz="4400">
          <a:solidFill>
            <a:schemeClr val="tx2"/>
          </a:solidFill>
          <a:latin typeface="Arial" charset="0"/>
          <a:ea typeface="Arial" charset="0"/>
          <a:cs typeface="Arial" charset="0"/>
        </a:defRPr>
      </a:lvl7pPr>
      <a:lvl8pPr marL="1369968" algn="ctr" rtl="0" fontAlgn="base">
        <a:spcBef>
          <a:spcPct val="0"/>
        </a:spcBef>
        <a:spcAft>
          <a:spcPct val="0"/>
        </a:spcAft>
        <a:defRPr sz="4400">
          <a:solidFill>
            <a:schemeClr val="tx2"/>
          </a:solidFill>
          <a:latin typeface="Arial" charset="0"/>
          <a:ea typeface="Arial" charset="0"/>
          <a:cs typeface="Arial" charset="0"/>
        </a:defRPr>
      </a:lvl8pPr>
      <a:lvl9pPr marL="1826624"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514" indent="-342514" algn="l" rtl="0" eaLnBrk="0" fontAlgn="base" hangingPunct="0">
        <a:spcBef>
          <a:spcPct val="20000"/>
        </a:spcBef>
        <a:spcAft>
          <a:spcPct val="0"/>
        </a:spcAft>
        <a:buChar char="•"/>
        <a:defRPr sz="3200">
          <a:solidFill>
            <a:schemeClr val="tx1"/>
          </a:solidFill>
          <a:latin typeface="+mn-lt"/>
          <a:ea typeface="+mn-ea"/>
          <a:cs typeface="+mn-cs"/>
        </a:defRPr>
      </a:lvl1pPr>
      <a:lvl2pPr marL="742055" indent="-285430" algn="l" rtl="0" eaLnBrk="0" fontAlgn="base" hangingPunct="0">
        <a:spcBef>
          <a:spcPct val="20000"/>
        </a:spcBef>
        <a:spcAft>
          <a:spcPct val="0"/>
        </a:spcAft>
        <a:buChar char="–"/>
        <a:defRPr sz="2800">
          <a:solidFill>
            <a:schemeClr val="tx1"/>
          </a:solidFill>
          <a:latin typeface="+mn-lt"/>
          <a:ea typeface="+mn-ea"/>
          <a:cs typeface="+mn-cs"/>
        </a:defRPr>
      </a:lvl2pPr>
      <a:lvl3pPr marL="1141654" indent="-228344" algn="l" rtl="0" eaLnBrk="0" fontAlgn="base" hangingPunct="0">
        <a:spcBef>
          <a:spcPct val="20000"/>
        </a:spcBef>
        <a:spcAft>
          <a:spcPct val="0"/>
        </a:spcAft>
        <a:buChar char="•"/>
        <a:defRPr sz="2400">
          <a:solidFill>
            <a:schemeClr val="tx1"/>
          </a:solidFill>
          <a:latin typeface="+mn-lt"/>
          <a:ea typeface="+mn-ea"/>
          <a:cs typeface="+mn-cs"/>
        </a:defRPr>
      </a:lvl3pPr>
      <a:lvl4pPr marL="1598280" indent="-228344" algn="l" rtl="0" eaLnBrk="0" fontAlgn="base" hangingPunct="0">
        <a:spcBef>
          <a:spcPct val="20000"/>
        </a:spcBef>
        <a:spcAft>
          <a:spcPct val="0"/>
        </a:spcAft>
        <a:buChar char="–"/>
        <a:defRPr sz="2000">
          <a:solidFill>
            <a:schemeClr val="tx1"/>
          </a:solidFill>
          <a:latin typeface="+mn-lt"/>
          <a:ea typeface="+mn-ea"/>
          <a:cs typeface="+mn-cs"/>
        </a:defRPr>
      </a:lvl4pPr>
      <a:lvl5pPr marL="2054907" indent="-228344" algn="l" rtl="0" eaLnBrk="0" fontAlgn="base" hangingPunct="0">
        <a:spcBef>
          <a:spcPct val="20000"/>
        </a:spcBef>
        <a:spcAft>
          <a:spcPct val="0"/>
        </a:spcAft>
        <a:buChar char="»"/>
        <a:defRPr sz="2000">
          <a:solidFill>
            <a:schemeClr val="tx1"/>
          </a:solidFill>
          <a:latin typeface="+mn-lt"/>
          <a:ea typeface="+mn-ea"/>
          <a:cs typeface="+mn-cs"/>
        </a:defRPr>
      </a:lvl5pPr>
      <a:lvl6pPr marL="2511592" indent="-228344" algn="l" rtl="0" fontAlgn="base">
        <a:spcBef>
          <a:spcPct val="20000"/>
        </a:spcBef>
        <a:spcAft>
          <a:spcPct val="0"/>
        </a:spcAft>
        <a:buChar char="»"/>
        <a:defRPr sz="2000">
          <a:solidFill>
            <a:schemeClr val="tx1"/>
          </a:solidFill>
          <a:latin typeface="+mn-lt"/>
          <a:ea typeface="+mn-ea"/>
          <a:cs typeface="+mn-cs"/>
        </a:defRPr>
      </a:lvl6pPr>
      <a:lvl7pPr marL="2968248" indent="-228344" algn="l" rtl="0" fontAlgn="base">
        <a:spcBef>
          <a:spcPct val="20000"/>
        </a:spcBef>
        <a:spcAft>
          <a:spcPct val="0"/>
        </a:spcAft>
        <a:buChar char="»"/>
        <a:defRPr sz="2000">
          <a:solidFill>
            <a:schemeClr val="tx1"/>
          </a:solidFill>
          <a:latin typeface="+mn-lt"/>
          <a:ea typeface="+mn-ea"/>
          <a:cs typeface="+mn-cs"/>
        </a:defRPr>
      </a:lvl7pPr>
      <a:lvl8pPr marL="3424904" indent="-228344" algn="l" rtl="0" fontAlgn="base">
        <a:spcBef>
          <a:spcPct val="20000"/>
        </a:spcBef>
        <a:spcAft>
          <a:spcPct val="0"/>
        </a:spcAft>
        <a:buChar char="»"/>
        <a:defRPr sz="2000">
          <a:solidFill>
            <a:schemeClr val="tx1"/>
          </a:solidFill>
          <a:latin typeface="+mn-lt"/>
          <a:ea typeface="+mn-ea"/>
          <a:cs typeface="+mn-cs"/>
        </a:defRPr>
      </a:lvl8pPr>
      <a:lvl9pPr marL="3881590" indent="-228344"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627" rtl="0" eaLnBrk="1" latinLnBrk="0" hangingPunct="1">
        <a:defRPr sz="1900" kern="1200">
          <a:solidFill>
            <a:schemeClr val="tx1"/>
          </a:solidFill>
          <a:latin typeface="+mn-lt"/>
          <a:ea typeface="+mn-ea"/>
          <a:cs typeface="+mn-cs"/>
        </a:defRPr>
      </a:lvl1pPr>
      <a:lvl2pPr marL="456627" algn="l" defTabSz="456627" rtl="0" eaLnBrk="1" latinLnBrk="0" hangingPunct="1">
        <a:defRPr sz="1900" kern="1200">
          <a:solidFill>
            <a:schemeClr val="tx1"/>
          </a:solidFill>
          <a:latin typeface="+mn-lt"/>
          <a:ea typeface="+mn-ea"/>
          <a:cs typeface="+mn-cs"/>
        </a:defRPr>
      </a:lvl2pPr>
      <a:lvl3pPr marL="913312" algn="l" defTabSz="456627" rtl="0" eaLnBrk="1" latinLnBrk="0" hangingPunct="1">
        <a:defRPr sz="1900" kern="1200">
          <a:solidFill>
            <a:schemeClr val="tx1"/>
          </a:solidFill>
          <a:latin typeface="+mn-lt"/>
          <a:ea typeface="+mn-ea"/>
          <a:cs typeface="+mn-cs"/>
        </a:defRPr>
      </a:lvl3pPr>
      <a:lvl4pPr marL="1369968" algn="l" defTabSz="456627" rtl="0" eaLnBrk="1" latinLnBrk="0" hangingPunct="1">
        <a:defRPr sz="1900" kern="1200">
          <a:solidFill>
            <a:schemeClr val="tx1"/>
          </a:solidFill>
          <a:latin typeface="+mn-lt"/>
          <a:ea typeface="+mn-ea"/>
          <a:cs typeface="+mn-cs"/>
        </a:defRPr>
      </a:lvl4pPr>
      <a:lvl5pPr marL="1826624" algn="l" defTabSz="456627" rtl="0" eaLnBrk="1" latinLnBrk="0" hangingPunct="1">
        <a:defRPr sz="1900" kern="1200">
          <a:solidFill>
            <a:schemeClr val="tx1"/>
          </a:solidFill>
          <a:latin typeface="+mn-lt"/>
          <a:ea typeface="+mn-ea"/>
          <a:cs typeface="+mn-cs"/>
        </a:defRPr>
      </a:lvl5pPr>
      <a:lvl6pPr marL="2283310" algn="l" defTabSz="456627" rtl="0" eaLnBrk="1" latinLnBrk="0" hangingPunct="1">
        <a:defRPr sz="1900" kern="1200">
          <a:solidFill>
            <a:schemeClr val="tx1"/>
          </a:solidFill>
          <a:latin typeface="+mn-lt"/>
          <a:ea typeface="+mn-ea"/>
          <a:cs typeface="+mn-cs"/>
        </a:defRPr>
      </a:lvl6pPr>
      <a:lvl7pPr marL="2739934" algn="l" defTabSz="456627" rtl="0" eaLnBrk="1" latinLnBrk="0" hangingPunct="1">
        <a:defRPr sz="1900" kern="1200">
          <a:solidFill>
            <a:schemeClr val="tx1"/>
          </a:solidFill>
          <a:latin typeface="+mn-lt"/>
          <a:ea typeface="+mn-ea"/>
          <a:cs typeface="+mn-cs"/>
        </a:defRPr>
      </a:lvl7pPr>
      <a:lvl8pPr marL="3196560" algn="l" defTabSz="456627" rtl="0" eaLnBrk="1" latinLnBrk="0" hangingPunct="1">
        <a:defRPr sz="1900" kern="1200">
          <a:solidFill>
            <a:schemeClr val="tx1"/>
          </a:solidFill>
          <a:latin typeface="+mn-lt"/>
          <a:ea typeface="+mn-ea"/>
          <a:cs typeface="+mn-cs"/>
        </a:defRPr>
      </a:lvl8pPr>
      <a:lvl9pPr marL="3653187" algn="l" defTabSz="456627" rtl="0" eaLnBrk="1" latinLnBrk="0" hangingPunct="1">
        <a:defRPr sz="19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9"/>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64"/>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822746E-2F22-4C5E-8642-FD37C3C758F1}" type="datetime1">
              <a:rPr lang="en-US" smtClean="0">
                <a:solidFill>
                  <a:prstClr val="black">
                    <a:tint val="75000"/>
                  </a:prstClr>
                </a:solidFill>
              </a:rPr>
              <a:t>3/30/2018</a:t>
            </a:fld>
            <a:endParaRPr lang="en-US" dirty="0">
              <a:solidFill>
                <a:prstClr val="black">
                  <a:tint val="75000"/>
                </a:prstClr>
              </a:solidFill>
            </a:endParaRPr>
          </a:p>
        </p:txBody>
      </p:sp>
      <p:sp>
        <p:nvSpPr>
          <p:cNvPr id="5" name="Footer Placeholder 4"/>
          <p:cNvSpPr>
            <a:spLocks noGrp="1"/>
          </p:cNvSpPr>
          <p:nvPr>
            <p:ph type="ftr" sz="quarter" idx="3"/>
          </p:nvPr>
        </p:nvSpPr>
        <p:spPr>
          <a:xfrm>
            <a:off x="4038600" y="6356364"/>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solidFill>
                <a:prstClr val="black">
                  <a:tint val="75000"/>
                </a:prstClr>
              </a:solidFill>
            </a:endParaRPr>
          </a:p>
        </p:txBody>
      </p:sp>
      <p:sp>
        <p:nvSpPr>
          <p:cNvPr id="6" name="Slide Number Placeholder 5"/>
          <p:cNvSpPr>
            <a:spLocks noGrp="1"/>
          </p:cNvSpPr>
          <p:nvPr>
            <p:ph type="sldNum" sz="quarter" idx="4"/>
          </p:nvPr>
        </p:nvSpPr>
        <p:spPr>
          <a:xfrm>
            <a:off x="8610600" y="6356364"/>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BC9EDF6-A2FF-417E-8651-2813C3B37070}"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821315659"/>
      </p:ext>
    </p:extLst>
  </p:cSld>
  <p:clrMap bg1="lt1" tx1="dk1" bg2="lt2" tx2="dk2" accent1="accent1" accent2="accent2" accent3="accent3" accent4="accent4" accent5="accent5" accent6="accent6" hlink="hlink" folHlink="folHlink"/>
  <p:sldLayoutIdLst>
    <p:sldLayoutId id="2147483701" r:id="rId1"/>
    <p:sldLayoutId id="2147483702" r:id="rId2"/>
    <p:sldLayoutId id="2147483703" r:id="rId3"/>
    <p:sldLayoutId id="2147483704" r:id="rId4"/>
    <p:sldLayoutId id="2147483705" r:id="rId5"/>
    <p:sldLayoutId id="2147483706" r:id="rId6"/>
    <p:sldLayoutId id="2147483707" r:id="rId7"/>
    <p:sldLayoutId id="2147483708" r:id="rId8"/>
    <p:sldLayoutId id="2147483709" r:id="rId9"/>
    <p:sldLayoutId id="2147483710" r:id="rId10"/>
    <p:sldLayoutId id="2147483711" r:id="rId1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9"/>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66"/>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E58697C-05DA-40E3-9ED3-99EEE22864F0}" type="datetime1">
              <a:rPr lang="en-US" smtClean="0">
                <a:solidFill>
                  <a:prstClr val="black">
                    <a:tint val="75000"/>
                  </a:prstClr>
                </a:solidFill>
              </a:rPr>
              <a:t>3/30/2018</a:t>
            </a:fld>
            <a:endParaRPr lang="en-US" dirty="0">
              <a:solidFill>
                <a:prstClr val="black">
                  <a:tint val="75000"/>
                </a:prstClr>
              </a:solidFill>
            </a:endParaRPr>
          </a:p>
        </p:txBody>
      </p:sp>
      <p:sp>
        <p:nvSpPr>
          <p:cNvPr id="5" name="Footer Placeholder 4"/>
          <p:cNvSpPr>
            <a:spLocks noGrp="1"/>
          </p:cNvSpPr>
          <p:nvPr>
            <p:ph type="ftr" sz="quarter" idx="3"/>
          </p:nvPr>
        </p:nvSpPr>
        <p:spPr>
          <a:xfrm>
            <a:off x="4038600" y="6356366"/>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solidFill>
                <a:prstClr val="black">
                  <a:tint val="75000"/>
                </a:prstClr>
              </a:solidFill>
            </a:endParaRPr>
          </a:p>
        </p:txBody>
      </p:sp>
      <p:sp>
        <p:nvSpPr>
          <p:cNvPr id="6" name="Slide Number Placeholder 5"/>
          <p:cNvSpPr>
            <a:spLocks noGrp="1"/>
          </p:cNvSpPr>
          <p:nvPr>
            <p:ph type="sldNum" sz="quarter" idx="4"/>
          </p:nvPr>
        </p:nvSpPr>
        <p:spPr>
          <a:xfrm>
            <a:off x="8610600" y="6356366"/>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163916904"/>
      </p:ext>
    </p:extLst>
  </p:cSld>
  <p:clrMap bg1="lt1" tx1="dk1" bg2="lt2" tx2="dk2" accent1="accent1" accent2="accent2" accent3="accent3" accent4="accent4" accent5="accent5" accent6="accent6" hlink="hlink" folHlink="folHlink"/>
  <p:sldLayoutIdLst>
    <p:sldLayoutId id="2147483797" r:id="rId1"/>
    <p:sldLayoutId id="2147483798" r:id="rId2"/>
    <p:sldLayoutId id="2147483799" r:id="rId3"/>
    <p:sldLayoutId id="2147483800" r:id="rId4"/>
    <p:sldLayoutId id="2147483801" r:id="rId5"/>
    <p:sldLayoutId id="2147483802" r:id="rId6"/>
    <p:sldLayoutId id="2147483803" r:id="rId7"/>
    <p:sldLayoutId id="2147483804" r:id="rId8"/>
    <p:sldLayoutId id="2147483805" r:id="rId9"/>
    <p:sldLayoutId id="2147483806" r:id="rId10"/>
    <p:sldLayoutId id="2147483807" r:id="rId1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E11A418-F814-4684-89DF-079DA756B64B}" type="datetime1">
              <a:rPr lang="en-US" smtClean="0">
                <a:solidFill>
                  <a:prstClr val="black">
                    <a:tint val="75000"/>
                  </a:prstClr>
                </a:solidFill>
              </a:rPr>
              <a:t>3/30/2018</a:t>
            </a:fld>
            <a:endParaRPr lang="en-US" dirty="0">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7A12582-466E-44DD-8BE5-29AA580C8B99}"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800757424"/>
      </p:ext>
    </p:extLst>
  </p:cSld>
  <p:clrMap bg1="lt1" tx1="dk1" bg2="lt2" tx2="dk2" accent1="accent1" accent2="accent2" accent3="accent3" accent4="accent4" accent5="accent5" accent6="accent6" hlink="hlink" folHlink="folHlink"/>
  <p:sldLayoutIdLst>
    <p:sldLayoutId id="2147483921" r:id="rId1"/>
    <p:sldLayoutId id="2147483922" r:id="rId2"/>
    <p:sldLayoutId id="2147483923" r:id="rId3"/>
    <p:sldLayoutId id="2147483924" r:id="rId4"/>
    <p:sldLayoutId id="2147483925" r:id="rId5"/>
    <p:sldLayoutId id="2147483926" r:id="rId6"/>
    <p:sldLayoutId id="2147483927" r:id="rId7"/>
    <p:sldLayoutId id="2147483928" r:id="rId8"/>
    <p:sldLayoutId id="2147483929" r:id="rId9"/>
    <p:sldLayoutId id="2147483930" r:id="rId10"/>
    <p:sldLayoutId id="2147483931" r:id="rId1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9"/>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66"/>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E58697C-05DA-40E3-9ED3-99EEE22864F0}" type="datetime1">
              <a:rPr lang="en-US" smtClean="0">
                <a:solidFill>
                  <a:prstClr val="black">
                    <a:tint val="75000"/>
                  </a:prstClr>
                </a:solidFill>
              </a:rPr>
              <a:pPr/>
              <a:t>3/30/2018</a:t>
            </a:fld>
            <a:endParaRPr lang="en-US" dirty="0">
              <a:solidFill>
                <a:prstClr val="black">
                  <a:tint val="75000"/>
                </a:prstClr>
              </a:solidFill>
            </a:endParaRPr>
          </a:p>
        </p:txBody>
      </p:sp>
      <p:sp>
        <p:nvSpPr>
          <p:cNvPr id="5" name="Footer Placeholder 4"/>
          <p:cNvSpPr>
            <a:spLocks noGrp="1"/>
          </p:cNvSpPr>
          <p:nvPr>
            <p:ph type="ftr" sz="quarter" idx="3"/>
          </p:nvPr>
        </p:nvSpPr>
        <p:spPr>
          <a:xfrm>
            <a:off x="4038600" y="6356366"/>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solidFill>
                <a:prstClr val="black">
                  <a:tint val="75000"/>
                </a:prstClr>
              </a:solidFill>
            </a:endParaRPr>
          </a:p>
        </p:txBody>
      </p:sp>
      <p:sp>
        <p:nvSpPr>
          <p:cNvPr id="6" name="Slide Number Placeholder 5"/>
          <p:cNvSpPr>
            <a:spLocks noGrp="1"/>
          </p:cNvSpPr>
          <p:nvPr>
            <p:ph type="sldNum" sz="quarter" idx="4"/>
          </p:nvPr>
        </p:nvSpPr>
        <p:spPr>
          <a:xfrm>
            <a:off x="8610600" y="6356366"/>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5BB586B-4256-4B4A-B43C-AC060945E31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464483182"/>
      </p:ext>
    </p:extLst>
  </p:cSld>
  <p:clrMap bg1="lt1" tx1="dk1" bg2="lt2" tx2="dk2" accent1="accent1" accent2="accent2" accent3="accent3" accent4="accent4" accent5="accent5" accent6="accent6" hlink="hlink" folHlink="folHlink"/>
  <p:sldLayoutIdLst>
    <p:sldLayoutId id="2147484005" r:id="rId1"/>
    <p:sldLayoutId id="2147484006" r:id="rId2"/>
    <p:sldLayoutId id="2147484007" r:id="rId3"/>
    <p:sldLayoutId id="2147484008" r:id="rId4"/>
    <p:sldLayoutId id="2147484009" r:id="rId5"/>
    <p:sldLayoutId id="2147484010" r:id="rId6"/>
    <p:sldLayoutId id="2147484011" r:id="rId7"/>
    <p:sldLayoutId id="2147484012" r:id="rId8"/>
    <p:sldLayoutId id="2147484013" r:id="rId9"/>
    <p:sldLayoutId id="2147484014" r:id="rId10"/>
    <p:sldLayoutId id="2147484015" r:id="rId1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274637"/>
            <a:ext cx="12192000" cy="1143000"/>
          </a:xfrm>
          <a:prstGeom prst="rect">
            <a:avLst/>
          </a:prstGeom>
        </p:spPr>
        <p:txBody>
          <a:bodyPr vert="horz" lIns="91422" tIns="45718" rIns="91422" bIns="45718" rtlCol="0" anchor="ctr">
            <a:normAutofit/>
          </a:bodyPr>
          <a:lstStyle/>
          <a:p>
            <a:r>
              <a:rPr lang="en-US" dirty="0"/>
              <a:t>Click to edit Master title style</a:t>
            </a:r>
          </a:p>
        </p:txBody>
      </p:sp>
      <p:sp>
        <p:nvSpPr>
          <p:cNvPr id="3" name="Text Placeholder 2"/>
          <p:cNvSpPr>
            <a:spLocks noGrp="1"/>
          </p:cNvSpPr>
          <p:nvPr>
            <p:ph type="body" idx="1"/>
          </p:nvPr>
        </p:nvSpPr>
        <p:spPr>
          <a:xfrm>
            <a:off x="609600" y="1600200"/>
            <a:ext cx="10972800" cy="5029200"/>
          </a:xfrm>
          <a:prstGeom prst="rect">
            <a:avLst/>
          </a:prstGeom>
        </p:spPr>
        <p:txBody>
          <a:bodyPr vert="horz" lIns="91422" tIns="45718" rIns="91422" bIns="45718" rtlCol="0">
            <a:normAutofit/>
          </a:body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3857196663"/>
      </p:ext>
    </p:extLst>
  </p:cSld>
  <p:clrMap bg1="lt1" tx1="dk1" bg2="lt2" tx2="dk2" accent1="accent1" accent2="accent2" accent3="accent3" accent4="accent4" accent5="accent5" accent6="accent6" hlink="hlink" folHlink="folHlink"/>
  <p:sldLayoutIdLst>
    <p:sldLayoutId id="2147484137" r:id="rId1"/>
    <p:sldLayoutId id="2147484138" r:id="rId2"/>
    <p:sldLayoutId id="2147484139" r:id="rId3"/>
  </p:sldLayoutIdLst>
  <p:hf sldNum="0" hdr="0" ftr="0" dt="0"/>
  <p:txStyles>
    <p:titleStyle>
      <a:lvl1pPr algn="ctr" defTabSz="914196" rtl="0" eaLnBrk="1" latinLnBrk="0" hangingPunct="1">
        <a:spcBef>
          <a:spcPct val="0"/>
        </a:spcBef>
        <a:buNone/>
        <a:defRPr sz="3100" b="1" kern="1200">
          <a:solidFill>
            <a:schemeClr val="tx1"/>
          </a:solidFill>
          <a:latin typeface="cmss10"/>
          <a:ea typeface="+mj-ea"/>
          <a:cs typeface="+mj-cs"/>
        </a:defRPr>
      </a:lvl1pPr>
    </p:titleStyle>
    <p:bodyStyle>
      <a:lvl1pPr marL="342826" indent="-342826" algn="l" defTabSz="914196" rtl="0" eaLnBrk="1" latinLnBrk="0" hangingPunct="1">
        <a:spcBef>
          <a:spcPct val="20000"/>
        </a:spcBef>
        <a:buClr>
          <a:schemeClr val="tx2"/>
        </a:buClr>
        <a:buFont typeface="Wingdings" panose="05000000000000000000" pitchFamily="2" charset="2"/>
        <a:buChar char="§"/>
        <a:defRPr sz="2800" kern="1200">
          <a:solidFill>
            <a:schemeClr val="tx1"/>
          </a:solidFill>
          <a:latin typeface="cmss10"/>
          <a:ea typeface="+mn-ea"/>
          <a:cs typeface="+mn-cs"/>
        </a:defRPr>
      </a:lvl1pPr>
      <a:lvl2pPr marL="742783" indent="-285690" algn="l" defTabSz="914196" rtl="0" eaLnBrk="1" latinLnBrk="0" hangingPunct="1">
        <a:spcBef>
          <a:spcPct val="20000"/>
        </a:spcBef>
        <a:buClr>
          <a:schemeClr val="tx2"/>
        </a:buClr>
        <a:buFont typeface="Arial" pitchFamily="34" charset="0"/>
        <a:buChar char="–"/>
        <a:defRPr sz="2400" kern="1200">
          <a:solidFill>
            <a:schemeClr val="tx1"/>
          </a:solidFill>
          <a:latin typeface="cmss10"/>
          <a:ea typeface="+mn-ea"/>
          <a:cs typeface="+mn-cs"/>
        </a:defRPr>
      </a:lvl2pPr>
      <a:lvl3pPr marL="1142746" indent="-228552" algn="l" defTabSz="914196"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9840" indent="-228552" algn="l" defTabSz="914196"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6935" indent="-228552" algn="l" defTabSz="914196"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036" indent="-228552" algn="l" defTabSz="914196"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134" indent="-228552" algn="l" defTabSz="914196"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232" indent="-228552" algn="l" defTabSz="914196"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34" indent="-228552" algn="l" defTabSz="914196"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196" rtl="0" eaLnBrk="1" latinLnBrk="0" hangingPunct="1">
        <a:defRPr sz="1900" kern="1200">
          <a:solidFill>
            <a:schemeClr val="tx1"/>
          </a:solidFill>
          <a:latin typeface="+mn-lt"/>
          <a:ea typeface="+mn-ea"/>
          <a:cs typeface="+mn-cs"/>
        </a:defRPr>
      </a:lvl1pPr>
      <a:lvl2pPr marL="457095" algn="l" defTabSz="914196" rtl="0" eaLnBrk="1" latinLnBrk="0" hangingPunct="1">
        <a:defRPr sz="1900" kern="1200">
          <a:solidFill>
            <a:schemeClr val="tx1"/>
          </a:solidFill>
          <a:latin typeface="+mn-lt"/>
          <a:ea typeface="+mn-ea"/>
          <a:cs typeface="+mn-cs"/>
        </a:defRPr>
      </a:lvl2pPr>
      <a:lvl3pPr marL="914196" algn="l" defTabSz="914196" rtl="0" eaLnBrk="1" latinLnBrk="0" hangingPunct="1">
        <a:defRPr sz="1900" kern="1200">
          <a:solidFill>
            <a:schemeClr val="tx1"/>
          </a:solidFill>
          <a:latin typeface="+mn-lt"/>
          <a:ea typeface="+mn-ea"/>
          <a:cs typeface="+mn-cs"/>
        </a:defRPr>
      </a:lvl3pPr>
      <a:lvl4pPr marL="1371294" algn="l" defTabSz="914196" rtl="0" eaLnBrk="1" latinLnBrk="0" hangingPunct="1">
        <a:defRPr sz="1900" kern="1200">
          <a:solidFill>
            <a:schemeClr val="tx1"/>
          </a:solidFill>
          <a:latin typeface="+mn-lt"/>
          <a:ea typeface="+mn-ea"/>
          <a:cs typeface="+mn-cs"/>
        </a:defRPr>
      </a:lvl4pPr>
      <a:lvl5pPr marL="1828392" algn="l" defTabSz="914196" rtl="0" eaLnBrk="1" latinLnBrk="0" hangingPunct="1">
        <a:defRPr sz="1900" kern="1200">
          <a:solidFill>
            <a:schemeClr val="tx1"/>
          </a:solidFill>
          <a:latin typeface="+mn-lt"/>
          <a:ea typeface="+mn-ea"/>
          <a:cs typeface="+mn-cs"/>
        </a:defRPr>
      </a:lvl5pPr>
      <a:lvl6pPr marL="2285494" algn="l" defTabSz="914196" rtl="0" eaLnBrk="1" latinLnBrk="0" hangingPunct="1">
        <a:defRPr sz="1900" kern="1200">
          <a:solidFill>
            <a:schemeClr val="tx1"/>
          </a:solidFill>
          <a:latin typeface="+mn-lt"/>
          <a:ea typeface="+mn-ea"/>
          <a:cs typeface="+mn-cs"/>
        </a:defRPr>
      </a:lvl6pPr>
      <a:lvl7pPr marL="2742586" algn="l" defTabSz="914196" rtl="0" eaLnBrk="1" latinLnBrk="0" hangingPunct="1">
        <a:defRPr sz="1900" kern="1200">
          <a:solidFill>
            <a:schemeClr val="tx1"/>
          </a:solidFill>
          <a:latin typeface="+mn-lt"/>
          <a:ea typeface="+mn-ea"/>
          <a:cs typeface="+mn-cs"/>
        </a:defRPr>
      </a:lvl7pPr>
      <a:lvl8pPr marL="3199680" algn="l" defTabSz="914196" rtl="0" eaLnBrk="1" latinLnBrk="0" hangingPunct="1">
        <a:defRPr sz="1900" kern="1200">
          <a:solidFill>
            <a:schemeClr val="tx1"/>
          </a:solidFill>
          <a:latin typeface="+mn-lt"/>
          <a:ea typeface="+mn-ea"/>
          <a:cs typeface="+mn-cs"/>
        </a:defRPr>
      </a:lvl8pPr>
      <a:lvl9pPr marL="3656775" algn="l" defTabSz="914196" rtl="0" eaLnBrk="1" latinLnBrk="0" hangingPunct="1">
        <a:defRPr sz="19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22" tIns="45718" rIns="91422" bIns="45718" rtlCol="0" anchor="ctr">
            <a:normAutofit/>
          </a:bodyPr>
          <a:lstStyle/>
          <a:p>
            <a:r>
              <a:rPr lang="en-US"/>
              <a:t>Click to edit Master title style</a:t>
            </a:r>
          </a:p>
        </p:txBody>
      </p:sp>
      <p:sp>
        <p:nvSpPr>
          <p:cNvPr id="3" name="Text Placeholder 2"/>
          <p:cNvSpPr>
            <a:spLocks noGrp="1"/>
          </p:cNvSpPr>
          <p:nvPr>
            <p:ph type="body" idx="1"/>
          </p:nvPr>
        </p:nvSpPr>
        <p:spPr>
          <a:xfrm>
            <a:off x="838200" y="1825624"/>
            <a:ext cx="10515600" cy="4351339"/>
          </a:xfrm>
          <a:prstGeom prst="rect">
            <a:avLst/>
          </a:prstGeom>
        </p:spPr>
        <p:txBody>
          <a:bodyPr vert="horz" lIns="91422" tIns="45718" rIns="91422" bIns="45718"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2"/>
            <a:ext cx="2743200" cy="365125"/>
          </a:xfrm>
          <a:prstGeom prst="rect">
            <a:avLst/>
          </a:prstGeom>
        </p:spPr>
        <p:txBody>
          <a:bodyPr vert="horz" lIns="91422" tIns="45718" rIns="91422" bIns="45718" rtlCol="0" anchor="ctr"/>
          <a:lstStyle>
            <a:lvl1pPr algn="l">
              <a:defRPr sz="1200">
                <a:solidFill>
                  <a:schemeClr val="tx1">
                    <a:tint val="75000"/>
                  </a:schemeClr>
                </a:solidFill>
              </a:defRPr>
            </a:lvl1pPr>
          </a:lstStyle>
          <a:p>
            <a:pPr defTabSz="914196"/>
            <a:fld id="{6D5573AA-76D1-4336-9A29-AD320243E9AF}" type="datetime1">
              <a:rPr lang="en-US" smtClean="0">
                <a:solidFill>
                  <a:prstClr val="black">
                    <a:tint val="75000"/>
                  </a:prstClr>
                </a:solidFill>
              </a:rPr>
              <a:pPr defTabSz="914196"/>
              <a:t>3/30/2018</a:t>
            </a:fld>
            <a:endParaRPr lang="en-US" dirty="0">
              <a:solidFill>
                <a:prstClr val="black">
                  <a:tint val="75000"/>
                </a:prstClr>
              </a:solidFill>
            </a:endParaRPr>
          </a:p>
        </p:txBody>
      </p:sp>
      <p:sp>
        <p:nvSpPr>
          <p:cNvPr id="5" name="Footer Placeholder 4"/>
          <p:cNvSpPr>
            <a:spLocks noGrp="1"/>
          </p:cNvSpPr>
          <p:nvPr>
            <p:ph type="ftr" sz="quarter" idx="3"/>
          </p:nvPr>
        </p:nvSpPr>
        <p:spPr>
          <a:xfrm>
            <a:off x="4038600" y="6356352"/>
            <a:ext cx="4114800" cy="365125"/>
          </a:xfrm>
          <a:prstGeom prst="rect">
            <a:avLst/>
          </a:prstGeom>
        </p:spPr>
        <p:txBody>
          <a:bodyPr vert="horz" lIns="91422" tIns="45718" rIns="91422" bIns="45718" rtlCol="0" anchor="ctr"/>
          <a:lstStyle>
            <a:lvl1pPr algn="ctr">
              <a:defRPr sz="1200">
                <a:solidFill>
                  <a:schemeClr val="tx1">
                    <a:tint val="75000"/>
                  </a:schemeClr>
                </a:solidFill>
              </a:defRPr>
            </a:lvl1pPr>
          </a:lstStyle>
          <a:p>
            <a:pPr defTabSz="914196"/>
            <a:endParaRPr lang="en-US" dirty="0">
              <a:solidFill>
                <a:prstClr val="black">
                  <a:tint val="75000"/>
                </a:prstClr>
              </a:solidFill>
            </a:endParaRPr>
          </a:p>
        </p:txBody>
      </p:sp>
      <p:sp>
        <p:nvSpPr>
          <p:cNvPr id="6" name="Slide Number Placeholder 5"/>
          <p:cNvSpPr>
            <a:spLocks noGrp="1"/>
          </p:cNvSpPr>
          <p:nvPr>
            <p:ph type="sldNum" sz="quarter" idx="4"/>
          </p:nvPr>
        </p:nvSpPr>
        <p:spPr>
          <a:xfrm>
            <a:off x="8610600" y="6356352"/>
            <a:ext cx="2743200" cy="365125"/>
          </a:xfrm>
          <a:prstGeom prst="rect">
            <a:avLst/>
          </a:prstGeom>
        </p:spPr>
        <p:txBody>
          <a:bodyPr vert="horz" lIns="91422" tIns="45718" rIns="91422" bIns="45718" rtlCol="0" anchor="ctr"/>
          <a:lstStyle>
            <a:lvl1pPr algn="r">
              <a:defRPr sz="1200">
                <a:solidFill>
                  <a:schemeClr val="tx1">
                    <a:tint val="75000"/>
                  </a:schemeClr>
                </a:solidFill>
              </a:defRPr>
            </a:lvl1pPr>
          </a:lstStyle>
          <a:p>
            <a:pPr defTabSz="914196"/>
            <a:fld id="{7F56D3B3-9B98-4CF7-ABA2-519AFF375C73}" type="slidenum">
              <a:rPr lang="en-US" smtClean="0">
                <a:solidFill>
                  <a:prstClr val="black">
                    <a:tint val="75000"/>
                  </a:prstClr>
                </a:solidFill>
              </a:rPr>
              <a:pPr defTabSz="914196"/>
              <a:t>‹#›</a:t>
            </a:fld>
            <a:endParaRPr lang="en-US" dirty="0">
              <a:solidFill>
                <a:prstClr val="black">
                  <a:tint val="75000"/>
                </a:prstClr>
              </a:solidFill>
            </a:endParaRPr>
          </a:p>
        </p:txBody>
      </p:sp>
    </p:spTree>
    <p:extLst>
      <p:ext uri="{BB962C8B-B14F-4D97-AF65-F5344CB8AC3E}">
        <p14:creationId xmlns:p14="http://schemas.microsoft.com/office/powerpoint/2010/main" val="505811666"/>
      </p:ext>
    </p:extLst>
  </p:cSld>
  <p:clrMap bg1="lt1" tx1="dk1" bg2="lt2" tx2="dk2" accent1="accent1" accent2="accent2" accent3="accent3" accent4="accent4" accent5="accent5" accent6="accent6" hlink="hlink" folHlink="folHlink"/>
  <p:sldLayoutIdLst>
    <p:sldLayoutId id="2147484141" r:id="rId1"/>
    <p:sldLayoutId id="2147484142" r:id="rId2"/>
    <p:sldLayoutId id="2147484143" r:id="rId3"/>
    <p:sldLayoutId id="2147484144" r:id="rId4"/>
    <p:sldLayoutId id="2147484145" r:id="rId5"/>
    <p:sldLayoutId id="2147484146" r:id="rId6"/>
    <p:sldLayoutId id="2147484147" r:id="rId7"/>
    <p:sldLayoutId id="2147484148" r:id="rId8"/>
    <p:sldLayoutId id="2147484149" r:id="rId9"/>
    <p:sldLayoutId id="2147484150" r:id="rId10"/>
    <p:sldLayoutId id="2147484151" r:id="rId11"/>
  </p:sldLayoutIdLst>
  <p:hf sldNum="0" hdr="0" ftr="0" dt="0"/>
  <p:txStyles>
    <p:titleStyle>
      <a:lvl1pPr algn="l" defTabSz="914196"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52" indent="-228552" algn="l" defTabSz="914196"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654" indent="-228552" algn="l" defTabSz="914196"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746" indent="-228552" algn="l" defTabSz="914196"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599840"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4pPr>
      <a:lvl5pPr marL="2056935"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5pPr>
      <a:lvl6pPr marL="2514036"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6pPr>
      <a:lvl7pPr marL="2971134"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7pPr>
      <a:lvl8pPr marL="3428232"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8pPr>
      <a:lvl9pPr marL="3885334" indent="-228552" algn="l" defTabSz="914196"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9pPr>
    </p:bodyStyle>
    <p:otherStyle>
      <a:defPPr>
        <a:defRPr lang="en-US"/>
      </a:defPPr>
      <a:lvl1pPr marL="0" algn="l" defTabSz="914196" rtl="0" eaLnBrk="1" latinLnBrk="0" hangingPunct="1">
        <a:defRPr sz="1900" kern="1200">
          <a:solidFill>
            <a:schemeClr val="tx1"/>
          </a:solidFill>
          <a:latin typeface="+mn-lt"/>
          <a:ea typeface="+mn-ea"/>
          <a:cs typeface="+mn-cs"/>
        </a:defRPr>
      </a:lvl1pPr>
      <a:lvl2pPr marL="457095" algn="l" defTabSz="914196" rtl="0" eaLnBrk="1" latinLnBrk="0" hangingPunct="1">
        <a:defRPr sz="1900" kern="1200">
          <a:solidFill>
            <a:schemeClr val="tx1"/>
          </a:solidFill>
          <a:latin typeface="+mn-lt"/>
          <a:ea typeface="+mn-ea"/>
          <a:cs typeface="+mn-cs"/>
        </a:defRPr>
      </a:lvl2pPr>
      <a:lvl3pPr marL="914196" algn="l" defTabSz="914196" rtl="0" eaLnBrk="1" latinLnBrk="0" hangingPunct="1">
        <a:defRPr sz="1900" kern="1200">
          <a:solidFill>
            <a:schemeClr val="tx1"/>
          </a:solidFill>
          <a:latin typeface="+mn-lt"/>
          <a:ea typeface="+mn-ea"/>
          <a:cs typeface="+mn-cs"/>
        </a:defRPr>
      </a:lvl3pPr>
      <a:lvl4pPr marL="1371294" algn="l" defTabSz="914196" rtl="0" eaLnBrk="1" latinLnBrk="0" hangingPunct="1">
        <a:defRPr sz="1900" kern="1200">
          <a:solidFill>
            <a:schemeClr val="tx1"/>
          </a:solidFill>
          <a:latin typeface="+mn-lt"/>
          <a:ea typeface="+mn-ea"/>
          <a:cs typeface="+mn-cs"/>
        </a:defRPr>
      </a:lvl4pPr>
      <a:lvl5pPr marL="1828392" algn="l" defTabSz="914196" rtl="0" eaLnBrk="1" latinLnBrk="0" hangingPunct="1">
        <a:defRPr sz="1900" kern="1200">
          <a:solidFill>
            <a:schemeClr val="tx1"/>
          </a:solidFill>
          <a:latin typeface="+mn-lt"/>
          <a:ea typeface="+mn-ea"/>
          <a:cs typeface="+mn-cs"/>
        </a:defRPr>
      </a:lvl5pPr>
      <a:lvl6pPr marL="2285494" algn="l" defTabSz="914196" rtl="0" eaLnBrk="1" latinLnBrk="0" hangingPunct="1">
        <a:defRPr sz="1900" kern="1200">
          <a:solidFill>
            <a:schemeClr val="tx1"/>
          </a:solidFill>
          <a:latin typeface="+mn-lt"/>
          <a:ea typeface="+mn-ea"/>
          <a:cs typeface="+mn-cs"/>
        </a:defRPr>
      </a:lvl6pPr>
      <a:lvl7pPr marL="2742586" algn="l" defTabSz="914196" rtl="0" eaLnBrk="1" latinLnBrk="0" hangingPunct="1">
        <a:defRPr sz="1900" kern="1200">
          <a:solidFill>
            <a:schemeClr val="tx1"/>
          </a:solidFill>
          <a:latin typeface="+mn-lt"/>
          <a:ea typeface="+mn-ea"/>
          <a:cs typeface="+mn-cs"/>
        </a:defRPr>
      </a:lvl7pPr>
      <a:lvl8pPr marL="3199680" algn="l" defTabSz="914196" rtl="0" eaLnBrk="1" latinLnBrk="0" hangingPunct="1">
        <a:defRPr sz="1900" kern="1200">
          <a:solidFill>
            <a:schemeClr val="tx1"/>
          </a:solidFill>
          <a:latin typeface="+mn-lt"/>
          <a:ea typeface="+mn-ea"/>
          <a:cs typeface="+mn-cs"/>
        </a:defRPr>
      </a:lvl8pPr>
      <a:lvl9pPr marL="3656775" algn="l" defTabSz="914196" rtl="0" eaLnBrk="1" latinLnBrk="0" hangingPunct="1">
        <a:defRPr sz="19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EBA098A-DA5F-47B1-9DF3-CD377A8E1418}"/>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177FB5B2-CFDB-4B2C-A977-82A95291D56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5602C22-6EC6-4E03-BA96-CED1602D3391}"/>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3075941-6A09-479A-A530-E78AE44507B1}" type="datetimeFigureOut">
              <a:rPr lang="en-US" smtClean="0">
                <a:solidFill>
                  <a:prstClr val="black">
                    <a:tint val="75000"/>
                  </a:prstClr>
                </a:solidFill>
              </a:rPr>
              <a:pPr/>
              <a:t>3/30/2018</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D0CDC0A4-B3C5-4E82-A961-DE3E497B477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8FCFB424-A460-44EF-84BE-9063522400B4}"/>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E2145D0-1287-4843-A365-320CC348CF0D}"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48532391"/>
      </p:ext>
    </p:extLst>
  </p:cSld>
  <p:clrMap bg1="lt1" tx1="dk1" bg2="lt2" tx2="dk2" accent1="accent1" accent2="accent2" accent3="accent3" accent4="accent4" accent5="accent5" accent6="accent6" hlink="hlink" folHlink="folHlink"/>
  <p:sldLayoutIdLst>
    <p:sldLayoutId id="2147484153" r:id="rId1"/>
    <p:sldLayoutId id="2147484154" r:id="rId2"/>
    <p:sldLayoutId id="2147484155" r:id="rId3"/>
    <p:sldLayoutId id="2147484156" r:id="rId4"/>
    <p:sldLayoutId id="2147484157" r:id="rId5"/>
    <p:sldLayoutId id="2147484158" r:id="rId6"/>
    <p:sldLayoutId id="2147484159" r:id="rId7"/>
    <p:sldLayoutId id="2147484160" r:id="rId8"/>
    <p:sldLayoutId id="2147484161" r:id="rId9"/>
    <p:sldLayoutId id="2147484162" r:id="rId10"/>
    <p:sldLayoutId id="2147484163"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14.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13.xml"/></Relationships>
</file>

<file path=ppt/slides/_rels/slide10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03.xml"/><Relationship Id="rId1" Type="http://schemas.openxmlformats.org/officeDocument/2006/relationships/slideLayout" Target="../slideLayouts/slideLayout14.xml"/><Relationship Id="rId4" Type="http://schemas.openxmlformats.org/officeDocument/2006/relationships/image" Target="../media/image24.png"/></Relationships>
</file>

<file path=ppt/slides/_rels/slide10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4.xml"/><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1.xml"/></Relationships>
</file>

<file path=ppt/slides/_rels/slide11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5.xml"/><Relationship Id="rId1" Type="http://schemas.openxmlformats.org/officeDocument/2006/relationships/slideLayout" Target="../slideLayouts/slideLayout14.xml"/><Relationship Id="rId4" Type="http://schemas.openxmlformats.org/officeDocument/2006/relationships/image" Target="../media/image26.png"/></Relationships>
</file>

<file path=ppt/slides/_rels/slide11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06.xml"/><Relationship Id="rId1" Type="http://schemas.openxmlformats.org/officeDocument/2006/relationships/slideLayout" Target="../slideLayouts/slideLayout14.xml"/><Relationship Id="rId4" Type="http://schemas.openxmlformats.org/officeDocument/2006/relationships/image" Target="../media/image26.png"/></Relationships>
</file>

<file path=ppt/slides/_rels/slide11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07.xml"/><Relationship Id="rId1" Type="http://schemas.openxmlformats.org/officeDocument/2006/relationships/slideLayout" Target="../slideLayouts/slideLayout14.xml"/></Relationships>
</file>

<file path=ppt/slides/_rels/slide113.xml.rels><?xml version="1.0" encoding="UTF-8" standalone="yes"?>
<Relationships xmlns="http://schemas.openxmlformats.org/package/2006/relationships"><Relationship Id="rId3" Type="http://schemas.openxmlformats.org/officeDocument/2006/relationships/image" Target="../media/image28.wmf"/><Relationship Id="rId2" Type="http://schemas.openxmlformats.org/officeDocument/2006/relationships/notesSlide" Target="../notesSlides/notesSlide108.xml"/><Relationship Id="rId1" Type="http://schemas.openxmlformats.org/officeDocument/2006/relationships/slideLayout" Target="../slideLayouts/slideLayout32.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13.xml"/></Relationships>
</file>

<file path=ppt/slides/_rels/slide115.xml.rels><?xml version="1.0" encoding="UTF-8" standalone="yes"?>
<Relationships xmlns="http://schemas.openxmlformats.org/package/2006/relationships"><Relationship Id="rId3" Type="http://schemas.openxmlformats.org/officeDocument/2006/relationships/image" Target="../media/image29.wmf"/><Relationship Id="rId2" Type="http://schemas.openxmlformats.org/officeDocument/2006/relationships/notesSlide" Target="../notesSlides/notesSlide110.xml"/><Relationship Id="rId1" Type="http://schemas.openxmlformats.org/officeDocument/2006/relationships/slideLayout" Target="../slideLayouts/slideLayout14.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13.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13.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38.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90.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13.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13.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13.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27.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90.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90.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9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90.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90.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90.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0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0.xml"/></Relationships>
</file>

<file path=ppt/slides/_rels/slide20.xml.rels><?xml version="1.0" encoding="UTF-8" standalone="yes"?>
<Relationships xmlns="http://schemas.openxmlformats.org/package/2006/relationships"><Relationship Id="rId3" Type="http://schemas.openxmlformats.org/officeDocument/2006/relationships/hyperlink" Target="https://www.nytimes.com/interactive/2018/03/27/upshot/make-your-own-mobility-animation.html" TargetMode="External"/><Relationship Id="rId2" Type="http://schemas.openxmlformats.org/officeDocument/2006/relationships/notesSlide" Target="../notesSlides/notesSlide18.xml"/><Relationship Id="rId1" Type="http://schemas.openxmlformats.org/officeDocument/2006/relationships/slideLayout" Target="../slideLayouts/slideLayout13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0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0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0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0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1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1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1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12.xml"/></Relationships>
</file>

<file path=ppt/slides/_rels/slide29.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9.svg"/><Relationship Id="rId18" Type="http://schemas.openxmlformats.org/officeDocument/2006/relationships/image" Target="../media/image14.png"/><Relationship Id="rId3" Type="http://schemas.openxmlformats.org/officeDocument/2006/relationships/image" Target="../media/image6.png"/><Relationship Id="rId21" Type="http://schemas.openxmlformats.org/officeDocument/2006/relationships/image" Target="../media/image15.svg"/><Relationship Id="rId7" Type="http://schemas.openxmlformats.org/officeDocument/2006/relationships/image" Target="../media/image4.svg"/><Relationship Id="rId12" Type="http://schemas.openxmlformats.org/officeDocument/2006/relationships/image" Target="../media/image10.png"/><Relationship Id="rId17" Type="http://schemas.openxmlformats.org/officeDocument/2006/relationships/image" Target="../media/image13.png"/><Relationship Id="rId2" Type="http://schemas.openxmlformats.org/officeDocument/2006/relationships/notesSlide" Target="../notesSlides/notesSlide27.xml"/><Relationship Id="rId16" Type="http://schemas.openxmlformats.org/officeDocument/2006/relationships/image" Target="../media/image12.png"/><Relationship Id="rId20" Type="http://schemas.openxmlformats.org/officeDocument/2006/relationships/image" Target="../media/image15.png"/><Relationship Id="rId1" Type="http://schemas.openxmlformats.org/officeDocument/2006/relationships/slideLayout" Target="../slideLayouts/slideLayout123.xml"/><Relationship Id="rId6" Type="http://schemas.openxmlformats.org/officeDocument/2006/relationships/image" Target="../media/image7.png"/><Relationship Id="rId11" Type="http://schemas.openxmlformats.org/officeDocument/2006/relationships/image" Target="../media/image8.svg"/><Relationship Id="rId5" Type="http://schemas.openxmlformats.org/officeDocument/2006/relationships/image" Target="../media/image2.svg"/><Relationship Id="rId15" Type="http://schemas.openxmlformats.org/officeDocument/2006/relationships/image" Target="../media/image11.svg"/><Relationship Id="rId23" Type="http://schemas.openxmlformats.org/officeDocument/2006/relationships/image" Target="../media/image17.png"/><Relationship Id="rId10" Type="http://schemas.openxmlformats.org/officeDocument/2006/relationships/image" Target="../media/image9.png"/><Relationship Id="rId19" Type="http://schemas.openxmlformats.org/officeDocument/2006/relationships/image" Target="../media/image13.svg"/><Relationship Id="rId9" Type="http://schemas.openxmlformats.org/officeDocument/2006/relationships/image" Target="../media/image6.svg"/><Relationship Id="rId14" Type="http://schemas.openxmlformats.org/officeDocument/2006/relationships/image" Target="../media/image11.png"/><Relationship Id="rId22" Type="http://schemas.openxmlformats.org/officeDocument/2006/relationships/image" Target="../media/image16.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9.xml"/></Relationships>
</file>

<file path=ppt/slides/_rels/slide31.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3.svg"/><Relationship Id="rId7" Type="http://schemas.openxmlformats.org/officeDocument/2006/relationships/image" Target="../media/image7.svg"/><Relationship Id="rId2" Type="http://schemas.openxmlformats.org/officeDocument/2006/relationships/image" Target="../media/image1.png"/><Relationship Id="rId1" Type="http://schemas.openxmlformats.org/officeDocument/2006/relationships/slideLayout" Target="../slideLayouts/slideLayout79.xml"/><Relationship Id="rId6" Type="http://schemas.openxmlformats.org/officeDocument/2006/relationships/image" Target="../media/image3.png"/><Relationship Id="rId5" Type="http://schemas.openxmlformats.org/officeDocument/2006/relationships/image" Target="../media/image5.svg"/><Relationship Id="rId10" Type="http://schemas.openxmlformats.org/officeDocument/2006/relationships/image" Target="../media/image5.png"/><Relationship Id="rId4" Type="http://schemas.openxmlformats.org/officeDocument/2006/relationships/image" Target="../media/image2.png"/><Relationship Id="rId9" Type="http://schemas.openxmlformats.org/officeDocument/2006/relationships/image" Target="../media/image9.sv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6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6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6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6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6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61.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6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6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6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60.xml"/></Relationships>
</file>

<file path=ppt/slides/_rels/slide46.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3.svg"/><Relationship Id="rId7" Type="http://schemas.openxmlformats.org/officeDocument/2006/relationships/image" Target="../media/image7.svg"/><Relationship Id="rId2" Type="http://schemas.openxmlformats.org/officeDocument/2006/relationships/image" Target="../media/image1.png"/><Relationship Id="rId1" Type="http://schemas.openxmlformats.org/officeDocument/2006/relationships/slideLayout" Target="../slideLayouts/slideLayout79.xml"/><Relationship Id="rId6" Type="http://schemas.openxmlformats.org/officeDocument/2006/relationships/image" Target="../media/image3.png"/><Relationship Id="rId5" Type="http://schemas.openxmlformats.org/officeDocument/2006/relationships/image" Target="../media/image5.svg"/><Relationship Id="rId10" Type="http://schemas.openxmlformats.org/officeDocument/2006/relationships/image" Target="../media/image5.png"/><Relationship Id="rId4" Type="http://schemas.openxmlformats.org/officeDocument/2006/relationships/image" Target="../media/image2.png"/><Relationship Id="rId9" Type="http://schemas.openxmlformats.org/officeDocument/2006/relationships/image" Target="../media/image9.svg"/></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8" Type="http://schemas.openxmlformats.org/officeDocument/2006/relationships/image" Target="../media/image7.svg"/><Relationship Id="rId3" Type="http://schemas.openxmlformats.org/officeDocument/2006/relationships/image" Target="../media/image1.png"/><Relationship Id="rId7"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79.xml"/><Relationship Id="rId6" Type="http://schemas.openxmlformats.org/officeDocument/2006/relationships/image" Target="../media/image5.svg"/><Relationship Id="rId11" Type="http://schemas.openxmlformats.org/officeDocument/2006/relationships/image" Target="../media/image5.png"/><Relationship Id="rId5" Type="http://schemas.openxmlformats.org/officeDocument/2006/relationships/image" Target="../media/image2.png"/><Relationship Id="rId10" Type="http://schemas.openxmlformats.org/officeDocument/2006/relationships/image" Target="../media/image9.svg"/><Relationship Id="rId4" Type="http://schemas.openxmlformats.org/officeDocument/2006/relationships/image" Target="../media/image3.svg"/><Relationship Id="rId9" Type="http://schemas.openxmlformats.org/officeDocument/2006/relationships/image" Target="../media/image4.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3.xml"/></Relationships>
</file>

<file path=ppt/slides/_rels/slide53.xml.rels><?xml version="1.0" encoding="UTF-8" standalone="yes"?>
<Relationships xmlns="http://schemas.openxmlformats.org/package/2006/relationships"><Relationship Id="rId8" Type="http://schemas.openxmlformats.org/officeDocument/2006/relationships/image" Target="../media/image7.svg"/><Relationship Id="rId3" Type="http://schemas.openxmlformats.org/officeDocument/2006/relationships/image" Target="../media/image1.png"/><Relationship Id="rId7" Type="http://schemas.openxmlformats.org/officeDocument/2006/relationships/image" Target="../media/image3.png"/><Relationship Id="rId2" Type="http://schemas.openxmlformats.org/officeDocument/2006/relationships/notesSlide" Target="../notesSlides/notesSlide49.xml"/><Relationship Id="rId1" Type="http://schemas.openxmlformats.org/officeDocument/2006/relationships/slideLayout" Target="../slideLayouts/slideLayout145.xml"/><Relationship Id="rId6" Type="http://schemas.openxmlformats.org/officeDocument/2006/relationships/image" Target="../media/image5.svg"/><Relationship Id="rId11" Type="http://schemas.openxmlformats.org/officeDocument/2006/relationships/image" Target="../media/image5.png"/><Relationship Id="rId5" Type="http://schemas.openxmlformats.org/officeDocument/2006/relationships/image" Target="../media/image2.png"/><Relationship Id="rId10" Type="http://schemas.openxmlformats.org/officeDocument/2006/relationships/image" Target="../media/image9.svg"/><Relationship Id="rId4" Type="http://schemas.openxmlformats.org/officeDocument/2006/relationships/image" Target="../media/image3.svg"/><Relationship Id="rId9" Type="http://schemas.openxmlformats.org/officeDocument/2006/relationships/image" Target="../media/image4.png"/></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3.xml"/></Relationships>
</file>

<file path=ppt/slides/_rels/slide55.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8.png"/><Relationship Id="rId1" Type="http://schemas.openxmlformats.org/officeDocument/2006/relationships/slideLayout" Target="../slideLayouts/slideLayout151.xml"/></Relationships>
</file>

<file path=ppt/slides/_rels/slide5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1.xml"/><Relationship Id="rId1" Type="http://schemas.openxmlformats.org/officeDocument/2006/relationships/slideLayout" Target="../slideLayouts/slideLayout159.xml"/><Relationship Id="rId4" Type="http://schemas.openxmlformats.org/officeDocument/2006/relationships/image" Target="../media/image19.png"/></Relationships>
</file>

<file path=ppt/slides/_rels/slide5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52.xml"/><Relationship Id="rId1" Type="http://schemas.openxmlformats.org/officeDocument/2006/relationships/slideLayout" Target="../slideLayouts/slideLayout152.xml"/><Relationship Id="rId5" Type="http://schemas.openxmlformats.org/officeDocument/2006/relationships/image" Target="../media/image22.png"/><Relationship Id="rId4" Type="http://schemas.openxmlformats.org/officeDocument/2006/relationships/image" Target="../media/image21.png"/></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65.xml"/></Relationships>
</file>

<file path=ppt/slides/_rels/slide6.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3.svg"/><Relationship Id="rId7" Type="http://schemas.openxmlformats.org/officeDocument/2006/relationships/image" Target="../media/image7.svg"/><Relationship Id="rId2" Type="http://schemas.openxmlformats.org/officeDocument/2006/relationships/image" Target="../media/image1.png"/><Relationship Id="rId1" Type="http://schemas.openxmlformats.org/officeDocument/2006/relationships/slideLayout" Target="../slideLayouts/slideLayout79.xml"/><Relationship Id="rId6" Type="http://schemas.openxmlformats.org/officeDocument/2006/relationships/image" Target="../media/image3.png"/><Relationship Id="rId5" Type="http://schemas.openxmlformats.org/officeDocument/2006/relationships/image" Target="../media/image5.svg"/><Relationship Id="rId10" Type="http://schemas.openxmlformats.org/officeDocument/2006/relationships/image" Target="../media/image5.png"/><Relationship Id="rId4" Type="http://schemas.openxmlformats.org/officeDocument/2006/relationships/image" Target="../media/image2.png"/><Relationship Id="rId9" Type="http://schemas.openxmlformats.org/officeDocument/2006/relationships/image" Target="../media/image9.sv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51.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51.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7.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7.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65.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7.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7.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3.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70.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70.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65.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65.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65.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76.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51.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5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76.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65.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65.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7.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9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7.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151.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3.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3.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3.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51.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151.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51.xml"/></Relationships>
</file>

<file path=ppt/slides/_rels/slide9.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3.svg"/><Relationship Id="rId7" Type="http://schemas.openxmlformats.org/officeDocument/2006/relationships/image" Target="../media/image7.svg"/><Relationship Id="rId2" Type="http://schemas.openxmlformats.org/officeDocument/2006/relationships/image" Target="../media/image1.png"/><Relationship Id="rId1" Type="http://schemas.openxmlformats.org/officeDocument/2006/relationships/slideLayout" Target="../slideLayouts/slideLayout79.xml"/><Relationship Id="rId6" Type="http://schemas.openxmlformats.org/officeDocument/2006/relationships/image" Target="../media/image3.png"/><Relationship Id="rId5" Type="http://schemas.openxmlformats.org/officeDocument/2006/relationships/image" Target="../media/image5.svg"/><Relationship Id="rId10" Type="http://schemas.openxmlformats.org/officeDocument/2006/relationships/image" Target="../media/image5.png"/><Relationship Id="rId4" Type="http://schemas.openxmlformats.org/officeDocument/2006/relationships/image" Target="../media/image2.png"/><Relationship Id="rId9" Type="http://schemas.openxmlformats.org/officeDocument/2006/relationships/image" Target="../media/image9.svg"/></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13.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3.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13.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14.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14.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4.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14.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14.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2"/>
          <p:cNvSpPr txBox="1">
            <a:spLocks noChangeArrowheads="1"/>
          </p:cNvSpPr>
          <p:nvPr/>
        </p:nvSpPr>
        <p:spPr>
          <a:xfrm>
            <a:off x="1981200" y="2170863"/>
            <a:ext cx="8305800" cy="685800"/>
          </a:xfrm>
          <a:prstGeom prst="rect">
            <a:avLst/>
          </a:prstGeom>
        </p:spPr>
        <p:txBody>
          <a:bodyPr vert="horz" lIns="91440" tIns="45720" rIns="91440" bIns="45720" rtlCol="0" anchor="ctr">
            <a:normAutofit fontScale="97500"/>
          </a:bodyPr>
          <a:lstStyle>
            <a:lvl1pPr algn="ctr" defTabSz="914400" rtl="0" eaLnBrk="1" latinLnBrk="0" hangingPunct="1">
              <a:spcBef>
                <a:spcPct val="0"/>
              </a:spcBef>
              <a:buNone/>
              <a:defRPr sz="4400" kern="1200">
                <a:solidFill>
                  <a:schemeClr val="tx1"/>
                </a:solidFill>
                <a:latin typeface="+mj-lt"/>
                <a:ea typeface="+mj-ea"/>
                <a:cs typeface="+mj-cs"/>
              </a:defRPr>
            </a:lvl1pPr>
          </a:lstStyle>
          <a:p>
            <a:endParaRPr lang="en-US" sz="2000" dirty="0">
              <a:solidFill>
                <a:prstClr val="white"/>
              </a:solidFill>
              <a:ea typeface="ＭＳ Ｐゴシック" pitchFamily="34" charset="-128"/>
            </a:endParaRPr>
          </a:p>
        </p:txBody>
      </p:sp>
      <p:sp>
        <p:nvSpPr>
          <p:cNvPr id="2" name="Rectangle 1"/>
          <p:cNvSpPr/>
          <p:nvPr/>
        </p:nvSpPr>
        <p:spPr>
          <a:xfrm>
            <a:off x="0" y="269052"/>
            <a:ext cx="12192000" cy="6463308"/>
          </a:xfrm>
          <a:prstGeom prst="rect">
            <a:avLst/>
          </a:prstGeom>
          <a:effectLst/>
        </p:spPr>
        <p:txBody>
          <a:bodyPr wrap="square">
            <a:spAutoFit/>
          </a:bodyPr>
          <a:lstStyle/>
          <a:p>
            <a:pPr algn="ctr"/>
            <a:r>
              <a:rPr lang="en-US" sz="3200" b="1" dirty="0">
                <a:solidFill>
                  <a:srgbClr val="002060"/>
                </a:solidFill>
                <a:ea typeface="ＭＳ Ｐゴシック" pitchFamily="34" charset="-128"/>
              </a:rPr>
              <a:t>Race and Economic Opportunity in the United States</a:t>
            </a:r>
          </a:p>
          <a:p>
            <a:pPr algn="ctr"/>
            <a:r>
              <a:rPr lang="en-US" sz="3200" dirty="0">
                <a:solidFill>
                  <a:srgbClr val="002060"/>
                </a:solidFill>
                <a:ea typeface="ＭＳ Ｐゴシック" pitchFamily="34" charset="-128"/>
              </a:rPr>
              <a:t>An Intergenerational Perspective</a:t>
            </a:r>
          </a:p>
          <a:p>
            <a:pPr algn="ctr"/>
            <a:endParaRPr lang="en-US" sz="3200" b="1" dirty="0">
              <a:solidFill>
                <a:srgbClr val="002060"/>
              </a:solidFill>
              <a:ea typeface="ＭＳ Ｐゴシック" pitchFamily="34" charset="-128"/>
            </a:endParaRPr>
          </a:p>
          <a:p>
            <a:pPr algn="ctr"/>
            <a:endParaRPr lang="en-US" sz="3200" b="1" dirty="0">
              <a:solidFill>
                <a:srgbClr val="002060"/>
              </a:solidFill>
              <a:ea typeface="ＭＳ Ｐゴシック" pitchFamily="34" charset="-128"/>
            </a:endParaRPr>
          </a:p>
          <a:p>
            <a:pPr algn="ctr"/>
            <a:r>
              <a:rPr lang="en-US" sz="2200" dirty="0">
                <a:solidFill>
                  <a:prstClr val="black"/>
                </a:solidFill>
                <a:ea typeface="ＭＳ Ｐゴシック" pitchFamily="34" charset="-128"/>
              </a:rPr>
              <a:t>Raj Chetty, Stanford</a:t>
            </a:r>
          </a:p>
          <a:p>
            <a:pPr algn="ctr"/>
            <a:r>
              <a:rPr lang="en-US" sz="2200" dirty="0">
                <a:solidFill>
                  <a:prstClr val="black"/>
                </a:solidFill>
                <a:ea typeface="ＭＳ Ｐゴシック" pitchFamily="34" charset="-128"/>
              </a:rPr>
              <a:t>Nathaniel </a:t>
            </a:r>
            <a:r>
              <a:rPr lang="en-US" sz="2200" dirty="0" err="1">
                <a:solidFill>
                  <a:prstClr val="black"/>
                </a:solidFill>
                <a:ea typeface="ＭＳ Ｐゴシック" pitchFamily="34" charset="-128"/>
              </a:rPr>
              <a:t>Hendren</a:t>
            </a:r>
            <a:r>
              <a:rPr lang="en-US" sz="2200" dirty="0">
                <a:solidFill>
                  <a:prstClr val="black"/>
                </a:solidFill>
                <a:ea typeface="ＭＳ Ｐゴシック" pitchFamily="34" charset="-128"/>
              </a:rPr>
              <a:t>, </a:t>
            </a:r>
            <a:r>
              <a:rPr lang="en-US" sz="2200" dirty="0" smtClean="0">
                <a:solidFill>
                  <a:prstClr val="black"/>
                </a:solidFill>
                <a:ea typeface="ＭＳ Ｐゴシック" pitchFamily="34" charset="-128"/>
              </a:rPr>
              <a:t>Harvard</a:t>
            </a:r>
          </a:p>
          <a:p>
            <a:pPr algn="ctr"/>
            <a:r>
              <a:rPr lang="en-US" sz="2200" dirty="0" smtClean="0">
                <a:solidFill>
                  <a:prstClr val="black"/>
                </a:solidFill>
                <a:ea typeface="ＭＳ Ｐゴシック" pitchFamily="34" charset="-128"/>
              </a:rPr>
              <a:t>Maggie R. Jones, U.S. Census Bureau</a:t>
            </a:r>
          </a:p>
          <a:p>
            <a:pPr algn="ctr"/>
            <a:r>
              <a:rPr lang="en-US" sz="2200" dirty="0" smtClean="0">
                <a:solidFill>
                  <a:prstClr val="black"/>
                </a:solidFill>
                <a:ea typeface="ＭＳ Ｐゴシック" pitchFamily="34" charset="-128"/>
              </a:rPr>
              <a:t>Sonya Porter, U.S. Census Bureau</a:t>
            </a:r>
            <a:endParaRPr lang="en-US" sz="2200" dirty="0">
              <a:solidFill>
                <a:prstClr val="black"/>
              </a:solidFill>
              <a:ea typeface="ＭＳ Ｐゴシック" pitchFamily="34" charset="-128"/>
            </a:endParaRPr>
          </a:p>
          <a:p>
            <a:pPr algn="ctr"/>
            <a:endParaRPr lang="en-US" sz="2200" dirty="0">
              <a:solidFill>
                <a:prstClr val="black"/>
              </a:solidFill>
              <a:ea typeface="ＭＳ Ｐゴシック" pitchFamily="34" charset="-128"/>
            </a:endParaRPr>
          </a:p>
          <a:p>
            <a:pPr algn="ctr"/>
            <a:r>
              <a:rPr lang="en-US" sz="2200" dirty="0">
                <a:solidFill>
                  <a:prstClr val="black"/>
                </a:solidFill>
                <a:ea typeface="ＭＳ Ｐゴシック" pitchFamily="34" charset="-128"/>
              </a:rPr>
              <a:t>March 2018</a:t>
            </a:r>
          </a:p>
          <a:p>
            <a:pPr algn="ctr"/>
            <a:endParaRPr lang="en-US" sz="2800" dirty="0" smtClean="0">
              <a:solidFill>
                <a:srgbClr val="002060"/>
              </a:solidFill>
              <a:ea typeface="ＭＳ Ｐゴシック" pitchFamily="34" charset="-128"/>
            </a:endParaRPr>
          </a:p>
          <a:p>
            <a:pPr algn="ctr"/>
            <a:endParaRPr lang="en-US" sz="2800" dirty="0">
              <a:solidFill>
                <a:srgbClr val="002060"/>
              </a:solidFill>
              <a:ea typeface="ＭＳ Ｐゴシック" pitchFamily="34" charset="-128"/>
            </a:endParaRPr>
          </a:p>
          <a:p>
            <a:pPr algn="ctr"/>
            <a:endParaRPr lang="en-US" sz="1400" b="1" dirty="0">
              <a:solidFill>
                <a:srgbClr val="FF0000"/>
              </a:solidFill>
            </a:endParaRPr>
          </a:p>
          <a:p>
            <a:pPr algn="just"/>
            <a:endParaRPr lang="en-US" sz="1400" i="1" dirty="0" smtClean="0"/>
          </a:p>
          <a:p>
            <a:pPr algn="just"/>
            <a:endParaRPr lang="en-US" sz="1400" i="1" dirty="0"/>
          </a:p>
          <a:p>
            <a:pPr algn="just"/>
            <a:endParaRPr lang="en-US" sz="1400" i="1" dirty="0" smtClean="0"/>
          </a:p>
          <a:p>
            <a:pPr algn="just"/>
            <a:r>
              <a:rPr lang="en-US" sz="1400" i="1" dirty="0" smtClean="0"/>
              <a:t>Disclaimer</a:t>
            </a:r>
            <a:r>
              <a:rPr lang="en-US" sz="1400" dirty="0"/>
              <a:t>:  The views expressed are not necessarily those of the U.S. Census Bureau. The statistical summaries reported in these slides have been cleared by the Census Bureau's Disclosure Review Board release authorization number CBDRB-FY18-195. All values in the tables and figures that appear in this presentation have been rounded to four significant digits as part of the disclosure avoidance protocol</a:t>
            </a:r>
            <a:r>
              <a:rPr lang="en-US" sz="1400" dirty="0" smtClean="0"/>
              <a:t>.</a:t>
            </a:r>
            <a:endParaRPr lang="en-US" sz="1400" dirty="0">
              <a:solidFill>
                <a:srgbClr val="002060"/>
              </a:solidFill>
              <a:ea typeface="ＭＳ Ｐゴシック" pitchFamily="34" charset="-128"/>
            </a:endParaRPr>
          </a:p>
        </p:txBody>
      </p:sp>
    </p:spTree>
    <p:extLst>
      <p:ext uri="{BB962C8B-B14F-4D97-AF65-F5344CB8AC3E}">
        <p14:creationId xmlns:p14="http://schemas.microsoft.com/office/powerpoint/2010/main" val="663461669"/>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24001" y="1284767"/>
            <a:ext cx="9385004" cy="5181600"/>
          </a:xfrm>
        </p:spPr>
        <p:txBody>
          <a:bodyPr>
            <a:normAutofit/>
          </a:bodyPr>
          <a:lstStyle/>
          <a:p>
            <a:r>
              <a:rPr lang="en-US" sz="2200" dirty="0" smtClean="0">
                <a:solidFill>
                  <a:srgbClr val="000000"/>
                </a:solidFill>
                <a:latin typeface="Arial" panose="020B0604020202020204" pitchFamily="34" charset="0"/>
                <a:cs typeface="Arial" panose="020B0604020202020204" pitchFamily="34" charset="0"/>
              </a:rPr>
              <a:t>Organize </a:t>
            </a:r>
            <a:r>
              <a:rPr lang="en-US" sz="2200" dirty="0">
                <a:solidFill>
                  <a:srgbClr val="000000"/>
                </a:solidFill>
                <a:latin typeface="Arial" panose="020B0604020202020204" pitchFamily="34" charset="0"/>
                <a:cs typeface="Arial" panose="020B0604020202020204" pitchFamily="34" charset="0"/>
              </a:rPr>
              <a:t>empirical analysis using a statistical model of intergenerational mobility and inequality </a:t>
            </a:r>
            <a:r>
              <a:rPr lang="en-US" sz="1600" dirty="0">
                <a:solidFill>
                  <a:srgbClr val="000000"/>
                </a:solidFill>
                <a:latin typeface="Arial" panose="020B0604020202020204" pitchFamily="34" charset="0"/>
                <a:cs typeface="Arial" panose="020B0604020202020204" pitchFamily="34" charset="0"/>
              </a:rPr>
              <a:t>[Becker and Tomes 1979]</a:t>
            </a:r>
          </a:p>
          <a:p>
            <a:endParaRPr lang="en-US" sz="2200" dirty="0">
              <a:solidFill>
                <a:srgbClr val="000000"/>
              </a:solidFill>
              <a:latin typeface="Arial" panose="020B0604020202020204" pitchFamily="34" charset="0"/>
              <a:cs typeface="Arial" panose="020B0604020202020204" pitchFamily="34" charset="0"/>
            </a:endParaRPr>
          </a:p>
          <a:p>
            <a:pPr lvl="1"/>
            <a:r>
              <a:rPr lang="en-US" sz="2000" dirty="0">
                <a:solidFill>
                  <a:srgbClr val="000000"/>
                </a:solidFill>
                <a:latin typeface="Arial" panose="020B0604020202020204" pitchFamily="34" charset="0"/>
                <a:cs typeface="Arial" panose="020B0604020202020204" pitchFamily="34" charset="0"/>
              </a:rPr>
              <a:t>Let </a:t>
            </a:r>
            <a:r>
              <a:rPr lang="en-US" sz="2000" i="1" dirty="0" err="1">
                <a:solidFill>
                  <a:srgbClr val="000000"/>
                </a:solidFill>
                <a:latin typeface="Arial" panose="020B0604020202020204" pitchFamily="34" charset="0"/>
                <a:cs typeface="Arial" panose="020B0604020202020204" pitchFamily="34" charset="0"/>
              </a:rPr>
              <a:t>i</a:t>
            </a:r>
            <a:r>
              <a:rPr lang="en-US" sz="2000" dirty="0">
                <a:solidFill>
                  <a:srgbClr val="000000"/>
                </a:solidFill>
                <a:latin typeface="Arial" panose="020B0604020202020204" pitchFamily="34" charset="0"/>
                <a:cs typeface="Arial" panose="020B0604020202020204" pitchFamily="34" charset="0"/>
              </a:rPr>
              <a:t> index families, </a:t>
            </a:r>
            <a:r>
              <a:rPr lang="en-US" sz="2000" i="1" dirty="0">
                <a:solidFill>
                  <a:srgbClr val="000000"/>
                </a:solidFill>
                <a:latin typeface="Arial" panose="020B0604020202020204" pitchFamily="34" charset="0"/>
                <a:cs typeface="Arial" panose="020B0604020202020204" pitchFamily="34" charset="0"/>
              </a:rPr>
              <a:t>t</a:t>
            </a:r>
            <a:r>
              <a:rPr lang="en-US" sz="2000" dirty="0">
                <a:solidFill>
                  <a:srgbClr val="000000"/>
                </a:solidFill>
                <a:latin typeface="Arial" panose="020B0604020202020204" pitchFamily="34" charset="0"/>
                <a:cs typeface="Arial" panose="020B0604020202020204" pitchFamily="34" charset="0"/>
              </a:rPr>
              <a:t> index generations, and </a:t>
            </a:r>
            <a:r>
              <a:rPr lang="en-US" sz="2000" i="1" dirty="0">
                <a:solidFill>
                  <a:srgbClr val="000000"/>
                </a:solidFill>
                <a:latin typeface="Arial" panose="020B0604020202020204" pitchFamily="34" charset="0"/>
                <a:cs typeface="Arial" panose="020B0604020202020204" pitchFamily="34" charset="0"/>
              </a:rPr>
              <a:t>r(</a:t>
            </a:r>
            <a:r>
              <a:rPr lang="en-US" sz="2000" i="1" dirty="0" err="1">
                <a:solidFill>
                  <a:srgbClr val="000000"/>
                </a:solidFill>
                <a:latin typeface="Arial" panose="020B0604020202020204" pitchFamily="34" charset="0"/>
                <a:cs typeface="Arial" panose="020B0604020202020204" pitchFamily="34" charset="0"/>
              </a:rPr>
              <a:t>i</a:t>
            </a:r>
            <a:r>
              <a:rPr lang="en-US" sz="2000" i="1" dirty="0">
                <a:solidFill>
                  <a:srgbClr val="000000"/>
                </a:solidFill>
                <a:latin typeface="Arial" panose="020B0604020202020204" pitchFamily="34" charset="0"/>
                <a:cs typeface="Arial" panose="020B0604020202020204" pitchFamily="34" charset="0"/>
              </a:rPr>
              <a:t>)</a:t>
            </a:r>
            <a:r>
              <a:rPr lang="en-US" sz="2000" dirty="0">
                <a:solidFill>
                  <a:srgbClr val="000000"/>
                </a:solidFill>
                <a:latin typeface="Arial" panose="020B0604020202020204" pitchFamily="34" charset="0"/>
                <a:cs typeface="Arial" panose="020B0604020202020204" pitchFamily="34" charset="0"/>
              </a:rPr>
              <a:t> denote race of family </a:t>
            </a:r>
            <a:r>
              <a:rPr lang="en-US" sz="2000" i="1" dirty="0" err="1">
                <a:solidFill>
                  <a:srgbClr val="000000"/>
                </a:solidFill>
                <a:latin typeface="Arial" panose="020B0604020202020204" pitchFamily="34" charset="0"/>
                <a:cs typeface="Arial" panose="020B0604020202020204" pitchFamily="34" charset="0"/>
              </a:rPr>
              <a:t>i</a:t>
            </a:r>
            <a:endParaRPr lang="en-US" sz="2000" dirty="0">
              <a:solidFill>
                <a:srgbClr val="000000"/>
              </a:solidFill>
              <a:latin typeface="Arial" panose="020B0604020202020204" pitchFamily="34" charset="0"/>
              <a:cs typeface="Arial" panose="020B0604020202020204" pitchFamily="34" charset="0"/>
            </a:endParaRPr>
          </a:p>
          <a:p>
            <a:pPr lvl="1"/>
            <a:endParaRPr lang="en-US" sz="2000" dirty="0">
              <a:solidFill>
                <a:srgbClr val="000000"/>
              </a:solidFill>
              <a:latin typeface="Arial" panose="020B0604020202020204" pitchFamily="34" charset="0"/>
              <a:cs typeface="Arial" panose="020B0604020202020204" pitchFamily="34" charset="0"/>
            </a:endParaRPr>
          </a:p>
          <a:p>
            <a:pPr lvl="1"/>
            <a:r>
              <a:rPr lang="en-US" sz="2000" dirty="0">
                <a:solidFill>
                  <a:srgbClr val="000000"/>
                </a:solidFill>
                <a:latin typeface="Arial" panose="020B0604020202020204" pitchFamily="34" charset="0"/>
                <a:cs typeface="Arial" panose="020B0604020202020204" pitchFamily="34" charset="0"/>
              </a:rPr>
              <a:t>Model child’s income rank as a race-specific linear function of parent’s income rank:</a:t>
            </a:r>
          </a:p>
          <a:p>
            <a:pPr lvl="1"/>
            <a:endParaRPr lang="en-US" sz="2000" dirty="0">
              <a:solidFill>
                <a:srgbClr val="000000"/>
              </a:solidFill>
              <a:latin typeface="Arial" panose="020B0604020202020204" pitchFamily="34" charset="0"/>
              <a:cs typeface="Arial" panose="020B0604020202020204" pitchFamily="34" charset="0"/>
            </a:endParaRPr>
          </a:p>
          <a:p>
            <a:pPr marL="457200" lvl="1" indent="0">
              <a:buNone/>
            </a:pPr>
            <a:endParaRPr lang="en-US" sz="2000" dirty="0">
              <a:solidFill>
                <a:srgbClr val="000000"/>
              </a:solidFill>
              <a:latin typeface="Arial" panose="020B0604020202020204" pitchFamily="34" charset="0"/>
              <a:cs typeface="Arial" panose="020B0604020202020204" pitchFamily="34" charset="0"/>
            </a:endParaRPr>
          </a:p>
          <a:p>
            <a:pPr lvl="1"/>
            <a:endParaRPr lang="en-US" sz="2000" dirty="0">
              <a:solidFill>
                <a:srgbClr val="000000"/>
              </a:solidFill>
              <a:latin typeface="Arial" panose="020B0604020202020204" pitchFamily="34" charset="0"/>
              <a:cs typeface="Arial" panose="020B0604020202020204" pitchFamily="34" charset="0"/>
            </a:endParaRPr>
          </a:p>
          <a:p>
            <a:pPr lvl="1"/>
            <a:r>
              <a:rPr lang="en-US" sz="2000" dirty="0">
                <a:solidFill>
                  <a:srgbClr val="000000"/>
                </a:solidFill>
                <a:latin typeface="Arial" panose="020B0604020202020204" pitchFamily="34" charset="0"/>
                <a:cs typeface="Arial" panose="020B0604020202020204" pitchFamily="34" charset="0"/>
              </a:rPr>
              <a:t>Evolution of racial gaps and steady-state disparities in mean ranks controlled by rates of relative and absolute mobility (</a:t>
            </a:r>
            <a:r>
              <a:rPr lang="en-US" sz="2000" dirty="0" err="1">
                <a:solidFill>
                  <a:srgbClr val="000000"/>
                </a:solidFill>
                <a:latin typeface="Symbol" panose="05050102010706020507" pitchFamily="18" charset="2"/>
                <a:cs typeface="Arial" panose="020B0604020202020204" pitchFamily="34" charset="0"/>
              </a:rPr>
              <a:t>a</a:t>
            </a:r>
            <a:r>
              <a:rPr lang="en-US" sz="2000" baseline="-25000" dirty="0" err="1">
                <a:solidFill>
                  <a:srgbClr val="000000"/>
                </a:solidFill>
                <a:latin typeface="Arial" panose="020B0604020202020204" pitchFamily="34" charset="0"/>
                <a:cs typeface="Arial" panose="020B0604020202020204" pitchFamily="34" charset="0"/>
              </a:rPr>
              <a:t>r</a:t>
            </a:r>
            <a:r>
              <a:rPr lang="en-US" sz="2000" dirty="0">
                <a:solidFill>
                  <a:srgbClr val="000000"/>
                </a:solidFill>
                <a:latin typeface="Arial" panose="020B0604020202020204" pitchFamily="34" charset="0"/>
                <a:cs typeface="Arial" panose="020B0604020202020204" pitchFamily="34" charset="0"/>
              </a:rPr>
              <a:t>, </a:t>
            </a:r>
            <a:r>
              <a:rPr lang="en-US" sz="2000" dirty="0" err="1">
                <a:solidFill>
                  <a:srgbClr val="000000"/>
                </a:solidFill>
                <a:latin typeface="Symbol" panose="05050102010706020507" pitchFamily="18" charset="2"/>
                <a:cs typeface="Arial" panose="020B0604020202020204" pitchFamily="34" charset="0"/>
              </a:rPr>
              <a:t>b</a:t>
            </a:r>
            <a:r>
              <a:rPr lang="en-US" sz="2000" baseline="-25000" dirty="0" err="1">
                <a:solidFill>
                  <a:srgbClr val="000000"/>
                </a:solidFill>
                <a:latin typeface="Arial" panose="020B0604020202020204" pitchFamily="34" charset="0"/>
                <a:cs typeface="Arial" panose="020B0604020202020204" pitchFamily="34" charset="0"/>
              </a:rPr>
              <a:t>r</a:t>
            </a:r>
            <a:r>
              <a:rPr lang="en-US" sz="2000" dirty="0">
                <a:solidFill>
                  <a:srgbClr val="000000"/>
                </a:solidFill>
                <a:latin typeface="Arial" panose="020B0604020202020204" pitchFamily="34" charset="0"/>
                <a:cs typeface="Arial" panose="020B0604020202020204" pitchFamily="34" charset="0"/>
              </a:rPr>
              <a:t>)</a:t>
            </a:r>
          </a:p>
        </p:txBody>
      </p:sp>
      <p:sp>
        <p:nvSpPr>
          <p:cNvPr id="9" name="Title 1"/>
          <p:cNvSpPr txBox="1">
            <a:spLocks/>
          </p:cNvSpPr>
          <p:nvPr/>
        </p:nvSpPr>
        <p:spPr>
          <a:xfrm>
            <a:off x="1524000" y="90714"/>
            <a:ext cx="9144000" cy="102076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Arial" panose="020B0604020202020204" pitchFamily="34" charset="0"/>
                <a:ea typeface="+mj-ea"/>
                <a:cs typeface="Arial" panose="020B0604020202020204" pitchFamily="34" charset="0"/>
              </a:rPr>
              <a:t>Intergenerational Mobility by Race</a:t>
            </a:r>
          </a:p>
        </p:txBody>
      </p:sp>
      <p:grpSp>
        <p:nvGrpSpPr>
          <p:cNvPr id="5" name="Group 4"/>
          <p:cNvGrpSpPr>
            <a:grpSpLocks noChangeAspect="1"/>
          </p:cNvGrpSpPr>
          <p:nvPr/>
        </p:nvGrpSpPr>
        <p:grpSpPr bwMode="auto">
          <a:xfrm>
            <a:off x="4368643" y="3308910"/>
            <a:ext cx="3746696" cy="1247892"/>
            <a:chOff x="2600" y="2308"/>
            <a:chExt cx="2480" cy="826"/>
          </a:xfrm>
        </p:grpSpPr>
        <p:sp>
          <p:nvSpPr>
            <p:cNvPr id="6" name="AutoShape 3"/>
            <p:cNvSpPr>
              <a:spLocks noChangeAspect="1" noChangeArrowheads="1" noTextEdit="1"/>
            </p:cNvSpPr>
            <p:nvPr/>
          </p:nvSpPr>
          <p:spPr bwMode="auto">
            <a:xfrm>
              <a:off x="2600" y="2308"/>
              <a:ext cx="2480" cy="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5"/>
            <p:cNvSpPr>
              <a:spLocks/>
            </p:cNvSpPr>
            <p:nvPr/>
          </p:nvSpPr>
          <p:spPr bwMode="auto">
            <a:xfrm>
              <a:off x="2670" y="2874"/>
              <a:ext cx="104" cy="151"/>
            </a:xfrm>
            <a:custGeom>
              <a:avLst/>
              <a:gdLst>
                <a:gd name="T0" fmla="*/ 54 w 104"/>
                <a:gd name="T1" fmla="*/ 130 h 151"/>
                <a:gd name="T2" fmla="*/ 42 w 104"/>
                <a:gd name="T3" fmla="*/ 142 h 151"/>
                <a:gd name="T4" fmla="*/ 27 w 104"/>
                <a:gd name="T5" fmla="*/ 147 h 151"/>
                <a:gd name="T6" fmla="*/ 19 w 104"/>
                <a:gd name="T7" fmla="*/ 145 h 151"/>
                <a:gd name="T8" fmla="*/ 10 w 104"/>
                <a:gd name="T9" fmla="*/ 135 h 151"/>
                <a:gd name="T10" fmla="*/ 12 w 104"/>
                <a:gd name="T11" fmla="*/ 136 h 151"/>
                <a:gd name="T12" fmla="*/ 21 w 104"/>
                <a:gd name="T13" fmla="*/ 132 h 151"/>
                <a:gd name="T14" fmla="*/ 24 w 104"/>
                <a:gd name="T15" fmla="*/ 124 h 151"/>
                <a:gd name="T16" fmla="*/ 21 w 104"/>
                <a:gd name="T17" fmla="*/ 118 h 151"/>
                <a:gd name="T18" fmla="*/ 16 w 104"/>
                <a:gd name="T19" fmla="*/ 117 h 151"/>
                <a:gd name="T20" fmla="*/ 8 w 104"/>
                <a:gd name="T21" fmla="*/ 119 h 151"/>
                <a:gd name="T22" fmla="*/ 4 w 104"/>
                <a:gd name="T23" fmla="*/ 131 h 151"/>
                <a:gd name="T24" fmla="*/ 10 w 104"/>
                <a:gd name="T25" fmla="*/ 146 h 151"/>
                <a:gd name="T26" fmla="*/ 27 w 104"/>
                <a:gd name="T27" fmla="*/ 151 h 151"/>
                <a:gd name="T28" fmla="*/ 44 w 104"/>
                <a:gd name="T29" fmla="*/ 147 h 151"/>
                <a:gd name="T30" fmla="*/ 60 w 104"/>
                <a:gd name="T31" fmla="*/ 137 h 151"/>
                <a:gd name="T32" fmla="*/ 73 w 104"/>
                <a:gd name="T33" fmla="*/ 122 h 151"/>
                <a:gd name="T34" fmla="*/ 81 w 104"/>
                <a:gd name="T35" fmla="*/ 104 h 151"/>
                <a:gd name="T36" fmla="*/ 104 w 104"/>
                <a:gd name="T37" fmla="*/ 12 h 151"/>
                <a:gd name="T38" fmla="*/ 104 w 104"/>
                <a:gd name="T39" fmla="*/ 8 h 151"/>
                <a:gd name="T40" fmla="*/ 98 w 104"/>
                <a:gd name="T41" fmla="*/ 2 h 151"/>
                <a:gd name="T42" fmla="*/ 93 w 104"/>
                <a:gd name="T43" fmla="*/ 4 h 151"/>
                <a:gd name="T44" fmla="*/ 89 w 104"/>
                <a:gd name="T45" fmla="*/ 10 h 151"/>
                <a:gd name="T46" fmla="*/ 72 w 104"/>
                <a:gd name="T47" fmla="*/ 79 h 151"/>
                <a:gd name="T48" fmla="*/ 69 w 104"/>
                <a:gd name="T49" fmla="*/ 87 h 151"/>
                <a:gd name="T50" fmla="*/ 59 w 104"/>
                <a:gd name="T51" fmla="*/ 96 h 151"/>
                <a:gd name="T52" fmla="*/ 45 w 104"/>
                <a:gd name="T53" fmla="*/ 101 h 151"/>
                <a:gd name="T54" fmla="*/ 33 w 104"/>
                <a:gd name="T55" fmla="*/ 94 h 151"/>
                <a:gd name="T56" fmla="*/ 31 w 104"/>
                <a:gd name="T57" fmla="*/ 82 h 151"/>
                <a:gd name="T58" fmla="*/ 35 w 104"/>
                <a:gd name="T59" fmla="*/ 59 h 151"/>
                <a:gd name="T60" fmla="*/ 43 w 104"/>
                <a:gd name="T61" fmla="*/ 34 h 151"/>
                <a:gd name="T62" fmla="*/ 48 w 104"/>
                <a:gd name="T63" fmla="*/ 19 h 151"/>
                <a:gd name="T64" fmla="*/ 42 w 104"/>
                <a:gd name="T65" fmla="*/ 6 h 151"/>
                <a:gd name="T66" fmla="*/ 29 w 104"/>
                <a:gd name="T67" fmla="*/ 0 h 151"/>
                <a:gd name="T68" fmla="*/ 15 w 104"/>
                <a:gd name="T69" fmla="*/ 5 h 151"/>
                <a:gd name="T70" fmla="*/ 7 w 104"/>
                <a:gd name="T71" fmla="*/ 17 h 151"/>
                <a:gd name="T72" fmla="*/ 1 w 104"/>
                <a:gd name="T73" fmla="*/ 29 h 151"/>
                <a:gd name="T74" fmla="*/ 0 w 104"/>
                <a:gd name="T75" fmla="*/ 36 h 151"/>
                <a:gd name="T76" fmla="*/ 2 w 104"/>
                <a:gd name="T77" fmla="*/ 38 h 151"/>
                <a:gd name="T78" fmla="*/ 5 w 104"/>
                <a:gd name="T79" fmla="*/ 34 h 151"/>
                <a:gd name="T80" fmla="*/ 15 w 104"/>
                <a:gd name="T81" fmla="*/ 12 h 151"/>
                <a:gd name="T82" fmla="*/ 28 w 104"/>
                <a:gd name="T83" fmla="*/ 5 h 151"/>
                <a:gd name="T84" fmla="*/ 32 w 104"/>
                <a:gd name="T85" fmla="*/ 6 h 151"/>
                <a:gd name="T86" fmla="*/ 34 w 104"/>
                <a:gd name="T87" fmla="*/ 12 h 151"/>
                <a:gd name="T88" fmla="*/ 28 w 104"/>
                <a:gd name="T89" fmla="*/ 34 h 151"/>
                <a:gd name="T90" fmla="*/ 22 w 104"/>
                <a:gd name="T91" fmla="*/ 53 h 151"/>
                <a:gd name="T92" fmla="*/ 18 w 104"/>
                <a:gd name="T93" fmla="*/ 66 h 151"/>
                <a:gd name="T94" fmla="*/ 17 w 104"/>
                <a:gd name="T95" fmla="*/ 73 h 151"/>
                <a:gd name="T96" fmla="*/ 17 w 104"/>
                <a:gd name="T97" fmla="*/ 78 h 151"/>
                <a:gd name="T98" fmla="*/ 20 w 104"/>
                <a:gd name="T99" fmla="*/ 92 h 151"/>
                <a:gd name="T100" fmla="*/ 26 w 104"/>
                <a:gd name="T101" fmla="*/ 100 h 151"/>
                <a:gd name="T102" fmla="*/ 35 w 104"/>
                <a:gd name="T103" fmla="*/ 105 h 151"/>
                <a:gd name="T104" fmla="*/ 44 w 104"/>
                <a:gd name="T105" fmla="*/ 106 h 151"/>
                <a:gd name="T106" fmla="*/ 56 w 104"/>
                <a:gd name="T107" fmla="*/ 104 h 151"/>
                <a:gd name="T108" fmla="*/ 68 w 104"/>
                <a:gd name="T109" fmla="*/ 95 h 151"/>
                <a:gd name="T110" fmla="*/ 68 w 104"/>
                <a:gd name="T111" fmla="*/ 95 h 151"/>
                <a:gd name="T112" fmla="*/ 63 w 104"/>
                <a:gd name="T113" fmla="*/ 113 h 151"/>
                <a:gd name="T114" fmla="*/ 54 w 104"/>
                <a:gd name="T115" fmla="*/ 13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 h="151">
                  <a:moveTo>
                    <a:pt x="54" y="130"/>
                  </a:moveTo>
                  <a:lnTo>
                    <a:pt x="42" y="142"/>
                  </a:lnTo>
                  <a:lnTo>
                    <a:pt x="27" y="147"/>
                  </a:lnTo>
                  <a:lnTo>
                    <a:pt x="19" y="145"/>
                  </a:lnTo>
                  <a:lnTo>
                    <a:pt x="10" y="135"/>
                  </a:lnTo>
                  <a:lnTo>
                    <a:pt x="12" y="136"/>
                  </a:lnTo>
                  <a:lnTo>
                    <a:pt x="21" y="132"/>
                  </a:lnTo>
                  <a:lnTo>
                    <a:pt x="24" y="124"/>
                  </a:lnTo>
                  <a:lnTo>
                    <a:pt x="21" y="118"/>
                  </a:lnTo>
                  <a:lnTo>
                    <a:pt x="16" y="117"/>
                  </a:lnTo>
                  <a:lnTo>
                    <a:pt x="8" y="119"/>
                  </a:lnTo>
                  <a:lnTo>
                    <a:pt x="4" y="131"/>
                  </a:lnTo>
                  <a:lnTo>
                    <a:pt x="10" y="146"/>
                  </a:lnTo>
                  <a:lnTo>
                    <a:pt x="27" y="151"/>
                  </a:lnTo>
                  <a:lnTo>
                    <a:pt x="44" y="147"/>
                  </a:lnTo>
                  <a:lnTo>
                    <a:pt x="60" y="137"/>
                  </a:lnTo>
                  <a:lnTo>
                    <a:pt x="73" y="122"/>
                  </a:lnTo>
                  <a:lnTo>
                    <a:pt x="81" y="104"/>
                  </a:lnTo>
                  <a:lnTo>
                    <a:pt x="104" y="12"/>
                  </a:lnTo>
                  <a:lnTo>
                    <a:pt x="104" y="8"/>
                  </a:lnTo>
                  <a:lnTo>
                    <a:pt x="98" y="2"/>
                  </a:lnTo>
                  <a:lnTo>
                    <a:pt x="93" y="4"/>
                  </a:lnTo>
                  <a:lnTo>
                    <a:pt x="89" y="10"/>
                  </a:lnTo>
                  <a:lnTo>
                    <a:pt x="72" y="79"/>
                  </a:lnTo>
                  <a:lnTo>
                    <a:pt x="69" y="87"/>
                  </a:lnTo>
                  <a:lnTo>
                    <a:pt x="59" y="96"/>
                  </a:lnTo>
                  <a:lnTo>
                    <a:pt x="45" y="101"/>
                  </a:lnTo>
                  <a:lnTo>
                    <a:pt x="33" y="94"/>
                  </a:lnTo>
                  <a:lnTo>
                    <a:pt x="31" y="82"/>
                  </a:lnTo>
                  <a:lnTo>
                    <a:pt x="35" y="59"/>
                  </a:lnTo>
                  <a:lnTo>
                    <a:pt x="43" y="34"/>
                  </a:lnTo>
                  <a:lnTo>
                    <a:pt x="48" y="19"/>
                  </a:lnTo>
                  <a:lnTo>
                    <a:pt x="42" y="6"/>
                  </a:lnTo>
                  <a:lnTo>
                    <a:pt x="29" y="0"/>
                  </a:lnTo>
                  <a:lnTo>
                    <a:pt x="15" y="5"/>
                  </a:lnTo>
                  <a:lnTo>
                    <a:pt x="7" y="17"/>
                  </a:lnTo>
                  <a:lnTo>
                    <a:pt x="1" y="29"/>
                  </a:lnTo>
                  <a:lnTo>
                    <a:pt x="0" y="36"/>
                  </a:lnTo>
                  <a:lnTo>
                    <a:pt x="2" y="38"/>
                  </a:lnTo>
                  <a:lnTo>
                    <a:pt x="5" y="34"/>
                  </a:lnTo>
                  <a:lnTo>
                    <a:pt x="15" y="12"/>
                  </a:lnTo>
                  <a:lnTo>
                    <a:pt x="28" y="5"/>
                  </a:lnTo>
                  <a:lnTo>
                    <a:pt x="32" y="6"/>
                  </a:lnTo>
                  <a:lnTo>
                    <a:pt x="34" y="12"/>
                  </a:lnTo>
                  <a:lnTo>
                    <a:pt x="28" y="34"/>
                  </a:lnTo>
                  <a:lnTo>
                    <a:pt x="22" y="53"/>
                  </a:lnTo>
                  <a:lnTo>
                    <a:pt x="18" y="66"/>
                  </a:lnTo>
                  <a:lnTo>
                    <a:pt x="17" y="73"/>
                  </a:lnTo>
                  <a:lnTo>
                    <a:pt x="17" y="78"/>
                  </a:lnTo>
                  <a:lnTo>
                    <a:pt x="20" y="92"/>
                  </a:lnTo>
                  <a:lnTo>
                    <a:pt x="26" y="100"/>
                  </a:lnTo>
                  <a:lnTo>
                    <a:pt x="35" y="105"/>
                  </a:lnTo>
                  <a:lnTo>
                    <a:pt x="44" y="106"/>
                  </a:lnTo>
                  <a:lnTo>
                    <a:pt x="56" y="104"/>
                  </a:lnTo>
                  <a:lnTo>
                    <a:pt x="68" y="95"/>
                  </a:lnTo>
                  <a:lnTo>
                    <a:pt x="68" y="95"/>
                  </a:lnTo>
                  <a:lnTo>
                    <a:pt x="63" y="113"/>
                  </a:lnTo>
                  <a:lnTo>
                    <a:pt x="54" y="13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noEditPoints="1"/>
            </p:cNvSpPr>
            <p:nvPr/>
          </p:nvSpPr>
          <p:spPr bwMode="auto">
            <a:xfrm>
              <a:off x="2780" y="2895"/>
              <a:ext cx="50" cy="131"/>
            </a:xfrm>
            <a:custGeom>
              <a:avLst/>
              <a:gdLst>
                <a:gd name="T0" fmla="*/ 50 w 50"/>
                <a:gd name="T1" fmla="*/ 101 h 131"/>
                <a:gd name="T2" fmla="*/ 48 w 50"/>
                <a:gd name="T3" fmla="*/ 99 h 131"/>
                <a:gd name="T4" fmla="*/ 45 w 50"/>
                <a:gd name="T5" fmla="*/ 103 h 131"/>
                <a:gd name="T6" fmla="*/ 36 w 50"/>
                <a:gd name="T7" fmla="*/ 122 h 131"/>
                <a:gd name="T8" fmla="*/ 26 w 50"/>
                <a:gd name="T9" fmla="*/ 127 h 131"/>
                <a:gd name="T10" fmla="*/ 22 w 50"/>
                <a:gd name="T11" fmla="*/ 126 h 131"/>
                <a:gd name="T12" fmla="*/ 21 w 50"/>
                <a:gd name="T13" fmla="*/ 121 h 131"/>
                <a:gd name="T14" fmla="*/ 25 w 50"/>
                <a:gd name="T15" fmla="*/ 104 h 131"/>
                <a:gd name="T16" fmla="*/ 39 w 50"/>
                <a:gd name="T17" fmla="*/ 67 h 131"/>
                <a:gd name="T18" fmla="*/ 41 w 50"/>
                <a:gd name="T19" fmla="*/ 59 h 131"/>
                <a:gd name="T20" fmla="*/ 36 w 50"/>
                <a:gd name="T21" fmla="*/ 48 h 131"/>
                <a:gd name="T22" fmla="*/ 26 w 50"/>
                <a:gd name="T23" fmla="*/ 43 h 131"/>
                <a:gd name="T24" fmla="*/ 14 w 50"/>
                <a:gd name="T25" fmla="*/ 47 h 131"/>
                <a:gd name="T26" fmla="*/ 6 w 50"/>
                <a:gd name="T27" fmla="*/ 57 h 131"/>
                <a:gd name="T28" fmla="*/ 1 w 50"/>
                <a:gd name="T29" fmla="*/ 68 h 131"/>
                <a:gd name="T30" fmla="*/ 0 w 50"/>
                <a:gd name="T31" fmla="*/ 73 h 131"/>
                <a:gd name="T32" fmla="*/ 2 w 50"/>
                <a:gd name="T33" fmla="*/ 75 h 131"/>
                <a:gd name="T34" fmla="*/ 5 w 50"/>
                <a:gd name="T35" fmla="*/ 71 h 131"/>
                <a:gd name="T36" fmla="*/ 14 w 50"/>
                <a:gd name="T37" fmla="*/ 53 h 131"/>
                <a:gd name="T38" fmla="*/ 25 w 50"/>
                <a:gd name="T39" fmla="*/ 47 h 131"/>
                <a:gd name="T40" fmla="*/ 28 w 50"/>
                <a:gd name="T41" fmla="*/ 48 h 131"/>
                <a:gd name="T42" fmla="*/ 30 w 50"/>
                <a:gd name="T43" fmla="*/ 53 h 131"/>
                <a:gd name="T44" fmla="*/ 26 w 50"/>
                <a:gd name="T45" fmla="*/ 69 h 131"/>
                <a:gd name="T46" fmla="*/ 12 w 50"/>
                <a:gd name="T47" fmla="*/ 106 h 131"/>
                <a:gd name="T48" fmla="*/ 9 w 50"/>
                <a:gd name="T49" fmla="*/ 115 h 131"/>
                <a:gd name="T50" fmla="*/ 14 w 50"/>
                <a:gd name="T51" fmla="*/ 126 h 131"/>
                <a:gd name="T52" fmla="*/ 25 w 50"/>
                <a:gd name="T53" fmla="*/ 131 h 131"/>
                <a:gd name="T54" fmla="*/ 36 w 50"/>
                <a:gd name="T55" fmla="*/ 126 h 131"/>
                <a:gd name="T56" fmla="*/ 44 w 50"/>
                <a:gd name="T57" fmla="*/ 116 h 131"/>
                <a:gd name="T58" fmla="*/ 49 w 50"/>
                <a:gd name="T59" fmla="*/ 106 h 131"/>
                <a:gd name="T60" fmla="*/ 50 w 50"/>
                <a:gd name="T61" fmla="*/ 101 h 131"/>
                <a:gd name="T62" fmla="*/ 49 w 50"/>
                <a:gd name="T63" fmla="*/ 7 h 131"/>
                <a:gd name="T64" fmla="*/ 42 w 50"/>
                <a:gd name="T65" fmla="*/ 0 h 131"/>
                <a:gd name="T66" fmla="*/ 35 w 50"/>
                <a:gd name="T67" fmla="*/ 3 h 131"/>
                <a:gd name="T68" fmla="*/ 33 w 50"/>
                <a:gd name="T69" fmla="*/ 10 h 131"/>
                <a:gd name="T70" fmla="*/ 35 w 50"/>
                <a:gd name="T71" fmla="*/ 15 h 131"/>
                <a:gd name="T72" fmla="*/ 39 w 50"/>
                <a:gd name="T73" fmla="*/ 16 h 131"/>
                <a:gd name="T74" fmla="*/ 45 w 50"/>
                <a:gd name="T75" fmla="*/ 13 h 131"/>
                <a:gd name="T76" fmla="*/ 49 w 50"/>
                <a:gd name="T77" fmla="*/ 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 h="131">
                  <a:moveTo>
                    <a:pt x="50" y="101"/>
                  </a:moveTo>
                  <a:lnTo>
                    <a:pt x="48" y="99"/>
                  </a:lnTo>
                  <a:lnTo>
                    <a:pt x="45" y="103"/>
                  </a:lnTo>
                  <a:lnTo>
                    <a:pt x="36" y="122"/>
                  </a:lnTo>
                  <a:lnTo>
                    <a:pt x="26" y="127"/>
                  </a:lnTo>
                  <a:lnTo>
                    <a:pt x="22" y="126"/>
                  </a:lnTo>
                  <a:lnTo>
                    <a:pt x="21" y="121"/>
                  </a:lnTo>
                  <a:lnTo>
                    <a:pt x="25" y="104"/>
                  </a:lnTo>
                  <a:lnTo>
                    <a:pt x="39" y="67"/>
                  </a:lnTo>
                  <a:lnTo>
                    <a:pt x="41" y="59"/>
                  </a:lnTo>
                  <a:lnTo>
                    <a:pt x="36" y="48"/>
                  </a:lnTo>
                  <a:lnTo>
                    <a:pt x="26" y="43"/>
                  </a:lnTo>
                  <a:lnTo>
                    <a:pt x="14" y="47"/>
                  </a:lnTo>
                  <a:lnTo>
                    <a:pt x="6" y="57"/>
                  </a:lnTo>
                  <a:lnTo>
                    <a:pt x="1" y="68"/>
                  </a:lnTo>
                  <a:lnTo>
                    <a:pt x="0" y="73"/>
                  </a:lnTo>
                  <a:lnTo>
                    <a:pt x="2" y="75"/>
                  </a:lnTo>
                  <a:lnTo>
                    <a:pt x="5" y="71"/>
                  </a:lnTo>
                  <a:lnTo>
                    <a:pt x="14" y="53"/>
                  </a:lnTo>
                  <a:lnTo>
                    <a:pt x="25" y="47"/>
                  </a:lnTo>
                  <a:lnTo>
                    <a:pt x="28" y="48"/>
                  </a:lnTo>
                  <a:lnTo>
                    <a:pt x="30" y="53"/>
                  </a:lnTo>
                  <a:lnTo>
                    <a:pt x="26" y="69"/>
                  </a:lnTo>
                  <a:lnTo>
                    <a:pt x="12" y="106"/>
                  </a:lnTo>
                  <a:lnTo>
                    <a:pt x="9" y="115"/>
                  </a:lnTo>
                  <a:lnTo>
                    <a:pt x="14" y="126"/>
                  </a:lnTo>
                  <a:lnTo>
                    <a:pt x="25" y="131"/>
                  </a:lnTo>
                  <a:lnTo>
                    <a:pt x="36" y="126"/>
                  </a:lnTo>
                  <a:lnTo>
                    <a:pt x="44" y="116"/>
                  </a:lnTo>
                  <a:lnTo>
                    <a:pt x="49" y="106"/>
                  </a:lnTo>
                  <a:lnTo>
                    <a:pt x="50" y="101"/>
                  </a:lnTo>
                  <a:close/>
                  <a:moveTo>
                    <a:pt x="49" y="7"/>
                  </a:moveTo>
                  <a:lnTo>
                    <a:pt x="42" y="0"/>
                  </a:lnTo>
                  <a:lnTo>
                    <a:pt x="35" y="3"/>
                  </a:lnTo>
                  <a:lnTo>
                    <a:pt x="33" y="10"/>
                  </a:lnTo>
                  <a:lnTo>
                    <a:pt x="35" y="15"/>
                  </a:lnTo>
                  <a:lnTo>
                    <a:pt x="39" y="16"/>
                  </a:lnTo>
                  <a:lnTo>
                    <a:pt x="45" y="13"/>
                  </a:lnTo>
                  <a:lnTo>
                    <a:pt x="49" y="7"/>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a:off x="2845" y="2902"/>
              <a:ext cx="58" cy="124"/>
            </a:xfrm>
            <a:custGeom>
              <a:avLst/>
              <a:gdLst>
                <a:gd name="T0" fmla="*/ 35 w 58"/>
                <a:gd name="T1" fmla="*/ 43 h 124"/>
                <a:gd name="T2" fmla="*/ 53 w 58"/>
                <a:gd name="T3" fmla="*/ 43 h 124"/>
                <a:gd name="T4" fmla="*/ 58 w 58"/>
                <a:gd name="T5" fmla="*/ 40 h 124"/>
                <a:gd name="T6" fmla="*/ 53 w 58"/>
                <a:gd name="T7" fmla="*/ 38 h 124"/>
                <a:gd name="T8" fmla="*/ 36 w 58"/>
                <a:gd name="T9" fmla="*/ 38 h 124"/>
                <a:gd name="T10" fmla="*/ 44 w 58"/>
                <a:gd name="T11" fmla="*/ 9 h 124"/>
                <a:gd name="T12" fmla="*/ 44 w 58"/>
                <a:gd name="T13" fmla="*/ 5 h 124"/>
                <a:gd name="T14" fmla="*/ 39 w 58"/>
                <a:gd name="T15" fmla="*/ 0 h 124"/>
                <a:gd name="T16" fmla="*/ 35 w 58"/>
                <a:gd name="T17" fmla="*/ 1 h 124"/>
                <a:gd name="T18" fmla="*/ 31 w 58"/>
                <a:gd name="T19" fmla="*/ 6 h 124"/>
                <a:gd name="T20" fmla="*/ 24 w 58"/>
                <a:gd name="T21" fmla="*/ 38 h 124"/>
                <a:gd name="T22" fmla="*/ 5 w 58"/>
                <a:gd name="T23" fmla="*/ 38 h 124"/>
                <a:gd name="T24" fmla="*/ 0 w 58"/>
                <a:gd name="T25" fmla="*/ 42 h 124"/>
                <a:gd name="T26" fmla="*/ 5 w 58"/>
                <a:gd name="T27" fmla="*/ 43 h 124"/>
                <a:gd name="T28" fmla="*/ 22 w 58"/>
                <a:gd name="T29" fmla="*/ 43 h 124"/>
                <a:gd name="T30" fmla="*/ 10 w 58"/>
                <a:gd name="T31" fmla="*/ 95 h 124"/>
                <a:gd name="T32" fmla="*/ 7 w 58"/>
                <a:gd name="T33" fmla="*/ 107 h 124"/>
                <a:gd name="T34" fmla="*/ 12 w 58"/>
                <a:gd name="T35" fmla="*/ 118 h 124"/>
                <a:gd name="T36" fmla="*/ 25 w 58"/>
                <a:gd name="T37" fmla="*/ 124 h 124"/>
                <a:gd name="T38" fmla="*/ 38 w 58"/>
                <a:gd name="T39" fmla="*/ 119 h 124"/>
                <a:gd name="T40" fmla="*/ 47 w 58"/>
                <a:gd name="T41" fmla="*/ 109 h 124"/>
                <a:gd name="T42" fmla="*/ 53 w 58"/>
                <a:gd name="T43" fmla="*/ 99 h 124"/>
                <a:gd name="T44" fmla="*/ 55 w 58"/>
                <a:gd name="T45" fmla="*/ 94 h 124"/>
                <a:gd name="T46" fmla="*/ 53 w 58"/>
                <a:gd name="T47" fmla="*/ 92 h 124"/>
                <a:gd name="T48" fmla="*/ 51 w 58"/>
                <a:gd name="T49" fmla="*/ 93 h 124"/>
                <a:gd name="T50" fmla="*/ 50 w 58"/>
                <a:gd name="T51" fmla="*/ 97 h 124"/>
                <a:gd name="T52" fmla="*/ 40 w 58"/>
                <a:gd name="T53" fmla="*/ 112 h 124"/>
                <a:gd name="T54" fmla="*/ 25 w 58"/>
                <a:gd name="T55" fmla="*/ 120 h 124"/>
                <a:gd name="T56" fmla="*/ 20 w 58"/>
                <a:gd name="T57" fmla="*/ 117 h 124"/>
                <a:gd name="T58" fmla="*/ 19 w 58"/>
                <a:gd name="T59" fmla="*/ 111 h 124"/>
                <a:gd name="T60" fmla="*/ 20 w 58"/>
                <a:gd name="T61" fmla="*/ 105 h 124"/>
                <a:gd name="T62" fmla="*/ 35 w 58"/>
                <a:gd name="T63" fmla="*/ 4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124">
                  <a:moveTo>
                    <a:pt x="35" y="43"/>
                  </a:moveTo>
                  <a:lnTo>
                    <a:pt x="53" y="43"/>
                  </a:lnTo>
                  <a:lnTo>
                    <a:pt x="58" y="40"/>
                  </a:lnTo>
                  <a:lnTo>
                    <a:pt x="53" y="38"/>
                  </a:lnTo>
                  <a:lnTo>
                    <a:pt x="36" y="38"/>
                  </a:lnTo>
                  <a:lnTo>
                    <a:pt x="44" y="9"/>
                  </a:lnTo>
                  <a:lnTo>
                    <a:pt x="44" y="5"/>
                  </a:lnTo>
                  <a:lnTo>
                    <a:pt x="39" y="0"/>
                  </a:lnTo>
                  <a:lnTo>
                    <a:pt x="35" y="1"/>
                  </a:lnTo>
                  <a:lnTo>
                    <a:pt x="31" y="6"/>
                  </a:lnTo>
                  <a:lnTo>
                    <a:pt x="24" y="38"/>
                  </a:lnTo>
                  <a:lnTo>
                    <a:pt x="5" y="38"/>
                  </a:lnTo>
                  <a:lnTo>
                    <a:pt x="0" y="42"/>
                  </a:lnTo>
                  <a:lnTo>
                    <a:pt x="5" y="43"/>
                  </a:lnTo>
                  <a:lnTo>
                    <a:pt x="22" y="43"/>
                  </a:lnTo>
                  <a:lnTo>
                    <a:pt x="10" y="95"/>
                  </a:lnTo>
                  <a:lnTo>
                    <a:pt x="7" y="107"/>
                  </a:lnTo>
                  <a:lnTo>
                    <a:pt x="12" y="118"/>
                  </a:lnTo>
                  <a:lnTo>
                    <a:pt x="25" y="124"/>
                  </a:lnTo>
                  <a:lnTo>
                    <a:pt x="38" y="119"/>
                  </a:lnTo>
                  <a:lnTo>
                    <a:pt x="47" y="109"/>
                  </a:lnTo>
                  <a:lnTo>
                    <a:pt x="53" y="99"/>
                  </a:lnTo>
                  <a:lnTo>
                    <a:pt x="55" y="94"/>
                  </a:lnTo>
                  <a:lnTo>
                    <a:pt x="53" y="92"/>
                  </a:lnTo>
                  <a:lnTo>
                    <a:pt x="51" y="93"/>
                  </a:lnTo>
                  <a:lnTo>
                    <a:pt x="50" y="97"/>
                  </a:lnTo>
                  <a:lnTo>
                    <a:pt x="40" y="112"/>
                  </a:lnTo>
                  <a:lnTo>
                    <a:pt x="25" y="120"/>
                  </a:lnTo>
                  <a:lnTo>
                    <a:pt x="20" y="117"/>
                  </a:lnTo>
                  <a:lnTo>
                    <a:pt x="19" y="111"/>
                  </a:lnTo>
                  <a:lnTo>
                    <a:pt x="20" y="105"/>
                  </a:lnTo>
                  <a:lnTo>
                    <a:pt x="35" y="4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noEditPoints="1"/>
            </p:cNvSpPr>
            <p:nvPr/>
          </p:nvSpPr>
          <p:spPr bwMode="auto">
            <a:xfrm>
              <a:off x="2990" y="2894"/>
              <a:ext cx="146" cy="50"/>
            </a:xfrm>
            <a:custGeom>
              <a:avLst/>
              <a:gdLst>
                <a:gd name="T0" fmla="*/ 140 w 146"/>
                <a:gd name="T1" fmla="*/ 8 h 50"/>
                <a:gd name="T2" fmla="*/ 144 w 146"/>
                <a:gd name="T3" fmla="*/ 7 h 50"/>
                <a:gd name="T4" fmla="*/ 146 w 146"/>
                <a:gd name="T5" fmla="*/ 4 h 50"/>
                <a:gd name="T6" fmla="*/ 144 w 146"/>
                <a:gd name="T7" fmla="*/ 0 h 50"/>
                <a:gd name="T8" fmla="*/ 138 w 146"/>
                <a:gd name="T9" fmla="*/ 0 h 50"/>
                <a:gd name="T10" fmla="*/ 8 w 146"/>
                <a:gd name="T11" fmla="*/ 0 h 50"/>
                <a:gd name="T12" fmla="*/ 2 w 146"/>
                <a:gd name="T13" fmla="*/ 0 h 50"/>
                <a:gd name="T14" fmla="*/ 0 w 146"/>
                <a:gd name="T15" fmla="*/ 4 h 50"/>
                <a:gd name="T16" fmla="*/ 2 w 146"/>
                <a:gd name="T17" fmla="*/ 7 h 50"/>
                <a:gd name="T18" fmla="*/ 7 w 146"/>
                <a:gd name="T19" fmla="*/ 8 h 50"/>
                <a:gd name="T20" fmla="*/ 140 w 146"/>
                <a:gd name="T21" fmla="*/ 8 h 50"/>
                <a:gd name="T22" fmla="*/ 138 w 146"/>
                <a:gd name="T23" fmla="*/ 50 h 50"/>
                <a:gd name="T24" fmla="*/ 144 w 146"/>
                <a:gd name="T25" fmla="*/ 49 h 50"/>
                <a:gd name="T26" fmla="*/ 146 w 146"/>
                <a:gd name="T27" fmla="*/ 46 h 50"/>
                <a:gd name="T28" fmla="*/ 144 w 146"/>
                <a:gd name="T29" fmla="*/ 42 h 50"/>
                <a:gd name="T30" fmla="*/ 140 w 146"/>
                <a:gd name="T31" fmla="*/ 42 h 50"/>
                <a:gd name="T32" fmla="*/ 7 w 146"/>
                <a:gd name="T33" fmla="*/ 42 h 50"/>
                <a:gd name="T34" fmla="*/ 2 w 146"/>
                <a:gd name="T35" fmla="*/ 42 h 50"/>
                <a:gd name="T36" fmla="*/ 0 w 146"/>
                <a:gd name="T37" fmla="*/ 46 h 50"/>
                <a:gd name="T38" fmla="*/ 2 w 146"/>
                <a:gd name="T39" fmla="*/ 49 h 50"/>
                <a:gd name="T40" fmla="*/ 8 w 146"/>
                <a:gd name="T41" fmla="*/ 50 h 50"/>
                <a:gd name="T42" fmla="*/ 138 w 146"/>
                <a:gd name="T4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6" h="50">
                  <a:moveTo>
                    <a:pt x="140" y="8"/>
                  </a:moveTo>
                  <a:lnTo>
                    <a:pt x="144" y="7"/>
                  </a:lnTo>
                  <a:lnTo>
                    <a:pt x="146" y="4"/>
                  </a:lnTo>
                  <a:lnTo>
                    <a:pt x="144" y="0"/>
                  </a:lnTo>
                  <a:lnTo>
                    <a:pt x="138" y="0"/>
                  </a:lnTo>
                  <a:lnTo>
                    <a:pt x="8" y="0"/>
                  </a:lnTo>
                  <a:lnTo>
                    <a:pt x="2" y="0"/>
                  </a:lnTo>
                  <a:lnTo>
                    <a:pt x="0" y="4"/>
                  </a:lnTo>
                  <a:lnTo>
                    <a:pt x="2" y="7"/>
                  </a:lnTo>
                  <a:lnTo>
                    <a:pt x="7" y="8"/>
                  </a:lnTo>
                  <a:lnTo>
                    <a:pt x="140" y="8"/>
                  </a:lnTo>
                  <a:close/>
                  <a:moveTo>
                    <a:pt x="138" y="50"/>
                  </a:moveTo>
                  <a:lnTo>
                    <a:pt x="144" y="49"/>
                  </a:lnTo>
                  <a:lnTo>
                    <a:pt x="146" y="46"/>
                  </a:lnTo>
                  <a:lnTo>
                    <a:pt x="144" y="42"/>
                  </a:lnTo>
                  <a:lnTo>
                    <a:pt x="140" y="42"/>
                  </a:lnTo>
                  <a:lnTo>
                    <a:pt x="7" y="42"/>
                  </a:lnTo>
                  <a:lnTo>
                    <a:pt x="2" y="42"/>
                  </a:lnTo>
                  <a:lnTo>
                    <a:pt x="0" y="46"/>
                  </a:lnTo>
                  <a:lnTo>
                    <a:pt x="2" y="49"/>
                  </a:lnTo>
                  <a:lnTo>
                    <a:pt x="8" y="50"/>
                  </a:lnTo>
                  <a:lnTo>
                    <a:pt x="138" y="5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noEditPoints="1"/>
            </p:cNvSpPr>
            <p:nvPr/>
          </p:nvSpPr>
          <p:spPr bwMode="auto">
            <a:xfrm>
              <a:off x="3222" y="2874"/>
              <a:ext cx="128" cy="106"/>
            </a:xfrm>
            <a:custGeom>
              <a:avLst/>
              <a:gdLst>
                <a:gd name="T0" fmla="*/ 99 w 128"/>
                <a:gd name="T1" fmla="*/ 44 h 106"/>
                <a:gd name="T2" fmla="*/ 97 w 128"/>
                <a:gd name="T3" fmla="*/ 27 h 106"/>
                <a:gd name="T4" fmla="*/ 89 w 128"/>
                <a:gd name="T5" fmla="*/ 13 h 106"/>
                <a:gd name="T6" fmla="*/ 78 w 128"/>
                <a:gd name="T7" fmla="*/ 4 h 106"/>
                <a:gd name="T8" fmla="*/ 61 w 128"/>
                <a:gd name="T9" fmla="*/ 0 h 106"/>
                <a:gd name="T10" fmla="*/ 38 w 128"/>
                <a:gd name="T11" fmla="*/ 6 h 106"/>
                <a:gd name="T12" fmla="*/ 19 w 128"/>
                <a:gd name="T13" fmla="*/ 21 h 106"/>
                <a:gd name="T14" fmla="*/ 5 w 128"/>
                <a:gd name="T15" fmla="*/ 42 h 106"/>
                <a:gd name="T16" fmla="*/ 0 w 128"/>
                <a:gd name="T17" fmla="*/ 67 h 106"/>
                <a:gd name="T18" fmla="*/ 2 w 128"/>
                <a:gd name="T19" fmla="*/ 81 h 106"/>
                <a:gd name="T20" fmla="*/ 9 w 128"/>
                <a:gd name="T21" fmla="*/ 94 h 106"/>
                <a:gd name="T22" fmla="*/ 20 w 128"/>
                <a:gd name="T23" fmla="*/ 102 h 106"/>
                <a:gd name="T24" fmla="*/ 37 w 128"/>
                <a:gd name="T25" fmla="*/ 106 h 106"/>
                <a:gd name="T26" fmla="*/ 60 w 128"/>
                <a:gd name="T27" fmla="*/ 101 h 106"/>
                <a:gd name="T28" fmla="*/ 85 w 128"/>
                <a:gd name="T29" fmla="*/ 86 h 106"/>
                <a:gd name="T30" fmla="*/ 92 w 128"/>
                <a:gd name="T31" fmla="*/ 101 h 106"/>
                <a:gd name="T32" fmla="*/ 105 w 128"/>
                <a:gd name="T33" fmla="*/ 106 h 106"/>
                <a:gd name="T34" fmla="*/ 120 w 128"/>
                <a:gd name="T35" fmla="*/ 99 h 106"/>
                <a:gd name="T36" fmla="*/ 124 w 128"/>
                <a:gd name="T37" fmla="*/ 90 h 106"/>
                <a:gd name="T38" fmla="*/ 122 w 128"/>
                <a:gd name="T39" fmla="*/ 88 h 106"/>
                <a:gd name="T40" fmla="*/ 119 w 128"/>
                <a:gd name="T41" fmla="*/ 90 h 106"/>
                <a:gd name="T42" fmla="*/ 114 w 128"/>
                <a:gd name="T43" fmla="*/ 98 h 106"/>
                <a:gd name="T44" fmla="*/ 106 w 128"/>
                <a:gd name="T45" fmla="*/ 101 h 106"/>
                <a:gd name="T46" fmla="*/ 100 w 128"/>
                <a:gd name="T47" fmla="*/ 92 h 106"/>
                <a:gd name="T48" fmla="*/ 99 w 128"/>
                <a:gd name="T49" fmla="*/ 71 h 106"/>
                <a:gd name="T50" fmla="*/ 114 w 128"/>
                <a:gd name="T51" fmla="*/ 51 h 106"/>
                <a:gd name="T52" fmla="*/ 122 w 128"/>
                <a:gd name="T53" fmla="*/ 32 h 106"/>
                <a:gd name="T54" fmla="*/ 127 w 128"/>
                <a:gd name="T55" fmla="*/ 18 h 106"/>
                <a:gd name="T56" fmla="*/ 128 w 128"/>
                <a:gd name="T57" fmla="*/ 13 h 106"/>
                <a:gd name="T58" fmla="*/ 126 w 128"/>
                <a:gd name="T59" fmla="*/ 11 h 106"/>
                <a:gd name="T60" fmla="*/ 122 w 128"/>
                <a:gd name="T61" fmla="*/ 16 h 106"/>
                <a:gd name="T62" fmla="*/ 115 w 128"/>
                <a:gd name="T63" fmla="*/ 37 h 106"/>
                <a:gd name="T64" fmla="*/ 99 w 128"/>
                <a:gd name="T65" fmla="*/ 64 h 106"/>
                <a:gd name="T66" fmla="*/ 99 w 128"/>
                <a:gd name="T67" fmla="*/ 44 h 106"/>
                <a:gd name="T68" fmla="*/ 84 w 128"/>
                <a:gd name="T69" fmla="*/ 81 h 106"/>
                <a:gd name="T70" fmla="*/ 69 w 128"/>
                <a:gd name="T71" fmla="*/ 91 h 106"/>
                <a:gd name="T72" fmla="*/ 56 w 128"/>
                <a:gd name="T73" fmla="*/ 98 h 106"/>
                <a:gd name="T74" fmla="*/ 45 w 128"/>
                <a:gd name="T75" fmla="*/ 100 h 106"/>
                <a:gd name="T76" fmla="*/ 37 w 128"/>
                <a:gd name="T77" fmla="*/ 101 h 106"/>
                <a:gd name="T78" fmla="*/ 27 w 128"/>
                <a:gd name="T79" fmla="*/ 99 h 106"/>
                <a:gd name="T80" fmla="*/ 20 w 128"/>
                <a:gd name="T81" fmla="*/ 92 h 106"/>
                <a:gd name="T82" fmla="*/ 17 w 128"/>
                <a:gd name="T83" fmla="*/ 84 h 106"/>
                <a:gd name="T84" fmla="*/ 16 w 128"/>
                <a:gd name="T85" fmla="*/ 75 h 106"/>
                <a:gd name="T86" fmla="*/ 19 w 128"/>
                <a:gd name="T87" fmla="*/ 53 h 106"/>
                <a:gd name="T88" fmla="*/ 28 w 128"/>
                <a:gd name="T89" fmla="*/ 28 h 106"/>
                <a:gd name="T90" fmla="*/ 44 w 128"/>
                <a:gd name="T91" fmla="*/ 10 h 106"/>
                <a:gd name="T92" fmla="*/ 61 w 128"/>
                <a:gd name="T93" fmla="*/ 5 h 106"/>
                <a:gd name="T94" fmla="*/ 74 w 128"/>
                <a:gd name="T95" fmla="*/ 9 h 106"/>
                <a:gd name="T96" fmla="*/ 81 w 128"/>
                <a:gd name="T97" fmla="*/ 22 h 106"/>
                <a:gd name="T98" fmla="*/ 83 w 128"/>
                <a:gd name="T99" fmla="*/ 38 h 106"/>
                <a:gd name="T100" fmla="*/ 84 w 128"/>
                <a:gd name="T101" fmla="*/ 54 h 106"/>
                <a:gd name="T102" fmla="*/ 84 w 128"/>
                <a:gd name="T103" fmla="*/ 72 h 106"/>
                <a:gd name="T104" fmla="*/ 84 w 128"/>
                <a:gd name="T105" fmla="*/ 8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8" h="106">
                  <a:moveTo>
                    <a:pt x="99" y="44"/>
                  </a:moveTo>
                  <a:lnTo>
                    <a:pt x="97" y="27"/>
                  </a:lnTo>
                  <a:lnTo>
                    <a:pt x="89" y="13"/>
                  </a:lnTo>
                  <a:lnTo>
                    <a:pt x="78" y="4"/>
                  </a:lnTo>
                  <a:lnTo>
                    <a:pt x="61" y="0"/>
                  </a:lnTo>
                  <a:lnTo>
                    <a:pt x="38" y="6"/>
                  </a:lnTo>
                  <a:lnTo>
                    <a:pt x="19" y="21"/>
                  </a:lnTo>
                  <a:lnTo>
                    <a:pt x="5" y="42"/>
                  </a:lnTo>
                  <a:lnTo>
                    <a:pt x="0" y="67"/>
                  </a:lnTo>
                  <a:lnTo>
                    <a:pt x="2" y="81"/>
                  </a:lnTo>
                  <a:lnTo>
                    <a:pt x="9" y="94"/>
                  </a:lnTo>
                  <a:lnTo>
                    <a:pt x="20" y="102"/>
                  </a:lnTo>
                  <a:lnTo>
                    <a:pt x="37" y="106"/>
                  </a:lnTo>
                  <a:lnTo>
                    <a:pt x="60" y="101"/>
                  </a:lnTo>
                  <a:lnTo>
                    <a:pt x="85" y="86"/>
                  </a:lnTo>
                  <a:lnTo>
                    <a:pt x="92" y="101"/>
                  </a:lnTo>
                  <a:lnTo>
                    <a:pt x="105" y="106"/>
                  </a:lnTo>
                  <a:lnTo>
                    <a:pt x="120" y="99"/>
                  </a:lnTo>
                  <a:lnTo>
                    <a:pt x="124" y="90"/>
                  </a:lnTo>
                  <a:lnTo>
                    <a:pt x="122" y="88"/>
                  </a:lnTo>
                  <a:lnTo>
                    <a:pt x="119" y="90"/>
                  </a:lnTo>
                  <a:lnTo>
                    <a:pt x="114" y="98"/>
                  </a:lnTo>
                  <a:lnTo>
                    <a:pt x="106" y="101"/>
                  </a:lnTo>
                  <a:lnTo>
                    <a:pt x="100" y="92"/>
                  </a:lnTo>
                  <a:lnTo>
                    <a:pt x="99" y="71"/>
                  </a:lnTo>
                  <a:lnTo>
                    <a:pt x="114" y="51"/>
                  </a:lnTo>
                  <a:lnTo>
                    <a:pt x="122" y="32"/>
                  </a:lnTo>
                  <a:lnTo>
                    <a:pt x="127" y="18"/>
                  </a:lnTo>
                  <a:lnTo>
                    <a:pt x="128" y="13"/>
                  </a:lnTo>
                  <a:lnTo>
                    <a:pt x="126" y="11"/>
                  </a:lnTo>
                  <a:lnTo>
                    <a:pt x="122" y="16"/>
                  </a:lnTo>
                  <a:lnTo>
                    <a:pt x="115" y="37"/>
                  </a:lnTo>
                  <a:lnTo>
                    <a:pt x="99" y="64"/>
                  </a:lnTo>
                  <a:lnTo>
                    <a:pt x="99" y="44"/>
                  </a:lnTo>
                  <a:close/>
                  <a:moveTo>
                    <a:pt x="84" y="81"/>
                  </a:moveTo>
                  <a:lnTo>
                    <a:pt x="69" y="91"/>
                  </a:lnTo>
                  <a:lnTo>
                    <a:pt x="56" y="98"/>
                  </a:lnTo>
                  <a:lnTo>
                    <a:pt x="45" y="100"/>
                  </a:lnTo>
                  <a:lnTo>
                    <a:pt x="37" y="101"/>
                  </a:lnTo>
                  <a:lnTo>
                    <a:pt x="27" y="99"/>
                  </a:lnTo>
                  <a:lnTo>
                    <a:pt x="20" y="92"/>
                  </a:lnTo>
                  <a:lnTo>
                    <a:pt x="17" y="84"/>
                  </a:lnTo>
                  <a:lnTo>
                    <a:pt x="16" y="75"/>
                  </a:lnTo>
                  <a:lnTo>
                    <a:pt x="19" y="53"/>
                  </a:lnTo>
                  <a:lnTo>
                    <a:pt x="28" y="28"/>
                  </a:lnTo>
                  <a:lnTo>
                    <a:pt x="44" y="10"/>
                  </a:lnTo>
                  <a:lnTo>
                    <a:pt x="61" y="5"/>
                  </a:lnTo>
                  <a:lnTo>
                    <a:pt x="74" y="9"/>
                  </a:lnTo>
                  <a:lnTo>
                    <a:pt x="81" y="22"/>
                  </a:lnTo>
                  <a:lnTo>
                    <a:pt x="83" y="38"/>
                  </a:lnTo>
                  <a:lnTo>
                    <a:pt x="84" y="54"/>
                  </a:lnTo>
                  <a:lnTo>
                    <a:pt x="84" y="72"/>
                  </a:lnTo>
                  <a:lnTo>
                    <a:pt x="84" y="81"/>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3364" y="2927"/>
              <a:ext cx="78" cy="88"/>
            </a:xfrm>
            <a:custGeom>
              <a:avLst/>
              <a:gdLst>
                <a:gd name="T0" fmla="*/ 71 w 78"/>
                <a:gd name="T1" fmla="*/ 6 h 88"/>
                <a:gd name="T2" fmla="*/ 61 w 78"/>
                <a:gd name="T3" fmla="*/ 16 h 88"/>
                <a:gd name="T4" fmla="*/ 64 w 78"/>
                <a:gd name="T5" fmla="*/ 20 h 88"/>
                <a:gd name="T6" fmla="*/ 68 w 78"/>
                <a:gd name="T7" fmla="*/ 22 h 88"/>
                <a:gd name="T8" fmla="*/ 75 w 78"/>
                <a:gd name="T9" fmla="*/ 18 h 88"/>
                <a:gd name="T10" fmla="*/ 78 w 78"/>
                <a:gd name="T11" fmla="*/ 11 h 88"/>
                <a:gd name="T12" fmla="*/ 74 w 78"/>
                <a:gd name="T13" fmla="*/ 3 h 88"/>
                <a:gd name="T14" fmla="*/ 62 w 78"/>
                <a:gd name="T15" fmla="*/ 0 h 88"/>
                <a:gd name="T16" fmla="*/ 49 w 78"/>
                <a:gd name="T17" fmla="*/ 3 h 88"/>
                <a:gd name="T18" fmla="*/ 37 w 78"/>
                <a:gd name="T19" fmla="*/ 15 h 88"/>
                <a:gd name="T20" fmla="*/ 31 w 78"/>
                <a:gd name="T21" fmla="*/ 3 h 88"/>
                <a:gd name="T22" fmla="*/ 20 w 78"/>
                <a:gd name="T23" fmla="*/ 0 h 88"/>
                <a:gd name="T24" fmla="*/ 11 w 78"/>
                <a:gd name="T25" fmla="*/ 3 h 88"/>
                <a:gd name="T26" fmla="*/ 6 w 78"/>
                <a:gd name="T27" fmla="*/ 9 h 88"/>
                <a:gd name="T28" fmla="*/ 2 w 78"/>
                <a:gd name="T29" fmla="*/ 22 h 88"/>
                <a:gd name="T30" fmla="*/ 0 w 78"/>
                <a:gd name="T31" fmla="*/ 29 h 88"/>
                <a:gd name="T32" fmla="*/ 2 w 78"/>
                <a:gd name="T33" fmla="*/ 31 h 88"/>
                <a:gd name="T34" fmla="*/ 5 w 78"/>
                <a:gd name="T35" fmla="*/ 27 h 88"/>
                <a:gd name="T36" fmla="*/ 10 w 78"/>
                <a:gd name="T37" fmla="*/ 10 h 88"/>
                <a:gd name="T38" fmla="*/ 20 w 78"/>
                <a:gd name="T39" fmla="*/ 3 h 88"/>
                <a:gd name="T40" fmla="*/ 24 w 78"/>
                <a:gd name="T41" fmla="*/ 6 h 88"/>
                <a:gd name="T42" fmla="*/ 25 w 78"/>
                <a:gd name="T43" fmla="*/ 12 h 88"/>
                <a:gd name="T44" fmla="*/ 22 w 78"/>
                <a:gd name="T45" fmla="*/ 30 h 88"/>
                <a:gd name="T46" fmla="*/ 17 w 78"/>
                <a:gd name="T47" fmla="*/ 52 h 88"/>
                <a:gd name="T48" fmla="*/ 15 w 78"/>
                <a:gd name="T49" fmla="*/ 60 h 88"/>
                <a:gd name="T50" fmla="*/ 13 w 78"/>
                <a:gd name="T51" fmla="*/ 67 h 88"/>
                <a:gd name="T52" fmla="*/ 11 w 78"/>
                <a:gd name="T53" fmla="*/ 77 h 88"/>
                <a:gd name="T54" fmla="*/ 9 w 78"/>
                <a:gd name="T55" fmla="*/ 83 h 88"/>
                <a:gd name="T56" fmla="*/ 15 w 78"/>
                <a:gd name="T57" fmla="*/ 88 h 88"/>
                <a:gd name="T58" fmla="*/ 22 w 78"/>
                <a:gd name="T59" fmla="*/ 83 h 88"/>
                <a:gd name="T60" fmla="*/ 23 w 78"/>
                <a:gd name="T61" fmla="*/ 77 h 88"/>
                <a:gd name="T62" fmla="*/ 26 w 78"/>
                <a:gd name="T63" fmla="*/ 66 h 88"/>
                <a:gd name="T64" fmla="*/ 29 w 78"/>
                <a:gd name="T65" fmla="*/ 54 h 88"/>
                <a:gd name="T66" fmla="*/ 31 w 78"/>
                <a:gd name="T67" fmla="*/ 47 h 88"/>
                <a:gd name="T68" fmla="*/ 33 w 78"/>
                <a:gd name="T69" fmla="*/ 34 h 88"/>
                <a:gd name="T70" fmla="*/ 36 w 78"/>
                <a:gd name="T71" fmla="*/ 26 h 88"/>
                <a:gd name="T72" fmla="*/ 40 w 78"/>
                <a:gd name="T73" fmla="*/ 19 h 88"/>
                <a:gd name="T74" fmla="*/ 46 w 78"/>
                <a:gd name="T75" fmla="*/ 10 h 88"/>
                <a:gd name="T76" fmla="*/ 52 w 78"/>
                <a:gd name="T77" fmla="*/ 6 h 88"/>
                <a:gd name="T78" fmla="*/ 62 w 78"/>
                <a:gd name="T79" fmla="*/ 3 h 88"/>
                <a:gd name="T80" fmla="*/ 71 w 78"/>
                <a:gd name="T81"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88">
                  <a:moveTo>
                    <a:pt x="71" y="6"/>
                  </a:moveTo>
                  <a:lnTo>
                    <a:pt x="61" y="16"/>
                  </a:lnTo>
                  <a:lnTo>
                    <a:pt x="64" y="20"/>
                  </a:lnTo>
                  <a:lnTo>
                    <a:pt x="68" y="22"/>
                  </a:lnTo>
                  <a:lnTo>
                    <a:pt x="75" y="18"/>
                  </a:lnTo>
                  <a:lnTo>
                    <a:pt x="78" y="11"/>
                  </a:lnTo>
                  <a:lnTo>
                    <a:pt x="74" y="3"/>
                  </a:lnTo>
                  <a:lnTo>
                    <a:pt x="62" y="0"/>
                  </a:lnTo>
                  <a:lnTo>
                    <a:pt x="49" y="3"/>
                  </a:lnTo>
                  <a:lnTo>
                    <a:pt x="37" y="15"/>
                  </a:lnTo>
                  <a:lnTo>
                    <a:pt x="31" y="3"/>
                  </a:lnTo>
                  <a:lnTo>
                    <a:pt x="20" y="0"/>
                  </a:lnTo>
                  <a:lnTo>
                    <a:pt x="11" y="3"/>
                  </a:lnTo>
                  <a:lnTo>
                    <a:pt x="6" y="9"/>
                  </a:lnTo>
                  <a:lnTo>
                    <a:pt x="2" y="22"/>
                  </a:lnTo>
                  <a:lnTo>
                    <a:pt x="0" y="29"/>
                  </a:lnTo>
                  <a:lnTo>
                    <a:pt x="2" y="31"/>
                  </a:lnTo>
                  <a:lnTo>
                    <a:pt x="5" y="27"/>
                  </a:lnTo>
                  <a:lnTo>
                    <a:pt x="10" y="10"/>
                  </a:lnTo>
                  <a:lnTo>
                    <a:pt x="20" y="3"/>
                  </a:lnTo>
                  <a:lnTo>
                    <a:pt x="24" y="6"/>
                  </a:lnTo>
                  <a:lnTo>
                    <a:pt x="25" y="12"/>
                  </a:lnTo>
                  <a:lnTo>
                    <a:pt x="22" y="30"/>
                  </a:lnTo>
                  <a:lnTo>
                    <a:pt x="17" y="52"/>
                  </a:lnTo>
                  <a:lnTo>
                    <a:pt x="15" y="60"/>
                  </a:lnTo>
                  <a:lnTo>
                    <a:pt x="13" y="67"/>
                  </a:lnTo>
                  <a:lnTo>
                    <a:pt x="11" y="77"/>
                  </a:lnTo>
                  <a:lnTo>
                    <a:pt x="9" y="83"/>
                  </a:lnTo>
                  <a:lnTo>
                    <a:pt x="15" y="88"/>
                  </a:lnTo>
                  <a:lnTo>
                    <a:pt x="22" y="83"/>
                  </a:lnTo>
                  <a:lnTo>
                    <a:pt x="23" y="77"/>
                  </a:lnTo>
                  <a:lnTo>
                    <a:pt x="26" y="66"/>
                  </a:lnTo>
                  <a:lnTo>
                    <a:pt x="29" y="54"/>
                  </a:lnTo>
                  <a:lnTo>
                    <a:pt x="31" y="47"/>
                  </a:lnTo>
                  <a:lnTo>
                    <a:pt x="33" y="34"/>
                  </a:lnTo>
                  <a:lnTo>
                    <a:pt x="36" y="26"/>
                  </a:lnTo>
                  <a:lnTo>
                    <a:pt x="40" y="19"/>
                  </a:lnTo>
                  <a:lnTo>
                    <a:pt x="46" y="10"/>
                  </a:lnTo>
                  <a:lnTo>
                    <a:pt x="52" y="6"/>
                  </a:lnTo>
                  <a:lnTo>
                    <a:pt x="62" y="3"/>
                  </a:lnTo>
                  <a:lnTo>
                    <a:pt x="71" y="6"/>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3517" y="2845"/>
              <a:ext cx="146" cy="147"/>
            </a:xfrm>
            <a:custGeom>
              <a:avLst/>
              <a:gdLst>
                <a:gd name="T0" fmla="*/ 77 w 146"/>
                <a:gd name="T1" fmla="*/ 78 h 147"/>
                <a:gd name="T2" fmla="*/ 139 w 146"/>
                <a:gd name="T3" fmla="*/ 78 h 147"/>
                <a:gd name="T4" fmla="*/ 144 w 146"/>
                <a:gd name="T5" fmla="*/ 77 h 147"/>
                <a:gd name="T6" fmla="*/ 146 w 146"/>
                <a:gd name="T7" fmla="*/ 74 h 147"/>
                <a:gd name="T8" fmla="*/ 144 w 146"/>
                <a:gd name="T9" fmla="*/ 70 h 147"/>
                <a:gd name="T10" fmla="*/ 139 w 146"/>
                <a:gd name="T11" fmla="*/ 70 h 147"/>
                <a:gd name="T12" fmla="*/ 77 w 146"/>
                <a:gd name="T13" fmla="*/ 70 h 147"/>
                <a:gd name="T14" fmla="*/ 77 w 146"/>
                <a:gd name="T15" fmla="*/ 7 h 147"/>
                <a:gd name="T16" fmla="*/ 77 w 146"/>
                <a:gd name="T17" fmla="*/ 3 h 147"/>
                <a:gd name="T18" fmla="*/ 73 w 146"/>
                <a:gd name="T19" fmla="*/ 0 h 147"/>
                <a:gd name="T20" fmla="*/ 70 w 146"/>
                <a:gd name="T21" fmla="*/ 2 h 147"/>
                <a:gd name="T22" fmla="*/ 69 w 146"/>
                <a:gd name="T23" fmla="*/ 7 h 147"/>
                <a:gd name="T24" fmla="*/ 69 w 146"/>
                <a:gd name="T25" fmla="*/ 70 h 147"/>
                <a:gd name="T26" fmla="*/ 7 w 146"/>
                <a:gd name="T27" fmla="*/ 70 h 147"/>
                <a:gd name="T28" fmla="*/ 2 w 146"/>
                <a:gd name="T29" fmla="*/ 70 h 147"/>
                <a:gd name="T30" fmla="*/ 0 w 146"/>
                <a:gd name="T31" fmla="*/ 74 h 147"/>
                <a:gd name="T32" fmla="*/ 2 w 146"/>
                <a:gd name="T33" fmla="*/ 77 h 147"/>
                <a:gd name="T34" fmla="*/ 7 w 146"/>
                <a:gd name="T35" fmla="*/ 78 h 147"/>
                <a:gd name="T36" fmla="*/ 69 w 146"/>
                <a:gd name="T37" fmla="*/ 78 h 147"/>
                <a:gd name="T38" fmla="*/ 69 w 146"/>
                <a:gd name="T39" fmla="*/ 140 h 147"/>
                <a:gd name="T40" fmla="*/ 69 w 146"/>
                <a:gd name="T41" fmla="*/ 145 h 147"/>
                <a:gd name="T42" fmla="*/ 73 w 146"/>
                <a:gd name="T43" fmla="*/ 147 h 147"/>
                <a:gd name="T44" fmla="*/ 77 w 146"/>
                <a:gd name="T45" fmla="*/ 145 h 147"/>
                <a:gd name="T46" fmla="*/ 77 w 146"/>
                <a:gd name="T47" fmla="*/ 140 h 147"/>
                <a:gd name="T48" fmla="*/ 77 w 146"/>
                <a:gd name="T49" fmla="*/ 7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6" h="147">
                  <a:moveTo>
                    <a:pt x="77" y="78"/>
                  </a:moveTo>
                  <a:lnTo>
                    <a:pt x="139" y="78"/>
                  </a:lnTo>
                  <a:lnTo>
                    <a:pt x="144" y="77"/>
                  </a:lnTo>
                  <a:lnTo>
                    <a:pt x="146" y="74"/>
                  </a:lnTo>
                  <a:lnTo>
                    <a:pt x="144" y="70"/>
                  </a:lnTo>
                  <a:lnTo>
                    <a:pt x="139" y="70"/>
                  </a:lnTo>
                  <a:lnTo>
                    <a:pt x="77" y="70"/>
                  </a:lnTo>
                  <a:lnTo>
                    <a:pt x="77" y="7"/>
                  </a:lnTo>
                  <a:lnTo>
                    <a:pt x="77" y="3"/>
                  </a:lnTo>
                  <a:lnTo>
                    <a:pt x="73" y="0"/>
                  </a:lnTo>
                  <a:lnTo>
                    <a:pt x="70" y="2"/>
                  </a:lnTo>
                  <a:lnTo>
                    <a:pt x="69" y="7"/>
                  </a:lnTo>
                  <a:lnTo>
                    <a:pt x="69" y="70"/>
                  </a:lnTo>
                  <a:lnTo>
                    <a:pt x="7" y="70"/>
                  </a:lnTo>
                  <a:lnTo>
                    <a:pt x="2" y="70"/>
                  </a:lnTo>
                  <a:lnTo>
                    <a:pt x="0" y="74"/>
                  </a:lnTo>
                  <a:lnTo>
                    <a:pt x="2" y="77"/>
                  </a:lnTo>
                  <a:lnTo>
                    <a:pt x="7" y="78"/>
                  </a:lnTo>
                  <a:lnTo>
                    <a:pt x="69" y="78"/>
                  </a:lnTo>
                  <a:lnTo>
                    <a:pt x="69" y="140"/>
                  </a:lnTo>
                  <a:lnTo>
                    <a:pt x="69" y="145"/>
                  </a:lnTo>
                  <a:lnTo>
                    <a:pt x="73" y="147"/>
                  </a:lnTo>
                  <a:lnTo>
                    <a:pt x="77" y="145"/>
                  </a:lnTo>
                  <a:lnTo>
                    <a:pt x="77" y="140"/>
                  </a:lnTo>
                  <a:lnTo>
                    <a:pt x="77" y="7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noEditPoints="1"/>
            </p:cNvSpPr>
            <p:nvPr/>
          </p:nvSpPr>
          <p:spPr bwMode="auto">
            <a:xfrm>
              <a:off x="3734" y="2812"/>
              <a:ext cx="125" cy="211"/>
            </a:xfrm>
            <a:custGeom>
              <a:avLst/>
              <a:gdLst>
                <a:gd name="T0" fmla="*/ 125 w 125"/>
                <a:gd name="T1" fmla="*/ 29 h 211"/>
                <a:gd name="T2" fmla="*/ 123 w 125"/>
                <a:gd name="T3" fmla="*/ 18 h 211"/>
                <a:gd name="T4" fmla="*/ 117 w 125"/>
                <a:gd name="T5" fmla="*/ 9 h 211"/>
                <a:gd name="T6" fmla="*/ 106 w 125"/>
                <a:gd name="T7" fmla="*/ 3 h 211"/>
                <a:gd name="T8" fmla="*/ 92 w 125"/>
                <a:gd name="T9" fmla="*/ 0 h 211"/>
                <a:gd name="T10" fmla="*/ 72 w 125"/>
                <a:gd name="T11" fmla="*/ 6 h 211"/>
                <a:gd name="T12" fmla="*/ 55 w 125"/>
                <a:gd name="T13" fmla="*/ 21 h 211"/>
                <a:gd name="T14" fmla="*/ 44 w 125"/>
                <a:gd name="T15" fmla="*/ 41 h 211"/>
                <a:gd name="T16" fmla="*/ 37 w 125"/>
                <a:gd name="T17" fmla="*/ 61 h 211"/>
                <a:gd name="T18" fmla="*/ 0 w 125"/>
                <a:gd name="T19" fmla="*/ 209 h 211"/>
                <a:gd name="T20" fmla="*/ 2 w 125"/>
                <a:gd name="T21" fmla="*/ 211 h 211"/>
                <a:gd name="T22" fmla="*/ 5 w 125"/>
                <a:gd name="T23" fmla="*/ 209 h 211"/>
                <a:gd name="T24" fmla="*/ 21 w 125"/>
                <a:gd name="T25" fmla="*/ 144 h 211"/>
                <a:gd name="T26" fmla="*/ 32 w 125"/>
                <a:gd name="T27" fmla="*/ 161 h 211"/>
                <a:gd name="T28" fmla="*/ 50 w 125"/>
                <a:gd name="T29" fmla="*/ 168 h 211"/>
                <a:gd name="T30" fmla="*/ 75 w 125"/>
                <a:gd name="T31" fmla="*/ 163 h 211"/>
                <a:gd name="T32" fmla="*/ 96 w 125"/>
                <a:gd name="T33" fmla="*/ 150 h 211"/>
                <a:gd name="T34" fmla="*/ 110 w 125"/>
                <a:gd name="T35" fmla="*/ 131 h 211"/>
                <a:gd name="T36" fmla="*/ 115 w 125"/>
                <a:gd name="T37" fmla="*/ 106 h 211"/>
                <a:gd name="T38" fmla="*/ 108 w 125"/>
                <a:gd name="T39" fmla="*/ 81 h 211"/>
                <a:gd name="T40" fmla="*/ 98 w 125"/>
                <a:gd name="T41" fmla="*/ 70 h 211"/>
                <a:gd name="T42" fmla="*/ 118 w 125"/>
                <a:gd name="T43" fmla="*/ 53 h 211"/>
                <a:gd name="T44" fmla="*/ 125 w 125"/>
                <a:gd name="T45" fmla="*/ 29 h 211"/>
                <a:gd name="T46" fmla="*/ 85 w 125"/>
                <a:gd name="T47" fmla="*/ 70 h 211"/>
                <a:gd name="T48" fmla="*/ 73 w 125"/>
                <a:gd name="T49" fmla="*/ 72 h 211"/>
                <a:gd name="T50" fmla="*/ 63 w 125"/>
                <a:gd name="T51" fmla="*/ 71 h 211"/>
                <a:gd name="T52" fmla="*/ 73 w 125"/>
                <a:gd name="T53" fmla="*/ 69 h 211"/>
                <a:gd name="T54" fmla="*/ 85 w 125"/>
                <a:gd name="T55" fmla="*/ 70 h 211"/>
                <a:gd name="T56" fmla="*/ 113 w 125"/>
                <a:gd name="T57" fmla="*/ 27 h 211"/>
                <a:gd name="T58" fmla="*/ 108 w 125"/>
                <a:gd name="T59" fmla="*/ 49 h 211"/>
                <a:gd name="T60" fmla="*/ 92 w 125"/>
                <a:gd name="T61" fmla="*/ 67 h 211"/>
                <a:gd name="T62" fmla="*/ 76 w 125"/>
                <a:gd name="T63" fmla="*/ 64 h 211"/>
                <a:gd name="T64" fmla="*/ 65 w 125"/>
                <a:gd name="T65" fmla="*/ 65 h 211"/>
                <a:gd name="T66" fmla="*/ 57 w 125"/>
                <a:gd name="T67" fmla="*/ 71 h 211"/>
                <a:gd name="T68" fmla="*/ 64 w 125"/>
                <a:gd name="T69" fmla="*/ 77 h 211"/>
                <a:gd name="T70" fmla="*/ 74 w 125"/>
                <a:gd name="T71" fmla="*/ 77 h 211"/>
                <a:gd name="T72" fmla="*/ 91 w 125"/>
                <a:gd name="T73" fmla="*/ 74 h 211"/>
                <a:gd name="T74" fmla="*/ 99 w 125"/>
                <a:gd name="T75" fmla="*/ 85 h 211"/>
                <a:gd name="T76" fmla="*/ 102 w 125"/>
                <a:gd name="T77" fmla="*/ 100 h 211"/>
                <a:gd name="T78" fmla="*/ 99 w 125"/>
                <a:gd name="T79" fmla="*/ 118 h 211"/>
                <a:gd name="T80" fmla="*/ 94 w 125"/>
                <a:gd name="T81" fmla="*/ 134 h 211"/>
                <a:gd name="T82" fmla="*/ 76 w 125"/>
                <a:gd name="T83" fmla="*/ 155 h 211"/>
                <a:gd name="T84" fmla="*/ 52 w 125"/>
                <a:gd name="T85" fmla="*/ 163 h 211"/>
                <a:gd name="T86" fmla="*/ 32 w 125"/>
                <a:gd name="T87" fmla="*/ 154 h 211"/>
                <a:gd name="T88" fmla="*/ 26 w 125"/>
                <a:gd name="T89" fmla="*/ 133 h 211"/>
                <a:gd name="T90" fmla="*/ 27 w 125"/>
                <a:gd name="T91" fmla="*/ 125 h 211"/>
                <a:gd name="T92" fmla="*/ 42 w 125"/>
                <a:gd name="T93" fmla="*/ 63 h 211"/>
                <a:gd name="T94" fmla="*/ 50 w 125"/>
                <a:gd name="T95" fmla="*/ 41 h 211"/>
                <a:gd name="T96" fmla="*/ 61 w 125"/>
                <a:gd name="T97" fmla="*/ 22 h 211"/>
                <a:gd name="T98" fmla="*/ 76 w 125"/>
                <a:gd name="T99" fmla="*/ 9 h 211"/>
                <a:gd name="T100" fmla="*/ 92 w 125"/>
                <a:gd name="T101" fmla="*/ 4 h 211"/>
                <a:gd name="T102" fmla="*/ 109 w 125"/>
                <a:gd name="T103" fmla="*/ 12 h 211"/>
                <a:gd name="T104" fmla="*/ 113 w 125"/>
                <a:gd name="T105" fmla="*/ 27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5" h="211">
                  <a:moveTo>
                    <a:pt x="125" y="29"/>
                  </a:moveTo>
                  <a:lnTo>
                    <a:pt x="123" y="18"/>
                  </a:lnTo>
                  <a:lnTo>
                    <a:pt x="117" y="9"/>
                  </a:lnTo>
                  <a:lnTo>
                    <a:pt x="106" y="3"/>
                  </a:lnTo>
                  <a:lnTo>
                    <a:pt x="92" y="0"/>
                  </a:lnTo>
                  <a:lnTo>
                    <a:pt x="72" y="6"/>
                  </a:lnTo>
                  <a:lnTo>
                    <a:pt x="55" y="21"/>
                  </a:lnTo>
                  <a:lnTo>
                    <a:pt x="44" y="41"/>
                  </a:lnTo>
                  <a:lnTo>
                    <a:pt x="37" y="61"/>
                  </a:lnTo>
                  <a:lnTo>
                    <a:pt x="0" y="209"/>
                  </a:lnTo>
                  <a:lnTo>
                    <a:pt x="2" y="211"/>
                  </a:lnTo>
                  <a:lnTo>
                    <a:pt x="5" y="209"/>
                  </a:lnTo>
                  <a:lnTo>
                    <a:pt x="21" y="144"/>
                  </a:lnTo>
                  <a:lnTo>
                    <a:pt x="32" y="161"/>
                  </a:lnTo>
                  <a:lnTo>
                    <a:pt x="50" y="168"/>
                  </a:lnTo>
                  <a:lnTo>
                    <a:pt x="75" y="163"/>
                  </a:lnTo>
                  <a:lnTo>
                    <a:pt x="96" y="150"/>
                  </a:lnTo>
                  <a:lnTo>
                    <a:pt x="110" y="131"/>
                  </a:lnTo>
                  <a:lnTo>
                    <a:pt x="115" y="106"/>
                  </a:lnTo>
                  <a:lnTo>
                    <a:pt x="108" y="81"/>
                  </a:lnTo>
                  <a:lnTo>
                    <a:pt x="98" y="70"/>
                  </a:lnTo>
                  <a:lnTo>
                    <a:pt x="118" y="53"/>
                  </a:lnTo>
                  <a:lnTo>
                    <a:pt x="125" y="29"/>
                  </a:lnTo>
                  <a:close/>
                  <a:moveTo>
                    <a:pt x="85" y="70"/>
                  </a:moveTo>
                  <a:lnTo>
                    <a:pt x="73" y="72"/>
                  </a:lnTo>
                  <a:lnTo>
                    <a:pt x="63" y="71"/>
                  </a:lnTo>
                  <a:lnTo>
                    <a:pt x="73" y="69"/>
                  </a:lnTo>
                  <a:lnTo>
                    <a:pt x="85" y="70"/>
                  </a:lnTo>
                  <a:close/>
                  <a:moveTo>
                    <a:pt x="113" y="27"/>
                  </a:moveTo>
                  <a:lnTo>
                    <a:pt x="108" y="49"/>
                  </a:lnTo>
                  <a:lnTo>
                    <a:pt x="92" y="67"/>
                  </a:lnTo>
                  <a:lnTo>
                    <a:pt x="76" y="64"/>
                  </a:lnTo>
                  <a:lnTo>
                    <a:pt x="65" y="65"/>
                  </a:lnTo>
                  <a:lnTo>
                    <a:pt x="57" y="71"/>
                  </a:lnTo>
                  <a:lnTo>
                    <a:pt x="64" y="77"/>
                  </a:lnTo>
                  <a:lnTo>
                    <a:pt x="74" y="77"/>
                  </a:lnTo>
                  <a:lnTo>
                    <a:pt x="91" y="74"/>
                  </a:lnTo>
                  <a:lnTo>
                    <a:pt x="99" y="85"/>
                  </a:lnTo>
                  <a:lnTo>
                    <a:pt x="102" y="100"/>
                  </a:lnTo>
                  <a:lnTo>
                    <a:pt x="99" y="118"/>
                  </a:lnTo>
                  <a:lnTo>
                    <a:pt x="94" y="134"/>
                  </a:lnTo>
                  <a:lnTo>
                    <a:pt x="76" y="155"/>
                  </a:lnTo>
                  <a:lnTo>
                    <a:pt x="52" y="163"/>
                  </a:lnTo>
                  <a:lnTo>
                    <a:pt x="32" y="154"/>
                  </a:lnTo>
                  <a:lnTo>
                    <a:pt x="26" y="133"/>
                  </a:lnTo>
                  <a:lnTo>
                    <a:pt x="27" y="125"/>
                  </a:lnTo>
                  <a:lnTo>
                    <a:pt x="42" y="63"/>
                  </a:lnTo>
                  <a:lnTo>
                    <a:pt x="50" y="41"/>
                  </a:lnTo>
                  <a:lnTo>
                    <a:pt x="61" y="22"/>
                  </a:lnTo>
                  <a:lnTo>
                    <a:pt x="76" y="9"/>
                  </a:lnTo>
                  <a:lnTo>
                    <a:pt x="92" y="4"/>
                  </a:lnTo>
                  <a:lnTo>
                    <a:pt x="109" y="12"/>
                  </a:lnTo>
                  <a:lnTo>
                    <a:pt x="113" y="27"/>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p:cNvSpPr>
            <p:nvPr/>
          </p:nvSpPr>
          <p:spPr bwMode="auto">
            <a:xfrm>
              <a:off x="3862" y="2927"/>
              <a:ext cx="77" cy="88"/>
            </a:xfrm>
            <a:custGeom>
              <a:avLst/>
              <a:gdLst>
                <a:gd name="T0" fmla="*/ 70 w 77"/>
                <a:gd name="T1" fmla="*/ 6 h 88"/>
                <a:gd name="T2" fmla="*/ 61 w 77"/>
                <a:gd name="T3" fmla="*/ 16 h 88"/>
                <a:gd name="T4" fmla="*/ 64 w 77"/>
                <a:gd name="T5" fmla="*/ 20 h 88"/>
                <a:gd name="T6" fmla="*/ 67 w 77"/>
                <a:gd name="T7" fmla="*/ 22 h 88"/>
                <a:gd name="T8" fmla="*/ 74 w 77"/>
                <a:gd name="T9" fmla="*/ 18 h 88"/>
                <a:gd name="T10" fmla="*/ 77 w 77"/>
                <a:gd name="T11" fmla="*/ 11 h 88"/>
                <a:gd name="T12" fmla="*/ 73 w 77"/>
                <a:gd name="T13" fmla="*/ 3 h 88"/>
                <a:gd name="T14" fmla="*/ 62 w 77"/>
                <a:gd name="T15" fmla="*/ 0 h 88"/>
                <a:gd name="T16" fmla="*/ 49 w 77"/>
                <a:gd name="T17" fmla="*/ 3 h 88"/>
                <a:gd name="T18" fmla="*/ 37 w 77"/>
                <a:gd name="T19" fmla="*/ 15 h 88"/>
                <a:gd name="T20" fmla="*/ 30 w 77"/>
                <a:gd name="T21" fmla="*/ 3 h 88"/>
                <a:gd name="T22" fmla="*/ 20 w 77"/>
                <a:gd name="T23" fmla="*/ 0 h 88"/>
                <a:gd name="T24" fmla="*/ 11 w 77"/>
                <a:gd name="T25" fmla="*/ 3 h 88"/>
                <a:gd name="T26" fmla="*/ 6 w 77"/>
                <a:gd name="T27" fmla="*/ 9 h 88"/>
                <a:gd name="T28" fmla="*/ 2 w 77"/>
                <a:gd name="T29" fmla="*/ 22 h 88"/>
                <a:gd name="T30" fmla="*/ 0 w 77"/>
                <a:gd name="T31" fmla="*/ 29 h 88"/>
                <a:gd name="T32" fmla="*/ 2 w 77"/>
                <a:gd name="T33" fmla="*/ 31 h 88"/>
                <a:gd name="T34" fmla="*/ 5 w 77"/>
                <a:gd name="T35" fmla="*/ 27 h 88"/>
                <a:gd name="T36" fmla="*/ 10 w 77"/>
                <a:gd name="T37" fmla="*/ 10 h 88"/>
                <a:gd name="T38" fmla="*/ 19 w 77"/>
                <a:gd name="T39" fmla="*/ 3 h 88"/>
                <a:gd name="T40" fmla="*/ 24 w 77"/>
                <a:gd name="T41" fmla="*/ 6 h 88"/>
                <a:gd name="T42" fmla="*/ 25 w 77"/>
                <a:gd name="T43" fmla="*/ 12 h 88"/>
                <a:gd name="T44" fmla="*/ 22 w 77"/>
                <a:gd name="T45" fmla="*/ 30 h 88"/>
                <a:gd name="T46" fmla="*/ 16 w 77"/>
                <a:gd name="T47" fmla="*/ 52 h 88"/>
                <a:gd name="T48" fmla="*/ 14 w 77"/>
                <a:gd name="T49" fmla="*/ 60 h 88"/>
                <a:gd name="T50" fmla="*/ 12 w 77"/>
                <a:gd name="T51" fmla="*/ 67 h 88"/>
                <a:gd name="T52" fmla="*/ 10 w 77"/>
                <a:gd name="T53" fmla="*/ 77 h 88"/>
                <a:gd name="T54" fmla="*/ 9 w 77"/>
                <a:gd name="T55" fmla="*/ 83 h 88"/>
                <a:gd name="T56" fmla="*/ 14 w 77"/>
                <a:gd name="T57" fmla="*/ 88 h 88"/>
                <a:gd name="T58" fmla="*/ 21 w 77"/>
                <a:gd name="T59" fmla="*/ 83 h 88"/>
                <a:gd name="T60" fmla="*/ 22 w 77"/>
                <a:gd name="T61" fmla="*/ 77 h 88"/>
                <a:gd name="T62" fmla="*/ 25 w 77"/>
                <a:gd name="T63" fmla="*/ 66 h 88"/>
                <a:gd name="T64" fmla="*/ 28 w 77"/>
                <a:gd name="T65" fmla="*/ 54 h 88"/>
                <a:gd name="T66" fmla="*/ 30 w 77"/>
                <a:gd name="T67" fmla="*/ 47 h 88"/>
                <a:gd name="T68" fmla="*/ 33 w 77"/>
                <a:gd name="T69" fmla="*/ 34 h 88"/>
                <a:gd name="T70" fmla="*/ 35 w 77"/>
                <a:gd name="T71" fmla="*/ 26 h 88"/>
                <a:gd name="T72" fmla="*/ 39 w 77"/>
                <a:gd name="T73" fmla="*/ 19 h 88"/>
                <a:gd name="T74" fmla="*/ 46 w 77"/>
                <a:gd name="T75" fmla="*/ 10 h 88"/>
                <a:gd name="T76" fmla="*/ 52 w 77"/>
                <a:gd name="T77" fmla="*/ 6 h 88"/>
                <a:gd name="T78" fmla="*/ 62 w 77"/>
                <a:gd name="T79" fmla="*/ 3 h 88"/>
                <a:gd name="T80" fmla="*/ 70 w 77"/>
                <a:gd name="T81"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 h="88">
                  <a:moveTo>
                    <a:pt x="70" y="6"/>
                  </a:moveTo>
                  <a:lnTo>
                    <a:pt x="61" y="16"/>
                  </a:lnTo>
                  <a:lnTo>
                    <a:pt x="64" y="20"/>
                  </a:lnTo>
                  <a:lnTo>
                    <a:pt x="67" y="22"/>
                  </a:lnTo>
                  <a:lnTo>
                    <a:pt x="74" y="18"/>
                  </a:lnTo>
                  <a:lnTo>
                    <a:pt x="77" y="11"/>
                  </a:lnTo>
                  <a:lnTo>
                    <a:pt x="73" y="3"/>
                  </a:lnTo>
                  <a:lnTo>
                    <a:pt x="62" y="0"/>
                  </a:lnTo>
                  <a:lnTo>
                    <a:pt x="49" y="3"/>
                  </a:lnTo>
                  <a:lnTo>
                    <a:pt x="37" y="15"/>
                  </a:lnTo>
                  <a:lnTo>
                    <a:pt x="30" y="3"/>
                  </a:lnTo>
                  <a:lnTo>
                    <a:pt x="20" y="0"/>
                  </a:lnTo>
                  <a:lnTo>
                    <a:pt x="11" y="3"/>
                  </a:lnTo>
                  <a:lnTo>
                    <a:pt x="6" y="9"/>
                  </a:lnTo>
                  <a:lnTo>
                    <a:pt x="2" y="22"/>
                  </a:lnTo>
                  <a:lnTo>
                    <a:pt x="0" y="29"/>
                  </a:lnTo>
                  <a:lnTo>
                    <a:pt x="2" y="31"/>
                  </a:lnTo>
                  <a:lnTo>
                    <a:pt x="5" y="27"/>
                  </a:lnTo>
                  <a:lnTo>
                    <a:pt x="10" y="10"/>
                  </a:lnTo>
                  <a:lnTo>
                    <a:pt x="19" y="3"/>
                  </a:lnTo>
                  <a:lnTo>
                    <a:pt x="24" y="6"/>
                  </a:lnTo>
                  <a:lnTo>
                    <a:pt x="25" y="12"/>
                  </a:lnTo>
                  <a:lnTo>
                    <a:pt x="22" y="30"/>
                  </a:lnTo>
                  <a:lnTo>
                    <a:pt x="16" y="52"/>
                  </a:lnTo>
                  <a:lnTo>
                    <a:pt x="14" y="60"/>
                  </a:lnTo>
                  <a:lnTo>
                    <a:pt x="12" y="67"/>
                  </a:lnTo>
                  <a:lnTo>
                    <a:pt x="10" y="77"/>
                  </a:lnTo>
                  <a:lnTo>
                    <a:pt x="9" y="83"/>
                  </a:lnTo>
                  <a:lnTo>
                    <a:pt x="14" y="88"/>
                  </a:lnTo>
                  <a:lnTo>
                    <a:pt x="21" y="83"/>
                  </a:lnTo>
                  <a:lnTo>
                    <a:pt x="22" y="77"/>
                  </a:lnTo>
                  <a:lnTo>
                    <a:pt x="25" y="66"/>
                  </a:lnTo>
                  <a:lnTo>
                    <a:pt x="28" y="54"/>
                  </a:lnTo>
                  <a:lnTo>
                    <a:pt x="30" y="47"/>
                  </a:lnTo>
                  <a:lnTo>
                    <a:pt x="33" y="34"/>
                  </a:lnTo>
                  <a:lnTo>
                    <a:pt x="35" y="26"/>
                  </a:lnTo>
                  <a:lnTo>
                    <a:pt x="39" y="19"/>
                  </a:lnTo>
                  <a:lnTo>
                    <a:pt x="46" y="10"/>
                  </a:lnTo>
                  <a:lnTo>
                    <a:pt x="52" y="6"/>
                  </a:lnTo>
                  <a:lnTo>
                    <a:pt x="62" y="3"/>
                  </a:lnTo>
                  <a:lnTo>
                    <a:pt x="70" y="6"/>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3959" y="2874"/>
              <a:ext cx="105" cy="151"/>
            </a:xfrm>
            <a:custGeom>
              <a:avLst/>
              <a:gdLst>
                <a:gd name="T0" fmla="*/ 55 w 105"/>
                <a:gd name="T1" fmla="*/ 130 h 151"/>
                <a:gd name="T2" fmla="*/ 44 w 105"/>
                <a:gd name="T3" fmla="*/ 142 h 151"/>
                <a:gd name="T4" fmla="*/ 28 w 105"/>
                <a:gd name="T5" fmla="*/ 147 h 151"/>
                <a:gd name="T6" fmla="*/ 20 w 105"/>
                <a:gd name="T7" fmla="*/ 145 h 151"/>
                <a:gd name="T8" fmla="*/ 11 w 105"/>
                <a:gd name="T9" fmla="*/ 135 h 151"/>
                <a:gd name="T10" fmla="*/ 13 w 105"/>
                <a:gd name="T11" fmla="*/ 136 h 151"/>
                <a:gd name="T12" fmla="*/ 22 w 105"/>
                <a:gd name="T13" fmla="*/ 132 h 151"/>
                <a:gd name="T14" fmla="*/ 25 w 105"/>
                <a:gd name="T15" fmla="*/ 124 h 151"/>
                <a:gd name="T16" fmla="*/ 22 w 105"/>
                <a:gd name="T17" fmla="*/ 118 h 151"/>
                <a:gd name="T18" fmla="*/ 17 w 105"/>
                <a:gd name="T19" fmla="*/ 117 h 151"/>
                <a:gd name="T20" fmla="*/ 9 w 105"/>
                <a:gd name="T21" fmla="*/ 119 h 151"/>
                <a:gd name="T22" fmla="*/ 5 w 105"/>
                <a:gd name="T23" fmla="*/ 131 h 151"/>
                <a:gd name="T24" fmla="*/ 12 w 105"/>
                <a:gd name="T25" fmla="*/ 146 h 151"/>
                <a:gd name="T26" fmla="*/ 28 w 105"/>
                <a:gd name="T27" fmla="*/ 151 h 151"/>
                <a:gd name="T28" fmla="*/ 46 w 105"/>
                <a:gd name="T29" fmla="*/ 147 h 151"/>
                <a:gd name="T30" fmla="*/ 61 w 105"/>
                <a:gd name="T31" fmla="*/ 137 h 151"/>
                <a:gd name="T32" fmla="*/ 74 w 105"/>
                <a:gd name="T33" fmla="*/ 122 h 151"/>
                <a:gd name="T34" fmla="*/ 82 w 105"/>
                <a:gd name="T35" fmla="*/ 104 h 151"/>
                <a:gd name="T36" fmla="*/ 105 w 105"/>
                <a:gd name="T37" fmla="*/ 12 h 151"/>
                <a:gd name="T38" fmla="*/ 105 w 105"/>
                <a:gd name="T39" fmla="*/ 8 h 151"/>
                <a:gd name="T40" fmla="*/ 99 w 105"/>
                <a:gd name="T41" fmla="*/ 2 h 151"/>
                <a:gd name="T42" fmla="*/ 95 w 105"/>
                <a:gd name="T43" fmla="*/ 4 h 151"/>
                <a:gd name="T44" fmla="*/ 90 w 105"/>
                <a:gd name="T45" fmla="*/ 10 h 151"/>
                <a:gd name="T46" fmla="*/ 73 w 105"/>
                <a:gd name="T47" fmla="*/ 79 h 151"/>
                <a:gd name="T48" fmla="*/ 70 w 105"/>
                <a:gd name="T49" fmla="*/ 87 h 151"/>
                <a:gd name="T50" fmla="*/ 61 w 105"/>
                <a:gd name="T51" fmla="*/ 96 h 151"/>
                <a:gd name="T52" fmla="*/ 46 w 105"/>
                <a:gd name="T53" fmla="*/ 101 h 151"/>
                <a:gd name="T54" fmla="*/ 35 w 105"/>
                <a:gd name="T55" fmla="*/ 94 h 151"/>
                <a:gd name="T56" fmla="*/ 32 w 105"/>
                <a:gd name="T57" fmla="*/ 82 h 151"/>
                <a:gd name="T58" fmla="*/ 36 w 105"/>
                <a:gd name="T59" fmla="*/ 59 h 151"/>
                <a:gd name="T60" fmla="*/ 45 w 105"/>
                <a:gd name="T61" fmla="*/ 34 h 151"/>
                <a:gd name="T62" fmla="*/ 49 w 105"/>
                <a:gd name="T63" fmla="*/ 19 h 151"/>
                <a:gd name="T64" fmla="*/ 44 w 105"/>
                <a:gd name="T65" fmla="*/ 6 h 151"/>
                <a:gd name="T66" fmla="*/ 30 w 105"/>
                <a:gd name="T67" fmla="*/ 0 h 151"/>
                <a:gd name="T68" fmla="*/ 17 w 105"/>
                <a:gd name="T69" fmla="*/ 5 h 151"/>
                <a:gd name="T70" fmla="*/ 7 w 105"/>
                <a:gd name="T71" fmla="*/ 17 h 151"/>
                <a:gd name="T72" fmla="*/ 2 w 105"/>
                <a:gd name="T73" fmla="*/ 29 h 151"/>
                <a:gd name="T74" fmla="*/ 0 w 105"/>
                <a:gd name="T75" fmla="*/ 36 h 151"/>
                <a:gd name="T76" fmla="*/ 2 w 105"/>
                <a:gd name="T77" fmla="*/ 38 h 151"/>
                <a:gd name="T78" fmla="*/ 6 w 105"/>
                <a:gd name="T79" fmla="*/ 34 h 151"/>
                <a:gd name="T80" fmla="*/ 17 w 105"/>
                <a:gd name="T81" fmla="*/ 12 h 151"/>
                <a:gd name="T82" fmla="*/ 29 w 105"/>
                <a:gd name="T83" fmla="*/ 5 h 151"/>
                <a:gd name="T84" fmla="*/ 34 w 105"/>
                <a:gd name="T85" fmla="*/ 6 h 151"/>
                <a:gd name="T86" fmla="*/ 35 w 105"/>
                <a:gd name="T87" fmla="*/ 12 h 151"/>
                <a:gd name="T88" fmla="*/ 29 w 105"/>
                <a:gd name="T89" fmla="*/ 34 h 151"/>
                <a:gd name="T90" fmla="*/ 23 w 105"/>
                <a:gd name="T91" fmla="*/ 53 h 151"/>
                <a:gd name="T92" fmla="*/ 19 w 105"/>
                <a:gd name="T93" fmla="*/ 66 h 151"/>
                <a:gd name="T94" fmla="*/ 18 w 105"/>
                <a:gd name="T95" fmla="*/ 73 h 151"/>
                <a:gd name="T96" fmla="*/ 18 w 105"/>
                <a:gd name="T97" fmla="*/ 78 h 151"/>
                <a:gd name="T98" fmla="*/ 21 w 105"/>
                <a:gd name="T99" fmla="*/ 92 h 151"/>
                <a:gd name="T100" fmla="*/ 27 w 105"/>
                <a:gd name="T101" fmla="*/ 100 h 151"/>
                <a:gd name="T102" fmla="*/ 36 w 105"/>
                <a:gd name="T103" fmla="*/ 105 h 151"/>
                <a:gd name="T104" fmla="*/ 46 w 105"/>
                <a:gd name="T105" fmla="*/ 106 h 151"/>
                <a:gd name="T106" fmla="*/ 57 w 105"/>
                <a:gd name="T107" fmla="*/ 104 h 151"/>
                <a:gd name="T108" fmla="*/ 69 w 105"/>
                <a:gd name="T109" fmla="*/ 95 h 151"/>
                <a:gd name="T110" fmla="*/ 69 w 105"/>
                <a:gd name="T111" fmla="*/ 95 h 151"/>
                <a:gd name="T112" fmla="*/ 64 w 105"/>
                <a:gd name="T113" fmla="*/ 113 h 151"/>
                <a:gd name="T114" fmla="*/ 55 w 105"/>
                <a:gd name="T115" fmla="*/ 13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151">
                  <a:moveTo>
                    <a:pt x="55" y="130"/>
                  </a:moveTo>
                  <a:lnTo>
                    <a:pt x="44" y="142"/>
                  </a:lnTo>
                  <a:lnTo>
                    <a:pt x="28" y="147"/>
                  </a:lnTo>
                  <a:lnTo>
                    <a:pt x="20" y="145"/>
                  </a:lnTo>
                  <a:lnTo>
                    <a:pt x="11" y="135"/>
                  </a:lnTo>
                  <a:lnTo>
                    <a:pt x="13" y="136"/>
                  </a:lnTo>
                  <a:lnTo>
                    <a:pt x="22" y="132"/>
                  </a:lnTo>
                  <a:lnTo>
                    <a:pt x="25" y="124"/>
                  </a:lnTo>
                  <a:lnTo>
                    <a:pt x="22" y="118"/>
                  </a:lnTo>
                  <a:lnTo>
                    <a:pt x="17" y="117"/>
                  </a:lnTo>
                  <a:lnTo>
                    <a:pt x="9" y="119"/>
                  </a:lnTo>
                  <a:lnTo>
                    <a:pt x="5" y="131"/>
                  </a:lnTo>
                  <a:lnTo>
                    <a:pt x="12" y="146"/>
                  </a:lnTo>
                  <a:lnTo>
                    <a:pt x="28" y="151"/>
                  </a:lnTo>
                  <a:lnTo>
                    <a:pt x="46" y="147"/>
                  </a:lnTo>
                  <a:lnTo>
                    <a:pt x="61" y="137"/>
                  </a:lnTo>
                  <a:lnTo>
                    <a:pt x="74" y="122"/>
                  </a:lnTo>
                  <a:lnTo>
                    <a:pt x="82" y="104"/>
                  </a:lnTo>
                  <a:lnTo>
                    <a:pt x="105" y="12"/>
                  </a:lnTo>
                  <a:lnTo>
                    <a:pt x="105" y="8"/>
                  </a:lnTo>
                  <a:lnTo>
                    <a:pt x="99" y="2"/>
                  </a:lnTo>
                  <a:lnTo>
                    <a:pt x="95" y="4"/>
                  </a:lnTo>
                  <a:lnTo>
                    <a:pt x="90" y="10"/>
                  </a:lnTo>
                  <a:lnTo>
                    <a:pt x="73" y="79"/>
                  </a:lnTo>
                  <a:lnTo>
                    <a:pt x="70" y="87"/>
                  </a:lnTo>
                  <a:lnTo>
                    <a:pt x="61" y="96"/>
                  </a:lnTo>
                  <a:lnTo>
                    <a:pt x="46" y="101"/>
                  </a:lnTo>
                  <a:lnTo>
                    <a:pt x="35" y="94"/>
                  </a:lnTo>
                  <a:lnTo>
                    <a:pt x="32" y="82"/>
                  </a:lnTo>
                  <a:lnTo>
                    <a:pt x="36" y="59"/>
                  </a:lnTo>
                  <a:lnTo>
                    <a:pt x="45" y="34"/>
                  </a:lnTo>
                  <a:lnTo>
                    <a:pt x="49" y="19"/>
                  </a:lnTo>
                  <a:lnTo>
                    <a:pt x="44" y="6"/>
                  </a:lnTo>
                  <a:lnTo>
                    <a:pt x="30" y="0"/>
                  </a:lnTo>
                  <a:lnTo>
                    <a:pt x="17" y="5"/>
                  </a:lnTo>
                  <a:lnTo>
                    <a:pt x="7" y="17"/>
                  </a:lnTo>
                  <a:lnTo>
                    <a:pt x="2" y="29"/>
                  </a:lnTo>
                  <a:lnTo>
                    <a:pt x="0" y="36"/>
                  </a:lnTo>
                  <a:lnTo>
                    <a:pt x="2" y="38"/>
                  </a:lnTo>
                  <a:lnTo>
                    <a:pt x="6" y="34"/>
                  </a:lnTo>
                  <a:lnTo>
                    <a:pt x="17" y="12"/>
                  </a:lnTo>
                  <a:lnTo>
                    <a:pt x="29" y="5"/>
                  </a:lnTo>
                  <a:lnTo>
                    <a:pt x="34" y="6"/>
                  </a:lnTo>
                  <a:lnTo>
                    <a:pt x="35" y="12"/>
                  </a:lnTo>
                  <a:lnTo>
                    <a:pt x="29" y="34"/>
                  </a:lnTo>
                  <a:lnTo>
                    <a:pt x="23" y="53"/>
                  </a:lnTo>
                  <a:lnTo>
                    <a:pt x="19" y="66"/>
                  </a:lnTo>
                  <a:lnTo>
                    <a:pt x="18" y="73"/>
                  </a:lnTo>
                  <a:lnTo>
                    <a:pt x="18" y="78"/>
                  </a:lnTo>
                  <a:lnTo>
                    <a:pt x="21" y="92"/>
                  </a:lnTo>
                  <a:lnTo>
                    <a:pt x="27" y="100"/>
                  </a:lnTo>
                  <a:lnTo>
                    <a:pt x="36" y="105"/>
                  </a:lnTo>
                  <a:lnTo>
                    <a:pt x="46" y="106"/>
                  </a:lnTo>
                  <a:lnTo>
                    <a:pt x="57" y="104"/>
                  </a:lnTo>
                  <a:lnTo>
                    <a:pt x="69" y="95"/>
                  </a:lnTo>
                  <a:lnTo>
                    <a:pt x="69" y="95"/>
                  </a:lnTo>
                  <a:lnTo>
                    <a:pt x="64" y="113"/>
                  </a:lnTo>
                  <a:lnTo>
                    <a:pt x="55" y="13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noEditPoints="1"/>
            </p:cNvSpPr>
            <p:nvPr/>
          </p:nvSpPr>
          <p:spPr bwMode="auto">
            <a:xfrm>
              <a:off x="4071" y="2895"/>
              <a:ext cx="49" cy="131"/>
            </a:xfrm>
            <a:custGeom>
              <a:avLst/>
              <a:gdLst>
                <a:gd name="T0" fmla="*/ 49 w 49"/>
                <a:gd name="T1" fmla="*/ 101 h 131"/>
                <a:gd name="T2" fmla="*/ 47 w 49"/>
                <a:gd name="T3" fmla="*/ 99 h 131"/>
                <a:gd name="T4" fmla="*/ 44 w 49"/>
                <a:gd name="T5" fmla="*/ 103 h 131"/>
                <a:gd name="T6" fmla="*/ 35 w 49"/>
                <a:gd name="T7" fmla="*/ 122 h 131"/>
                <a:gd name="T8" fmla="*/ 25 w 49"/>
                <a:gd name="T9" fmla="*/ 127 h 131"/>
                <a:gd name="T10" fmla="*/ 21 w 49"/>
                <a:gd name="T11" fmla="*/ 126 h 131"/>
                <a:gd name="T12" fmla="*/ 20 w 49"/>
                <a:gd name="T13" fmla="*/ 121 h 131"/>
                <a:gd name="T14" fmla="*/ 24 w 49"/>
                <a:gd name="T15" fmla="*/ 104 h 131"/>
                <a:gd name="T16" fmla="*/ 38 w 49"/>
                <a:gd name="T17" fmla="*/ 67 h 131"/>
                <a:gd name="T18" fmla="*/ 40 w 49"/>
                <a:gd name="T19" fmla="*/ 59 h 131"/>
                <a:gd name="T20" fmla="*/ 36 w 49"/>
                <a:gd name="T21" fmla="*/ 48 h 131"/>
                <a:gd name="T22" fmla="*/ 25 w 49"/>
                <a:gd name="T23" fmla="*/ 43 h 131"/>
                <a:gd name="T24" fmla="*/ 13 w 49"/>
                <a:gd name="T25" fmla="*/ 47 h 131"/>
                <a:gd name="T26" fmla="*/ 5 w 49"/>
                <a:gd name="T27" fmla="*/ 57 h 131"/>
                <a:gd name="T28" fmla="*/ 1 w 49"/>
                <a:gd name="T29" fmla="*/ 68 h 131"/>
                <a:gd name="T30" fmla="*/ 0 w 49"/>
                <a:gd name="T31" fmla="*/ 73 h 131"/>
                <a:gd name="T32" fmla="*/ 1 w 49"/>
                <a:gd name="T33" fmla="*/ 75 h 131"/>
                <a:gd name="T34" fmla="*/ 4 w 49"/>
                <a:gd name="T35" fmla="*/ 71 h 131"/>
                <a:gd name="T36" fmla="*/ 13 w 49"/>
                <a:gd name="T37" fmla="*/ 53 h 131"/>
                <a:gd name="T38" fmla="*/ 24 w 49"/>
                <a:gd name="T39" fmla="*/ 47 h 131"/>
                <a:gd name="T40" fmla="*/ 27 w 49"/>
                <a:gd name="T41" fmla="*/ 48 h 131"/>
                <a:gd name="T42" fmla="*/ 29 w 49"/>
                <a:gd name="T43" fmla="*/ 53 h 131"/>
                <a:gd name="T44" fmla="*/ 25 w 49"/>
                <a:gd name="T45" fmla="*/ 69 h 131"/>
                <a:gd name="T46" fmla="*/ 11 w 49"/>
                <a:gd name="T47" fmla="*/ 106 h 131"/>
                <a:gd name="T48" fmla="*/ 9 w 49"/>
                <a:gd name="T49" fmla="*/ 115 h 131"/>
                <a:gd name="T50" fmla="*/ 13 w 49"/>
                <a:gd name="T51" fmla="*/ 126 h 131"/>
                <a:gd name="T52" fmla="*/ 24 w 49"/>
                <a:gd name="T53" fmla="*/ 131 h 131"/>
                <a:gd name="T54" fmla="*/ 36 w 49"/>
                <a:gd name="T55" fmla="*/ 126 h 131"/>
                <a:gd name="T56" fmla="*/ 43 w 49"/>
                <a:gd name="T57" fmla="*/ 116 h 131"/>
                <a:gd name="T58" fmla="*/ 48 w 49"/>
                <a:gd name="T59" fmla="*/ 106 h 131"/>
                <a:gd name="T60" fmla="*/ 49 w 49"/>
                <a:gd name="T61" fmla="*/ 101 h 131"/>
                <a:gd name="T62" fmla="*/ 48 w 49"/>
                <a:gd name="T63" fmla="*/ 7 h 131"/>
                <a:gd name="T64" fmla="*/ 41 w 49"/>
                <a:gd name="T65" fmla="*/ 0 h 131"/>
                <a:gd name="T66" fmla="*/ 34 w 49"/>
                <a:gd name="T67" fmla="*/ 3 h 131"/>
                <a:gd name="T68" fmla="*/ 32 w 49"/>
                <a:gd name="T69" fmla="*/ 10 h 131"/>
                <a:gd name="T70" fmla="*/ 34 w 49"/>
                <a:gd name="T71" fmla="*/ 15 h 131"/>
                <a:gd name="T72" fmla="*/ 38 w 49"/>
                <a:gd name="T73" fmla="*/ 16 h 131"/>
                <a:gd name="T74" fmla="*/ 45 w 49"/>
                <a:gd name="T75" fmla="*/ 13 h 131"/>
                <a:gd name="T76" fmla="*/ 48 w 49"/>
                <a:gd name="T77" fmla="*/ 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131">
                  <a:moveTo>
                    <a:pt x="49" y="101"/>
                  </a:moveTo>
                  <a:lnTo>
                    <a:pt x="47" y="99"/>
                  </a:lnTo>
                  <a:lnTo>
                    <a:pt x="44" y="103"/>
                  </a:lnTo>
                  <a:lnTo>
                    <a:pt x="35" y="122"/>
                  </a:lnTo>
                  <a:lnTo>
                    <a:pt x="25" y="127"/>
                  </a:lnTo>
                  <a:lnTo>
                    <a:pt x="21" y="126"/>
                  </a:lnTo>
                  <a:lnTo>
                    <a:pt x="20" y="121"/>
                  </a:lnTo>
                  <a:lnTo>
                    <a:pt x="24" y="104"/>
                  </a:lnTo>
                  <a:lnTo>
                    <a:pt x="38" y="67"/>
                  </a:lnTo>
                  <a:lnTo>
                    <a:pt x="40" y="59"/>
                  </a:lnTo>
                  <a:lnTo>
                    <a:pt x="36" y="48"/>
                  </a:lnTo>
                  <a:lnTo>
                    <a:pt x="25" y="43"/>
                  </a:lnTo>
                  <a:lnTo>
                    <a:pt x="13" y="47"/>
                  </a:lnTo>
                  <a:lnTo>
                    <a:pt x="5" y="57"/>
                  </a:lnTo>
                  <a:lnTo>
                    <a:pt x="1" y="68"/>
                  </a:lnTo>
                  <a:lnTo>
                    <a:pt x="0" y="73"/>
                  </a:lnTo>
                  <a:lnTo>
                    <a:pt x="1" y="75"/>
                  </a:lnTo>
                  <a:lnTo>
                    <a:pt x="4" y="71"/>
                  </a:lnTo>
                  <a:lnTo>
                    <a:pt x="13" y="53"/>
                  </a:lnTo>
                  <a:lnTo>
                    <a:pt x="24" y="47"/>
                  </a:lnTo>
                  <a:lnTo>
                    <a:pt x="27" y="48"/>
                  </a:lnTo>
                  <a:lnTo>
                    <a:pt x="29" y="53"/>
                  </a:lnTo>
                  <a:lnTo>
                    <a:pt x="25" y="69"/>
                  </a:lnTo>
                  <a:lnTo>
                    <a:pt x="11" y="106"/>
                  </a:lnTo>
                  <a:lnTo>
                    <a:pt x="9" y="115"/>
                  </a:lnTo>
                  <a:lnTo>
                    <a:pt x="13" y="126"/>
                  </a:lnTo>
                  <a:lnTo>
                    <a:pt x="24" y="131"/>
                  </a:lnTo>
                  <a:lnTo>
                    <a:pt x="36" y="126"/>
                  </a:lnTo>
                  <a:lnTo>
                    <a:pt x="43" y="116"/>
                  </a:lnTo>
                  <a:lnTo>
                    <a:pt x="48" y="106"/>
                  </a:lnTo>
                  <a:lnTo>
                    <a:pt x="49" y="101"/>
                  </a:lnTo>
                  <a:close/>
                  <a:moveTo>
                    <a:pt x="48" y="7"/>
                  </a:moveTo>
                  <a:lnTo>
                    <a:pt x="41" y="0"/>
                  </a:lnTo>
                  <a:lnTo>
                    <a:pt x="34" y="3"/>
                  </a:lnTo>
                  <a:lnTo>
                    <a:pt x="32" y="10"/>
                  </a:lnTo>
                  <a:lnTo>
                    <a:pt x="34" y="15"/>
                  </a:lnTo>
                  <a:lnTo>
                    <a:pt x="38" y="16"/>
                  </a:lnTo>
                  <a:lnTo>
                    <a:pt x="45" y="13"/>
                  </a:lnTo>
                  <a:lnTo>
                    <a:pt x="48" y="7"/>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6"/>
            <p:cNvSpPr>
              <a:spLocks/>
            </p:cNvSpPr>
            <p:nvPr/>
          </p:nvSpPr>
          <p:spPr bwMode="auto">
            <a:xfrm>
              <a:off x="4148" y="3005"/>
              <a:ext cx="21" cy="57"/>
            </a:xfrm>
            <a:custGeom>
              <a:avLst/>
              <a:gdLst>
                <a:gd name="T0" fmla="*/ 21 w 21"/>
                <a:gd name="T1" fmla="*/ 20 h 57"/>
                <a:gd name="T2" fmla="*/ 18 w 21"/>
                <a:gd name="T3" fmla="*/ 6 h 57"/>
                <a:gd name="T4" fmla="*/ 9 w 21"/>
                <a:gd name="T5" fmla="*/ 0 h 57"/>
                <a:gd name="T6" fmla="*/ 2 w 21"/>
                <a:gd name="T7" fmla="*/ 3 h 57"/>
                <a:gd name="T8" fmla="*/ 0 w 21"/>
                <a:gd name="T9" fmla="*/ 9 h 57"/>
                <a:gd name="T10" fmla="*/ 2 w 21"/>
                <a:gd name="T11" fmla="*/ 16 h 57"/>
                <a:gd name="T12" fmla="*/ 9 w 21"/>
                <a:gd name="T13" fmla="*/ 19 h 57"/>
                <a:gd name="T14" fmla="*/ 16 w 21"/>
                <a:gd name="T15" fmla="*/ 16 h 57"/>
                <a:gd name="T16" fmla="*/ 17 w 21"/>
                <a:gd name="T17" fmla="*/ 16 h 57"/>
                <a:gd name="T18" fmla="*/ 17 w 21"/>
                <a:gd name="T19" fmla="*/ 20 h 57"/>
                <a:gd name="T20" fmla="*/ 15 w 21"/>
                <a:gd name="T21" fmla="*/ 34 h 57"/>
                <a:gd name="T22" fmla="*/ 4 w 21"/>
                <a:gd name="T23" fmla="*/ 52 h 57"/>
                <a:gd name="T24" fmla="*/ 2 w 21"/>
                <a:gd name="T25" fmla="*/ 55 h 57"/>
                <a:gd name="T26" fmla="*/ 4 w 21"/>
                <a:gd name="T27" fmla="*/ 57 h 57"/>
                <a:gd name="T28" fmla="*/ 8 w 21"/>
                <a:gd name="T29" fmla="*/ 54 h 57"/>
                <a:gd name="T30" fmla="*/ 13 w 21"/>
                <a:gd name="T31" fmla="*/ 47 h 57"/>
                <a:gd name="T32" fmla="*/ 18 w 21"/>
                <a:gd name="T33" fmla="*/ 35 h 57"/>
                <a:gd name="T34" fmla="*/ 21 w 21"/>
                <a:gd name="T35" fmla="*/ 2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57">
                  <a:moveTo>
                    <a:pt x="21" y="20"/>
                  </a:moveTo>
                  <a:lnTo>
                    <a:pt x="18" y="6"/>
                  </a:lnTo>
                  <a:lnTo>
                    <a:pt x="9" y="0"/>
                  </a:lnTo>
                  <a:lnTo>
                    <a:pt x="2" y="3"/>
                  </a:lnTo>
                  <a:lnTo>
                    <a:pt x="0" y="9"/>
                  </a:lnTo>
                  <a:lnTo>
                    <a:pt x="2" y="16"/>
                  </a:lnTo>
                  <a:lnTo>
                    <a:pt x="9" y="19"/>
                  </a:lnTo>
                  <a:lnTo>
                    <a:pt x="16" y="16"/>
                  </a:lnTo>
                  <a:lnTo>
                    <a:pt x="17" y="16"/>
                  </a:lnTo>
                  <a:lnTo>
                    <a:pt x="17" y="20"/>
                  </a:lnTo>
                  <a:lnTo>
                    <a:pt x="15" y="34"/>
                  </a:lnTo>
                  <a:lnTo>
                    <a:pt x="4" y="52"/>
                  </a:lnTo>
                  <a:lnTo>
                    <a:pt x="2" y="55"/>
                  </a:lnTo>
                  <a:lnTo>
                    <a:pt x="4" y="57"/>
                  </a:lnTo>
                  <a:lnTo>
                    <a:pt x="8" y="54"/>
                  </a:lnTo>
                  <a:lnTo>
                    <a:pt x="13" y="47"/>
                  </a:lnTo>
                  <a:lnTo>
                    <a:pt x="18" y="35"/>
                  </a:lnTo>
                  <a:lnTo>
                    <a:pt x="21" y="2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7"/>
            <p:cNvSpPr>
              <a:spLocks/>
            </p:cNvSpPr>
            <p:nvPr/>
          </p:nvSpPr>
          <p:spPr bwMode="auto">
            <a:xfrm>
              <a:off x="4188" y="2902"/>
              <a:ext cx="59" cy="124"/>
            </a:xfrm>
            <a:custGeom>
              <a:avLst/>
              <a:gdLst>
                <a:gd name="T0" fmla="*/ 35 w 59"/>
                <a:gd name="T1" fmla="*/ 43 h 124"/>
                <a:gd name="T2" fmla="*/ 53 w 59"/>
                <a:gd name="T3" fmla="*/ 43 h 124"/>
                <a:gd name="T4" fmla="*/ 59 w 59"/>
                <a:gd name="T5" fmla="*/ 40 h 124"/>
                <a:gd name="T6" fmla="*/ 54 w 59"/>
                <a:gd name="T7" fmla="*/ 38 h 124"/>
                <a:gd name="T8" fmla="*/ 37 w 59"/>
                <a:gd name="T9" fmla="*/ 38 h 124"/>
                <a:gd name="T10" fmla="*/ 44 w 59"/>
                <a:gd name="T11" fmla="*/ 9 h 124"/>
                <a:gd name="T12" fmla="*/ 45 w 59"/>
                <a:gd name="T13" fmla="*/ 5 h 124"/>
                <a:gd name="T14" fmla="*/ 39 w 59"/>
                <a:gd name="T15" fmla="*/ 0 h 124"/>
                <a:gd name="T16" fmla="*/ 36 w 59"/>
                <a:gd name="T17" fmla="*/ 1 h 124"/>
                <a:gd name="T18" fmla="*/ 32 w 59"/>
                <a:gd name="T19" fmla="*/ 6 h 124"/>
                <a:gd name="T20" fmla="*/ 24 w 59"/>
                <a:gd name="T21" fmla="*/ 38 h 124"/>
                <a:gd name="T22" fmla="*/ 6 w 59"/>
                <a:gd name="T23" fmla="*/ 38 h 124"/>
                <a:gd name="T24" fmla="*/ 0 w 59"/>
                <a:gd name="T25" fmla="*/ 42 h 124"/>
                <a:gd name="T26" fmla="*/ 5 w 59"/>
                <a:gd name="T27" fmla="*/ 43 h 124"/>
                <a:gd name="T28" fmla="*/ 23 w 59"/>
                <a:gd name="T29" fmla="*/ 43 h 124"/>
                <a:gd name="T30" fmla="*/ 10 w 59"/>
                <a:gd name="T31" fmla="*/ 95 h 124"/>
                <a:gd name="T32" fmla="*/ 8 w 59"/>
                <a:gd name="T33" fmla="*/ 107 h 124"/>
                <a:gd name="T34" fmla="*/ 12 w 59"/>
                <a:gd name="T35" fmla="*/ 118 h 124"/>
                <a:gd name="T36" fmla="*/ 25 w 59"/>
                <a:gd name="T37" fmla="*/ 124 h 124"/>
                <a:gd name="T38" fmla="*/ 38 w 59"/>
                <a:gd name="T39" fmla="*/ 119 h 124"/>
                <a:gd name="T40" fmla="*/ 47 w 59"/>
                <a:gd name="T41" fmla="*/ 109 h 124"/>
                <a:gd name="T42" fmla="*/ 53 w 59"/>
                <a:gd name="T43" fmla="*/ 99 h 124"/>
                <a:gd name="T44" fmla="*/ 55 w 59"/>
                <a:gd name="T45" fmla="*/ 94 h 124"/>
                <a:gd name="T46" fmla="*/ 53 w 59"/>
                <a:gd name="T47" fmla="*/ 92 h 124"/>
                <a:gd name="T48" fmla="*/ 52 w 59"/>
                <a:gd name="T49" fmla="*/ 93 h 124"/>
                <a:gd name="T50" fmla="*/ 50 w 59"/>
                <a:gd name="T51" fmla="*/ 97 h 124"/>
                <a:gd name="T52" fmla="*/ 40 w 59"/>
                <a:gd name="T53" fmla="*/ 112 h 124"/>
                <a:gd name="T54" fmla="*/ 26 w 59"/>
                <a:gd name="T55" fmla="*/ 120 h 124"/>
                <a:gd name="T56" fmla="*/ 20 w 59"/>
                <a:gd name="T57" fmla="*/ 117 h 124"/>
                <a:gd name="T58" fmla="*/ 19 w 59"/>
                <a:gd name="T59" fmla="*/ 111 h 124"/>
                <a:gd name="T60" fmla="*/ 20 w 59"/>
                <a:gd name="T61" fmla="*/ 105 h 124"/>
                <a:gd name="T62" fmla="*/ 35 w 59"/>
                <a:gd name="T63" fmla="*/ 4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124">
                  <a:moveTo>
                    <a:pt x="35" y="43"/>
                  </a:moveTo>
                  <a:lnTo>
                    <a:pt x="53" y="43"/>
                  </a:lnTo>
                  <a:lnTo>
                    <a:pt x="59" y="40"/>
                  </a:lnTo>
                  <a:lnTo>
                    <a:pt x="54" y="38"/>
                  </a:lnTo>
                  <a:lnTo>
                    <a:pt x="37" y="38"/>
                  </a:lnTo>
                  <a:lnTo>
                    <a:pt x="44" y="9"/>
                  </a:lnTo>
                  <a:lnTo>
                    <a:pt x="45" y="5"/>
                  </a:lnTo>
                  <a:lnTo>
                    <a:pt x="39" y="0"/>
                  </a:lnTo>
                  <a:lnTo>
                    <a:pt x="36" y="1"/>
                  </a:lnTo>
                  <a:lnTo>
                    <a:pt x="32" y="6"/>
                  </a:lnTo>
                  <a:lnTo>
                    <a:pt x="24" y="38"/>
                  </a:lnTo>
                  <a:lnTo>
                    <a:pt x="6" y="38"/>
                  </a:lnTo>
                  <a:lnTo>
                    <a:pt x="0" y="42"/>
                  </a:lnTo>
                  <a:lnTo>
                    <a:pt x="5" y="43"/>
                  </a:lnTo>
                  <a:lnTo>
                    <a:pt x="23" y="43"/>
                  </a:lnTo>
                  <a:lnTo>
                    <a:pt x="10" y="95"/>
                  </a:lnTo>
                  <a:lnTo>
                    <a:pt x="8" y="107"/>
                  </a:lnTo>
                  <a:lnTo>
                    <a:pt x="12" y="118"/>
                  </a:lnTo>
                  <a:lnTo>
                    <a:pt x="25" y="124"/>
                  </a:lnTo>
                  <a:lnTo>
                    <a:pt x="38" y="119"/>
                  </a:lnTo>
                  <a:lnTo>
                    <a:pt x="47" y="109"/>
                  </a:lnTo>
                  <a:lnTo>
                    <a:pt x="53" y="99"/>
                  </a:lnTo>
                  <a:lnTo>
                    <a:pt x="55" y="94"/>
                  </a:lnTo>
                  <a:lnTo>
                    <a:pt x="53" y="92"/>
                  </a:lnTo>
                  <a:lnTo>
                    <a:pt x="52" y="93"/>
                  </a:lnTo>
                  <a:lnTo>
                    <a:pt x="50" y="97"/>
                  </a:lnTo>
                  <a:lnTo>
                    <a:pt x="40" y="112"/>
                  </a:lnTo>
                  <a:lnTo>
                    <a:pt x="26" y="120"/>
                  </a:lnTo>
                  <a:lnTo>
                    <a:pt x="20" y="117"/>
                  </a:lnTo>
                  <a:lnTo>
                    <a:pt x="19" y="111"/>
                  </a:lnTo>
                  <a:lnTo>
                    <a:pt x="20" y="105"/>
                  </a:lnTo>
                  <a:lnTo>
                    <a:pt x="35" y="4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8"/>
            <p:cNvSpPr>
              <a:spLocks/>
            </p:cNvSpPr>
            <p:nvPr/>
          </p:nvSpPr>
          <p:spPr bwMode="auto">
            <a:xfrm>
              <a:off x="4269" y="2971"/>
              <a:ext cx="119" cy="8"/>
            </a:xfrm>
            <a:custGeom>
              <a:avLst/>
              <a:gdLst>
                <a:gd name="T0" fmla="*/ 112 w 119"/>
                <a:gd name="T1" fmla="*/ 8 h 8"/>
                <a:gd name="T2" fmla="*/ 117 w 119"/>
                <a:gd name="T3" fmla="*/ 8 h 8"/>
                <a:gd name="T4" fmla="*/ 119 w 119"/>
                <a:gd name="T5" fmla="*/ 4 h 8"/>
                <a:gd name="T6" fmla="*/ 117 w 119"/>
                <a:gd name="T7" fmla="*/ 1 h 8"/>
                <a:gd name="T8" fmla="*/ 112 w 119"/>
                <a:gd name="T9" fmla="*/ 0 h 8"/>
                <a:gd name="T10" fmla="*/ 7 w 119"/>
                <a:gd name="T11" fmla="*/ 0 h 8"/>
                <a:gd name="T12" fmla="*/ 2 w 119"/>
                <a:gd name="T13" fmla="*/ 1 h 8"/>
                <a:gd name="T14" fmla="*/ 0 w 119"/>
                <a:gd name="T15" fmla="*/ 4 h 8"/>
                <a:gd name="T16" fmla="*/ 2 w 119"/>
                <a:gd name="T17" fmla="*/ 8 h 8"/>
                <a:gd name="T18" fmla="*/ 7 w 119"/>
                <a:gd name="T19" fmla="*/ 8 h 8"/>
                <a:gd name="T20" fmla="*/ 112 w 119"/>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8">
                  <a:moveTo>
                    <a:pt x="112" y="8"/>
                  </a:moveTo>
                  <a:lnTo>
                    <a:pt x="117" y="8"/>
                  </a:lnTo>
                  <a:lnTo>
                    <a:pt x="119" y="4"/>
                  </a:lnTo>
                  <a:lnTo>
                    <a:pt x="117" y="1"/>
                  </a:lnTo>
                  <a:lnTo>
                    <a:pt x="112" y="0"/>
                  </a:lnTo>
                  <a:lnTo>
                    <a:pt x="7" y="0"/>
                  </a:lnTo>
                  <a:lnTo>
                    <a:pt x="2" y="1"/>
                  </a:lnTo>
                  <a:lnTo>
                    <a:pt x="0" y="4"/>
                  </a:lnTo>
                  <a:lnTo>
                    <a:pt x="2" y="8"/>
                  </a:lnTo>
                  <a:lnTo>
                    <a:pt x="7" y="8"/>
                  </a:lnTo>
                  <a:lnTo>
                    <a:pt x="112" y="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9"/>
            <p:cNvSpPr>
              <a:spLocks/>
            </p:cNvSpPr>
            <p:nvPr/>
          </p:nvSpPr>
          <p:spPr bwMode="auto">
            <a:xfrm>
              <a:off x="4422" y="2895"/>
              <a:ext cx="58" cy="129"/>
            </a:xfrm>
            <a:custGeom>
              <a:avLst/>
              <a:gdLst>
                <a:gd name="T0" fmla="*/ 35 w 58"/>
                <a:gd name="T1" fmla="*/ 4 h 129"/>
                <a:gd name="T2" fmla="*/ 34 w 58"/>
                <a:gd name="T3" fmla="*/ 0 h 129"/>
                <a:gd name="T4" fmla="*/ 32 w 58"/>
                <a:gd name="T5" fmla="*/ 0 h 129"/>
                <a:gd name="T6" fmla="*/ 18 w 58"/>
                <a:gd name="T7" fmla="*/ 9 h 129"/>
                <a:gd name="T8" fmla="*/ 2 w 58"/>
                <a:gd name="T9" fmla="*/ 12 h 129"/>
                <a:gd name="T10" fmla="*/ 0 w 58"/>
                <a:gd name="T11" fmla="*/ 13 h 129"/>
                <a:gd name="T12" fmla="*/ 0 w 58"/>
                <a:gd name="T13" fmla="*/ 17 h 129"/>
                <a:gd name="T14" fmla="*/ 11 w 58"/>
                <a:gd name="T15" fmla="*/ 16 h 129"/>
                <a:gd name="T16" fmla="*/ 24 w 58"/>
                <a:gd name="T17" fmla="*/ 12 h 129"/>
                <a:gd name="T18" fmla="*/ 24 w 58"/>
                <a:gd name="T19" fmla="*/ 115 h 129"/>
                <a:gd name="T20" fmla="*/ 22 w 58"/>
                <a:gd name="T21" fmla="*/ 122 h 129"/>
                <a:gd name="T22" fmla="*/ 7 w 58"/>
                <a:gd name="T23" fmla="*/ 124 h 129"/>
                <a:gd name="T24" fmla="*/ 1 w 58"/>
                <a:gd name="T25" fmla="*/ 124 h 129"/>
                <a:gd name="T26" fmla="*/ 1 w 58"/>
                <a:gd name="T27" fmla="*/ 129 h 129"/>
                <a:gd name="T28" fmla="*/ 29 w 58"/>
                <a:gd name="T29" fmla="*/ 129 h 129"/>
                <a:gd name="T30" fmla="*/ 58 w 58"/>
                <a:gd name="T31" fmla="*/ 129 h 129"/>
                <a:gd name="T32" fmla="*/ 58 w 58"/>
                <a:gd name="T33" fmla="*/ 124 h 129"/>
                <a:gd name="T34" fmla="*/ 52 w 58"/>
                <a:gd name="T35" fmla="*/ 124 h 129"/>
                <a:gd name="T36" fmla="*/ 37 w 58"/>
                <a:gd name="T37" fmla="*/ 122 h 129"/>
                <a:gd name="T38" fmla="*/ 35 w 58"/>
                <a:gd name="T39" fmla="*/ 115 h 129"/>
                <a:gd name="T40" fmla="*/ 35 w 58"/>
                <a:gd name="T41" fmla="*/ 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8" h="129">
                  <a:moveTo>
                    <a:pt x="35" y="4"/>
                  </a:moveTo>
                  <a:lnTo>
                    <a:pt x="34" y="0"/>
                  </a:lnTo>
                  <a:lnTo>
                    <a:pt x="32" y="0"/>
                  </a:lnTo>
                  <a:lnTo>
                    <a:pt x="18" y="9"/>
                  </a:lnTo>
                  <a:lnTo>
                    <a:pt x="2" y="12"/>
                  </a:lnTo>
                  <a:lnTo>
                    <a:pt x="0" y="13"/>
                  </a:lnTo>
                  <a:lnTo>
                    <a:pt x="0" y="17"/>
                  </a:lnTo>
                  <a:lnTo>
                    <a:pt x="11" y="16"/>
                  </a:lnTo>
                  <a:lnTo>
                    <a:pt x="24" y="12"/>
                  </a:lnTo>
                  <a:lnTo>
                    <a:pt x="24" y="115"/>
                  </a:lnTo>
                  <a:lnTo>
                    <a:pt x="22" y="122"/>
                  </a:lnTo>
                  <a:lnTo>
                    <a:pt x="7" y="124"/>
                  </a:lnTo>
                  <a:lnTo>
                    <a:pt x="1" y="124"/>
                  </a:lnTo>
                  <a:lnTo>
                    <a:pt x="1" y="129"/>
                  </a:lnTo>
                  <a:lnTo>
                    <a:pt x="29" y="129"/>
                  </a:lnTo>
                  <a:lnTo>
                    <a:pt x="58" y="129"/>
                  </a:lnTo>
                  <a:lnTo>
                    <a:pt x="58" y="124"/>
                  </a:lnTo>
                  <a:lnTo>
                    <a:pt x="52" y="124"/>
                  </a:lnTo>
                  <a:lnTo>
                    <a:pt x="37" y="122"/>
                  </a:lnTo>
                  <a:lnTo>
                    <a:pt x="35" y="115"/>
                  </a:lnTo>
                  <a:lnTo>
                    <a:pt x="35" y="4"/>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0"/>
            <p:cNvSpPr>
              <a:spLocks/>
            </p:cNvSpPr>
            <p:nvPr/>
          </p:nvSpPr>
          <p:spPr bwMode="auto">
            <a:xfrm>
              <a:off x="4560" y="2845"/>
              <a:ext cx="146" cy="147"/>
            </a:xfrm>
            <a:custGeom>
              <a:avLst/>
              <a:gdLst>
                <a:gd name="T0" fmla="*/ 77 w 146"/>
                <a:gd name="T1" fmla="*/ 78 h 147"/>
                <a:gd name="T2" fmla="*/ 139 w 146"/>
                <a:gd name="T3" fmla="*/ 78 h 147"/>
                <a:gd name="T4" fmla="*/ 144 w 146"/>
                <a:gd name="T5" fmla="*/ 77 h 147"/>
                <a:gd name="T6" fmla="*/ 146 w 146"/>
                <a:gd name="T7" fmla="*/ 74 h 147"/>
                <a:gd name="T8" fmla="*/ 144 w 146"/>
                <a:gd name="T9" fmla="*/ 70 h 147"/>
                <a:gd name="T10" fmla="*/ 139 w 146"/>
                <a:gd name="T11" fmla="*/ 70 h 147"/>
                <a:gd name="T12" fmla="*/ 77 w 146"/>
                <a:gd name="T13" fmla="*/ 70 h 147"/>
                <a:gd name="T14" fmla="*/ 77 w 146"/>
                <a:gd name="T15" fmla="*/ 7 h 147"/>
                <a:gd name="T16" fmla="*/ 77 w 146"/>
                <a:gd name="T17" fmla="*/ 3 h 147"/>
                <a:gd name="T18" fmla="*/ 73 w 146"/>
                <a:gd name="T19" fmla="*/ 0 h 147"/>
                <a:gd name="T20" fmla="*/ 70 w 146"/>
                <a:gd name="T21" fmla="*/ 2 h 147"/>
                <a:gd name="T22" fmla="*/ 69 w 146"/>
                <a:gd name="T23" fmla="*/ 7 h 147"/>
                <a:gd name="T24" fmla="*/ 69 w 146"/>
                <a:gd name="T25" fmla="*/ 70 h 147"/>
                <a:gd name="T26" fmla="*/ 7 w 146"/>
                <a:gd name="T27" fmla="*/ 70 h 147"/>
                <a:gd name="T28" fmla="*/ 2 w 146"/>
                <a:gd name="T29" fmla="*/ 70 h 147"/>
                <a:gd name="T30" fmla="*/ 0 w 146"/>
                <a:gd name="T31" fmla="*/ 74 h 147"/>
                <a:gd name="T32" fmla="*/ 2 w 146"/>
                <a:gd name="T33" fmla="*/ 77 h 147"/>
                <a:gd name="T34" fmla="*/ 7 w 146"/>
                <a:gd name="T35" fmla="*/ 78 h 147"/>
                <a:gd name="T36" fmla="*/ 69 w 146"/>
                <a:gd name="T37" fmla="*/ 78 h 147"/>
                <a:gd name="T38" fmla="*/ 69 w 146"/>
                <a:gd name="T39" fmla="*/ 140 h 147"/>
                <a:gd name="T40" fmla="*/ 69 w 146"/>
                <a:gd name="T41" fmla="*/ 145 h 147"/>
                <a:gd name="T42" fmla="*/ 73 w 146"/>
                <a:gd name="T43" fmla="*/ 147 h 147"/>
                <a:gd name="T44" fmla="*/ 77 w 146"/>
                <a:gd name="T45" fmla="*/ 145 h 147"/>
                <a:gd name="T46" fmla="*/ 77 w 146"/>
                <a:gd name="T47" fmla="*/ 140 h 147"/>
                <a:gd name="T48" fmla="*/ 77 w 146"/>
                <a:gd name="T49" fmla="*/ 7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6" h="147">
                  <a:moveTo>
                    <a:pt x="77" y="78"/>
                  </a:moveTo>
                  <a:lnTo>
                    <a:pt x="139" y="78"/>
                  </a:lnTo>
                  <a:lnTo>
                    <a:pt x="144" y="77"/>
                  </a:lnTo>
                  <a:lnTo>
                    <a:pt x="146" y="74"/>
                  </a:lnTo>
                  <a:lnTo>
                    <a:pt x="144" y="70"/>
                  </a:lnTo>
                  <a:lnTo>
                    <a:pt x="139" y="70"/>
                  </a:lnTo>
                  <a:lnTo>
                    <a:pt x="77" y="70"/>
                  </a:lnTo>
                  <a:lnTo>
                    <a:pt x="77" y="7"/>
                  </a:lnTo>
                  <a:lnTo>
                    <a:pt x="77" y="3"/>
                  </a:lnTo>
                  <a:lnTo>
                    <a:pt x="73" y="0"/>
                  </a:lnTo>
                  <a:lnTo>
                    <a:pt x="70" y="2"/>
                  </a:lnTo>
                  <a:lnTo>
                    <a:pt x="69" y="7"/>
                  </a:lnTo>
                  <a:lnTo>
                    <a:pt x="69" y="70"/>
                  </a:lnTo>
                  <a:lnTo>
                    <a:pt x="7" y="70"/>
                  </a:lnTo>
                  <a:lnTo>
                    <a:pt x="2" y="70"/>
                  </a:lnTo>
                  <a:lnTo>
                    <a:pt x="0" y="74"/>
                  </a:lnTo>
                  <a:lnTo>
                    <a:pt x="2" y="77"/>
                  </a:lnTo>
                  <a:lnTo>
                    <a:pt x="7" y="78"/>
                  </a:lnTo>
                  <a:lnTo>
                    <a:pt x="69" y="78"/>
                  </a:lnTo>
                  <a:lnTo>
                    <a:pt x="69" y="140"/>
                  </a:lnTo>
                  <a:lnTo>
                    <a:pt x="69" y="145"/>
                  </a:lnTo>
                  <a:lnTo>
                    <a:pt x="73" y="147"/>
                  </a:lnTo>
                  <a:lnTo>
                    <a:pt x="77" y="145"/>
                  </a:lnTo>
                  <a:lnTo>
                    <a:pt x="77" y="140"/>
                  </a:lnTo>
                  <a:lnTo>
                    <a:pt x="77" y="78"/>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1"/>
            <p:cNvSpPr>
              <a:spLocks noEditPoints="1"/>
            </p:cNvSpPr>
            <p:nvPr/>
          </p:nvSpPr>
          <p:spPr bwMode="auto">
            <a:xfrm>
              <a:off x="4776" y="2871"/>
              <a:ext cx="93" cy="112"/>
            </a:xfrm>
            <a:custGeom>
              <a:avLst/>
              <a:gdLst>
                <a:gd name="T0" fmla="*/ 27 w 93"/>
                <a:gd name="T1" fmla="*/ 53 h 112"/>
                <a:gd name="T2" fmla="*/ 38 w 93"/>
                <a:gd name="T3" fmla="*/ 56 h 112"/>
                <a:gd name="T4" fmla="*/ 47 w 93"/>
                <a:gd name="T5" fmla="*/ 56 h 112"/>
                <a:gd name="T6" fmla="*/ 58 w 93"/>
                <a:gd name="T7" fmla="*/ 55 h 112"/>
                <a:gd name="T8" fmla="*/ 65 w 93"/>
                <a:gd name="T9" fmla="*/ 49 h 112"/>
                <a:gd name="T10" fmla="*/ 61 w 93"/>
                <a:gd name="T11" fmla="*/ 45 h 112"/>
                <a:gd name="T12" fmla="*/ 48 w 93"/>
                <a:gd name="T13" fmla="*/ 43 h 112"/>
                <a:gd name="T14" fmla="*/ 27 w 93"/>
                <a:gd name="T15" fmla="*/ 47 h 112"/>
                <a:gd name="T16" fmla="*/ 20 w 93"/>
                <a:gd name="T17" fmla="*/ 41 h 112"/>
                <a:gd name="T18" fmla="*/ 17 w 93"/>
                <a:gd name="T19" fmla="*/ 33 h 112"/>
                <a:gd name="T20" fmla="*/ 21 w 93"/>
                <a:gd name="T21" fmla="*/ 24 h 112"/>
                <a:gd name="T22" fmla="*/ 31 w 93"/>
                <a:gd name="T23" fmla="*/ 17 h 112"/>
                <a:gd name="T24" fmla="*/ 46 w 93"/>
                <a:gd name="T25" fmla="*/ 12 h 112"/>
                <a:gd name="T26" fmla="*/ 61 w 93"/>
                <a:gd name="T27" fmla="*/ 10 h 112"/>
                <a:gd name="T28" fmla="*/ 70 w 93"/>
                <a:gd name="T29" fmla="*/ 11 h 112"/>
                <a:gd name="T30" fmla="*/ 83 w 93"/>
                <a:gd name="T31" fmla="*/ 18 h 112"/>
                <a:gd name="T32" fmla="*/ 87 w 93"/>
                <a:gd name="T33" fmla="*/ 19 h 112"/>
                <a:gd name="T34" fmla="*/ 93 w 93"/>
                <a:gd name="T35" fmla="*/ 13 h 112"/>
                <a:gd name="T36" fmla="*/ 84 w 93"/>
                <a:gd name="T37" fmla="*/ 5 h 112"/>
                <a:gd name="T38" fmla="*/ 63 w 93"/>
                <a:gd name="T39" fmla="*/ 0 h 112"/>
                <a:gd name="T40" fmla="*/ 44 w 93"/>
                <a:gd name="T41" fmla="*/ 3 h 112"/>
                <a:gd name="T42" fmla="*/ 28 w 93"/>
                <a:gd name="T43" fmla="*/ 10 h 112"/>
                <a:gd name="T44" fmla="*/ 16 w 93"/>
                <a:gd name="T45" fmla="*/ 21 h 112"/>
                <a:gd name="T46" fmla="*/ 12 w 93"/>
                <a:gd name="T47" fmla="*/ 33 h 112"/>
                <a:gd name="T48" fmla="*/ 15 w 93"/>
                <a:gd name="T49" fmla="*/ 44 h 112"/>
                <a:gd name="T50" fmla="*/ 22 w 93"/>
                <a:gd name="T51" fmla="*/ 50 h 112"/>
                <a:gd name="T52" fmla="*/ 6 w 93"/>
                <a:gd name="T53" fmla="*/ 65 h 112"/>
                <a:gd name="T54" fmla="*/ 0 w 93"/>
                <a:gd name="T55" fmla="*/ 82 h 112"/>
                <a:gd name="T56" fmla="*/ 3 w 93"/>
                <a:gd name="T57" fmla="*/ 93 h 112"/>
                <a:gd name="T58" fmla="*/ 10 w 93"/>
                <a:gd name="T59" fmla="*/ 103 h 112"/>
                <a:gd name="T60" fmla="*/ 22 w 93"/>
                <a:gd name="T61" fmla="*/ 109 h 112"/>
                <a:gd name="T62" fmla="*/ 37 w 93"/>
                <a:gd name="T63" fmla="*/ 112 h 112"/>
                <a:gd name="T64" fmla="*/ 57 w 93"/>
                <a:gd name="T65" fmla="*/ 108 h 112"/>
                <a:gd name="T66" fmla="*/ 71 w 93"/>
                <a:gd name="T67" fmla="*/ 101 h 112"/>
                <a:gd name="T68" fmla="*/ 78 w 93"/>
                <a:gd name="T69" fmla="*/ 93 h 112"/>
                <a:gd name="T70" fmla="*/ 81 w 93"/>
                <a:gd name="T71" fmla="*/ 87 h 112"/>
                <a:gd name="T72" fmla="*/ 78 w 93"/>
                <a:gd name="T73" fmla="*/ 85 h 112"/>
                <a:gd name="T74" fmla="*/ 76 w 93"/>
                <a:gd name="T75" fmla="*/ 87 h 112"/>
                <a:gd name="T76" fmla="*/ 73 w 93"/>
                <a:gd name="T77" fmla="*/ 92 h 112"/>
                <a:gd name="T78" fmla="*/ 67 w 93"/>
                <a:gd name="T79" fmla="*/ 96 h 112"/>
                <a:gd name="T80" fmla="*/ 56 w 93"/>
                <a:gd name="T81" fmla="*/ 100 h 112"/>
                <a:gd name="T82" fmla="*/ 39 w 93"/>
                <a:gd name="T83" fmla="*/ 101 h 112"/>
                <a:gd name="T84" fmla="*/ 28 w 93"/>
                <a:gd name="T85" fmla="*/ 101 h 112"/>
                <a:gd name="T86" fmla="*/ 17 w 93"/>
                <a:gd name="T87" fmla="*/ 97 h 112"/>
                <a:gd name="T88" fmla="*/ 9 w 93"/>
                <a:gd name="T89" fmla="*/ 91 h 112"/>
                <a:gd name="T90" fmla="*/ 5 w 93"/>
                <a:gd name="T91" fmla="*/ 81 h 112"/>
                <a:gd name="T92" fmla="*/ 11 w 93"/>
                <a:gd name="T93" fmla="*/ 67 h 112"/>
                <a:gd name="T94" fmla="*/ 27 w 93"/>
                <a:gd name="T95" fmla="*/ 53 h 112"/>
                <a:gd name="T96" fmla="*/ 34 w 93"/>
                <a:gd name="T97" fmla="*/ 50 h 112"/>
                <a:gd name="T98" fmla="*/ 43 w 93"/>
                <a:gd name="T99" fmla="*/ 48 h 112"/>
                <a:gd name="T100" fmla="*/ 48 w 93"/>
                <a:gd name="T101" fmla="*/ 48 h 112"/>
                <a:gd name="T102" fmla="*/ 59 w 93"/>
                <a:gd name="T103" fmla="*/ 49 h 112"/>
                <a:gd name="T104" fmla="*/ 55 w 93"/>
                <a:gd name="T105" fmla="*/ 51 h 112"/>
                <a:gd name="T106" fmla="*/ 47 w 93"/>
                <a:gd name="T107" fmla="*/ 51 h 112"/>
                <a:gd name="T108" fmla="*/ 34 w 93"/>
                <a:gd name="T109" fmla="*/ 5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3" h="112">
                  <a:moveTo>
                    <a:pt x="27" y="53"/>
                  </a:moveTo>
                  <a:lnTo>
                    <a:pt x="38" y="56"/>
                  </a:lnTo>
                  <a:lnTo>
                    <a:pt x="47" y="56"/>
                  </a:lnTo>
                  <a:lnTo>
                    <a:pt x="58" y="55"/>
                  </a:lnTo>
                  <a:lnTo>
                    <a:pt x="65" y="49"/>
                  </a:lnTo>
                  <a:lnTo>
                    <a:pt x="61" y="45"/>
                  </a:lnTo>
                  <a:lnTo>
                    <a:pt x="48" y="43"/>
                  </a:lnTo>
                  <a:lnTo>
                    <a:pt x="27" y="47"/>
                  </a:lnTo>
                  <a:lnTo>
                    <a:pt x="20" y="41"/>
                  </a:lnTo>
                  <a:lnTo>
                    <a:pt x="17" y="33"/>
                  </a:lnTo>
                  <a:lnTo>
                    <a:pt x="21" y="24"/>
                  </a:lnTo>
                  <a:lnTo>
                    <a:pt x="31" y="17"/>
                  </a:lnTo>
                  <a:lnTo>
                    <a:pt x="46" y="12"/>
                  </a:lnTo>
                  <a:lnTo>
                    <a:pt x="61" y="10"/>
                  </a:lnTo>
                  <a:lnTo>
                    <a:pt x="70" y="11"/>
                  </a:lnTo>
                  <a:lnTo>
                    <a:pt x="83" y="18"/>
                  </a:lnTo>
                  <a:lnTo>
                    <a:pt x="87" y="19"/>
                  </a:lnTo>
                  <a:lnTo>
                    <a:pt x="93" y="13"/>
                  </a:lnTo>
                  <a:lnTo>
                    <a:pt x="84" y="5"/>
                  </a:lnTo>
                  <a:lnTo>
                    <a:pt x="63" y="0"/>
                  </a:lnTo>
                  <a:lnTo>
                    <a:pt x="44" y="3"/>
                  </a:lnTo>
                  <a:lnTo>
                    <a:pt x="28" y="10"/>
                  </a:lnTo>
                  <a:lnTo>
                    <a:pt x="16" y="21"/>
                  </a:lnTo>
                  <a:lnTo>
                    <a:pt x="12" y="33"/>
                  </a:lnTo>
                  <a:lnTo>
                    <a:pt x="15" y="44"/>
                  </a:lnTo>
                  <a:lnTo>
                    <a:pt x="22" y="50"/>
                  </a:lnTo>
                  <a:lnTo>
                    <a:pt x="6" y="65"/>
                  </a:lnTo>
                  <a:lnTo>
                    <a:pt x="0" y="82"/>
                  </a:lnTo>
                  <a:lnTo>
                    <a:pt x="3" y="93"/>
                  </a:lnTo>
                  <a:lnTo>
                    <a:pt x="10" y="103"/>
                  </a:lnTo>
                  <a:lnTo>
                    <a:pt x="22" y="109"/>
                  </a:lnTo>
                  <a:lnTo>
                    <a:pt x="37" y="112"/>
                  </a:lnTo>
                  <a:lnTo>
                    <a:pt x="57" y="108"/>
                  </a:lnTo>
                  <a:lnTo>
                    <a:pt x="71" y="101"/>
                  </a:lnTo>
                  <a:lnTo>
                    <a:pt x="78" y="93"/>
                  </a:lnTo>
                  <a:lnTo>
                    <a:pt x="81" y="87"/>
                  </a:lnTo>
                  <a:lnTo>
                    <a:pt x="78" y="85"/>
                  </a:lnTo>
                  <a:lnTo>
                    <a:pt x="76" y="87"/>
                  </a:lnTo>
                  <a:lnTo>
                    <a:pt x="73" y="92"/>
                  </a:lnTo>
                  <a:lnTo>
                    <a:pt x="67" y="96"/>
                  </a:lnTo>
                  <a:lnTo>
                    <a:pt x="56" y="100"/>
                  </a:lnTo>
                  <a:lnTo>
                    <a:pt x="39" y="101"/>
                  </a:lnTo>
                  <a:lnTo>
                    <a:pt x="28" y="101"/>
                  </a:lnTo>
                  <a:lnTo>
                    <a:pt x="17" y="97"/>
                  </a:lnTo>
                  <a:lnTo>
                    <a:pt x="9" y="91"/>
                  </a:lnTo>
                  <a:lnTo>
                    <a:pt x="5" y="81"/>
                  </a:lnTo>
                  <a:lnTo>
                    <a:pt x="11" y="67"/>
                  </a:lnTo>
                  <a:lnTo>
                    <a:pt x="27" y="53"/>
                  </a:lnTo>
                  <a:close/>
                  <a:moveTo>
                    <a:pt x="34" y="50"/>
                  </a:moveTo>
                  <a:lnTo>
                    <a:pt x="43" y="48"/>
                  </a:lnTo>
                  <a:lnTo>
                    <a:pt x="48" y="48"/>
                  </a:lnTo>
                  <a:lnTo>
                    <a:pt x="59" y="49"/>
                  </a:lnTo>
                  <a:lnTo>
                    <a:pt x="55" y="51"/>
                  </a:lnTo>
                  <a:lnTo>
                    <a:pt x="47" y="51"/>
                  </a:lnTo>
                  <a:lnTo>
                    <a:pt x="34" y="5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2"/>
            <p:cNvSpPr>
              <a:spLocks noEditPoints="1"/>
            </p:cNvSpPr>
            <p:nvPr/>
          </p:nvSpPr>
          <p:spPr bwMode="auto">
            <a:xfrm>
              <a:off x="4883" y="2895"/>
              <a:ext cx="50" cy="131"/>
            </a:xfrm>
            <a:custGeom>
              <a:avLst/>
              <a:gdLst>
                <a:gd name="T0" fmla="*/ 50 w 50"/>
                <a:gd name="T1" fmla="*/ 101 h 131"/>
                <a:gd name="T2" fmla="*/ 48 w 50"/>
                <a:gd name="T3" fmla="*/ 99 h 131"/>
                <a:gd name="T4" fmla="*/ 45 w 50"/>
                <a:gd name="T5" fmla="*/ 103 h 131"/>
                <a:gd name="T6" fmla="*/ 36 w 50"/>
                <a:gd name="T7" fmla="*/ 122 h 131"/>
                <a:gd name="T8" fmla="*/ 25 w 50"/>
                <a:gd name="T9" fmla="*/ 127 h 131"/>
                <a:gd name="T10" fmla="*/ 22 w 50"/>
                <a:gd name="T11" fmla="*/ 126 h 131"/>
                <a:gd name="T12" fmla="*/ 20 w 50"/>
                <a:gd name="T13" fmla="*/ 121 h 131"/>
                <a:gd name="T14" fmla="*/ 25 w 50"/>
                <a:gd name="T15" fmla="*/ 104 h 131"/>
                <a:gd name="T16" fmla="*/ 39 w 50"/>
                <a:gd name="T17" fmla="*/ 67 h 131"/>
                <a:gd name="T18" fmla="*/ 41 w 50"/>
                <a:gd name="T19" fmla="*/ 59 h 131"/>
                <a:gd name="T20" fmla="*/ 36 w 50"/>
                <a:gd name="T21" fmla="*/ 48 h 131"/>
                <a:gd name="T22" fmla="*/ 25 w 50"/>
                <a:gd name="T23" fmla="*/ 43 h 131"/>
                <a:gd name="T24" fmla="*/ 14 w 50"/>
                <a:gd name="T25" fmla="*/ 47 h 131"/>
                <a:gd name="T26" fmla="*/ 6 w 50"/>
                <a:gd name="T27" fmla="*/ 57 h 131"/>
                <a:gd name="T28" fmla="*/ 1 w 50"/>
                <a:gd name="T29" fmla="*/ 68 h 131"/>
                <a:gd name="T30" fmla="*/ 0 w 50"/>
                <a:gd name="T31" fmla="*/ 73 h 131"/>
                <a:gd name="T32" fmla="*/ 2 w 50"/>
                <a:gd name="T33" fmla="*/ 75 h 131"/>
                <a:gd name="T34" fmla="*/ 5 w 50"/>
                <a:gd name="T35" fmla="*/ 71 h 131"/>
                <a:gd name="T36" fmla="*/ 14 w 50"/>
                <a:gd name="T37" fmla="*/ 53 h 131"/>
                <a:gd name="T38" fmla="*/ 25 w 50"/>
                <a:gd name="T39" fmla="*/ 47 h 131"/>
                <a:gd name="T40" fmla="*/ 28 w 50"/>
                <a:gd name="T41" fmla="*/ 48 h 131"/>
                <a:gd name="T42" fmla="*/ 30 w 50"/>
                <a:gd name="T43" fmla="*/ 53 h 131"/>
                <a:gd name="T44" fmla="*/ 25 w 50"/>
                <a:gd name="T45" fmla="*/ 69 h 131"/>
                <a:gd name="T46" fmla="*/ 12 w 50"/>
                <a:gd name="T47" fmla="*/ 106 h 131"/>
                <a:gd name="T48" fmla="*/ 9 w 50"/>
                <a:gd name="T49" fmla="*/ 115 h 131"/>
                <a:gd name="T50" fmla="*/ 14 w 50"/>
                <a:gd name="T51" fmla="*/ 126 h 131"/>
                <a:gd name="T52" fmla="*/ 25 w 50"/>
                <a:gd name="T53" fmla="*/ 131 h 131"/>
                <a:gd name="T54" fmla="*/ 36 w 50"/>
                <a:gd name="T55" fmla="*/ 126 h 131"/>
                <a:gd name="T56" fmla="*/ 44 w 50"/>
                <a:gd name="T57" fmla="*/ 116 h 131"/>
                <a:gd name="T58" fmla="*/ 49 w 50"/>
                <a:gd name="T59" fmla="*/ 106 h 131"/>
                <a:gd name="T60" fmla="*/ 50 w 50"/>
                <a:gd name="T61" fmla="*/ 101 h 131"/>
                <a:gd name="T62" fmla="*/ 49 w 50"/>
                <a:gd name="T63" fmla="*/ 7 h 131"/>
                <a:gd name="T64" fmla="*/ 42 w 50"/>
                <a:gd name="T65" fmla="*/ 0 h 131"/>
                <a:gd name="T66" fmla="*/ 35 w 50"/>
                <a:gd name="T67" fmla="*/ 3 h 131"/>
                <a:gd name="T68" fmla="*/ 32 w 50"/>
                <a:gd name="T69" fmla="*/ 10 h 131"/>
                <a:gd name="T70" fmla="*/ 34 w 50"/>
                <a:gd name="T71" fmla="*/ 15 h 131"/>
                <a:gd name="T72" fmla="*/ 39 w 50"/>
                <a:gd name="T73" fmla="*/ 16 h 131"/>
                <a:gd name="T74" fmla="*/ 45 w 50"/>
                <a:gd name="T75" fmla="*/ 13 h 131"/>
                <a:gd name="T76" fmla="*/ 49 w 50"/>
                <a:gd name="T77" fmla="*/ 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 h="131">
                  <a:moveTo>
                    <a:pt x="50" y="101"/>
                  </a:moveTo>
                  <a:lnTo>
                    <a:pt x="48" y="99"/>
                  </a:lnTo>
                  <a:lnTo>
                    <a:pt x="45" y="103"/>
                  </a:lnTo>
                  <a:lnTo>
                    <a:pt x="36" y="122"/>
                  </a:lnTo>
                  <a:lnTo>
                    <a:pt x="25" y="127"/>
                  </a:lnTo>
                  <a:lnTo>
                    <a:pt x="22" y="126"/>
                  </a:lnTo>
                  <a:lnTo>
                    <a:pt x="20" y="121"/>
                  </a:lnTo>
                  <a:lnTo>
                    <a:pt x="25" y="104"/>
                  </a:lnTo>
                  <a:lnTo>
                    <a:pt x="39" y="67"/>
                  </a:lnTo>
                  <a:lnTo>
                    <a:pt x="41" y="59"/>
                  </a:lnTo>
                  <a:lnTo>
                    <a:pt x="36" y="48"/>
                  </a:lnTo>
                  <a:lnTo>
                    <a:pt x="25" y="43"/>
                  </a:lnTo>
                  <a:lnTo>
                    <a:pt x="14" y="47"/>
                  </a:lnTo>
                  <a:lnTo>
                    <a:pt x="6" y="57"/>
                  </a:lnTo>
                  <a:lnTo>
                    <a:pt x="1" y="68"/>
                  </a:lnTo>
                  <a:lnTo>
                    <a:pt x="0" y="73"/>
                  </a:lnTo>
                  <a:lnTo>
                    <a:pt x="2" y="75"/>
                  </a:lnTo>
                  <a:lnTo>
                    <a:pt x="5" y="71"/>
                  </a:lnTo>
                  <a:lnTo>
                    <a:pt x="14" y="53"/>
                  </a:lnTo>
                  <a:lnTo>
                    <a:pt x="25" y="47"/>
                  </a:lnTo>
                  <a:lnTo>
                    <a:pt x="28" y="48"/>
                  </a:lnTo>
                  <a:lnTo>
                    <a:pt x="30" y="53"/>
                  </a:lnTo>
                  <a:lnTo>
                    <a:pt x="25" y="69"/>
                  </a:lnTo>
                  <a:lnTo>
                    <a:pt x="12" y="106"/>
                  </a:lnTo>
                  <a:lnTo>
                    <a:pt x="9" y="115"/>
                  </a:lnTo>
                  <a:lnTo>
                    <a:pt x="14" y="126"/>
                  </a:lnTo>
                  <a:lnTo>
                    <a:pt x="25" y="131"/>
                  </a:lnTo>
                  <a:lnTo>
                    <a:pt x="36" y="126"/>
                  </a:lnTo>
                  <a:lnTo>
                    <a:pt x="44" y="116"/>
                  </a:lnTo>
                  <a:lnTo>
                    <a:pt x="49" y="106"/>
                  </a:lnTo>
                  <a:lnTo>
                    <a:pt x="50" y="101"/>
                  </a:lnTo>
                  <a:close/>
                  <a:moveTo>
                    <a:pt x="49" y="7"/>
                  </a:moveTo>
                  <a:lnTo>
                    <a:pt x="42" y="0"/>
                  </a:lnTo>
                  <a:lnTo>
                    <a:pt x="35" y="3"/>
                  </a:lnTo>
                  <a:lnTo>
                    <a:pt x="32" y="10"/>
                  </a:lnTo>
                  <a:lnTo>
                    <a:pt x="34" y="15"/>
                  </a:lnTo>
                  <a:lnTo>
                    <a:pt x="39" y="16"/>
                  </a:lnTo>
                  <a:lnTo>
                    <a:pt x="45" y="13"/>
                  </a:lnTo>
                  <a:lnTo>
                    <a:pt x="49" y="7"/>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3"/>
            <p:cNvSpPr>
              <a:spLocks/>
            </p:cNvSpPr>
            <p:nvPr/>
          </p:nvSpPr>
          <p:spPr bwMode="auto">
            <a:xfrm>
              <a:off x="4948" y="2902"/>
              <a:ext cx="58" cy="124"/>
            </a:xfrm>
            <a:custGeom>
              <a:avLst/>
              <a:gdLst>
                <a:gd name="T0" fmla="*/ 35 w 58"/>
                <a:gd name="T1" fmla="*/ 43 h 124"/>
                <a:gd name="T2" fmla="*/ 53 w 58"/>
                <a:gd name="T3" fmla="*/ 43 h 124"/>
                <a:gd name="T4" fmla="*/ 58 w 58"/>
                <a:gd name="T5" fmla="*/ 40 h 124"/>
                <a:gd name="T6" fmla="*/ 53 w 58"/>
                <a:gd name="T7" fmla="*/ 38 h 124"/>
                <a:gd name="T8" fmla="*/ 36 w 58"/>
                <a:gd name="T9" fmla="*/ 38 h 124"/>
                <a:gd name="T10" fmla="*/ 43 w 58"/>
                <a:gd name="T11" fmla="*/ 9 h 124"/>
                <a:gd name="T12" fmla="*/ 44 w 58"/>
                <a:gd name="T13" fmla="*/ 5 h 124"/>
                <a:gd name="T14" fmla="*/ 39 w 58"/>
                <a:gd name="T15" fmla="*/ 0 h 124"/>
                <a:gd name="T16" fmla="*/ 35 w 58"/>
                <a:gd name="T17" fmla="*/ 1 h 124"/>
                <a:gd name="T18" fmla="*/ 31 w 58"/>
                <a:gd name="T19" fmla="*/ 6 h 124"/>
                <a:gd name="T20" fmla="*/ 24 w 58"/>
                <a:gd name="T21" fmla="*/ 38 h 124"/>
                <a:gd name="T22" fmla="*/ 5 w 58"/>
                <a:gd name="T23" fmla="*/ 38 h 124"/>
                <a:gd name="T24" fmla="*/ 0 w 58"/>
                <a:gd name="T25" fmla="*/ 42 h 124"/>
                <a:gd name="T26" fmla="*/ 5 w 58"/>
                <a:gd name="T27" fmla="*/ 43 h 124"/>
                <a:gd name="T28" fmla="*/ 22 w 58"/>
                <a:gd name="T29" fmla="*/ 43 h 124"/>
                <a:gd name="T30" fmla="*/ 10 w 58"/>
                <a:gd name="T31" fmla="*/ 95 h 124"/>
                <a:gd name="T32" fmla="*/ 7 w 58"/>
                <a:gd name="T33" fmla="*/ 107 h 124"/>
                <a:gd name="T34" fmla="*/ 12 w 58"/>
                <a:gd name="T35" fmla="*/ 118 h 124"/>
                <a:gd name="T36" fmla="*/ 25 w 58"/>
                <a:gd name="T37" fmla="*/ 124 h 124"/>
                <a:gd name="T38" fmla="*/ 37 w 58"/>
                <a:gd name="T39" fmla="*/ 119 h 124"/>
                <a:gd name="T40" fmla="*/ 47 w 58"/>
                <a:gd name="T41" fmla="*/ 109 h 124"/>
                <a:gd name="T42" fmla="*/ 53 w 58"/>
                <a:gd name="T43" fmla="*/ 99 h 124"/>
                <a:gd name="T44" fmla="*/ 55 w 58"/>
                <a:gd name="T45" fmla="*/ 94 h 124"/>
                <a:gd name="T46" fmla="*/ 53 w 58"/>
                <a:gd name="T47" fmla="*/ 92 h 124"/>
                <a:gd name="T48" fmla="*/ 51 w 58"/>
                <a:gd name="T49" fmla="*/ 93 h 124"/>
                <a:gd name="T50" fmla="*/ 50 w 58"/>
                <a:gd name="T51" fmla="*/ 97 h 124"/>
                <a:gd name="T52" fmla="*/ 40 w 58"/>
                <a:gd name="T53" fmla="*/ 112 h 124"/>
                <a:gd name="T54" fmla="*/ 25 w 58"/>
                <a:gd name="T55" fmla="*/ 120 h 124"/>
                <a:gd name="T56" fmla="*/ 20 w 58"/>
                <a:gd name="T57" fmla="*/ 117 h 124"/>
                <a:gd name="T58" fmla="*/ 19 w 58"/>
                <a:gd name="T59" fmla="*/ 111 h 124"/>
                <a:gd name="T60" fmla="*/ 20 w 58"/>
                <a:gd name="T61" fmla="*/ 105 h 124"/>
                <a:gd name="T62" fmla="*/ 35 w 58"/>
                <a:gd name="T63" fmla="*/ 4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124">
                  <a:moveTo>
                    <a:pt x="35" y="43"/>
                  </a:moveTo>
                  <a:lnTo>
                    <a:pt x="53" y="43"/>
                  </a:lnTo>
                  <a:lnTo>
                    <a:pt x="58" y="40"/>
                  </a:lnTo>
                  <a:lnTo>
                    <a:pt x="53" y="38"/>
                  </a:lnTo>
                  <a:lnTo>
                    <a:pt x="36" y="38"/>
                  </a:lnTo>
                  <a:lnTo>
                    <a:pt x="43" y="9"/>
                  </a:lnTo>
                  <a:lnTo>
                    <a:pt x="44" y="5"/>
                  </a:lnTo>
                  <a:lnTo>
                    <a:pt x="39" y="0"/>
                  </a:lnTo>
                  <a:lnTo>
                    <a:pt x="35" y="1"/>
                  </a:lnTo>
                  <a:lnTo>
                    <a:pt x="31" y="6"/>
                  </a:lnTo>
                  <a:lnTo>
                    <a:pt x="24" y="38"/>
                  </a:lnTo>
                  <a:lnTo>
                    <a:pt x="5" y="38"/>
                  </a:lnTo>
                  <a:lnTo>
                    <a:pt x="0" y="42"/>
                  </a:lnTo>
                  <a:lnTo>
                    <a:pt x="5" y="43"/>
                  </a:lnTo>
                  <a:lnTo>
                    <a:pt x="22" y="43"/>
                  </a:lnTo>
                  <a:lnTo>
                    <a:pt x="10" y="95"/>
                  </a:lnTo>
                  <a:lnTo>
                    <a:pt x="7" y="107"/>
                  </a:lnTo>
                  <a:lnTo>
                    <a:pt x="12" y="118"/>
                  </a:lnTo>
                  <a:lnTo>
                    <a:pt x="25" y="124"/>
                  </a:lnTo>
                  <a:lnTo>
                    <a:pt x="37" y="119"/>
                  </a:lnTo>
                  <a:lnTo>
                    <a:pt x="47" y="109"/>
                  </a:lnTo>
                  <a:lnTo>
                    <a:pt x="53" y="99"/>
                  </a:lnTo>
                  <a:lnTo>
                    <a:pt x="55" y="94"/>
                  </a:lnTo>
                  <a:lnTo>
                    <a:pt x="53" y="92"/>
                  </a:lnTo>
                  <a:lnTo>
                    <a:pt x="51" y="93"/>
                  </a:lnTo>
                  <a:lnTo>
                    <a:pt x="50" y="97"/>
                  </a:lnTo>
                  <a:lnTo>
                    <a:pt x="40" y="112"/>
                  </a:lnTo>
                  <a:lnTo>
                    <a:pt x="25" y="120"/>
                  </a:lnTo>
                  <a:lnTo>
                    <a:pt x="20" y="117"/>
                  </a:lnTo>
                  <a:lnTo>
                    <a:pt x="19" y="111"/>
                  </a:lnTo>
                  <a:lnTo>
                    <a:pt x="20" y="105"/>
                  </a:lnTo>
                  <a:lnTo>
                    <a:pt x="35" y="43"/>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071878348"/>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 name="TextBox 92"/>
          <p:cNvSpPr txBox="1"/>
          <p:nvPr/>
        </p:nvSpPr>
        <p:spPr>
          <a:xfrm>
            <a:off x="1524134" y="87882"/>
            <a:ext cx="914386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1E2D53"/>
                </a:solidFill>
                <a:effectLst/>
                <a:uLnTx/>
                <a:uFillTx/>
                <a:latin typeface="Arial"/>
                <a:ea typeface="+mn-ea"/>
                <a:cs typeface="+mn-cs"/>
              </a:rPr>
              <a:t>Household Income</a:t>
            </a:r>
            <a:r>
              <a:rPr kumimoji="0" lang="en-US" sz="1800" b="1" i="0" u="none" strike="noStrike" kern="0" cap="none" spc="0" normalizeH="0" noProof="0" dirty="0">
                <a:ln>
                  <a:noFill/>
                </a:ln>
                <a:solidFill>
                  <a:srgbClr val="1E2D53"/>
                </a:solidFill>
                <a:effectLst/>
                <a:uLnTx/>
                <a:uFillTx/>
                <a:latin typeface="Arial"/>
                <a:ea typeface="+mn-ea"/>
                <a:cs typeface="+mn-cs"/>
              </a:rPr>
              <a:t> Rank </a:t>
            </a:r>
            <a:r>
              <a:rPr kumimoji="0" lang="en-US" sz="1800" b="1" i="0" u="none" strike="noStrike" kern="0" cap="none" spc="0" normalizeH="0" baseline="0" noProof="0" dirty="0">
                <a:ln>
                  <a:noFill/>
                </a:ln>
                <a:solidFill>
                  <a:srgbClr val="1E2D53"/>
                </a:solidFill>
                <a:effectLst/>
                <a:uLnTx/>
                <a:uFillTx/>
                <a:latin typeface="Arial"/>
                <a:ea typeface="+mn-ea"/>
                <a:cs typeface="+mn-cs"/>
              </a:rPr>
              <a:t>vs. Parent Income Rank</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kern="0" dirty="0">
                <a:solidFill>
                  <a:srgbClr val="1E2D53"/>
                </a:solidFill>
                <a:latin typeface="Arial"/>
              </a:rPr>
              <a:t>Fem</a:t>
            </a:r>
            <a:r>
              <a:rPr kumimoji="0" lang="en-US" sz="1800" b="0" i="0" u="none" strike="noStrike" kern="0" cap="none" spc="0" normalizeH="0" baseline="0" noProof="0" dirty="0">
                <a:ln>
                  <a:noFill/>
                </a:ln>
                <a:solidFill>
                  <a:srgbClr val="1E2D53"/>
                </a:solidFill>
                <a:effectLst/>
                <a:uLnTx/>
                <a:uFillTx/>
                <a:latin typeface="Arial"/>
                <a:ea typeface="+mn-ea"/>
                <a:cs typeface="+mn-cs"/>
              </a:rPr>
              <a:t>ale Children</a:t>
            </a:r>
          </a:p>
        </p:txBody>
      </p:sp>
      <p:grpSp>
        <p:nvGrpSpPr>
          <p:cNvPr id="3" name="Group 4"/>
          <p:cNvGrpSpPr>
            <a:grpSpLocks noChangeAspect="1"/>
          </p:cNvGrpSpPr>
          <p:nvPr/>
        </p:nvGrpSpPr>
        <p:grpSpPr bwMode="auto">
          <a:xfrm>
            <a:off x="1381125" y="0"/>
            <a:ext cx="9429750" cy="6858000"/>
            <a:chOff x="870" y="0"/>
            <a:chExt cx="5940" cy="4320"/>
          </a:xfrm>
        </p:grpSpPr>
        <p:sp>
          <p:nvSpPr>
            <p:cNvPr id="5"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 name="Group 205"/>
            <p:cNvGrpSpPr>
              <a:grpSpLocks/>
            </p:cNvGrpSpPr>
            <p:nvPr/>
          </p:nvGrpSpPr>
          <p:grpSpPr bwMode="auto">
            <a:xfrm>
              <a:off x="1435" y="515"/>
              <a:ext cx="5242" cy="3096"/>
              <a:chOff x="1435" y="515"/>
              <a:chExt cx="5242" cy="3096"/>
            </a:xfrm>
          </p:grpSpPr>
          <p:sp>
            <p:nvSpPr>
              <p:cNvPr id="716"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7" name="Line 9"/>
              <p:cNvSpPr>
                <a:spLocks noChangeShapeType="1"/>
              </p:cNvSpPr>
              <p:nvPr/>
            </p:nvSpPr>
            <p:spPr bwMode="auto">
              <a:xfrm>
                <a:off x="1435" y="258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8" name="Line 10"/>
              <p:cNvSpPr>
                <a:spLocks noChangeShapeType="1"/>
              </p:cNvSpPr>
              <p:nvPr/>
            </p:nvSpPr>
            <p:spPr bwMode="auto">
              <a:xfrm>
                <a:off x="1435" y="154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9" name="Line 11"/>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0" name="Oval 12"/>
              <p:cNvSpPr>
                <a:spLocks noChangeArrowheads="1"/>
              </p:cNvSpPr>
              <p:nvPr/>
            </p:nvSpPr>
            <p:spPr bwMode="auto">
              <a:xfrm>
                <a:off x="1565" y="27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 name="Oval 13"/>
              <p:cNvSpPr>
                <a:spLocks noChangeArrowheads="1"/>
              </p:cNvSpPr>
              <p:nvPr/>
            </p:nvSpPr>
            <p:spPr bwMode="auto">
              <a:xfrm>
                <a:off x="1615" y="26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 name="Oval 14"/>
              <p:cNvSpPr>
                <a:spLocks noChangeArrowheads="1"/>
              </p:cNvSpPr>
              <p:nvPr/>
            </p:nvSpPr>
            <p:spPr bwMode="auto">
              <a:xfrm>
                <a:off x="1666" y="26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 name="Oval 15"/>
              <p:cNvSpPr>
                <a:spLocks noChangeArrowheads="1"/>
              </p:cNvSpPr>
              <p:nvPr/>
            </p:nvSpPr>
            <p:spPr bwMode="auto">
              <a:xfrm>
                <a:off x="1716" y="26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7" name="Oval 16"/>
              <p:cNvSpPr>
                <a:spLocks noChangeArrowheads="1"/>
              </p:cNvSpPr>
              <p:nvPr/>
            </p:nvSpPr>
            <p:spPr bwMode="auto">
              <a:xfrm>
                <a:off x="1766" y="25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 name="Oval 17"/>
              <p:cNvSpPr>
                <a:spLocks noChangeArrowheads="1"/>
              </p:cNvSpPr>
              <p:nvPr/>
            </p:nvSpPr>
            <p:spPr bwMode="auto">
              <a:xfrm>
                <a:off x="1817" y="25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 name="Oval 18"/>
              <p:cNvSpPr>
                <a:spLocks noChangeArrowheads="1"/>
              </p:cNvSpPr>
              <p:nvPr/>
            </p:nvSpPr>
            <p:spPr bwMode="auto">
              <a:xfrm>
                <a:off x="1867" y="253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 name="Oval 19"/>
              <p:cNvSpPr>
                <a:spLocks noChangeArrowheads="1"/>
              </p:cNvSpPr>
              <p:nvPr/>
            </p:nvSpPr>
            <p:spPr bwMode="auto">
              <a:xfrm>
                <a:off x="1918" y="25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 name="Oval 20"/>
              <p:cNvSpPr>
                <a:spLocks noChangeArrowheads="1"/>
              </p:cNvSpPr>
              <p:nvPr/>
            </p:nvSpPr>
            <p:spPr bwMode="auto">
              <a:xfrm>
                <a:off x="1968" y="251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Oval 21"/>
              <p:cNvSpPr>
                <a:spLocks noChangeArrowheads="1"/>
              </p:cNvSpPr>
              <p:nvPr/>
            </p:nvSpPr>
            <p:spPr bwMode="auto">
              <a:xfrm>
                <a:off x="2018" y="247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3" name="Oval 22"/>
              <p:cNvSpPr>
                <a:spLocks noChangeArrowheads="1"/>
              </p:cNvSpPr>
              <p:nvPr/>
            </p:nvSpPr>
            <p:spPr bwMode="auto">
              <a:xfrm>
                <a:off x="2069" y="2459"/>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 name="Oval 23"/>
              <p:cNvSpPr>
                <a:spLocks noChangeArrowheads="1"/>
              </p:cNvSpPr>
              <p:nvPr/>
            </p:nvSpPr>
            <p:spPr bwMode="auto">
              <a:xfrm>
                <a:off x="2119" y="24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 name="Oval 24"/>
              <p:cNvSpPr>
                <a:spLocks noChangeArrowheads="1"/>
              </p:cNvSpPr>
              <p:nvPr/>
            </p:nvSpPr>
            <p:spPr bwMode="auto">
              <a:xfrm>
                <a:off x="2170" y="24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Oval 25"/>
              <p:cNvSpPr>
                <a:spLocks noChangeArrowheads="1"/>
              </p:cNvSpPr>
              <p:nvPr/>
            </p:nvSpPr>
            <p:spPr bwMode="auto">
              <a:xfrm>
                <a:off x="2220" y="24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Oval 26"/>
              <p:cNvSpPr>
                <a:spLocks noChangeArrowheads="1"/>
              </p:cNvSpPr>
              <p:nvPr/>
            </p:nvSpPr>
            <p:spPr bwMode="auto">
              <a:xfrm>
                <a:off x="2270" y="23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Oval 27"/>
              <p:cNvSpPr>
                <a:spLocks noChangeArrowheads="1"/>
              </p:cNvSpPr>
              <p:nvPr/>
            </p:nvSpPr>
            <p:spPr bwMode="auto">
              <a:xfrm>
                <a:off x="2321" y="23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Oval 28"/>
              <p:cNvSpPr>
                <a:spLocks noChangeArrowheads="1"/>
              </p:cNvSpPr>
              <p:nvPr/>
            </p:nvSpPr>
            <p:spPr bwMode="auto">
              <a:xfrm>
                <a:off x="2371" y="23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Oval 29"/>
              <p:cNvSpPr>
                <a:spLocks noChangeArrowheads="1"/>
              </p:cNvSpPr>
              <p:nvPr/>
            </p:nvSpPr>
            <p:spPr bwMode="auto">
              <a:xfrm>
                <a:off x="2422" y="23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Oval 30"/>
              <p:cNvSpPr>
                <a:spLocks noChangeArrowheads="1"/>
              </p:cNvSpPr>
              <p:nvPr/>
            </p:nvSpPr>
            <p:spPr bwMode="auto">
              <a:xfrm>
                <a:off x="2472" y="23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Oval 31"/>
              <p:cNvSpPr>
                <a:spLocks noChangeArrowheads="1"/>
              </p:cNvSpPr>
              <p:nvPr/>
            </p:nvSpPr>
            <p:spPr bwMode="auto">
              <a:xfrm>
                <a:off x="2522" y="23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Oval 32"/>
              <p:cNvSpPr>
                <a:spLocks noChangeArrowheads="1"/>
              </p:cNvSpPr>
              <p:nvPr/>
            </p:nvSpPr>
            <p:spPr bwMode="auto">
              <a:xfrm>
                <a:off x="2573" y="23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Oval 33"/>
              <p:cNvSpPr>
                <a:spLocks noChangeArrowheads="1"/>
              </p:cNvSpPr>
              <p:nvPr/>
            </p:nvSpPr>
            <p:spPr bwMode="auto">
              <a:xfrm>
                <a:off x="2623" y="2290"/>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Oval 34"/>
              <p:cNvSpPr>
                <a:spLocks noChangeArrowheads="1"/>
              </p:cNvSpPr>
              <p:nvPr/>
            </p:nvSpPr>
            <p:spPr bwMode="auto">
              <a:xfrm>
                <a:off x="2674" y="22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Oval 35"/>
              <p:cNvSpPr>
                <a:spLocks noChangeArrowheads="1"/>
              </p:cNvSpPr>
              <p:nvPr/>
            </p:nvSpPr>
            <p:spPr bwMode="auto">
              <a:xfrm>
                <a:off x="2724" y="22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Oval 36"/>
              <p:cNvSpPr>
                <a:spLocks noChangeArrowheads="1"/>
              </p:cNvSpPr>
              <p:nvPr/>
            </p:nvSpPr>
            <p:spPr bwMode="auto">
              <a:xfrm>
                <a:off x="2774" y="22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Oval 37"/>
              <p:cNvSpPr>
                <a:spLocks noChangeArrowheads="1"/>
              </p:cNvSpPr>
              <p:nvPr/>
            </p:nvSpPr>
            <p:spPr bwMode="auto">
              <a:xfrm>
                <a:off x="2825" y="22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Oval 38"/>
              <p:cNvSpPr>
                <a:spLocks noChangeArrowheads="1"/>
              </p:cNvSpPr>
              <p:nvPr/>
            </p:nvSpPr>
            <p:spPr bwMode="auto">
              <a:xfrm>
                <a:off x="2875" y="21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Oval 39"/>
              <p:cNvSpPr>
                <a:spLocks noChangeArrowheads="1"/>
              </p:cNvSpPr>
              <p:nvPr/>
            </p:nvSpPr>
            <p:spPr bwMode="auto">
              <a:xfrm>
                <a:off x="2926"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Oval 40"/>
              <p:cNvSpPr>
                <a:spLocks noChangeArrowheads="1"/>
              </p:cNvSpPr>
              <p:nvPr/>
            </p:nvSpPr>
            <p:spPr bwMode="auto">
              <a:xfrm>
                <a:off x="2976" y="21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Oval 41"/>
              <p:cNvSpPr>
                <a:spLocks noChangeArrowheads="1"/>
              </p:cNvSpPr>
              <p:nvPr/>
            </p:nvSpPr>
            <p:spPr bwMode="auto">
              <a:xfrm>
                <a:off x="3026" y="21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Oval 42"/>
              <p:cNvSpPr>
                <a:spLocks noChangeArrowheads="1"/>
              </p:cNvSpPr>
              <p:nvPr/>
            </p:nvSpPr>
            <p:spPr bwMode="auto">
              <a:xfrm>
                <a:off x="3080" y="21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Oval 43"/>
              <p:cNvSpPr>
                <a:spLocks noChangeArrowheads="1"/>
              </p:cNvSpPr>
              <p:nvPr/>
            </p:nvSpPr>
            <p:spPr bwMode="auto">
              <a:xfrm>
                <a:off x="3131" y="211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Oval 44"/>
              <p:cNvSpPr>
                <a:spLocks noChangeArrowheads="1"/>
              </p:cNvSpPr>
              <p:nvPr/>
            </p:nvSpPr>
            <p:spPr bwMode="auto">
              <a:xfrm>
                <a:off x="3181" y="212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Oval 45"/>
              <p:cNvSpPr>
                <a:spLocks noChangeArrowheads="1"/>
              </p:cNvSpPr>
              <p:nvPr/>
            </p:nvSpPr>
            <p:spPr bwMode="auto">
              <a:xfrm>
                <a:off x="3232" y="20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Oval 46"/>
              <p:cNvSpPr>
                <a:spLocks noChangeArrowheads="1"/>
              </p:cNvSpPr>
              <p:nvPr/>
            </p:nvSpPr>
            <p:spPr bwMode="auto">
              <a:xfrm>
                <a:off x="3282" y="20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Oval 47"/>
              <p:cNvSpPr>
                <a:spLocks noChangeArrowheads="1"/>
              </p:cNvSpPr>
              <p:nvPr/>
            </p:nvSpPr>
            <p:spPr bwMode="auto">
              <a:xfrm>
                <a:off x="3332" y="20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Oval 48"/>
              <p:cNvSpPr>
                <a:spLocks noChangeArrowheads="1"/>
              </p:cNvSpPr>
              <p:nvPr/>
            </p:nvSpPr>
            <p:spPr bwMode="auto">
              <a:xfrm>
                <a:off x="3383" y="204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 name="Oval 49"/>
              <p:cNvSpPr>
                <a:spLocks noChangeArrowheads="1"/>
              </p:cNvSpPr>
              <p:nvPr/>
            </p:nvSpPr>
            <p:spPr bwMode="auto">
              <a:xfrm>
                <a:off x="3433" y="20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 name="Oval 50"/>
              <p:cNvSpPr>
                <a:spLocks noChangeArrowheads="1"/>
              </p:cNvSpPr>
              <p:nvPr/>
            </p:nvSpPr>
            <p:spPr bwMode="auto">
              <a:xfrm>
                <a:off x="3484" y="20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 name="Oval 51"/>
              <p:cNvSpPr>
                <a:spLocks noChangeArrowheads="1"/>
              </p:cNvSpPr>
              <p:nvPr/>
            </p:nvSpPr>
            <p:spPr bwMode="auto">
              <a:xfrm>
                <a:off x="3534" y="20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 name="Oval 52"/>
              <p:cNvSpPr>
                <a:spLocks noChangeArrowheads="1"/>
              </p:cNvSpPr>
              <p:nvPr/>
            </p:nvSpPr>
            <p:spPr bwMode="auto">
              <a:xfrm>
                <a:off x="3584" y="19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 name="Oval 53"/>
              <p:cNvSpPr>
                <a:spLocks noChangeArrowheads="1"/>
              </p:cNvSpPr>
              <p:nvPr/>
            </p:nvSpPr>
            <p:spPr bwMode="auto">
              <a:xfrm>
                <a:off x="3635" y="19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 name="Oval 54"/>
              <p:cNvSpPr>
                <a:spLocks noChangeArrowheads="1"/>
              </p:cNvSpPr>
              <p:nvPr/>
            </p:nvSpPr>
            <p:spPr bwMode="auto">
              <a:xfrm>
                <a:off x="3685" y="1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8" name="Oval 55"/>
              <p:cNvSpPr>
                <a:spLocks noChangeArrowheads="1"/>
              </p:cNvSpPr>
              <p:nvPr/>
            </p:nvSpPr>
            <p:spPr bwMode="auto">
              <a:xfrm>
                <a:off x="3736" y="19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 name="Oval 56"/>
              <p:cNvSpPr>
                <a:spLocks noChangeArrowheads="1"/>
              </p:cNvSpPr>
              <p:nvPr/>
            </p:nvSpPr>
            <p:spPr bwMode="auto">
              <a:xfrm>
                <a:off x="3786" y="19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 name="Oval 57"/>
              <p:cNvSpPr>
                <a:spLocks noChangeArrowheads="1"/>
              </p:cNvSpPr>
              <p:nvPr/>
            </p:nvSpPr>
            <p:spPr bwMode="auto">
              <a:xfrm>
                <a:off x="3836" y="191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 name="Oval 58"/>
              <p:cNvSpPr>
                <a:spLocks noChangeArrowheads="1"/>
              </p:cNvSpPr>
              <p:nvPr/>
            </p:nvSpPr>
            <p:spPr bwMode="auto">
              <a:xfrm>
                <a:off x="3887" y="19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 name="Oval 59"/>
              <p:cNvSpPr>
                <a:spLocks noChangeArrowheads="1"/>
              </p:cNvSpPr>
              <p:nvPr/>
            </p:nvSpPr>
            <p:spPr bwMode="auto">
              <a:xfrm>
                <a:off x="3937" y="19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 name="Oval 60"/>
              <p:cNvSpPr>
                <a:spLocks noChangeArrowheads="1"/>
              </p:cNvSpPr>
              <p:nvPr/>
            </p:nvSpPr>
            <p:spPr bwMode="auto">
              <a:xfrm>
                <a:off x="3988" y="18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 name="Oval 61"/>
              <p:cNvSpPr>
                <a:spLocks noChangeArrowheads="1"/>
              </p:cNvSpPr>
              <p:nvPr/>
            </p:nvSpPr>
            <p:spPr bwMode="auto">
              <a:xfrm>
                <a:off x="4038" y="18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5" name="Oval 62"/>
              <p:cNvSpPr>
                <a:spLocks noChangeArrowheads="1"/>
              </p:cNvSpPr>
              <p:nvPr/>
            </p:nvSpPr>
            <p:spPr bwMode="auto">
              <a:xfrm>
                <a:off x="4088" y="18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6" name="Oval 63"/>
              <p:cNvSpPr>
                <a:spLocks noChangeArrowheads="1"/>
              </p:cNvSpPr>
              <p:nvPr/>
            </p:nvSpPr>
            <p:spPr bwMode="auto">
              <a:xfrm>
                <a:off x="4139" y="182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7" name="Oval 64"/>
              <p:cNvSpPr>
                <a:spLocks noChangeArrowheads="1"/>
              </p:cNvSpPr>
              <p:nvPr/>
            </p:nvSpPr>
            <p:spPr bwMode="auto">
              <a:xfrm>
                <a:off x="4189" y="18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8" name="Oval 65"/>
              <p:cNvSpPr>
                <a:spLocks noChangeArrowheads="1"/>
              </p:cNvSpPr>
              <p:nvPr/>
            </p:nvSpPr>
            <p:spPr bwMode="auto">
              <a:xfrm>
                <a:off x="4240" y="18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9" name="Oval 66"/>
              <p:cNvSpPr>
                <a:spLocks noChangeArrowheads="1"/>
              </p:cNvSpPr>
              <p:nvPr/>
            </p:nvSpPr>
            <p:spPr bwMode="auto">
              <a:xfrm>
                <a:off x="4290" y="17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0" name="Oval 67"/>
              <p:cNvSpPr>
                <a:spLocks noChangeArrowheads="1"/>
              </p:cNvSpPr>
              <p:nvPr/>
            </p:nvSpPr>
            <p:spPr bwMode="auto">
              <a:xfrm>
                <a:off x="4340" y="17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1" name="Oval 68"/>
              <p:cNvSpPr>
                <a:spLocks noChangeArrowheads="1"/>
              </p:cNvSpPr>
              <p:nvPr/>
            </p:nvSpPr>
            <p:spPr bwMode="auto">
              <a:xfrm>
                <a:off x="4391" y="17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2" name="Oval 69"/>
              <p:cNvSpPr>
                <a:spLocks noChangeArrowheads="1"/>
              </p:cNvSpPr>
              <p:nvPr/>
            </p:nvSpPr>
            <p:spPr bwMode="auto">
              <a:xfrm>
                <a:off x="4441"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3" name="Oval 70"/>
              <p:cNvSpPr>
                <a:spLocks noChangeArrowheads="1"/>
              </p:cNvSpPr>
              <p:nvPr/>
            </p:nvSpPr>
            <p:spPr bwMode="auto">
              <a:xfrm>
                <a:off x="4492" y="17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4" name="Oval 71"/>
              <p:cNvSpPr>
                <a:spLocks noChangeArrowheads="1"/>
              </p:cNvSpPr>
              <p:nvPr/>
            </p:nvSpPr>
            <p:spPr bwMode="auto">
              <a:xfrm>
                <a:off x="4542" y="17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5" name="Oval 72"/>
              <p:cNvSpPr>
                <a:spLocks noChangeArrowheads="1"/>
              </p:cNvSpPr>
              <p:nvPr/>
            </p:nvSpPr>
            <p:spPr bwMode="auto">
              <a:xfrm>
                <a:off x="4592" y="16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6" name="Oval 73"/>
              <p:cNvSpPr>
                <a:spLocks noChangeArrowheads="1"/>
              </p:cNvSpPr>
              <p:nvPr/>
            </p:nvSpPr>
            <p:spPr bwMode="auto">
              <a:xfrm>
                <a:off x="4643" y="168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7" name="Oval 74"/>
              <p:cNvSpPr>
                <a:spLocks noChangeArrowheads="1"/>
              </p:cNvSpPr>
              <p:nvPr/>
            </p:nvSpPr>
            <p:spPr bwMode="auto">
              <a:xfrm>
                <a:off x="4693" y="1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8" name="Oval 75"/>
              <p:cNvSpPr>
                <a:spLocks noChangeArrowheads="1"/>
              </p:cNvSpPr>
              <p:nvPr/>
            </p:nvSpPr>
            <p:spPr bwMode="auto">
              <a:xfrm>
                <a:off x="4747" y="1649"/>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9" name="Oval 76"/>
              <p:cNvSpPr>
                <a:spLocks noChangeArrowheads="1"/>
              </p:cNvSpPr>
              <p:nvPr/>
            </p:nvSpPr>
            <p:spPr bwMode="auto">
              <a:xfrm>
                <a:off x="4798" y="1627"/>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0" name="Oval 77"/>
              <p:cNvSpPr>
                <a:spLocks noChangeArrowheads="1"/>
              </p:cNvSpPr>
              <p:nvPr/>
            </p:nvSpPr>
            <p:spPr bwMode="auto">
              <a:xfrm>
                <a:off x="4848" y="16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1" name="Oval 78"/>
              <p:cNvSpPr>
                <a:spLocks noChangeArrowheads="1"/>
              </p:cNvSpPr>
              <p:nvPr/>
            </p:nvSpPr>
            <p:spPr bwMode="auto">
              <a:xfrm>
                <a:off x="4898" y="15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2" name="Oval 79"/>
              <p:cNvSpPr>
                <a:spLocks noChangeArrowheads="1"/>
              </p:cNvSpPr>
              <p:nvPr/>
            </p:nvSpPr>
            <p:spPr bwMode="auto">
              <a:xfrm>
                <a:off x="4949" y="159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3" name="Oval 80"/>
              <p:cNvSpPr>
                <a:spLocks noChangeArrowheads="1"/>
              </p:cNvSpPr>
              <p:nvPr/>
            </p:nvSpPr>
            <p:spPr bwMode="auto">
              <a:xfrm>
                <a:off x="4999" y="15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4" name="Oval 81"/>
              <p:cNvSpPr>
                <a:spLocks noChangeArrowheads="1"/>
              </p:cNvSpPr>
              <p:nvPr/>
            </p:nvSpPr>
            <p:spPr bwMode="auto">
              <a:xfrm>
                <a:off x="5050" y="15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5" name="Oval 82"/>
              <p:cNvSpPr>
                <a:spLocks noChangeArrowheads="1"/>
              </p:cNvSpPr>
              <p:nvPr/>
            </p:nvSpPr>
            <p:spPr bwMode="auto">
              <a:xfrm>
                <a:off x="5100" y="15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6" name="Oval 83"/>
              <p:cNvSpPr>
                <a:spLocks noChangeArrowheads="1"/>
              </p:cNvSpPr>
              <p:nvPr/>
            </p:nvSpPr>
            <p:spPr bwMode="auto">
              <a:xfrm>
                <a:off x="5150" y="15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7" name="Oval 84"/>
              <p:cNvSpPr>
                <a:spLocks noChangeArrowheads="1"/>
              </p:cNvSpPr>
              <p:nvPr/>
            </p:nvSpPr>
            <p:spPr bwMode="auto">
              <a:xfrm>
                <a:off x="5201" y="15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8" name="Oval 85"/>
              <p:cNvSpPr>
                <a:spLocks noChangeArrowheads="1"/>
              </p:cNvSpPr>
              <p:nvPr/>
            </p:nvSpPr>
            <p:spPr bwMode="auto">
              <a:xfrm>
                <a:off x="5251" y="146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9" name="Oval 86"/>
              <p:cNvSpPr>
                <a:spLocks noChangeArrowheads="1"/>
              </p:cNvSpPr>
              <p:nvPr/>
            </p:nvSpPr>
            <p:spPr bwMode="auto">
              <a:xfrm>
                <a:off x="5302" y="14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0" name="Oval 87"/>
              <p:cNvSpPr>
                <a:spLocks noChangeArrowheads="1"/>
              </p:cNvSpPr>
              <p:nvPr/>
            </p:nvSpPr>
            <p:spPr bwMode="auto">
              <a:xfrm>
                <a:off x="5352" y="14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1" name="Oval 88"/>
              <p:cNvSpPr>
                <a:spLocks noChangeArrowheads="1"/>
              </p:cNvSpPr>
              <p:nvPr/>
            </p:nvSpPr>
            <p:spPr bwMode="auto">
              <a:xfrm>
                <a:off x="5402" y="14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2" name="Oval 89"/>
              <p:cNvSpPr>
                <a:spLocks noChangeArrowheads="1"/>
              </p:cNvSpPr>
              <p:nvPr/>
            </p:nvSpPr>
            <p:spPr bwMode="auto">
              <a:xfrm>
                <a:off x="5453" y="14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3" name="Oval 90"/>
              <p:cNvSpPr>
                <a:spLocks noChangeArrowheads="1"/>
              </p:cNvSpPr>
              <p:nvPr/>
            </p:nvSpPr>
            <p:spPr bwMode="auto">
              <a:xfrm>
                <a:off x="5503" y="13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4" name="Oval 91"/>
              <p:cNvSpPr>
                <a:spLocks noChangeArrowheads="1"/>
              </p:cNvSpPr>
              <p:nvPr/>
            </p:nvSpPr>
            <p:spPr bwMode="auto">
              <a:xfrm>
                <a:off x="5554" y="1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5" name="Oval 92"/>
              <p:cNvSpPr>
                <a:spLocks noChangeArrowheads="1"/>
              </p:cNvSpPr>
              <p:nvPr/>
            </p:nvSpPr>
            <p:spPr bwMode="auto">
              <a:xfrm>
                <a:off x="5604" y="13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6" name="Oval 93"/>
              <p:cNvSpPr>
                <a:spLocks noChangeArrowheads="1"/>
              </p:cNvSpPr>
              <p:nvPr/>
            </p:nvSpPr>
            <p:spPr bwMode="auto">
              <a:xfrm>
                <a:off x="5654" y="13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7" name="Oval 94"/>
              <p:cNvSpPr>
                <a:spLocks noChangeArrowheads="1"/>
              </p:cNvSpPr>
              <p:nvPr/>
            </p:nvSpPr>
            <p:spPr bwMode="auto">
              <a:xfrm>
                <a:off x="5705" y="13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8" name="Oval 95"/>
              <p:cNvSpPr>
                <a:spLocks noChangeArrowheads="1"/>
              </p:cNvSpPr>
              <p:nvPr/>
            </p:nvSpPr>
            <p:spPr bwMode="auto">
              <a:xfrm>
                <a:off x="5755" y="12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9" name="Oval 96"/>
              <p:cNvSpPr>
                <a:spLocks noChangeArrowheads="1"/>
              </p:cNvSpPr>
              <p:nvPr/>
            </p:nvSpPr>
            <p:spPr bwMode="auto">
              <a:xfrm>
                <a:off x="5806" y="12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0" name="Oval 97"/>
              <p:cNvSpPr>
                <a:spLocks noChangeArrowheads="1"/>
              </p:cNvSpPr>
              <p:nvPr/>
            </p:nvSpPr>
            <p:spPr bwMode="auto">
              <a:xfrm>
                <a:off x="5856" y="12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1" name="Oval 98"/>
              <p:cNvSpPr>
                <a:spLocks noChangeArrowheads="1"/>
              </p:cNvSpPr>
              <p:nvPr/>
            </p:nvSpPr>
            <p:spPr bwMode="auto">
              <a:xfrm>
                <a:off x="5906" y="12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2" name="Oval 99"/>
              <p:cNvSpPr>
                <a:spLocks noChangeArrowheads="1"/>
              </p:cNvSpPr>
              <p:nvPr/>
            </p:nvSpPr>
            <p:spPr bwMode="auto">
              <a:xfrm>
                <a:off x="5957" y="12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3" name="Oval 100"/>
              <p:cNvSpPr>
                <a:spLocks noChangeArrowheads="1"/>
              </p:cNvSpPr>
              <p:nvPr/>
            </p:nvSpPr>
            <p:spPr bwMode="auto">
              <a:xfrm>
                <a:off x="6007" y="11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4" name="Oval 101"/>
              <p:cNvSpPr>
                <a:spLocks noChangeArrowheads="1"/>
              </p:cNvSpPr>
              <p:nvPr/>
            </p:nvSpPr>
            <p:spPr bwMode="auto">
              <a:xfrm>
                <a:off x="6058" y="11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5" name="Oval 102"/>
              <p:cNvSpPr>
                <a:spLocks noChangeArrowheads="1"/>
              </p:cNvSpPr>
              <p:nvPr/>
            </p:nvSpPr>
            <p:spPr bwMode="auto">
              <a:xfrm>
                <a:off x="6108" y="11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6" name="Oval 103"/>
              <p:cNvSpPr>
                <a:spLocks noChangeArrowheads="1"/>
              </p:cNvSpPr>
              <p:nvPr/>
            </p:nvSpPr>
            <p:spPr bwMode="auto">
              <a:xfrm>
                <a:off x="6158" y="10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 name="Oval 104"/>
              <p:cNvSpPr>
                <a:spLocks noChangeArrowheads="1"/>
              </p:cNvSpPr>
              <p:nvPr/>
            </p:nvSpPr>
            <p:spPr bwMode="auto">
              <a:xfrm>
                <a:off x="6209" y="10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 name="Oval 105"/>
              <p:cNvSpPr>
                <a:spLocks noChangeArrowheads="1"/>
              </p:cNvSpPr>
              <p:nvPr/>
            </p:nvSpPr>
            <p:spPr bwMode="auto">
              <a:xfrm>
                <a:off x="6259" y="10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9" name="Oval 106"/>
              <p:cNvSpPr>
                <a:spLocks noChangeArrowheads="1"/>
              </p:cNvSpPr>
              <p:nvPr/>
            </p:nvSpPr>
            <p:spPr bwMode="auto">
              <a:xfrm>
                <a:off x="6310" y="9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0" name="Oval 107"/>
              <p:cNvSpPr>
                <a:spLocks noChangeArrowheads="1"/>
              </p:cNvSpPr>
              <p:nvPr/>
            </p:nvSpPr>
            <p:spPr bwMode="auto">
              <a:xfrm>
                <a:off x="6360" y="9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1" name="Oval 108"/>
              <p:cNvSpPr>
                <a:spLocks noChangeArrowheads="1"/>
              </p:cNvSpPr>
              <p:nvPr/>
            </p:nvSpPr>
            <p:spPr bwMode="auto">
              <a:xfrm>
                <a:off x="6414" y="929"/>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2" name="Oval 109"/>
              <p:cNvSpPr>
                <a:spLocks noChangeArrowheads="1"/>
              </p:cNvSpPr>
              <p:nvPr/>
            </p:nvSpPr>
            <p:spPr bwMode="auto">
              <a:xfrm>
                <a:off x="6464" y="896"/>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3" name="Oval 110"/>
              <p:cNvSpPr>
                <a:spLocks noChangeArrowheads="1"/>
              </p:cNvSpPr>
              <p:nvPr/>
            </p:nvSpPr>
            <p:spPr bwMode="auto">
              <a:xfrm>
                <a:off x="6515" y="8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4" name="Oval 111"/>
              <p:cNvSpPr>
                <a:spLocks noChangeArrowheads="1"/>
              </p:cNvSpPr>
              <p:nvPr/>
            </p:nvSpPr>
            <p:spPr bwMode="auto">
              <a:xfrm>
                <a:off x="6565" y="74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5" name="Oval 112"/>
              <p:cNvSpPr>
                <a:spLocks noChangeArrowheads="1"/>
              </p:cNvSpPr>
              <p:nvPr/>
            </p:nvSpPr>
            <p:spPr bwMode="auto">
              <a:xfrm>
                <a:off x="1565" y="319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6" name="Oval 113"/>
              <p:cNvSpPr>
                <a:spLocks noChangeArrowheads="1"/>
              </p:cNvSpPr>
              <p:nvPr/>
            </p:nvSpPr>
            <p:spPr bwMode="auto">
              <a:xfrm>
                <a:off x="1615" y="315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7" name="Oval 114"/>
              <p:cNvSpPr>
                <a:spLocks noChangeArrowheads="1"/>
              </p:cNvSpPr>
              <p:nvPr/>
            </p:nvSpPr>
            <p:spPr bwMode="auto">
              <a:xfrm>
                <a:off x="1666" y="31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8" name="Oval 115"/>
              <p:cNvSpPr>
                <a:spLocks noChangeArrowheads="1"/>
              </p:cNvSpPr>
              <p:nvPr/>
            </p:nvSpPr>
            <p:spPr bwMode="auto">
              <a:xfrm>
                <a:off x="1716" y="30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9" name="Oval 116"/>
              <p:cNvSpPr>
                <a:spLocks noChangeArrowheads="1"/>
              </p:cNvSpPr>
              <p:nvPr/>
            </p:nvSpPr>
            <p:spPr bwMode="auto">
              <a:xfrm>
                <a:off x="1766" y="306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0" name="Oval 117"/>
              <p:cNvSpPr>
                <a:spLocks noChangeArrowheads="1"/>
              </p:cNvSpPr>
              <p:nvPr/>
            </p:nvSpPr>
            <p:spPr bwMode="auto">
              <a:xfrm>
                <a:off x="1817" y="3064"/>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1" name="Oval 118"/>
              <p:cNvSpPr>
                <a:spLocks noChangeArrowheads="1"/>
              </p:cNvSpPr>
              <p:nvPr/>
            </p:nvSpPr>
            <p:spPr bwMode="auto">
              <a:xfrm>
                <a:off x="1867" y="304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2" name="Oval 119"/>
              <p:cNvSpPr>
                <a:spLocks noChangeArrowheads="1"/>
              </p:cNvSpPr>
              <p:nvPr/>
            </p:nvSpPr>
            <p:spPr bwMode="auto">
              <a:xfrm>
                <a:off x="1918" y="303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3" name="Oval 120"/>
              <p:cNvSpPr>
                <a:spLocks noChangeArrowheads="1"/>
              </p:cNvSpPr>
              <p:nvPr/>
            </p:nvSpPr>
            <p:spPr bwMode="auto">
              <a:xfrm>
                <a:off x="1968" y="30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4" name="Oval 121"/>
              <p:cNvSpPr>
                <a:spLocks noChangeArrowheads="1"/>
              </p:cNvSpPr>
              <p:nvPr/>
            </p:nvSpPr>
            <p:spPr bwMode="auto">
              <a:xfrm>
                <a:off x="2018" y="30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5" name="Oval 122"/>
              <p:cNvSpPr>
                <a:spLocks noChangeArrowheads="1"/>
              </p:cNvSpPr>
              <p:nvPr/>
            </p:nvSpPr>
            <p:spPr bwMode="auto">
              <a:xfrm>
                <a:off x="2069" y="29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6" name="Oval 123"/>
              <p:cNvSpPr>
                <a:spLocks noChangeArrowheads="1"/>
              </p:cNvSpPr>
              <p:nvPr/>
            </p:nvSpPr>
            <p:spPr bwMode="auto">
              <a:xfrm>
                <a:off x="2119" y="297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7" name="Oval 124"/>
              <p:cNvSpPr>
                <a:spLocks noChangeArrowheads="1"/>
              </p:cNvSpPr>
              <p:nvPr/>
            </p:nvSpPr>
            <p:spPr bwMode="auto">
              <a:xfrm>
                <a:off x="2170" y="29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8" name="Oval 125"/>
              <p:cNvSpPr>
                <a:spLocks noChangeArrowheads="1"/>
              </p:cNvSpPr>
              <p:nvPr/>
            </p:nvSpPr>
            <p:spPr bwMode="auto">
              <a:xfrm>
                <a:off x="2220" y="29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9" name="Oval 126"/>
              <p:cNvSpPr>
                <a:spLocks noChangeArrowheads="1"/>
              </p:cNvSpPr>
              <p:nvPr/>
            </p:nvSpPr>
            <p:spPr bwMode="auto">
              <a:xfrm>
                <a:off x="2270" y="294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0" name="Oval 127"/>
              <p:cNvSpPr>
                <a:spLocks noChangeArrowheads="1"/>
              </p:cNvSpPr>
              <p:nvPr/>
            </p:nvSpPr>
            <p:spPr bwMode="auto">
              <a:xfrm>
                <a:off x="2321" y="2930"/>
                <a:ext cx="36" cy="33"/>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1" name="Oval 128"/>
              <p:cNvSpPr>
                <a:spLocks noChangeArrowheads="1"/>
              </p:cNvSpPr>
              <p:nvPr/>
            </p:nvSpPr>
            <p:spPr bwMode="auto">
              <a:xfrm>
                <a:off x="2371" y="292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2" name="Oval 129"/>
              <p:cNvSpPr>
                <a:spLocks noChangeArrowheads="1"/>
              </p:cNvSpPr>
              <p:nvPr/>
            </p:nvSpPr>
            <p:spPr bwMode="auto">
              <a:xfrm>
                <a:off x="2422" y="290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3" name="Oval 130"/>
              <p:cNvSpPr>
                <a:spLocks noChangeArrowheads="1"/>
              </p:cNvSpPr>
              <p:nvPr/>
            </p:nvSpPr>
            <p:spPr bwMode="auto">
              <a:xfrm>
                <a:off x="2472" y="29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4" name="Oval 131"/>
              <p:cNvSpPr>
                <a:spLocks noChangeArrowheads="1"/>
              </p:cNvSpPr>
              <p:nvPr/>
            </p:nvSpPr>
            <p:spPr bwMode="auto">
              <a:xfrm>
                <a:off x="2522" y="28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5" name="Oval 132"/>
              <p:cNvSpPr>
                <a:spLocks noChangeArrowheads="1"/>
              </p:cNvSpPr>
              <p:nvPr/>
            </p:nvSpPr>
            <p:spPr bwMode="auto">
              <a:xfrm>
                <a:off x="2573" y="287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6" name="Oval 133"/>
              <p:cNvSpPr>
                <a:spLocks noChangeArrowheads="1"/>
              </p:cNvSpPr>
              <p:nvPr/>
            </p:nvSpPr>
            <p:spPr bwMode="auto">
              <a:xfrm>
                <a:off x="2623" y="28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7" name="Oval 134"/>
              <p:cNvSpPr>
                <a:spLocks noChangeArrowheads="1"/>
              </p:cNvSpPr>
              <p:nvPr/>
            </p:nvSpPr>
            <p:spPr bwMode="auto">
              <a:xfrm>
                <a:off x="2674" y="28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8" name="Oval 135"/>
              <p:cNvSpPr>
                <a:spLocks noChangeArrowheads="1"/>
              </p:cNvSpPr>
              <p:nvPr/>
            </p:nvSpPr>
            <p:spPr bwMode="auto">
              <a:xfrm>
                <a:off x="2724" y="28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9" name="Oval 136"/>
              <p:cNvSpPr>
                <a:spLocks noChangeArrowheads="1"/>
              </p:cNvSpPr>
              <p:nvPr/>
            </p:nvSpPr>
            <p:spPr bwMode="auto">
              <a:xfrm>
                <a:off x="2774" y="283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0" name="Oval 137"/>
              <p:cNvSpPr>
                <a:spLocks noChangeArrowheads="1"/>
              </p:cNvSpPr>
              <p:nvPr/>
            </p:nvSpPr>
            <p:spPr bwMode="auto">
              <a:xfrm>
                <a:off x="2825" y="282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1" name="Oval 138"/>
              <p:cNvSpPr>
                <a:spLocks noChangeArrowheads="1"/>
              </p:cNvSpPr>
              <p:nvPr/>
            </p:nvSpPr>
            <p:spPr bwMode="auto">
              <a:xfrm>
                <a:off x="2875" y="28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2" name="Oval 139"/>
              <p:cNvSpPr>
                <a:spLocks noChangeArrowheads="1"/>
              </p:cNvSpPr>
              <p:nvPr/>
            </p:nvSpPr>
            <p:spPr bwMode="auto">
              <a:xfrm>
                <a:off x="2926" y="27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3" name="Oval 140"/>
              <p:cNvSpPr>
                <a:spLocks noChangeArrowheads="1"/>
              </p:cNvSpPr>
              <p:nvPr/>
            </p:nvSpPr>
            <p:spPr bwMode="auto">
              <a:xfrm>
                <a:off x="2976" y="278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4" name="Oval 141"/>
              <p:cNvSpPr>
                <a:spLocks noChangeArrowheads="1"/>
              </p:cNvSpPr>
              <p:nvPr/>
            </p:nvSpPr>
            <p:spPr bwMode="auto">
              <a:xfrm>
                <a:off x="3026" y="276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5" name="Oval 142"/>
              <p:cNvSpPr>
                <a:spLocks noChangeArrowheads="1"/>
              </p:cNvSpPr>
              <p:nvPr/>
            </p:nvSpPr>
            <p:spPr bwMode="auto">
              <a:xfrm>
                <a:off x="3080" y="27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6" name="Oval 143"/>
              <p:cNvSpPr>
                <a:spLocks noChangeArrowheads="1"/>
              </p:cNvSpPr>
              <p:nvPr/>
            </p:nvSpPr>
            <p:spPr bwMode="auto">
              <a:xfrm>
                <a:off x="3131" y="274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7" name="Oval 144"/>
              <p:cNvSpPr>
                <a:spLocks noChangeArrowheads="1"/>
              </p:cNvSpPr>
              <p:nvPr/>
            </p:nvSpPr>
            <p:spPr bwMode="auto">
              <a:xfrm>
                <a:off x="3181" y="273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8" name="Oval 145"/>
              <p:cNvSpPr>
                <a:spLocks noChangeArrowheads="1"/>
              </p:cNvSpPr>
              <p:nvPr/>
            </p:nvSpPr>
            <p:spPr bwMode="auto">
              <a:xfrm>
                <a:off x="3232" y="271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9" name="Oval 146"/>
              <p:cNvSpPr>
                <a:spLocks noChangeArrowheads="1"/>
              </p:cNvSpPr>
              <p:nvPr/>
            </p:nvSpPr>
            <p:spPr bwMode="auto">
              <a:xfrm>
                <a:off x="3282" y="269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0" name="Oval 147"/>
              <p:cNvSpPr>
                <a:spLocks noChangeArrowheads="1"/>
              </p:cNvSpPr>
              <p:nvPr/>
            </p:nvSpPr>
            <p:spPr bwMode="auto">
              <a:xfrm>
                <a:off x="3332" y="268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1" name="Oval 148"/>
              <p:cNvSpPr>
                <a:spLocks noChangeArrowheads="1"/>
              </p:cNvSpPr>
              <p:nvPr/>
            </p:nvSpPr>
            <p:spPr bwMode="auto">
              <a:xfrm>
                <a:off x="3383" y="268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2" name="Oval 149"/>
              <p:cNvSpPr>
                <a:spLocks noChangeArrowheads="1"/>
              </p:cNvSpPr>
              <p:nvPr/>
            </p:nvSpPr>
            <p:spPr bwMode="auto">
              <a:xfrm>
                <a:off x="3433" y="26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3" name="Oval 150"/>
              <p:cNvSpPr>
                <a:spLocks noChangeArrowheads="1"/>
              </p:cNvSpPr>
              <p:nvPr/>
            </p:nvSpPr>
            <p:spPr bwMode="auto">
              <a:xfrm>
                <a:off x="3484" y="26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4" name="Oval 151"/>
              <p:cNvSpPr>
                <a:spLocks noChangeArrowheads="1"/>
              </p:cNvSpPr>
              <p:nvPr/>
            </p:nvSpPr>
            <p:spPr bwMode="auto">
              <a:xfrm>
                <a:off x="3534" y="263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5" name="Oval 152"/>
              <p:cNvSpPr>
                <a:spLocks noChangeArrowheads="1"/>
              </p:cNvSpPr>
              <p:nvPr/>
            </p:nvSpPr>
            <p:spPr bwMode="auto">
              <a:xfrm>
                <a:off x="3584" y="261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6" name="Oval 153"/>
              <p:cNvSpPr>
                <a:spLocks noChangeArrowheads="1"/>
              </p:cNvSpPr>
              <p:nvPr/>
            </p:nvSpPr>
            <p:spPr bwMode="auto">
              <a:xfrm>
                <a:off x="3635" y="261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7" name="Oval 154"/>
              <p:cNvSpPr>
                <a:spLocks noChangeArrowheads="1"/>
              </p:cNvSpPr>
              <p:nvPr/>
            </p:nvSpPr>
            <p:spPr bwMode="auto">
              <a:xfrm>
                <a:off x="3685" y="26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8" name="Oval 155"/>
              <p:cNvSpPr>
                <a:spLocks noChangeArrowheads="1"/>
              </p:cNvSpPr>
              <p:nvPr/>
            </p:nvSpPr>
            <p:spPr bwMode="auto">
              <a:xfrm>
                <a:off x="3736" y="258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9" name="Oval 156"/>
              <p:cNvSpPr>
                <a:spLocks noChangeArrowheads="1"/>
              </p:cNvSpPr>
              <p:nvPr/>
            </p:nvSpPr>
            <p:spPr bwMode="auto">
              <a:xfrm>
                <a:off x="3786" y="258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0" name="Oval 157"/>
              <p:cNvSpPr>
                <a:spLocks noChangeArrowheads="1"/>
              </p:cNvSpPr>
              <p:nvPr/>
            </p:nvSpPr>
            <p:spPr bwMode="auto">
              <a:xfrm>
                <a:off x="3836" y="256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1" name="Oval 158"/>
              <p:cNvSpPr>
                <a:spLocks noChangeArrowheads="1"/>
              </p:cNvSpPr>
              <p:nvPr/>
            </p:nvSpPr>
            <p:spPr bwMode="auto">
              <a:xfrm>
                <a:off x="3887" y="255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2" name="Oval 159"/>
              <p:cNvSpPr>
                <a:spLocks noChangeArrowheads="1"/>
              </p:cNvSpPr>
              <p:nvPr/>
            </p:nvSpPr>
            <p:spPr bwMode="auto">
              <a:xfrm>
                <a:off x="3937" y="2556"/>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3" name="Oval 160"/>
              <p:cNvSpPr>
                <a:spLocks noChangeArrowheads="1"/>
              </p:cNvSpPr>
              <p:nvPr/>
            </p:nvSpPr>
            <p:spPr bwMode="auto">
              <a:xfrm>
                <a:off x="3988" y="253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4" name="Oval 161"/>
              <p:cNvSpPr>
                <a:spLocks noChangeArrowheads="1"/>
              </p:cNvSpPr>
              <p:nvPr/>
            </p:nvSpPr>
            <p:spPr bwMode="auto">
              <a:xfrm>
                <a:off x="4038" y="251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5" name="Oval 162"/>
              <p:cNvSpPr>
                <a:spLocks noChangeArrowheads="1"/>
              </p:cNvSpPr>
              <p:nvPr/>
            </p:nvSpPr>
            <p:spPr bwMode="auto">
              <a:xfrm>
                <a:off x="4088" y="25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6" name="Oval 163"/>
              <p:cNvSpPr>
                <a:spLocks noChangeArrowheads="1"/>
              </p:cNvSpPr>
              <p:nvPr/>
            </p:nvSpPr>
            <p:spPr bwMode="auto">
              <a:xfrm>
                <a:off x="4139" y="249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7" name="Oval 164"/>
              <p:cNvSpPr>
                <a:spLocks noChangeArrowheads="1"/>
              </p:cNvSpPr>
              <p:nvPr/>
            </p:nvSpPr>
            <p:spPr bwMode="auto">
              <a:xfrm>
                <a:off x="4189" y="249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8" name="Oval 165"/>
              <p:cNvSpPr>
                <a:spLocks noChangeArrowheads="1"/>
              </p:cNvSpPr>
              <p:nvPr/>
            </p:nvSpPr>
            <p:spPr bwMode="auto">
              <a:xfrm>
                <a:off x="4240" y="246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9" name="Oval 166"/>
              <p:cNvSpPr>
                <a:spLocks noChangeArrowheads="1"/>
              </p:cNvSpPr>
              <p:nvPr/>
            </p:nvSpPr>
            <p:spPr bwMode="auto">
              <a:xfrm>
                <a:off x="4290" y="246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0" name="Oval 167"/>
              <p:cNvSpPr>
                <a:spLocks noChangeArrowheads="1"/>
              </p:cNvSpPr>
              <p:nvPr/>
            </p:nvSpPr>
            <p:spPr bwMode="auto">
              <a:xfrm>
                <a:off x="4340" y="24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1" name="Oval 168"/>
              <p:cNvSpPr>
                <a:spLocks noChangeArrowheads="1"/>
              </p:cNvSpPr>
              <p:nvPr/>
            </p:nvSpPr>
            <p:spPr bwMode="auto">
              <a:xfrm>
                <a:off x="4391" y="2434"/>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2" name="Oval 169"/>
              <p:cNvSpPr>
                <a:spLocks noChangeArrowheads="1"/>
              </p:cNvSpPr>
              <p:nvPr/>
            </p:nvSpPr>
            <p:spPr bwMode="auto">
              <a:xfrm>
                <a:off x="4441" y="2452"/>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3" name="Oval 170"/>
              <p:cNvSpPr>
                <a:spLocks noChangeArrowheads="1"/>
              </p:cNvSpPr>
              <p:nvPr/>
            </p:nvSpPr>
            <p:spPr bwMode="auto">
              <a:xfrm>
                <a:off x="4492" y="24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4" name="Oval 171"/>
              <p:cNvSpPr>
                <a:spLocks noChangeArrowheads="1"/>
              </p:cNvSpPr>
              <p:nvPr/>
            </p:nvSpPr>
            <p:spPr bwMode="auto">
              <a:xfrm>
                <a:off x="4542" y="240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5" name="Oval 172"/>
              <p:cNvSpPr>
                <a:spLocks noChangeArrowheads="1"/>
              </p:cNvSpPr>
              <p:nvPr/>
            </p:nvSpPr>
            <p:spPr bwMode="auto">
              <a:xfrm>
                <a:off x="4592" y="24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6" name="Oval 173"/>
              <p:cNvSpPr>
                <a:spLocks noChangeArrowheads="1"/>
              </p:cNvSpPr>
              <p:nvPr/>
            </p:nvSpPr>
            <p:spPr bwMode="auto">
              <a:xfrm>
                <a:off x="4643" y="237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7" name="Oval 174"/>
              <p:cNvSpPr>
                <a:spLocks noChangeArrowheads="1"/>
              </p:cNvSpPr>
              <p:nvPr/>
            </p:nvSpPr>
            <p:spPr bwMode="auto">
              <a:xfrm>
                <a:off x="4693" y="238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8" name="Oval 175"/>
              <p:cNvSpPr>
                <a:spLocks noChangeArrowheads="1"/>
              </p:cNvSpPr>
              <p:nvPr/>
            </p:nvSpPr>
            <p:spPr bwMode="auto">
              <a:xfrm>
                <a:off x="4747" y="2369"/>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9" name="Oval 176"/>
              <p:cNvSpPr>
                <a:spLocks noChangeArrowheads="1"/>
              </p:cNvSpPr>
              <p:nvPr/>
            </p:nvSpPr>
            <p:spPr bwMode="auto">
              <a:xfrm>
                <a:off x="4798" y="2362"/>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0" name="Oval 177"/>
              <p:cNvSpPr>
                <a:spLocks noChangeArrowheads="1"/>
              </p:cNvSpPr>
              <p:nvPr/>
            </p:nvSpPr>
            <p:spPr bwMode="auto">
              <a:xfrm>
                <a:off x="4848" y="23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1" name="Oval 178"/>
              <p:cNvSpPr>
                <a:spLocks noChangeArrowheads="1"/>
              </p:cNvSpPr>
              <p:nvPr/>
            </p:nvSpPr>
            <p:spPr bwMode="auto">
              <a:xfrm>
                <a:off x="4898" y="23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2" name="Oval 179"/>
              <p:cNvSpPr>
                <a:spLocks noChangeArrowheads="1"/>
              </p:cNvSpPr>
              <p:nvPr/>
            </p:nvSpPr>
            <p:spPr bwMode="auto">
              <a:xfrm>
                <a:off x="4949" y="232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3" name="Oval 180"/>
              <p:cNvSpPr>
                <a:spLocks noChangeArrowheads="1"/>
              </p:cNvSpPr>
              <p:nvPr/>
            </p:nvSpPr>
            <p:spPr bwMode="auto">
              <a:xfrm>
                <a:off x="4999" y="230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4" name="Oval 181"/>
              <p:cNvSpPr>
                <a:spLocks noChangeArrowheads="1"/>
              </p:cNvSpPr>
              <p:nvPr/>
            </p:nvSpPr>
            <p:spPr bwMode="auto">
              <a:xfrm>
                <a:off x="5050" y="230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5" name="Oval 182"/>
              <p:cNvSpPr>
                <a:spLocks noChangeArrowheads="1"/>
              </p:cNvSpPr>
              <p:nvPr/>
            </p:nvSpPr>
            <p:spPr bwMode="auto">
              <a:xfrm>
                <a:off x="5100" y="229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6" name="Oval 183"/>
              <p:cNvSpPr>
                <a:spLocks noChangeArrowheads="1"/>
              </p:cNvSpPr>
              <p:nvPr/>
            </p:nvSpPr>
            <p:spPr bwMode="auto">
              <a:xfrm>
                <a:off x="5150" y="227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7" name="Oval 184"/>
              <p:cNvSpPr>
                <a:spLocks noChangeArrowheads="1"/>
              </p:cNvSpPr>
              <p:nvPr/>
            </p:nvSpPr>
            <p:spPr bwMode="auto">
              <a:xfrm>
                <a:off x="5201" y="22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8" name="Oval 185"/>
              <p:cNvSpPr>
                <a:spLocks noChangeArrowheads="1"/>
              </p:cNvSpPr>
              <p:nvPr/>
            </p:nvSpPr>
            <p:spPr bwMode="auto">
              <a:xfrm>
                <a:off x="5251" y="223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9" name="Oval 186"/>
              <p:cNvSpPr>
                <a:spLocks noChangeArrowheads="1"/>
              </p:cNvSpPr>
              <p:nvPr/>
            </p:nvSpPr>
            <p:spPr bwMode="auto">
              <a:xfrm>
                <a:off x="5302" y="222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0" name="Oval 187"/>
              <p:cNvSpPr>
                <a:spLocks noChangeArrowheads="1"/>
              </p:cNvSpPr>
              <p:nvPr/>
            </p:nvSpPr>
            <p:spPr bwMode="auto">
              <a:xfrm>
                <a:off x="5352" y="220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1" name="Oval 188"/>
              <p:cNvSpPr>
                <a:spLocks noChangeArrowheads="1"/>
              </p:cNvSpPr>
              <p:nvPr/>
            </p:nvSpPr>
            <p:spPr bwMode="auto">
              <a:xfrm>
                <a:off x="5402" y="21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2" name="Oval 189"/>
              <p:cNvSpPr>
                <a:spLocks noChangeArrowheads="1"/>
              </p:cNvSpPr>
              <p:nvPr/>
            </p:nvSpPr>
            <p:spPr bwMode="auto">
              <a:xfrm>
                <a:off x="5453" y="21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3" name="Oval 190"/>
              <p:cNvSpPr>
                <a:spLocks noChangeArrowheads="1"/>
              </p:cNvSpPr>
              <p:nvPr/>
            </p:nvSpPr>
            <p:spPr bwMode="auto">
              <a:xfrm>
                <a:off x="5503" y="21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4" name="Oval 191"/>
              <p:cNvSpPr>
                <a:spLocks noChangeArrowheads="1"/>
              </p:cNvSpPr>
              <p:nvPr/>
            </p:nvSpPr>
            <p:spPr bwMode="auto">
              <a:xfrm>
                <a:off x="5554" y="21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5" name="Oval 192"/>
              <p:cNvSpPr>
                <a:spLocks noChangeArrowheads="1"/>
              </p:cNvSpPr>
              <p:nvPr/>
            </p:nvSpPr>
            <p:spPr bwMode="auto">
              <a:xfrm>
                <a:off x="5604" y="21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6" name="Oval 193"/>
              <p:cNvSpPr>
                <a:spLocks noChangeArrowheads="1"/>
              </p:cNvSpPr>
              <p:nvPr/>
            </p:nvSpPr>
            <p:spPr bwMode="auto">
              <a:xfrm>
                <a:off x="5654" y="211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7" name="Oval 194"/>
              <p:cNvSpPr>
                <a:spLocks noChangeArrowheads="1"/>
              </p:cNvSpPr>
              <p:nvPr/>
            </p:nvSpPr>
            <p:spPr bwMode="auto">
              <a:xfrm>
                <a:off x="5705" y="208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8" name="Oval 195"/>
              <p:cNvSpPr>
                <a:spLocks noChangeArrowheads="1"/>
              </p:cNvSpPr>
              <p:nvPr/>
            </p:nvSpPr>
            <p:spPr bwMode="auto">
              <a:xfrm>
                <a:off x="5755" y="20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9" name="Oval 196"/>
              <p:cNvSpPr>
                <a:spLocks noChangeArrowheads="1"/>
              </p:cNvSpPr>
              <p:nvPr/>
            </p:nvSpPr>
            <p:spPr bwMode="auto">
              <a:xfrm>
                <a:off x="5806" y="204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0" name="Oval 197"/>
              <p:cNvSpPr>
                <a:spLocks noChangeArrowheads="1"/>
              </p:cNvSpPr>
              <p:nvPr/>
            </p:nvSpPr>
            <p:spPr bwMode="auto">
              <a:xfrm>
                <a:off x="5856" y="20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1" name="Oval 198"/>
              <p:cNvSpPr>
                <a:spLocks noChangeArrowheads="1"/>
              </p:cNvSpPr>
              <p:nvPr/>
            </p:nvSpPr>
            <p:spPr bwMode="auto">
              <a:xfrm>
                <a:off x="5906" y="19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2" name="Oval 199"/>
              <p:cNvSpPr>
                <a:spLocks noChangeArrowheads="1"/>
              </p:cNvSpPr>
              <p:nvPr/>
            </p:nvSpPr>
            <p:spPr bwMode="auto">
              <a:xfrm>
                <a:off x="5957" y="196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3" name="Oval 200"/>
              <p:cNvSpPr>
                <a:spLocks noChangeArrowheads="1"/>
              </p:cNvSpPr>
              <p:nvPr/>
            </p:nvSpPr>
            <p:spPr bwMode="auto">
              <a:xfrm>
                <a:off x="6007" y="193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4" name="Oval 201"/>
              <p:cNvSpPr>
                <a:spLocks noChangeArrowheads="1"/>
              </p:cNvSpPr>
              <p:nvPr/>
            </p:nvSpPr>
            <p:spPr bwMode="auto">
              <a:xfrm>
                <a:off x="6058" y="187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5" name="Oval 202"/>
              <p:cNvSpPr>
                <a:spLocks noChangeArrowheads="1"/>
              </p:cNvSpPr>
              <p:nvPr/>
            </p:nvSpPr>
            <p:spPr bwMode="auto">
              <a:xfrm>
                <a:off x="6108" y="18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6" name="Oval 203"/>
              <p:cNvSpPr>
                <a:spLocks noChangeArrowheads="1"/>
              </p:cNvSpPr>
              <p:nvPr/>
            </p:nvSpPr>
            <p:spPr bwMode="auto">
              <a:xfrm>
                <a:off x="6158" y="18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7" name="Oval 204"/>
              <p:cNvSpPr>
                <a:spLocks noChangeArrowheads="1"/>
              </p:cNvSpPr>
              <p:nvPr/>
            </p:nvSpPr>
            <p:spPr bwMode="auto">
              <a:xfrm>
                <a:off x="6209" y="178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96" name="Oval 206"/>
            <p:cNvSpPr>
              <a:spLocks noChangeArrowheads="1"/>
            </p:cNvSpPr>
            <p:nvPr/>
          </p:nvSpPr>
          <p:spPr bwMode="auto">
            <a:xfrm>
              <a:off x="6259" y="170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 name="Oval 207"/>
            <p:cNvSpPr>
              <a:spLocks noChangeArrowheads="1"/>
            </p:cNvSpPr>
            <p:nvPr/>
          </p:nvSpPr>
          <p:spPr bwMode="auto">
            <a:xfrm>
              <a:off x="6310" y="164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 name="Oval 208"/>
            <p:cNvSpPr>
              <a:spLocks noChangeArrowheads="1"/>
            </p:cNvSpPr>
            <p:nvPr/>
          </p:nvSpPr>
          <p:spPr bwMode="auto">
            <a:xfrm>
              <a:off x="6360" y="163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 name="Oval 209"/>
            <p:cNvSpPr>
              <a:spLocks noChangeArrowheads="1"/>
            </p:cNvSpPr>
            <p:nvPr/>
          </p:nvSpPr>
          <p:spPr bwMode="auto">
            <a:xfrm>
              <a:off x="6414" y="1526"/>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 name="Oval 210"/>
            <p:cNvSpPr>
              <a:spLocks noChangeArrowheads="1"/>
            </p:cNvSpPr>
            <p:nvPr/>
          </p:nvSpPr>
          <p:spPr bwMode="auto">
            <a:xfrm>
              <a:off x="6464" y="1483"/>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 name="Oval 211"/>
            <p:cNvSpPr>
              <a:spLocks noChangeArrowheads="1"/>
            </p:cNvSpPr>
            <p:nvPr/>
          </p:nvSpPr>
          <p:spPr bwMode="auto">
            <a:xfrm>
              <a:off x="6515" y="14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 name="Oval 212"/>
            <p:cNvSpPr>
              <a:spLocks noChangeArrowheads="1"/>
            </p:cNvSpPr>
            <p:nvPr/>
          </p:nvSpPr>
          <p:spPr bwMode="auto">
            <a:xfrm>
              <a:off x="6565" y="133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3" name="Freeform 213"/>
            <p:cNvSpPr>
              <a:spLocks/>
            </p:cNvSpPr>
            <p:nvPr/>
          </p:nvSpPr>
          <p:spPr bwMode="auto">
            <a:xfrm>
              <a:off x="1583" y="1786"/>
              <a:ext cx="5000" cy="1422"/>
            </a:xfrm>
            <a:custGeom>
              <a:avLst/>
              <a:gdLst>
                <a:gd name="T0" fmla="*/ 0 w 1389"/>
                <a:gd name="T1" fmla="*/ 395 h 395"/>
                <a:gd name="T2" fmla="*/ 694 w 1389"/>
                <a:gd name="T3" fmla="*/ 198 h 395"/>
                <a:gd name="T4" fmla="*/ 1389 w 1389"/>
                <a:gd name="T5" fmla="*/ 0 h 395"/>
              </a:gdLst>
              <a:ahLst/>
              <a:cxnLst>
                <a:cxn ang="0">
                  <a:pos x="T0" y="T1"/>
                </a:cxn>
                <a:cxn ang="0">
                  <a:pos x="T2" y="T3"/>
                </a:cxn>
                <a:cxn ang="0">
                  <a:pos x="T4" y="T5"/>
                </a:cxn>
              </a:cxnLst>
              <a:rect l="0" t="0" r="r" b="b"/>
              <a:pathLst>
                <a:path w="1389" h="395">
                  <a:moveTo>
                    <a:pt x="0" y="395"/>
                  </a:moveTo>
                  <a:lnTo>
                    <a:pt x="694" y="198"/>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4" name="Freeform 214"/>
            <p:cNvSpPr>
              <a:spLocks/>
            </p:cNvSpPr>
            <p:nvPr/>
          </p:nvSpPr>
          <p:spPr bwMode="auto">
            <a:xfrm>
              <a:off x="1583" y="1008"/>
              <a:ext cx="5000" cy="1670"/>
            </a:xfrm>
            <a:custGeom>
              <a:avLst/>
              <a:gdLst>
                <a:gd name="T0" fmla="*/ 0 w 1389"/>
                <a:gd name="T1" fmla="*/ 464 h 464"/>
                <a:gd name="T2" fmla="*/ 694 w 1389"/>
                <a:gd name="T3" fmla="*/ 232 h 464"/>
                <a:gd name="T4" fmla="*/ 1389 w 1389"/>
                <a:gd name="T5" fmla="*/ 0 h 464"/>
              </a:gdLst>
              <a:ahLst/>
              <a:cxnLst>
                <a:cxn ang="0">
                  <a:pos x="T0" y="T1"/>
                </a:cxn>
                <a:cxn ang="0">
                  <a:pos x="T2" y="T3"/>
                </a:cxn>
                <a:cxn ang="0">
                  <a:pos x="T4" y="T5"/>
                </a:cxn>
              </a:cxnLst>
              <a:rect l="0" t="0" r="r" b="b"/>
              <a:pathLst>
                <a:path w="1389" h="464">
                  <a:moveTo>
                    <a:pt x="0" y="464"/>
                  </a:moveTo>
                  <a:lnTo>
                    <a:pt x="694" y="232"/>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5" name="Line 215"/>
            <p:cNvSpPr>
              <a:spLocks noChangeShapeType="1"/>
            </p:cNvSpPr>
            <p:nvPr/>
          </p:nvSpPr>
          <p:spPr bwMode="auto">
            <a:xfrm>
              <a:off x="2792" y="2246"/>
              <a:ext cx="0" cy="605"/>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6" name="Line 216"/>
            <p:cNvSpPr>
              <a:spLocks noChangeShapeType="1"/>
            </p:cNvSpPr>
            <p:nvPr/>
          </p:nvSpPr>
          <p:spPr bwMode="auto">
            <a:xfrm>
              <a:off x="5320" y="1472"/>
              <a:ext cx="0" cy="771"/>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7" name="Rectangle 217"/>
            <p:cNvSpPr>
              <a:spLocks noChangeArrowheads="1"/>
            </p:cNvSpPr>
            <p:nvPr/>
          </p:nvSpPr>
          <p:spPr bwMode="auto">
            <a:xfrm>
              <a:off x="2584" y="3031"/>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p=25: 11.7</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08" name="Rectangle 218"/>
            <p:cNvSpPr>
              <a:spLocks noChangeArrowheads="1"/>
            </p:cNvSpPr>
            <p:nvPr/>
          </p:nvSpPr>
          <p:spPr bwMode="auto">
            <a:xfrm>
              <a:off x="4956" y="968"/>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p=75: 14.9</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09" name="Line 219"/>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0" name="Line 220"/>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1" name="Rectangle 221"/>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12" name="Line 222"/>
            <p:cNvSpPr>
              <a:spLocks noChangeShapeType="1"/>
            </p:cNvSpPr>
            <p:nvPr/>
          </p:nvSpPr>
          <p:spPr bwMode="auto">
            <a:xfrm flipH="1">
              <a:off x="1378" y="258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3" name="Rectangle 223"/>
            <p:cNvSpPr>
              <a:spLocks noChangeArrowheads="1"/>
            </p:cNvSpPr>
            <p:nvPr/>
          </p:nvSpPr>
          <p:spPr bwMode="auto">
            <a:xfrm rot="16200000">
              <a:off x="1153" y="244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14" name="Line 224"/>
            <p:cNvSpPr>
              <a:spLocks noChangeShapeType="1"/>
            </p:cNvSpPr>
            <p:nvPr/>
          </p:nvSpPr>
          <p:spPr bwMode="auto">
            <a:xfrm flipH="1">
              <a:off x="1378" y="154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5" name="Rectangle 225"/>
            <p:cNvSpPr>
              <a:spLocks noChangeArrowheads="1"/>
            </p:cNvSpPr>
            <p:nvPr/>
          </p:nvSpPr>
          <p:spPr bwMode="auto">
            <a:xfrm rot="16200000">
              <a:off x="1153" y="1412"/>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16" name="Line 226"/>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7" name="Rectangle 227"/>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18" name="Rectangle 228"/>
            <p:cNvSpPr>
              <a:spLocks noChangeArrowheads="1"/>
            </p:cNvSpPr>
            <p:nvPr/>
          </p:nvSpPr>
          <p:spPr bwMode="auto">
            <a:xfrm rot="16200000">
              <a:off x="-200" y="1922"/>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Mean Child Household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19" name="Line 229"/>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0" name="Line 230"/>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1" name="Rectangle 231"/>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5" name="Line 232"/>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6" name="Rectangle 233"/>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7" name="Line 234"/>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2" name="Rectangle 235"/>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03" name="Line 236"/>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3" name="Rectangle 237"/>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4" name="Line 238"/>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 name="Rectangle 239"/>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04" name="Line 240"/>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5" name="Rectangle 241"/>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06" name="Rectangle 242"/>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Parent Household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07" name="Rectangle 243"/>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8" name="Oval 244"/>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 name="Oval 245"/>
            <p:cNvSpPr>
              <a:spLocks noChangeArrowheads="1"/>
            </p:cNvSpPr>
            <p:nvPr/>
          </p:nvSpPr>
          <p:spPr bwMode="auto">
            <a:xfrm>
              <a:off x="6086" y="34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 name="Rectangle 246"/>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11" name="Rectangle 247"/>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12" name="Rectangle 248"/>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1932009507"/>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 name="TextBox 92"/>
          <p:cNvSpPr txBox="1"/>
          <p:nvPr/>
        </p:nvSpPr>
        <p:spPr>
          <a:xfrm>
            <a:off x="1647731" y="56702"/>
            <a:ext cx="9228500" cy="646331"/>
          </a:xfrm>
          <a:prstGeom prst="rect">
            <a:avLst/>
          </a:prstGeom>
          <a:noFill/>
        </p:spPr>
        <p:txBody>
          <a:bodyPr wrap="square" rtlCol="0">
            <a:spAutoFit/>
          </a:bodyPr>
          <a:lstStyle/>
          <a:p>
            <a:pPr algn="ctr">
              <a:defRPr/>
            </a:pPr>
            <a:r>
              <a:rPr lang="en-US" b="1" kern="0" dirty="0">
                <a:solidFill>
                  <a:srgbClr val="1E2D53"/>
                </a:solidFill>
                <a:latin typeface="Arial"/>
              </a:rPr>
              <a:t>Black-White Gap in Child Individual Income Rank vs. Parent Income Rank</a:t>
            </a:r>
          </a:p>
          <a:p>
            <a:pPr algn="ctr">
              <a:defRPr/>
            </a:pPr>
            <a:r>
              <a:rPr lang="en-US" kern="0" dirty="0">
                <a:solidFill>
                  <a:srgbClr val="1E2D53"/>
                </a:solidFill>
                <a:latin typeface="Arial"/>
              </a:rPr>
              <a:t>Male Children in Single-Parent Families</a:t>
            </a:r>
          </a:p>
        </p:txBody>
      </p:sp>
      <p:grpSp>
        <p:nvGrpSpPr>
          <p:cNvPr id="3" name="Group 4"/>
          <p:cNvGrpSpPr>
            <a:grpSpLocks noChangeAspect="1"/>
          </p:cNvGrpSpPr>
          <p:nvPr/>
        </p:nvGrpSpPr>
        <p:grpSpPr bwMode="auto">
          <a:xfrm>
            <a:off x="1522413" y="200025"/>
            <a:ext cx="9231313" cy="6453188"/>
            <a:chOff x="959" y="126"/>
            <a:chExt cx="5815" cy="4065"/>
          </a:xfrm>
        </p:grpSpPr>
        <p:grpSp>
          <p:nvGrpSpPr>
            <p:cNvPr id="6" name="Group 205"/>
            <p:cNvGrpSpPr>
              <a:grpSpLocks/>
            </p:cNvGrpSpPr>
            <p:nvPr/>
          </p:nvGrpSpPr>
          <p:grpSpPr bwMode="auto">
            <a:xfrm>
              <a:off x="1435" y="515"/>
              <a:ext cx="5242" cy="3096"/>
              <a:chOff x="1435" y="515"/>
              <a:chExt cx="5242" cy="3096"/>
            </a:xfrm>
          </p:grpSpPr>
          <p:sp>
            <p:nvSpPr>
              <p:cNvPr id="482"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3" name="Line 9"/>
              <p:cNvSpPr>
                <a:spLocks noChangeShapeType="1"/>
              </p:cNvSpPr>
              <p:nvPr/>
            </p:nvSpPr>
            <p:spPr bwMode="auto">
              <a:xfrm>
                <a:off x="1435" y="3096"/>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4" name="Line 10"/>
              <p:cNvSpPr>
                <a:spLocks noChangeShapeType="1"/>
              </p:cNvSpPr>
              <p:nvPr/>
            </p:nvSpPr>
            <p:spPr bwMode="auto">
              <a:xfrm>
                <a:off x="1435" y="258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5" name="Line 11"/>
              <p:cNvSpPr>
                <a:spLocks noChangeShapeType="1"/>
              </p:cNvSpPr>
              <p:nvPr/>
            </p:nvSpPr>
            <p:spPr bwMode="auto">
              <a:xfrm>
                <a:off x="1435" y="206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6" name="Line 12"/>
              <p:cNvSpPr>
                <a:spLocks noChangeShapeType="1"/>
              </p:cNvSpPr>
              <p:nvPr/>
            </p:nvSpPr>
            <p:spPr bwMode="auto">
              <a:xfrm>
                <a:off x="1435" y="154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7" name="Line 13"/>
              <p:cNvSpPr>
                <a:spLocks noChangeShapeType="1"/>
              </p:cNvSpPr>
              <p:nvPr/>
            </p:nvSpPr>
            <p:spPr bwMode="auto">
              <a:xfrm>
                <a:off x="1435" y="103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8" name="Line 14"/>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9" name="Oval 15"/>
              <p:cNvSpPr>
                <a:spLocks noChangeArrowheads="1"/>
              </p:cNvSpPr>
              <p:nvPr/>
            </p:nvSpPr>
            <p:spPr bwMode="auto">
              <a:xfrm>
                <a:off x="1565" y="26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Oval 16"/>
              <p:cNvSpPr>
                <a:spLocks noChangeArrowheads="1"/>
              </p:cNvSpPr>
              <p:nvPr/>
            </p:nvSpPr>
            <p:spPr bwMode="auto">
              <a:xfrm>
                <a:off x="1615" y="258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Oval 17"/>
              <p:cNvSpPr>
                <a:spLocks noChangeArrowheads="1"/>
              </p:cNvSpPr>
              <p:nvPr/>
            </p:nvSpPr>
            <p:spPr bwMode="auto">
              <a:xfrm>
                <a:off x="1666" y="254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Oval 18"/>
              <p:cNvSpPr>
                <a:spLocks noChangeArrowheads="1"/>
              </p:cNvSpPr>
              <p:nvPr/>
            </p:nvSpPr>
            <p:spPr bwMode="auto">
              <a:xfrm>
                <a:off x="1716" y="24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Oval 19"/>
              <p:cNvSpPr>
                <a:spLocks noChangeArrowheads="1"/>
              </p:cNvSpPr>
              <p:nvPr/>
            </p:nvSpPr>
            <p:spPr bwMode="auto">
              <a:xfrm>
                <a:off x="1766" y="24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Oval 20"/>
              <p:cNvSpPr>
                <a:spLocks noChangeArrowheads="1"/>
              </p:cNvSpPr>
              <p:nvPr/>
            </p:nvSpPr>
            <p:spPr bwMode="auto">
              <a:xfrm>
                <a:off x="1817" y="245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Oval 21"/>
              <p:cNvSpPr>
                <a:spLocks noChangeArrowheads="1"/>
              </p:cNvSpPr>
              <p:nvPr/>
            </p:nvSpPr>
            <p:spPr bwMode="auto">
              <a:xfrm>
                <a:off x="1867" y="241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Oval 22"/>
              <p:cNvSpPr>
                <a:spLocks noChangeArrowheads="1"/>
              </p:cNvSpPr>
              <p:nvPr/>
            </p:nvSpPr>
            <p:spPr bwMode="auto">
              <a:xfrm>
                <a:off x="1918" y="2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Oval 23"/>
              <p:cNvSpPr>
                <a:spLocks noChangeArrowheads="1"/>
              </p:cNvSpPr>
              <p:nvPr/>
            </p:nvSpPr>
            <p:spPr bwMode="auto">
              <a:xfrm>
                <a:off x="1968" y="24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Oval 24"/>
              <p:cNvSpPr>
                <a:spLocks noChangeArrowheads="1"/>
              </p:cNvSpPr>
              <p:nvPr/>
            </p:nvSpPr>
            <p:spPr bwMode="auto">
              <a:xfrm>
                <a:off x="2018" y="23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Oval 25"/>
              <p:cNvSpPr>
                <a:spLocks noChangeArrowheads="1"/>
              </p:cNvSpPr>
              <p:nvPr/>
            </p:nvSpPr>
            <p:spPr bwMode="auto">
              <a:xfrm>
                <a:off x="2069" y="23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Oval 26"/>
              <p:cNvSpPr>
                <a:spLocks noChangeArrowheads="1"/>
              </p:cNvSpPr>
              <p:nvPr/>
            </p:nvSpPr>
            <p:spPr bwMode="auto">
              <a:xfrm>
                <a:off x="2119" y="23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Oval 27"/>
              <p:cNvSpPr>
                <a:spLocks noChangeArrowheads="1"/>
              </p:cNvSpPr>
              <p:nvPr/>
            </p:nvSpPr>
            <p:spPr bwMode="auto">
              <a:xfrm>
                <a:off x="2170" y="23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Oval 28"/>
              <p:cNvSpPr>
                <a:spLocks noChangeArrowheads="1"/>
              </p:cNvSpPr>
              <p:nvPr/>
            </p:nvSpPr>
            <p:spPr bwMode="auto">
              <a:xfrm>
                <a:off x="2220" y="22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Oval 29"/>
              <p:cNvSpPr>
                <a:spLocks noChangeArrowheads="1"/>
              </p:cNvSpPr>
              <p:nvPr/>
            </p:nvSpPr>
            <p:spPr bwMode="auto">
              <a:xfrm>
                <a:off x="2270" y="22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 name="Oval 30"/>
              <p:cNvSpPr>
                <a:spLocks noChangeArrowheads="1"/>
              </p:cNvSpPr>
              <p:nvPr/>
            </p:nvSpPr>
            <p:spPr bwMode="auto">
              <a:xfrm>
                <a:off x="2321" y="22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 name="Oval 31"/>
              <p:cNvSpPr>
                <a:spLocks noChangeArrowheads="1"/>
              </p:cNvSpPr>
              <p:nvPr/>
            </p:nvSpPr>
            <p:spPr bwMode="auto">
              <a:xfrm>
                <a:off x="2371" y="22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 name="Oval 32"/>
              <p:cNvSpPr>
                <a:spLocks noChangeArrowheads="1"/>
              </p:cNvSpPr>
              <p:nvPr/>
            </p:nvSpPr>
            <p:spPr bwMode="auto">
              <a:xfrm>
                <a:off x="2422" y="22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2" name="Oval 33"/>
              <p:cNvSpPr>
                <a:spLocks noChangeArrowheads="1"/>
              </p:cNvSpPr>
              <p:nvPr/>
            </p:nvSpPr>
            <p:spPr bwMode="auto">
              <a:xfrm>
                <a:off x="2472" y="22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3" name="Oval 34"/>
              <p:cNvSpPr>
                <a:spLocks noChangeArrowheads="1"/>
              </p:cNvSpPr>
              <p:nvPr/>
            </p:nvSpPr>
            <p:spPr bwMode="auto">
              <a:xfrm>
                <a:off x="2522" y="21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 name="Oval 35"/>
              <p:cNvSpPr>
                <a:spLocks noChangeArrowheads="1"/>
              </p:cNvSpPr>
              <p:nvPr/>
            </p:nvSpPr>
            <p:spPr bwMode="auto">
              <a:xfrm>
                <a:off x="2573" y="22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 name="Oval 36"/>
              <p:cNvSpPr>
                <a:spLocks noChangeArrowheads="1"/>
              </p:cNvSpPr>
              <p:nvPr/>
            </p:nvSpPr>
            <p:spPr bwMode="auto">
              <a:xfrm>
                <a:off x="2623" y="21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 name="Oval 37"/>
              <p:cNvSpPr>
                <a:spLocks noChangeArrowheads="1"/>
              </p:cNvSpPr>
              <p:nvPr/>
            </p:nvSpPr>
            <p:spPr bwMode="auto">
              <a:xfrm>
                <a:off x="2674" y="21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 name="Oval 38"/>
              <p:cNvSpPr>
                <a:spLocks noChangeArrowheads="1"/>
              </p:cNvSpPr>
              <p:nvPr/>
            </p:nvSpPr>
            <p:spPr bwMode="auto">
              <a:xfrm>
                <a:off x="2724" y="21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 name="Oval 39"/>
              <p:cNvSpPr>
                <a:spLocks noChangeArrowheads="1"/>
              </p:cNvSpPr>
              <p:nvPr/>
            </p:nvSpPr>
            <p:spPr bwMode="auto">
              <a:xfrm>
                <a:off x="2774" y="21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 name="Oval 40"/>
              <p:cNvSpPr>
                <a:spLocks noChangeArrowheads="1"/>
              </p:cNvSpPr>
              <p:nvPr/>
            </p:nvSpPr>
            <p:spPr bwMode="auto">
              <a:xfrm>
                <a:off x="2825" y="21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 name="Oval 41"/>
              <p:cNvSpPr>
                <a:spLocks noChangeArrowheads="1"/>
              </p:cNvSpPr>
              <p:nvPr/>
            </p:nvSpPr>
            <p:spPr bwMode="auto">
              <a:xfrm>
                <a:off x="2875" y="20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 name="Oval 42"/>
              <p:cNvSpPr>
                <a:spLocks noChangeArrowheads="1"/>
              </p:cNvSpPr>
              <p:nvPr/>
            </p:nvSpPr>
            <p:spPr bwMode="auto">
              <a:xfrm>
                <a:off x="2926" y="207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2" name="Oval 43"/>
              <p:cNvSpPr>
                <a:spLocks noChangeArrowheads="1"/>
              </p:cNvSpPr>
              <p:nvPr/>
            </p:nvSpPr>
            <p:spPr bwMode="auto">
              <a:xfrm>
                <a:off x="2976" y="20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 name="Oval 44"/>
              <p:cNvSpPr>
                <a:spLocks noChangeArrowheads="1"/>
              </p:cNvSpPr>
              <p:nvPr/>
            </p:nvSpPr>
            <p:spPr bwMode="auto">
              <a:xfrm>
                <a:off x="3026" y="20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 name="Oval 45"/>
              <p:cNvSpPr>
                <a:spLocks noChangeArrowheads="1"/>
              </p:cNvSpPr>
              <p:nvPr/>
            </p:nvSpPr>
            <p:spPr bwMode="auto">
              <a:xfrm>
                <a:off x="3080" y="20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 name="Oval 46"/>
              <p:cNvSpPr>
                <a:spLocks noChangeArrowheads="1"/>
              </p:cNvSpPr>
              <p:nvPr/>
            </p:nvSpPr>
            <p:spPr bwMode="auto">
              <a:xfrm>
                <a:off x="3131" y="20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9" name="Oval 47"/>
              <p:cNvSpPr>
                <a:spLocks noChangeArrowheads="1"/>
              </p:cNvSpPr>
              <p:nvPr/>
            </p:nvSpPr>
            <p:spPr bwMode="auto">
              <a:xfrm>
                <a:off x="3181" y="19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 name="Oval 48"/>
              <p:cNvSpPr>
                <a:spLocks noChangeArrowheads="1"/>
              </p:cNvSpPr>
              <p:nvPr/>
            </p:nvSpPr>
            <p:spPr bwMode="auto">
              <a:xfrm>
                <a:off x="3232" y="19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 name="Oval 49"/>
              <p:cNvSpPr>
                <a:spLocks noChangeArrowheads="1"/>
              </p:cNvSpPr>
              <p:nvPr/>
            </p:nvSpPr>
            <p:spPr bwMode="auto">
              <a:xfrm>
                <a:off x="3282" y="19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 name="Oval 50"/>
              <p:cNvSpPr>
                <a:spLocks noChangeArrowheads="1"/>
              </p:cNvSpPr>
              <p:nvPr/>
            </p:nvSpPr>
            <p:spPr bwMode="auto">
              <a:xfrm>
                <a:off x="3332" y="196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 name="Oval 51"/>
              <p:cNvSpPr>
                <a:spLocks noChangeArrowheads="1"/>
              </p:cNvSpPr>
              <p:nvPr/>
            </p:nvSpPr>
            <p:spPr bwMode="auto">
              <a:xfrm>
                <a:off x="3383" y="195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7" name="Oval 52"/>
              <p:cNvSpPr>
                <a:spLocks noChangeArrowheads="1"/>
              </p:cNvSpPr>
              <p:nvPr/>
            </p:nvSpPr>
            <p:spPr bwMode="auto">
              <a:xfrm>
                <a:off x="3433" y="19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 name="Oval 53"/>
              <p:cNvSpPr>
                <a:spLocks noChangeArrowheads="1"/>
              </p:cNvSpPr>
              <p:nvPr/>
            </p:nvSpPr>
            <p:spPr bwMode="auto">
              <a:xfrm>
                <a:off x="3484" y="18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 name="Oval 54"/>
              <p:cNvSpPr>
                <a:spLocks noChangeArrowheads="1"/>
              </p:cNvSpPr>
              <p:nvPr/>
            </p:nvSpPr>
            <p:spPr bwMode="auto">
              <a:xfrm>
                <a:off x="3534" y="191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 name="Oval 55"/>
              <p:cNvSpPr>
                <a:spLocks noChangeArrowheads="1"/>
              </p:cNvSpPr>
              <p:nvPr/>
            </p:nvSpPr>
            <p:spPr bwMode="auto">
              <a:xfrm>
                <a:off x="3584" y="18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 name="Oval 56"/>
              <p:cNvSpPr>
                <a:spLocks noChangeArrowheads="1"/>
              </p:cNvSpPr>
              <p:nvPr/>
            </p:nvSpPr>
            <p:spPr bwMode="auto">
              <a:xfrm>
                <a:off x="3635" y="18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Oval 57"/>
              <p:cNvSpPr>
                <a:spLocks noChangeArrowheads="1"/>
              </p:cNvSpPr>
              <p:nvPr/>
            </p:nvSpPr>
            <p:spPr bwMode="auto">
              <a:xfrm>
                <a:off x="3685" y="18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3" name="Oval 58"/>
              <p:cNvSpPr>
                <a:spLocks noChangeArrowheads="1"/>
              </p:cNvSpPr>
              <p:nvPr/>
            </p:nvSpPr>
            <p:spPr bwMode="auto">
              <a:xfrm>
                <a:off x="3736" y="18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 name="Oval 59"/>
              <p:cNvSpPr>
                <a:spLocks noChangeArrowheads="1"/>
              </p:cNvSpPr>
              <p:nvPr/>
            </p:nvSpPr>
            <p:spPr bwMode="auto">
              <a:xfrm>
                <a:off x="3786" y="18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 name="Oval 60"/>
              <p:cNvSpPr>
                <a:spLocks noChangeArrowheads="1"/>
              </p:cNvSpPr>
              <p:nvPr/>
            </p:nvSpPr>
            <p:spPr bwMode="auto">
              <a:xfrm>
                <a:off x="3836" y="18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6" name="Oval 61"/>
              <p:cNvSpPr>
                <a:spLocks noChangeArrowheads="1"/>
              </p:cNvSpPr>
              <p:nvPr/>
            </p:nvSpPr>
            <p:spPr bwMode="auto">
              <a:xfrm>
                <a:off x="3887" y="18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 name="Oval 62"/>
              <p:cNvSpPr>
                <a:spLocks noChangeArrowheads="1"/>
              </p:cNvSpPr>
              <p:nvPr/>
            </p:nvSpPr>
            <p:spPr bwMode="auto">
              <a:xfrm>
                <a:off x="3937" y="180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 name="Oval 63"/>
              <p:cNvSpPr>
                <a:spLocks noChangeArrowheads="1"/>
              </p:cNvSpPr>
              <p:nvPr/>
            </p:nvSpPr>
            <p:spPr bwMode="auto">
              <a:xfrm>
                <a:off x="3988" y="18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 name="Oval 64"/>
              <p:cNvSpPr>
                <a:spLocks noChangeArrowheads="1"/>
              </p:cNvSpPr>
              <p:nvPr/>
            </p:nvSpPr>
            <p:spPr bwMode="auto">
              <a:xfrm>
                <a:off x="4038" y="17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 name="Oval 65"/>
              <p:cNvSpPr>
                <a:spLocks noChangeArrowheads="1"/>
              </p:cNvSpPr>
              <p:nvPr/>
            </p:nvSpPr>
            <p:spPr bwMode="auto">
              <a:xfrm>
                <a:off x="4088" y="17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 name="Oval 66"/>
              <p:cNvSpPr>
                <a:spLocks noChangeArrowheads="1"/>
              </p:cNvSpPr>
              <p:nvPr/>
            </p:nvSpPr>
            <p:spPr bwMode="auto">
              <a:xfrm>
                <a:off x="4139" y="17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 name="Oval 67"/>
              <p:cNvSpPr>
                <a:spLocks noChangeArrowheads="1"/>
              </p:cNvSpPr>
              <p:nvPr/>
            </p:nvSpPr>
            <p:spPr bwMode="auto">
              <a:xfrm>
                <a:off x="4189" y="17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3" name="Oval 68"/>
              <p:cNvSpPr>
                <a:spLocks noChangeArrowheads="1"/>
              </p:cNvSpPr>
              <p:nvPr/>
            </p:nvSpPr>
            <p:spPr bwMode="auto">
              <a:xfrm>
                <a:off x="4240" y="17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4" name="Oval 69"/>
              <p:cNvSpPr>
                <a:spLocks noChangeArrowheads="1"/>
              </p:cNvSpPr>
              <p:nvPr/>
            </p:nvSpPr>
            <p:spPr bwMode="auto">
              <a:xfrm>
                <a:off x="4290" y="17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 name="Oval 70"/>
              <p:cNvSpPr>
                <a:spLocks noChangeArrowheads="1"/>
              </p:cNvSpPr>
              <p:nvPr/>
            </p:nvSpPr>
            <p:spPr bwMode="auto">
              <a:xfrm>
                <a:off x="4340" y="17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 name="Oval 71"/>
              <p:cNvSpPr>
                <a:spLocks noChangeArrowheads="1"/>
              </p:cNvSpPr>
              <p:nvPr/>
            </p:nvSpPr>
            <p:spPr bwMode="auto">
              <a:xfrm>
                <a:off x="4391" y="17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 name="Oval 72"/>
              <p:cNvSpPr>
                <a:spLocks noChangeArrowheads="1"/>
              </p:cNvSpPr>
              <p:nvPr/>
            </p:nvSpPr>
            <p:spPr bwMode="auto">
              <a:xfrm>
                <a:off x="4441" y="17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 name="Oval 73"/>
              <p:cNvSpPr>
                <a:spLocks noChangeArrowheads="1"/>
              </p:cNvSpPr>
              <p:nvPr/>
            </p:nvSpPr>
            <p:spPr bwMode="auto">
              <a:xfrm>
                <a:off x="4492" y="16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9" name="Oval 74"/>
              <p:cNvSpPr>
                <a:spLocks noChangeArrowheads="1"/>
              </p:cNvSpPr>
              <p:nvPr/>
            </p:nvSpPr>
            <p:spPr bwMode="auto">
              <a:xfrm>
                <a:off x="4542" y="1696"/>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 name="Oval 75"/>
              <p:cNvSpPr>
                <a:spLocks noChangeArrowheads="1"/>
              </p:cNvSpPr>
              <p:nvPr/>
            </p:nvSpPr>
            <p:spPr bwMode="auto">
              <a:xfrm>
                <a:off x="4592" y="168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1" name="Oval 76"/>
              <p:cNvSpPr>
                <a:spLocks noChangeArrowheads="1"/>
              </p:cNvSpPr>
              <p:nvPr/>
            </p:nvSpPr>
            <p:spPr bwMode="auto">
              <a:xfrm>
                <a:off x="4643" y="16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 name="Oval 77"/>
              <p:cNvSpPr>
                <a:spLocks noChangeArrowheads="1"/>
              </p:cNvSpPr>
              <p:nvPr/>
            </p:nvSpPr>
            <p:spPr bwMode="auto">
              <a:xfrm>
                <a:off x="4693" y="16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3" name="Oval 78"/>
              <p:cNvSpPr>
                <a:spLocks noChangeArrowheads="1"/>
              </p:cNvSpPr>
              <p:nvPr/>
            </p:nvSpPr>
            <p:spPr bwMode="auto">
              <a:xfrm>
                <a:off x="4747" y="1638"/>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4" name="Oval 79"/>
              <p:cNvSpPr>
                <a:spLocks noChangeArrowheads="1"/>
              </p:cNvSpPr>
              <p:nvPr/>
            </p:nvSpPr>
            <p:spPr bwMode="auto">
              <a:xfrm>
                <a:off x="4798" y="1627"/>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5" name="Oval 80"/>
              <p:cNvSpPr>
                <a:spLocks noChangeArrowheads="1"/>
              </p:cNvSpPr>
              <p:nvPr/>
            </p:nvSpPr>
            <p:spPr bwMode="auto">
              <a:xfrm>
                <a:off x="4848" y="16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6" name="Oval 81"/>
              <p:cNvSpPr>
                <a:spLocks noChangeArrowheads="1"/>
              </p:cNvSpPr>
              <p:nvPr/>
            </p:nvSpPr>
            <p:spPr bwMode="auto">
              <a:xfrm>
                <a:off x="4898" y="16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 name="Oval 82"/>
              <p:cNvSpPr>
                <a:spLocks noChangeArrowheads="1"/>
              </p:cNvSpPr>
              <p:nvPr/>
            </p:nvSpPr>
            <p:spPr bwMode="auto">
              <a:xfrm>
                <a:off x="4949" y="16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8" name="Oval 83"/>
              <p:cNvSpPr>
                <a:spLocks noChangeArrowheads="1"/>
              </p:cNvSpPr>
              <p:nvPr/>
            </p:nvSpPr>
            <p:spPr bwMode="auto">
              <a:xfrm>
                <a:off x="4999" y="16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9" name="Oval 84"/>
              <p:cNvSpPr>
                <a:spLocks noChangeArrowheads="1"/>
              </p:cNvSpPr>
              <p:nvPr/>
            </p:nvSpPr>
            <p:spPr bwMode="auto">
              <a:xfrm>
                <a:off x="5050" y="15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0" name="Oval 85"/>
              <p:cNvSpPr>
                <a:spLocks noChangeArrowheads="1"/>
              </p:cNvSpPr>
              <p:nvPr/>
            </p:nvSpPr>
            <p:spPr bwMode="auto">
              <a:xfrm>
                <a:off x="5100" y="15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 name="Oval 86"/>
              <p:cNvSpPr>
                <a:spLocks noChangeArrowheads="1"/>
              </p:cNvSpPr>
              <p:nvPr/>
            </p:nvSpPr>
            <p:spPr bwMode="auto">
              <a:xfrm>
                <a:off x="5150" y="15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6" name="Oval 87"/>
              <p:cNvSpPr>
                <a:spLocks noChangeArrowheads="1"/>
              </p:cNvSpPr>
              <p:nvPr/>
            </p:nvSpPr>
            <p:spPr bwMode="auto">
              <a:xfrm>
                <a:off x="5201" y="15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7" name="Oval 88"/>
              <p:cNvSpPr>
                <a:spLocks noChangeArrowheads="1"/>
              </p:cNvSpPr>
              <p:nvPr/>
            </p:nvSpPr>
            <p:spPr bwMode="auto">
              <a:xfrm>
                <a:off x="5251" y="15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8" name="Oval 89"/>
              <p:cNvSpPr>
                <a:spLocks noChangeArrowheads="1"/>
              </p:cNvSpPr>
              <p:nvPr/>
            </p:nvSpPr>
            <p:spPr bwMode="auto">
              <a:xfrm>
                <a:off x="5302"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9" name="Oval 90"/>
              <p:cNvSpPr>
                <a:spLocks noChangeArrowheads="1"/>
              </p:cNvSpPr>
              <p:nvPr/>
            </p:nvSpPr>
            <p:spPr bwMode="auto">
              <a:xfrm>
                <a:off x="5352" y="15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0" name="Oval 91"/>
              <p:cNvSpPr>
                <a:spLocks noChangeArrowheads="1"/>
              </p:cNvSpPr>
              <p:nvPr/>
            </p:nvSpPr>
            <p:spPr bwMode="auto">
              <a:xfrm>
                <a:off x="5402" y="15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1" name="Oval 92"/>
              <p:cNvSpPr>
                <a:spLocks noChangeArrowheads="1"/>
              </p:cNvSpPr>
              <p:nvPr/>
            </p:nvSpPr>
            <p:spPr bwMode="auto">
              <a:xfrm>
                <a:off x="5453" y="15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2" name="Oval 93"/>
              <p:cNvSpPr>
                <a:spLocks noChangeArrowheads="1"/>
              </p:cNvSpPr>
              <p:nvPr/>
            </p:nvSpPr>
            <p:spPr bwMode="auto">
              <a:xfrm>
                <a:off x="5503" y="14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3" name="Oval 94"/>
              <p:cNvSpPr>
                <a:spLocks noChangeArrowheads="1"/>
              </p:cNvSpPr>
              <p:nvPr/>
            </p:nvSpPr>
            <p:spPr bwMode="auto">
              <a:xfrm>
                <a:off x="5554" y="15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4" name="Oval 95"/>
              <p:cNvSpPr>
                <a:spLocks noChangeArrowheads="1"/>
              </p:cNvSpPr>
              <p:nvPr/>
            </p:nvSpPr>
            <p:spPr bwMode="auto">
              <a:xfrm>
                <a:off x="5604" y="14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5" name="Oval 96"/>
              <p:cNvSpPr>
                <a:spLocks noChangeArrowheads="1"/>
              </p:cNvSpPr>
              <p:nvPr/>
            </p:nvSpPr>
            <p:spPr bwMode="auto">
              <a:xfrm>
                <a:off x="5654" y="14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6" name="Oval 97"/>
              <p:cNvSpPr>
                <a:spLocks noChangeArrowheads="1"/>
              </p:cNvSpPr>
              <p:nvPr/>
            </p:nvSpPr>
            <p:spPr bwMode="auto">
              <a:xfrm>
                <a:off x="5705" y="1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7" name="Oval 98"/>
              <p:cNvSpPr>
                <a:spLocks noChangeArrowheads="1"/>
              </p:cNvSpPr>
              <p:nvPr/>
            </p:nvSpPr>
            <p:spPr bwMode="auto">
              <a:xfrm>
                <a:off x="5755" y="14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8" name="Oval 99"/>
              <p:cNvSpPr>
                <a:spLocks noChangeArrowheads="1"/>
              </p:cNvSpPr>
              <p:nvPr/>
            </p:nvSpPr>
            <p:spPr bwMode="auto">
              <a:xfrm>
                <a:off x="5806" y="13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9" name="Oval 100"/>
              <p:cNvSpPr>
                <a:spLocks noChangeArrowheads="1"/>
              </p:cNvSpPr>
              <p:nvPr/>
            </p:nvSpPr>
            <p:spPr bwMode="auto">
              <a:xfrm>
                <a:off x="5856" y="14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0" name="Oval 101"/>
              <p:cNvSpPr>
                <a:spLocks noChangeArrowheads="1"/>
              </p:cNvSpPr>
              <p:nvPr/>
            </p:nvSpPr>
            <p:spPr bwMode="auto">
              <a:xfrm>
                <a:off x="5906" y="14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1" name="Oval 102"/>
              <p:cNvSpPr>
                <a:spLocks noChangeArrowheads="1"/>
              </p:cNvSpPr>
              <p:nvPr/>
            </p:nvSpPr>
            <p:spPr bwMode="auto">
              <a:xfrm>
                <a:off x="5957" y="1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2" name="Oval 103"/>
              <p:cNvSpPr>
                <a:spLocks noChangeArrowheads="1"/>
              </p:cNvSpPr>
              <p:nvPr/>
            </p:nvSpPr>
            <p:spPr bwMode="auto">
              <a:xfrm>
                <a:off x="6007" y="1375"/>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3" name="Oval 104"/>
              <p:cNvSpPr>
                <a:spLocks noChangeArrowheads="1"/>
              </p:cNvSpPr>
              <p:nvPr/>
            </p:nvSpPr>
            <p:spPr bwMode="auto">
              <a:xfrm>
                <a:off x="6058" y="13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4" name="Oval 105"/>
              <p:cNvSpPr>
                <a:spLocks noChangeArrowheads="1"/>
              </p:cNvSpPr>
              <p:nvPr/>
            </p:nvSpPr>
            <p:spPr bwMode="auto">
              <a:xfrm>
                <a:off x="6108" y="13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5" name="Oval 106"/>
              <p:cNvSpPr>
                <a:spLocks noChangeArrowheads="1"/>
              </p:cNvSpPr>
              <p:nvPr/>
            </p:nvSpPr>
            <p:spPr bwMode="auto">
              <a:xfrm>
                <a:off x="6158" y="13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6" name="Oval 107"/>
              <p:cNvSpPr>
                <a:spLocks noChangeArrowheads="1"/>
              </p:cNvSpPr>
              <p:nvPr/>
            </p:nvSpPr>
            <p:spPr bwMode="auto">
              <a:xfrm>
                <a:off x="6209" y="13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7" name="Oval 108"/>
              <p:cNvSpPr>
                <a:spLocks noChangeArrowheads="1"/>
              </p:cNvSpPr>
              <p:nvPr/>
            </p:nvSpPr>
            <p:spPr bwMode="auto">
              <a:xfrm>
                <a:off x="6259" y="12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8" name="Oval 109"/>
              <p:cNvSpPr>
                <a:spLocks noChangeArrowheads="1"/>
              </p:cNvSpPr>
              <p:nvPr/>
            </p:nvSpPr>
            <p:spPr bwMode="auto">
              <a:xfrm>
                <a:off x="6310" y="1220"/>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9" name="Oval 110"/>
              <p:cNvSpPr>
                <a:spLocks noChangeArrowheads="1"/>
              </p:cNvSpPr>
              <p:nvPr/>
            </p:nvSpPr>
            <p:spPr bwMode="auto">
              <a:xfrm>
                <a:off x="6360" y="12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0" name="Oval 111"/>
              <p:cNvSpPr>
                <a:spLocks noChangeArrowheads="1"/>
              </p:cNvSpPr>
              <p:nvPr/>
            </p:nvSpPr>
            <p:spPr bwMode="auto">
              <a:xfrm>
                <a:off x="6414" y="1210"/>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1" name="Oval 112"/>
              <p:cNvSpPr>
                <a:spLocks noChangeArrowheads="1"/>
              </p:cNvSpPr>
              <p:nvPr/>
            </p:nvSpPr>
            <p:spPr bwMode="auto">
              <a:xfrm>
                <a:off x="6464" y="1210"/>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2" name="Oval 113"/>
              <p:cNvSpPr>
                <a:spLocks noChangeArrowheads="1"/>
              </p:cNvSpPr>
              <p:nvPr/>
            </p:nvSpPr>
            <p:spPr bwMode="auto">
              <a:xfrm>
                <a:off x="6515" y="11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3" name="Oval 114"/>
              <p:cNvSpPr>
                <a:spLocks noChangeArrowheads="1"/>
              </p:cNvSpPr>
              <p:nvPr/>
            </p:nvSpPr>
            <p:spPr bwMode="auto">
              <a:xfrm>
                <a:off x="6565" y="10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4" name="Freeform 115"/>
              <p:cNvSpPr>
                <a:spLocks/>
              </p:cNvSpPr>
              <p:nvPr/>
            </p:nvSpPr>
            <p:spPr bwMode="auto">
              <a:xfrm>
                <a:off x="1583" y="1199"/>
                <a:ext cx="5000" cy="1281"/>
              </a:xfrm>
              <a:custGeom>
                <a:avLst/>
                <a:gdLst>
                  <a:gd name="T0" fmla="*/ 0 w 1389"/>
                  <a:gd name="T1" fmla="*/ 356 h 356"/>
                  <a:gd name="T2" fmla="*/ 694 w 1389"/>
                  <a:gd name="T3" fmla="*/ 178 h 356"/>
                  <a:gd name="T4" fmla="*/ 1389 w 1389"/>
                  <a:gd name="T5" fmla="*/ 0 h 356"/>
                </a:gdLst>
                <a:ahLst/>
                <a:cxnLst>
                  <a:cxn ang="0">
                    <a:pos x="T0" y="T1"/>
                  </a:cxn>
                  <a:cxn ang="0">
                    <a:pos x="T2" y="T3"/>
                  </a:cxn>
                  <a:cxn ang="0">
                    <a:pos x="T4" y="T5"/>
                  </a:cxn>
                </a:cxnLst>
                <a:rect l="0" t="0" r="r" b="b"/>
                <a:pathLst>
                  <a:path w="1389" h="356">
                    <a:moveTo>
                      <a:pt x="0" y="356"/>
                    </a:moveTo>
                    <a:lnTo>
                      <a:pt x="694" y="178"/>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5" name="Oval 116"/>
              <p:cNvSpPr>
                <a:spLocks noChangeArrowheads="1"/>
              </p:cNvSpPr>
              <p:nvPr/>
            </p:nvSpPr>
            <p:spPr bwMode="auto">
              <a:xfrm>
                <a:off x="1565" y="312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6" name="Oval 117"/>
              <p:cNvSpPr>
                <a:spLocks noChangeArrowheads="1"/>
              </p:cNvSpPr>
              <p:nvPr/>
            </p:nvSpPr>
            <p:spPr bwMode="auto">
              <a:xfrm>
                <a:off x="1615" y="306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7" name="Oval 118"/>
              <p:cNvSpPr>
                <a:spLocks noChangeArrowheads="1"/>
              </p:cNvSpPr>
              <p:nvPr/>
            </p:nvSpPr>
            <p:spPr bwMode="auto">
              <a:xfrm>
                <a:off x="1666" y="301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8" name="Oval 119"/>
              <p:cNvSpPr>
                <a:spLocks noChangeArrowheads="1"/>
              </p:cNvSpPr>
              <p:nvPr/>
            </p:nvSpPr>
            <p:spPr bwMode="auto">
              <a:xfrm>
                <a:off x="1716" y="29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9" name="Oval 120"/>
              <p:cNvSpPr>
                <a:spLocks noChangeArrowheads="1"/>
              </p:cNvSpPr>
              <p:nvPr/>
            </p:nvSpPr>
            <p:spPr bwMode="auto">
              <a:xfrm>
                <a:off x="1766" y="294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0" name="Oval 121"/>
              <p:cNvSpPr>
                <a:spLocks noChangeArrowheads="1"/>
              </p:cNvSpPr>
              <p:nvPr/>
            </p:nvSpPr>
            <p:spPr bwMode="auto">
              <a:xfrm>
                <a:off x="1817" y="291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1" name="Oval 122"/>
              <p:cNvSpPr>
                <a:spLocks noChangeArrowheads="1"/>
              </p:cNvSpPr>
              <p:nvPr/>
            </p:nvSpPr>
            <p:spPr bwMode="auto">
              <a:xfrm>
                <a:off x="1867" y="29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2" name="Oval 123"/>
              <p:cNvSpPr>
                <a:spLocks noChangeArrowheads="1"/>
              </p:cNvSpPr>
              <p:nvPr/>
            </p:nvSpPr>
            <p:spPr bwMode="auto">
              <a:xfrm>
                <a:off x="1918" y="287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3" name="Oval 124"/>
              <p:cNvSpPr>
                <a:spLocks noChangeArrowheads="1"/>
              </p:cNvSpPr>
              <p:nvPr/>
            </p:nvSpPr>
            <p:spPr bwMode="auto">
              <a:xfrm>
                <a:off x="1968" y="28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4" name="Oval 125"/>
              <p:cNvSpPr>
                <a:spLocks noChangeArrowheads="1"/>
              </p:cNvSpPr>
              <p:nvPr/>
            </p:nvSpPr>
            <p:spPr bwMode="auto">
              <a:xfrm>
                <a:off x="2018" y="283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5" name="Oval 126"/>
              <p:cNvSpPr>
                <a:spLocks noChangeArrowheads="1"/>
              </p:cNvSpPr>
              <p:nvPr/>
            </p:nvSpPr>
            <p:spPr bwMode="auto">
              <a:xfrm>
                <a:off x="2069" y="28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6" name="Oval 127"/>
              <p:cNvSpPr>
                <a:spLocks noChangeArrowheads="1"/>
              </p:cNvSpPr>
              <p:nvPr/>
            </p:nvSpPr>
            <p:spPr bwMode="auto">
              <a:xfrm>
                <a:off x="2119" y="27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7" name="Oval 128"/>
              <p:cNvSpPr>
                <a:spLocks noChangeArrowheads="1"/>
              </p:cNvSpPr>
              <p:nvPr/>
            </p:nvSpPr>
            <p:spPr bwMode="auto">
              <a:xfrm>
                <a:off x="2170" y="276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8" name="Oval 129"/>
              <p:cNvSpPr>
                <a:spLocks noChangeArrowheads="1"/>
              </p:cNvSpPr>
              <p:nvPr/>
            </p:nvSpPr>
            <p:spPr bwMode="auto">
              <a:xfrm>
                <a:off x="2220" y="278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9" name="Oval 130"/>
              <p:cNvSpPr>
                <a:spLocks noChangeArrowheads="1"/>
              </p:cNvSpPr>
              <p:nvPr/>
            </p:nvSpPr>
            <p:spPr bwMode="auto">
              <a:xfrm>
                <a:off x="2270" y="276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0" name="Oval 131"/>
              <p:cNvSpPr>
                <a:spLocks noChangeArrowheads="1"/>
              </p:cNvSpPr>
              <p:nvPr/>
            </p:nvSpPr>
            <p:spPr bwMode="auto">
              <a:xfrm>
                <a:off x="2321" y="27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1" name="Oval 132"/>
              <p:cNvSpPr>
                <a:spLocks noChangeArrowheads="1"/>
              </p:cNvSpPr>
              <p:nvPr/>
            </p:nvSpPr>
            <p:spPr bwMode="auto">
              <a:xfrm>
                <a:off x="2371" y="272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2" name="Oval 133"/>
              <p:cNvSpPr>
                <a:spLocks noChangeArrowheads="1"/>
              </p:cNvSpPr>
              <p:nvPr/>
            </p:nvSpPr>
            <p:spPr bwMode="auto">
              <a:xfrm>
                <a:off x="2422" y="271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3" name="Oval 134"/>
              <p:cNvSpPr>
                <a:spLocks noChangeArrowheads="1"/>
              </p:cNvSpPr>
              <p:nvPr/>
            </p:nvSpPr>
            <p:spPr bwMode="auto">
              <a:xfrm>
                <a:off x="2472" y="27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4" name="Oval 135"/>
              <p:cNvSpPr>
                <a:spLocks noChangeArrowheads="1"/>
              </p:cNvSpPr>
              <p:nvPr/>
            </p:nvSpPr>
            <p:spPr bwMode="auto">
              <a:xfrm>
                <a:off x="2522" y="269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5" name="Oval 136"/>
              <p:cNvSpPr>
                <a:spLocks noChangeArrowheads="1"/>
              </p:cNvSpPr>
              <p:nvPr/>
            </p:nvSpPr>
            <p:spPr bwMode="auto">
              <a:xfrm>
                <a:off x="2573" y="268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6" name="Oval 137"/>
              <p:cNvSpPr>
                <a:spLocks noChangeArrowheads="1"/>
              </p:cNvSpPr>
              <p:nvPr/>
            </p:nvSpPr>
            <p:spPr bwMode="auto">
              <a:xfrm>
                <a:off x="2623" y="267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7" name="Oval 138"/>
              <p:cNvSpPr>
                <a:spLocks noChangeArrowheads="1"/>
              </p:cNvSpPr>
              <p:nvPr/>
            </p:nvSpPr>
            <p:spPr bwMode="auto">
              <a:xfrm>
                <a:off x="2674" y="265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8" name="Oval 139"/>
              <p:cNvSpPr>
                <a:spLocks noChangeArrowheads="1"/>
              </p:cNvSpPr>
              <p:nvPr/>
            </p:nvSpPr>
            <p:spPr bwMode="auto">
              <a:xfrm>
                <a:off x="2724" y="267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9" name="Oval 140"/>
              <p:cNvSpPr>
                <a:spLocks noChangeArrowheads="1"/>
              </p:cNvSpPr>
              <p:nvPr/>
            </p:nvSpPr>
            <p:spPr bwMode="auto">
              <a:xfrm>
                <a:off x="2774" y="263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0" name="Oval 141"/>
              <p:cNvSpPr>
                <a:spLocks noChangeArrowheads="1"/>
              </p:cNvSpPr>
              <p:nvPr/>
            </p:nvSpPr>
            <p:spPr bwMode="auto">
              <a:xfrm>
                <a:off x="2825" y="26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1" name="Oval 142"/>
              <p:cNvSpPr>
                <a:spLocks noChangeArrowheads="1"/>
              </p:cNvSpPr>
              <p:nvPr/>
            </p:nvSpPr>
            <p:spPr bwMode="auto">
              <a:xfrm>
                <a:off x="2875" y="26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2" name="Oval 143"/>
              <p:cNvSpPr>
                <a:spLocks noChangeArrowheads="1"/>
              </p:cNvSpPr>
              <p:nvPr/>
            </p:nvSpPr>
            <p:spPr bwMode="auto">
              <a:xfrm>
                <a:off x="2926" y="260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3" name="Oval 144"/>
              <p:cNvSpPr>
                <a:spLocks noChangeArrowheads="1"/>
              </p:cNvSpPr>
              <p:nvPr/>
            </p:nvSpPr>
            <p:spPr bwMode="auto">
              <a:xfrm>
                <a:off x="2976" y="260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4" name="Oval 145"/>
              <p:cNvSpPr>
                <a:spLocks noChangeArrowheads="1"/>
              </p:cNvSpPr>
              <p:nvPr/>
            </p:nvSpPr>
            <p:spPr bwMode="auto">
              <a:xfrm>
                <a:off x="3026" y="25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5" name="Oval 146"/>
              <p:cNvSpPr>
                <a:spLocks noChangeArrowheads="1"/>
              </p:cNvSpPr>
              <p:nvPr/>
            </p:nvSpPr>
            <p:spPr bwMode="auto">
              <a:xfrm>
                <a:off x="3080" y="257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6" name="Oval 147"/>
              <p:cNvSpPr>
                <a:spLocks noChangeArrowheads="1"/>
              </p:cNvSpPr>
              <p:nvPr/>
            </p:nvSpPr>
            <p:spPr bwMode="auto">
              <a:xfrm>
                <a:off x="3131" y="25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7" name="Oval 148"/>
              <p:cNvSpPr>
                <a:spLocks noChangeArrowheads="1"/>
              </p:cNvSpPr>
              <p:nvPr/>
            </p:nvSpPr>
            <p:spPr bwMode="auto">
              <a:xfrm>
                <a:off x="3181" y="251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8" name="Oval 149"/>
              <p:cNvSpPr>
                <a:spLocks noChangeArrowheads="1"/>
              </p:cNvSpPr>
              <p:nvPr/>
            </p:nvSpPr>
            <p:spPr bwMode="auto">
              <a:xfrm>
                <a:off x="3232" y="252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9" name="Oval 150"/>
              <p:cNvSpPr>
                <a:spLocks noChangeArrowheads="1"/>
              </p:cNvSpPr>
              <p:nvPr/>
            </p:nvSpPr>
            <p:spPr bwMode="auto">
              <a:xfrm>
                <a:off x="3282" y="25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0" name="Oval 151"/>
              <p:cNvSpPr>
                <a:spLocks noChangeArrowheads="1"/>
              </p:cNvSpPr>
              <p:nvPr/>
            </p:nvSpPr>
            <p:spPr bwMode="auto">
              <a:xfrm>
                <a:off x="3332" y="25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1" name="Oval 152"/>
              <p:cNvSpPr>
                <a:spLocks noChangeArrowheads="1"/>
              </p:cNvSpPr>
              <p:nvPr/>
            </p:nvSpPr>
            <p:spPr bwMode="auto">
              <a:xfrm>
                <a:off x="3383" y="249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2" name="Oval 153"/>
              <p:cNvSpPr>
                <a:spLocks noChangeArrowheads="1"/>
              </p:cNvSpPr>
              <p:nvPr/>
            </p:nvSpPr>
            <p:spPr bwMode="auto">
              <a:xfrm>
                <a:off x="3433" y="249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3" name="Oval 154"/>
              <p:cNvSpPr>
                <a:spLocks noChangeArrowheads="1"/>
              </p:cNvSpPr>
              <p:nvPr/>
            </p:nvSpPr>
            <p:spPr bwMode="auto">
              <a:xfrm>
                <a:off x="3484" y="24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4" name="Oval 155"/>
              <p:cNvSpPr>
                <a:spLocks noChangeArrowheads="1"/>
              </p:cNvSpPr>
              <p:nvPr/>
            </p:nvSpPr>
            <p:spPr bwMode="auto">
              <a:xfrm>
                <a:off x="3534" y="245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5" name="Oval 156"/>
              <p:cNvSpPr>
                <a:spLocks noChangeArrowheads="1"/>
              </p:cNvSpPr>
              <p:nvPr/>
            </p:nvSpPr>
            <p:spPr bwMode="auto">
              <a:xfrm>
                <a:off x="3584" y="246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6" name="Oval 157"/>
              <p:cNvSpPr>
                <a:spLocks noChangeArrowheads="1"/>
              </p:cNvSpPr>
              <p:nvPr/>
            </p:nvSpPr>
            <p:spPr bwMode="auto">
              <a:xfrm>
                <a:off x="3635" y="242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7" name="Oval 158"/>
              <p:cNvSpPr>
                <a:spLocks noChangeArrowheads="1"/>
              </p:cNvSpPr>
              <p:nvPr/>
            </p:nvSpPr>
            <p:spPr bwMode="auto">
              <a:xfrm>
                <a:off x="3685" y="243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8" name="Oval 159"/>
              <p:cNvSpPr>
                <a:spLocks noChangeArrowheads="1"/>
              </p:cNvSpPr>
              <p:nvPr/>
            </p:nvSpPr>
            <p:spPr bwMode="auto">
              <a:xfrm>
                <a:off x="3736" y="24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9" name="Oval 160"/>
              <p:cNvSpPr>
                <a:spLocks noChangeArrowheads="1"/>
              </p:cNvSpPr>
              <p:nvPr/>
            </p:nvSpPr>
            <p:spPr bwMode="auto">
              <a:xfrm>
                <a:off x="3786" y="241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0" name="Oval 161"/>
              <p:cNvSpPr>
                <a:spLocks noChangeArrowheads="1"/>
              </p:cNvSpPr>
              <p:nvPr/>
            </p:nvSpPr>
            <p:spPr bwMode="auto">
              <a:xfrm>
                <a:off x="3836" y="24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1" name="Oval 162"/>
              <p:cNvSpPr>
                <a:spLocks noChangeArrowheads="1"/>
              </p:cNvSpPr>
              <p:nvPr/>
            </p:nvSpPr>
            <p:spPr bwMode="auto">
              <a:xfrm>
                <a:off x="3887" y="240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2" name="Oval 163"/>
              <p:cNvSpPr>
                <a:spLocks noChangeArrowheads="1"/>
              </p:cNvSpPr>
              <p:nvPr/>
            </p:nvSpPr>
            <p:spPr bwMode="auto">
              <a:xfrm>
                <a:off x="3937" y="238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3" name="Oval 164"/>
              <p:cNvSpPr>
                <a:spLocks noChangeArrowheads="1"/>
              </p:cNvSpPr>
              <p:nvPr/>
            </p:nvSpPr>
            <p:spPr bwMode="auto">
              <a:xfrm>
                <a:off x="3988" y="237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4" name="Oval 165"/>
              <p:cNvSpPr>
                <a:spLocks noChangeArrowheads="1"/>
              </p:cNvSpPr>
              <p:nvPr/>
            </p:nvSpPr>
            <p:spPr bwMode="auto">
              <a:xfrm>
                <a:off x="4038" y="236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5" name="Oval 166"/>
              <p:cNvSpPr>
                <a:spLocks noChangeArrowheads="1"/>
              </p:cNvSpPr>
              <p:nvPr/>
            </p:nvSpPr>
            <p:spPr bwMode="auto">
              <a:xfrm>
                <a:off x="4088" y="236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6" name="Oval 167"/>
              <p:cNvSpPr>
                <a:spLocks noChangeArrowheads="1"/>
              </p:cNvSpPr>
              <p:nvPr/>
            </p:nvSpPr>
            <p:spPr bwMode="auto">
              <a:xfrm>
                <a:off x="4139" y="23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7" name="Oval 168"/>
              <p:cNvSpPr>
                <a:spLocks noChangeArrowheads="1"/>
              </p:cNvSpPr>
              <p:nvPr/>
            </p:nvSpPr>
            <p:spPr bwMode="auto">
              <a:xfrm>
                <a:off x="4189" y="23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8" name="Oval 169"/>
              <p:cNvSpPr>
                <a:spLocks noChangeArrowheads="1"/>
              </p:cNvSpPr>
              <p:nvPr/>
            </p:nvSpPr>
            <p:spPr bwMode="auto">
              <a:xfrm>
                <a:off x="4240" y="232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9" name="Oval 170"/>
              <p:cNvSpPr>
                <a:spLocks noChangeArrowheads="1"/>
              </p:cNvSpPr>
              <p:nvPr/>
            </p:nvSpPr>
            <p:spPr bwMode="auto">
              <a:xfrm>
                <a:off x="4290" y="232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0" name="Oval 171"/>
              <p:cNvSpPr>
                <a:spLocks noChangeArrowheads="1"/>
              </p:cNvSpPr>
              <p:nvPr/>
            </p:nvSpPr>
            <p:spPr bwMode="auto">
              <a:xfrm>
                <a:off x="4340" y="232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1" name="Oval 172"/>
              <p:cNvSpPr>
                <a:spLocks noChangeArrowheads="1"/>
              </p:cNvSpPr>
              <p:nvPr/>
            </p:nvSpPr>
            <p:spPr bwMode="auto">
              <a:xfrm>
                <a:off x="4391" y="236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2" name="Oval 173"/>
              <p:cNvSpPr>
                <a:spLocks noChangeArrowheads="1"/>
              </p:cNvSpPr>
              <p:nvPr/>
            </p:nvSpPr>
            <p:spPr bwMode="auto">
              <a:xfrm>
                <a:off x="4441" y="2290"/>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3" name="Oval 174"/>
              <p:cNvSpPr>
                <a:spLocks noChangeArrowheads="1"/>
              </p:cNvSpPr>
              <p:nvPr/>
            </p:nvSpPr>
            <p:spPr bwMode="auto">
              <a:xfrm>
                <a:off x="4492" y="231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4" name="Oval 175"/>
              <p:cNvSpPr>
                <a:spLocks noChangeArrowheads="1"/>
              </p:cNvSpPr>
              <p:nvPr/>
            </p:nvSpPr>
            <p:spPr bwMode="auto">
              <a:xfrm>
                <a:off x="4542" y="226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5" name="Oval 176"/>
              <p:cNvSpPr>
                <a:spLocks noChangeArrowheads="1"/>
              </p:cNvSpPr>
              <p:nvPr/>
            </p:nvSpPr>
            <p:spPr bwMode="auto">
              <a:xfrm>
                <a:off x="4592" y="227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6" name="Oval 177"/>
              <p:cNvSpPr>
                <a:spLocks noChangeArrowheads="1"/>
              </p:cNvSpPr>
              <p:nvPr/>
            </p:nvSpPr>
            <p:spPr bwMode="auto">
              <a:xfrm>
                <a:off x="4643" y="22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7" name="Oval 178"/>
              <p:cNvSpPr>
                <a:spLocks noChangeArrowheads="1"/>
              </p:cNvSpPr>
              <p:nvPr/>
            </p:nvSpPr>
            <p:spPr bwMode="auto">
              <a:xfrm>
                <a:off x="4693" y="227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8" name="Oval 179"/>
              <p:cNvSpPr>
                <a:spLocks noChangeArrowheads="1"/>
              </p:cNvSpPr>
              <p:nvPr/>
            </p:nvSpPr>
            <p:spPr bwMode="auto">
              <a:xfrm>
                <a:off x="4747" y="2232"/>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9" name="Oval 180"/>
              <p:cNvSpPr>
                <a:spLocks noChangeArrowheads="1"/>
              </p:cNvSpPr>
              <p:nvPr/>
            </p:nvSpPr>
            <p:spPr bwMode="auto">
              <a:xfrm>
                <a:off x="4798" y="2236"/>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0" name="Oval 181"/>
              <p:cNvSpPr>
                <a:spLocks noChangeArrowheads="1"/>
              </p:cNvSpPr>
              <p:nvPr/>
            </p:nvSpPr>
            <p:spPr bwMode="auto">
              <a:xfrm>
                <a:off x="4848" y="223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1" name="Oval 182"/>
              <p:cNvSpPr>
                <a:spLocks noChangeArrowheads="1"/>
              </p:cNvSpPr>
              <p:nvPr/>
            </p:nvSpPr>
            <p:spPr bwMode="auto">
              <a:xfrm>
                <a:off x="4898" y="227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2" name="Oval 183"/>
              <p:cNvSpPr>
                <a:spLocks noChangeArrowheads="1"/>
              </p:cNvSpPr>
              <p:nvPr/>
            </p:nvSpPr>
            <p:spPr bwMode="auto">
              <a:xfrm>
                <a:off x="4949" y="21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3" name="Oval 184"/>
              <p:cNvSpPr>
                <a:spLocks noChangeArrowheads="1"/>
              </p:cNvSpPr>
              <p:nvPr/>
            </p:nvSpPr>
            <p:spPr bwMode="auto">
              <a:xfrm>
                <a:off x="4999" y="216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4" name="Oval 185"/>
              <p:cNvSpPr>
                <a:spLocks noChangeArrowheads="1"/>
              </p:cNvSpPr>
              <p:nvPr/>
            </p:nvSpPr>
            <p:spPr bwMode="auto">
              <a:xfrm>
                <a:off x="5050" y="218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5" name="Oval 186"/>
              <p:cNvSpPr>
                <a:spLocks noChangeArrowheads="1"/>
              </p:cNvSpPr>
              <p:nvPr/>
            </p:nvSpPr>
            <p:spPr bwMode="auto">
              <a:xfrm>
                <a:off x="5100" y="218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6" name="Oval 187"/>
              <p:cNvSpPr>
                <a:spLocks noChangeArrowheads="1"/>
              </p:cNvSpPr>
              <p:nvPr/>
            </p:nvSpPr>
            <p:spPr bwMode="auto">
              <a:xfrm>
                <a:off x="5150" y="22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7" name="Oval 188"/>
              <p:cNvSpPr>
                <a:spLocks noChangeArrowheads="1"/>
              </p:cNvSpPr>
              <p:nvPr/>
            </p:nvSpPr>
            <p:spPr bwMode="auto">
              <a:xfrm>
                <a:off x="5201" y="220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8" name="Oval 189"/>
              <p:cNvSpPr>
                <a:spLocks noChangeArrowheads="1"/>
              </p:cNvSpPr>
              <p:nvPr/>
            </p:nvSpPr>
            <p:spPr bwMode="auto">
              <a:xfrm>
                <a:off x="5251" y="210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9" name="Oval 190"/>
              <p:cNvSpPr>
                <a:spLocks noChangeArrowheads="1"/>
              </p:cNvSpPr>
              <p:nvPr/>
            </p:nvSpPr>
            <p:spPr bwMode="auto">
              <a:xfrm>
                <a:off x="5302" y="2160"/>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0" name="Oval 191"/>
              <p:cNvSpPr>
                <a:spLocks noChangeArrowheads="1"/>
              </p:cNvSpPr>
              <p:nvPr/>
            </p:nvSpPr>
            <p:spPr bwMode="auto">
              <a:xfrm>
                <a:off x="5352" y="21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1" name="Oval 192"/>
              <p:cNvSpPr>
                <a:spLocks noChangeArrowheads="1"/>
              </p:cNvSpPr>
              <p:nvPr/>
            </p:nvSpPr>
            <p:spPr bwMode="auto">
              <a:xfrm>
                <a:off x="5402" y="223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2" name="Oval 193"/>
              <p:cNvSpPr>
                <a:spLocks noChangeArrowheads="1"/>
              </p:cNvSpPr>
              <p:nvPr/>
            </p:nvSpPr>
            <p:spPr bwMode="auto">
              <a:xfrm>
                <a:off x="5453" y="218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3" name="Oval 194"/>
              <p:cNvSpPr>
                <a:spLocks noChangeArrowheads="1"/>
              </p:cNvSpPr>
              <p:nvPr/>
            </p:nvSpPr>
            <p:spPr bwMode="auto">
              <a:xfrm>
                <a:off x="5503" y="218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4" name="Oval 195"/>
              <p:cNvSpPr>
                <a:spLocks noChangeArrowheads="1"/>
              </p:cNvSpPr>
              <p:nvPr/>
            </p:nvSpPr>
            <p:spPr bwMode="auto">
              <a:xfrm>
                <a:off x="5554" y="20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5" name="Oval 196"/>
              <p:cNvSpPr>
                <a:spLocks noChangeArrowheads="1"/>
              </p:cNvSpPr>
              <p:nvPr/>
            </p:nvSpPr>
            <p:spPr bwMode="auto">
              <a:xfrm>
                <a:off x="5604" y="203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6" name="Oval 197"/>
              <p:cNvSpPr>
                <a:spLocks noChangeArrowheads="1"/>
              </p:cNvSpPr>
              <p:nvPr/>
            </p:nvSpPr>
            <p:spPr bwMode="auto">
              <a:xfrm>
                <a:off x="5654" y="215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7" name="Oval 198"/>
              <p:cNvSpPr>
                <a:spLocks noChangeArrowheads="1"/>
              </p:cNvSpPr>
              <p:nvPr/>
            </p:nvSpPr>
            <p:spPr bwMode="auto">
              <a:xfrm>
                <a:off x="5705" y="20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8" name="Oval 199"/>
              <p:cNvSpPr>
                <a:spLocks noChangeArrowheads="1"/>
              </p:cNvSpPr>
              <p:nvPr/>
            </p:nvSpPr>
            <p:spPr bwMode="auto">
              <a:xfrm>
                <a:off x="5755" y="21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9" name="Oval 200"/>
              <p:cNvSpPr>
                <a:spLocks noChangeArrowheads="1"/>
              </p:cNvSpPr>
              <p:nvPr/>
            </p:nvSpPr>
            <p:spPr bwMode="auto">
              <a:xfrm>
                <a:off x="5806" y="207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0" name="Oval 201"/>
              <p:cNvSpPr>
                <a:spLocks noChangeArrowheads="1"/>
              </p:cNvSpPr>
              <p:nvPr/>
            </p:nvSpPr>
            <p:spPr bwMode="auto">
              <a:xfrm>
                <a:off x="5856" y="207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1" name="Oval 202"/>
              <p:cNvSpPr>
                <a:spLocks noChangeArrowheads="1"/>
              </p:cNvSpPr>
              <p:nvPr/>
            </p:nvSpPr>
            <p:spPr bwMode="auto">
              <a:xfrm>
                <a:off x="5906" y="2117"/>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2" name="Oval 203"/>
              <p:cNvSpPr>
                <a:spLocks noChangeArrowheads="1"/>
              </p:cNvSpPr>
              <p:nvPr/>
            </p:nvSpPr>
            <p:spPr bwMode="auto">
              <a:xfrm>
                <a:off x="5957" y="193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3" name="Oval 204"/>
              <p:cNvSpPr>
                <a:spLocks noChangeArrowheads="1"/>
              </p:cNvSpPr>
              <p:nvPr/>
            </p:nvSpPr>
            <p:spPr bwMode="auto">
              <a:xfrm>
                <a:off x="6007" y="197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72" name="Oval 206"/>
            <p:cNvSpPr>
              <a:spLocks noChangeArrowheads="1"/>
            </p:cNvSpPr>
            <p:nvPr/>
          </p:nvSpPr>
          <p:spPr bwMode="auto">
            <a:xfrm>
              <a:off x="6058" y="1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 name="Oval 207"/>
            <p:cNvSpPr>
              <a:spLocks noChangeArrowheads="1"/>
            </p:cNvSpPr>
            <p:nvPr/>
          </p:nvSpPr>
          <p:spPr bwMode="auto">
            <a:xfrm>
              <a:off x="6108" y="19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 name="Oval 208"/>
            <p:cNvSpPr>
              <a:spLocks noChangeArrowheads="1"/>
            </p:cNvSpPr>
            <p:nvPr/>
          </p:nvSpPr>
          <p:spPr bwMode="auto">
            <a:xfrm>
              <a:off x="6158" y="19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 name="Oval 209"/>
            <p:cNvSpPr>
              <a:spLocks noChangeArrowheads="1"/>
            </p:cNvSpPr>
            <p:nvPr/>
          </p:nvSpPr>
          <p:spPr bwMode="auto">
            <a:xfrm>
              <a:off x="6209" y="1876"/>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 name="Oval 210"/>
            <p:cNvSpPr>
              <a:spLocks noChangeArrowheads="1"/>
            </p:cNvSpPr>
            <p:nvPr/>
          </p:nvSpPr>
          <p:spPr bwMode="auto">
            <a:xfrm>
              <a:off x="6259" y="187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 name="Oval 211"/>
            <p:cNvSpPr>
              <a:spLocks noChangeArrowheads="1"/>
            </p:cNvSpPr>
            <p:nvPr/>
          </p:nvSpPr>
          <p:spPr bwMode="auto">
            <a:xfrm>
              <a:off x="6310" y="15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8" name="Oval 212"/>
            <p:cNvSpPr>
              <a:spLocks noChangeArrowheads="1"/>
            </p:cNvSpPr>
            <p:nvPr/>
          </p:nvSpPr>
          <p:spPr bwMode="auto">
            <a:xfrm>
              <a:off x="6360" y="170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 name="Oval 213"/>
            <p:cNvSpPr>
              <a:spLocks noChangeArrowheads="1"/>
            </p:cNvSpPr>
            <p:nvPr/>
          </p:nvSpPr>
          <p:spPr bwMode="auto">
            <a:xfrm>
              <a:off x="6414" y="1940"/>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 name="Oval 214"/>
            <p:cNvSpPr>
              <a:spLocks noChangeArrowheads="1"/>
            </p:cNvSpPr>
            <p:nvPr/>
          </p:nvSpPr>
          <p:spPr bwMode="auto">
            <a:xfrm>
              <a:off x="6464" y="1775"/>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 name="Oval 215"/>
            <p:cNvSpPr>
              <a:spLocks noChangeArrowheads="1"/>
            </p:cNvSpPr>
            <p:nvPr/>
          </p:nvSpPr>
          <p:spPr bwMode="auto">
            <a:xfrm>
              <a:off x="6515" y="19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 name="Oval 216"/>
            <p:cNvSpPr>
              <a:spLocks noChangeArrowheads="1"/>
            </p:cNvSpPr>
            <p:nvPr/>
          </p:nvSpPr>
          <p:spPr bwMode="auto">
            <a:xfrm>
              <a:off x="6565" y="21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 name="Freeform 217"/>
            <p:cNvSpPr>
              <a:spLocks/>
            </p:cNvSpPr>
            <p:nvPr/>
          </p:nvSpPr>
          <p:spPr bwMode="auto">
            <a:xfrm>
              <a:off x="1583" y="1876"/>
              <a:ext cx="5000" cy="1069"/>
            </a:xfrm>
            <a:custGeom>
              <a:avLst/>
              <a:gdLst>
                <a:gd name="T0" fmla="*/ 0 w 1389"/>
                <a:gd name="T1" fmla="*/ 297 h 297"/>
                <a:gd name="T2" fmla="*/ 694 w 1389"/>
                <a:gd name="T3" fmla="*/ 148 h 297"/>
                <a:gd name="T4" fmla="*/ 1389 w 1389"/>
                <a:gd name="T5" fmla="*/ 0 h 297"/>
              </a:gdLst>
              <a:ahLst/>
              <a:cxnLst>
                <a:cxn ang="0">
                  <a:pos x="T0" y="T1"/>
                </a:cxn>
                <a:cxn ang="0">
                  <a:pos x="T2" y="T3"/>
                </a:cxn>
                <a:cxn ang="0">
                  <a:pos x="T4" y="T5"/>
                </a:cxn>
              </a:cxnLst>
              <a:rect l="0" t="0" r="r" b="b"/>
              <a:pathLst>
                <a:path w="1389" h="297">
                  <a:moveTo>
                    <a:pt x="0" y="297"/>
                  </a:moveTo>
                  <a:lnTo>
                    <a:pt x="694" y="148"/>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Line 218"/>
            <p:cNvSpPr>
              <a:spLocks noChangeShapeType="1"/>
            </p:cNvSpPr>
            <p:nvPr/>
          </p:nvSpPr>
          <p:spPr bwMode="auto">
            <a:xfrm flipV="1">
              <a:off x="2792" y="2153"/>
              <a:ext cx="0" cy="504"/>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5" name="Line 219"/>
            <p:cNvSpPr>
              <a:spLocks noChangeShapeType="1"/>
            </p:cNvSpPr>
            <p:nvPr/>
          </p:nvSpPr>
          <p:spPr bwMode="auto">
            <a:xfrm flipV="1">
              <a:off x="5320" y="1555"/>
              <a:ext cx="0" cy="619"/>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6" name="Rectangle 220"/>
            <p:cNvSpPr>
              <a:spLocks noChangeArrowheads="1"/>
            </p:cNvSpPr>
            <p:nvPr/>
          </p:nvSpPr>
          <p:spPr bwMode="auto">
            <a:xfrm>
              <a:off x="3102" y="2617"/>
              <a:ext cx="95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p=25:  9.7</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87" name="Rectangle 221"/>
            <p:cNvSpPr>
              <a:spLocks noChangeArrowheads="1"/>
            </p:cNvSpPr>
            <p:nvPr/>
          </p:nvSpPr>
          <p:spPr bwMode="auto">
            <a:xfrm>
              <a:off x="4855" y="1224"/>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p=75: 12.0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7" name="Line 222"/>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 name="Line 223"/>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 name="Rectangle 224"/>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4" name="Line 225"/>
            <p:cNvSpPr>
              <a:spLocks noChangeShapeType="1"/>
            </p:cNvSpPr>
            <p:nvPr/>
          </p:nvSpPr>
          <p:spPr bwMode="auto">
            <a:xfrm flipH="1">
              <a:off x="1378" y="3096"/>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 name="Rectangle 226"/>
            <p:cNvSpPr>
              <a:spLocks noChangeArrowheads="1"/>
            </p:cNvSpPr>
            <p:nvPr/>
          </p:nvSpPr>
          <p:spPr bwMode="auto">
            <a:xfrm rot="16200000">
              <a:off x="1153" y="2961"/>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16" name="Line 227"/>
            <p:cNvSpPr>
              <a:spLocks noChangeShapeType="1"/>
            </p:cNvSpPr>
            <p:nvPr/>
          </p:nvSpPr>
          <p:spPr bwMode="auto">
            <a:xfrm flipH="1">
              <a:off x="1378" y="258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Rectangle 228"/>
            <p:cNvSpPr>
              <a:spLocks noChangeArrowheads="1"/>
            </p:cNvSpPr>
            <p:nvPr/>
          </p:nvSpPr>
          <p:spPr bwMode="auto">
            <a:xfrm rot="16200000">
              <a:off x="1153" y="244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18" name="Line 229"/>
            <p:cNvSpPr>
              <a:spLocks noChangeShapeType="1"/>
            </p:cNvSpPr>
            <p:nvPr/>
          </p:nvSpPr>
          <p:spPr bwMode="auto">
            <a:xfrm flipH="1">
              <a:off x="1378" y="206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Rectangle 230"/>
            <p:cNvSpPr>
              <a:spLocks noChangeArrowheads="1"/>
            </p:cNvSpPr>
            <p:nvPr/>
          </p:nvSpPr>
          <p:spPr bwMode="auto">
            <a:xfrm rot="16200000">
              <a:off x="1153" y="192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20" name="Line 231"/>
            <p:cNvSpPr>
              <a:spLocks noChangeShapeType="1"/>
            </p:cNvSpPr>
            <p:nvPr/>
          </p:nvSpPr>
          <p:spPr bwMode="auto">
            <a:xfrm flipH="1">
              <a:off x="1378" y="154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Rectangle 232"/>
            <p:cNvSpPr>
              <a:spLocks noChangeArrowheads="1"/>
            </p:cNvSpPr>
            <p:nvPr/>
          </p:nvSpPr>
          <p:spPr bwMode="auto">
            <a:xfrm rot="16200000">
              <a:off x="1153" y="1412"/>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22" name="Line 233"/>
            <p:cNvSpPr>
              <a:spLocks noChangeShapeType="1"/>
            </p:cNvSpPr>
            <p:nvPr/>
          </p:nvSpPr>
          <p:spPr bwMode="auto">
            <a:xfrm flipH="1">
              <a:off x="1378" y="103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Rectangle 234"/>
            <p:cNvSpPr>
              <a:spLocks noChangeArrowheads="1"/>
            </p:cNvSpPr>
            <p:nvPr/>
          </p:nvSpPr>
          <p:spPr bwMode="auto">
            <a:xfrm rot="16200000">
              <a:off x="1153" y="89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70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24" name="Line 235"/>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Rectangle 236"/>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26" name="Rectangle 237"/>
            <p:cNvSpPr>
              <a:spLocks noChangeArrowheads="1"/>
            </p:cNvSpPr>
            <p:nvPr/>
          </p:nvSpPr>
          <p:spPr bwMode="auto">
            <a:xfrm rot="16200000">
              <a:off x="-168" y="1979"/>
              <a:ext cx="245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Mean Child Individual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27" name="Line 238"/>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Line 239"/>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Rectangle 240"/>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58" name="Line 241"/>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Rectangle 242"/>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60" name="Line 243"/>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Rectangle 244"/>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62" name="Line 245"/>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Rectangle 246"/>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64" name="Line 247"/>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Rectangle 248"/>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66" name="Line 249"/>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Rectangle 250"/>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68" name="Rectangle 251"/>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Parent Household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69" name="Rectangle 252"/>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0" name="Oval 253"/>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1" name="Oval 254"/>
            <p:cNvSpPr>
              <a:spLocks noChangeArrowheads="1"/>
            </p:cNvSpPr>
            <p:nvPr/>
          </p:nvSpPr>
          <p:spPr bwMode="auto">
            <a:xfrm>
              <a:off x="6086" y="34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2" name="Rectangle 255"/>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73" name="Rectangle 256"/>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74" name="Rectangle 257"/>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487517777"/>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 name="TextBox 92"/>
          <p:cNvSpPr txBox="1"/>
          <p:nvPr/>
        </p:nvSpPr>
        <p:spPr>
          <a:xfrm>
            <a:off x="1647731" y="56702"/>
            <a:ext cx="9228500" cy="646331"/>
          </a:xfrm>
          <a:prstGeom prst="rect">
            <a:avLst/>
          </a:prstGeom>
          <a:noFill/>
        </p:spPr>
        <p:txBody>
          <a:bodyPr wrap="square" rtlCol="0">
            <a:spAutoFit/>
          </a:bodyPr>
          <a:lstStyle/>
          <a:p>
            <a:pPr algn="ctr">
              <a:defRPr/>
            </a:pPr>
            <a:r>
              <a:rPr lang="en-US" b="1" kern="0" dirty="0">
                <a:solidFill>
                  <a:srgbClr val="1E2D53"/>
                </a:solidFill>
                <a:latin typeface="Arial"/>
              </a:rPr>
              <a:t>Black-White Gap in Child Individual Income Rank vs. Parent Income Rank</a:t>
            </a:r>
          </a:p>
          <a:p>
            <a:pPr algn="ctr">
              <a:defRPr/>
            </a:pPr>
            <a:r>
              <a:rPr lang="en-US" kern="0" dirty="0">
                <a:solidFill>
                  <a:srgbClr val="1E2D53"/>
                </a:solidFill>
                <a:latin typeface="Arial"/>
              </a:rPr>
              <a:t>Male Children in Two-Parent Families</a:t>
            </a:r>
          </a:p>
        </p:txBody>
      </p:sp>
      <p:grpSp>
        <p:nvGrpSpPr>
          <p:cNvPr id="4" name="Group 4"/>
          <p:cNvGrpSpPr>
            <a:grpSpLocks noChangeAspect="1"/>
          </p:cNvGrpSpPr>
          <p:nvPr/>
        </p:nvGrpSpPr>
        <p:grpSpPr bwMode="auto">
          <a:xfrm>
            <a:off x="1522413" y="200025"/>
            <a:ext cx="9231313" cy="6453188"/>
            <a:chOff x="959" y="126"/>
            <a:chExt cx="5815" cy="4065"/>
          </a:xfrm>
        </p:grpSpPr>
        <p:grpSp>
          <p:nvGrpSpPr>
            <p:cNvPr id="7" name="Group 205"/>
            <p:cNvGrpSpPr>
              <a:grpSpLocks/>
            </p:cNvGrpSpPr>
            <p:nvPr/>
          </p:nvGrpSpPr>
          <p:grpSpPr bwMode="auto">
            <a:xfrm>
              <a:off x="1435" y="515"/>
              <a:ext cx="5242" cy="3096"/>
              <a:chOff x="1435" y="515"/>
              <a:chExt cx="5242" cy="3096"/>
            </a:xfrm>
          </p:grpSpPr>
          <p:sp>
            <p:nvSpPr>
              <p:cNvPr id="242"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3" name="Line 9"/>
              <p:cNvSpPr>
                <a:spLocks noChangeShapeType="1"/>
              </p:cNvSpPr>
              <p:nvPr/>
            </p:nvSpPr>
            <p:spPr bwMode="auto">
              <a:xfrm>
                <a:off x="1435" y="3096"/>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4" name="Line 10"/>
              <p:cNvSpPr>
                <a:spLocks noChangeShapeType="1"/>
              </p:cNvSpPr>
              <p:nvPr/>
            </p:nvSpPr>
            <p:spPr bwMode="auto">
              <a:xfrm>
                <a:off x="1435" y="258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5" name="Line 11"/>
              <p:cNvSpPr>
                <a:spLocks noChangeShapeType="1"/>
              </p:cNvSpPr>
              <p:nvPr/>
            </p:nvSpPr>
            <p:spPr bwMode="auto">
              <a:xfrm>
                <a:off x="1435" y="206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6" name="Line 12"/>
              <p:cNvSpPr>
                <a:spLocks noChangeShapeType="1"/>
              </p:cNvSpPr>
              <p:nvPr/>
            </p:nvSpPr>
            <p:spPr bwMode="auto">
              <a:xfrm>
                <a:off x="1435" y="154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7" name="Line 13"/>
              <p:cNvSpPr>
                <a:spLocks noChangeShapeType="1"/>
              </p:cNvSpPr>
              <p:nvPr/>
            </p:nvSpPr>
            <p:spPr bwMode="auto">
              <a:xfrm>
                <a:off x="1435" y="103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8" name="Line 14"/>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9" name="Oval 15"/>
              <p:cNvSpPr>
                <a:spLocks noChangeArrowheads="1"/>
              </p:cNvSpPr>
              <p:nvPr/>
            </p:nvSpPr>
            <p:spPr bwMode="auto">
              <a:xfrm>
                <a:off x="1565" y="25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Oval 16"/>
              <p:cNvSpPr>
                <a:spLocks noChangeArrowheads="1"/>
              </p:cNvSpPr>
              <p:nvPr/>
            </p:nvSpPr>
            <p:spPr bwMode="auto">
              <a:xfrm>
                <a:off x="1615" y="24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Oval 17"/>
              <p:cNvSpPr>
                <a:spLocks noChangeArrowheads="1"/>
              </p:cNvSpPr>
              <p:nvPr/>
            </p:nvSpPr>
            <p:spPr bwMode="auto">
              <a:xfrm>
                <a:off x="1666" y="23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Oval 18"/>
              <p:cNvSpPr>
                <a:spLocks noChangeArrowheads="1"/>
              </p:cNvSpPr>
              <p:nvPr/>
            </p:nvSpPr>
            <p:spPr bwMode="auto">
              <a:xfrm>
                <a:off x="1716" y="23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8" name="Oval 19"/>
              <p:cNvSpPr>
                <a:spLocks noChangeArrowheads="1"/>
              </p:cNvSpPr>
              <p:nvPr/>
            </p:nvSpPr>
            <p:spPr bwMode="auto">
              <a:xfrm>
                <a:off x="1766" y="23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9" name="Oval 20"/>
              <p:cNvSpPr>
                <a:spLocks noChangeArrowheads="1"/>
              </p:cNvSpPr>
              <p:nvPr/>
            </p:nvSpPr>
            <p:spPr bwMode="auto">
              <a:xfrm>
                <a:off x="1817" y="23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0" name="Oval 21"/>
              <p:cNvSpPr>
                <a:spLocks noChangeArrowheads="1"/>
              </p:cNvSpPr>
              <p:nvPr/>
            </p:nvSpPr>
            <p:spPr bwMode="auto">
              <a:xfrm>
                <a:off x="1867" y="23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1" name="Oval 22"/>
              <p:cNvSpPr>
                <a:spLocks noChangeArrowheads="1"/>
              </p:cNvSpPr>
              <p:nvPr/>
            </p:nvSpPr>
            <p:spPr bwMode="auto">
              <a:xfrm>
                <a:off x="1918" y="23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2" name="Oval 23"/>
              <p:cNvSpPr>
                <a:spLocks noChangeArrowheads="1"/>
              </p:cNvSpPr>
              <p:nvPr/>
            </p:nvSpPr>
            <p:spPr bwMode="auto">
              <a:xfrm>
                <a:off x="1968" y="22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3" name="Oval 24"/>
              <p:cNvSpPr>
                <a:spLocks noChangeArrowheads="1"/>
              </p:cNvSpPr>
              <p:nvPr/>
            </p:nvSpPr>
            <p:spPr bwMode="auto">
              <a:xfrm>
                <a:off x="2018" y="22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4" name="Oval 25"/>
              <p:cNvSpPr>
                <a:spLocks noChangeArrowheads="1"/>
              </p:cNvSpPr>
              <p:nvPr/>
            </p:nvSpPr>
            <p:spPr bwMode="auto">
              <a:xfrm>
                <a:off x="2069" y="22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5" name="Oval 26"/>
              <p:cNvSpPr>
                <a:spLocks noChangeArrowheads="1"/>
              </p:cNvSpPr>
              <p:nvPr/>
            </p:nvSpPr>
            <p:spPr bwMode="auto">
              <a:xfrm>
                <a:off x="2119" y="22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6" name="Oval 27"/>
              <p:cNvSpPr>
                <a:spLocks noChangeArrowheads="1"/>
              </p:cNvSpPr>
              <p:nvPr/>
            </p:nvSpPr>
            <p:spPr bwMode="auto">
              <a:xfrm>
                <a:off x="2170" y="22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7" name="Oval 28"/>
              <p:cNvSpPr>
                <a:spLocks noChangeArrowheads="1"/>
              </p:cNvSpPr>
              <p:nvPr/>
            </p:nvSpPr>
            <p:spPr bwMode="auto">
              <a:xfrm>
                <a:off x="2220" y="22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8" name="Oval 29"/>
              <p:cNvSpPr>
                <a:spLocks noChangeArrowheads="1"/>
              </p:cNvSpPr>
              <p:nvPr/>
            </p:nvSpPr>
            <p:spPr bwMode="auto">
              <a:xfrm>
                <a:off x="2270" y="220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9" name="Oval 30"/>
              <p:cNvSpPr>
                <a:spLocks noChangeArrowheads="1"/>
              </p:cNvSpPr>
              <p:nvPr/>
            </p:nvSpPr>
            <p:spPr bwMode="auto">
              <a:xfrm>
                <a:off x="2321" y="21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0" name="Oval 31"/>
              <p:cNvSpPr>
                <a:spLocks noChangeArrowheads="1"/>
              </p:cNvSpPr>
              <p:nvPr/>
            </p:nvSpPr>
            <p:spPr bwMode="auto">
              <a:xfrm>
                <a:off x="2371" y="21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1" name="Oval 32"/>
              <p:cNvSpPr>
                <a:spLocks noChangeArrowheads="1"/>
              </p:cNvSpPr>
              <p:nvPr/>
            </p:nvSpPr>
            <p:spPr bwMode="auto">
              <a:xfrm>
                <a:off x="2422" y="21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2" name="Oval 33"/>
              <p:cNvSpPr>
                <a:spLocks noChangeArrowheads="1"/>
              </p:cNvSpPr>
              <p:nvPr/>
            </p:nvSpPr>
            <p:spPr bwMode="auto">
              <a:xfrm>
                <a:off x="2472" y="21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3" name="Oval 34"/>
              <p:cNvSpPr>
                <a:spLocks noChangeArrowheads="1"/>
              </p:cNvSpPr>
              <p:nvPr/>
            </p:nvSpPr>
            <p:spPr bwMode="auto">
              <a:xfrm>
                <a:off x="2522" y="213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4" name="Oval 35"/>
              <p:cNvSpPr>
                <a:spLocks noChangeArrowheads="1"/>
              </p:cNvSpPr>
              <p:nvPr/>
            </p:nvSpPr>
            <p:spPr bwMode="auto">
              <a:xfrm>
                <a:off x="2573" y="21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5" name="Oval 36"/>
              <p:cNvSpPr>
                <a:spLocks noChangeArrowheads="1"/>
              </p:cNvSpPr>
              <p:nvPr/>
            </p:nvSpPr>
            <p:spPr bwMode="auto">
              <a:xfrm>
                <a:off x="2623" y="21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6" name="Oval 37"/>
              <p:cNvSpPr>
                <a:spLocks noChangeArrowheads="1"/>
              </p:cNvSpPr>
              <p:nvPr/>
            </p:nvSpPr>
            <p:spPr bwMode="auto">
              <a:xfrm>
                <a:off x="2674" y="20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7" name="Oval 38"/>
              <p:cNvSpPr>
                <a:spLocks noChangeArrowheads="1"/>
              </p:cNvSpPr>
              <p:nvPr/>
            </p:nvSpPr>
            <p:spPr bwMode="auto">
              <a:xfrm>
                <a:off x="2724" y="20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4" name="Oval 39"/>
              <p:cNvSpPr>
                <a:spLocks noChangeArrowheads="1"/>
              </p:cNvSpPr>
              <p:nvPr/>
            </p:nvSpPr>
            <p:spPr bwMode="auto">
              <a:xfrm>
                <a:off x="2774" y="20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5" name="Oval 40"/>
              <p:cNvSpPr>
                <a:spLocks noChangeArrowheads="1"/>
              </p:cNvSpPr>
              <p:nvPr/>
            </p:nvSpPr>
            <p:spPr bwMode="auto">
              <a:xfrm>
                <a:off x="2825" y="20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6" name="Oval 41"/>
              <p:cNvSpPr>
                <a:spLocks noChangeArrowheads="1"/>
              </p:cNvSpPr>
              <p:nvPr/>
            </p:nvSpPr>
            <p:spPr bwMode="auto">
              <a:xfrm>
                <a:off x="2875" y="20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7" name="Oval 42"/>
              <p:cNvSpPr>
                <a:spLocks noChangeArrowheads="1"/>
              </p:cNvSpPr>
              <p:nvPr/>
            </p:nvSpPr>
            <p:spPr bwMode="auto">
              <a:xfrm>
                <a:off x="2926" y="20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8" name="Oval 43"/>
              <p:cNvSpPr>
                <a:spLocks noChangeArrowheads="1"/>
              </p:cNvSpPr>
              <p:nvPr/>
            </p:nvSpPr>
            <p:spPr bwMode="auto">
              <a:xfrm>
                <a:off x="2976" y="2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9" name="Oval 44"/>
              <p:cNvSpPr>
                <a:spLocks noChangeArrowheads="1"/>
              </p:cNvSpPr>
              <p:nvPr/>
            </p:nvSpPr>
            <p:spPr bwMode="auto">
              <a:xfrm>
                <a:off x="3026" y="19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0" name="Oval 45"/>
              <p:cNvSpPr>
                <a:spLocks noChangeArrowheads="1"/>
              </p:cNvSpPr>
              <p:nvPr/>
            </p:nvSpPr>
            <p:spPr bwMode="auto">
              <a:xfrm>
                <a:off x="3080" y="19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1" name="Oval 46"/>
              <p:cNvSpPr>
                <a:spLocks noChangeArrowheads="1"/>
              </p:cNvSpPr>
              <p:nvPr/>
            </p:nvSpPr>
            <p:spPr bwMode="auto">
              <a:xfrm>
                <a:off x="3131" y="1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2" name="Oval 47"/>
              <p:cNvSpPr>
                <a:spLocks noChangeArrowheads="1"/>
              </p:cNvSpPr>
              <p:nvPr/>
            </p:nvSpPr>
            <p:spPr bwMode="auto">
              <a:xfrm>
                <a:off x="3181" y="1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3" name="Oval 48"/>
              <p:cNvSpPr>
                <a:spLocks noChangeArrowheads="1"/>
              </p:cNvSpPr>
              <p:nvPr/>
            </p:nvSpPr>
            <p:spPr bwMode="auto">
              <a:xfrm>
                <a:off x="3232" y="19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4" name="Oval 49"/>
              <p:cNvSpPr>
                <a:spLocks noChangeArrowheads="1"/>
              </p:cNvSpPr>
              <p:nvPr/>
            </p:nvSpPr>
            <p:spPr bwMode="auto">
              <a:xfrm>
                <a:off x="3282" y="19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5" name="Oval 50"/>
              <p:cNvSpPr>
                <a:spLocks noChangeArrowheads="1"/>
              </p:cNvSpPr>
              <p:nvPr/>
            </p:nvSpPr>
            <p:spPr bwMode="auto">
              <a:xfrm>
                <a:off x="3332" y="19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5" name="Oval 51"/>
              <p:cNvSpPr>
                <a:spLocks noChangeArrowheads="1"/>
              </p:cNvSpPr>
              <p:nvPr/>
            </p:nvSpPr>
            <p:spPr bwMode="auto">
              <a:xfrm>
                <a:off x="3383" y="18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Oval 52"/>
              <p:cNvSpPr>
                <a:spLocks noChangeArrowheads="1"/>
              </p:cNvSpPr>
              <p:nvPr/>
            </p:nvSpPr>
            <p:spPr bwMode="auto">
              <a:xfrm>
                <a:off x="3433" y="18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Oval 53"/>
              <p:cNvSpPr>
                <a:spLocks noChangeArrowheads="1"/>
              </p:cNvSpPr>
              <p:nvPr/>
            </p:nvSpPr>
            <p:spPr bwMode="auto">
              <a:xfrm>
                <a:off x="3484" y="18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 name="Oval 54"/>
              <p:cNvSpPr>
                <a:spLocks noChangeArrowheads="1"/>
              </p:cNvSpPr>
              <p:nvPr/>
            </p:nvSpPr>
            <p:spPr bwMode="auto">
              <a:xfrm>
                <a:off x="3534" y="18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Oval 55"/>
              <p:cNvSpPr>
                <a:spLocks noChangeArrowheads="1"/>
              </p:cNvSpPr>
              <p:nvPr/>
            </p:nvSpPr>
            <p:spPr bwMode="auto">
              <a:xfrm>
                <a:off x="3584" y="18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Oval 56"/>
              <p:cNvSpPr>
                <a:spLocks noChangeArrowheads="1"/>
              </p:cNvSpPr>
              <p:nvPr/>
            </p:nvSpPr>
            <p:spPr bwMode="auto">
              <a:xfrm>
                <a:off x="3635" y="18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Oval 57"/>
              <p:cNvSpPr>
                <a:spLocks noChangeArrowheads="1"/>
              </p:cNvSpPr>
              <p:nvPr/>
            </p:nvSpPr>
            <p:spPr bwMode="auto">
              <a:xfrm>
                <a:off x="3685" y="18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Oval 58"/>
              <p:cNvSpPr>
                <a:spLocks noChangeArrowheads="1"/>
              </p:cNvSpPr>
              <p:nvPr/>
            </p:nvSpPr>
            <p:spPr bwMode="auto">
              <a:xfrm>
                <a:off x="3736" y="1811"/>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Oval 59"/>
              <p:cNvSpPr>
                <a:spLocks noChangeArrowheads="1"/>
              </p:cNvSpPr>
              <p:nvPr/>
            </p:nvSpPr>
            <p:spPr bwMode="auto">
              <a:xfrm>
                <a:off x="3786" y="17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Oval 60"/>
              <p:cNvSpPr>
                <a:spLocks noChangeArrowheads="1"/>
              </p:cNvSpPr>
              <p:nvPr/>
            </p:nvSpPr>
            <p:spPr bwMode="auto">
              <a:xfrm>
                <a:off x="3836" y="17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Oval 61"/>
              <p:cNvSpPr>
                <a:spLocks noChangeArrowheads="1"/>
              </p:cNvSpPr>
              <p:nvPr/>
            </p:nvSpPr>
            <p:spPr bwMode="auto">
              <a:xfrm>
                <a:off x="3887" y="17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4" name="Oval 62"/>
              <p:cNvSpPr>
                <a:spLocks noChangeArrowheads="1"/>
              </p:cNvSpPr>
              <p:nvPr/>
            </p:nvSpPr>
            <p:spPr bwMode="auto">
              <a:xfrm>
                <a:off x="3937" y="17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5" name="Oval 63"/>
              <p:cNvSpPr>
                <a:spLocks noChangeArrowheads="1"/>
              </p:cNvSpPr>
              <p:nvPr/>
            </p:nvSpPr>
            <p:spPr bwMode="auto">
              <a:xfrm>
                <a:off x="3988"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6" name="Oval 64"/>
              <p:cNvSpPr>
                <a:spLocks noChangeArrowheads="1"/>
              </p:cNvSpPr>
              <p:nvPr/>
            </p:nvSpPr>
            <p:spPr bwMode="auto">
              <a:xfrm>
                <a:off x="4038" y="17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7" name="Oval 65"/>
              <p:cNvSpPr>
                <a:spLocks noChangeArrowheads="1"/>
              </p:cNvSpPr>
              <p:nvPr/>
            </p:nvSpPr>
            <p:spPr bwMode="auto">
              <a:xfrm>
                <a:off x="4088" y="17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8" name="Oval 66"/>
              <p:cNvSpPr>
                <a:spLocks noChangeArrowheads="1"/>
              </p:cNvSpPr>
              <p:nvPr/>
            </p:nvSpPr>
            <p:spPr bwMode="auto">
              <a:xfrm>
                <a:off x="4139" y="17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9" name="Oval 67"/>
              <p:cNvSpPr>
                <a:spLocks noChangeArrowheads="1"/>
              </p:cNvSpPr>
              <p:nvPr/>
            </p:nvSpPr>
            <p:spPr bwMode="auto">
              <a:xfrm>
                <a:off x="4189" y="168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0" name="Oval 68"/>
              <p:cNvSpPr>
                <a:spLocks noChangeArrowheads="1"/>
              </p:cNvSpPr>
              <p:nvPr/>
            </p:nvSpPr>
            <p:spPr bwMode="auto">
              <a:xfrm>
                <a:off x="4240" y="16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1" name="Oval 69"/>
              <p:cNvSpPr>
                <a:spLocks noChangeArrowheads="1"/>
              </p:cNvSpPr>
              <p:nvPr/>
            </p:nvSpPr>
            <p:spPr bwMode="auto">
              <a:xfrm>
                <a:off x="4290" y="1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2" name="Oval 70"/>
              <p:cNvSpPr>
                <a:spLocks noChangeArrowheads="1"/>
              </p:cNvSpPr>
              <p:nvPr/>
            </p:nvSpPr>
            <p:spPr bwMode="auto">
              <a:xfrm>
                <a:off x="4340" y="16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3" name="Oval 71"/>
              <p:cNvSpPr>
                <a:spLocks noChangeArrowheads="1"/>
              </p:cNvSpPr>
              <p:nvPr/>
            </p:nvSpPr>
            <p:spPr bwMode="auto">
              <a:xfrm>
                <a:off x="4391" y="16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 name="Oval 72"/>
              <p:cNvSpPr>
                <a:spLocks noChangeArrowheads="1"/>
              </p:cNvSpPr>
              <p:nvPr/>
            </p:nvSpPr>
            <p:spPr bwMode="auto">
              <a:xfrm>
                <a:off x="4441" y="162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 name="Oval 73"/>
              <p:cNvSpPr>
                <a:spLocks noChangeArrowheads="1"/>
              </p:cNvSpPr>
              <p:nvPr/>
            </p:nvSpPr>
            <p:spPr bwMode="auto">
              <a:xfrm>
                <a:off x="4492" y="16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 name="Oval 74"/>
              <p:cNvSpPr>
                <a:spLocks noChangeArrowheads="1"/>
              </p:cNvSpPr>
              <p:nvPr/>
            </p:nvSpPr>
            <p:spPr bwMode="auto">
              <a:xfrm>
                <a:off x="4542" y="15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 name="Oval 75"/>
              <p:cNvSpPr>
                <a:spLocks noChangeArrowheads="1"/>
              </p:cNvSpPr>
              <p:nvPr/>
            </p:nvSpPr>
            <p:spPr bwMode="auto">
              <a:xfrm>
                <a:off x="4592" y="157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 name="Oval 76"/>
              <p:cNvSpPr>
                <a:spLocks noChangeArrowheads="1"/>
              </p:cNvSpPr>
              <p:nvPr/>
            </p:nvSpPr>
            <p:spPr bwMode="auto">
              <a:xfrm>
                <a:off x="4643" y="15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 name="Oval 77"/>
              <p:cNvSpPr>
                <a:spLocks noChangeArrowheads="1"/>
              </p:cNvSpPr>
              <p:nvPr/>
            </p:nvSpPr>
            <p:spPr bwMode="auto">
              <a:xfrm>
                <a:off x="4693" y="154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8" name="Oval 78"/>
              <p:cNvSpPr>
                <a:spLocks noChangeArrowheads="1"/>
              </p:cNvSpPr>
              <p:nvPr/>
            </p:nvSpPr>
            <p:spPr bwMode="auto">
              <a:xfrm>
                <a:off x="4747" y="1526"/>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 name="Oval 79"/>
              <p:cNvSpPr>
                <a:spLocks noChangeArrowheads="1"/>
              </p:cNvSpPr>
              <p:nvPr/>
            </p:nvSpPr>
            <p:spPr bwMode="auto">
              <a:xfrm>
                <a:off x="4798" y="1530"/>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 name="Oval 80"/>
              <p:cNvSpPr>
                <a:spLocks noChangeArrowheads="1"/>
              </p:cNvSpPr>
              <p:nvPr/>
            </p:nvSpPr>
            <p:spPr bwMode="auto">
              <a:xfrm>
                <a:off x="4848" y="15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 name="Oval 81"/>
              <p:cNvSpPr>
                <a:spLocks noChangeArrowheads="1"/>
              </p:cNvSpPr>
              <p:nvPr/>
            </p:nvSpPr>
            <p:spPr bwMode="auto">
              <a:xfrm>
                <a:off x="4898" y="14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 name="Oval 82"/>
              <p:cNvSpPr>
                <a:spLocks noChangeArrowheads="1"/>
              </p:cNvSpPr>
              <p:nvPr/>
            </p:nvSpPr>
            <p:spPr bwMode="auto">
              <a:xfrm>
                <a:off x="4949" y="14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 name="Oval 83"/>
              <p:cNvSpPr>
                <a:spLocks noChangeArrowheads="1"/>
              </p:cNvSpPr>
              <p:nvPr/>
            </p:nvSpPr>
            <p:spPr bwMode="auto">
              <a:xfrm>
                <a:off x="4999" y="14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 name="Oval 84"/>
              <p:cNvSpPr>
                <a:spLocks noChangeArrowheads="1"/>
              </p:cNvSpPr>
              <p:nvPr/>
            </p:nvSpPr>
            <p:spPr bwMode="auto">
              <a:xfrm>
                <a:off x="5050" y="14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 name="Oval 85"/>
              <p:cNvSpPr>
                <a:spLocks noChangeArrowheads="1"/>
              </p:cNvSpPr>
              <p:nvPr/>
            </p:nvSpPr>
            <p:spPr bwMode="auto">
              <a:xfrm>
                <a:off x="5100" y="14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 name="Oval 86"/>
              <p:cNvSpPr>
                <a:spLocks noChangeArrowheads="1"/>
              </p:cNvSpPr>
              <p:nvPr/>
            </p:nvSpPr>
            <p:spPr bwMode="auto">
              <a:xfrm>
                <a:off x="5150" y="14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0" name="Oval 87"/>
              <p:cNvSpPr>
                <a:spLocks noChangeArrowheads="1"/>
              </p:cNvSpPr>
              <p:nvPr/>
            </p:nvSpPr>
            <p:spPr bwMode="auto">
              <a:xfrm>
                <a:off x="5201" y="14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1" name="Oval 88"/>
              <p:cNvSpPr>
                <a:spLocks noChangeArrowheads="1"/>
              </p:cNvSpPr>
              <p:nvPr/>
            </p:nvSpPr>
            <p:spPr bwMode="auto">
              <a:xfrm>
                <a:off x="5251" y="1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 name="Oval 89"/>
              <p:cNvSpPr>
                <a:spLocks noChangeArrowheads="1"/>
              </p:cNvSpPr>
              <p:nvPr/>
            </p:nvSpPr>
            <p:spPr bwMode="auto">
              <a:xfrm>
                <a:off x="5302" y="13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 name="Oval 90"/>
              <p:cNvSpPr>
                <a:spLocks noChangeArrowheads="1"/>
              </p:cNvSpPr>
              <p:nvPr/>
            </p:nvSpPr>
            <p:spPr bwMode="auto">
              <a:xfrm>
                <a:off x="5352" y="1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 name="Oval 91"/>
              <p:cNvSpPr>
                <a:spLocks noChangeArrowheads="1"/>
              </p:cNvSpPr>
              <p:nvPr/>
            </p:nvSpPr>
            <p:spPr bwMode="auto">
              <a:xfrm>
                <a:off x="5402" y="13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 name="Oval 92"/>
              <p:cNvSpPr>
                <a:spLocks noChangeArrowheads="1"/>
              </p:cNvSpPr>
              <p:nvPr/>
            </p:nvSpPr>
            <p:spPr bwMode="auto">
              <a:xfrm>
                <a:off x="5453" y="13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6" name="Oval 93"/>
              <p:cNvSpPr>
                <a:spLocks noChangeArrowheads="1"/>
              </p:cNvSpPr>
              <p:nvPr/>
            </p:nvSpPr>
            <p:spPr bwMode="auto">
              <a:xfrm>
                <a:off x="5503" y="13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 name="Oval 94"/>
              <p:cNvSpPr>
                <a:spLocks noChangeArrowheads="1"/>
              </p:cNvSpPr>
              <p:nvPr/>
            </p:nvSpPr>
            <p:spPr bwMode="auto">
              <a:xfrm>
                <a:off x="5554" y="13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 name="Oval 95"/>
              <p:cNvSpPr>
                <a:spLocks noChangeArrowheads="1"/>
              </p:cNvSpPr>
              <p:nvPr/>
            </p:nvSpPr>
            <p:spPr bwMode="auto">
              <a:xfrm>
                <a:off x="5604" y="12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 name="Oval 96"/>
              <p:cNvSpPr>
                <a:spLocks noChangeArrowheads="1"/>
              </p:cNvSpPr>
              <p:nvPr/>
            </p:nvSpPr>
            <p:spPr bwMode="auto">
              <a:xfrm>
                <a:off x="5654" y="12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 name="Oval 97"/>
              <p:cNvSpPr>
                <a:spLocks noChangeArrowheads="1"/>
              </p:cNvSpPr>
              <p:nvPr/>
            </p:nvSpPr>
            <p:spPr bwMode="auto">
              <a:xfrm>
                <a:off x="5705" y="12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 name="Oval 98"/>
              <p:cNvSpPr>
                <a:spLocks noChangeArrowheads="1"/>
              </p:cNvSpPr>
              <p:nvPr/>
            </p:nvSpPr>
            <p:spPr bwMode="auto">
              <a:xfrm>
                <a:off x="5755" y="124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 name="Oval 99"/>
              <p:cNvSpPr>
                <a:spLocks noChangeArrowheads="1"/>
              </p:cNvSpPr>
              <p:nvPr/>
            </p:nvSpPr>
            <p:spPr bwMode="auto">
              <a:xfrm>
                <a:off x="5806" y="1235"/>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 name="Oval 100"/>
              <p:cNvSpPr>
                <a:spLocks noChangeArrowheads="1"/>
              </p:cNvSpPr>
              <p:nvPr/>
            </p:nvSpPr>
            <p:spPr bwMode="auto">
              <a:xfrm>
                <a:off x="5856" y="12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 name="Oval 101"/>
              <p:cNvSpPr>
                <a:spLocks noChangeArrowheads="1"/>
              </p:cNvSpPr>
              <p:nvPr/>
            </p:nvSpPr>
            <p:spPr bwMode="auto">
              <a:xfrm>
                <a:off x="5906" y="11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 name="Oval 102"/>
              <p:cNvSpPr>
                <a:spLocks noChangeArrowheads="1"/>
              </p:cNvSpPr>
              <p:nvPr/>
            </p:nvSpPr>
            <p:spPr bwMode="auto">
              <a:xfrm>
                <a:off x="5957" y="11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 name="Oval 103"/>
              <p:cNvSpPr>
                <a:spLocks noChangeArrowheads="1"/>
              </p:cNvSpPr>
              <p:nvPr/>
            </p:nvSpPr>
            <p:spPr bwMode="auto">
              <a:xfrm>
                <a:off x="6007" y="11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 name="Oval 104"/>
              <p:cNvSpPr>
                <a:spLocks noChangeArrowheads="1"/>
              </p:cNvSpPr>
              <p:nvPr/>
            </p:nvSpPr>
            <p:spPr bwMode="auto">
              <a:xfrm>
                <a:off x="6058" y="11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 name="Oval 105"/>
              <p:cNvSpPr>
                <a:spLocks noChangeArrowheads="1"/>
              </p:cNvSpPr>
              <p:nvPr/>
            </p:nvSpPr>
            <p:spPr bwMode="auto">
              <a:xfrm>
                <a:off x="6108" y="110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 name="Oval 106"/>
              <p:cNvSpPr>
                <a:spLocks noChangeArrowheads="1"/>
              </p:cNvSpPr>
              <p:nvPr/>
            </p:nvSpPr>
            <p:spPr bwMode="auto">
              <a:xfrm>
                <a:off x="6158" y="109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4" name="Oval 107"/>
              <p:cNvSpPr>
                <a:spLocks noChangeArrowheads="1"/>
              </p:cNvSpPr>
              <p:nvPr/>
            </p:nvSpPr>
            <p:spPr bwMode="auto">
              <a:xfrm>
                <a:off x="6209" y="10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5" name="Oval 108"/>
              <p:cNvSpPr>
                <a:spLocks noChangeArrowheads="1"/>
              </p:cNvSpPr>
              <p:nvPr/>
            </p:nvSpPr>
            <p:spPr bwMode="auto">
              <a:xfrm>
                <a:off x="6259" y="10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6" name="Oval 109"/>
              <p:cNvSpPr>
                <a:spLocks noChangeArrowheads="1"/>
              </p:cNvSpPr>
              <p:nvPr/>
            </p:nvSpPr>
            <p:spPr bwMode="auto">
              <a:xfrm>
                <a:off x="6310" y="101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7" name="Oval 110"/>
              <p:cNvSpPr>
                <a:spLocks noChangeArrowheads="1"/>
              </p:cNvSpPr>
              <p:nvPr/>
            </p:nvSpPr>
            <p:spPr bwMode="auto">
              <a:xfrm>
                <a:off x="6360" y="9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4" name="Oval 111"/>
              <p:cNvSpPr>
                <a:spLocks noChangeArrowheads="1"/>
              </p:cNvSpPr>
              <p:nvPr/>
            </p:nvSpPr>
            <p:spPr bwMode="auto">
              <a:xfrm>
                <a:off x="6414" y="950"/>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5" name="Oval 112"/>
              <p:cNvSpPr>
                <a:spLocks noChangeArrowheads="1"/>
              </p:cNvSpPr>
              <p:nvPr/>
            </p:nvSpPr>
            <p:spPr bwMode="auto">
              <a:xfrm>
                <a:off x="6464" y="918"/>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6" name="Oval 113"/>
              <p:cNvSpPr>
                <a:spLocks noChangeArrowheads="1"/>
              </p:cNvSpPr>
              <p:nvPr/>
            </p:nvSpPr>
            <p:spPr bwMode="auto">
              <a:xfrm>
                <a:off x="6515" y="8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7" name="Oval 114"/>
              <p:cNvSpPr>
                <a:spLocks noChangeArrowheads="1"/>
              </p:cNvSpPr>
              <p:nvPr/>
            </p:nvSpPr>
            <p:spPr bwMode="auto">
              <a:xfrm>
                <a:off x="6565" y="7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8" name="Freeform 115"/>
              <p:cNvSpPr>
                <a:spLocks/>
              </p:cNvSpPr>
              <p:nvPr/>
            </p:nvSpPr>
            <p:spPr bwMode="auto">
              <a:xfrm>
                <a:off x="1583" y="1001"/>
                <a:ext cx="5000" cy="1447"/>
              </a:xfrm>
              <a:custGeom>
                <a:avLst/>
                <a:gdLst>
                  <a:gd name="T0" fmla="*/ 0 w 1389"/>
                  <a:gd name="T1" fmla="*/ 402 h 402"/>
                  <a:gd name="T2" fmla="*/ 694 w 1389"/>
                  <a:gd name="T3" fmla="*/ 201 h 402"/>
                  <a:gd name="T4" fmla="*/ 1389 w 1389"/>
                  <a:gd name="T5" fmla="*/ 0 h 402"/>
                </a:gdLst>
                <a:ahLst/>
                <a:cxnLst>
                  <a:cxn ang="0">
                    <a:pos x="T0" y="T1"/>
                  </a:cxn>
                  <a:cxn ang="0">
                    <a:pos x="T2" y="T3"/>
                  </a:cxn>
                  <a:cxn ang="0">
                    <a:pos x="T4" y="T5"/>
                  </a:cxn>
                </a:cxnLst>
                <a:rect l="0" t="0" r="r" b="b"/>
                <a:pathLst>
                  <a:path w="1389" h="402">
                    <a:moveTo>
                      <a:pt x="0" y="402"/>
                    </a:moveTo>
                    <a:lnTo>
                      <a:pt x="694" y="201"/>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9" name="Oval 116"/>
              <p:cNvSpPr>
                <a:spLocks noChangeArrowheads="1"/>
              </p:cNvSpPr>
              <p:nvPr/>
            </p:nvSpPr>
            <p:spPr bwMode="auto">
              <a:xfrm>
                <a:off x="1565" y="292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0" name="Oval 117"/>
              <p:cNvSpPr>
                <a:spLocks noChangeArrowheads="1"/>
              </p:cNvSpPr>
              <p:nvPr/>
            </p:nvSpPr>
            <p:spPr bwMode="auto">
              <a:xfrm>
                <a:off x="1615" y="281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1" name="Oval 118"/>
              <p:cNvSpPr>
                <a:spLocks noChangeArrowheads="1"/>
              </p:cNvSpPr>
              <p:nvPr/>
            </p:nvSpPr>
            <p:spPr bwMode="auto">
              <a:xfrm>
                <a:off x="1666" y="278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2" name="Oval 119"/>
              <p:cNvSpPr>
                <a:spLocks noChangeArrowheads="1"/>
              </p:cNvSpPr>
              <p:nvPr/>
            </p:nvSpPr>
            <p:spPr bwMode="auto">
              <a:xfrm>
                <a:off x="1716" y="281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3" name="Oval 120"/>
              <p:cNvSpPr>
                <a:spLocks noChangeArrowheads="1"/>
              </p:cNvSpPr>
              <p:nvPr/>
            </p:nvSpPr>
            <p:spPr bwMode="auto">
              <a:xfrm>
                <a:off x="1766" y="276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4" name="Oval 121"/>
              <p:cNvSpPr>
                <a:spLocks noChangeArrowheads="1"/>
              </p:cNvSpPr>
              <p:nvPr/>
            </p:nvSpPr>
            <p:spPr bwMode="auto">
              <a:xfrm>
                <a:off x="1817" y="274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5" name="Oval 122"/>
              <p:cNvSpPr>
                <a:spLocks noChangeArrowheads="1"/>
              </p:cNvSpPr>
              <p:nvPr/>
            </p:nvSpPr>
            <p:spPr bwMode="auto">
              <a:xfrm>
                <a:off x="1867" y="274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6" name="Oval 123"/>
              <p:cNvSpPr>
                <a:spLocks noChangeArrowheads="1"/>
              </p:cNvSpPr>
              <p:nvPr/>
            </p:nvSpPr>
            <p:spPr bwMode="auto">
              <a:xfrm>
                <a:off x="1918" y="268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7" name="Oval 124"/>
              <p:cNvSpPr>
                <a:spLocks noChangeArrowheads="1"/>
              </p:cNvSpPr>
              <p:nvPr/>
            </p:nvSpPr>
            <p:spPr bwMode="auto">
              <a:xfrm>
                <a:off x="1968" y="26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8" name="Oval 125"/>
              <p:cNvSpPr>
                <a:spLocks noChangeArrowheads="1"/>
              </p:cNvSpPr>
              <p:nvPr/>
            </p:nvSpPr>
            <p:spPr bwMode="auto">
              <a:xfrm>
                <a:off x="2018" y="266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9" name="Oval 126"/>
              <p:cNvSpPr>
                <a:spLocks noChangeArrowheads="1"/>
              </p:cNvSpPr>
              <p:nvPr/>
            </p:nvSpPr>
            <p:spPr bwMode="auto">
              <a:xfrm>
                <a:off x="2069" y="27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0" name="Oval 127"/>
              <p:cNvSpPr>
                <a:spLocks noChangeArrowheads="1"/>
              </p:cNvSpPr>
              <p:nvPr/>
            </p:nvSpPr>
            <p:spPr bwMode="auto">
              <a:xfrm>
                <a:off x="2119" y="266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1" name="Oval 128"/>
              <p:cNvSpPr>
                <a:spLocks noChangeArrowheads="1"/>
              </p:cNvSpPr>
              <p:nvPr/>
            </p:nvSpPr>
            <p:spPr bwMode="auto">
              <a:xfrm>
                <a:off x="2170" y="262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2" name="Oval 129"/>
              <p:cNvSpPr>
                <a:spLocks noChangeArrowheads="1"/>
              </p:cNvSpPr>
              <p:nvPr/>
            </p:nvSpPr>
            <p:spPr bwMode="auto">
              <a:xfrm>
                <a:off x="2220" y="2606"/>
                <a:ext cx="36" cy="33"/>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3" name="Oval 130"/>
              <p:cNvSpPr>
                <a:spLocks noChangeArrowheads="1"/>
              </p:cNvSpPr>
              <p:nvPr/>
            </p:nvSpPr>
            <p:spPr bwMode="auto">
              <a:xfrm>
                <a:off x="2270" y="261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4" name="Oval 131"/>
              <p:cNvSpPr>
                <a:spLocks noChangeArrowheads="1"/>
              </p:cNvSpPr>
              <p:nvPr/>
            </p:nvSpPr>
            <p:spPr bwMode="auto">
              <a:xfrm>
                <a:off x="2321" y="260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5" name="Oval 132"/>
              <p:cNvSpPr>
                <a:spLocks noChangeArrowheads="1"/>
              </p:cNvSpPr>
              <p:nvPr/>
            </p:nvSpPr>
            <p:spPr bwMode="auto">
              <a:xfrm>
                <a:off x="2371" y="25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6" name="Oval 133"/>
              <p:cNvSpPr>
                <a:spLocks noChangeArrowheads="1"/>
              </p:cNvSpPr>
              <p:nvPr/>
            </p:nvSpPr>
            <p:spPr bwMode="auto">
              <a:xfrm>
                <a:off x="2422" y="258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7" name="Oval 134"/>
              <p:cNvSpPr>
                <a:spLocks noChangeArrowheads="1"/>
              </p:cNvSpPr>
              <p:nvPr/>
            </p:nvSpPr>
            <p:spPr bwMode="auto">
              <a:xfrm>
                <a:off x="2472" y="25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8" name="Oval 135"/>
              <p:cNvSpPr>
                <a:spLocks noChangeArrowheads="1"/>
              </p:cNvSpPr>
              <p:nvPr/>
            </p:nvSpPr>
            <p:spPr bwMode="auto">
              <a:xfrm>
                <a:off x="2522" y="25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9" name="Oval 136"/>
              <p:cNvSpPr>
                <a:spLocks noChangeArrowheads="1"/>
              </p:cNvSpPr>
              <p:nvPr/>
            </p:nvSpPr>
            <p:spPr bwMode="auto">
              <a:xfrm>
                <a:off x="2573" y="255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0" name="Oval 137"/>
              <p:cNvSpPr>
                <a:spLocks noChangeArrowheads="1"/>
              </p:cNvSpPr>
              <p:nvPr/>
            </p:nvSpPr>
            <p:spPr bwMode="auto">
              <a:xfrm>
                <a:off x="2623" y="253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1" name="Oval 138"/>
              <p:cNvSpPr>
                <a:spLocks noChangeArrowheads="1"/>
              </p:cNvSpPr>
              <p:nvPr/>
            </p:nvSpPr>
            <p:spPr bwMode="auto">
              <a:xfrm>
                <a:off x="2674" y="250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2" name="Oval 139"/>
              <p:cNvSpPr>
                <a:spLocks noChangeArrowheads="1"/>
              </p:cNvSpPr>
              <p:nvPr/>
            </p:nvSpPr>
            <p:spPr bwMode="auto">
              <a:xfrm>
                <a:off x="2724" y="24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3" name="Oval 140"/>
              <p:cNvSpPr>
                <a:spLocks noChangeArrowheads="1"/>
              </p:cNvSpPr>
              <p:nvPr/>
            </p:nvSpPr>
            <p:spPr bwMode="auto">
              <a:xfrm>
                <a:off x="2774" y="24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4" name="Oval 141"/>
              <p:cNvSpPr>
                <a:spLocks noChangeArrowheads="1"/>
              </p:cNvSpPr>
              <p:nvPr/>
            </p:nvSpPr>
            <p:spPr bwMode="auto">
              <a:xfrm>
                <a:off x="2825" y="24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5" name="Oval 142"/>
              <p:cNvSpPr>
                <a:spLocks noChangeArrowheads="1"/>
              </p:cNvSpPr>
              <p:nvPr/>
            </p:nvSpPr>
            <p:spPr bwMode="auto">
              <a:xfrm>
                <a:off x="2875" y="249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6" name="Oval 143"/>
              <p:cNvSpPr>
                <a:spLocks noChangeArrowheads="1"/>
              </p:cNvSpPr>
              <p:nvPr/>
            </p:nvSpPr>
            <p:spPr bwMode="auto">
              <a:xfrm>
                <a:off x="2926" y="246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7" name="Oval 144"/>
              <p:cNvSpPr>
                <a:spLocks noChangeArrowheads="1"/>
              </p:cNvSpPr>
              <p:nvPr/>
            </p:nvSpPr>
            <p:spPr bwMode="auto">
              <a:xfrm>
                <a:off x="2976" y="24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8" name="Oval 145"/>
              <p:cNvSpPr>
                <a:spLocks noChangeArrowheads="1"/>
              </p:cNvSpPr>
              <p:nvPr/>
            </p:nvSpPr>
            <p:spPr bwMode="auto">
              <a:xfrm>
                <a:off x="3026" y="242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9" name="Oval 146"/>
              <p:cNvSpPr>
                <a:spLocks noChangeArrowheads="1"/>
              </p:cNvSpPr>
              <p:nvPr/>
            </p:nvSpPr>
            <p:spPr bwMode="auto">
              <a:xfrm>
                <a:off x="3080" y="243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0" name="Oval 147"/>
              <p:cNvSpPr>
                <a:spLocks noChangeArrowheads="1"/>
              </p:cNvSpPr>
              <p:nvPr/>
            </p:nvSpPr>
            <p:spPr bwMode="auto">
              <a:xfrm>
                <a:off x="3131" y="24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1" name="Oval 148"/>
              <p:cNvSpPr>
                <a:spLocks noChangeArrowheads="1"/>
              </p:cNvSpPr>
              <p:nvPr/>
            </p:nvSpPr>
            <p:spPr bwMode="auto">
              <a:xfrm>
                <a:off x="3181" y="239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2" name="Oval 149"/>
              <p:cNvSpPr>
                <a:spLocks noChangeArrowheads="1"/>
              </p:cNvSpPr>
              <p:nvPr/>
            </p:nvSpPr>
            <p:spPr bwMode="auto">
              <a:xfrm>
                <a:off x="3232" y="241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3" name="Oval 150"/>
              <p:cNvSpPr>
                <a:spLocks noChangeArrowheads="1"/>
              </p:cNvSpPr>
              <p:nvPr/>
            </p:nvSpPr>
            <p:spPr bwMode="auto">
              <a:xfrm>
                <a:off x="3282" y="23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4" name="Oval 151"/>
              <p:cNvSpPr>
                <a:spLocks noChangeArrowheads="1"/>
              </p:cNvSpPr>
              <p:nvPr/>
            </p:nvSpPr>
            <p:spPr bwMode="auto">
              <a:xfrm>
                <a:off x="3332" y="23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5" name="Oval 152"/>
              <p:cNvSpPr>
                <a:spLocks noChangeArrowheads="1"/>
              </p:cNvSpPr>
              <p:nvPr/>
            </p:nvSpPr>
            <p:spPr bwMode="auto">
              <a:xfrm>
                <a:off x="3383" y="232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6" name="Oval 153"/>
              <p:cNvSpPr>
                <a:spLocks noChangeArrowheads="1"/>
              </p:cNvSpPr>
              <p:nvPr/>
            </p:nvSpPr>
            <p:spPr bwMode="auto">
              <a:xfrm>
                <a:off x="3433" y="23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7" name="Oval 154"/>
              <p:cNvSpPr>
                <a:spLocks noChangeArrowheads="1"/>
              </p:cNvSpPr>
              <p:nvPr/>
            </p:nvSpPr>
            <p:spPr bwMode="auto">
              <a:xfrm>
                <a:off x="3484" y="236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8" name="Oval 155"/>
              <p:cNvSpPr>
                <a:spLocks noChangeArrowheads="1"/>
              </p:cNvSpPr>
              <p:nvPr/>
            </p:nvSpPr>
            <p:spPr bwMode="auto">
              <a:xfrm>
                <a:off x="3534" y="231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9" name="Oval 156"/>
              <p:cNvSpPr>
                <a:spLocks noChangeArrowheads="1"/>
              </p:cNvSpPr>
              <p:nvPr/>
            </p:nvSpPr>
            <p:spPr bwMode="auto">
              <a:xfrm>
                <a:off x="3584" y="23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0" name="Oval 157"/>
              <p:cNvSpPr>
                <a:spLocks noChangeArrowheads="1"/>
              </p:cNvSpPr>
              <p:nvPr/>
            </p:nvSpPr>
            <p:spPr bwMode="auto">
              <a:xfrm>
                <a:off x="3635" y="233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1" name="Oval 158"/>
              <p:cNvSpPr>
                <a:spLocks noChangeArrowheads="1"/>
              </p:cNvSpPr>
              <p:nvPr/>
            </p:nvSpPr>
            <p:spPr bwMode="auto">
              <a:xfrm>
                <a:off x="3685" y="229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2" name="Oval 159"/>
              <p:cNvSpPr>
                <a:spLocks noChangeArrowheads="1"/>
              </p:cNvSpPr>
              <p:nvPr/>
            </p:nvSpPr>
            <p:spPr bwMode="auto">
              <a:xfrm>
                <a:off x="3736" y="227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3" name="Oval 160"/>
              <p:cNvSpPr>
                <a:spLocks noChangeArrowheads="1"/>
              </p:cNvSpPr>
              <p:nvPr/>
            </p:nvSpPr>
            <p:spPr bwMode="auto">
              <a:xfrm>
                <a:off x="3786" y="227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4" name="Oval 161"/>
              <p:cNvSpPr>
                <a:spLocks noChangeArrowheads="1"/>
              </p:cNvSpPr>
              <p:nvPr/>
            </p:nvSpPr>
            <p:spPr bwMode="auto">
              <a:xfrm>
                <a:off x="3836" y="223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5" name="Oval 162"/>
              <p:cNvSpPr>
                <a:spLocks noChangeArrowheads="1"/>
              </p:cNvSpPr>
              <p:nvPr/>
            </p:nvSpPr>
            <p:spPr bwMode="auto">
              <a:xfrm>
                <a:off x="3887" y="22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6" name="Oval 163"/>
              <p:cNvSpPr>
                <a:spLocks noChangeArrowheads="1"/>
              </p:cNvSpPr>
              <p:nvPr/>
            </p:nvSpPr>
            <p:spPr bwMode="auto">
              <a:xfrm>
                <a:off x="3937" y="224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7" name="Oval 164"/>
              <p:cNvSpPr>
                <a:spLocks noChangeArrowheads="1"/>
              </p:cNvSpPr>
              <p:nvPr/>
            </p:nvSpPr>
            <p:spPr bwMode="auto">
              <a:xfrm>
                <a:off x="3988" y="223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8" name="Oval 165"/>
              <p:cNvSpPr>
                <a:spLocks noChangeArrowheads="1"/>
              </p:cNvSpPr>
              <p:nvPr/>
            </p:nvSpPr>
            <p:spPr bwMode="auto">
              <a:xfrm>
                <a:off x="4038" y="223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9" name="Oval 166"/>
              <p:cNvSpPr>
                <a:spLocks noChangeArrowheads="1"/>
              </p:cNvSpPr>
              <p:nvPr/>
            </p:nvSpPr>
            <p:spPr bwMode="auto">
              <a:xfrm>
                <a:off x="4088" y="21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0" name="Oval 167"/>
              <p:cNvSpPr>
                <a:spLocks noChangeArrowheads="1"/>
              </p:cNvSpPr>
              <p:nvPr/>
            </p:nvSpPr>
            <p:spPr bwMode="auto">
              <a:xfrm>
                <a:off x="4139" y="220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1" name="Oval 168"/>
              <p:cNvSpPr>
                <a:spLocks noChangeArrowheads="1"/>
              </p:cNvSpPr>
              <p:nvPr/>
            </p:nvSpPr>
            <p:spPr bwMode="auto">
              <a:xfrm>
                <a:off x="4189" y="218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2" name="Oval 169"/>
              <p:cNvSpPr>
                <a:spLocks noChangeArrowheads="1"/>
              </p:cNvSpPr>
              <p:nvPr/>
            </p:nvSpPr>
            <p:spPr bwMode="auto">
              <a:xfrm>
                <a:off x="4240" y="220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3" name="Oval 170"/>
              <p:cNvSpPr>
                <a:spLocks noChangeArrowheads="1"/>
              </p:cNvSpPr>
              <p:nvPr/>
            </p:nvSpPr>
            <p:spPr bwMode="auto">
              <a:xfrm>
                <a:off x="4290" y="21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4" name="Oval 171"/>
              <p:cNvSpPr>
                <a:spLocks noChangeArrowheads="1"/>
              </p:cNvSpPr>
              <p:nvPr/>
            </p:nvSpPr>
            <p:spPr bwMode="auto">
              <a:xfrm>
                <a:off x="4340" y="213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5" name="Oval 172"/>
              <p:cNvSpPr>
                <a:spLocks noChangeArrowheads="1"/>
              </p:cNvSpPr>
              <p:nvPr/>
            </p:nvSpPr>
            <p:spPr bwMode="auto">
              <a:xfrm>
                <a:off x="4391" y="21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6" name="Oval 173"/>
              <p:cNvSpPr>
                <a:spLocks noChangeArrowheads="1"/>
              </p:cNvSpPr>
              <p:nvPr/>
            </p:nvSpPr>
            <p:spPr bwMode="auto">
              <a:xfrm>
                <a:off x="4441" y="214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7" name="Oval 174"/>
              <p:cNvSpPr>
                <a:spLocks noChangeArrowheads="1"/>
              </p:cNvSpPr>
              <p:nvPr/>
            </p:nvSpPr>
            <p:spPr bwMode="auto">
              <a:xfrm>
                <a:off x="4492" y="214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8" name="Oval 175"/>
              <p:cNvSpPr>
                <a:spLocks noChangeArrowheads="1"/>
              </p:cNvSpPr>
              <p:nvPr/>
            </p:nvSpPr>
            <p:spPr bwMode="auto">
              <a:xfrm>
                <a:off x="4542" y="21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9" name="Oval 176"/>
              <p:cNvSpPr>
                <a:spLocks noChangeArrowheads="1"/>
              </p:cNvSpPr>
              <p:nvPr/>
            </p:nvSpPr>
            <p:spPr bwMode="auto">
              <a:xfrm>
                <a:off x="4592" y="21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0" name="Oval 177"/>
              <p:cNvSpPr>
                <a:spLocks noChangeArrowheads="1"/>
              </p:cNvSpPr>
              <p:nvPr/>
            </p:nvSpPr>
            <p:spPr bwMode="auto">
              <a:xfrm>
                <a:off x="4643" y="21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1" name="Oval 178"/>
              <p:cNvSpPr>
                <a:spLocks noChangeArrowheads="1"/>
              </p:cNvSpPr>
              <p:nvPr/>
            </p:nvSpPr>
            <p:spPr bwMode="auto">
              <a:xfrm>
                <a:off x="4693" y="20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2" name="Oval 179"/>
              <p:cNvSpPr>
                <a:spLocks noChangeArrowheads="1"/>
              </p:cNvSpPr>
              <p:nvPr/>
            </p:nvSpPr>
            <p:spPr bwMode="auto">
              <a:xfrm>
                <a:off x="4747" y="2120"/>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3" name="Oval 180"/>
              <p:cNvSpPr>
                <a:spLocks noChangeArrowheads="1"/>
              </p:cNvSpPr>
              <p:nvPr/>
            </p:nvSpPr>
            <p:spPr bwMode="auto">
              <a:xfrm>
                <a:off x="4798" y="2070"/>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4" name="Oval 181"/>
              <p:cNvSpPr>
                <a:spLocks noChangeArrowheads="1"/>
              </p:cNvSpPr>
              <p:nvPr/>
            </p:nvSpPr>
            <p:spPr bwMode="auto">
              <a:xfrm>
                <a:off x="4848" y="21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5" name="Oval 182"/>
              <p:cNvSpPr>
                <a:spLocks noChangeArrowheads="1"/>
              </p:cNvSpPr>
              <p:nvPr/>
            </p:nvSpPr>
            <p:spPr bwMode="auto">
              <a:xfrm>
                <a:off x="4898" y="205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6" name="Oval 183"/>
              <p:cNvSpPr>
                <a:spLocks noChangeArrowheads="1"/>
              </p:cNvSpPr>
              <p:nvPr/>
            </p:nvSpPr>
            <p:spPr bwMode="auto">
              <a:xfrm>
                <a:off x="4949" y="204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7" name="Oval 184"/>
              <p:cNvSpPr>
                <a:spLocks noChangeArrowheads="1"/>
              </p:cNvSpPr>
              <p:nvPr/>
            </p:nvSpPr>
            <p:spPr bwMode="auto">
              <a:xfrm>
                <a:off x="4999" y="202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8" name="Oval 185"/>
              <p:cNvSpPr>
                <a:spLocks noChangeArrowheads="1"/>
              </p:cNvSpPr>
              <p:nvPr/>
            </p:nvSpPr>
            <p:spPr bwMode="auto">
              <a:xfrm>
                <a:off x="5050" y="202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9" name="Oval 186"/>
              <p:cNvSpPr>
                <a:spLocks noChangeArrowheads="1"/>
              </p:cNvSpPr>
              <p:nvPr/>
            </p:nvSpPr>
            <p:spPr bwMode="auto">
              <a:xfrm>
                <a:off x="5100" y="200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0" name="Oval 187"/>
              <p:cNvSpPr>
                <a:spLocks noChangeArrowheads="1"/>
              </p:cNvSpPr>
              <p:nvPr/>
            </p:nvSpPr>
            <p:spPr bwMode="auto">
              <a:xfrm>
                <a:off x="5150" y="200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1" name="Oval 188"/>
              <p:cNvSpPr>
                <a:spLocks noChangeArrowheads="1"/>
              </p:cNvSpPr>
              <p:nvPr/>
            </p:nvSpPr>
            <p:spPr bwMode="auto">
              <a:xfrm>
                <a:off x="5201" y="19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2" name="Oval 189"/>
              <p:cNvSpPr>
                <a:spLocks noChangeArrowheads="1"/>
              </p:cNvSpPr>
              <p:nvPr/>
            </p:nvSpPr>
            <p:spPr bwMode="auto">
              <a:xfrm>
                <a:off x="5251" y="19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3" name="Oval 190"/>
              <p:cNvSpPr>
                <a:spLocks noChangeArrowheads="1"/>
              </p:cNvSpPr>
              <p:nvPr/>
            </p:nvSpPr>
            <p:spPr bwMode="auto">
              <a:xfrm>
                <a:off x="5302" y="197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4" name="Oval 191"/>
              <p:cNvSpPr>
                <a:spLocks noChangeArrowheads="1"/>
              </p:cNvSpPr>
              <p:nvPr/>
            </p:nvSpPr>
            <p:spPr bwMode="auto">
              <a:xfrm>
                <a:off x="5352" y="195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5" name="Oval 192"/>
              <p:cNvSpPr>
                <a:spLocks noChangeArrowheads="1"/>
              </p:cNvSpPr>
              <p:nvPr/>
            </p:nvSpPr>
            <p:spPr bwMode="auto">
              <a:xfrm>
                <a:off x="5402" y="1966"/>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6" name="Oval 193"/>
              <p:cNvSpPr>
                <a:spLocks noChangeArrowheads="1"/>
              </p:cNvSpPr>
              <p:nvPr/>
            </p:nvSpPr>
            <p:spPr bwMode="auto">
              <a:xfrm>
                <a:off x="5453" y="19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7" name="Oval 194"/>
              <p:cNvSpPr>
                <a:spLocks noChangeArrowheads="1"/>
              </p:cNvSpPr>
              <p:nvPr/>
            </p:nvSpPr>
            <p:spPr bwMode="auto">
              <a:xfrm>
                <a:off x="5503" y="19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8" name="Oval 195"/>
              <p:cNvSpPr>
                <a:spLocks noChangeArrowheads="1"/>
              </p:cNvSpPr>
              <p:nvPr/>
            </p:nvSpPr>
            <p:spPr bwMode="auto">
              <a:xfrm>
                <a:off x="5554" y="189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9" name="Oval 196"/>
              <p:cNvSpPr>
                <a:spLocks noChangeArrowheads="1"/>
              </p:cNvSpPr>
              <p:nvPr/>
            </p:nvSpPr>
            <p:spPr bwMode="auto">
              <a:xfrm>
                <a:off x="5604" y="189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0" name="Oval 197"/>
              <p:cNvSpPr>
                <a:spLocks noChangeArrowheads="1"/>
              </p:cNvSpPr>
              <p:nvPr/>
            </p:nvSpPr>
            <p:spPr bwMode="auto">
              <a:xfrm>
                <a:off x="5654" y="19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1" name="Oval 198"/>
              <p:cNvSpPr>
                <a:spLocks noChangeArrowheads="1"/>
              </p:cNvSpPr>
              <p:nvPr/>
            </p:nvSpPr>
            <p:spPr bwMode="auto">
              <a:xfrm>
                <a:off x="5705" y="18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2" name="Oval 199"/>
              <p:cNvSpPr>
                <a:spLocks noChangeArrowheads="1"/>
              </p:cNvSpPr>
              <p:nvPr/>
            </p:nvSpPr>
            <p:spPr bwMode="auto">
              <a:xfrm>
                <a:off x="5755" y="18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3" name="Oval 200"/>
              <p:cNvSpPr>
                <a:spLocks noChangeArrowheads="1"/>
              </p:cNvSpPr>
              <p:nvPr/>
            </p:nvSpPr>
            <p:spPr bwMode="auto">
              <a:xfrm>
                <a:off x="5806" y="18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4" name="Oval 201"/>
              <p:cNvSpPr>
                <a:spLocks noChangeArrowheads="1"/>
              </p:cNvSpPr>
              <p:nvPr/>
            </p:nvSpPr>
            <p:spPr bwMode="auto">
              <a:xfrm>
                <a:off x="5856" y="17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5" name="Oval 202"/>
              <p:cNvSpPr>
                <a:spLocks noChangeArrowheads="1"/>
              </p:cNvSpPr>
              <p:nvPr/>
            </p:nvSpPr>
            <p:spPr bwMode="auto">
              <a:xfrm>
                <a:off x="5906" y="181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6" name="Oval 203"/>
              <p:cNvSpPr>
                <a:spLocks noChangeArrowheads="1"/>
              </p:cNvSpPr>
              <p:nvPr/>
            </p:nvSpPr>
            <p:spPr bwMode="auto">
              <a:xfrm>
                <a:off x="5957" y="178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7" name="Oval 204"/>
              <p:cNvSpPr>
                <a:spLocks noChangeArrowheads="1"/>
              </p:cNvSpPr>
              <p:nvPr/>
            </p:nvSpPr>
            <p:spPr bwMode="auto">
              <a:xfrm>
                <a:off x="6007" y="175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 name="Oval 206"/>
            <p:cNvSpPr>
              <a:spLocks noChangeArrowheads="1"/>
            </p:cNvSpPr>
            <p:nvPr/>
          </p:nvSpPr>
          <p:spPr bwMode="auto">
            <a:xfrm>
              <a:off x="6058" y="17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Oval 207"/>
            <p:cNvSpPr>
              <a:spLocks noChangeArrowheads="1"/>
            </p:cNvSpPr>
            <p:nvPr/>
          </p:nvSpPr>
          <p:spPr bwMode="auto">
            <a:xfrm>
              <a:off x="6108" y="173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Oval 208"/>
            <p:cNvSpPr>
              <a:spLocks noChangeArrowheads="1"/>
            </p:cNvSpPr>
            <p:nvPr/>
          </p:nvSpPr>
          <p:spPr bwMode="auto">
            <a:xfrm>
              <a:off x="6158" y="165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Oval 209"/>
            <p:cNvSpPr>
              <a:spLocks noChangeArrowheads="1"/>
            </p:cNvSpPr>
            <p:nvPr/>
          </p:nvSpPr>
          <p:spPr bwMode="auto">
            <a:xfrm>
              <a:off x="6209" y="160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Oval 210"/>
            <p:cNvSpPr>
              <a:spLocks noChangeArrowheads="1"/>
            </p:cNvSpPr>
            <p:nvPr/>
          </p:nvSpPr>
          <p:spPr bwMode="auto">
            <a:xfrm>
              <a:off x="6259" y="163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Oval 211"/>
            <p:cNvSpPr>
              <a:spLocks noChangeArrowheads="1"/>
            </p:cNvSpPr>
            <p:nvPr/>
          </p:nvSpPr>
          <p:spPr bwMode="auto">
            <a:xfrm>
              <a:off x="6310" y="156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Oval 212"/>
            <p:cNvSpPr>
              <a:spLocks noChangeArrowheads="1"/>
            </p:cNvSpPr>
            <p:nvPr/>
          </p:nvSpPr>
          <p:spPr bwMode="auto">
            <a:xfrm>
              <a:off x="6360" y="148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Oval 213"/>
            <p:cNvSpPr>
              <a:spLocks noChangeArrowheads="1"/>
            </p:cNvSpPr>
            <p:nvPr/>
          </p:nvSpPr>
          <p:spPr bwMode="auto">
            <a:xfrm>
              <a:off x="6414" y="1447"/>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Oval 214"/>
            <p:cNvSpPr>
              <a:spLocks noChangeArrowheads="1"/>
            </p:cNvSpPr>
            <p:nvPr/>
          </p:nvSpPr>
          <p:spPr bwMode="auto">
            <a:xfrm>
              <a:off x="6464" y="1397"/>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Oval 215"/>
            <p:cNvSpPr>
              <a:spLocks noChangeArrowheads="1"/>
            </p:cNvSpPr>
            <p:nvPr/>
          </p:nvSpPr>
          <p:spPr bwMode="auto">
            <a:xfrm>
              <a:off x="6515" y="138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Oval 216"/>
            <p:cNvSpPr>
              <a:spLocks noChangeArrowheads="1"/>
            </p:cNvSpPr>
            <p:nvPr/>
          </p:nvSpPr>
          <p:spPr bwMode="auto">
            <a:xfrm>
              <a:off x="6565" y="12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17"/>
            <p:cNvSpPr>
              <a:spLocks/>
            </p:cNvSpPr>
            <p:nvPr/>
          </p:nvSpPr>
          <p:spPr bwMode="auto">
            <a:xfrm>
              <a:off x="1583" y="1606"/>
              <a:ext cx="5000" cy="1231"/>
            </a:xfrm>
            <a:custGeom>
              <a:avLst/>
              <a:gdLst>
                <a:gd name="T0" fmla="*/ 0 w 1389"/>
                <a:gd name="T1" fmla="*/ 342 h 342"/>
                <a:gd name="T2" fmla="*/ 694 w 1389"/>
                <a:gd name="T3" fmla="*/ 171 h 342"/>
                <a:gd name="T4" fmla="*/ 1389 w 1389"/>
                <a:gd name="T5" fmla="*/ 0 h 342"/>
              </a:gdLst>
              <a:ahLst/>
              <a:cxnLst>
                <a:cxn ang="0">
                  <a:pos x="T0" y="T1"/>
                </a:cxn>
                <a:cxn ang="0">
                  <a:pos x="T2" y="T3"/>
                </a:cxn>
                <a:cxn ang="0">
                  <a:pos x="T4" y="T5"/>
                </a:cxn>
              </a:cxnLst>
              <a:rect l="0" t="0" r="r" b="b"/>
              <a:pathLst>
                <a:path w="1389" h="342">
                  <a:moveTo>
                    <a:pt x="0" y="342"/>
                  </a:moveTo>
                  <a:lnTo>
                    <a:pt x="694" y="171"/>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218"/>
            <p:cNvSpPr>
              <a:spLocks noChangeShapeType="1"/>
            </p:cNvSpPr>
            <p:nvPr/>
          </p:nvSpPr>
          <p:spPr bwMode="auto">
            <a:xfrm flipV="1">
              <a:off x="2792" y="2106"/>
              <a:ext cx="0" cy="41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219"/>
            <p:cNvSpPr>
              <a:spLocks noChangeShapeType="1"/>
            </p:cNvSpPr>
            <p:nvPr/>
          </p:nvSpPr>
          <p:spPr bwMode="auto">
            <a:xfrm flipV="1">
              <a:off x="5320" y="1400"/>
              <a:ext cx="0" cy="591"/>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Rectangle 220"/>
            <p:cNvSpPr>
              <a:spLocks noChangeArrowheads="1"/>
            </p:cNvSpPr>
            <p:nvPr/>
          </p:nvSpPr>
          <p:spPr bwMode="auto">
            <a:xfrm>
              <a:off x="3102" y="2617"/>
              <a:ext cx="95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p=25:  7.9</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 name="Rectangle 221"/>
            <p:cNvSpPr>
              <a:spLocks noChangeArrowheads="1"/>
            </p:cNvSpPr>
            <p:nvPr/>
          </p:nvSpPr>
          <p:spPr bwMode="auto">
            <a:xfrm>
              <a:off x="4351" y="1224"/>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p=75: 11.5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 name="Line 222"/>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223"/>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Rectangle 224"/>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7" name="Line 225"/>
            <p:cNvSpPr>
              <a:spLocks noChangeShapeType="1"/>
            </p:cNvSpPr>
            <p:nvPr/>
          </p:nvSpPr>
          <p:spPr bwMode="auto">
            <a:xfrm flipH="1">
              <a:off x="1378" y="3096"/>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Rectangle 226"/>
            <p:cNvSpPr>
              <a:spLocks noChangeArrowheads="1"/>
            </p:cNvSpPr>
            <p:nvPr/>
          </p:nvSpPr>
          <p:spPr bwMode="auto">
            <a:xfrm rot="16200000">
              <a:off x="1153" y="2961"/>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9" name="Line 227"/>
            <p:cNvSpPr>
              <a:spLocks noChangeShapeType="1"/>
            </p:cNvSpPr>
            <p:nvPr/>
          </p:nvSpPr>
          <p:spPr bwMode="auto">
            <a:xfrm flipH="1">
              <a:off x="1378" y="258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Rectangle 228"/>
            <p:cNvSpPr>
              <a:spLocks noChangeArrowheads="1"/>
            </p:cNvSpPr>
            <p:nvPr/>
          </p:nvSpPr>
          <p:spPr bwMode="auto">
            <a:xfrm rot="16200000">
              <a:off x="1153" y="244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Line 229"/>
            <p:cNvSpPr>
              <a:spLocks noChangeShapeType="1"/>
            </p:cNvSpPr>
            <p:nvPr/>
          </p:nvSpPr>
          <p:spPr bwMode="auto">
            <a:xfrm flipH="1">
              <a:off x="1378" y="206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Rectangle 230"/>
            <p:cNvSpPr>
              <a:spLocks noChangeArrowheads="1"/>
            </p:cNvSpPr>
            <p:nvPr/>
          </p:nvSpPr>
          <p:spPr bwMode="auto">
            <a:xfrm rot="16200000">
              <a:off x="1153" y="192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57" name="Line 231"/>
            <p:cNvSpPr>
              <a:spLocks noChangeShapeType="1"/>
            </p:cNvSpPr>
            <p:nvPr/>
          </p:nvSpPr>
          <p:spPr bwMode="auto">
            <a:xfrm flipH="1">
              <a:off x="1378" y="154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Rectangle 232"/>
            <p:cNvSpPr>
              <a:spLocks noChangeArrowheads="1"/>
            </p:cNvSpPr>
            <p:nvPr/>
          </p:nvSpPr>
          <p:spPr bwMode="auto">
            <a:xfrm rot="16200000">
              <a:off x="1153" y="1412"/>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59" name="Line 233"/>
            <p:cNvSpPr>
              <a:spLocks noChangeShapeType="1"/>
            </p:cNvSpPr>
            <p:nvPr/>
          </p:nvSpPr>
          <p:spPr bwMode="auto">
            <a:xfrm flipH="1">
              <a:off x="1378" y="103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Rectangle 234"/>
            <p:cNvSpPr>
              <a:spLocks noChangeArrowheads="1"/>
            </p:cNvSpPr>
            <p:nvPr/>
          </p:nvSpPr>
          <p:spPr bwMode="auto">
            <a:xfrm rot="16200000">
              <a:off x="1153" y="89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70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61" name="Line 235"/>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Rectangle 236"/>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63" name="Rectangle 237"/>
            <p:cNvSpPr>
              <a:spLocks noChangeArrowheads="1"/>
            </p:cNvSpPr>
            <p:nvPr/>
          </p:nvSpPr>
          <p:spPr bwMode="auto">
            <a:xfrm rot="16200000">
              <a:off x="-168" y="1979"/>
              <a:ext cx="245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Mean Child Individual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64" name="Line 238"/>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5" name="Line 239"/>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Rectangle 240"/>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67" name="Line 241"/>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Rectangle 242"/>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69" name="Line 243"/>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Rectangle 244"/>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71" name="Line 245"/>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 name="Rectangle 246"/>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5" name="Line 247"/>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 name="Rectangle 248"/>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0" name="Line 249"/>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1" name="Rectangle 250"/>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2" name="Rectangle 251"/>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Parent Household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3" name="Rectangle 252"/>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 name="Oval 253"/>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Oval 254"/>
            <p:cNvSpPr>
              <a:spLocks noChangeArrowheads="1"/>
            </p:cNvSpPr>
            <p:nvPr/>
          </p:nvSpPr>
          <p:spPr bwMode="auto">
            <a:xfrm>
              <a:off x="6086" y="34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Rectangle 255"/>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7" name="Rectangle 256"/>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8" name="Rectangle 257"/>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1519512887"/>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 name="TextBox 92"/>
          <p:cNvSpPr txBox="1"/>
          <p:nvPr/>
        </p:nvSpPr>
        <p:spPr>
          <a:xfrm>
            <a:off x="1647731" y="56702"/>
            <a:ext cx="9228500" cy="646331"/>
          </a:xfrm>
          <a:prstGeom prst="rect">
            <a:avLst/>
          </a:prstGeom>
          <a:noFill/>
        </p:spPr>
        <p:txBody>
          <a:bodyPr wrap="square" rtlCol="0">
            <a:spAutoFit/>
          </a:bodyPr>
          <a:lstStyle/>
          <a:p>
            <a:pPr algn="ctr">
              <a:defRPr/>
            </a:pPr>
            <a:r>
              <a:rPr lang="en-US" b="1" kern="0" dirty="0">
                <a:solidFill>
                  <a:srgbClr val="1E2D53"/>
                </a:solidFill>
                <a:latin typeface="Arial"/>
              </a:rPr>
              <a:t>Black-White Gap in Child Individual Income Rank vs. Parent Income Rank</a:t>
            </a:r>
          </a:p>
          <a:p>
            <a:pPr algn="ctr">
              <a:defRPr/>
            </a:pPr>
            <a:r>
              <a:rPr lang="en-US" kern="0" dirty="0">
                <a:solidFill>
                  <a:srgbClr val="1E2D53"/>
                </a:solidFill>
                <a:latin typeface="Arial"/>
              </a:rPr>
              <a:t>Male Children, Parents Do Not Own Home</a:t>
            </a:r>
          </a:p>
        </p:txBody>
      </p:sp>
      <p:grpSp>
        <p:nvGrpSpPr>
          <p:cNvPr id="3" name="Group 4"/>
          <p:cNvGrpSpPr>
            <a:grpSpLocks noChangeAspect="1"/>
          </p:cNvGrpSpPr>
          <p:nvPr/>
        </p:nvGrpSpPr>
        <p:grpSpPr bwMode="auto">
          <a:xfrm>
            <a:off x="1522413" y="200025"/>
            <a:ext cx="9231313" cy="6453188"/>
            <a:chOff x="959" y="126"/>
            <a:chExt cx="5815" cy="4065"/>
          </a:xfrm>
        </p:grpSpPr>
        <p:grpSp>
          <p:nvGrpSpPr>
            <p:cNvPr id="6" name="Group 205"/>
            <p:cNvGrpSpPr>
              <a:grpSpLocks/>
            </p:cNvGrpSpPr>
            <p:nvPr/>
          </p:nvGrpSpPr>
          <p:grpSpPr bwMode="auto">
            <a:xfrm>
              <a:off x="1435" y="515"/>
              <a:ext cx="5242" cy="3096"/>
              <a:chOff x="1435" y="515"/>
              <a:chExt cx="5242" cy="3096"/>
            </a:xfrm>
          </p:grpSpPr>
          <p:sp>
            <p:nvSpPr>
              <p:cNvPr id="482"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3" name="Line 9"/>
              <p:cNvSpPr>
                <a:spLocks noChangeShapeType="1"/>
              </p:cNvSpPr>
              <p:nvPr/>
            </p:nvSpPr>
            <p:spPr bwMode="auto">
              <a:xfrm>
                <a:off x="1435" y="3096"/>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4" name="Line 10"/>
              <p:cNvSpPr>
                <a:spLocks noChangeShapeType="1"/>
              </p:cNvSpPr>
              <p:nvPr/>
            </p:nvSpPr>
            <p:spPr bwMode="auto">
              <a:xfrm>
                <a:off x="1435" y="258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5" name="Line 11"/>
              <p:cNvSpPr>
                <a:spLocks noChangeShapeType="1"/>
              </p:cNvSpPr>
              <p:nvPr/>
            </p:nvSpPr>
            <p:spPr bwMode="auto">
              <a:xfrm>
                <a:off x="1435" y="206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6" name="Line 12"/>
              <p:cNvSpPr>
                <a:spLocks noChangeShapeType="1"/>
              </p:cNvSpPr>
              <p:nvPr/>
            </p:nvSpPr>
            <p:spPr bwMode="auto">
              <a:xfrm>
                <a:off x="1435" y="154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7" name="Line 13"/>
              <p:cNvSpPr>
                <a:spLocks noChangeShapeType="1"/>
              </p:cNvSpPr>
              <p:nvPr/>
            </p:nvSpPr>
            <p:spPr bwMode="auto">
              <a:xfrm>
                <a:off x="1435" y="103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8" name="Line 14"/>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9" name="Oval 15"/>
              <p:cNvSpPr>
                <a:spLocks noChangeArrowheads="1"/>
              </p:cNvSpPr>
              <p:nvPr/>
            </p:nvSpPr>
            <p:spPr bwMode="auto">
              <a:xfrm>
                <a:off x="1565" y="272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Oval 16"/>
              <p:cNvSpPr>
                <a:spLocks noChangeArrowheads="1"/>
              </p:cNvSpPr>
              <p:nvPr/>
            </p:nvSpPr>
            <p:spPr bwMode="auto">
              <a:xfrm>
                <a:off x="1615" y="26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Oval 17"/>
              <p:cNvSpPr>
                <a:spLocks noChangeArrowheads="1"/>
              </p:cNvSpPr>
              <p:nvPr/>
            </p:nvSpPr>
            <p:spPr bwMode="auto">
              <a:xfrm>
                <a:off x="1666" y="26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Oval 18"/>
              <p:cNvSpPr>
                <a:spLocks noChangeArrowheads="1"/>
              </p:cNvSpPr>
              <p:nvPr/>
            </p:nvSpPr>
            <p:spPr bwMode="auto">
              <a:xfrm>
                <a:off x="1716" y="251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Oval 19"/>
              <p:cNvSpPr>
                <a:spLocks noChangeArrowheads="1"/>
              </p:cNvSpPr>
              <p:nvPr/>
            </p:nvSpPr>
            <p:spPr bwMode="auto">
              <a:xfrm>
                <a:off x="1766" y="25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Oval 20"/>
              <p:cNvSpPr>
                <a:spLocks noChangeArrowheads="1"/>
              </p:cNvSpPr>
              <p:nvPr/>
            </p:nvSpPr>
            <p:spPr bwMode="auto">
              <a:xfrm>
                <a:off x="1817" y="25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Oval 21"/>
              <p:cNvSpPr>
                <a:spLocks noChangeArrowheads="1"/>
              </p:cNvSpPr>
              <p:nvPr/>
            </p:nvSpPr>
            <p:spPr bwMode="auto">
              <a:xfrm>
                <a:off x="1867" y="24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Oval 22"/>
              <p:cNvSpPr>
                <a:spLocks noChangeArrowheads="1"/>
              </p:cNvSpPr>
              <p:nvPr/>
            </p:nvSpPr>
            <p:spPr bwMode="auto">
              <a:xfrm>
                <a:off x="1918" y="24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Oval 23"/>
              <p:cNvSpPr>
                <a:spLocks noChangeArrowheads="1"/>
              </p:cNvSpPr>
              <p:nvPr/>
            </p:nvSpPr>
            <p:spPr bwMode="auto">
              <a:xfrm>
                <a:off x="1968" y="24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Oval 24"/>
              <p:cNvSpPr>
                <a:spLocks noChangeArrowheads="1"/>
              </p:cNvSpPr>
              <p:nvPr/>
            </p:nvSpPr>
            <p:spPr bwMode="auto">
              <a:xfrm>
                <a:off x="2018" y="24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Oval 25"/>
              <p:cNvSpPr>
                <a:spLocks noChangeArrowheads="1"/>
              </p:cNvSpPr>
              <p:nvPr/>
            </p:nvSpPr>
            <p:spPr bwMode="auto">
              <a:xfrm>
                <a:off x="2069" y="24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Oval 26"/>
              <p:cNvSpPr>
                <a:spLocks noChangeArrowheads="1"/>
              </p:cNvSpPr>
              <p:nvPr/>
            </p:nvSpPr>
            <p:spPr bwMode="auto">
              <a:xfrm>
                <a:off x="2119" y="23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Oval 27"/>
              <p:cNvSpPr>
                <a:spLocks noChangeArrowheads="1"/>
              </p:cNvSpPr>
              <p:nvPr/>
            </p:nvSpPr>
            <p:spPr bwMode="auto">
              <a:xfrm>
                <a:off x="2170" y="23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Oval 28"/>
              <p:cNvSpPr>
                <a:spLocks noChangeArrowheads="1"/>
              </p:cNvSpPr>
              <p:nvPr/>
            </p:nvSpPr>
            <p:spPr bwMode="auto">
              <a:xfrm>
                <a:off x="2220" y="23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Oval 29"/>
              <p:cNvSpPr>
                <a:spLocks noChangeArrowheads="1"/>
              </p:cNvSpPr>
              <p:nvPr/>
            </p:nvSpPr>
            <p:spPr bwMode="auto">
              <a:xfrm>
                <a:off x="2270" y="22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2" name="Oval 30"/>
              <p:cNvSpPr>
                <a:spLocks noChangeArrowheads="1"/>
              </p:cNvSpPr>
              <p:nvPr/>
            </p:nvSpPr>
            <p:spPr bwMode="auto">
              <a:xfrm>
                <a:off x="2321" y="23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3" name="Oval 31"/>
              <p:cNvSpPr>
                <a:spLocks noChangeArrowheads="1"/>
              </p:cNvSpPr>
              <p:nvPr/>
            </p:nvSpPr>
            <p:spPr bwMode="auto">
              <a:xfrm>
                <a:off x="2371" y="23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4" name="Oval 32"/>
              <p:cNvSpPr>
                <a:spLocks noChangeArrowheads="1"/>
              </p:cNvSpPr>
              <p:nvPr/>
            </p:nvSpPr>
            <p:spPr bwMode="auto">
              <a:xfrm>
                <a:off x="2422" y="22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5" name="Oval 33"/>
              <p:cNvSpPr>
                <a:spLocks noChangeArrowheads="1"/>
              </p:cNvSpPr>
              <p:nvPr/>
            </p:nvSpPr>
            <p:spPr bwMode="auto">
              <a:xfrm>
                <a:off x="2472" y="2250"/>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6" name="Oval 34"/>
              <p:cNvSpPr>
                <a:spLocks noChangeArrowheads="1"/>
              </p:cNvSpPr>
              <p:nvPr/>
            </p:nvSpPr>
            <p:spPr bwMode="auto">
              <a:xfrm>
                <a:off x="2522" y="22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7" name="Oval 35"/>
              <p:cNvSpPr>
                <a:spLocks noChangeArrowheads="1"/>
              </p:cNvSpPr>
              <p:nvPr/>
            </p:nvSpPr>
            <p:spPr bwMode="auto">
              <a:xfrm>
                <a:off x="2573" y="22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8" name="Oval 36"/>
              <p:cNvSpPr>
                <a:spLocks noChangeArrowheads="1"/>
              </p:cNvSpPr>
              <p:nvPr/>
            </p:nvSpPr>
            <p:spPr bwMode="auto">
              <a:xfrm>
                <a:off x="2623" y="21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9" name="Oval 37"/>
              <p:cNvSpPr>
                <a:spLocks noChangeArrowheads="1"/>
              </p:cNvSpPr>
              <p:nvPr/>
            </p:nvSpPr>
            <p:spPr bwMode="auto">
              <a:xfrm>
                <a:off x="2674" y="21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0" name="Oval 38"/>
              <p:cNvSpPr>
                <a:spLocks noChangeArrowheads="1"/>
              </p:cNvSpPr>
              <p:nvPr/>
            </p:nvSpPr>
            <p:spPr bwMode="auto">
              <a:xfrm>
                <a:off x="2724" y="21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1" name="Oval 39"/>
              <p:cNvSpPr>
                <a:spLocks noChangeArrowheads="1"/>
              </p:cNvSpPr>
              <p:nvPr/>
            </p:nvSpPr>
            <p:spPr bwMode="auto">
              <a:xfrm>
                <a:off x="2774" y="22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2" name="Oval 40"/>
              <p:cNvSpPr>
                <a:spLocks noChangeArrowheads="1"/>
              </p:cNvSpPr>
              <p:nvPr/>
            </p:nvSpPr>
            <p:spPr bwMode="auto">
              <a:xfrm>
                <a:off x="2825" y="21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3" name="Oval 41"/>
              <p:cNvSpPr>
                <a:spLocks noChangeArrowheads="1"/>
              </p:cNvSpPr>
              <p:nvPr/>
            </p:nvSpPr>
            <p:spPr bwMode="auto">
              <a:xfrm>
                <a:off x="2875" y="21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4" name="Oval 42"/>
              <p:cNvSpPr>
                <a:spLocks noChangeArrowheads="1"/>
              </p:cNvSpPr>
              <p:nvPr/>
            </p:nvSpPr>
            <p:spPr bwMode="auto">
              <a:xfrm>
                <a:off x="2926" y="21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5" name="Oval 43"/>
              <p:cNvSpPr>
                <a:spLocks noChangeArrowheads="1"/>
              </p:cNvSpPr>
              <p:nvPr/>
            </p:nvSpPr>
            <p:spPr bwMode="auto">
              <a:xfrm>
                <a:off x="2976" y="21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6" name="Oval 44"/>
              <p:cNvSpPr>
                <a:spLocks noChangeArrowheads="1"/>
              </p:cNvSpPr>
              <p:nvPr/>
            </p:nvSpPr>
            <p:spPr bwMode="auto">
              <a:xfrm>
                <a:off x="3026" y="21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7" name="Oval 45"/>
              <p:cNvSpPr>
                <a:spLocks noChangeArrowheads="1"/>
              </p:cNvSpPr>
              <p:nvPr/>
            </p:nvSpPr>
            <p:spPr bwMode="auto">
              <a:xfrm>
                <a:off x="3080" y="20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8" name="Oval 46"/>
              <p:cNvSpPr>
                <a:spLocks noChangeArrowheads="1"/>
              </p:cNvSpPr>
              <p:nvPr/>
            </p:nvSpPr>
            <p:spPr bwMode="auto">
              <a:xfrm>
                <a:off x="3131" y="20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9" name="Oval 47"/>
              <p:cNvSpPr>
                <a:spLocks noChangeArrowheads="1"/>
              </p:cNvSpPr>
              <p:nvPr/>
            </p:nvSpPr>
            <p:spPr bwMode="auto">
              <a:xfrm>
                <a:off x="3181" y="20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0" name="Oval 48"/>
              <p:cNvSpPr>
                <a:spLocks noChangeArrowheads="1"/>
              </p:cNvSpPr>
              <p:nvPr/>
            </p:nvSpPr>
            <p:spPr bwMode="auto">
              <a:xfrm>
                <a:off x="3232" y="20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1" name="Oval 49"/>
              <p:cNvSpPr>
                <a:spLocks noChangeArrowheads="1"/>
              </p:cNvSpPr>
              <p:nvPr/>
            </p:nvSpPr>
            <p:spPr bwMode="auto">
              <a:xfrm>
                <a:off x="3282" y="20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2" name="Oval 50"/>
              <p:cNvSpPr>
                <a:spLocks noChangeArrowheads="1"/>
              </p:cNvSpPr>
              <p:nvPr/>
            </p:nvSpPr>
            <p:spPr bwMode="auto">
              <a:xfrm>
                <a:off x="3332" y="19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3" name="Oval 51"/>
              <p:cNvSpPr>
                <a:spLocks noChangeArrowheads="1"/>
              </p:cNvSpPr>
              <p:nvPr/>
            </p:nvSpPr>
            <p:spPr bwMode="auto">
              <a:xfrm>
                <a:off x="3383" y="20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8" name="Oval 52"/>
              <p:cNvSpPr>
                <a:spLocks noChangeArrowheads="1"/>
              </p:cNvSpPr>
              <p:nvPr/>
            </p:nvSpPr>
            <p:spPr bwMode="auto">
              <a:xfrm>
                <a:off x="3433" y="1991"/>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9" name="Oval 53"/>
              <p:cNvSpPr>
                <a:spLocks noChangeArrowheads="1"/>
              </p:cNvSpPr>
              <p:nvPr/>
            </p:nvSpPr>
            <p:spPr bwMode="auto">
              <a:xfrm>
                <a:off x="3484" y="19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 name="Oval 54"/>
              <p:cNvSpPr>
                <a:spLocks noChangeArrowheads="1"/>
              </p:cNvSpPr>
              <p:nvPr/>
            </p:nvSpPr>
            <p:spPr bwMode="auto">
              <a:xfrm>
                <a:off x="3534" y="19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 name="Oval 55"/>
              <p:cNvSpPr>
                <a:spLocks noChangeArrowheads="1"/>
              </p:cNvSpPr>
              <p:nvPr/>
            </p:nvSpPr>
            <p:spPr bwMode="auto">
              <a:xfrm>
                <a:off x="3584" y="19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 name="Oval 56"/>
              <p:cNvSpPr>
                <a:spLocks noChangeArrowheads="1"/>
              </p:cNvSpPr>
              <p:nvPr/>
            </p:nvSpPr>
            <p:spPr bwMode="auto">
              <a:xfrm>
                <a:off x="3635" y="191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2" name="Oval 57"/>
              <p:cNvSpPr>
                <a:spLocks noChangeArrowheads="1"/>
              </p:cNvSpPr>
              <p:nvPr/>
            </p:nvSpPr>
            <p:spPr bwMode="auto">
              <a:xfrm>
                <a:off x="3685" y="19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3" name="Oval 58"/>
              <p:cNvSpPr>
                <a:spLocks noChangeArrowheads="1"/>
              </p:cNvSpPr>
              <p:nvPr/>
            </p:nvSpPr>
            <p:spPr bwMode="auto">
              <a:xfrm>
                <a:off x="3736" y="19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 name="Oval 59"/>
              <p:cNvSpPr>
                <a:spLocks noChangeArrowheads="1"/>
              </p:cNvSpPr>
              <p:nvPr/>
            </p:nvSpPr>
            <p:spPr bwMode="auto">
              <a:xfrm>
                <a:off x="3786" y="18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 name="Oval 60"/>
              <p:cNvSpPr>
                <a:spLocks noChangeArrowheads="1"/>
              </p:cNvSpPr>
              <p:nvPr/>
            </p:nvSpPr>
            <p:spPr bwMode="auto">
              <a:xfrm>
                <a:off x="3836" y="18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 name="Oval 61"/>
              <p:cNvSpPr>
                <a:spLocks noChangeArrowheads="1"/>
              </p:cNvSpPr>
              <p:nvPr/>
            </p:nvSpPr>
            <p:spPr bwMode="auto">
              <a:xfrm>
                <a:off x="3887" y="18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 name="Oval 62"/>
              <p:cNvSpPr>
                <a:spLocks noChangeArrowheads="1"/>
              </p:cNvSpPr>
              <p:nvPr/>
            </p:nvSpPr>
            <p:spPr bwMode="auto">
              <a:xfrm>
                <a:off x="3937" y="18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 name="Oval 63"/>
              <p:cNvSpPr>
                <a:spLocks noChangeArrowheads="1"/>
              </p:cNvSpPr>
              <p:nvPr/>
            </p:nvSpPr>
            <p:spPr bwMode="auto">
              <a:xfrm>
                <a:off x="3988" y="18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 name="Oval 64"/>
              <p:cNvSpPr>
                <a:spLocks noChangeArrowheads="1"/>
              </p:cNvSpPr>
              <p:nvPr/>
            </p:nvSpPr>
            <p:spPr bwMode="auto">
              <a:xfrm>
                <a:off x="4038" y="17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 name="Oval 65"/>
              <p:cNvSpPr>
                <a:spLocks noChangeArrowheads="1"/>
              </p:cNvSpPr>
              <p:nvPr/>
            </p:nvSpPr>
            <p:spPr bwMode="auto">
              <a:xfrm>
                <a:off x="4088" y="18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 name="Oval 66"/>
              <p:cNvSpPr>
                <a:spLocks noChangeArrowheads="1"/>
              </p:cNvSpPr>
              <p:nvPr/>
            </p:nvSpPr>
            <p:spPr bwMode="auto">
              <a:xfrm>
                <a:off x="4139" y="18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2" name="Oval 67"/>
              <p:cNvSpPr>
                <a:spLocks noChangeArrowheads="1"/>
              </p:cNvSpPr>
              <p:nvPr/>
            </p:nvSpPr>
            <p:spPr bwMode="auto">
              <a:xfrm>
                <a:off x="4189" y="17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 name="Oval 68"/>
              <p:cNvSpPr>
                <a:spLocks noChangeArrowheads="1"/>
              </p:cNvSpPr>
              <p:nvPr/>
            </p:nvSpPr>
            <p:spPr bwMode="auto">
              <a:xfrm>
                <a:off x="4240" y="18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 name="Oval 69"/>
              <p:cNvSpPr>
                <a:spLocks noChangeArrowheads="1"/>
              </p:cNvSpPr>
              <p:nvPr/>
            </p:nvSpPr>
            <p:spPr bwMode="auto">
              <a:xfrm>
                <a:off x="4290" y="17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 name="Oval 70"/>
              <p:cNvSpPr>
                <a:spLocks noChangeArrowheads="1"/>
              </p:cNvSpPr>
              <p:nvPr/>
            </p:nvSpPr>
            <p:spPr bwMode="auto">
              <a:xfrm>
                <a:off x="4340" y="17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9" name="Oval 71"/>
              <p:cNvSpPr>
                <a:spLocks noChangeArrowheads="1"/>
              </p:cNvSpPr>
              <p:nvPr/>
            </p:nvSpPr>
            <p:spPr bwMode="auto">
              <a:xfrm>
                <a:off x="4391" y="17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 name="Oval 72"/>
              <p:cNvSpPr>
                <a:spLocks noChangeArrowheads="1"/>
              </p:cNvSpPr>
              <p:nvPr/>
            </p:nvSpPr>
            <p:spPr bwMode="auto">
              <a:xfrm>
                <a:off x="4441" y="17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 name="Oval 73"/>
              <p:cNvSpPr>
                <a:spLocks noChangeArrowheads="1"/>
              </p:cNvSpPr>
              <p:nvPr/>
            </p:nvSpPr>
            <p:spPr bwMode="auto">
              <a:xfrm>
                <a:off x="4492" y="17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 name="Oval 74"/>
              <p:cNvSpPr>
                <a:spLocks noChangeArrowheads="1"/>
              </p:cNvSpPr>
              <p:nvPr/>
            </p:nvSpPr>
            <p:spPr bwMode="auto">
              <a:xfrm>
                <a:off x="4542" y="17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 name="Oval 75"/>
              <p:cNvSpPr>
                <a:spLocks noChangeArrowheads="1"/>
              </p:cNvSpPr>
              <p:nvPr/>
            </p:nvSpPr>
            <p:spPr bwMode="auto">
              <a:xfrm>
                <a:off x="4592" y="1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7" name="Oval 76"/>
              <p:cNvSpPr>
                <a:spLocks noChangeArrowheads="1"/>
              </p:cNvSpPr>
              <p:nvPr/>
            </p:nvSpPr>
            <p:spPr bwMode="auto">
              <a:xfrm>
                <a:off x="4643" y="17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 name="Oval 77"/>
              <p:cNvSpPr>
                <a:spLocks noChangeArrowheads="1"/>
              </p:cNvSpPr>
              <p:nvPr/>
            </p:nvSpPr>
            <p:spPr bwMode="auto">
              <a:xfrm>
                <a:off x="4693" y="164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 name="Oval 78"/>
              <p:cNvSpPr>
                <a:spLocks noChangeArrowheads="1"/>
              </p:cNvSpPr>
              <p:nvPr/>
            </p:nvSpPr>
            <p:spPr bwMode="auto">
              <a:xfrm>
                <a:off x="4747" y="1667"/>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 name="Oval 79"/>
              <p:cNvSpPr>
                <a:spLocks noChangeArrowheads="1"/>
              </p:cNvSpPr>
              <p:nvPr/>
            </p:nvSpPr>
            <p:spPr bwMode="auto">
              <a:xfrm>
                <a:off x="4798" y="1645"/>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 name="Oval 80"/>
              <p:cNvSpPr>
                <a:spLocks noChangeArrowheads="1"/>
              </p:cNvSpPr>
              <p:nvPr/>
            </p:nvSpPr>
            <p:spPr bwMode="auto">
              <a:xfrm>
                <a:off x="4848" y="163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Oval 81"/>
              <p:cNvSpPr>
                <a:spLocks noChangeArrowheads="1"/>
              </p:cNvSpPr>
              <p:nvPr/>
            </p:nvSpPr>
            <p:spPr bwMode="auto">
              <a:xfrm>
                <a:off x="4898" y="16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3" name="Oval 82"/>
              <p:cNvSpPr>
                <a:spLocks noChangeArrowheads="1"/>
              </p:cNvSpPr>
              <p:nvPr/>
            </p:nvSpPr>
            <p:spPr bwMode="auto">
              <a:xfrm>
                <a:off x="4949" y="16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 name="Oval 83"/>
              <p:cNvSpPr>
                <a:spLocks noChangeArrowheads="1"/>
              </p:cNvSpPr>
              <p:nvPr/>
            </p:nvSpPr>
            <p:spPr bwMode="auto">
              <a:xfrm>
                <a:off x="4999" y="162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 name="Oval 84"/>
              <p:cNvSpPr>
                <a:spLocks noChangeArrowheads="1"/>
              </p:cNvSpPr>
              <p:nvPr/>
            </p:nvSpPr>
            <p:spPr bwMode="auto">
              <a:xfrm>
                <a:off x="5050" y="15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6" name="Oval 85"/>
              <p:cNvSpPr>
                <a:spLocks noChangeArrowheads="1"/>
              </p:cNvSpPr>
              <p:nvPr/>
            </p:nvSpPr>
            <p:spPr bwMode="auto">
              <a:xfrm>
                <a:off x="5100" y="15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 name="Oval 86"/>
              <p:cNvSpPr>
                <a:spLocks noChangeArrowheads="1"/>
              </p:cNvSpPr>
              <p:nvPr/>
            </p:nvSpPr>
            <p:spPr bwMode="auto">
              <a:xfrm>
                <a:off x="5150" y="15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 name="Oval 87"/>
              <p:cNvSpPr>
                <a:spLocks noChangeArrowheads="1"/>
              </p:cNvSpPr>
              <p:nvPr/>
            </p:nvSpPr>
            <p:spPr bwMode="auto">
              <a:xfrm>
                <a:off x="5201" y="15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 name="Oval 88"/>
              <p:cNvSpPr>
                <a:spLocks noChangeArrowheads="1"/>
              </p:cNvSpPr>
              <p:nvPr/>
            </p:nvSpPr>
            <p:spPr bwMode="auto">
              <a:xfrm>
                <a:off x="5251" y="15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 name="Oval 89"/>
              <p:cNvSpPr>
                <a:spLocks noChangeArrowheads="1"/>
              </p:cNvSpPr>
              <p:nvPr/>
            </p:nvSpPr>
            <p:spPr bwMode="auto">
              <a:xfrm>
                <a:off x="5302" y="154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 name="Oval 90"/>
              <p:cNvSpPr>
                <a:spLocks noChangeArrowheads="1"/>
              </p:cNvSpPr>
              <p:nvPr/>
            </p:nvSpPr>
            <p:spPr bwMode="auto">
              <a:xfrm>
                <a:off x="5352" y="15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 name="Oval 91"/>
              <p:cNvSpPr>
                <a:spLocks noChangeArrowheads="1"/>
              </p:cNvSpPr>
              <p:nvPr/>
            </p:nvSpPr>
            <p:spPr bwMode="auto">
              <a:xfrm>
                <a:off x="5402" y="14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3" name="Oval 92"/>
              <p:cNvSpPr>
                <a:spLocks noChangeArrowheads="1"/>
              </p:cNvSpPr>
              <p:nvPr/>
            </p:nvSpPr>
            <p:spPr bwMode="auto">
              <a:xfrm>
                <a:off x="5453" y="15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4" name="Oval 93"/>
              <p:cNvSpPr>
                <a:spLocks noChangeArrowheads="1"/>
              </p:cNvSpPr>
              <p:nvPr/>
            </p:nvSpPr>
            <p:spPr bwMode="auto">
              <a:xfrm>
                <a:off x="5503" y="14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 name="Oval 94"/>
              <p:cNvSpPr>
                <a:spLocks noChangeArrowheads="1"/>
              </p:cNvSpPr>
              <p:nvPr/>
            </p:nvSpPr>
            <p:spPr bwMode="auto">
              <a:xfrm>
                <a:off x="5554" y="14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 name="Oval 95"/>
              <p:cNvSpPr>
                <a:spLocks noChangeArrowheads="1"/>
              </p:cNvSpPr>
              <p:nvPr/>
            </p:nvSpPr>
            <p:spPr bwMode="auto">
              <a:xfrm>
                <a:off x="5604" y="14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 name="Oval 96"/>
              <p:cNvSpPr>
                <a:spLocks noChangeArrowheads="1"/>
              </p:cNvSpPr>
              <p:nvPr/>
            </p:nvSpPr>
            <p:spPr bwMode="auto">
              <a:xfrm>
                <a:off x="5654" y="1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 name="Oval 97"/>
              <p:cNvSpPr>
                <a:spLocks noChangeArrowheads="1"/>
              </p:cNvSpPr>
              <p:nvPr/>
            </p:nvSpPr>
            <p:spPr bwMode="auto">
              <a:xfrm>
                <a:off x="5705" y="13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9" name="Oval 98"/>
              <p:cNvSpPr>
                <a:spLocks noChangeArrowheads="1"/>
              </p:cNvSpPr>
              <p:nvPr/>
            </p:nvSpPr>
            <p:spPr bwMode="auto">
              <a:xfrm>
                <a:off x="5755" y="13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 name="Oval 99"/>
              <p:cNvSpPr>
                <a:spLocks noChangeArrowheads="1"/>
              </p:cNvSpPr>
              <p:nvPr/>
            </p:nvSpPr>
            <p:spPr bwMode="auto">
              <a:xfrm>
                <a:off x="5806" y="14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1" name="Oval 100"/>
              <p:cNvSpPr>
                <a:spLocks noChangeArrowheads="1"/>
              </p:cNvSpPr>
              <p:nvPr/>
            </p:nvSpPr>
            <p:spPr bwMode="auto">
              <a:xfrm>
                <a:off x="5856" y="14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 name="Oval 101"/>
              <p:cNvSpPr>
                <a:spLocks noChangeArrowheads="1"/>
              </p:cNvSpPr>
              <p:nvPr/>
            </p:nvSpPr>
            <p:spPr bwMode="auto">
              <a:xfrm>
                <a:off x="5906" y="13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3" name="Oval 102"/>
              <p:cNvSpPr>
                <a:spLocks noChangeArrowheads="1"/>
              </p:cNvSpPr>
              <p:nvPr/>
            </p:nvSpPr>
            <p:spPr bwMode="auto">
              <a:xfrm>
                <a:off x="5957" y="13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4" name="Oval 103"/>
              <p:cNvSpPr>
                <a:spLocks noChangeArrowheads="1"/>
              </p:cNvSpPr>
              <p:nvPr/>
            </p:nvSpPr>
            <p:spPr bwMode="auto">
              <a:xfrm>
                <a:off x="6007" y="13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5" name="Oval 104"/>
              <p:cNvSpPr>
                <a:spLocks noChangeArrowheads="1"/>
              </p:cNvSpPr>
              <p:nvPr/>
            </p:nvSpPr>
            <p:spPr bwMode="auto">
              <a:xfrm>
                <a:off x="6058" y="12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6" name="Oval 105"/>
              <p:cNvSpPr>
                <a:spLocks noChangeArrowheads="1"/>
              </p:cNvSpPr>
              <p:nvPr/>
            </p:nvSpPr>
            <p:spPr bwMode="auto">
              <a:xfrm>
                <a:off x="6108" y="13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 name="Oval 106"/>
              <p:cNvSpPr>
                <a:spLocks noChangeArrowheads="1"/>
              </p:cNvSpPr>
              <p:nvPr/>
            </p:nvSpPr>
            <p:spPr bwMode="auto">
              <a:xfrm>
                <a:off x="6158" y="13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8" name="Oval 107"/>
              <p:cNvSpPr>
                <a:spLocks noChangeArrowheads="1"/>
              </p:cNvSpPr>
              <p:nvPr/>
            </p:nvSpPr>
            <p:spPr bwMode="auto">
              <a:xfrm>
                <a:off x="6209" y="12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9" name="Oval 108"/>
              <p:cNvSpPr>
                <a:spLocks noChangeArrowheads="1"/>
              </p:cNvSpPr>
              <p:nvPr/>
            </p:nvSpPr>
            <p:spPr bwMode="auto">
              <a:xfrm>
                <a:off x="6259" y="12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0" name="Oval 109"/>
              <p:cNvSpPr>
                <a:spLocks noChangeArrowheads="1"/>
              </p:cNvSpPr>
              <p:nvPr/>
            </p:nvSpPr>
            <p:spPr bwMode="auto">
              <a:xfrm>
                <a:off x="6310" y="11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 name="Oval 110"/>
              <p:cNvSpPr>
                <a:spLocks noChangeArrowheads="1"/>
              </p:cNvSpPr>
              <p:nvPr/>
            </p:nvSpPr>
            <p:spPr bwMode="auto">
              <a:xfrm>
                <a:off x="6360" y="123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0" name="Oval 111"/>
              <p:cNvSpPr>
                <a:spLocks noChangeArrowheads="1"/>
              </p:cNvSpPr>
              <p:nvPr/>
            </p:nvSpPr>
            <p:spPr bwMode="auto">
              <a:xfrm>
                <a:off x="6414" y="1084"/>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1" name="Oval 112"/>
              <p:cNvSpPr>
                <a:spLocks noChangeArrowheads="1"/>
              </p:cNvSpPr>
              <p:nvPr/>
            </p:nvSpPr>
            <p:spPr bwMode="auto">
              <a:xfrm>
                <a:off x="6464" y="1123"/>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2" name="Oval 113"/>
              <p:cNvSpPr>
                <a:spLocks noChangeArrowheads="1"/>
              </p:cNvSpPr>
              <p:nvPr/>
            </p:nvSpPr>
            <p:spPr bwMode="auto">
              <a:xfrm>
                <a:off x="6515" y="10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3" name="Oval 114"/>
              <p:cNvSpPr>
                <a:spLocks noChangeArrowheads="1"/>
              </p:cNvSpPr>
              <p:nvPr/>
            </p:nvSpPr>
            <p:spPr bwMode="auto">
              <a:xfrm>
                <a:off x="6565" y="9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4" name="Freeform 115"/>
              <p:cNvSpPr>
                <a:spLocks/>
              </p:cNvSpPr>
              <p:nvPr/>
            </p:nvSpPr>
            <p:spPr bwMode="auto">
              <a:xfrm>
                <a:off x="1583" y="1156"/>
                <a:ext cx="5000" cy="1400"/>
              </a:xfrm>
              <a:custGeom>
                <a:avLst/>
                <a:gdLst>
                  <a:gd name="T0" fmla="*/ 0 w 1389"/>
                  <a:gd name="T1" fmla="*/ 389 h 389"/>
                  <a:gd name="T2" fmla="*/ 694 w 1389"/>
                  <a:gd name="T3" fmla="*/ 195 h 389"/>
                  <a:gd name="T4" fmla="*/ 1389 w 1389"/>
                  <a:gd name="T5" fmla="*/ 0 h 389"/>
                </a:gdLst>
                <a:ahLst/>
                <a:cxnLst>
                  <a:cxn ang="0">
                    <a:pos x="T0" y="T1"/>
                  </a:cxn>
                  <a:cxn ang="0">
                    <a:pos x="T2" y="T3"/>
                  </a:cxn>
                  <a:cxn ang="0">
                    <a:pos x="T4" y="T5"/>
                  </a:cxn>
                </a:cxnLst>
                <a:rect l="0" t="0" r="r" b="b"/>
                <a:pathLst>
                  <a:path w="1389" h="389">
                    <a:moveTo>
                      <a:pt x="0" y="389"/>
                    </a:moveTo>
                    <a:lnTo>
                      <a:pt x="694" y="195"/>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5" name="Oval 116"/>
              <p:cNvSpPr>
                <a:spLocks noChangeArrowheads="1"/>
              </p:cNvSpPr>
              <p:nvPr/>
            </p:nvSpPr>
            <p:spPr bwMode="auto">
              <a:xfrm>
                <a:off x="1565" y="310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6" name="Oval 117"/>
              <p:cNvSpPr>
                <a:spLocks noChangeArrowheads="1"/>
              </p:cNvSpPr>
              <p:nvPr/>
            </p:nvSpPr>
            <p:spPr bwMode="auto">
              <a:xfrm>
                <a:off x="1615" y="31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7" name="Oval 118"/>
              <p:cNvSpPr>
                <a:spLocks noChangeArrowheads="1"/>
              </p:cNvSpPr>
              <p:nvPr/>
            </p:nvSpPr>
            <p:spPr bwMode="auto">
              <a:xfrm>
                <a:off x="1666" y="301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8" name="Oval 119"/>
              <p:cNvSpPr>
                <a:spLocks noChangeArrowheads="1"/>
              </p:cNvSpPr>
              <p:nvPr/>
            </p:nvSpPr>
            <p:spPr bwMode="auto">
              <a:xfrm>
                <a:off x="1716" y="296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9" name="Oval 120"/>
              <p:cNvSpPr>
                <a:spLocks noChangeArrowheads="1"/>
              </p:cNvSpPr>
              <p:nvPr/>
            </p:nvSpPr>
            <p:spPr bwMode="auto">
              <a:xfrm>
                <a:off x="1766" y="29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0" name="Oval 121"/>
              <p:cNvSpPr>
                <a:spLocks noChangeArrowheads="1"/>
              </p:cNvSpPr>
              <p:nvPr/>
            </p:nvSpPr>
            <p:spPr bwMode="auto">
              <a:xfrm>
                <a:off x="1817" y="294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1" name="Oval 122"/>
              <p:cNvSpPr>
                <a:spLocks noChangeArrowheads="1"/>
              </p:cNvSpPr>
              <p:nvPr/>
            </p:nvSpPr>
            <p:spPr bwMode="auto">
              <a:xfrm>
                <a:off x="1867" y="288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2" name="Oval 123"/>
              <p:cNvSpPr>
                <a:spLocks noChangeArrowheads="1"/>
              </p:cNvSpPr>
              <p:nvPr/>
            </p:nvSpPr>
            <p:spPr bwMode="auto">
              <a:xfrm>
                <a:off x="1918" y="290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3" name="Oval 124"/>
              <p:cNvSpPr>
                <a:spLocks noChangeArrowheads="1"/>
              </p:cNvSpPr>
              <p:nvPr/>
            </p:nvSpPr>
            <p:spPr bwMode="auto">
              <a:xfrm>
                <a:off x="1968" y="288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4" name="Oval 125"/>
              <p:cNvSpPr>
                <a:spLocks noChangeArrowheads="1"/>
              </p:cNvSpPr>
              <p:nvPr/>
            </p:nvSpPr>
            <p:spPr bwMode="auto">
              <a:xfrm>
                <a:off x="2018" y="28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5" name="Oval 126"/>
              <p:cNvSpPr>
                <a:spLocks noChangeArrowheads="1"/>
              </p:cNvSpPr>
              <p:nvPr/>
            </p:nvSpPr>
            <p:spPr bwMode="auto">
              <a:xfrm>
                <a:off x="2069" y="28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6" name="Oval 127"/>
              <p:cNvSpPr>
                <a:spLocks noChangeArrowheads="1"/>
              </p:cNvSpPr>
              <p:nvPr/>
            </p:nvSpPr>
            <p:spPr bwMode="auto">
              <a:xfrm>
                <a:off x="2119" y="277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7" name="Oval 128"/>
              <p:cNvSpPr>
                <a:spLocks noChangeArrowheads="1"/>
              </p:cNvSpPr>
              <p:nvPr/>
            </p:nvSpPr>
            <p:spPr bwMode="auto">
              <a:xfrm>
                <a:off x="2170" y="28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8" name="Oval 129"/>
              <p:cNvSpPr>
                <a:spLocks noChangeArrowheads="1"/>
              </p:cNvSpPr>
              <p:nvPr/>
            </p:nvSpPr>
            <p:spPr bwMode="auto">
              <a:xfrm>
                <a:off x="2220" y="276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9" name="Oval 130"/>
              <p:cNvSpPr>
                <a:spLocks noChangeArrowheads="1"/>
              </p:cNvSpPr>
              <p:nvPr/>
            </p:nvSpPr>
            <p:spPr bwMode="auto">
              <a:xfrm>
                <a:off x="2270" y="27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0" name="Oval 131"/>
              <p:cNvSpPr>
                <a:spLocks noChangeArrowheads="1"/>
              </p:cNvSpPr>
              <p:nvPr/>
            </p:nvSpPr>
            <p:spPr bwMode="auto">
              <a:xfrm>
                <a:off x="2321" y="278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1" name="Oval 132"/>
              <p:cNvSpPr>
                <a:spLocks noChangeArrowheads="1"/>
              </p:cNvSpPr>
              <p:nvPr/>
            </p:nvSpPr>
            <p:spPr bwMode="auto">
              <a:xfrm>
                <a:off x="2371" y="27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2" name="Oval 133"/>
              <p:cNvSpPr>
                <a:spLocks noChangeArrowheads="1"/>
              </p:cNvSpPr>
              <p:nvPr/>
            </p:nvSpPr>
            <p:spPr bwMode="auto">
              <a:xfrm>
                <a:off x="2422" y="272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3" name="Oval 134"/>
              <p:cNvSpPr>
                <a:spLocks noChangeArrowheads="1"/>
              </p:cNvSpPr>
              <p:nvPr/>
            </p:nvSpPr>
            <p:spPr bwMode="auto">
              <a:xfrm>
                <a:off x="2472" y="271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4" name="Oval 135"/>
              <p:cNvSpPr>
                <a:spLocks noChangeArrowheads="1"/>
              </p:cNvSpPr>
              <p:nvPr/>
            </p:nvSpPr>
            <p:spPr bwMode="auto">
              <a:xfrm>
                <a:off x="2522" y="27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5" name="Oval 136"/>
              <p:cNvSpPr>
                <a:spLocks noChangeArrowheads="1"/>
              </p:cNvSpPr>
              <p:nvPr/>
            </p:nvSpPr>
            <p:spPr bwMode="auto">
              <a:xfrm>
                <a:off x="2573" y="269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6" name="Oval 137"/>
              <p:cNvSpPr>
                <a:spLocks noChangeArrowheads="1"/>
              </p:cNvSpPr>
              <p:nvPr/>
            </p:nvSpPr>
            <p:spPr bwMode="auto">
              <a:xfrm>
                <a:off x="2623" y="268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7" name="Oval 138"/>
              <p:cNvSpPr>
                <a:spLocks noChangeArrowheads="1"/>
              </p:cNvSpPr>
              <p:nvPr/>
            </p:nvSpPr>
            <p:spPr bwMode="auto">
              <a:xfrm>
                <a:off x="2674" y="262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8" name="Oval 139"/>
              <p:cNvSpPr>
                <a:spLocks noChangeArrowheads="1"/>
              </p:cNvSpPr>
              <p:nvPr/>
            </p:nvSpPr>
            <p:spPr bwMode="auto">
              <a:xfrm>
                <a:off x="2724" y="26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9" name="Oval 140"/>
              <p:cNvSpPr>
                <a:spLocks noChangeArrowheads="1"/>
              </p:cNvSpPr>
              <p:nvPr/>
            </p:nvSpPr>
            <p:spPr bwMode="auto">
              <a:xfrm>
                <a:off x="2774" y="263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0" name="Oval 141"/>
              <p:cNvSpPr>
                <a:spLocks noChangeArrowheads="1"/>
              </p:cNvSpPr>
              <p:nvPr/>
            </p:nvSpPr>
            <p:spPr bwMode="auto">
              <a:xfrm>
                <a:off x="2825" y="26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1" name="Oval 142"/>
              <p:cNvSpPr>
                <a:spLocks noChangeArrowheads="1"/>
              </p:cNvSpPr>
              <p:nvPr/>
            </p:nvSpPr>
            <p:spPr bwMode="auto">
              <a:xfrm>
                <a:off x="2875" y="25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2" name="Oval 143"/>
              <p:cNvSpPr>
                <a:spLocks noChangeArrowheads="1"/>
              </p:cNvSpPr>
              <p:nvPr/>
            </p:nvSpPr>
            <p:spPr bwMode="auto">
              <a:xfrm>
                <a:off x="2926" y="25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3" name="Oval 144"/>
              <p:cNvSpPr>
                <a:spLocks noChangeArrowheads="1"/>
              </p:cNvSpPr>
              <p:nvPr/>
            </p:nvSpPr>
            <p:spPr bwMode="auto">
              <a:xfrm>
                <a:off x="2976" y="256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4" name="Oval 145"/>
              <p:cNvSpPr>
                <a:spLocks noChangeArrowheads="1"/>
              </p:cNvSpPr>
              <p:nvPr/>
            </p:nvSpPr>
            <p:spPr bwMode="auto">
              <a:xfrm>
                <a:off x="3026" y="256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5" name="Oval 146"/>
              <p:cNvSpPr>
                <a:spLocks noChangeArrowheads="1"/>
              </p:cNvSpPr>
              <p:nvPr/>
            </p:nvSpPr>
            <p:spPr bwMode="auto">
              <a:xfrm>
                <a:off x="3080" y="25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6" name="Oval 147"/>
              <p:cNvSpPr>
                <a:spLocks noChangeArrowheads="1"/>
              </p:cNvSpPr>
              <p:nvPr/>
            </p:nvSpPr>
            <p:spPr bwMode="auto">
              <a:xfrm>
                <a:off x="3131" y="249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7" name="Oval 148"/>
              <p:cNvSpPr>
                <a:spLocks noChangeArrowheads="1"/>
              </p:cNvSpPr>
              <p:nvPr/>
            </p:nvSpPr>
            <p:spPr bwMode="auto">
              <a:xfrm>
                <a:off x="3181" y="253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8" name="Oval 149"/>
              <p:cNvSpPr>
                <a:spLocks noChangeArrowheads="1"/>
              </p:cNvSpPr>
              <p:nvPr/>
            </p:nvSpPr>
            <p:spPr bwMode="auto">
              <a:xfrm>
                <a:off x="3232" y="251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9" name="Oval 150"/>
              <p:cNvSpPr>
                <a:spLocks noChangeArrowheads="1"/>
              </p:cNvSpPr>
              <p:nvPr/>
            </p:nvSpPr>
            <p:spPr bwMode="auto">
              <a:xfrm>
                <a:off x="3282" y="251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0" name="Oval 151"/>
              <p:cNvSpPr>
                <a:spLocks noChangeArrowheads="1"/>
              </p:cNvSpPr>
              <p:nvPr/>
            </p:nvSpPr>
            <p:spPr bwMode="auto">
              <a:xfrm>
                <a:off x="3332" y="253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1" name="Oval 152"/>
              <p:cNvSpPr>
                <a:spLocks noChangeArrowheads="1"/>
              </p:cNvSpPr>
              <p:nvPr/>
            </p:nvSpPr>
            <p:spPr bwMode="auto">
              <a:xfrm>
                <a:off x="3383" y="248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2" name="Oval 153"/>
              <p:cNvSpPr>
                <a:spLocks noChangeArrowheads="1"/>
              </p:cNvSpPr>
              <p:nvPr/>
            </p:nvSpPr>
            <p:spPr bwMode="auto">
              <a:xfrm>
                <a:off x="3433" y="246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3" name="Oval 154"/>
              <p:cNvSpPr>
                <a:spLocks noChangeArrowheads="1"/>
              </p:cNvSpPr>
              <p:nvPr/>
            </p:nvSpPr>
            <p:spPr bwMode="auto">
              <a:xfrm>
                <a:off x="3484" y="251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4" name="Oval 155"/>
              <p:cNvSpPr>
                <a:spLocks noChangeArrowheads="1"/>
              </p:cNvSpPr>
              <p:nvPr/>
            </p:nvSpPr>
            <p:spPr bwMode="auto">
              <a:xfrm>
                <a:off x="3534" y="23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5" name="Oval 156"/>
              <p:cNvSpPr>
                <a:spLocks noChangeArrowheads="1"/>
              </p:cNvSpPr>
              <p:nvPr/>
            </p:nvSpPr>
            <p:spPr bwMode="auto">
              <a:xfrm>
                <a:off x="3584" y="25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6" name="Oval 157"/>
              <p:cNvSpPr>
                <a:spLocks noChangeArrowheads="1"/>
              </p:cNvSpPr>
              <p:nvPr/>
            </p:nvSpPr>
            <p:spPr bwMode="auto">
              <a:xfrm>
                <a:off x="3635" y="24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7" name="Oval 158"/>
              <p:cNvSpPr>
                <a:spLocks noChangeArrowheads="1"/>
              </p:cNvSpPr>
              <p:nvPr/>
            </p:nvSpPr>
            <p:spPr bwMode="auto">
              <a:xfrm>
                <a:off x="3685" y="238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8" name="Oval 159"/>
              <p:cNvSpPr>
                <a:spLocks noChangeArrowheads="1"/>
              </p:cNvSpPr>
              <p:nvPr/>
            </p:nvSpPr>
            <p:spPr bwMode="auto">
              <a:xfrm>
                <a:off x="3736" y="238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9" name="Oval 160"/>
              <p:cNvSpPr>
                <a:spLocks noChangeArrowheads="1"/>
              </p:cNvSpPr>
              <p:nvPr/>
            </p:nvSpPr>
            <p:spPr bwMode="auto">
              <a:xfrm>
                <a:off x="3786" y="236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0" name="Oval 161"/>
              <p:cNvSpPr>
                <a:spLocks noChangeArrowheads="1"/>
              </p:cNvSpPr>
              <p:nvPr/>
            </p:nvSpPr>
            <p:spPr bwMode="auto">
              <a:xfrm>
                <a:off x="3836" y="233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1" name="Oval 162"/>
              <p:cNvSpPr>
                <a:spLocks noChangeArrowheads="1"/>
              </p:cNvSpPr>
              <p:nvPr/>
            </p:nvSpPr>
            <p:spPr bwMode="auto">
              <a:xfrm>
                <a:off x="3887" y="233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2" name="Oval 163"/>
              <p:cNvSpPr>
                <a:spLocks noChangeArrowheads="1"/>
              </p:cNvSpPr>
              <p:nvPr/>
            </p:nvSpPr>
            <p:spPr bwMode="auto">
              <a:xfrm>
                <a:off x="3937" y="23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3" name="Oval 164"/>
              <p:cNvSpPr>
                <a:spLocks noChangeArrowheads="1"/>
              </p:cNvSpPr>
              <p:nvPr/>
            </p:nvSpPr>
            <p:spPr bwMode="auto">
              <a:xfrm>
                <a:off x="3988" y="240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4" name="Oval 165"/>
              <p:cNvSpPr>
                <a:spLocks noChangeArrowheads="1"/>
              </p:cNvSpPr>
              <p:nvPr/>
            </p:nvSpPr>
            <p:spPr bwMode="auto">
              <a:xfrm>
                <a:off x="4038" y="23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5" name="Oval 166"/>
              <p:cNvSpPr>
                <a:spLocks noChangeArrowheads="1"/>
              </p:cNvSpPr>
              <p:nvPr/>
            </p:nvSpPr>
            <p:spPr bwMode="auto">
              <a:xfrm>
                <a:off x="4088" y="23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6" name="Oval 167"/>
              <p:cNvSpPr>
                <a:spLocks noChangeArrowheads="1"/>
              </p:cNvSpPr>
              <p:nvPr/>
            </p:nvSpPr>
            <p:spPr bwMode="auto">
              <a:xfrm>
                <a:off x="4139" y="236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7" name="Oval 168"/>
              <p:cNvSpPr>
                <a:spLocks noChangeArrowheads="1"/>
              </p:cNvSpPr>
              <p:nvPr/>
            </p:nvSpPr>
            <p:spPr bwMode="auto">
              <a:xfrm>
                <a:off x="4189" y="235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8" name="Oval 169"/>
              <p:cNvSpPr>
                <a:spLocks noChangeArrowheads="1"/>
              </p:cNvSpPr>
              <p:nvPr/>
            </p:nvSpPr>
            <p:spPr bwMode="auto">
              <a:xfrm>
                <a:off x="4240" y="23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9" name="Oval 170"/>
              <p:cNvSpPr>
                <a:spLocks noChangeArrowheads="1"/>
              </p:cNvSpPr>
              <p:nvPr/>
            </p:nvSpPr>
            <p:spPr bwMode="auto">
              <a:xfrm>
                <a:off x="4290" y="222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0" name="Oval 171"/>
              <p:cNvSpPr>
                <a:spLocks noChangeArrowheads="1"/>
              </p:cNvSpPr>
              <p:nvPr/>
            </p:nvSpPr>
            <p:spPr bwMode="auto">
              <a:xfrm>
                <a:off x="4340" y="23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1" name="Oval 172"/>
              <p:cNvSpPr>
                <a:spLocks noChangeArrowheads="1"/>
              </p:cNvSpPr>
              <p:nvPr/>
            </p:nvSpPr>
            <p:spPr bwMode="auto">
              <a:xfrm>
                <a:off x="4391" y="23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2" name="Oval 173"/>
              <p:cNvSpPr>
                <a:spLocks noChangeArrowheads="1"/>
              </p:cNvSpPr>
              <p:nvPr/>
            </p:nvSpPr>
            <p:spPr bwMode="auto">
              <a:xfrm>
                <a:off x="4441" y="22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3" name="Oval 174"/>
              <p:cNvSpPr>
                <a:spLocks noChangeArrowheads="1"/>
              </p:cNvSpPr>
              <p:nvPr/>
            </p:nvSpPr>
            <p:spPr bwMode="auto">
              <a:xfrm>
                <a:off x="4492" y="220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4" name="Oval 175"/>
              <p:cNvSpPr>
                <a:spLocks noChangeArrowheads="1"/>
              </p:cNvSpPr>
              <p:nvPr/>
            </p:nvSpPr>
            <p:spPr bwMode="auto">
              <a:xfrm>
                <a:off x="4542" y="230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5" name="Oval 176"/>
              <p:cNvSpPr>
                <a:spLocks noChangeArrowheads="1"/>
              </p:cNvSpPr>
              <p:nvPr/>
            </p:nvSpPr>
            <p:spPr bwMode="auto">
              <a:xfrm>
                <a:off x="4592" y="23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6" name="Oval 177"/>
              <p:cNvSpPr>
                <a:spLocks noChangeArrowheads="1"/>
              </p:cNvSpPr>
              <p:nvPr/>
            </p:nvSpPr>
            <p:spPr bwMode="auto">
              <a:xfrm>
                <a:off x="4643" y="21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7" name="Oval 178"/>
              <p:cNvSpPr>
                <a:spLocks noChangeArrowheads="1"/>
              </p:cNvSpPr>
              <p:nvPr/>
            </p:nvSpPr>
            <p:spPr bwMode="auto">
              <a:xfrm>
                <a:off x="4693" y="22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8" name="Oval 179"/>
              <p:cNvSpPr>
                <a:spLocks noChangeArrowheads="1"/>
              </p:cNvSpPr>
              <p:nvPr/>
            </p:nvSpPr>
            <p:spPr bwMode="auto">
              <a:xfrm>
                <a:off x="4747" y="2282"/>
                <a:ext cx="33" cy="33"/>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9" name="Oval 180"/>
              <p:cNvSpPr>
                <a:spLocks noChangeArrowheads="1"/>
              </p:cNvSpPr>
              <p:nvPr/>
            </p:nvSpPr>
            <p:spPr bwMode="auto">
              <a:xfrm>
                <a:off x="4798" y="2138"/>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0" name="Oval 181"/>
              <p:cNvSpPr>
                <a:spLocks noChangeArrowheads="1"/>
              </p:cNvSpPr>
              <p:nvPr/>
            </p:nvSpPr>
            <p:spPr bwMode="auto">
              <a:xfrm>
                <a:off x="4848" y="218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1" name="Oval 182"/>
              <p:cNvSpPr>
                <a:spLocks noChangeArrowheads="1"/>
              </p:cNvSpPr>
              <p:nvPr/>
            </p:nvSpPr>
            <p:spPr bwMode="auto">
              <a:xfrm>
                <a:off x="4898" y="22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2" name="Oval 183"/>
              <p:cNvSpPr>
                <a:spLocks noChangeArrowheads="1"/>
              </p:cNvSpPr>
              <p:nvPr/>
            </p:nvSpPr>
            <p:spPr bwMode="auto">
              <a:xfrm>
                <a:off x="4949" y="214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3" name="Oval 184"/>
              <p:cNvSpPr>
                <a:spLocks noChangeArrowheads="1"/>
              </p:cNvSpPr>
              <p:nvPr/>
            </p:nvSpPr>
            <p:spPr bwMode="auto">
              <a:xfrm>
                <a:off x="4999" y="222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4" name="Oval 185"/>
              <p:cNvSpPr>
                <a:spLocks noChangeArrowheads="1"/>
              </p:cNvSpPr>
              <p:nvPr/>
            </p:nvSpPr>
            <p:spPr bwMode="auto">
              <a:xfrm>
                <a:off x="5050" y="205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5" name="Oval 186"/>
              <p:cNvSpPr>
                <a:spLocks noChangeArrowheads="1"/>
              </p:cNvSpPr>
              <p:nvPr/>
            </p:nvSpPr>
            <p:spPr bwMode="auto">
              <a:xfrm>
                <a:off x="5100" y="20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6" name="Oval 187"/>
              <p:cNvSpPr>
                <a:spLocks noChangeArrowheads="1"/>
              </p:cNvSpPr>
              <p:nvPr/>
            </p:nvSpPr>
            <p:spPr bwMode="auto">
              <a:xfrm>
                <a:off x="5150" y="21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7" name="Oval 188"/>
              <p:cNvSpPr>
                <a:spLocks noChangeArrowheads="1"/>
              </p:cNvSpPr>
              <p:nvPr/>
            </p:nvSpPr>
            <p:spPr bwMode="auto">
              <a:xfrm>
                <a:off x="5201" y="20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8" name="Oval 189"/>
              <p:cNvSpPr>
                <a:spLocks noChangeArrowheads="1"/>
              </p:cNvSpPr>
              <p:nvPr/>
            </p:nvSpPr>
            <p:spPr bwMode="auto">
              <a:xfrm>
                <a:off x="5251" y="2002"/>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9" name="Oval 190"/>
              <p:cNvSpPr>
                <a:spLocks noChangeArrowheads="1"/>
              </p:cNvSpPr>
              <p:nvPr/>
            </p:nvSpPr>
            <p:spPr bwMode="auto">
              <a:xfrm>
                <a:off x="5302" y="21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0" name="Oval 191"/>
              <p:cNvSpPr>
                <a:spLocks noChangeArrowheads="1"/>
              </p:cNvSpPr>
              <p:nvPr/>
            </p:nvSpPr>
            <p:spPr bwMode="auto">
              <a:xfrm>
                <a:off x="5352" y="213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1" name="Oval 192"/>
              <p:cNvSpPr>
                <a:spLocks noChangeArrowheads="1"/>
              </p:cNvSpPr>
              <p:nvPr/>
            </p:nvSpPr>
            <p:spPr bwMode="auto">
              <a:xfrm>
                <a:off x="5402" y="205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2" name="Oval 193"/>
              <p:cNvSpPr>
                <a:spLocks noChangeArrowheads="1"/>
              </p:cNvSpPr>
              <p:nvPr/>
            </p:nvSpPr>
            <p:spPr bwMode="auto">
              <a:xfrm>
                <a:off x="5453" y="224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3" name="Oval 194"/>
              <p:cNvSpPr>
                <a:spLocks noChangeArrowheads="1"/>
              </p:cNvSpPr>
              <p:nvPr/>
            </p:nvSpPr>
            <p:spPr bwMode="auto">
              <a:xfrm>
                <a:off x="5503" y="19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4" name="Oval 195"/>
              <p:cNvSpPr>
                <a:spLocks noChangeArrowheads="1"/>
              </p:cNvSpPr>
              <p:nvPr/>
            </p:nvSpPr>
            <p:spPr bwMode="auto">
              <a:xfrm>
                <a:off x="5554" y="21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5" name="Oval 196"/>
              <p:cNvSpPr>
                <a:spLocks noChangeArrowheads="1"/>
              </p:cNvSpPr>
              <p:nvPr/>
            </p:nvSpPr>
            <p:spPr bwMode="auto">
              <a:xfrm>
                <a:off x="5604" y="193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6" name="Oval 197"/>
              <p:cNvSpPr>
                <a:spLocks noChangeArrowheads="1"/>
              </p:cNvSpPr>
              <p:nvPr/>
            </p:nvSpPr>
            <p:spPr bwMode="auto">
              <a:xfrm>
                <a:off x="5654" y="19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7" name="Oval 198"/>
              <p:cNvSpPr>
                <a:spLocks noChangeArrowheads="1"/>
              </p:cNvSpPr>
              <p:nvPr/>
            </p:nvSpPr>
            <p:spPr bwMode="auto">
              <a:xfrm>
                <a:off x="5705" y="21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8" name="Oval 199"/>
              <p:cNvSpPr>
                <a:spLocks noChangeArrowheads="1"/>
              </p:cNvSpPr>
              <p:nvPr/>
            </p:nvSpPr>
            <p:spPr bwMode="auto">
              <a:xfrm>
                <a:off x="5755" y="1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9" name="Oval 200"/>
              <p:cNvSpPr>
                <a:spLocks noChangeArrowheads="1"/>
              </p:cNvSpPr>
              <p:nvPr/>
            </p:nvSpPr>
            <p:spPr bwMode="auto">
              <a:xfrm>
                <a:off x="5806" y="19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0" name="Oval 201"/>
              <p:cNvSpPr>
                <a:spLocks noChangeArrowheads="1"/>
              </p:cNvSpPr>
              <p:nvPr/>
            </p:nvSpPr>
            <p:spPr bwMode="auto">
              <a:xfrm>
                <a:off x="5856" y="20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1" name="Oval 202"/>
              <p:cNvSpPr>
                <a:spLocks noChangeArrowheads="1"/>
              </p:cNvSpPr>
              <p:nvPr/>
            </p:nvSpPr>
            <p:spPr bwMode="auto">
              <a:xfrm>
                <a:off x="5906" y="20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2" name="Oval 203"/>
              <p:cNvSpPr>
                <a:spLocks noChangeArrowheads="1"/>
              </p:cNvSpPr>
              <p:nvPr/>
            </p:nvSpPr>
            <p:spPr bwMode="auto">
              <a:xfrm>
                <a:off x="5957" y="16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3" name="Oval 204"/>
              <p:cNvSpPr>
                <a:spLocks noChangeArrowheads="1"/>
              </p:cNvSpPr>
              <p:nvPr/>
            </p:nvSpPr>
            <p:spPr bwMode="auto">
              <a:xfrm>
                <a:off x="6007" y="223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72" name="Oval 206"/>
            <p:cNvSpPr>
              <a:spLocks noChangeArrowheads="1"/>
            </p:cNvSpPr>
            <p:nvPr/>
          </p:nvSpPr>
          <p:spPr bwMode="auto">
            <a:xfrm>
              <a:off x="6058" y="187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 name="Oval 207"/>
            <p:cNvSpPr>
              <a:spLocks noChangeArrowheads="1"/>
            </p:cNvSpPr>
            <p:nvPr/>
          </p:nvSpPr>
          <p:spPr bwMode="auto">
            <a:xfrm>
              <a:off x="6108" y="193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 name="Oval 208"/>
            <p:cNvSpPr>
              <a:spLocks noChangeArrowheads="1"/>
            </p:cNvSpPr>
            <p:nvPr/>
          </p:nvSpPr>
          <p:spPr bwMode="auto">
            <a:xfrm>
              <a:off x="6158" y="177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 name="Oval 209"/>
            <p:cNvSpPr>
              <a:spLocks noChangeArrowheads="1"/>
            </p:cNvSpPr>
            <p:nvPr/>
          </p:nvSpPr>
          <p:spPr bwMode="auto">
            <a:xfrm>
              <a:off x="6209" y="152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 name="Oval 210"/>
            <p:cNvSpPr>
              <a:spLocks noChangeArrowheads="1"/>
            </p:cNvSpPr>
            <p:nvPr/>
          </p:nvSpPr>
          <p:spPr bwMode="auto">
            <a:xfrm>
              <a:off x="6259" y="16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 name="Oval 211"/>
            <p:cNvSpPr>
              <a:spLocks noChangeArrowheads="1"/>
            </p:cNvSpPr>
            <p:nvPr/>
          </p:nvSpPr>
          <p:spPr bwMode="auto">
            <a:xfrm>
              <a:off x="6310" y="108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8" name="Oval 212"/>
            <p:cNvSpPr>
              <a:spLocks noChangeArrowheads="1"/>
            </p:cNvSpPr>
            <p:nvPr/>
          </p:nvSpPr>
          <p:spPr bwMode="auto">
            <a:xfrm>
              <a:off x="6360" y="191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 name="Oval 213"/>
            <p:cNvSpPr>
              <a:spLocks noChangeArrowheads="1"/>
            </p:cNvSpPr>
            <p:nvPr/>
          </p:nvSpPr>
          <p:spPr bwMode="auto">
            <a:xfrm>
              <a:off x="6414" y="1890"/>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 name="Oval 214"/>
            <p:cNvSpPr>
              <a:spLocks noChangeArrowheads="1"/>
            </p:cNvSpPr>
            <p:nvPr/>
          </p:nvSpPr>
          <p:spPr bwMode="auto">
            <a:xfrm>
              <a:off x="6464" y="1717"/>
              <a:ext cx="33" cy="33"/>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 name="Oval 215"/>
            <p:cNvSpPr>
              <a:spLocks noChangeArrowheads="1"/>
            </p:cNvSpPr>
            <p:nvPr/>
          </p:nvSpPr>
          <p:spPr bwMode="auto">
            <a:xfrm>
              <a:off x="6515" y="133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 name="Oval 216"/>
            <p:cNvSpPr>
              <a:spLocks noChangeArrowheads="1"/>
            </p:cNvSpPr>
            <p:nvPr/>
          </p:nvSpPr>
          <p:spPr bwMode="auto">
            <a:xfrm>
              <a:off x="6565" y="14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 name="Freeform 217"/>
            <p:cNvSpPr>
              <a:spLocks/>
            </p:cNvSpPr>
            <p:nvPr/>
          </p:nvSpPr>
          <p:spPr bwMode="auto">
            <a:xfrm>
              <a:off x="1583" y="1732"/>
              <a:ext cx="5000" cy="1263"/>
            </a:xfrm>
            <a:custGeom>
              <a:avLst/>
              <a:gdLst>
                <a:gd name="T0" fmla="*/ 0 w 1389"/>
                <a:gd name="T1" fmla="*/ 351 h 351"/>
                <a:gd name="T2" fmla="*/ 694 w 1389"/>
                <a:gd name="T3" fmla="*/ 175 h 351"/>
                <a:gd name="T4" fmla="*/ 1389 w 1389"/>
                <a:gd name="T5" fmla="*/ 0 h 351"/>
              </a:gdLst>
              <a:ahLst/>
              <a:cxnLst>
                <a:cxn ang="0">
                  <a:pos x="T0" y="T1"/>
                </a:cxn>
                <a:cxn ang="0">
                  <a:pos x="T2" y="T3"/>
                </a:cxn>
                <a:cxn ang="0">
                  <a:pos x="T4" y="T5"/>
                </a:cxn>
              </a:cxnLst>
              <a:rect l="0" t="0" r="r" b="b"/>
              <a:pathLst>
                <a:path w="1389" h="351">
                  <a:moveTo>
                    <a:pt x="0" y="351"/>
                  </a:moveTo>
                  <a:lnTo>
                    <a:pt x="694" y="175"/>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Line 218"/>
            <p:cNvSpPr>
              <a:spLocks noChangeShapeType="1"/>
            </p:cNvSpPr>
            <p:nvPr/>
          </p:nvSpPr>
          <p:spPr bwMode="auto">
            <a:xfrm flipV="1">
              <a:off x="2792" y="2232"/>
              <a:ext cx="0" cy="41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5" name="Line 219"/>
            <p:cNvSpPr>
              <a:spLocks noChangeShapeType="1"/>
            </p:cNvSpPr>
            <p:nvPr/>
          </p:nvSpPr>
          <p:spPr bwMode="auto">
            <a:xfrm flipV="1">
              <a:off x="5320" y="1559"/>
              <a:ext cx="0" cy="615"/>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6" name="Rectangle 220"/>
            <p:cNvSpPr>
              <a:spLocks noChangeArrowheads="1"/>
            </p:cNvSpPr>
            <p:nvPr/>
          </p:nvSpPr>
          <p:spPr bwMode="auto">
            <a:xfrm>
              <a:off x="3102" y="2617"/>
              <a:ext cx="95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p=25:  8.1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87" name="Rectangle 221"/>
            <p:cNvSpPr>
              <a:spLocks noChangeArrowheads="1"/>
            </p:cNvSpPr>
            <p:nvPr/>
          </p:nvSpPr>
          <p:spPr bwMode="auto">
            <a:xfrm>
              <a:off x="4351" y="1224"/>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p=75: 11.9</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7" name="Line 222"/>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 name="Line 223"/>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 name="Rectangle 224"/>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9" name="Line 225"/>
            <p:cNvSpPr>
              <a:spLocks noChangeShapeType="1"/>
            </p:cNvSpPr>
            <p:nvPr/>
          </p:nvSpPr>
          <p:spPr bwMode="auto">
            <a:xfrm flipH="1">
              <a:off x="1378" y="3096"/>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0" name="Rectangle 226"/>
            <p:cNvSpPr>
              <a:spLocks noChangeArrowheads="1"/>
            </p:cNvSpPr>
            <p:nvPr/>
          </p:nvSpPr>
          <p:spPr bwMode="auto">
            <a:xfrm rot="16200000">
              <a:off x="1153" y="2961"/>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1" name="Line 227"/>
            <p:cNvSpPr>
              <a:spLocks noChangeShapeType="1"/>
            </p:cNvSpPr>
            <p:nvPr/>
          </p:nvSpPr>
          <p:spPr bwMode="auto">
            <a:xfrm flipH="1">
              <a:off x="1378" y="258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4" name="Rectangle 228"/>
            <p:cNvSpPr>
              <a:spLocks noChangeArrowheads="1"/>
            </p:cNvSpPr>
            <p:nvPr/>
          </p:nvSpPr>
          <p:spPr bwMode="auto">
            <a:xfrm rot="16200000">
              <a:off x="1153" y="244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5" name="Line 229"/>
            <p:cNvSpPr>
              <a:spLocks noChangeShapeType="1"/>
            </p:cNvSpPr>
            <p:nvPr/>
          </p:nvSpPr>
          <p:spPr bwMode="auto">
            <a:xfrm flipH="1">
              <a:off x="1378" y="206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Rectangle 230"/>
            <p:cNvSpPr>
              <a:spLocks noChangeArrowheads="1"/>
            </p:cNvSpPr>
            <p:nvPr/>
          </p:nvSpPr>
          <p:spPr bwMode="auto">
            <a:xfrm rot="16200000">
              <a:off x="1153" y="192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17" name="Line 231"/>
            <p:cNvSpPr>
              <a:spLocks noChangeShapeType="1"/>
            </p:cNvSpPr>
            <p:nvPr/>
          </p:nvSpPr>
          <p:spPr bwMode="auto">
            <a:xfrm flipH="1">
              <a:off x="1378" y="154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Rectangle 232"/>
            <p:cNvSpPr>
              <a:spLocks noChangeArrowheads="1"/>
            </p:cNvSpPr>
            <p:nvPr/>
          </p:nvSpPr>
          <p:spPr bwMode="auto">
            <a:xfrm rot="16200000">
              <a:off x="1153" y="1412"/>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19" name="Line 233"/>
            <p:cNvSpPr>
              <a:spLocks noChangeShapeType="1"/>
            </p:cNvSpPr>
            <p:nvPr/>
          </p:nvSpPr>
          <p:spPr bwMode="auto">
            <a:xfrm flipH="1">
              <a:off x="1378" y="103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Rectangle 234"/>
            <p:cNvSpPr>
              <a:spLocks noChangeArrowheads="1"/>
            </p:cNvSpPr>
            <p:nvPr/>
          </p:nvSpPr>
          <p:spPr bwMode="auto">
            <a:xfrm rot="16200000">
              <a:off x="1153" y="89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70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21" name="Line 235"/>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Rectangle 236"/>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23" name="Rectangle 237"/>
            <p:cNvSpPr>
              <a:spLocks noChangeArrowheads="1"/>
            </p:cNvSpPr>
            <p:nvPr/>
          </p:nvSpPr>
          <p:spPr bwMode="auto">
            <a:xfrm rot="16200000">
              <a:off x="-168" y="1979"/>
              <a:ext cx="245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Mean Child Individual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24" name="Line 238"/>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Line 239"/>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Rectangle 240"/>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27" name="Line 241"/>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Rectangle 242"/>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57" name="Line 243"/>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Rectangle 244"/>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59" name="Line 245"/>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Rectangle 246"/>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61" name="Line 247"/>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Rectangle 248"/>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63" name="Line 249"/>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Rectangle 250"/>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65" name="Rectangle 251"/>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Parent Household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66" name="Rectangle 252"/>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7" name="Oval 253"/>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8" name="Oval 254"/>
            <p:cNvSpPr>
              <a:spLocks noChangeArrowheads="1"/>
            </p:cNvSpPr>
            <p:nvPr/>
          </p:nvSpPr>
          <p:spPr bwMode="auto">
            <a:xfrm>
              <a:off x="6086" y="34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9" name="Rectangle 255"/>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70" name="Rectangle 256"/>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71" name="Rectangle 257"/>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2899606804"/>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 name="TextBox 92"/>
          <p:cNvSpPr txBox="1"/>
          <p:nvPr/>
        </p:nvSpPr>
        <p:spPr>
          <a:xfrm>
            <a:off x="1647731" y="56702"/>
            <a:ext cx="9228500" cy="646331"/>
          </a:xfrm>
          <a:prstGeom prst="rect">
            <a:avLst/>
          </a:prstGeom>
          <a:noFill/>
        </p:spPr>
        <p:txBody>
          <a:bodyPr wrap="square" rtlCol="0">
            <a:spAutoFit/>
          </a:bodyPr>
          <a:lstStyle/>
          <a:p>
            <a:pPr algn="ctr">
              <a:defRPr/>
            </a:pPr>
            <a:r>
              <a:rPr lang="en-US" b="1" kern="0" dirty="0">
                <a:solidFill>
                  <a:srgbClr val="1E2D53"/>
                </a:solidFill>
                <a:latin typeface="Arial"/>
              </a:rPr>
              <a:t>Occupational Distributions Conditional on Parent Income, by Gender</a:t>
            </a:r>
          </a:p>
          <a:p>
            <a:pPr algn="ctr">
              <a:defRPr/>
            </a:pPr>
            <a:r>
              <a:rPr lang="en-US" kern="0" dirty="0">
                <a:solidFill>
                  <a:srgbClr val="1E2D53"/>
                </a:solidFill>
                <a:latin typeface="Arial"/>
              </a:rPr>
              <a:t>Black and White Children, Parents in 3</a:t>
            </a:r>
            <a:r>
              <a:rPr lang="en-US" kern="0" baseline="30000" dirty="0">
                <a:solidFill>
                  <a:srgbClr val="1E2D53"/>
                </a:solidFill>
                <a:latin typeface="Arial"/>
              </a:rPr>
              <a:t>rd</a:t>
            </a:r>
            <a:r>
              <a:rPr lang="en-US" kern="0" dirty="0">
                <a:solidFill>
                  <a:srgbClr val="1E2D53"/>
                </a:solidFill>
                <a:latin typeface="Arial"/>
              </a:rPr>
              <a:t> Income Decile</a:t>
            </a:r>
          </a:p>
        </p:txBody>
      </p:sp>
      <p:grpSp>
        <p:nvGrpSpPr>
          <p:cNvPr id="1722" name="Group 224"/>
          <p:cNvGrpSpPr>
            <a:grpSpLocks noChangeAspect="1"/>
          </p:cNvGrpSpPr>
          <p:nvPr/>
        </p:nvGrpSpPr>
        <p:grpSpPr bwMode="auto">
          <a:xfrm>
            <a:off x="1809750" y="727075"/>
            <a:ext cx="8842375" cy="6046788"/>
            <a:chOff x="1140" y="458"/>
            <a:chExt cx="5570" cy="3809"/>
          </a:xfrm>
        </p:grpSpPr>
        <p:sp>
          <p:nvSpPr>
            <p:cNvPr id="1727" name="Rectangle 228"/>
            <p:cNvSpPr>
              <a:spLocks noChangeArrowheads="1"/>
            </p:cNvSpPr>
            <p:nvPr/>
          </p:nvSpPr>
          <p:spPr bwMode="auto">
            <a:xfrm>
              <a:off x="2238" y="699"/>
              <a:ext cx="1501" cy="2628"/>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8" name="Line 229"/>
            <p:cNvSpPr>
              <a:spLocks noChangeShapeType="1"/>
            </p:cNvSpPr>
            <p:nvPr/>
          </p:nvSpPr>
          <p:spPr bwMode="auto">
            <a:xfrm flipV="1">
              <a:off x="2238" y="699"/>
              <a:ext cx="0" cy="2628"/>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9" name="Line 230"/>
            <p:cNvSpPr>
              <a:spLocks noChangeShapeType="1"/>
            </p:cNvSpPr>
            <p:nvPr/>
          </p:nvSpPr>
          <p:spPr bwMode="auto">
            <a:xfrm flipV="1">
              <a:off x="2702" y="699"/>
              <a:ext cx="0" cy="2628"/>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0" name="Line 231"/>
            <p:cNvSpPr>
              <a:spLocks noChangeShapeType="1"/>
            </p:cNvSpPr>
            <p:nvPr/>
          </p:nvSpPr>
          <p:spPr bwMode="auto">
            <a:xfrm flipV="1">
              <a:off x="3163" y="699"/>
              <a:ext cx="0" cy="2628"/>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1" name="Line 232"/>
            <p:cNvSpPr>
              <a:spLocks noChangeShapeType="1"/>
            </p:cNvSpPr>
            <p:nvPr/>
          </p:nvSpPr>
          <p:spPr bwMode="auto">
            <a:xfrm flipV="1">
              <a:off x="3628" y="699"/>
              <a:ext cx="0" cy="2628"/>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2" name="Rectangle 233"/>
            <p:cNvSpPr>
              <a:spLocks noChangeArrowheads="1"/>
            </p:cNvSpPr>
            <p:nvPr/>
          </p:nvSpPr>
          <p:spPr bwMode="auto">
            <a:xfrm>
              <a:off x="2238" y="3108"/>
              <a:ext cx="792"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3" name="Rectangle 234"/>
            <p:cNvSpPr>
              <a:spLocks noChangeArrowheads="1"/>
            </p:cNvSpPr>
            <p:nvPr/>
          </p:nvSpPr>
          <p:spPr bwMode="auto">
            <a:xfrm>
              <a:off x="2238" y="3014"/>
              <a:ext cx="518" cy="94"/>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4" name="Rectangle 235"/>
            <p:cNvSpPr>
              <a:spLocks noChangeArrowheads="1"/>
            </p:cNvSpPr>
            <p:nvPr/>
          </p:nvSpPr>
          <p:spPr bwMode="auto">
            <a:xfrm>
              <a:off x="2238" y="2863"/>
              <a:ext cx="306"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5" name="Rectangle 236"/>
            <p:cNvSpPr>
              <a:spLocks noChangeArrowheads="1"/>
            </p:cNvSpPr>
            <p:nvPr/>
          </p:nvSpPr>
          <p:spPr bwMode="auto">
            <a:xfrm>
              <a:off x="2238" y="2773"/>
              <a:ext cx="367"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6" name="Rectangle 237"/>
            <p:cNvSpPr>
              <a:spLocks noChangeArrowheads="1"/>
            </p:cNvSpPr>
            <p:nvPr/>
          </p:nvSpPr>
          <p:spPr bwMode="auto">
            <a:xfrm>
              <a:off x="2238" y="2622"/>
              <a:ext cx="396"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7" name="Rectangle 238"/>
            <p:cNvSpPr>
              <a:spLocks noChangeArrowheads="1"/>
            </p:cNvSpPr>
            <p:nvPr/>
          </p:nvSpPr>
          <p:spPr bwMode="auto">
            <a:xfrm>
              <a:off x="2238" y="2532"/>
              <a:ext cx="533"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8" name="Rectangle 239"/>
            <p:cNvSpPr>
              <a:spLocks noChangeArrowheads="1"/>
            </p:cNvSpPr>
            <p:nvPr/>
          </p:nvSpPr>
          <p:spPr bwMode="auto">
            <a:xfrm>
              <a:off x="2238" y="2377"/>
              <a:ext cx="335" cy="93"/>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9" name="Rectangle 240"/>
            <p:cNvSpPr>
              <a:spLocks noChangeArrowheads="1"/>
            </p:cNvSpPr>
            <p:nvPr/>
          </p:nvSpPr>
          <p:spPr bwMode="auto">
            <a:xfrm>
              <a:off x="2238" y="2287"/>
              <a:ext cx="731"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0" name="Rectangle 241"/>
            <p:cNvSpPr>
              <a:spLocks noChangeArrowheads="1"/>
            </p:cNvSpPr>
            <p:nvPr/>
          </p:nvSpPr>
          <p:spPr bwMode="auto">
            <a:xfrm>
              <a:off x="2238" y="2136"/>
              <a:ext cx="551"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1" name="Rectangle 242"/>
            <p:cNvSpPr>
              <a:spLocks noChangeArrowheads="1"/>
            </p:cNvSpPr>
            <p:nvPr/>
          </p:nvSpPr>
          <p:spPr bwMode="auto">
            <a:xfrm>
              <a:off x="2238" y="2046"/>
              <a:ext cx="281"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2" name="Rectangle 243"/>
            <p:cNvSpPr>
              <a:spLocks noChangeArrowheads="1"/>
            </p:cNvSpPr>
            <p:nvPr/>
          </p:nvSpPr>
          <p:spPr bwMode="auto">
            <a:xfrm>
              <a:off x="2238" y="1894"/>
              <a:ext cx="1098"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3" name="Rectangle 244"/>
            <p:cNvSpPr>
              <a:spLocks noChangeArrowheads="1"/>
            </p:cNvSpPr>
            <p:nvPr/>
          </p:nvSpPr>
          <p:spPr bwMode="auto">
            <a:xfrm>
              <a:off x="2238" y="1801"/>
              <a:ext cx="828" cy="93"/>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4" name="Rectangle 245"/>
            <p:cNvSpPr>
              <a:spLocks noChangeArrowheads="1"/>
            </p:cNvSpPr>
            <p:nvPr/>
          </p:nvSpPr>
          <p:spPr bwMode="auto">
            <a:xfrm>
              <a:off x="2238" y="1650"/>
              <a:ext cx="367"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5" name="Rectangle 246"/>
            <p:cNvSpPr>
              <a:spLocks noChangeArrowheads="1"/>
            </p:cNvSpPr>
            <p:nvPr/>
          </p:nvSpPr>
          <p:spPr bwMode="auto">
            <a:xfrm>
              <a:off x="2238" y="1560"/>
              <a:ext cx="281"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6" name="Rectangle 247"/>
            <p:cNvSpPr>
              <a:spLocks noChangeArrowheads="1"/>
            </p:cNvSpPr>
            <p:nvPr/>
          </p:nvSpPr>
          <p:spPr bwMode="auto">
            <a:xfrm>
              <a:off x="2238" y="1408"/>
              <a:ext cx="274"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7" name="Rectangle 248"/>
            <p:cNvSpPr>
              <a:spLocks noChangeArrowheads="1"/>
            </p:cNvSpPr>
            <p:nvPr/>
          </p:nvSpPr>
          <p:spPr bwMode="auto">
            <a:xfrm>
              <a:off x="2238" y="1315"/>
              <a:ext cx="266" cy="93"/>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8" name="Rectangle 249"/>
            <p:cNvSpPr>
              <a:spLocks noChangeArrowheads="1"/>
            </p:cNvSpPr>
            <p:nvPr/>
          </p:nvSpPr>
          <p:spPr bwMode="auto">
            <a:xfrm>
              <a:off x="2238" y="1164"/>
              <a:ext cx="184"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9" name="Rectangle 250"/>
            <p:cNvSpPr>
              <a:spLocks noChangeArrowheads="1"/>
            </p:cNvSpPr>
            <p:nvPr/>
          </p:nvSpPr>
          <p:spPr bwMode="auto">
            <a:xfrm>
              <a:off x="2238" y="1074"/>
              <a:ext cx="281"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0" name="Rectangle 251"/>
            <p:cNvSpPr>
              <a:spLocks noChangeArrowheads="1"/>
            </p:cNvSpPr>
            <p:nvPr/>
          </p:nvSpPr>
          <p:spPr bwMode="auto">
            <a:xfrm>
              <a:off x="2238" y="922"/>
              <a:ext cx="335"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1" name="Rectangle 252"/>
            <p:cNvSpPr>
              <a:spLocks noChangeArrowheads="1"/>
            </p:cNvSpPr>
            <p:nvPr/>
          </p:nvSpPr>
          <p:spPr bwMode="auto">
            <a:xfrm>
              <a:off x="2238" y="832"/>
              <a:ext cx="547"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2" name="Rectangle 253"/>
            <p:cNvSpPr>
              <a:spLocks noChangeArrowheads="1"/>
            </p:cNvSpPr>
            <p:nvPr/>
          </p:nvSpPr>
          <p:spPr bwMode="auto">
            <a:xfrm>
              <a:off x="2623" y="458"/>
              <a:ext cx="410" cy="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0" i="0" u="none" strike="noStrike" cap="none" normalizeH="0" baseline="0" dirty="0">
                  <a:ln>
                    <a:noFill/>
                  </a:ln>
                  <a:solidFill>
                    <a:srgbClr val="000000"/>
                  </a:solidFill>
                  <a:effectLst/>
                  <a:latin typeface="Arial" panose="020B0604020202020204" pitchFamily="34" charset="0"/>
                </a:rPr>
                <a:t>Male</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1753" name="Line 254"/>
            <p:cNvSpPr>
              <a:spLocks noChangeShapeType="1"/>
            </p:cNvSpPr>
            <p:nvPr/>
          </p:nvSpPr>
          <p:spPr bwMode="auto">
            <a:xfrm>
              <a:off x="2238" y="3327"/>
              <a:ext cx="150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4" name="Line 255"/>
            <p:cNvSpPr>
              <a:spLocks noChangeShapeType="1"/>
            </p:cNvSpPr>
            <p:nvPr/>
          </p:nvSpPr>
          <p:spPr bwMode="auto">
            <a:xfrm>
              <a:off x="2238" y="3327"/>
              <a:ext cx="0" cy="4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5" name="Rectangle 256"/>
            <p:cNvSpPr>
              <a:spLocks noChangeArrowheads="1"/>
            </p:cNvSpPr>
            <p:nvPr/>
          </p:nvSpPr>
          <p:spPr bwMode="auto">
            <a:xfrm>
              <a:off x="2209" y="3396"/>
              <a:ext cx="11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56" name="Line 257"/>
            <p:cNvSpPr>
              <a:spLocks noChangeShapeType="1"/>
            </p:cNvSpPr>
            <p:nvPr/>
          </p:nvSpPr>
          <p:spPr bwMode="auto">
            <a:xfrm>
              <a:off x="2702" y="3327"/>
              <a:ext cx="0" cy="4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7" name="Rectangle 258"/>
            <p:cNvSpPr>
              <a:spLocks noChangeArrowheads="1"/>
            </p:cNvSpPr>
            <p:nvPr/>
          </p:nvSpPr>
          <p:spPr bwMode="auto">
            <a:xfrm>
              <a:off x="2641" y="3396"/>
              <a:ext cx="173"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58" name="Line 259"/>
            <p:cNvSpPr>
              <a:spLocks noChangeShapeType="1"/>
            </p:cNvSpPr>
            <p:nvPr/>
          </p:nvSpPr>
          <p:spPr bwMode="auto">
            <a:xfrm>
              <a:off x="3163" y="3327"/>
              <a:ext cx="0" cy="4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9" name="Rectangle 260"/>
            <p:cNvSpPr>
              <a:spLocks noChangeArrowheads="1"/>
            </p:cNvSpPr>
            <p:nvPr/>
          </p:nvSpPr>
          <p:spPr bwMode="auto">
            <a:xfrm>
              <a:off x="3102" y="3396"/>
              <a:ext cx="173"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60" name="Line 261"/>
            <p:cNvSpPr>
              <a:spLocks noChangeShapeType="1"/>
            </p:cNvSpPr>
            <p:nvPr/>
          </p:nvSpPr>
          <p:spPr bwMode="auto">
            <a:xfrm>
              <a:off x="3628" y="3327"/>
              <a:ext cx="0" cy="4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1" name="Rectangle 262"/>
            <p:cNvSpPr>
              <a:spLocks noChangeArrowheads="1"/>
            </p:cNvSpPr>
            <p:nvPr/>
          </p:nvSpPr>
          <p:spPr bwMode="auto">
            <a:xfrm>
              <a:off x="3566" y="3396"/>
              <a:ext cx="173"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62" name="Rectangle 263"/>
            <p:cNvSpPr>
              <a:spLocks noChangeArrowheads="1"/>
            </p:cNvSpPr>
            <p:nvPr/>
          </p:nvSpPr>
          <p:spPr bwMode="auto">
            <a:xfrm>
              <a:off x="2566" y="3540"/>
              <a:ext cx="900"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Pct. of Workforce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63" name="Line 264"/>
            <p:cNvSpPr>
              <a:spLocks noChangeShapeType="1"/>
            </p:cNvSpPr>
            <p:nvPr/>
          </p:nvSpPr>
          <p:spPr bwMode="auto">
            <a:xfrm flipV="1">
              <a:off x="2238" y="699"/>
              <a:ext cx="0" cy="262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4" name="Rectangle 265"/>
            <p:cNvSpPr>
              <a:spLocks noChangeArrowheads="1"/>
            </p:cNvSpPr>
            <p:nvPr/>
          </p:nvSpPr>
          <p:spPr bwMode="auto">
            <a:xfrm>
              <a:off x="1496" y="3040"/>
              <a:ext cx="749"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dirty="0">
                  <a:ln>
                    <a:noFill/>
                  </a:ln>
                  <a:solidFill>
                    <a:srgbClr val="000000"/>
                  </a:solidFill>
                  <a:effectLst/>
                  <a:latin typeface="Arial" panose="020B0604020202020204" pitchFamily="34" charset="0"/>
                </a:rPr>
                <a:t>Transportation</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1765" name="Rectangle 266"/>
            <p:cNvSpPr>
              <a:spLocks noChangeArrowheads="1"/>
            </p:cNvSpPr>
            <p:nvPr/>
          </p:nvSpPr>
          <p:spPr bwMode="auto">
            <a:xfrm>
              <a:off x="1277" y="2805"/>
              <a:ext cx="968"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Machine Operation</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66" name="Rectangle 267"/>
            <p:cNvSpPr>
              <a:spLocks noChangeArrowheads="1"/>
            </p:cNvSpPr>
            <p:nvPr/>
          </p:nvSpPr>
          <p:spPr bwMode="auto">
            <a:xfrm>
              <a:off x="1226" y="2564"/>
              <a:ext cx="1019"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Maintenance/Repair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67" name="Rectangle 268"/>
            <p:cNvSpPr>
              <a:spLocks noChangeArrowheads="1"/>
            </p:cNvSpPr>
            <p:nvPr/>
          </p:nvSpPr>
          <p:spPr bwMode="auto">
            <a:xfrm>
              <a:off x="1140" y="2319"/>
              <a:ext cx="1105"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Farming/Construction</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68" name="Rectangle 269"/>
            <p:cNvSpPr>
              <a:spLocks noChangeArrowheads="1"/>
            </p:cNvSpPr>
            <p:nvPr/>
          </p:nvSpPr>
          <p:spPr bwMode="auto">
            <a:xfrm>
              <a:off x="1500" y="2078"/>
              <a:ext cx="745"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Administrative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69" name="Rectangle 270"/>
            <p:cNvSpPr>
              <a:spLocks noChangeArrowheads="1"/>
            </p:cNvSpPr>
            <p:nvPr/>
          </p:nvSpPr>
          <p:spPr bwMode="auto">
            <a:xfrm>
              <a:off x="1554" y="1833"/>
              <a:ext cx="691"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Food/Service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70" name="Rectangle 271"/>
            <p:cNvSpPr>
              <a:spLocks noChangeArrowheads="1"/>
            </p:cNvSpPr>
            <p:nvPr/>
          </p:nvSpPr>
          <p:spPr bwMode="auto">
            <a:xfrm>
              <a:off x="1673" y="1592"/>
              <a:ext cx="57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Healthcare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71" name="Rectangle 272"/>
            <p:cNvSpPr>
              <a:spLocks noChangeArrowheads="1"/>
            </p:cNvSpPr>
            <p:nvPr/>
          </p:nvSpPr>
          <p:spPr bwMode="auto">
            <a:xfrm>
              <a:off x="1500" y="1351"/>
              <a:ext cx="745"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Social Service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72" name="Rectangle 273"/>
            <p:cNvSpPr>
              <a:spLocks noChangeArrowheads="1"/>
            </p:cNvSpPr>
            <p:nvPr/>
          </p:nvSpPr>
          <p:spPr bwMode="auto">
            <a:xfrm>
              <a:off x="1885" y="1096"/>
              <a:ext cx="360"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dirty="0">
                  <a:ln>
                    <a:noFill/>
                  </a:ln>
                  <a:solidFill>
                    <a:srgbClr val="000000"/>
                  </a:solidFill>
                  <a:effectLst/>
                  <a:latin typeface="Arial" panose="020B0604020202020204" pitchFamily="34" charset="0"/>
                </a:rPr>
                <a:t>STEM</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1773" name="Rectangle 274"/>
            <p:cNvSpPr>
              <a:spLocks noChangeArrowheads="1"/>
            </p:cNvSpPr>
            <p:nvPr/>
          </p:nvSpPr>
          <p:spPr bwMode="auto">
            <a:xfrm>
              <a:off x="1752" y="865"/>
              <a:ext cx="493"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Business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74" name="Rectangle 275"/>
            <p:cNvSpPr>
              <a:spLocks noChangeArrowheads="1"/>
            </p:cNvSpPr>
            <p:nvPr/>
          </p:nvSpPr>
          <p:spPr bwMode="auto">
            <a:xfrm>
              <a:off x="2260" y="3698"/>
              <a:ext cx="72" cy="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75" name="Rectangle 276"/>
            <p:cNvSpPr>
              <a:spLocks noChangeArrowheads="1"/>
            </p:cNvSpPr>
            <p:nvPr/>
          </p:nvSpPr>
          <p:spPr bwMode="auto">
            <a:xfrm>
              <a:off x="2137" y="3788"/>
              <a:ext cx="1764"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dirty="0">
                  <a:ln>
                    <a:noFill/>
                  </a:ln>
                  <a:solidFill>
                    <a:srgbClr val="000000"/>
                  </a:solidFill>
                  <a:effectLst/>
                  <a:latin typeface="Arial" panose="020B0604020202020204" pitchFamily="34" charset="0"/>
                </a:rPr>
                <a:t>Fraction to Be Reallocated = 19.5%</a:t>
              </a:r>
              <a:endParaRPr kumimoji="0" lang="en-US" altLang="en-US" sz="1400" b="0" i="0" u="none" strike="noStrike" cap="none" normalizeH="0" baseline="0" dirty="0">
                <a:ln>
                  <a:noFill/>
                </a:ln>
                <a:solidFill>
                  <a:schemeClr val="tx1"/>
                </a:solidFill>
                <a:effectLst/>
                <a:latin typeface="Arial" panose="020B0604020202020204" pitchFamily="34" charset="0"/>
              </a:endParaRPr>
            </a:p>
          </p:txBody>
        </p:sp>
        <p:sp>
          <p:nvSpPr>
            <p:cNvPr id="1776" name="Rectangle 277"/>
            <p:cNvSpPr>
              <a:spLocks noChangeArrowheads="1"/>
            </p:cNvSpPr>
            <p:nvPr/>
          </p:nvSpPr>
          <p:spPr bwMode="auto">
            <a:xfrm>
              <a:off x="2965" y="475"/>
              <a:ext cx="133"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3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78" name="Rectangle 279"/>
            <p:cNvSpPr>
              <a:spLocks noChangeArrowheads="1"/>
            </p:cNvSpPr>
            <p:nvPr/>
          </p:nvSpPr>
          <p:spPr bwMode="auto">
            <a:xfrm>
              <a:off x="5114" y="699"/>
              <a:ext cx="1502" cy="2628"/>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9" name="Line 280"/>
            <p:cNvSpPr>
              <a:spLocks noChangeShapeType="1"/>
            </p:cNvSpPr>
            <p:nvPr/>
          </p:nvSpPr>
          <p:spPr bwMode="auto">
            <a:xfrm flipV="1">
              <a:off x="5114" y="699"/>
              <a:ext cx="0" cy="2628"/>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0" name="Line 281"/>
            <p:cNvSpPr>
              <a:spLocks noChangeShapeType="1"/>
            </p:cNvSpPr>
            <p:nvPr/>
          </p:nvSpPr>
          <p:spPr bwMode="auto">
            <a:xfrm flipV="1">
              <a:off x="5575" y="699"/>
              <a:ext cx="0" cy="2628"/>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1" name="Line 282"/>
            <p:cNvSpPr>
              <a:spLocks noChangeShapeType="1"/>
            </p:cNvSpPr>
            <p:nvPr/>
          </p:nvSpPr>
          <p:spPr bwMode="auto">
            <a:xfrm flipV="1">
              <a:off x="6040" y="699"/>
              <a:ext cx="0" cy="2628"/>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2" name="Line 283"/>
            <p:cNvSpPr>
              <a:spLocks noChangeShapeType="1"/>
            </p:cNvSpPr>
            <p:nvPr/>
          </p:nvSpPr>
          <p:spPr bwMode="auto">
            <a:xfrm flipV="1">
              <a:off x="6500" y="699"/>
              <a:ext cx="0" cy="2628"/>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3" name="Rectangle 284"/>
            <p:cNvSpPr>
              <a:spLocks noChangeArrowheads="1"/>
            </p:cNvSpPr>
            <p:nvPr/>
          </p:nvSpPr>
          <p:spPr bwMode="auto">
            <a:xfrm>
              <a:off x="5114" y="3108"/>
              <a:ext cx="144"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4" name="Rectangle 285"/>
            <p:cNvSpPr>
              <a:spLocks noChangeArrowheads="1"/>
            </p:cNvSpPr>
            <p:nvPr/>
          </p:nvSpPr>
          <p:spPr bwMode="auto">
            <a:xfrm>
              <a:off x="5114" y="3014"/>
              <a:ext cx="108" cy="94"/>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5" name="Rectangle 286"/>
            <p:cNvSpPr>
              <a:spLocks noChangeArrowheads="1"/>
            </p:cNvSpPr>
            <p:nvPr/>
          </p:nvSpPr>
          <p:spPr bwMode="auto">
            <a:xfrm>
              <a:off x="5114" y="2863"/>
              <a:ext cx="123"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6" name="Rectangle 287"/>
            <p:cNvSpPr>
              <a:spLocks noChangeArrowheads="1"/>
            </p:cNvSpPr>
            <p:nvPr/>
          </p:nvSpPr>
          <p:spPr bwMode="auto">
            <a:xfrm>
              <a:off x="5114" y="2773"/>
              <a:ext cx="116"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7" name="Rectangle 288"/>
            <p:cNvSpPr>
              <a:spLocks noChangeArrowheads="1"/>
            </p:cNvSpPr>
            <p:nvPr/>
          </p:nvSpPr>
          <p:spPr bwMode="auto">
            <a:xfrm>
              <a:off x="5114" y="2622"/>
              <a:ext cx="98"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8" name="Rectangle 289"/>
            <p:cNvSpPr>
              <a:spLocks noChangeArrowheads="1"/>
            </p:cNvSpPr>
            <p:nvPr/>
          </p:nvSpPr>
          <p:spPr bwMode="auto">
            <a:xfrm>
              <a:off x="5114" y="2532"/>
              <a:ext cx="87"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9" name="Rectangle 290"/>
            <p:cNvSpPr>
              <a:spLocks noChangeArrowheads="1"/>
            </p:cNvSpPr>
            <p:nvPr/>
          </p:nvSpPr>
          <p:spPr bwMode="auto">
            <a:xfrm>
              <a:off x="5114" y="2377"/>
              <a:ext cx="26" cy="93"/>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0" name="Rectangle 291"/>
            <p:cNvSpPr>
              <a:spLocks noChangeArrowheads="1"/>
            </p:cNvSpPr>
            <p:nvPr/>
          </p:nvSpPr>
          <p:spPr bwMode="auto">
            <a:xfrm>
              <a:off x="5114" y="2287"/>
              <a:ext cx="47"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1" name="Rectangle 292"/>
            <p:cNvSpPr>
              <a:spLocks noChangeArrowheads="1"/>
            </p:cNvSpPr>
            <p:nvPr/>
          </p:nvSpPr>
          <p:spPr bwMode="auto">
            <a:xfrm>
              <a:off x="5114" y="2136"/>
              <a:ext cx="962"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2" name="Rectangle 293"/>
            <p:cNvSpPr>
              <a:spLocks noChangeArrowheads="1"/>
            </p:cNvSpPr>
            <p:nvPr/>
          </p:nvSpPr>
          <p:spPr bwMode="auto">
            <a:xfrm>
              <a:off x="5114" y="2046"/>
              <a:ext cx="911"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3" name="Rectangle 294"/>
            <p:cNvSpPr>
              <a:spLocks noChangeArrowheads="1"/>
            </p:cNvSpPr>
            <p:nvPr/>
          </p:nvSpPr>
          <p:spPr bwMode="auto">
            <a:xfrm>
              <a:off x="5114" y="1894"/>
              <a:ext cx="1156"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4" name="Rectangle 295"/>
            <p:cNvSpPr>
              <a:spLocks noChangeArrowheads="1"/>
            </p:cNvSpPr>
            <p:nvPr/>
          </p:nvSpPr>
          <p:spPr bwMode="auto">
            <a:xfrm>
              <a:off x="5114" y="1801"/>
              <a:ext cx="1203" cy="93"/>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5" name="Rectangle 296"/>
            <p:cNvSpPr>
              <a:spLocks noChangeArrowheads="1"/>
            </p:cNvSpPr>
            <p:nvPr/>
          </p:nvSpPr>
          <p:spPr bwMode="auto">
            <a:xfrm>
              <a:off x="5114" y="1650"/>
              <a:ext cx="962"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6" name="Rectangle 297"/>
            <p:cNvSpPr>
              <a:spLocks noChangeArrowheads="1"/>
            </p:cNvSpPr>
            <p:nvPr/>
          </p:nvSpPr>
          <p:spPr bwMode="auto">
            <a:xfrm>
              <a:off x="5114" y="1560"/>
              <a:ext cx="818"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7" name="Rectangle 298"/>
            <p:cNvSpPr>
              <a:spLocks noChangeArrowheads="1"/>
            </p:cNvSpPr>
            <p:nvPr/>
          </p:nvSpPr>
          <p:spPr bwMode="auto">
            <a:xfrm>
              <a:off x="5114" y="1408"/>
              <a:ext cx="580"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8" name="Rectangle 299"/>
            <p:cNvSpPr>
              <a:spLocks noChangeArrowheads="1"/>
            </p:cNvSpPr>
            <p:nvPr/>
          </p:nvSpPr>
          <p:spPr bwMode="auto">
            <a:xfrm>
              <a:off x="5114" y="1315"/>
              <a:ext cx="663" cy="93"/>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9" name="Rectangle 300"/>
            <p:cNvSpPr>
              <a:spLocks noChangeArrowheads="1"/>
            </p:cNvSpPr>
            <p:nvPr/>
          </p:nvSpPr>
          <p:spPr bwMode="auto">
            <a:xfrm>
              <a:off x="5114" y="1164"/>
              <a:ext cx="98"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0" name="Rectangle 301"/>
            <p:cNvSpPr>
              <a:spLocks noChangeArrowheads="1"/>
            </p:cNvSpPr>
            <p:nvPr/>
          </p:nvSpPr>
          <p:spPr bwMode="auto">
            <a:xfrm>
              <a:off x="5114" y="1074"/>
              <a:ext cx="108"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1" name="Rectangle 302"/>
            <p:cNvSpPr>
              <a:spLocks noChangeArrowheads="1"/>
            </p:cNvSpPr>
            <p:nvPr/>
          </p:nvSpPr>
          <p:spPr bwMode="auto">
            <a:xfrm>
              <a:off x="5114" y="922"/>
              <a:ext cx="483"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2" name="Rectangle 303"/>
            <p:cNvSpPr>
              <a:spLocks noChangeArrowheads="1"/>
            </p:cNvSpPr>
            <p:nvPr/>
          </p:nvSpPr>
          <p:spPr bwMode="auto">
            <a:xfrm>
              <a:off x="5114" y="832"/>
              <a:ext cx="569"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3" name="Rectangle 304"/>
            <p:cNvSpPr>
              <a:spLocks noChangeArrowheads="1"/>
            </p:cNvSpPr>
            <p:nvPr/>
          </p:nvSpPr>
          <p:spPr bwMode="auto">
            <a:xfrm>
              <a:off x="5683" y="458"/>
              <a:ext cx="598" cy="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0" i="0" u="none" strike="noStrike" cap="none" normalizeH="0" baseline="0" dirty="0">
                  <a:ln>
                    <a:noFill/>
                  </a:ln>
                  <a:solidFill>
                    <a:srgbClr val="000000"/>
                  </a:solidFill>
                  <a:effectLst/>
                  <a:latin typeface="Arial" panose="020B0604020202020204" pitchFamily="34" charset="0"/>
                </a:rPr>
                <a:t>Female</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1804" name="Line 305"/>
            <p:cNvSpPr>
              <a:spLocks noChangeShapeType="1"/>
            </p:cNvSpPr>
            <p:nvPr/>
          </p:nvSpPr>
          <p:spPr bwMode="auto">
            <a:xfrm>
              <a:off x="5114" y="3327"/>
              <a:ext cx="150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5" name="Line 306"/>
            <p:cNvSpPr>
              <a:spLocks noChangeShapeType="1"/>
            </p:cNvSpPr>
            <p:nvPr/>
          </p:nvSpPr>
          <p:spPr bwMode="auto">
            <a:xfrm>
              <a:off x="5114" y="3327"/>
              <a:ext cx="0" cy="4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6" name="Rectangle 307"/>
            <p:cNvSpPr>
              <a:spLocks noChangeArrowheads="1"/>
            </p:cNvSpPr>
            <p:nvPr/>
          </p:nvSpPr>
          <p:spPr bwMode="auto">
            <a:xfrm>
              <a:off x="5086" y="3396"/>
              <a:ext cx="11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07" name="Line 308"/>
            <p:cNvSpPr>
              <a:spLocks noChangeShapeType="1"/>
            </p:cNvSpPr>
            <p:nvPr/>
          </p:nvSpPr>
          <p:spPr bwMode="auto">
            <a:xfrm>
              <a:off x="5575" y="3327"/>
              <a:ext cx="0" cy="4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8" name="Rectangle 309"/>
            <p:cNvSpPr>
              <a:spLocks noChangeArrowheads="1"/>
            </p:cNvSpPr>
            <p:nvPr/>
          </p:nvSpPr>
          <p:spPr bwMode="auto">
            <a:xfrm>
              <a:off x="5514" y="3396"/>
              <a:ext cx="173"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09" name="Line 310"/>
            <p:cNvSpPr>
              <a:spLocks noChangeShapeType="1"/>
            </p:cNvSpPr>
            <p:nvPr/>
          </p:nvSpPr>
          <p:spPr bwMode="auto">
            <a:xfrm>
              <a:off x="6040" y="3327"/>
              <a:ext cx="0" cy="4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0" name="Rectangle 311"/>
            <p:cNvSpPr>
              <a:spLocks noChangeArrowheads="1"/>
            </p:cNvSpPr>
            <p:nvPr/>
          </p:nvSpPr>
          <p:spPr bwMode="auto">
            <a:xfrm>
              <a:off x="5978" y="3396"/>
              <a:ext cx="173"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11" name="Line 312"/>
            <p:cNvSpPr>
              <a:spLocks noChangeShapeType="1"/>
            </p:cNvSpPr>
            <p:nvPr/>
          </p:nvSpPr>
          <p:spPr bwMode="auto">
            <a:xfrm>
              <a:off x="6500" y="3327"/>
              <a:ext cx="0" cy="4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2" name="Rectangle 313"/>
            <p:cNvSpPr>
              <a:spLocks noChangeArrowheads="1"/>
            </p:cNvSpPr>
            <p:nvPr/>
          </p:nvSpPr>
          <p:spPr bwMode="auto">
            <a:xfrm>
              <a:off x="6439" y="3396"/>
              <a:ext cx="173"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13" name="Rectangle 314"/>
            <p:cNvSpPr>
              <a:spLocks noChangeArrowheads="1"/>
            </p:cNvSpPr>
            <p:nvPr/>
          </p:nvSpPr>
          <p:spPr bwMode="auto">
            <a:xfrm>
              <a:off x="5438" y="3540"/>
              <a:ext cx="900"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Pct. of Workforce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14" name="Line 315"/>
            <p:cNvSpPr>
              <a:spLocks noChangeShapeType="1"/>
            </p:cNvSpPr>
            <p:nvPr/>
          </p:nvSpPr>
          <p:spPr bwMode="auto">
            <a:xfrm flipV="1">
              <a:off x="5114" y="699"/>
              <a:ext cx="0" cy="262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5" name="Rectangle 316"/>
            <p:cNvSpPr>
              <a:spLocks noChangeArrowheads="1"/>
            </p:cNvSpPr>
            <p:nvPr/>
          </p:nvSpPr>
          <p:spPr bwMode="auto">
            <a:xfrm>
              <a:off x="4373" y="3040"/>
              <a:ext cx="749"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dirty="0">
                  <a:ln>
                    <a:noFill/>
                  </a:ln>
                  <a:solidFill>
                    <a:srgbClr val="000000"/>
                  </a:solidFill>
                  <a:effectLst/>
                  <a:latin typeface="Arial" panose="020B0604020202020204" pitchFamily="34" charset="0"/>
                </a:rPr>
                <a:t>Transportation</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1816" name="Rectangle 317"/>
            <p:cNvSpPr>
              <a:spLocks noChangeArrowheads="1"/>
            </p:cNvSpPr>
            <p:nvPr/>
          </p:nvSpPr>
          <p:spPr bwMode="auto">
            <a:xfrm>
              <a:off x="4153" y="2805"/>
              <a:ext cx="968"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Machine Operation</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17" name="Rectangle 318"/>
            <p:cNvSpPr>
              <a:spLocks noChangeArrowheads="1"/>
            </p:cNvSpPr>
            <p:nvPr/>
          </p:nvSpPr>
          <p:spPr bwMode="auto">
            <a:xfrm>
              <a:off x="4103" y="2564"/>
              <a:ext cx="1019"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Maintenance/Repair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18" name="Rectangle 319"/>
            <p:cNvSpPr>
              <a:spLocks noChangeArrowheads="1"/>
            </p:cNvSpPr>
            <p:nvPr/>
          </p:nvSpPr>
          <p:spPr bwMode="auto">
            <a:xfrm>
              <a:off x="4016" y="2319"/>
              <a:ext cx="1105"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Farming/Construction</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19" name="Rectangle 320"/>
            <p:cNvSpPr>
              <a:spLocks noChangeArrowheads="1"/>
            </p:cNvSpPr>
            <p:nvPr/>
          </p:nvSpPr>
          <p:spPr bwMode="auto">
            <a:xfrm>
              <a:off x="4376" y="2078"/>
              <a:ext cx="745"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Administrative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20" name="Rectangle 321"/>
            <p:cNvSpPr>
              <a:spLocks noChangeArrowheads="1"/>
            </p:cNvSpPr>
            <p:nvPr/>
          </p:nvSpPr>
          <p:spPr bwMode="auto">
            <a:xfrm>
              <a:off x="4430" y="1833"/>
              <a:ext cx="691"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Food/Service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21" name="Rectangle 322"/>
            <p:cNvSpPr>
              <a:spLocks noChangeArrowheads="1"/>
            </p:cNvSpPr>
            <p:nvPr/>
          </p:nvSpPr>
          <p:spPr bwMode="auto">
            <a:xfrm>
              <a:off x="4549" y="1592"/>
              <a:ext cx="57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Healthcare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22" name="Rectangle 323"/>
            <p:cNvSpPr>
              <a:spLocks noChangeArrowheads="1"/>
            </p:cNvSpPr>
            <p:nvPr/>
          </p:nvSpPr>
          <p:spPr bwMode="auto">
            <a:xfrm>
              <a:off x="4376" y="1351"/>
              <a:ext cx="745"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Social Service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23" name="Rectangle 324"/>
            <p:cNvSpPr>
              <a:spLocks noChangeArrowheads="1"/>
            </p:cNvSpPr>
            <p:nvPr/>
          </p:nvSpPr>
          <p:spPr bwMode="auto">
            <a:xfrm>
              <a:off x="4762" y="1096"/>
              <a:ext cx="360"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dirty="0">
                  <a:ln>
                    <a:noFill/>
                  </a:ln>
                  <a:solidFill>
                    <a:srgbClr val="000000"/>
                  </a:solidFill>
                  <a:effectLst/>
                  <a:latin typeface="Arial" panose="020B0604020202020204" pitchFamily="34" charset="0"/>
                </a:rPr>
                <a:t>STEM</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1824" name="Rectangle 325"/>
            <p:cNvSpPr>
              <a:spLocks noChangeArrowheads="1"/>
            </p:cNvSpPr>
            <p:nvPr/>
          </p:nvSpPr>
          <p:spPr bwMode="auto">
            <a:xfrm>
              <a:off x="4628" y="865"/>
              <a:ext cx="493"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Business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25" name="Rectangle 326"/>
            <p:cNvSpPr>
              <a:spLocks noChangeArrowheads="1"/>
            </p:cNvSpPr>
            <p:nvPr/>
          </p:nvSpPr>
          <p:spPr bwMode="auto">
            <a:xfrm>
              <a:off x="5132" y="3698"/>
              <a:ext cx="72" cy="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26" name="Rectangle 327"/>
            <p:cNvSpPr>
              <a:spLocks noChangeArrowheads="1"/>
            </p:cNvSpPr>
            <p:nvPr/>
          </p:nvSpPr>
          <p:spPr bwMode="auto">
            <a:xfrm>
              <a:off x="5009" y="3788"/>
              <a:ext cx="1701"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dirty="0">
                  <a:ln>
                    <a:noFill/>
                  </a:ln>
                  <a:solidFill>
                    <a:srgbClr val="000000"/>
                  </a:solidFill>
                  <a:effectLst/>
                  <a:latin typeface="Arial" panose="020B0604020202020204" pitchFamily="34" charset="0"/>
                </a:rPr>
                <a:t>Fraction to Be Reallocated = 5.5%</a:t>
              </a:r>
              <a:endParaRPr kumimoji="0" lang="en-US" altLang="en-US" sz="1400" b="0" i="0" u="none" strike="noStrike" cap="none" normalizeH="0" baseline="0" dirty="0">
                <a:ln>
                  <a:noFill/>
                </a:ln>
                <a:solidFill>
                  <a:schemeClr val="tx1"/>
                </a:solidFill>
                <a:effectLst/>
                <a:latin typeface="Arial" panose="020B0604020202020204" pitchFamily="34" charset="0"/>
              </a:endParaRPr>
            </a:p>
          </p:txBody>
        </p:sp>
        <p:sp>
          <p:nvSpPr>
            <p:cNvPr id="1827" name="Rectangle 328"/>
            <p:cNvSpPr>
              <a:spLocks noChangeArrowheads="1"/>
            </p:cNvSpPr>
            <p:nvPr/>
          </p:nvSpPr>
          <p:spPr bwMode="auto">
            <a:xfrm>
              <a:off x="5838" y="475"/>
              <a:ext cx="133"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3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28" name="Rectangle 329"/>
            <p:cNvSpPr>
              <a:spLocks noChangeArrowheads="1"/>
            </p:cNvSpPr>
            <p:nvPr/>
          </p:nvSpPr>
          <p:spPr bwMode="auto">
            <a:xfrm>
              <a:off x="2677" y="4054"/>
              <a:ext cx="2322" cy="17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9" name="Rectangle 330"/>
            <p:cNvSpPr>
              <a:spLocks noChangeArrowheads="1"/>
            </p:cNvSpPr>
            <p:nvPr/>
          </p:nvSpPr>
          <p:spPr bwMode="auto">
            <a:xfrm>
              <a:off x="2688" y="4069"/>
              <a:ext cx="562" cy="151"/>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0" name="Rectangle 331"/>
            <p:cNvSpPr>
              <a:spLocks noChangeArrowheads="1"/>
            </p:cNvSpPr>
            <p:nvPr/>
          </p:nvSpPr>
          <p:spPr bwMode="auto">
            <a:xfrm>
              <a:off x="3952" y="4069"/>
              <a:ext cx="561" cy="151"/>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1" name="Rectangle 332"/>
            <p:cNvSpPr>
              <a:spLocks noChangeArrowheads="1"/>
            </p:cNvSpPr>
            <p:nvPr/>
          </p:nvSpPr>
          <p:spPr bwMode="auto">
            <a:xfrm>
              <a:off x="3340" y="4065"/>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32" name="Rectangle 333"/>
            <p:cNvSpPr>
              <a:spLocks noChangeArrowheads="1"/>
            </p:cNvSpPr>
            <p:nvPr/>
          </p:nvSpPr>
          <p:spPr bwMode="auto">
            <a:xfrm>
              <a:off x="4603" y="4065"/>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4010093833"/>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 name="TextBox 92"/>
          <p:cNvSpPr txBox="1"/>
          <p:nvPr/>
        </p:nvSpPr>
        <p:spPr>
          <a:xfrm>
            <a:off x="1647731" y="56702"/>
            <a:ext cx="9228500" cy="646331"/>
          </a:xfrm>
          <a:prstGeom prst="rect">
            <a:avLst/>
          </a:prstGeom>
          <a:noFill/>
        </p:spPr>
        <p:txBody>
          <a:bodyPr wrap="square" rtlCol="0">
            <a:spAutoFit/>
          </a:bodyPr>
          <a:lstStyle/>
          <a:p>
            <a:pPr algn="ctr">
              <a:defRPr/>
            </a:pPr>
            <a:r>
              <a:rPr lang="en-US" b="1" kern="0" dirty="0">
                <a:solidFill>
                  <a:srgbClr val="1E2D53"/>
                </a:solidFill>
                <a:latin typeface="Arial"/>
              </a:rPr>
              <a:t>Occupational Distributions Conditional on Parent Income, by Gender</a:t>
            </a:r>
          </a:p>
          <a:p>
            <a:pPr algn="ctr">
              <a:defRPr/>
            </a:pPr>
            <a:r>
              <a:rPr lang="en-US" kern="0" dirty="0">
                <a:solidFill>
                  <a:srgbClr val="1E2D53"/>
                </a:solidFill>
                <a:latin typeface="Arial"/>
              </a:rPr>
              <a:t>Black and White Children, Parents in 8</a:t>
            </a:r>
            <a:r>
              <a:rPr lang="en-US" kern="0" baseline="30000" dirty="0">
                <a:solidFill>
                  <a:srgbClr val="1E2D53"/>
                </a:solidFill>
                <a:latin typeface="Arial"/>
              </a:rPr>
              <a:t>th</a:t>
            </a:r>
            <a:r>
              <a:rPr lang="en-US" kern="0" dirty="0">
                <a:solidFill>
                  <a:srgbClr val="1E2D53"/>
                </a:solidFill>
                <a:latin typeface="Arial"/>
              </a:rPr>
              <a:t> Income Decile</a:t>
            </a:r>
          </a:p>
        </p:txBody>
      </p:sp>
      <p:grpSp>
        <p:nvGrpSpPr>
          <p:cNvPr id="3" name="Group 4"/>
          <p:cNvGrpSpPr>
            <a:grpSpLocks noChangeAspect="1"/>
          </p:cNvGrpSpPr>
          <p:nvPr/>
        </p:nvGrpSpPr>
        <p:grpSpPr bwMode="auto">
          <a:xfrm>
            <a:off x="1809750" y="741817"/>
            <a:ext cx="8847138" cy="6030913"/>
            <a:chOff x="1140" y="457"/>
            <a:chExt cx="5573" cy="3799"/>
          </a:xfrm>
        </p:grpSpPr>
        <p:sp>
          <p:nvSpPr>
            <p:cNvPr id="8" name="Rectangle 8"/>
            <p:cNvSpPr>
              <a:spLocks noChangeArrowheads="1"/>
            </p:cNvSpPr>
            <p:nvPr/>
          </p:nvSpPr>
          <p:spPr bwMode="auto">
            <a:xfrm>
              <a:off x="2238" y="688"/>
              <a:ext cx="1501" cy="2628"/>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Line 9"/>
            <p:cNvSpPr>
              <a:spLocks noChangeShapeType="1"/>
            </p:cNvSpPr>
            <p:nvPr/>
          </p:nvSpPr>
          <p:spPr bwMode="auto">
            <a:xfrm flipV="1">
              <a:off x="2238" y="688"/>
              <a:ext cx="0" cy="2628"/>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Line 10"/>
            <p:cNvSpPr>
              <a:spLocks noChangeShapeType="1"/>
            </p:cNvSpPr>
            <p:nvPr/>
          </p:nvSpPr>
          <p:spPr bwMode="auto">
            <a:xfrm flipV="1">
              <a:off x="2702" y="688"/>
              <a:ext cx="0" cy="2628"/>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Line 11"/>
            <p:cNvSpPr>
              <a:spLocks noChangeShapeType="1"/>
            </p:cNvSpPr>
            <p:nvPr/>
          </p:nvSpPr>
          <p:spPr bwMode="auto">
            <a:xfrm flipV="1">
              <a:off x="3163" y="688"/>
              <a:ext cx="0" cy="2628"/>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Line 12"/>
            <p:cNvSpPr>
              <a:spLocks noChangeShapeType="1"/>
            </p:cNvSpPr>
            <p:nvPr/>
          </p:nvSpPr>
          <p:spPr bwMode="auto">
            <a:xfrm flipV="1">
              <a:off x="3628" y="688"/>
              <a:ext cx="0" cy="2628"/>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Rectangle 13"/>
            <p:cNvSpPr>
              <a:spLocks noChangeArrowheads="1"/>
            </p:cNvSpPr>
            <p:nvPr/>
          </p:nvSpPr>
          <p:spPr bwMode="auto">
            <a:xfrm>
              <a:off x="2238" y="3097"/>
              <a:ext cx="490"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14"/>
            <p:cNvSpPr>
              <a:spLocks noChangeArrowheads="1"/>
            </p:cNvSpPr>
            <p:nvPr/>
          </p:nvSpPr>
          <p:spPr bwMode="auto">
            <a:xfrm>
              <a:off x="2238" y="3003"/>
              <a:ext cx="328" cy="94"/>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15"/>
            <p:cNvSpPr>
              <a:spLocks noChangeArrowheads="1"/>
            </p:cNvSpPr>
            <p:nvPr/>
          </p:nvSpPr>
          <p:spPr bwMode="auto">
            <a:xfrm>
              <a:off x="2238" y="2852"/>
              <a:ext cx="245"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Rectangle 16"/>
            <p:cNvSpPr>
              <a:spLocks noChangeArrowheads="1"/>
            </p:cNvSpPr>
            <p:nvPr/>
          </p:nvSpPr>
          <p:spPr bwMode="auto">
            <a:xfrm>
              <a:off x="2238" y="2762"/>
              <a:ext cx="238"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Rectangle 17"/>
            <p:cNvSpPr>
              <a:spLocks noChangeArrowheads="1"/>
            </p:cNvSpPr>
            <p:nvPr/>
          </p:nvSpPr>
          <p:spPr bwMode="auto">
            <a:xfrm>
              <a:off x="2238" y="2611"/>
              <a:ext cx="407"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Rectangle 18"/>
            <p:cNvSpPr>
              <a:spLocks noChangeArrowheads="1"/>
            </p:cNvSpPr>
            <p:nvPr/>
          </p:nvSpPr>
          <p:spPr bwMode="auto">
            <a:xfrm>
              <a:off x="2238" y="2521"/>
              <a:ext cx="414"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Rectangle 19"/>
            <p:cNvSpPr>
              <a:spLocks noChangeArrowheads="1"/>
            </p:cNvSpPr>
            <p:nvPr/>
          </p:nvSpPr>
          <p:spPr bwMode="auto">
            <a:xfrm>
              <a:off x="2238" y="2366"/>
              <a:ext cx="245" cy="93"/>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Rectangle 20"/>
            <p:cNvSpPr>
              <a:spLocks noChangeArrowheads="1"/>
            </p:cNvSpPr>
            <p:nvPr/>
          </p:nvSpPr>
          <p:spPr bwMode="auto">
            <a:xfrm>
              <a:off x="2238" y="2276"/>
              <a:ext cx="450"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Rectangle 21"/>
            <p:cNvSpPr>
              <a:spLocks noChangeArrowheads="1"/>
            </p:cNvSpPr>
            <p:nvPr/>
          </p:nvSpPr>
          <p:spPr bwMode="auto">
            <a:xfrm>
              <a:off x="2238" y="2125"/>
              <a:ext cx="490"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Rectangle 22"/>
            <p:cNvSpPr>
              <a:spLocks noChangeArrowheads="1"/>
            </p:cNvSpPr>
            <p:nvPr/>
          </p:nvSpPr>
          <p:spPr bwMode="auto">
            <a:xfrm>
              <a:off x="2238" y="2035"/>
              <a:ext cx="306"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Rectangle 23"/>
            <p:cNvSpPr>
              <a:spLocks noChangeArrowheads="1"/>
            </p:cNvSpPr>
            <p:nvPr/>
          </p:nvSpPr>
          <p:spPr bwMode="auto">
            <a:xfrm>
              <a:off x="2238" y="1883"/>
              <a:ext cx="893"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Rectangle 24"/>
            <p:cNvSpPr>
              <a:spLocks noChangeArrowheads="1"/>
            </p:cNvSpPr>
            <p:nvPr/>
          </p:nvSpPr>
          <p:spPr bwMode="auto">
            <a:xfrm>
              <a:off x="2238" y="1790"/>
              <a:ext cx="749" cy="93"/>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Rectangle 25"/>
            <p:cNvSpPr>
              <a:spLocks noChangeArrowheads="1"/>
            </p:cNvSpPr>
            <p:nvPr/>
          </p:nvSpPr>
          <p:spPr bwMode="auto">
            <a:xfrm>
              <a:off x="2238" y="1639"/>
              <a:ext cx="490"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6"/>
            <p:cNvSpPr>
              <a:spLocks noChangeArrowheads="1"/>
            </p:cNvSpPr>
            <p:nvPr/>
          </p:nvSpPr>
          <p:spPr bwMode="auto">
            <a:xfrm>
              <a:off x="2238" y="1549"/>
              <a:ext cx="378"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Rectangle 27"/>
            <p:cNvSpPr>
              <a:spLocks noChangeArrowheads="1"/>
            </p:cNvSpPr>
            <p:nvPr/>
          </p:nvSpPr>
          <p:spPr bwMode="auto">
            <a:xfrm>
              <a:off x="2238" y="1397"/>
              <a:ext cx="490"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Rectangle 28"/>
            <p:cNvSpPr>
              <a:spLocks noChangeArrowheads="1"/>
            </p:cNvSpPr>
            <p:nvPr/>
          </p:nvSpPr>
          <p:spPr bwMode="auto">
            <a:xfrm>
              <a:off x="2238" y="1304"/>
              <a:ext cx="479" cy="93"/>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Rectangle 29"/>
            <p:cNvSpPr>
              <a:spLocks noChangeArrowheads="1"/>
            </p:cNvSpPr>
            <p:nvPr/>
          </p:nvSpPr>
          <p:spPr bwMode="auto">
            <a:xfrm>
              <a:off x="2238" y="1153"/>
              <a:ext cx="328"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Rectangle 30"/>
            <p:cNvSpPr>
              <a:spLocks noChangeArrowheads="1"/>
            </p:cNvSpPr>
            <p:nvPr/>
          </p:nvSpPr>
          <p:spPr bwMode="auto">
            <a:xfrm>
              <a:off x="2238" y="1063"/>
              <a:ext cx="508"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Rectangle 31"/>
            <p:cNvSpPr>
              <a:spLocks noChangeArrowheads="1"/>
            </p:cNvSpPr>
            <p:nvPr/>
          </p:nvSpPr>
          <p:spPr bwMode="auto">
            <a:xfrm>
              <a:off x="2238" y="911"/>
              <a:ext cx="569"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 name="Rectangle 32"/>
            <p:cNvSpPr>
              <a:spLocks noChangeArrowheads="1"/>
            </p:cNvSpPr>
            <p:nvPr/>
          </p:nvSpPr>
          <p:spPr bwMode="auto">
            <a:xfrm>
              <a:off x="2238" y="821"/>
              <a:ext cx="785"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 name="Rectangle 33"/>
            <p:cNvSpPr>
              <a:spLocks noChangeArrowheads="1"/>
            </p:cNvSpPr>
            <p:nvPr/>
          </p:nvSpPr>
          <p:spPr bwMode="auto">
            <a:xfrm>
              <a:off x="2623" y="457"/>
              <a:ext cx="410" cy="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0" i="0" u="none" strike="noStrike" cap="none" normalizeH="0" baseline="0" dirty="0">
                  <a:ln>
                    <a:noFill/>
                  </a:ln>
                  <a:solidFill>
                    <a:srgbClr val="000000"/>
                  </a:solidFill>
                  <a:effectLst/>
                  <a:latin typeface="Arial" panose="020B0604020202020204" pitchFamily="34" charset="0"/>
                </a:rPr>
                <a:t>Male</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226" name="Line 34"/>
            <p:cNvSpPr>
              <a:spLocks noChangeShapeType="1"/>
            </p:cNvSpPr>
            <p:nvPr/>
          </p:nvSpPr>
          <p:spPr bwMode="auto">
            <a:xfrm>
              <a:off x="2238" y="3316"/>
              <a:ext cx="150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 name="Line 35"/>
            <p:cNvSpPr>
              <a:spLocks noChangeShapeType="1"/>
            </p:cNvSpPr>
            <p:nvPr/>
          </p:nvSpPr>
          <p:spPr bwMode="auto">
            <a:xfrm>
              <a:off x="2238" y="3316"/>
              <a:ext cx="0" cy="4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 name="Rectangle 36"/>
            <p:cNvSpPr>
              <a:spLocks noChangeArrowheads="1"/>
            </p:cNvSpPr>
            <p:nvPr/>
          </p:nvSpPr>
          <p:spPr bwMode="auto">
            <a:xfrm>
              <a:off x="2209" y="3385"/>
              <a:ext cx="11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9" name="Line 37"/>
            <p:cNvSpPr>
              <a:spLocks noChangeShapeType="1"/>
            </p:cNvSpPr>
            <p:nvPr/>
          </p:nvSpPr>
          <p:spPr bwMode="auto">
            <a:xfrm>
              <a:off x="2702" y="3316"/>
              <a:ext cx="0" cy="4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0" name="Rectangle 38"/>
            <p:cNvSpPr>
              <a:spLocks noChangeArrowheads="1"/>
            </p:cNvSpPr>
            <p:nvPr/>
          </p:nvSpPr>
          <p:spPr bwMode="auto">
            <a:xfrm>
              <a:off x="2641" y="3385"/>
              <a:ext cx="173"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1" name="Line 39"/>
            <p:cNvSpPr>
              <a:spLocks noChangeShapeType="1"/>
            </p:cNvSpPr>
            <p:nvPr/>
          </p:nvSpPr>
          <p:spPr bwMode="auto">
            <a:xfrm>
              <a:off x="3163" y="3316"/>
              <a:ext cx="0" cy="4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2" name="Rectangle 40"/>
            <p:cNvSpPr>
              <a:spLocks noChangeArrowheads="1"/>
            </p:cNvSpPr>
            <p:nvPr/>
          </p:nvSpPr>
          <p:spPr bwMode="auto">
            <a:xfrm>
              <a:off x="3102" y="3385"/>
              <a:ext cx="173"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3" name="Line 41"/>
            <p:cNvSpPr>
              <a:spLocks noChangeShapeType="1"/>
            </p:cNvSpPr>
            <p:nvPr/>
          </p:nvSpPr>
          <p:spPr bwMode="auto">
            <a:xfrm>
              <a:off x="3628" y="3316"/>
              <a:ext cx="0" cy="4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 name="Rectangle 42"/>
            <p:cNvSpPr>
              <a:spLocks noChangeArrowheads="1"/>
            </p:cNvSpPr>
            <p:nvPr/>
          </p:nvSpPr>
          <p:spPr bwMode="auto">
            <a:xfrm>
              <a:off x="3566" y="3385"/>
              <a:ext cx="173"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5" name="Rectangle 43"/>
            <p:cNvSpPr>
              <a:spLocks noChangeArrowheads="1"/>
            </p:cNvSpPr>
            <p:nvPr/>
          </p:nvSpPr>
          <p:spPr bwMode="auto">
            <a:xfrm>
              <a:off x="2566" y="3529"/>
              <a:ext cx="900"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Pct. of Workforce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6" name="Line 44"/>
            <p:cNvSpPr>
              <a:spLocks noChangeShapeType="1"/>
            </p:cNvSpPr>
            <p:nvPr/>
          </p:nvSpPr>
          <p:spPr bwMode="auto">
            <a:xfrm flipV="1">
              <a:off x="2238" y="688"/>
              <a:ext cx="0" cy="262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7" name="Rectangle 45"/>
            <p:cNvSpPr>
              <a:spLocks noChangeArrowheads="1"/>
            </p:cNvSpPr>
            <p:nvPr/>
          </p:nvSpPr>
          <p:spPr bwMode="auto">
            <a:xfrm>
              <a:off x="1496" y="3039"/>
              <a:ext cx="749"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Transportation</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8" name="Rectangle 46"/>
            <p:cNvSpPr>
              <a:spLocks noChangeArrowheads="1"/>
            </p:cNvSpPr>
            <p:nvPr/>
          </p:nvSpPr>
          <p:spPr bwMode="auto">
            <a:xfrm>
              <a:off x="1277" y="2794"/>
              <a:ext cx="968"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Machine Operation</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9" name="Rectangle 47"/>
            <p:cNvSpPr>
              <a:spLocks noChangeArrowheads="1"/>
            </p:cNvSpPr>
            <p:nvPr/>
          </p:nvSpPr>
          <p:spPr bwMode="auto">
            <a:xfrm>
              <a:off x="1226" y="2553"/>
              <a:ext cx="1019"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Maintenance/Repair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0" name="Rectangle 48"/>
            <p:cNvSpPr>
              <a:spLocks noChangeArrowheads="1"/>
            </p:cNvSpPr>
            <p:nvPr/>
          </p:nvSpPr>
          <p:spPr bwMode="auto">
            <a:xfrm>
              <a:off x="1140" y="2308"/>
              <a:ext cx="1105"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Farming/Construction</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1" name="Rectangle 49"/>
            <p:cNvSpPr>
              <a:spLocks noChangeArrowheads="1"/>
            </p:cNvSpPr>
            <p:nvPr/>
          </p:nvSpPr>
          <p:spPr bwMode="auto">
            <a:xfrm>
              <a:off x="1500" y="2067"/>
              <a:ext cx="745"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Administrative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2" name="Rectangle 50"/>
            <p:cNvSpPr>
              <a:spLocks noChangeArrowheads="1"/>
            </p:cNvSpPr>
            <p:nvPr/>
          </p:nvSpPr>
          <p:spPr bwMode="auto">
            <a:xfrm>
              <a:off x="1554" y="1822"/>
              <a:ext cx="691"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Food/Service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3" name="Rectangle 51"/>
            <p:cNvSpPr>
              <a:spLocks noChangeArrowheads="1"/>
            </p:cNvSpPr>
            <p:nvPr/>
          </p:nvSpPr>
          <p:spPr bwMode="auto">
            <a:xfrm>
              <a:off x="1673" y="1581"/>
              <a:ext cx="57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Healthcare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4" name="Rectangle 52"/>
            <p:cNvSpPr>
              <a:spLocks noChangeArrowheads="1"/>
            </p:cNvSpPr>
            <p:nvPr/>
          </p:nvSpPr>
          <p:spPr bwMode="auto">
            <a:xfrm>
              <a:off x="1500" y="1340"/>
              <a:ext cx="745"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Social Service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5" name="Rectangle 53"/>
            <p:cNvSpPr>
              <a:spLocks noChangeArrowheads="1"/>
            </p:cNvSpPr>
            <p:nvPr/>
          </p:nvSpPr>
          <p:spPr bwMode="auto">
            <a:xfrm>
              <a:off x="1885" y="1095"/>
              <a:ext cx="360"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STEM</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6" name="Rectangle 54"/>
            <p:cNvSpPr>
              <a:spLocks noChangeArrowheads="1"/>
            </p:cNvSpPr>
            <p:nvPr/>
          </p:nvSpPr>
          <p:spPr bwMode="auto">
            <a:xfrm>
              <a:off x="1752" y="854"/>
              <a:ext cx="493"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Business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7" name="Rectangle 55"/>
            <p:cNvSpPr>
              <a:spLocks noChangeArrowheads="1"/>
            </p:cNvSpPr>
            <p:nvPr/>
          </p:nvSpPr>
          <p:spPr bwMode="auto">
            <a:xfrm>
              <a:off x="2260" y="3687"/>
              <a:ext cx="72" cy="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8" name="Rectangle 56"/>
            <p:cNvSpPr>
              <a:spLocks noChangeArrowheads="1"/>
            </p:cNvSpPr>
            <p:nvPr/>
          </p:nvSpPr>
          <p:spPr bwMode="auto">
            <a:xfrm>
              <a:off x="2140" y="3777"/>
              <a:ext cx="1764"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dirty="0">
                  <a:ln>
                    <a:noFill/>
                  </a:ln>
                  <a:solidFill>
                    <a:srgbClr val="000000"/>
                  </a:solidFill>
                  <a:effectLst/>
                  <a:latin typeface="Arial" panose="020B0604020202020204" pitchFamily="34" charset="0"/>
                </a:rPr>
                <a:t>Fraction to Be Reallocated = 13.2%</a:t>
              </a:r>
              <a:endParaRPr kumimoji="0" lang="en-US" altLang="en-US" sz="1400" b="0" i="0" u="none" strike="noStrike" cap="none" normalizeH="0" baseline="0" dirty="0">
                <a:ln>
                  <a:noFill/>
                </a:ln>
                <a:solidFill>
                  <a:schemeClr val="tx1"/>
                </a:solidFill>
                <a:effectLst/>
                <a:latin typeface="Arial" panose="020B0604020202020204" pitchFamily="34" charset="0"/>
              </a:endParaRPr>
            </a:p>
          </p:txBody>
        </p:sp>
        <p:sp>
          <p:nvSpPr>
            <p:cNvPr id="249" name="Rectangle 57"/>
            <p:cNvSpPr>
              <a:spLocks noChangeArrowheads="1"/>
            </p:cNvSpPr>
            <p:nvPr/>
          </p:nvSpPr>
          <p:spPr bwMode="auto">
            <a:xfrm>
              <a:off x="2965" y="464"/>
              <a:ext cx="133"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3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1" name="Rectangle 59"/>
            <p:cNvSpPr>
              <a:spLocks noChangeArrowheads="1"/>
            </p:cNvSpPr>
            <p:nvPr/>
          </p:nvSpPr>
          <p:spPr bwMode="auto">
            <a:xfrm>
              <a:off x="5114" y="688"/>
              <a:ext cx="1502" cy="2628"/>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 name="Line 60"/>
            <p:cNvSpPr>
              <a:spLocks noChangeShapeType="1"/>
            </p:cNvSpPr>
            <p:nvPr/>
          </p:nvSpPr>
          <p:spPr bwMode="auto">
            <a:xfrm flipV="1">
              <a:off x="5114" y="688"/>
              <a:ext cx="0" cy="2628"/>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4" name="Line 61"/>
            <p:cNvSpPr>
              <a:spLocks noChangeShapeType="1"/>
            </p:cNvSpPr>
            <p:nvPr/>
          </p:nvSpPr>
          <p:spPr bwMode="auto">
            <a:xfrm flipV="1">
              <a:off x="5575" y="688"/>
              <a:ext cx="0" cy="2628"/>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 name="Line 62"/>
            <p:cNvSpPr>
              <a:spLocks noChangeShapeType="1"/>
            </p:cNvSpPr>
            <p:nvPr/>
          </p:nvSpPr>
          <p:spPr bwMode="auto">
            <a:xfrm flipV="1">
              <a:off x="6040" y="688"/>
              <a:ext cx="0" cy="2628"/>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33" name="Line 63"/>
            <p:cNvSpPr>
              <a:spLocks noChangeShapeType="1"/>
            </p:cNvSpPr>
            <p:nvPr/>
          </p:nvSpPr>
          <p:spPr bwMode="auto">
            <a:xfrm flipV="1">
              <a:off x="6500" y="688"/>
              <a:ext cx="0" cy="2628"/>
            </a:xfrm>
            <a:prstGeom prst="line">
              <a:avLst/>
            </a:prstGeom>
            <a:noFill/>
            <a:ln w="17463">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34" name="Rectangle 64"/>
            <p:cNvSpPr>
              <a:spLocks noChangeArrowheads="1"/>
            </p:cNvSpPr>
            <p:nvPr/>
          </p:nvSpPr>
          <p:spPr bwMode="auto">
            <a:xfrm>
              <a:off x="5114" y="3097"/>
              <a:ext cx="126"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5" name="Rectangle 65"/>
            <p:cNvSpPr>
              <a:spLocks noChangeArrowheads="1"/>
            </p:cNvSpPr>
            <p:nvPr/>
          </p:nvSpPr>
          <p:spPr bwMode="auto">
            <a:xfrm>
              <a:off x="5114" y="3003"/>
              <a:ext cx="54" cy="94"/>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6" name="Rectangle 66"/>
            <p:cNvSpPr>
              <a:spLocks noChangeArrowheads="1"/>
            </p:cNvSpPr>
            <p:nvPr/>
          </p:nvSpPr>
          <p:spPr bwMode="auto">
            <a:xfrm>
              <a:off x="5114" y="2852"/>
              <a:ext cx="58"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7" name="Rectangle 67"/>
            <p:cNvSpPr>
              <a:spLocks noChangeArrowheads="1"/>
            </p:cNvSpPr>
            <p:nvPr/>
          </p:nvSpPr>
          <p:spPr bwMode="auto">
            <a:xfrm>
              <a:off x="5114" y="2762"/>
              <a:ext cx="54"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8" name="Rectangle 68"/>
            <p:cNvSpPr>
              <a:spLocks noChangeArrowheads="1"/>
            </p:cNvSpPr>
            <p:nvPr/>
          </p:nvSpPr>
          <p:spPr bwMode="auto">
            <a:xfrm>
              <a:off x="5114" y="2611"/>
              <a:ext cx="58"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9" name="Rectangle 69"/>
            <p:cNvSpPr>
              <a:spLocks noChangeArrowheads="1"/>
            </p:cNvSpPr>
            <p:nvPr/>
          </p:nvSpPr>
          <p:spPr bwMode="auto">
            <a:xfrm>
              <a:off x="5114" y="2521"/>
              <a:ext cx="51"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0" name="Rectangle 70"/>
            <p:cNvSpPr>
              <a:spLocks noChangeArrowheads="1"/>
            </p:cNvSpPr>
            <p:nvPr/>
          </p:nvSpPr>
          <p:spPr bwMode="auto">
            <a:xfrm>
              <a:off x="5114" y="2366"/>
              <a:ext cx="22" cy="93"/>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1" name="Rectangle 71"/>
            <p:cNvSpPr>
              <a:spLocks noChangeArrowheads="1"/>
            </p:cNvSpPr>
            <p:nvPr/>
          </p:nvSpPr>
          <p:spPr bwMode="auto">
            <a:xfrm>
              <a:off x="5114" y="2276"/>
              <a:ext cx="29"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2" name="Rectangle 72"/>
            <p:cNvSpPr>
              <a:spLocks noChangeArrowheads="1"/>
            </p:cNvSpPr>
            <p:nvPr/>
          </p:nvSpPr>
          <p:spPr bwMode="auto">
            <a:xfrm>
              <a:off x="5114" y="2125"/>
              <a:ext cx="915"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3" name="Rectangle 73"/>
            <p:cNvSpPr>
              <a:spLocks noChangeArrowheads="1"/>
            </p:cNvSpPr>
            <p:nvPr/>
          </p:nvSpPr>
          <p:spPr bwMode="auto">
            <a:xfrm>
              <a:off x="5114" y="2035"/>
              <a:ext cx="792"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4" name="Rectangle 74"/>
            <p:cNvSpPr>
              <a:spLocks noChangeArrowheads="1"/>
            </p:cNvSpPr>
            <p:nvPr/>
          </p:nvSpPr>
          <p:spPr bwMode="auto">
            <a:xfrm>
              <a:off x="5114" y="1883"/>
              <a:ext cx="706"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5" name="Rectangle 75"/>
            <p:cNvSpPr>
              <a:spLocks noChangeArrowheads="1"/>
            </p:cNvSpPr>
            <p:nvPr/>
          </p:nvSpPr>
          <p:spPr bwMode="auto">
            <a:xfrm>
              <a:off x="5114" y="1790"/>
              <a:ext cx="792" cy="93"/>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6" name="Rectangle 76"/>
            <p:cNvSpPr>
              <a:spLocks noChangeArrowheads="1"/>
            </p:cNvSpPr>
            <p:nvPr/>
          </p:nvSpPr>
          <p:spPr bwMode="auto">
            <a:xfrm>
              <a:off x="5114" y="1639"/>
              <a:ext cx="846"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7" name="Rectangle 77"/>
            <p:cNvSpPr>
              <a:spLocks noChangeArrowheads="1"/>
            </p:cNvSpPr>
            <p:nvPr/>
          </p:nvSpPr>
          <p:spPr bwMode="auto">
            <a:xfrm>
              <a:off x="5114" y="1549"/>
              <a:ext cx="832"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8" name="Rectangle 78"/>
            <p:cNvSpPr>
              <a:spLocks noChangeArrowheads="1"/>
            </p:cNvSpPr>
            <p:nvPr/>
          </p:nvSpPr>
          <p:spPr bwMode="auto">
            <a:xfrm>
              <a:off x="5114" y="1397"/>
              <a:ext cx="915"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9" name="Rectangle 79"/>
            <p:cNvSpPr>
              <a:spLocks noChangeArrowheads="1"/>
            </p:cNvSpPr>
            <p:nvPr/>
          </p:nvSpPr>
          <p:spPr bwMode="auto">
            <a:xfrm>
              <a:off x="5114" y="1304"/>
              <a:ext cx="1070" cy="93"/>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0" name="Rectangle 80"/>
            <p:cNvSpPr>
              <a:spLocks noChangeArrowheads="1"/>
            </p:cNvSpPr>
            <p:nvPr/>
          </p:nvSpPr>
          <p:spPr bwMode="auto">
            <a:xfrm>
              <a:off x="5114" y="1153"/>
              <a:ext cx="213"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1" name="Rectangle 81"/>
            <p:cNvSpPr>
              <a:spLocks noChangeArrowheads="1"/>
            </p:cNvSpPr>
            <p:nvPr/>
          </p:nvSpPr>
          <p:spPr bwMode="auto">
            <a:xfrm>
              <a:off x="5114" y="1063"/>
              <a:ext cx="184"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2" name="Rectangle 82"/>
            <p:cNvSpPr>
              <a:spLocks noChangeArrowheads="1"/>
            </p:cNvSpPr>
            <p:nvPr/>
          </p:nvSpPr>
          <p:spPr bwMode="auto">
            <a:xfrm>
              <a:off x="5114" y="911"/>
              <a:ext cx="774" cy="90"/>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3" name="Rectangle 83"/>
            <p:cNvSpPr>
              <a:spLocks noChangeArrowheads="1"/>
            </p:cNvSpPr>
            <p:nvPr/>
          </p:nvSpPr>
          <p:spPr bwMode="auto">
            <a:xfrm>
              <a:off x="5114" y="821"/>
              <a:ext cx="767" cy="90"/>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4" name="Rectangle 84"/>
            <p:cNvSpPr>
              <a:spLocks noChangeArrowheads="1"/>
            </p:cNvSpPr>
            <p:nvPr/>
          </p:nvSpPr>
          <p:spPr bwMode="auto">
            <a:xfrm>
              <a:off x="5683" y="457"/>
              <a:ext cx="598" cy="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0" i="0" u="none" strike="noStrike" cap="none" normalizeH="0" baseline="0" dirty="0">
                  <a:ln>
                    <a:noFill/>
                  </a:ln>
                  <a:solidFill>
                    <a:srgbClr val="000000"/>
                  </a:solidFill>
                  <a:effectLst/>
                  <a:latin typeface="Arial" panose="020B0604020202020204" pitchFamily="34" charset="0"/>
                </a:rPr>
                <a:t>Female</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1855" name="Line 85"/>
            <p:cNvSpPr>
              <a:spLocks noChangeShapeType="1"/>
            </p:cNvSpPr>
            <p:nvPr/>
          </p:nvSpPr>
          <p:spPr bwMode="auto">
            <a:xfrm>
              <a:off x="5114" y="3316"/>
              <a:ext cx="150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6" name="Line 86"/>
            <p:cNvSpPr>
              <a:spLocks noChangeShapeType="1"/>
            </p:cNvSpPr>
            <p:nvPr/>
          </p:nvSpPr>
          <p:spPr bwMode="auto">
            <a:xfrm>
              <a:off x="5114" y="3316"/>
              <a:ext cx="0" cy="4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7" name="Rectangle 87"/>
            <p:cNvSpPr>
              <a:spLocks noChangeArrowheads="1"/>
            </p:cNvSpPr>
            <p:nvPr/>
          </p:nvSpPr>
          <p:spPr bwMode="auto">
            <a:xfrm>
              <a:off x="5086" y="3385"/>
              <a:ext cx="11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98" name="Line 88"/>
            <p:cNvSpPr>
              <a:spLocks noChangeShapeType="1"/>
            </p:cNvSpPr>
            <p:nvPr/>
          </p:nvSpPr>
          <p:spPr bwMode="auto">
            <a:xfrm>
              <a:off x="5575" y="3316"/>
              <a:ext cx="0" cy="4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9" name="Rectangle 89"/>
            <p:cNvSpPr>
              <a:spLocks noChangeArrowheads="1"/>
            </p:cNvSpPr>
            <p:nvPr/>
          </p:nvSpPr>
          <p:spPr bwMode="auto">
            <a:xfrm>
              <a:off x="5514" y="3385"/>
              <a:ext cx="173"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00" name="Line 90"/>
            <p:cNvSpPr>
              <a:spLocks noChangeShapeType="1"/>
            </p:cNvSpPr>
            <p:nvPr/>
          </p:nvSpPr>
          <p:spPr bwMode="auto">
            <a:xfrm>
              <a:off x="6040" y="3316"/>
              <a:ext cx="0" cy="4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1" name="Rectangle 91"/>
            <p:cNvSpPr>
              <a:spLocks noChangeArrowheads="1"/>
            </p:cNvSpPr>
            <p:nvPr/>
          </p:nvSpPr>
          <p:spPr bwMode="auto">
            <a:xfrm>
              <a:off x="5978" y="3385"/>
              <a:ext cx="173"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02" name="Line 92"/>
            <p:cNvSpPr>
              <a:spLocks noChangeShapeType="1"/>
            </p:cNvSpPr>
            <p:nvPr/>
          </p:nvSpPr>
          <p:spPr bwMode="auto">
            <a:xfrm>
              <a:off x="6500" y="3316"/>
              <a:ext cx="0" cy="4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3" name="Rectangle 93"/>
            <p:cNvSpPr>
              <a:spLocks noChangeArrowheads="1"/>
            </p:cNvSpPr>
            <p:nvPr/>
          </p:nvSpPr>
          <p:spPr bwMode="auto">
            <a:xfrm>
              <a:off x="6439" y="3385"/>
              <a:ext cx="173"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04" name="Rectangle 94"/>
            <p:cNvSpPr>
              <a:spLocks noChangeArrowheads="1"/>
            </p:cNvSpPr>
            <p:nvPr/>
          </p:nvSpPr>
          <p:spPr bwMode="auto">
            <a:xfrm>
              <a:off x="5438" y="3529"/>
              <a:ext cx="900"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Pct. of Workforce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05" name="Line 95"/>
            <p:cNvSpPr>
              <a:spLocks noChangeShapeType="1"/>
            </p:cNvSpPr>
            <p:nvPr/>
          </p:nvSpPr>
          <p:spPr bwMode="auto">
            <a:xfrm flipV="1">
              <a:off x="5114" y="688"/>
              <a:ext cx="0" cy="262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6" name="Rectangle 96"/>
            <p:cNvSpPr>
              <a:spLocks noChangeArrowheads="1"/>
            </p:cNvSpPr>
            <p:nvPr/>
          </p:nvSpPr>
          <p:spPr bwMode="auto">
            <a:xfrm>
              <a:off x="4373" y="3039"/>
              <a:ext cx="749"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Transportation</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07" name="Rectangle 97"/>
            <p:cNvSpPr>
              <a:spLocks noChangeArrowheads="1"/>
            </p:cNvSpPr>
            <p:nvPr/>
          </p:nvSpPr>
          <p:spPr bwMode="auto">
            <a:xfrm>
              <a:off x="4153" y="2794"/>
              <a:ext cx="968"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Machine Operation</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08" name="Rectangle 98"/>
            <p:cNvSpPr>
              <a:spLocks noChangeArrowheads="1"/>
            </p:cNvSpPr>
            <p:nvPr/>
          </p:nvSpPr>
          <p:spPr bwMode="auto">
            <a:xfrm>
              <a:off x="4103" y="2553"/>
              <a:ext cx="1019"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Maintenance/Repair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09" name="Rectangle 99"/>
            <p:cNvSpPr>
              <a:spLocks noChangeArrowheads="1"/>
            </p:cNvSpPr>
            <p:nvPr/>
          </p:nvSpPr>
          <p:spPr bwMode="auto">
            <a:xfrm>
              <a:off x="4016" y="2308"/>
              <a:ext cx="1105"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Farming/Construction</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10" name="Rectangle 100"/>
            <p:cNvSpPr>
              <a:spLocks noChangeArrowheads="1"/>
            </p:cNvSpPr>
            <p:nvPr/>
          </p:nvSpPr>
          <p:spPr bwMode="auto">
            <a:xfrm>
              <a:off x="4376" y="2067"/>
              <a:ext cx="745"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Administrative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11" name="Rectangle 101"/>
            <p:cNvSpPr>
              <a:spLocks noChangeArrowheads="1"/>
            </p:cNvSpPr>
            <p:nvPr/>
          </p:nvSpPr>
          <p:spPr bwMode="auto">
            <a:xfrm>
              <a:off x="4430" y="1822"/>
              <a:ext cx="691"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Food/Service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12" name="Rectangle 102"/>
            <p:cNvSpPr>
              <a:spLocks noChangeArrowheads="1"/>
            </p:cNvSpPr>
            <p:nvPr/>
          </p:nvSpPr>
          <p:spPr bwMode="auto">
            <a:xfrm>
              <a:off x="4549" y="1581"/>
              <a:ext cx="572"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Healthcare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13" name="Rectangle 103"/>
            <p:cNvSpPr>
              <a:spLocks noChangeArrowheads="1"/>
            </p:cNvSpPr>
            <p:nvPr/>
          </p:nvSpPr>
          <p:spPr bwMode="auto">
            <a:xfrm>
              <a:off x="4376" y="1340"/>
              <a:ext cx="745"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Social Service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14" name="Rectangle 104"/>
            <p:cNvSpPr>
              <a:spLocks noChangeArrowheads="1"/>
            </p:cNvSpPr>
            <p:nvPr/>
          </p:nvSpPr>
          <p:spPr bwMode="auto">
            <a:xfrm>
              <a:off x="4762" y="1095"/>
              <a:ext cx="360"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STEM</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15" name="Rectangle 105"/>
            <p:cNvSpPr>
              <a:spLocks noChangeArrowheads="1"/>
            </p:cNvSpPr>
            <p:nvPr/>
          </p:nvSpPr>
          <p:spPr bwMode="auto">
            <a:xfrm>
              <a:off x="4628" y="854"/>
              <a:ext cx="493"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Arial" panose="020B0604020202020204" pitchFamily="34" charset="0"/>
                </a:rPr>
                <a:t>Business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16" name="Rectangle 106"/>
            <p:cNvSpPr>
              <a:spLocks noChangeArrowheads="1"/>
            </p:cNvSpPr>
            <p:nvPr/>
          </p:nvSpPr>
          <p:spPr bwMode="auto">
            <a:xfrm>
              <a:off x="5132" y="3687"/>
              <a:ext cx="72" cy="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17" name="Rectangle 107"/>
            <p:cNvSpPr>
              <a:spLocks noChangeArrowheads="1"/>
            </p:cNvSpPr>
            <p:nvPr/>
          </p:nvSpPr>
          <p:spPr bwMode="auto">
            <a:xfrm>
              <a:off x="5012" y="3777"/>
              <a:ext cx="1701"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dirty="0">
                  <a:ln>
                    <a:noFill/>
                  </a:ln>
                  <a:solidFill>
                    <a:srgbClr val="000000"/>
                  </a:solidFill>
                  <a:effectLst/>
                  <a:latin typeface="Arial" panose="020B0604020202020204" pitchFamily="34" charset="0"/>
                </a:rPr>
                <a:t>Fraction to Be Reallocated = 5.4%</a:t>
              </a:r>
              <a:endParaRPr kumimoji="0" lang="en-US" altLang="en-US" sz="1400" b="0" i="0" u="none" strike="noStrike" cap="none" normalizeH="0" baseline="0" dirty="0">
                <a:ln>
                  <a:noFill/>
                </a:ln>
                <a:solidFill>
                  <a:schemeClr val="tx1"/>
                </a:solidFill>
                <a:effectLst/>
                <a:latin typeface="Arial" panose="020B0604020202020204" pitchFamily="34" charset="0"/>
              </a:endParaRPr>
            </a:p>
          </p:txBody>
        </p:sp>
        <p:sp>
          <p:nvSpPr>
            <p:cNvPr id="1718" name="Rectangle 108"/>
            <p:cNvSpPr>
              <a:spLocks noChangeArrowheads="1"/>
            </p:cNvSpPr>
            <p:nvPr/>
          </p:nvSpPr>
          <p:spPr bwMode="auto">
            <a:xfrm>
              <a:off x="5838" y="464"/>
              <a:ext cx="133"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300" b="0" i="0" u="none" strike="noStrike" cap="none" normalizeH="0" baseline="0" dirty="0">
                  <a:ln>
                    <a:noFill/>
                  </a:ln>
                  <a:solidFill>
                    <a:srgbClr val="1E2D53"/>
                  </a:solidFill>
                  <a:effectLst/>
                  <a:latin typeface="Arial" panose="020B0604020202020204" pitchFamily="34" charset="0"/>
                </a:rPr>
                <a:t> </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1719" name="Rectangle 109"/>
            <p:cNvSpPr>
              <a:spLocks noChangeArrowheads="1"/>
            </p:cNvSpPr>
            <p:nvPr/>
          </p:nvSpPr>
          <p:spPr bwMode="auto">
            <a:xfrm>
              <a:off x="2677" y="4043"/>
              <a:ext cx="2322" cy="17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0" name="Rectangle 110"/>
            <p:cNvSpPr>
              <a:spLocks noChangeArrowheads="1"/>
            </p:cNvSpPr>
            <p:nvPr/>
          </p:nvSpPr>
          <p:spPr bwMode="auto">
            <a:xfrm>
              <a:off x="2688" y="4058"/>
              <a:ext cx="562" cy="151"/>
            </a:xfrm>
            <a:prstGeom prst="rect">
              <a:avLst/>
            </a:prstGeom>
            <a:solidFill>
              <a:srgbClr val="1A476F"/>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1" name="Rectangle 111"/>
            <p:cNvSpPr>
              <a:spLocks noChangeArrowheads="1"/>
            </p:cNvSpPr>
            <p:nvPr/>
          </p:nvSpPr>
          <p:spPr bwMode="auto">
            <a:xfrm>
              <a:off x="3952" y="4058"/>
              <a:ext cx="561" cy="151"/>
            </a:xfrm>
            <a:prstGeom prst="rect">
              <a:avLst/>
            </a:prstGeom>
            <a:solidFill>
              <a:srgbClr val="90353B"/>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3" name="Rectangle 112"/>
            <p:cNvSpPr>
              <a:spLocks noChangeArrowheads="1"/>
            </p:cNvSpPr>
            <p:nvPr/>
          </p:nvSpPr>
          <p:spPr bwMode="auto">
            <a:xfrm>
              <a:off x="3340" y="405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24" name="Rectangle 113"/>
            <p:cNvSpPr>
              <a:spLocks noChangeArrowheads="1"/>
            </p:cNvSpPr>
            <p:nvPr/>
          </p:nvSpPr>
          <p:spPr bwMode="auto">
            <a:xfrm>
              <a:off x="4603" y="4054"/>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2896180494"/>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 name="AutoShape 245"/>
          <p:cNvSpPr>
            <a:spLocks noChangeAspect="1" noChangeArrowheads="1" noTextEdit="1"/>
          </p:cNvSpPr>
          <p:nvPr/>
        </p:nvSpPr>
        <p:spPr bwMode="auto">
          <a:xfrm>
            <a:off x="3425127" y="542925"/>
            <a:ext cx="94297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7" name="Rectangle 485"/>
          <p:cNvSpPr>
            <a:spLocks noChangeArrowheads="1"/>
          </p:cNvSpPr>
          <p:nvPr/>
        </p:nvSpPr>
        <p:spPr bwMode="auto">
          <a:xfrm>
            <a:off x="6392863" y="200025"/>
            <a:ext cx="246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600" b="0" i="0" u="none" strike="noStrike" kern="1200" cap="none" spc="0" normalizeH="0" baseline="0" noProof="0">
                <a:ln>
                  <a:noFill/>
                </a:ln>
                <a:solidFill>
                  <a:srgbClr val="1E2D53"/>
                </a:solidFill>
                <a:effectLst/>
                <a:uLnTx/>
                <a:uFillTx/>
                <a:latin typeface="Arial" panose="020B0604020202020204" pitchFamily="34" charset="0"/>
                <a:ea typeface="+mn-ea"/>
                <a:cs typeface="+mn-cs"/>
              </a:rPr>
              <a:t> </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 name="Rectangle 243"/>
          <p:cNvSpPr>
            <a:spLocks noChangeArrowheads="1"/>
          </p:cNvSpPr>
          <p:nvPr/>
        </p:nvSpPr>
        <p:spPr bwMode="auto">
          <a:xfrm>
            <a:off x="6392863" y="204788"/>
            <a:ext cx="246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600" b="0" i="0" u="none" strike="noStrike" kern="1200" cap="none" spc="0" normalizeH="0" baseline="0" noProof="0">
                <a:ln>
                  <a:noFill/>
                </a:ln>
                <a:solidFill>
                  <a:srgbClr val="1E2D53"/>
                </a:solidFill>
                <a:effectLst/>
                <a:uLnTx/>
                <a:uFillTx/>
                <a:latin typeface="Arial" panose="020B0604020202020204" pitchFamily="34" charset="0"/>
                <a:ea typeface="+mn-ea"/>
                <a:cs typeface="+mn-cs"/>
              </a:rPr>
              <a:t> </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09" name="Rectangle 65"/>
          <p:cNvSpPr>
            <a:spLocks noChangeArrowheads="1"/>
          </p:cNvSpPr>
          <p:nvPr/>
        </p:nvSpPr>
        <p:spPr bwMode="auto">
          <a:xfrm>
            <a:off x="6403975" y="6838950"/>
            <a:ext cx="1778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5" name="Rectangle 71"/>
          <p:cNvSpPr>
            <a:spLocks noChangeArrowheads="1"/>
          </p:cNvSpPr>
          <p:nvPr/>
        </p:nvSpPr>
        <p:spPr bwMode="auto">
          <a:xfrm>
            <a:off x="6392863" y="220663"/>
            <a:ext cx="246063" cy="49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5" name="Rectangle 64"/>
          <p:cNvSpPr>
            <a:spLocks noChangeArrowheads="1"/>
          </p:cNvSpPr>
          <p:nvPr/>
        </p:nvSpPr>
        <p:spPr bwMode="auto">
          <a:xfrm>
            <a:off x="1310840" y="5318259"/>
            <a:ext cx="92333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Controls:</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78" name="TextBox 92"/>
          <p:cNvSpPr txBox="1"/>
          <p:nvPr/>
        </p:nvSpPr>
        <p:spPr>
          <a:xfrm>
            <a:off x="1524134" y="87875"/>
            <a:ext cx="9143867" cy="646331"/>
          </a:xfrm>
          <a:prstGeom prst="rect">
            <a:avLst/>
          </a:prstGeom>
          <a:noFill/>
        </p:spPr>
        <p:txBody>
          <a:bodyPr wrap="square" rtlCol="0">
            <a:spAutoFit/>
          </a:bodyPr>
          <a:lstStyle/>
          <a:p>
            <a:pPr lvl="0" algn="ctr">
              <a:defRPr/>
            </a:pPr>
            <a:r>
              <a:rPr lang="en-US" b="1" kern="0" dirty="0">
                <a:solidFill>
                  <a:srgbClr val="1E2D53"/>
                </a:solidFill>
                <a:latin typeface="Arial"/>
                <a:cs typeface="Arial"/>
              </a:rPr>
              <a:t>Effects of Family-Level Factors on the Black-White Income Gap</a:t>
            </a:r>
          </a:p>
          <a:p>
            <a:pPr lvl="0" algn="ctr">
              <a:defRPr/>
            </a:pPr>
            <a:r>
              <a:rPr kumimoji="0" lang="en-US" sz="1800" i="0" u="none" strike="noStrike" kern="0" cap="none" spc="0" normalizeH="0" baseline="0" noProof="0" dirty="0">
                <a:ln>
                  <a:noFill/>
                </a:ln>
                <a:solidFill>
                  <a:srgbClr val="1E2D53"/>
                </a:solidFill>
                <a:effectLst/>
                <a:uLnTx/>
                <a:uFillTx/>
                <a:latin typeface="Arial"/>
                <a:ea typeface="+mn-ea"/>
                <a:cs typeface="Arial"/>
              </a:rPr>
              <a:t>Children with Parents at 75</a:t>
            </a:r>
            <a:r>
              <a:rPr kumimoji="0" lang="en-US" sz="1800" i="0" u="none" strike="noStrike" kern="0" cap="none" spc="0" normalizeH="0" baseline="30000" noProof="0" dirty="0">
                <a:ln>
                  <a:noFill/>
                </a:ln>
                <a:solidFill>
                  <a:srgbClr val="1E2D53"/>
                </a:solidFill>
                <a:effectLst/>
                <a:uLnTx/>
                <a:uFillTx/>
                <a:latin typeface="Arial"/>
                <a:ea typeface="+mn-ea"/>
                <a:cs typeface="Arial"/>
              </a:rPr>
              <a:t>th</a:t>
            </a:r>
            <a:r>
              <a:rPr kumimoji="0" lang="en-US" sz="1800" i="0" u="none" strike="noStrike" kern="0" cap="none" spc="0" normalizeH="0" noProof="0" dirty="0">
                <a:ln>
                  <a:noFill/>
                </a:ln>
                <a:solidFill>
                  <a:srgbClr val="1E2D53"/>
                </a:solidFill>
                <a:effectLst/>
                <a:uLnTx/>
                <a:uFillTx/>
                <a:latin typeface="Arial"/>
                <a:ea typeface="+mn-ea"/>
                <a:cs typeface="Arial"/>
              </a:rPr>
              <a:t> Percentile</a:t>
            </a:r>
            <a:endParaRPr kumimoji="0" lang="en-US" sz="1800" i="0" u="none" strike="noStrike" kern="0" cap="none" spc="0" normalizeH="0" baseline="0" noProof="0" dirty="0">
              <a:ln>
                <a:noFill/>
              </a:ln>
              <a:solidFill>
                <a:srgbClr val="1E2D53"/>
              </a:solidFill>
              <a:effectLst/>
              <a:uLnTx/>
              <a:uFillTx/>
              <a:latin typeface="Arial"/>
              <a:ea typeface="+mn-ea"/>
              <a:cs typeface="Arial"/>
            </a:endParaRPr>
          </a:p>
        </p:txBody>
      </p:sp>
      <p:grpSp>
        <p:nvGrpSpPr>
          <p:cNvPr id="8" name="Group 4"/>
          <p:cNvGrpSpPr>
            <a:grpSpLocks noChangeAspect="1"/>
          </p:cNvGrpSpPr>
          <p:nvPr/>
        </p:nvGrpSpPr>
        <p:grpSpPr bwMode="auto">
          <a:xfrm>
            <a:off x="1522413" y="200025"/>
            <a:ext cx="9077325" cy="6453188"/>
            <a:chOff x="959" y="126"/>
            <a:chExt cx="5718" cy="4065"/>
          </a:xfrm>
        </p:grpSpPr>
        <p:sp>
          <p:nvSpPr>
            <p:cNvPr id="13" name="Line 8"/>
            <p:cNvSpPr>
              <a:spLocks noChangeShapeType="1"/>
            </p:cNvSpPr>
            <p:nvPr/>
          </p:nvSpPr>
          <p:spPr bwMode="auto">
            <a:xfrm>
              <a:off x="1435" y="316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Line 9"/>
            <p:cNvSpPr>
              <a:spLocks noChangeShapeType="1"/>
            </p:cNvSpPr>
            <p:nvPr/>
          </p:nvSpPr>
          <p:spPr bwMode="auto">
            <a:xfrm>
              <a:off x="1435" y="263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Line 10"/>
            <p:cNvSpPr>
              <a:spLocks noChangeShapeType="1"/>
            </p:cNvSpPr>
            <p:nvPr/>
          </p:nvSpPr>
          <p:spPr bwMode="auto">
            <a:xfrm>
              <a:off x="1435" y="210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11"/>
            <p:cNvSpPr>
              <a:spLocks noChangeShapeType="1"/>
            </p:cNvSpPr>
            <p:nvPr/>
          </p:nvSpPr>
          <p:spPr bwMode="auto">
            <a:xfrm>
              <a:off x="1435" y="157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12"/>
            <p:cNvSpPr>
              <a:spLocks noChangeShapeType="1"/>
            </p:cNvSpPr>
            <p:nvPr/>
          </p:nvSpPr>
          <p:spPr bwMode="auto">
            <a:xfrm>
              <a:off x="1435" y="104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13"/>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Rectangle 14"/>
            <p:cNvSpPr>
              <a:spLocks noChangeArrowheads="1"/>
            </p:cNvSpPr>
            <p:nvPr/>
          </p:nvSpPr>
          <p:spPr bwMode="auto">
            <a:xfrm>
              <a:off x="1532" y="774"/>
              <a:ext cx="328" cy="1858"/>
            </a:xfrm>
            <a:prstGeom prst="rect">
              <a:avLst/>
            </a:prstGeom>
            <a:solidFill>
              <a:srgbClr val="20202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Rectangle 15"/>
            <p:cNvSpPr>
              <a:spLocks noChangeArrowheads="1"/>
            </p:cNvSpPr>
            <p:nvPr/>
          </p:nvSpPr>
          <p:spPr bwMode="auto">
            <a:xfrm>
              <a:off x="2630" y="1393"/>
              <a:ext cx="328" cy="1239"/>
            </a:xfrm>
            <a:prstGeom prst="rect">
              <a:avLst/>
            </a:prstGeom>
            <a:solidFill>
              <a:srgbClr val="20202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Rectangle 16"/>
            <p:cNvSpPr>
              <a:spLocks noChangeArrowheads="1"/>
            </p:cNvSpPr>
            <p:nvPr/>
          </p:nvSpPr>
          <p:spPr bwMode="auto">
            <a:xfrm>
              <a:off x="4826" y="1422"/>
              <a:ext cx="328" cy="1210"/>
            </a:xfrm>
            <a:prstGeom prst="rect">
              <a:avLst/>
            </a:prstGeom>
            <a:solidFill>
              <a:srgbClr val="20202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17"/>
            <p:cNvSpPr>
              <a:spLocks noChangeArrowheads="1"/>
            </p:cNvSpPr>
            <p:nvPr/>
          </p:nvSpPr>
          <p:spPr bwMode="auto">
            <a:xfrm>
              <a:off x="3728" y="1429"/>
              <a:ext cx="328" cy="1203"/>
            </a:xfrm>
            <a:prstGeom prst="rect">
              <a:avLst/>
            </a:prstGeom>
            <a:solidFill>
              <a:srgbClr val="20202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Rectangle 18"/>
            <p:cNvSpPr>
              <a:spLocks noChangeArrowheads="1"/>
            </p:cNvSpPr>
            <p:nvPr/>
          </p:nvSpPr>
          <p:spPr bwMode="auto">
            <a:xfrm>
              <a:off x="5924" y="1465"/>
              <a:ext cx="328" cy="1167"/>
            </a:xfrm>
            <a:prstGeom prst="rect">
              <a:avLst/>
            </a:prstGeom>
            <a:solidFill>
              <a:srgbClr val="20202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Rectangle 19"/>
            <p:cNvSpPr>
              <a:spLocks noChangeArrowheads="1"/>
            </p:cNvSpPr>
            <p:nvPr/>
          </p:nvSpPr>
          <p:spPr bwMode="auto">
            <a:xfrm>
              <a:off x="1860" y="2128"/>
              <a:ext cx="331" cy="504"/>
            </a:xfrm>
            <a:prstGeom prst="rect">
              <a:avLst/>
            </a:prstGeom>
            <a:solidFill>
              <a:srgbClr val="EB6600"/>
            </a:solidFill>
            <a:ln w="11113">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Rectangle 20"/>
            <p:cNvSpPr>
              <a:spLocks noChangeArrowheads="1"/>
            </p:cNvSpPr>
            <p:nvPr/>
          </p:nvSpPr>
          <p:spPr bwMode="auto">
            <a:xfrm>
              <a:off x="4056" y="2632"/>
              <a:ext cx="331" cy="79"/>
            </a:xfrm>
            <a:prstGeom prst="rect">
              <a:avLst/>
            </a:prstGeom>
            <a:solidFill>
              <a:srgbClr val="EB6600"/>
            </a:solidFill>
            <a:ln w="11113">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8" name="Rectangle 21"/>
            <p:cNvSpPr>
              <a:spLocks noChangeArrowheads="1"/>
            </p:cNvSpPr>
            <p:nvPr/>
          </p:nvSpPr>
          <p:spPr bwMode="auto">
            <a:xfrm>
              <a:off x="5154" y="2632"/>
              <a:ext cx="331" cy="79"/>
            </a:xfrm>
            <a:prstGeom prst="rect">
              <a:avLst/>
            </a:prstGeom>
            <a:solidFill>
              <a:srgbClr val="EB6600"/>
            </a:solidFill>
            <a:ln w="11113">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9" name="Rectangle 22"/>
            <p:cNvSpPr>
              <a:spLocks noChangeArrowheads="1"/>
            </p:cNvSpPr>
            <p:nvPr/>
          </p:nvSpPr>
          <p:spPr bwMode="auto">
            <a:xfrm>
              <a:off x="2958" y="2632"/>
              <a:ext cx="331" cy="93"/>
            </a:xfrm>
            <a:prstGeom prst="rect">
              <a:avLst/>
            </a:prstGeom>
            <a:solidFill>
              <a:srgbClr val="EB6600"/>
            </a:solidFill>
            <a:ln w="11113">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 name="Rectangle 23"/>
            <p:cNvSpPr>
              <a:spLocks noChangeArrowheads="1"/>
            </p:cNvSpPr>
            <p:nvPr/>
          </p:nvSpPr>
          <p:spPr bwMode="auto">
            <a:xfrm>
              <a:off x="6252" y="2632"/>
              <a:ext cx="331" cy="126"/>
            </a:xfrm>
            <a:prstGeom prst="rect">
              <a:avLst/>
            </a:prstGeom>
            <a:solidFill>
              <a:srgbClr val="EB6600"/>
            </a:solidFill>
            <a:ln w="11113">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 name="Rectangle 24"/>
            <p:cNvSpPr>
              <a:spLocks noChangeArrowheads="1"/>
            </p:cNvSpPr>
            <p:nvPr/>
          </p:nvSpPr>
          <p:spPr bwMode="auto">
            <a:xfrm>
              <a:off x="1583" y="597"/>
              <a:ext cx="28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17.6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3" name="Rectangle 25"/>
            <p:cNvSpPr>
              <a:spLocks noChangeArrowheads="1"/>
            </p:cNvSpPr>
            <p:nvPr/>
          </p:nvSpPr>
          <p:spPr bwMode="auto">
            <a:xfrm>
              <a:off x="2681" y="1220"/>
              <a:ext cx="28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11.7</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4" name="Rectangle 26"/>
            <p:cNvSpPr>
              <a:spLocks noChangeArrowheads="1"/>
            </p:cNvSpPr>
            <p:nvPr/>
          </p:nvSpPr>
          <p:spPr bwMode="auto">
            <a:xfrm>
              <a:off x="4877" y="1245"/>
              <a:ext cx="28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11.4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5" name="Rectangle 27"/>
            <p:cNvSpPr>
              <a:spLocks noChangeArrowheads="1"/>
            </p:cNvSpPr>
            <p:nvPr/>
          </p:nvSpPr>
          <p:spPr bwMode="auto">
            <a:xfrm>
              <a:off x="3779" y="1256"/>
              <a:ext cx="28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11.4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1" name="Rectangle 28"/>
            <p:cNvSpPr>
              <a:spLocks noChangeArrowheads="1"/>
            </p:cNvSpPr>
            <p:nvPr/>
          </p:nvSpPr>
          <p:spPr bwMode="auto">
            <a:xfrm>
              <a:off x="5975" y="1288"/>
              <a:ext cx="28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11.0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2" name="Rectangle 29"/>
            <p:cNvSpPr>
              <a:spLocks noChangeArrowheads="1"/>
            </p:cNvSpPr>
            <p:nvPr/>
          </p:nvSpPr>
          <p:spPr bwMode="auto">
            <a:xfrm>
              <a:off x="1943" y="1954"/>
              <a:ext cx="21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4.8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3" name="Rectangle 30"/>
            <p:cNvSpPr>
              <a:spLocks noChangeArrowheads="1"/>
            </p:cNvSpPr>
            <p:nvPr/>
          </p:nvSpPr>
          <p:spPr bwMode="auto">
            <a:xfrm>
              <a:off x="4121" y="2458"/>
              <a:ext cx="25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-0.7</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4" name="Rectangle 31"/>
            <p:cNvSpPr>
              <a:spLocks noChangeArrowheads="1"/>
            </p:cNvSpPr>
            <p:nvPr/>
          </p:nvSpPr>
          <p:spPr bwMode="auto">
            <a:xfrm>
              <a:off x="5219" y="2458"/>
              <a:ext cx="25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-0.7</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5" name="Rectangle 32"/>
            <p:cNvSpPr>
              <a:spLocks noChangeArrowheads="1"/>
            </p:cNvSpPr>
            <p:nvPr/>
          </p:nvSpPr>
          <p:spPr bwMode="auto">
            <a:xfrm>
              <a:off x="3023" y="2458"/>
              <a:ext cx="25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-0.9</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6" name="Rectangle 33"/>
            <p:cNvSpPr>
              <a:spLocks noChangeArrowheads="1"/>
            </p:cNvSpPr>
            <p:nvPr/>
          </p:nvSpPr>
          <p:spPr bwMode="auto">
            <a:xfrm>
              <a:off x="6317" y="2458"/>
              <a:ext cx="25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-1.2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3" name="Line 34"/>
            <p:cNvSpPr>
              <a:spLocks noChangeShapeType="1"/>
            </p:cNvSpPr>
            <p:nvPr/>
          </p:nvSpPr>
          <p:spPr bwMode="auto">
            <a:xfrm flipV="1">
              <a:off x="1435" y="421"/>
              <a:ext cx="0" cy="283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Line 35"/>
            <p:cNvSpPr>
              <a:spLocks noChangeShapeType="1"/>
            </p:cNvSpPr>
            <p:nvPr/>
          </p:nvSpPr>
          <p:spPr bwMode="auto">
            <a:xfrm flipH="1">
              <a:off x="1378" y="316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Rectangle 36"/>
            <p:cNvSpPr>
              <a:spLocks noChangeArrowheads="1"/>
            </p:cNvSpPr>
            <p:nvPr/>
          </p:nvSpPr>
          <p:spPr bwMode="auto">
            <a:xfrm rot="16200000">
              <a:off x="1169" y="3027"/>
              <a:ext cx="20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80" name="Line 37"/>
            <p:cNvSpPr>
              <a:spLocks noChangeShapeType="1"/>
            </p:cNvSpPr>
            <p:nvPr/>
          </p:nvSpPr>
          <p:spPr bwMode="auto">
            <a:xfrm flipH="1">
              <a:off x="1378" y="263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1" name="Rectangle 38"/>
            <p:cNvSpPr>
              <a:spLocks noChangeArrowheads="1"/>
            </p:cNvSpPr>
            <p:nvPr/>
          </p:nvSpPr>
          <p:spPr bwMode="auto">
            <a:xfrm rot="16200000">
              <a:off x="1194" y="24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82" name="Line 39"/>
            <p:cNvSpPr>
              <a:spLocks noChangeShapeType="1"/>
            </p:cNvSpPr>
            <p:nvPr/>
          </p:nvSpPr>
          <p:spPr bwMode="auto">
            <a:xfrm flipH="1">
              <a:off x="1378" y="210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3" name="Rectangle 40"/>
            <p:cNvSpPr>
              <a:spLocks noChangeArrowheads="1"/>
            </p:cNvSpPr>
            <p:nvPr/>
          </p:nvSpPr>
          <p:spPr bwMode="auto">
            <a:xfrm rot="16200000">
              <a:off x="1194" y="1969"/>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84" name="Line 41"/>
            <p:cNvSpPr>
              <a:spLocks noChangeShapeType="1"/>
            </p:cNvSpPr>
            <p:nvPr/>
          </p:nvSpPr>
          <p:spPr bwMode="auto">
            <a:xfrm flipH="1">
              <a:off x="1378" y="157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5" name="Rectangle 42"/>
            <p:cNvSpPr>
              <a:spLocks noChangeArrowheads="1"/>
            </p:cNvSpPr>
            <p:nvPr/>
          </p:nvSpPr>
          <p:spPr bwMode="auto">
            <a:xfrm rot="16200000">
              <a:off x="1153" y="143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86" name="Line 43"/>
            <p:cNvSpPr>
              <a:spLocks noChangeShapeType="1"/>
            </p:cNvSpPr>
            <p:nvPr/>
          </p:nvSpPr>
          <p:spPr bwMode="auto">
            <a:xfrm flipH="1">
              <a:off x="1378" y="104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7" name="Rectangle 44"/>
            <p:cNvSpPr>
              <a:spLocks noChangeArrowheads="1"/>
            </p:cNvSpPr>
            <p:nvPr/>
          </p:nvSpPr>
          <p:spPr bwMode="auto">
            <a:xfrm rot="16200000">
              <a:off x="1153" y="90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89" name="Line 45"/>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0" name="Rectangle 46"/>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1" name="Rectangle 47"/>
            <p:cNvSpPr>
              <a:spLocks noChangeArrowheads="1"/>
            </p:cNvSpPr>
            <p:nvPr/>
          </p:nvSpPr>
          <p:spPr bwMode="auto">
            <a:xfrm rot="16200000">
              <a:off x="-92" y="1695"/>
              <a:ext cx="230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Mean Rank of White Minus 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2" name="Line 48"/>
            <p:cNvSpPr>
              <a:spLocks noChangeShapeType="1"/>
            </p:cNvSpPr>
            <p:nvPr/>
          </p:nvSpPr>
          <p:spPr bwMode="auto">
            <a:xfrm>
              <a:off x="1435" y="325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3" name="Line 49"/>
            <p:cNvSpPr>
              <a:spLocks noChangeShapeType="1"/>
            </p:cNvSpPr>
            <p:nvPr/>
          </p:nvSpPr>
          <p:spPr bwMode="auto">
            <a:xfrm>
              <a:off x="1860" y="3258"/>
              <a:ext cx="0" cy="6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4" name="Rectangle 50"/>
            <p:cNvSpPr>
              <a:spLocks noChangeArrowheads="1"/>
            </p:cNvSpPr>
            <p:nvPr/>
          </p:nvSpPr>
          <p:spPr bwMode="auto">
            <a:xfrm>
              <a:off x="1684" y="3348"/>
              <a:ext cx="42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None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5" name="Line 51"/>
            <p:cNvSpPr>
              <a:spLocks noChangeShapeType="1"/>
            </p:cNvSpPr>
            <p:nvPr/>
          </p:nvSpPr>
          <p:spPr bwMode="auto">
            <a:xfrm>
              <a:off x="2958" y="3258"/>
              <a:ext cx="0" cy="6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6" name="Rectangle 52"/>
            <p:cNvSpPr>
              <a:spLocks noChangeArrowheads="1"/>
            </p:cNvSpPr>
            <p:nvPr/>
          </p:nvSpPr>
          <p:spPr bwMode="auto">
            <a:xfrm>
              <a:off x="2677" y="3348"/>
              <a:ext cx="6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 Inc.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7" name="Line 53"/>
            <p:cNvSpPr>
              <a:spLocks noChangeShapeType="1"/>
            </p:cNvSpPr>
            <p:nvPr/>
          </p:nvSpPr>
          <p:spPr bwMode="auto">
            <a:xfrm>
              <a:off x="4056" y="3258"/>
              <a:ext cx="0" cy="6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8" name="Rectangle 54"/>
            <p:cNvSpPr>
              <a:spLocks noChangeArrowheads="1"/>
            </p:cNvSpPr>
            <p:nvPr/>
          </p:nvSpPr>
          <p:spPr bwMode="auto">
            <a:xfrm>
              <a:off x="3797" y="3348"/>
              <a:ext cx="59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 Inc.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9" name="Rectangle 55"/>
            <p:cNvSpPr>
              <a:spLocks noChangeArrowheads="1"/>
            </p:cNvSpPr>
            <p:nvPr/>
          </p:nvSpPr>
          <p:spPr bwMode="auto">
            <a:xfrm>
              <a:off x="3685" y="3499"/>
              <a:ext cx="81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+Two-Par.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00" name="Line 56"/>
            <p:cNvSpPr>
              <a:spLocks noChangeShapeType="1"/>
            </p:cNvSpPr>
            <p:nvPr/>
          </p:nvSpPr>
          <p:spPr bwMode="auto">
            <a:xfrm>
              <a:off x="5154" y="3258"/>
              <a:ext cx="0" cy="6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1" name="Rectangle 57"/>
            <p:cNvSpPr>
              <a:spLocks noChangeArrowheads="1"/>
            </p:cNvSpPr>
            <p:nvPr/>
          </p:nvSpPr>
          <p:spPr bwMode="auto">
            <a:xfrm>
              <a:off x="4895" y="3348"/>
              <a:ext cx="59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 Inc.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02" name="Rectangle 58"/>
            <p:cNvSpPr>
              <a:spLocks noChangeArrowheads="1"/>
            </p:cNvSpPr>
            <p:nvPr/>
          </p:nvSpPr>
          <p:spPr bwMode="auto">
            <a:xfrm>
              <a:off x="4805" y="3499"/>
              <a:ext cx="76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+Two-Par.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03" name="Rectangle 59"/>
            <p:cNvSpPr>
              <a:spLocks noChangeArrowheads="1"/>
            </p:cNvSpPr>
            <p:nvPr/>
          </p:nvSpPr>
          <p:spPr bwMode="auto">
            <a:xfrm>
              <a:off x="4916" y="3647"/>
              <a:ext cx="54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+Educ.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04" name="Line 60"/>
            <p:cNvSpPr>
              <a:spLocks noChangeShapeType="1"/>
            </p:cNvSpPr>
            <p:nvPr/>
          </p:nvSpPr>
          <p:spPr bwMode="auto">
            <a:xfrm>
              <a:off x="6252" y="3258"/>
              <a:ext cx="0" cy="6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5" name="Rectangle 61"/>
            <p:cNvSpPr>
              <a:spLocks noChangeArrowheads="1"/>
            </p:cNvSpPr>
            <p:nvPr/>
          </p:nvSpPr>
          <p:spPr bwMode="auto">
            <a:xfrm>
              <a:off x="5993" y="3348"/>
              <a:ext cx="59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 Inc.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06" name="Rectangle 62"/>
            <p:cNvSpPr>
              <a:spLocks noChangeArrowheads="1"/>
            </p:cNvSpPr>
            <p:nvPr/>
          </p:nvSpPr>
          <p:spPr bwMode="auto">
            <a:xfrm>
              <a:off x="5903" y="3499"/>
              <a:ext cx="76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+Two-Par.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07" name="Rectangle 63"/>
            <p:cNvSpPr>
              <a:spLocks noChangeArrowheads="1"/>
            </p:cNvSpPr>
            <p:nvPr/>
          </p:nvSpPr>
          <p:spPr bwMode="auto">
            <a:xfrm>
              <a:off x="6014" y="3647"/>
              <a:ext cx="54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+Educ.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08" name="Rectangle 64"/>
            <p:cNvSpPr>
              <a:spLocks noChangeArrowheads="1"/>
            </p:cNvSpPr>
            <p:nvPr/>
          </p:nvSpPr>
          <p:spPr bwMode="auto">
            <a:xfrm>
              <a:off x="5968" y="3798"/>
              <a:ext cx="63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+Wealth</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10" name="Rectangle 65"/>
            <p:cNvSpPr>
              <a:spLocks noChangeArrowheads="1"/>
            </p:cNvSpPr>
            <p:nvPr/>
          </p:nvSpPr>
          <p:spPr bwMode="auto">
            <a:xfrm>
              <a:off x="4034" y="3989"/>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11" name="Rectangle 66"/>
            <p:cNvSpPr>
              <a:spLocks noChangeArrowheads="1"/>
            </p:cNvSpPr>
            <p:nvPr/>
          </p:nvSpPr>
          <p:spPr bwMode="auto">
            <a:xfrm>
              <a:off x="5424" y="551"/>
              <a:ext cx="1202"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2" name="Rectangle 67"/>
            <p:cNvSpPr>
              <a:spLocks noChangeArrowheads="1"/>
            </p:cNvSpPr>
            <p:nvPr/>
          </p:nvSpPr>
          <p:spPr bwMode="auto">
            <a:xfrm>
              <a:off x="5435" y="565"/>
              <a:ext cx="561" cy="148"/>
            </a:xfrm>
            <a:prstGeom prst="rect">
              <a:avLst/>
            </a:prstGeom>
            <a:solidFill>
              <a:srgbClr val="20202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4" name="Rectangle 68"/>
            <p:cNvSpPr>
              <a:spLocks noChangeArrowheads="1"/>
            </p:cNvSpPr>
            <p:nvPr/>
          </p:nvSpPr>
          <p:spPr bwMode="auto">
            <a:xfrm>
              <a:off x="5435" y="774"/>
              <a:ext cx="561" cy="148"/>
            </a:xfrm>
            <a:prstGeom prst="rect">
              <a:avLst/>
            </a:prstGeom>
            <a:solidFill>
              <a:srgbClr val="EB6600"/>
            </a:solidFill>
            <a:ln w="11113">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5" name="Rectangle 69"/>
            <p:cNvSpPr>
              <a:spLocks noChangeArrowheads="1"/>
            </p:cNvSpPr>
            <p:nvPr/>
          </p:nvSpPr>
          <p:spPr bwMode="auto">
            <a:xfrm>
              <a:off x="6086" y="562"/>
              <a:ext cx="396"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Male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16" name="Rectangle 70"/>
            <p:cNvSpPr>
              <a:spLocks noChangeArrowheads="1"/>
            </p:cNvSpPr>
            <p:nvPr/>
          </p:nvSpPr>
          <p:spPr bwMode="auto">
            <a:xfrm>
              <a:off x="6086" y="770"/>
              <a:ext cx="576"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Female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17" name="Rectangle 71"/>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3149280885"/>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 name="TextBox 92"/>
          <p:cNvSpPr txBox="1"/>
          <p:nvPr/>
        </p:nvSpPr>
        <p:spPr>
          <a:xfrm>
            <a:off x="1549534" y="87875"/>
            <a:ext cx="9143867" cy="369332"/>
          </a:xfrm>
          <a:prstGeom prst="rect">
            <a:avLst/>
          </a:prstGeom>
          <a:noFill/>
        </p:spPr>
        <p:txBody>
          <a:bodyPr wrap="square" rtlCol="0">
            <a:spAutoFit/>
          </a:bodyPr>
          <a:lstStyle/>
          <a:p>
            <a:pPr lvl="0" algn="ctr">
              <a:defRPr/>
            </a:pPr>
            <a:r>
              <a:rPr lang="en-US" b="1" kern="0" dirty="0">
                <a:solidFill>
                  <a:srgbClr val="1E2D53"/>
                </a:solidFill>
                <a:latin typeface="Arial"/>
                <a:cs typeface="Arial"/>
              </a:rPr>
              <a:t>Effects of Family-Level Factors on the Unconditional Black-White Gap</a:t>
            </a:r>
            <a:endParaRPr kumimoji="0" lang="en-US" sz="1800" b="1" i="0" u="none" strike="noStrike" kern="0" cap="none" spc="0" normalizeH="0" baseline="0" noProof="0" dirty="0">
              <a:ln>
                <a:noFill/>
              </a:ln>
              <a:solidFill>
                <a:srgbClr val="1E2D53"/>
              </a:solidFill>
              <a:effectLst/>
              <a:uLnTx/>
              <a:uFillTx/>
              <a:latin typeface="Arial"/>
              <a:ea typeface="+mn-ea"/>
              <a:cs typeface="Arial"/>
            </a:endParaRPr>
          </a:p>
        </p:txBody>
      </p:sp>
      <p:sp>
        <p:nvSpPr>
          <p:cNvPr id="160" name="Rectangle 159"/>
          <p:cNvSpPr>
            <a:spLocks noChangeArrowheads="1"/>
          </p:cNvSpPr>
          <p:nvPr/>
        </p:nvSpPr>
        <p:spPr bwMode="auto">
          <a:xfrm>
            <a:off x="1374775" y="5899150"/>
            <a:ext cx="92333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Controls:</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grpSp>
        <p:nvGrpSpPr>
          <p:cNvPr id="321" name="Group 4"/>
          <p:cNvGrpSpPr>
            <a:grpSpLocks noChangeAspect="1"/>
          </p:cNvGrpSpPr>
          <p:nvPr/>
        </p:nvGrpSpPr>
        <p:grpSpPr bwMode="auto">
          <a:xfrm>
            <a:off x="1522413" y="200025"/>
            <a:ext cx="9077325" cy="6453188"/>
            <a:chOff x="959" y="126"/>
            <a:chExt cx="5718" cy="4065"/>
          </a:xfrm>
        </p:grpSpPr>
        <p:sp>
          <p:nvSpPr>
            <p:cNvPr id="328" name="Line 8"/>
            <p:cNvSpPr>
              <a:spLocks noChangeShapeType="1"/>
            </p:cNvSpPr>
            <p:nvPr/>
          </p:nvSpPr>
          <p:spPr bwMode="auto">
            <a:xfrm>
              <a:off x="1435" y="292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 name="Line 9"/>
            <p:cNvSpPr>
              <a:spLocks noChangeShapeType="1"/>
            </p:cNvSpPr>
            <p:nvPr/>
          </p:nvSpPr>
          <p:spPr bwMode="auto">
            <a:xfrm>
              <a:off x="1435" y="231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 name="Line 10"/>
            <p:cNvSpPr>
              <a:spLocks noChangeShapeType="1"/>
            </p:cNvSpPr>
            <p:nvPr/>
          </p:nvSpPr>
          <p:spPr bwMode="auto">
            <a:xfrm>
              <a:off x="1435" y="1717"/>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 name="Line 11"/>
            <p:cNvSpPr>
              <a:spLocks noChangeShapeType="1"/>
            </p:cNvSpPr>
            <p:nvPr/>
          </p:nvSpPr>
          <p:spPr bwMode="auto">
            <a:xfrm>
              <a:off x="1435" y="1116"/>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 name="Line 12"/>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 name="Rectangle 13"/>
            <p:cNvSpPr>
              <a:spLocks noChangeArrowheads="1"/>
            </p:cNvSpPr>
            <p:nvPr/>
          </p:nvSpPr>
          <p:spPr bwMode="auto">
            <a:xfrm>
              <a:off x="1532" y="806"/>
              <a:ext cx="422" cy="2114"/>
            </a:xfrm>
            <a:prstGeom prst="rect">
              <a:avLst/>
            </a:prstGeom>
            <a:solidFill>
              <a:srgbClr val="20202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4" name="Rectangle 14"/>
            <p:cNvSpPr>
              <a:spLocks noChangeArrowheads="1"/>
            </p:cNvSpPr>
            <p:nvPr/>
          </p:nvSpPr>
          <p:spPr bwMode="auto">
            <a:xfrm>
              <a:off x="4337" y="1094"/>
              <a:ext cx="421" cy="1826"/>
            </a:xfrm>
            <a:prstGeom prst="rect">
              <a:avLst/>
            </a:prstGeom>
            <a:solidFill>
              <a:srgbClr val="20202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5" name="Rectangle 15"/>
            <p:cNvSpPr>
              <a:spLocks noChangeArrowheads="1"/>
            </p:cNvSpPr>
            <p:nvPr/>
          </p:nvSpPr>
          <p:spPr bwMode="auto">
            <a:xfrm>
              <a:off x="2933" y="1325"/>
              <a:ext cx="421" cy="1595"/>
            </a:xfrm>
            <a:prstGeom prst="rect">
              <a:avLst/>
            </a:prstGeom>
            <a:solidFill>
              <a:srgbClr val="20202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6" name="Rectangle 16"/>
            <p:cNvSpPr>
              <a:spLocks noChangeArrowheads="1"/>
            </p:cNvSpPr>
            <p:nvPr/>
          </p:nvSpPr>
          <p:spPr bwMode="auto">
            <a:xfrm>
              <a:off x="5741" y="1346"/>
              <a:ext cx="421" cy="1574"/>
            </a:xfrm>
            <a:prstGeom prst="rect">
              <a:avLst/>
            </a:prstGeom>
            <a:solidFill>
              <a:srgbClr val="20202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7" name="Rectangle 17"/>
            <p:cNvSpPr>
              <a:spLocks noChangeArrowheads="1"/>
            </p:cNvSpPr>
            <p:nvPr/>
          </p:nvSpPr>
          <p:spPr bwMode="auto">
            <a:xfrm>
              <a:off x="1954" y="2347"/>
              <a:ext cx="417" cy="573"/>
            </a:xfrm>
            <a:prstGeom prst="rect">
              <a:avLst/>
            </a:prstGeom>
            <a:solidFill>
              <a:srgbClr val="EB6600"/>
            </a:solidFill>
            <a:ln w="11113">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8" name="Rectangle 18"/>
            <p:cNvSpPr>
              <a:spLocks noChangeArrowheads="1"/>
            </p:cNvSpPr>
            <p:nvPr/>
          </p:nvSpPr>
          <p:spPr bwMode="auto">
            <a:xfrm>
              <a:off x="4758" y="2632"/>
              <a:ext cx="421" cy="288"/>
            </a:xfrm>
            <a:prstGeom prst="rect">
              <a:avLst/>
            </a:prstGeom>
            <a:solidFill>
              <a:srgbClr val="EB6600"/>
            </a:solidFill>
            <a:ln w="11113">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9" name="Rectangle 19"/>
            <p:cNvSpPr>
              <a:spLocks noChangeArrowheads="1"/>
            </p:cNvSpPr>
            <p:nvPr/>
          </p:nvSpPr>
          <p:spPr bwMode="auto">
            <a:xfrm>
              <a:off x="3354" y="2700"/>
              <a:ext cx="421" cy="220"/>
            </a:xfrm>
            <a:prstGeom prst="rect">
              <a:avLst/>
            </a:prstGeom>
            <a:solidFill>
              <a:srgbClr val="EB6600"/>
            </a:solidFill>
            <a:ln w="11113">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0" name="Rectangle 20"/>
            <p:cNvSpPr>
              <a:spLocks noChangeArrowheads="1"/>
            </p:cNvSpPr>
            <p:nvPr/>
          </p:nvSpPr>
          <p:spPr bwMode="auto">
            <a:xfrm>
              <a:off x="6162" y="2797"/>
              <a:ext cx="421" cy="123"/>
            </a:xfrm>
            <a:prstGeom prst="rect">
              <a:avLst/>
            </a:prstGeom>
            <a:solidFill>
              <a:srgbClr val="EB6600"/>
            </a:solidFill>
            <a:ln w="11113">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1" name="Rectangle 21"/>
            <p:cNvSpPr>
              <a:spLocks noChangeArrowheads="1"/>
            </p:cNvSpPr>
            <p:nvPr/>
          </p:nvSpPr>
          <p:spPr bwMode="auto">
            <a:xfrm>
              <a:off x="1630" y="633"/>
              <a:ext cx="28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17.6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42" name="Rectangle 22"/>
            <p:cNvSpPr>
              <a:spLocks noChangeArrowheads="1"/>
            </p:cNvSpPr>
            <p:nvPr/>
          </p:nvSpPr>
          <p:spPr bwMode="auto">
            <a:xfrm>
              <a:off x="4434" y="921"/>
              <a:ext cx="28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15.2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43" name="Rectangle 23"/>
            <p:cNvSpPr>
              <a:spLocks noChangeArrowheads="1"/>
            </p:cNvSpPr>
            <p:nvPr/>
          </p:nvSpPr>
          <p:spPr bwMode="auto">
            <a:xfrm>
              <a:off x="3030" y="1148"/>
              <a:ext cx="28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13.3</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44" name="Rectangle 24"/>
            <p:cNvSpPr>
              <a:spLocks noChangeArrowheads="1"/>
            </p:cNvSpPr>
            <p:nvPr/>
          </p:nvSpPr>
          <p:spPr bwMode="auto">
            <a:xfrm>
              <a:off x="5838" y="1173"/>
              <a:ext cx="28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13.1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45" name="Rectangle 25"/>
            <p:cNvSpPr>
              <a:spLocks noChangeArrowheads="1"/>
            </p:cNvSpPr>
            <p:nvPr/>
          </p:nvSpPr>
          <p:spPr bwMode="auto">
            <a:xfrm>
              <a:off x="2080" y="2174"/>
              <a:ext cx="21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4.8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46" name="Rectangle 26"/>
            <p:cNvSpPr>
              <a:spLocks noChangeArrowheads="1"/>
            </p:cNvSpPr>
            <p:nvPr/>
          </p:nvSpPr>
          <p:spPr bwMode="auto">
            <a:xfrm>
              <a:off x="4888" y="2458"/>
              <a:ext cx="21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2.4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47" name="Rectangle 27"/>
            <p:cNvSpPr>
              <a:spLocks noChangeArrowheads="1"/>
            </p:cNvSpPr>
            <p:nvPr/>
          </p:nvSpPr>
          <p:spPr bwMode="auto">
            <a:xfrm>
              <a:off x="3484" y="2527"/>
              <a:ext cx="21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1.8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48" name="Rectangle 28"/>
            <p:cNvSpPr>
              <a:spLocks noChangeArrowheads="1"/>
            </p:cNvSpPr>
            <p:nvPr/>
          </p:nvSpPr>
          <p:spPr bwMode="auto">
            <a:xfrm>
              <a:off x="6292" y="2620"/>
              <a:ext cx="21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49" name="Line 29"/>
            <p:cNvSpPr>
              <a:spLocks noChangeShapeType="1"/>
            </p:cNvSpPr>
            <p:nvPr/>
          </p:nvSpPr>
          <p:spPr bwMode="auto">
            <a:xfrm flipV="1">
              <a:off x="1435" y="421"/>
              <a:ext cx="0" cy="319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 name="Line 30"/>
            <p:cNvSpPr>
              <a:spLocks noChangeShapeType="1"/>
            </p:cNvSpPr>
            <p:nvPr/>
          </p:nvSpPr>
          <p:spPr bwMode="auto">
            <a:xfrm flipH="1">
              <a:off x="1378" y="35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 name="Rectangle 31"/>
            <p:cNvSpPr>
              <a:spLocks noChangeArrowheads="1"/>
            </p:cNvSpPr>
            <p:nvPr/>
          </p:nvSpPr>
          <p:spPr bwMode="auto">
            <a:xfrm rot="16200000">
              <a:off x="1169" y="3387"/>
              <a:ext cx="20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8" name="Line 32"/>
            <p:cNvSpPr>
              <a:spLocks noChangeShapeType="1"/>
            </p:cNvSpPr>
            <p:nvPr/>
          </p:nvSpPr>
          <p:spPr bwMode="auto">
            <a:xfrm flipH="1">
              <a:off x="1378" y="292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 name="Rectangle 33"/>
            <p:cNvSpPr>
              <a:spLocks noChangeArrowheads="1"/>
            </p:cNvSpPr>
            <p:nvPr/>
          </p:nvSpPr>
          <p:spPr bwMode="auto">
            <a:xfrm rot="16200000">
              <a:off x="1194" y="2785"/>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0" name="Line 34"/>
            <p:cNvSpPr>
              <a:spLocks noChangeShapeType="1"/>
            </p:cNvSpPr>
            <p:nvPr/>
          </p:nvSpPr>
          <p:spPr bwMode="auto">
            <a:xfrm flipH="1">
              <a:off x="1378" y="231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 name="Rectangle 35"/>
            <p:cNvSpPr>
              <a:spLocks noChangeArrowheads="1"/>
            </p:cNvSpPr>
            <p:nvPr/>
          </p:nvSpPr>
          <p:spPr bwMode="auto">
            <a:xfrm rot="16200000">
              <a:off x="1194" y="2185"/>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2" name="Line 36"/>
            <p:cNvSpPr>
              <a:spLocks noChangeShapeType="1"/>
            </p:cNvSpPr>
            <p:nvPr/>
          </p:nvSpPr>
          <p:spPr bwMode="auto">
            <a:xfrm flipH="1">
              <a:off x="1378" y="1717"/>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 name="Rectangle 37"/>
            <p:cNvSpPr>
              <a:spLocks noChangeArrowheads="1"/>
            </p:cNvSpPr>
            <p:nvPr/>
          </p:nvSpPr>
          <p:spPr bwMode="auto">
            <a:xfrm rot="16200000">
              <a:off x="1153" y="1581"/>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4" name="Line 38"/>
            <p:cNvSpPr>
              <a:spLocks noChangeShapeType="1"/>
            </p:cNvSpPr>
            <p:nvPr/>
          </p:nvSpPr>
          <p:spPr bwMode="auto">
            <a:xfrm flipH="1">
              <a:off x="1378" y="1116"/>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 name="Rectangle 39"/>
            <p:cNvSpPr>
              <a:spLocks noChangeArrowheads="1"/>
            </p:cNvSpPr>
            <p:nvPr/>
          </p:nvSpPr>
          <p:spPr bwMode="auto">
            <a:xfrm rot="16200000">
              <a:off x="1153" y="9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6" name="Line 40"/>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 name="Rectangle 41"/>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8" name="Rectangle 42"/>
            <p:cNvSpPr>
              <a:spLocks noChangeArrowheads="1"/>
            </p:cNvSpPr>
            <p:nvPr/>
          </p:nvSpPr>
          <p:spPr bwMode="auto">
            <a:xfrm rot="16200000">
              <a:off x="-92" y="1875"/>
              <a:ext cx="230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Mean Rank of White Minus 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0" name="Line 43"/>
            <p:cNvSpPr>
              <a:spLocks noChangeShapeType="1"/>
            </p:cNvSpPr>
            <p:nvPr/>
          </p:nvSpPr>
          <p:spPr bwMode="auto">
            <a:xfrm>
              <a:off x="1435" y="361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 name="Line 44"/>
            <p:cNvSpPr>
              <a:spLocks noChangeShapeType="1"/>
            </p:cNvSpPr>
            <p:nvPr/>
          </p:nvSpPr>
          <p:spPr bwMode="auto">
            <a:xfrm>
              <a:off x="1954" y="3618"/>
              <a:ext cx="0" cy="6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 name="Rectangle 45"/>
            <p:cNvSpPr>
              <a:spLocks noChangeArrowheads="1"/>
            </p:cNvSpPr>
            <p:nvPr/>
          </p:nvSpPr>
          <p:spPr bwMode="auto">
            <a:xfrm>
              <a:off x="1817" y="3708"/>
              <a:ext cx="32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None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3" name="Line 46"/>
            <p:cNvSpPr>
              <a:spLocks noChangeShapeType="1"/>
            </p:cNvSpPr>
            <p:nvPr/>
          </p:nvSpPr>
          <p:spPr bwMode="auto">
            <a:xfrm>
              <a:off x="3354" y="3618"/>
              <a:ext cx="0" cy="6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 name="Rectangle 47"/>
            <p:cNvSpPr>
              <a:spLocks noChangeArrowheads="1"/>
            </p:cNvSpPr>
            <p:nvPr/>
          </p:nvSpPr>
          <p:spPr bwMode="auto">
            <a:xfrm>
              <a:off x="3246" y="3708"/>
              <a:ext cx="27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Two</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5" name="Rectangle 48"/>
            <p:cNvSpPr>
              <a:spLocks noChangeArrowheads="1"/>
            </p:cNvSpPr>
            <p:nvPr/>
          </p:nvSpPr>
          <p:spPr bwMode="auto">
            <a:xfrm>
              <a:off x="3185" y="3827"/>
              <a:ext cx="39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Parent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6" name="Line 49"/>
            <p:cNvSpPr>
              <a:spLocks noChangeShapeType="1"/>
            </p:cNvSpPr>
            <p:nvPr/>
          </p:nvSpPr>
          <p:spPr bwMode="auto">
            <a:xfrm>
              <a:off x="4758" y="3618"/>
              <a:ext cx="0" cy="6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 name="Rectangle 50"/>
            <p:cNvSpPr>
              <a:spLocks noChangeArrowheads="1"/>
            </p:cNvSpPr>
            <p:nvPr/>
          </p:nvSpPr>
          <p:spPr bwMode="auto">
            <a:xfrm>
              <a:off x="4589" y="3708"/>
              <a:ext cx="39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Parent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8" name="Rectangle 51"/>
            <p:cNvSpPr>
              <a:spLocks noChangeArrowheads="1"/>
            </p:cNvSpPr>
            <p:nvPr/>
          </p:nvSpPr>
          <p:spPr bwMode="auto">
            <a:xfrm>
              <a:off x="4499" y="3827"/>
              <a:ext cx="569"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Education</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9" name="Line 52"/>
            <p:cNvSpPr>
              <a:spLocks noChangeShapeType="1"/>
            </p:cNvSpPr>
            <p:nvPr/>
          </p:nvSpPr>
          <p:spPr bwMode="auto">
            <a:xfrm>
              <a:off x="6162" y="3618"/>
              <a:ext cx="0" cy="6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 name="Rectangle 53"/>
            <p:cNvSpPr>
              <a:spLocks noChangeArrowheads="1"/>
            </p:cNvSpPr>
            <p:nvPr/>
          </p:nvSpPr>
          <p:spPr bwMode="auto">
            <a:xfrm>
              <a:off x="5993" y="3708"/>
              <a:ext cx="39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Parent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1" name="Rectangle 54"/>
            <p:cNvSpPr>
              <a:spLocks noChangeArrowheads="1"/>
            </p:cNvSpPr>
            <p:nvPr/>
          </p:nvSpPr>
          <p:spPr bwMode="auto">
            <a:xfrm>
              <a:off x="5978" y="3827"/>
              <a:ext cx="42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Wealth</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2" name="Rectangle 55"/>
            <p:cNvSpPr>
              <a:spLocks noChangeArrowheads="1"/>
            </p:cNvSpPr>
            <p:nvPr/>
          </p:nvSpPr>
          <p:spPr bwMode="auto">
            <a:xfrm>
              <a:off x="4034" y="3989"/>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3" name="Rectangle 56"/>
            <p:cNvSpPr>
              <a:spLocks noChangeArrowheads="1"/>
            </p:cNvSpPr>
            <p:nvPr/>
          </p:nvSpPr>
          <p:spPr bwMode="auto">
            <a:xfrm>
              <a:off x="5424" y="572"/>
              <a:ext cx="1202" cy="38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 name="Rectangle 57"/>
            <p:cNvSpPr>
              <a:spLocks noChangeArrowheads="1"/>
            </p:cNvSpPr>
            <p:nvPr/>
          </p:nvSpPr>
          <p:spPr bwMode="auto">
            <a:xfrm>
              <a:off x="5435" y="587"/>
              <a:ext cx="561" cy="147"/>
            </a:xfrm>
            <a:prstGeom prst="rect">
              <a:avLst/>
            </a:prstGeom>
            <a:solidFill>
              <a:srgbClr val="20202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 name="Rectangle 58"/>
            <p:cNvSpPr>
              <a:spLocks noChangeArrowheads="1"/>
            </p:cNvSpPr>
            <p:nvPr/>
          </p:nvSpPr>
          <p:spPr bwMode="auto">
            <a:xfrm>
              <a:off x="5435" y="796"/>
              <a:ext cx="561" cy="147"/>
            </a:xfrm>
            <a:prstGeom prst="rect">
              <a:avLst/>
            </a:prstGeom>
            <a:solidFill>
              <a:srgbClr val="EB6600"/>
            </a:solidFill>
            <a:ln w="11113">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 name="Rectangle 59"/>
            <p:cNvSpPr>
              <a:spLocks noChangeArrowheads="1"/>
            </p:cNvSpPr>
            <p:nvPr/>
          </p:nvSpPr>
          <p:spPr bwMode="auto">
            <a:xfrm>
              <a:off x="6086" y="583"/>
              <a:ext cx="396"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Male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7" name="Rectangle 60"/>
            <p:cNvSpPr>
              <a:spLocks noChangeArrowheads="1"/>
            </p:cNvSpPr>
            <p:nvPr/>
          </p:nvSpPr>
          <p:spPr bwMode="auto">
            <a:xfrm>
              <a:off x="6086" y="792"/>
              <a:ext cx="576"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Female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8" name="Rectangle 61"/>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3553373453"/>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 name="AutoShape 245"/>
          <p:cNvSpPr>
            <a:spLocks noChangeAspect="1" noChangeArrowheads="1" noTextEdit="1"/>
          </p:cNvSpPr>
          <p:nvPr/>
        </p:nvSpPr>
        <p:spPr bwMode="auto">
          <a:xfrm>
            <a:off x="3425127" y="542925"/>
            <a:ext cx="94297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7" name="Rectangle 485"/>
          <p:cNvSpPr>
            <a:spLocks noChangeArrowheads="1"/>
          </p:cNvSpPr>
          <p:nvPr/>
        </p:nvSpPr>
        <p:spPr bwMode="auto">
          <a:xfrm>
            <a:off x="6392863" y="200025"/>
            <a:ext cx="246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600" b="0" i="0" u="none" strike="noStrike" kern="1200" cap="none" spc="0" normalizeH="0" baseline="0" noProof="0">
                <a:ln>
                  <a:noFill/>
                </a:ln>
                <a:solidFill>
                  <a:srgbClr val="1E2D53"/>
                </a:solidFill>
                <a:effectLst/>
                <a:uLnTx/>
                <a:uFillTx/>
                <a:latin typeface="Arial" panose="020B0604020202020204" pitchFamily="34" charset="0"/>
                <a:ea typeface="+mn-ea"/>
                <a:cs typeface="+mn-cs"/>
              </a:rPr>
              <a:t> </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 name="Rectangle 243"/>
          <p:cNvSpPr>
            <a:spLocks noChangeArrowheads="1"/>
          </p:cNvSpPr>
          <p:nvPr/>
        </p:nvSpPr>
        <p:spPr bwMode="auto">
          <a:xfrm>
            <a:off x="6392863" y="204788"/>
            <a:ext cx="246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600" b="0" i="0" u="none" strike="noStrike" kern="1200" cap="none" spc="0" normalizeH="0" baseline="0" noProof="0">
                <a:ln>
                  <a:noFill/>
                </a:ln>
                <a:solidFill>
                  <a:srgbClr val="1E2D53"/>
                </a:solidFill>
                <a:effectLst/>
                <a:uLnTx/>
                <a:uFillTx/>
                <a:latin typeface="Arial" panose="020B0604020202020204" pitchFamily="34" charset="0"/>
                <a:ea typeface="+mn-ea"/>
                <a:cs typeface="+mn-cs"/>
              </a:rPr>
              <a:t> </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09" name="Rectangle 65"/>
          <p:cNvSpPr>
            <a:spLocks noChangeArrowheads="1"/>
          </p:cNvSpPr>
          <p:nvPr/>
        </p:nvSpPr>
        <p:spPr bwMode="auto">
          <a:xfrm>
            <a:off x="6403975" y="6838950"/>
            <a:ext cx="1778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5" name="Rectangle 71"/>
          <p:cNvSpPr>
            <a:spLocks noChangeArrowheads="1"/>
          </p:cNvSpPr>
          <p:nvPr/>
        </p:nvSpPr>
        <p:spPr bwMode="auto">
          <a:xfrm>
            <a:off x="6392863" y="220663"/>
            <a:ext cx="246063" cy="49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8" name="TextBox 92"/>
          <p:cNvSpPr txBox="1"/>
          <p:nvPr/>
        </p:nvSpPr>
        <p:spPr>
          <a:xfrm>
            <a:off x="1524134" y="87875"/>
            <a:ext cx="9143867" cy="646331"/>
          </a:xfrm>
          <a:prstGeom prst="rect">
            <a:avLst/>
          </a:prstGeom>
          <a:noFill/>
        </p:spPr>
        <p:txBody>
          <a:bodyPr wrap="square" rtlCol="0">
            <a:spAutoFit/>
          </a:bodyPr>
          <a:lstStyle/>
          <a:p>
            <a:pPr algn="ctr">
              <a:defRPr/>
            </a:pPr>
            <a:r>
              <a:rPr lang="en-US" b="1" kern="0" dirty="0">
                <a:solidFill>
                  <a:srgbClr val="1E2D53"/>
                </a:solidFill>
                <a:latin typeface="Arial"/>
                <a:cs typeface="Arial"/>
              </a:rPr>
              <a:t>Mean Child Individual Income Rank by CZ</a:t>
            </a:r>
          </a:p>
          <a:p>
            <a:pPr lvl="0" algn="ctr">
              <a:defRPr/>
            </a:pPr>
            <a:r>
              <a:rPr kumimoji="0" lang="en-US" sz="1800" i="0" u="none" strike="noStrike" kern="0" cap="none" spc="0" normalizeH="0" baseline="0" noProof="0" dirty="0">
                <a:ln>
                  <a:noFill/>
                </a:ln>
                <a:solidFill>
                  <a:srgbClr val="1E2D53"/>
                </a:solidFill>
                <a:effectLst/>
                <a:uLnTx/>
                <a:uFillTx/>
                <a:latin typeface="Arial"/>
                <a:ea typeface="+mn-ea"/>
                <a:cs typeface="Arial"/>
              </a:rPr>
              <a:t>White Females with Parents at 25</a:t>
            </a:r>
            <a:r>
              <a:rPr kumimoji="0" lang="en-US" sz="1800" i="0" u="none" strike="noStrike" kern="0" cap="none" spc="0" normalizeH="0" baseline="30000" noProof="0" dirty="0">
                <a:ln>
                  <a:noFill/>
                </a:ln>
                <a:solidFill>
                  <a:srgbClr val="1E2D53"/>
                </a:solidFill>
                <a:effectLst/>
                <a:uLnTx/>
                <a:uFillTx/>
                <a:latin typeface="Arial"/>
                <a:ea typeface="+mn-ea"/>
                <a:cs typeface="Arial"/>
              </a:rPr>
              <a:t>th</a:t>
            </a:r>
            <a:r>
              <a:rPr kumimoji="0" lang="en-US" sz="1800" i="0" u="none" strike="noStrike" kern="0" cap="none" spc="0" normalizeH="0" noProof="0" dirty="0">
                <a:ln>
                  <a:noFill/>
                </a:ln>
                <a:solidFill>
                  <a:srgbClr val="1E2D53"/>
                </a:solidFill>
                <a:effectLst/>
                <a:uLnTx/>
                <a:uFillTx/>
                <a:latin typeface="Arial"/>
                <a:ea typeface="+mn-ea"/>
                <a:cs typeface="Arial"/>
              </a:rPr>
              <a:t> Percentile</a:t>
            </a:r>
            <a:endParaRPr kumimoji="0" lang="en-US" sz="1800" i="0" u="none" strike="noStrike" kern="0" cap="none" spc="0" normalizeH="0" baseline="0" noProof="0" dirty="0">
              <a:ln>
                <a:noFill/>
              </a:ln>
              <a:solidFill>
                <a:srgbClr val="1E2D53"/>
              </a:solidFill>
              <a:effectLst/>
              <a:uLnTx/>
              <a:uFillTx/>
              <a:latin typeface="Arial"/>
              <a:ea typeface="+mn-ea"/>
              <a:cs typeface="Arial"/>
            </a:endParaRPr>
          </a:p>
        </p:txBody>
      </p:sp>
      <p:pic>
        <p:nvPicPr>
          <p:cNvPr id="75" name="Picture 7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91987" y="734206"/>
            <a:ext cx="10058398" cy="5570177"/>
          </a:xfrm>
          <a:prstGeom prst="rect">
            <a:avLst/>
          </a:prstGeom>
        </p:spPr>
      </p:pic>
      <p:sp>
        <p:nvSpPr>
          <p:cNvPr id="2" name="Rectangle 1"/>
          <p:cNvSpPr/>
          <p:nvPr/>
        </p:nvSpPr>
        <p:spPr>
          <a:xfrm>
            <a:off x="9494196" y="2655651"/>
            <a:ext cx="2412459" cy="4085617"/>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pic>
        <p:nvPicPr>
          <p:cNvPr id="10" name="Picture 9"/>
          <p:cNvPicPr>
            <a:picLocks noChangeAspect="1"/>
          </p:cNvPicPr>
          <p:nvPr/>
        </p:nvPicPr>
        <p:blipFill rotWithShape="1">
          <a:blip r:embed="rId4" cstate="print">
            <a:extLst>
              <a:ext uri="{28A0092B-C50C-407E-A947-70E740481C1C}">
                <a14:useLocalDpi xmlns:a14="http://schemas.microsoft.com/office/drawing/2010/main" val="0"/>
              </a:ext>
            </a:extLst>
          </a:blip>
          <a:srcRect l="86795" t="39734" r="1599" b="3334"/>
          <a:stretch/>
        </p:blipFill>
        <p:spPr>
          <a:xfrm>
            <a:off x="9922213" y="2947481"/>
            <a:ext cx="1167320" cy="3171217"/>
          </a:xfrm>
          <a:prstGeom prst="rect">
            <a:avLst/>
          </a:prstGeom>
        </p:spPr>
      </p:pic>
      <p:sp>
        <p:nvSpPr>
          <p:cNvPr id="3" name="Rectangle 2"/>
          <p:cNvSpPr/>
          <p:nvPr/>
        </p:nvSpPr>
        <p:spPr>
          <a:xfrm>
            <a:off x="10282135" y="3326860"/>
            <a:ext cx="787942" cy="2422187"/>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pic>
        <p:nvPicPr>
          <p:cNvPr id="12" name="Picture 11"/>
          <p:cNvPicPr>
            <a:picLocks noChangeAspect="1"/>
          </p:cNvPicPr>
          <p:nvPr/>
        </p:nvPicPr>
        <p:blipFill rotWithShape="1">
          <a:blip r:embed="rId3" cstate="print">
            <a:extLst>
              <a:ext uri="{28A0092B-C50C-407E-A947-70E740481C1C}">
                <a14:useLocalDpi xmlns:a14="http://schemas.microsoft.com/office/drawing/2010/main" val="0"/>
              </a:ext>
            </a:extLst>
          </a:blip>
          <a:srcRect l="90084" t="56150" r="2760"/>
          <a:stretch/>
        </p:blipFill>
        <p:spPr>
          <a:xfrm>
            <a:off x="10252953" y="3375696"/>
            <a:ext cx="719847" cy="2442502"/>
          </a:xfrm>
          <a:prstGeom prst="rect">
            <a:avLst/>
          </a:prstGeom>
        </p:spPr>
      </p:pic>
    </p:spTree>
    <p:extLst>
      <p:ext uri="{BB962C8B-B14F-4D97-AF65-F5344CB8AC3E}">
        <p14:creationId xmlns:p14="http://schemas.microsoft.com/office/powerpoint/2010/main" val="3260920991"/>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 name="AutoShape 245"/>
          <p:cNvSpPr>
            <a:spLocks noChangeAspect="1" noChangeArrowheads="1" noTextEdit="1"/>
          </p:cNvSpPr>
          <p:nvPr/>
        </p:nvSpPr>
        <p:spPr bwMode="auto">
          <a:xfrm>
            <a:off x="3425127" y="542925"/>
            <a:ext cx="94297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7" name="Rectangle 485"/>
          <p:cNvSpPr>
            <a:spLocks noChangeArrowheads="1"/>
          </p:cNvSpPr>
          <p:nvPr/>
        </p:nvSpPr>
        <p:spPr bwMode="auto">
          <a:xfrm>
            <a:off x="6392863" y="200025"/>
            <a:ext cx="246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600" b="0" i="0" u="none" strike="noStrike" kern="1200" cap="none" spc="0" normalizeH="0" baseline="0" noProof="0">
                <a:ln>
                  <a:noFill/>
                </a:ln>
                <a:solidFill>
                  <a:srgbClr val="1E2D53"/>
                </a:solidFill>
                <a:effectLst/>
                <a:uLnTx/>
                <a:uFillTx/>
                <a:latin typeface="Arial" panose="020B0604020202020204" pitchFamily="34" charset="0"/>
                <a:ea typeface="+mn-ea"/>
                <a:cs typeface="+mn-cs"/>
              </a:rPr>
              <a:t> </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 name="Rectangle 243"/>
          <p:cNvSpPr>
            <a:spLocks noChangeArrowheads="1"/>
          </p:cNvSpPr>
          <p:nvPr/>
        </p:nvSpPr>
        <p:spPr bwMode="auto">
          <a:xfrm>
            <a:off x="6392863" y="204788"/>
            <a:ext cx="246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600" b="0" i="0" u="none" strike="noStrike" kern="1200" cap="none" spc="0" normalizeH="0" baseline="0" noProof="0">
                <a:ln>
                  <a:noFill/>
                </a:ln>
                <a:solidFill>
                  <a:srgbClr val="1E2D53"/>
                </a:solidFill>
                <a:effectLst/>
                <a:uLnTx/>
                <a:uFillTx/>
                <a:latin typeface="Arial" panose="020B0604020202020204" pitchFamily="34" charset="0"/>
                <a:ea typeface="+mn-ea"/>
                <a:cs typeface="+mn-cs"/>
              </a:rPr>
              <a:t> </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09" name="Rectangle 65"/>
          <p:cNvSpPr>
            <a:spLocks noChangeArrowheads="1"/>
          </p:cNvSpPr>
          <p:nvPr/>
        </p:nvSpPr>
        <p:spPr bwMode="auto">
          <a:xfrm>
            <a:off x="6403975" y="6838950"/>
            <a:ext cx="1778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5" name="Rectangle 71"/>
          <p:cNvSpPr>
            <a:spLocks noChangeArrowheads="1"/>
          </p:cNvSpPr>
          <p:nvPr/>
        </p:nvSpPr>
        <p:spPr bwMode="auto">
          <a:xfrm>
            <a:off x="6392863" y="220663"/>
            <a:ext cx="246063" cy="49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8" name="TextBox 92"/>
          <p:cNvSpPr txBox="1"/>
          <p:nvPr/>
        </p:nvSpPr>
        <p:spPr>
          <a:xfrm>
            <a:off x="1524134" y="87875"/>
            <a:ext cx="9143867" cy="646331"/>
          </a:xfrm>
          <a:prstGeom prst="rect">
            <a:avLst/>
          </a:prstGeom>
          <a:noFill/>
        </p:spPr>
        <p:txBody>
          <a:bodyPr wrap="square" rtlCol="0">
            <a:spAutoFit/>
          </a:bodyPr>
          <a:lstStyle/>
          <a:p>
            <a:pPr algn="ctr">
              <a:defRPr/>
            </a:pPr>
            <a:r>
              <a:rPr lang="en-US" b="1" kern="0" dirty="0">
                <a:solidFill>
                  <a:srgbClr val="1E2D53"/>
                </a:solidFill>
                <a:latin typeface="Arial"/>
                <a:cs typeface="Arial"/>
              </a:rPr>
              <a:t>Mean Child Individual Income Rank by CZ</a:t>
            </a:r>
          </a:p>
          <a:p>
            <a:pPr lvl="0" algn="ctr">
              <a:defRPr/>
            </a:pPr>
            <a:r>
              <a:rPr kumimoji="0" lang="en-US" sz="1800" i="0" u="none" strike="noStrike" kern="0" cap="none" spc="0" normalizeH="0" baseline="0" noProof="0" dirty="0">
                <a:ln>
                  <a:noFill/>
                </a:ln>
                <a:solidFill>
                  <a:srgbClr val="1E2D53"/>
                </a:solidFill>
                <a:effectLst/>
                <a:uLnTx/>
                <a:uFillTx/>
                <a:latin typeface="Arial"/>
                <a:ea typeface="+mn-ea"/>
                <a:cs typeface="Arial"/>
              </a:rPr>
              <a:t>Black Females with Parents at 25</a:t>
            </a:r>
            <a:r>
              <a:rPr kumimoji="0" lang="en-US" sz="1800" i="0" u="none" strike="noStrike" kern="0" cap="none" spc="0" normalizeH="0" baseline="30000" noProof="0" dirty="0">
                <a:ln>
                  <a:noFill/>
                </a:ln>
                <a:solidFill>
                  <a:srgbClr val="1E2D53"/>
                </a:solidFill>
                <a:effectLst/>
                <a:uLnTx/>
                <a:uFillTx/>
                <a:latin typeface="Arial"/>
                <a:ea typeface="+mn-ea"/>
                <a:cs typeface="Arial"/>
              </a:rPr>
              <a:t>th</a:t>
            </a:r>
            <a:r>
              <a:rPr kumimoji="0" lang="en-US" sz="1800" i="0" u="none" strike="noStrike" kern="0" cap="none" spc="0" normalizeH="0" noProof="0" dirty="0">
                <a:ln>
                  <a:noFill/>
                </a:ln>
                <a:solidFill>
                  <a:srgbClr val="1E2D53"/>
                </a:solidFill>
                <a:effectLst/>
                <a:uLnTx/>
                <a:uFillTx/>
                <a:latin typeface="Arial"/>
                <a:ea typeface="+mn-ea"/>
                <a:cs typeface="Arial"/>
              </a:rPr>
              <a:t> Percentile</a:t>
            </a:r>
            <a:endParaRPr kumimoji="0" lang="en-US" sz="1800" i="0" u="none" strike="noStrike" kern="0" cap="none" spc="0" normalizeH="0" baseline="0" noProof="0" dirty="0">
              <a:ln>
                <a:noFill/>
              </a:ln>
              <a:solidFill>
                <a:srgbClr val="1E2D53"/>
              </a:solidFill>
              <a:effectLst/>
              <a:uLnTx/>
              <a:uFillTx/>
              <a:latin typeface="Arial"/>
              <a:ea typeface="+mn-ea"/>
              <a:cs typeface="Arial"/>
            </a:endParaRPr>
          </a:p>
        </p:txBody>
      </p:sp>
      <p:pic>
        <p:nvPicPr>
          <p:cNvPr id="75" name="Picture 7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91988" y="734206"/>
            <a:ext cx="10058396" cy="5570177"/>
          </a:xfrm>
          <a:prstGeom prst="rect">
            <a:avLst/>
          </a:prstGeom>
        </p:spPr>
      </p:pic>
      <p:sp>
        <p:nvSpPr>
          <p:cNvPr id="2" name="Rectangle 1"/>
          <p:cNvSpPr/>
          <p:nvPr/>
        </p:nvSpPr>
        <p:spPr>
          <a:xfrm>
            <a:off x="9922213" y="2947480"/>
            <a:ext cx="1507788" cy="3171217"/>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pic>
        <p:nvPicPr>
          <p:cNvPr id="10" name="Picture 9"/>
          <p:cNvPicPr>
            <a:picLocks noChangeAspect="1"/>
          </p:cNvPicPr>
          <p:nvPr/>
        </p:nvPicPr>
        <p:blipFill rotWithShape="1">
          <a:blip r:embed="rId3" cstate="print">
            <a:extLst>
              <a:ext uri="{28A0092B-C50C-407E-A947-70E740481C1C}">
                <a14:useLocalDpi xmlns:a14="http://schemas.microsoft.com/office/drawing/2010/main" val="0"/>
              </a:ext>
            </a:extLst>
          </a:blip>
          <a:srcRect l="86795" t="39734" r="1599" b="3334"/>
          <a:stretch/>
        </p:blipFill>
        <p:spPr>
          <a:xfrm>
            <a:off x="9922213" y="2947481"/>
            <a:ext cx="1167320" cy="3171217"/>
          </a:xfrm>
          <a:prstGeom prst="rect">
            <a:avLst/>
          </a:prstGeom>
        </p:spPr>
      </p:pic>
    </p:spTree>
    <p:extLst>
      <p:ext uri="{BB962C8B-B14F-4D97-AF65-F5344CB8AC3E}">
        <p14:creationId xmlns:p14="http://schemas.microsoft.com/office/powerpoint/2010/main" val="413524743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3"/>
          <p:cNvSpPr>
            <a:spLocks noChangeAspect="1" noChangeArrowheads="1" noTextEdit="1"/>
          </p:cNvSpPr>
          <p:nvPr/>
        </p:nvSpPr>
        <p:spPr bwMode="auto">
          <a:xfrm>
            <a:off x="1381132" y="0"/>
            <a:ext cx="942975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2" tIns="45718" rIns="91422" bIns="45718" numCol="1" anchor="t" anchorCtr="0" compatLnSpc="1">
            <a:prstTxWarp prst="textNoShape">
              <a:avLst/>
            </a:prstTxWarp>
          </a:bodyPr>
          <a:lstStyle/>
          <a:p>
            <a:pPr defTabSz="914196"/>
            <a:endParaRPr lang="en-US" sz="1900">
              <a:solidFill>
                <a:prstClr val="black"/>
              </a:solidFill>
            </a:endParaRPr>
          </a:p>
        </p:txBody>
      </p:sp>
      <p:sp>
        <p:nvSpPr>
          <p:cNvPr id="728" name="Rectangle 143"/>
          <p:cNvSpPr>
            <a:spLocks noChangeArrowheads="1"/>
          </p:cNvSpPr>
          <p:nvPr/>
        </p:nvSpPr>
        <p:spPr bwMode="auto">
          <a:xfrm>
            <a:off x="6392867" y="204789"/>
            <a:ext cx="96180" cy="415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2700">
                <a:solidFill>
                  <a:srgbClr val="1E2D53"/>
                </a:solidFill>
              </a:rPr>
              <a:t> </a:t>
            </a:r>
            <a:endParaRPr lang="en-US" altLang="en-US" sz="1900">
              <a:solidFill>
                <a:prstClr val="black"/>
              </a:solidFill>
            </a:endParaRPr>
          </a:p>
        </p:txBody>
      </p:sp>
      <p:sp>
        <p:nvSpPr>
          <p:cNvPr id="158" name="TextBox 92"/>
          <p:cNvSpPr txBox="1"/>
          <p:nvPr/>
        </p:nvSpPr>
        <p:spPr>
          <a:xfrm>
            <a:off x="1729030" y="43069"/>
            <a:ext cx="9143867" cy="646327"/>
          </a:xfrm>
          <a:prstGeom prst="rect">
            <a:avLst/>
          </a:prstGeom>
          <a:noFill/>
        </p:spPr>
        <p:txBody>
          <a:bodyPr wrap="square" lIns="91422" tIns="45718" rIns="91422" bIns="45718" rtlCol="0">
            <a:spAutoFit/>
          </a:bodyPr>
          <a:lstStyle/>
          <a:p>
            <a:pPr algn="ctr" defTabSz="914196">
              <a:defRPr/>
            </a:pPr>
            <a:r>
              <a:rPr lang="en-US" b="1" kern="0" dirty="0">
                <a:solidFill>
                  <a:srgbClr val="1E2D53"/>
                </a:solidFill>
                <a:latin typeface="Arial"/>
              </a:rPr>
              <a:t>Intergenerational Mobility in the United States</a:t>
            </a:r>
          </a:p>
          <a:p>
            <a:pPr algn="ctr" defTabSz="914196">
              <a:defRPr/>
            </a:pPr>
            <a:r>
              <a:rPr lang="en-US" kern="0" dirty="0">
                <a:solidFill>
                  <a:srgbClr val="1E2D53"/>
                </a:solidFill>
                <a:latin typeface="Arial"/>
              </a:rPr>
              <a:t>Mean Child Household Income Rank vs. Parent Household Income </a:t>
            </a:r>
            <a:r>
              <a:rPr lang="en-US" kern="0" dirty="0" smtClean="0">
                <a:solidFill>
                  <a:srgbClr val="1E2D53"/>
                </a:solidFill>
                <a:latin typeface="Arial"/>
              </a:rPr>
              <a:t>Rank</a:t>
            </a:r>
            <a:endParaRPr lang="en-US" kern="0" dirty="0">
              <a:solidFill>
                <a:srgbClr val="1E2D53"/>
              </a:solidFill>
              <a:latin typeface="Arial"/>
            </a:endParaRPr>
          </a:p>
        </p:txBody>
      </p:sp>
      <p:grpSp>
        <p:nvGrpSpPr>
          <p:cNvPr id="152" name="Group 290"/>
          <p:cNvGrpSpPr>
            <a:grpSpLocks noChangeAspect="1"/>
          </p:cNvGrpSpPr>
          <p:nvPr/>
        </p:nvGrpSpPr>
        <p:grpSpPr bwMode="auto">
          <a:xfrm>
            <a:off x="1381125" y="0"/>
            <a:ext cx="9521825" cy="6858000"/>
            <a:chOff x="870" y="0"/>
            <a:chExt cx="5998" cy="4320"/>
          </a:xfrm>
        </p:grpSpPr>
        <p:sp>
          <p:nvSpPr>
            <p:cNvPr id="153" name="AutoShape 289"/>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 name="Rectangle 293"/>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 name="Line 294"/>
            <p:cNvSpPr>
              <a:spLocks noChangeShapeType="1"/>
            </p:cNvSpPr>
            <p:nvPr/>
          </p:nvSpPr>
          <p:spPr bwMode="auto">
            <a:xfrm>
              <a:off x="1435" y="370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 name="Line 295"/>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 name="Line 296"/>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9" name="Line 297"/>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 name="Line 298"/>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 name="Line 299"/>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 name="Oval 300"/>
            <p:cNvSpPr>
              <a:spLocks noChangeArrowheads="1"/>
            </p:cNvSpPr>
            <p:nvPr/>
          </p:nvSpPr>
          <p:spPr bwMode="auto">
            <a:xfrm>
              <a:off x="1471" y="2624"/>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 name="Oval 301"/>
            <p:cNvSpPr>
              <a:spLocks noChangeArrowheads="1"/>
            </p:cNvSpPr>
            <p:nvPr/>
          </p:nvSpPr>
          <p:spPr bwMode="auto">
            <a:xfrm>
              <a:off x="1525" y="2578"/>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 name="Oval 302"/>
            <p:cNvSpPr>
              <a:spLocks noChangeArrowheads="1"/>
            </p:cNvSpPr>
            <p:nvPr/>
          </p:nvSpPr>
          <p:spPr bwMode="auto">
            <a:xfrm>
              <a:off x="1576" y="254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 name="Oval 303"/>
            <p:cNvSpPr>
              <a:spLocks noChangeArrowheads="1"/>
            </p:cNvSpPr>
            <p:nvPr/>
          </p:nvSpPr>
          <p:spPr bwMode="auto">
            <a:xfrm>
              <a:off x="1630" y="2531"/>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 name="Oval 304"/>
            <p:cNvSpPr>
              <a:spLocks noChangeArrowheads="1"/>
            </p:cNvSpPr>
            <p:nvPr/>
          </p:nvSpPr>
          <p:spPr bwMode="auto">
            <a:xfrm>
              <a:off x="1680" y="2513"/>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 name="Oval 305"/>
            <p:cNvSpPr>
              <a:spLocks noChangeArrowheads="1"/>
            </p:cNvSpPr>
            <p:nvPr/>
          </p:nvSpPr>
          <p:spPr bwMode="auto">
            <a:xfrm>
              <a:off x="1734" y="2498"/>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 name="Oval 306"/>
            <p:cNvSpPr>
              <a:spLocks noChangeArrowheads="1"/>
            </p:cNvSpPr>
            <p:nvPr/>
          </p:nvSpPr>
          <p:spPr bwMode="auto">
            <a:xfrm>
              <a:off x="1784" y="2484"/>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 name="Oval 307"/>
            <p:cNvSpPr>
              <a:spLocks noChangeArrowheads="1"/>
            </p:cNvSpPr>
            <p:nvPr/>
          </p:nvSpPr>
          <p:spPr bwMode="auto">
            <a:xfrm>
              <a:off x="1838" y="2477"/>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 name="Oval 308"/>
            <p:cNvSpPr>
              <a:spLocks noChangeArrowheads="1"/>
            </p:cNvSpPr>
            <p:nvPr/>
          </p:nvSpPr>
          <p:spPr bwMode="auto">
            <a:xfrm>
              <a:off x="1892" y="2462"/>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 name="Oval 309"/>
            <p:cNvSpPr>
              <a:spLocks noChangeArrowheads="1"/>
            </p:cNvSpPr>
            <p:nvPr/>
          </p:nvSpPr>
          <p:spPr bwMode="auto">
            <a:xfrm>
              <a:off x="1943" y="2452"/>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 name="Oval 310"/>
            <p:cNvSpPr>
              <a:spLocks noChangeArrowheads="1"/>
            </p:cNvSpPr>
            <p:nvPr/>
          </p:nvSpPr>
          <p:spPr bwMode="auto">
            <a:xfrm>
              <a:off x="1997" y="244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 name="Oval 311"/>
            <p:cNvSpPr>
              <a:spLocks noChangeArrowheads="1"/>
            </p:cNvSpPr>
            <p:nvPr/>
          </p:nvSpPr>
          <p:spPr bwMode="auto">
            <a:xfrm>
              <a:off x="2047" y="2437"/>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4" name="Oval 312"/>
            <p:cNvSpPr>
              <a:spLocks noChangeArrowheads="1"/>
            </p:cNvSpPr>
            <p:nvPr/>
          </p:nvSpPr>
          <p:spPr bwMode="auto">
            <a:xfrm>
              <a:off x="2101" y="2423"/>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5" name="Oval 313"/>
            <p:cNvSpPr>
              <a:spLocks noChangeArrowheads="1"/>
            </p:cNvSpPr>
            <p:nvPr/>
          </p:nvSpPr>
          <p:spPr bwMode="auto">
            <a:xfrm>
              <a:off x="2152" y="2412"/>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 name="Oval 314"/>
            <p:cNvSpPr>
              <a:spLocks noChangeArrowheads="1"/>
            </p:cNvSpPr>
            <p:nvPr/>
          </p:nvSpPr>
          <p:spPr bwMode="auto">
            <a:xfrm>
              <a:off x="2206" y="2405"/>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7" name="Oval 315"/>
            <p:cNvSpPr>
              <a:spLocks noChangeArrowheads="1"/>
            </p:cNvSpPr>
            <p:nvPr/>
          </p:nvSpPr>
          <p:spPr bwMode="auto">
            <a:xfrm>
              <a:off x="2256" y="2394"/>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 name="Oval 316"/>
            <p:cNvSpPr>
              <a:spLocks noChangeArrowheads="1"/>
            </p:cNvSpPr>
            <p:nvPr/>
          </p:nvSpPr>
          <p:spPr bwMode="auto">
            <a:xfrm>
              <a:off x="2310" y="2387"/>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 name="Oval 317"/>
            <p:cNvSpPr>
              <a:spLocks noChangeArrowheads="1"/>
            </p:cNvSpPr>
            <p:nvPr/>
          </p:nvSpPr>
          <p:spPr bwMode="auto">
            <a:xfrm>
              <a:off x="2364" y="238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 name="Oval 318"/>
            <p:cNvSpPr>
              <a:spLocks noChangeArrowheads="1"/>
            </p:cNvSpPr>
            <p:nvPr/>
          </p:nvSpPr>
          <p:spPr bwMode="auto">
            <a:xfrm>
              <a:off x="2414" y="2365"/>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 name="Oval 319"/>
            <p:cNvSpPr>
              <a:spLocks noChangeArrowheads="1"/>
            </p:cNvSpPr>
            <p:nvPr/>
          </p:nvSpPr>
          <p:spPr bwMode="auto">
            <a:xfrm>
              <a:off x="2468" y="2358"/>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 name="Oval 320"/>
            <p:cNvSpPr>
              <a:spLocks noChangeArrowheads="1"/>
            </p:cNvSpPr>
            <p:nvPr/>
          </p:nvSpPr>
          <p:spPr bwMode="auto">
            <a:xfrm>
              <a:off x="2519" y="2351"/>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 name="Oval 321"/>
            <p:cNvSpPr>
              <a:spLocks noChangeArrowheads="1"/>
            </p:cNvSpPr>
            <p:nvPr/>
          </p:nvSpPr>
          <p:spPr bwMode="auto">
            <a:xfrm>
              <a:off x="2573" y="234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 name="Oval 322"/>
            <p:cNvSpPr>
              <a:spLocks noChangeArrowheads="1"/>
            </p:cNvSpPr>
            <p:nvPr/>
          </p:nvSpPr>
          <p:spPr bwMode="auto">
            <a:xfrm>
              <a:off x="2623" y="2329"/>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 name="Oval 323"/>
            <p:cNvSpPr>
              <a:spLocks noChangeArrowheads="1"/>
            </p:cNvSpPr>
            <p:nvPr/>
          </p:nvSpPr>
          <p:spPr bwMode="auto">
            <a:xfrm>
              <a:off x="2677" y="2318"/>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 name="Oval 324"/>
            <p:cNvSpPr>
              <a:spLocks noChangeArrowheads="1"/>
            </p:cNvSpPr>
            <p:nvPr/>
          </p:nvSpPr>
          <p:spPr bwMode="auto">
            <a:xfrm>
              <a:off x="2728" y="2308"/>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 name="Oval 325"/>
            <p:cNvSpPr>
              <a:spLocks noChangeArrowheads="1"/>
            </p:cNvSpPr>
            <p:nvPr/>
          </p:nvSpPr>
          <p:spPr bwMode="auto">
            <a:xfrm>
              <a:off x="2782" y="2293"/>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 name="Oval 326"/>
            <p:cNvSpPr>
              <a:spLocks noChangeArrowheads="1"/>
            </p:cNvSpPr>
            <p:nvPr/>
          </p:nvSpPr>
          <p:spPr bwMode="auto">
            <a:xfrm>
              <a:off x="2836" y="2286"/>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 name="Oval 327"/>
            <p:cNvSpPr>
              <a:spLocks noChangeArrowheads="1"/>
            </p:cNvSpPr>
            <p:nvPr/>
          </p:nvSpPr>
          <p:spPr bwMode="auto">
            <a:xfrm>
              <a:off x="2886" y="2275"/>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 name="Oval 328"/>
            <p:cNvSpPr>
              <a:spLocks noChangeArrowheads="1"/>
            </p:cNvSpPr>
            <p:nvPr/>
          </p:nvSpPr>
          <p:spPr bwMode="auto">
            <a:xfrm>
              <a:off x="2940" y="226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 name="Oval 329"/>
            <p:cNvSpPr>
              <a:spLocks noChangeArrowheads="1"/>
            </p:cNvSpPr>
            <p:nvPr/>
          </p:nvSpPr>
          <p:spPr bwMode="auto">
            <a:xfrm>
              <a:off x="2990" y="2250"/>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 name="Oval 330"/>
            <p:cNvSpPr>
              <a:spLocks noChangeArrowheads="1"/>
            </p:cNvSpPr>
            <p:nvPr/>
          </p:nvSpPr>
          <p:spPr bwMode="auto">
            <a:xfrm>
              <a:off x="3044" y="2239"/>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 name="Oval 331"/>
            <p:cNvSpPr>
              <a:spLocks noChangeArrowheads="1"/>
            </p:cNvSpPr>
            <p:nvPr/>
          </p:nvSpPr>
          <p:spPr bwMode="auto">
            <a:xfrm>
              <a:off x="3095" y="2225"/>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 name="Oval 332"/>
            <p:cNvSpPr>
              <a:spLocks noChangeArrowheads="1"/>
            </p:cNvSpPr>
            <p:nvPr/>
          </p:nvSpPr>
          <p:spPr bwMode="auto">
            <a:xfrm>
              <a:off x="3149" y="2221"/>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 name="Oval 333"/>
            <p:cNvSpPr>
              <a:spLocks noChangeArrowheads="1"/>
            </p:cNvSpPr>
            <p:nvPr/>
          </p:nvSpPr>
          <p:spPr bwMode="auto">
            <a:xfrm>
              <a:off x="3203" y="2210"/>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 name="Oval 334"/>
            <p:cNvSpPr>
              <a:spLocks noChangeArrowheads="1"/>
            </p:cNvSpPr>
            <p:nvPr/>
          </p:nvSpPr>
          <p:spPr bwMode="auto">
            <a:xfrm>
              <a:off x="3253" y="2196"/>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 name="Oval 335"/>
            <p:cNvSpPr>
              <a:spLocks noChangeArrowheads="1"/>
            </p:cNvSpPr>
            <p:nvPr/>
          </p:nvSpPr>
          <p:spPr bwMode="auto">
            <a:xfrm>
              <a:off x="3307" y="2185"/>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 name="Oval 336"/>
            <p:cNvSpPr>
              <a:spLocks noChangeArrowheads="1"/>
            </p:cNvSpPr>
            <p:nvPr/>
          </p:nvSpPr>
          <p:spPr bwMode="auto">
            <a:xfrm>
              <a:off x="3358" y="2171"/>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 name="Oval 337"/>
            <p:cNvSpPr>
              <a:spLocks noChangeArrowheads="1"/>
            </p:cNvSpPr>
            <p:nvPr/>
          </p:nvSpPr>
          <p:spPr bwMode="auto">
            <a:xfrm>
              <a:off x="3412" y="216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 name="Oval 338"/>
            <p:cNvSpPr>
              <a:spLocks noChangeArrowheads="1"/>
            </p:cNvSpPr>
            <p:nvPr/>
          </p:nvSpPr>
          <p:spPr bwMode="auto">
            <a:xfrm>
              <a:off x="3462" y="2153"/>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 name="Oval 339"/>
            <p:cNvSpPr>
              <a:spLocks noChangeArrowheads="1"/>
            </p:cNvSpPr>
            <p:nvPr/>
          </p:nvSpPr>
          <p:spPr bwMode="auto">
            <a:xfrm>
              <a:off x="3516" y="2138"/>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 name="Oval 340"/>
            <p:cNvSpPr>
              <a:spLocks noChangeArrowheads="1"/>
            </p:cNvSpPr>
            <p:nvPr/>
          </p:nvSpPr>
          <p:spPr bwMode="auto">
            <a:xfrm>
              <a:off x="3566" y="212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 name="Oval 341"/>
            <p:cNvSpPr>
              <a:spLocks noChangeArrowheads="1"/>
            </p:cNvSpPr>
            <p:nvPr/>
          </p:nvSpPr>
          <p:spPr bwMode="auto">
            <a:xfrm>
              <a:off x="3620" y="2117"/>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 name="Oval 342"/>
            <p:cNvSpPr>
              <a:spLocks noChangeArrowheads="1"/>
            </p:cNvSpPr>
            <p:nvPr/>
          </p:nvSpPr>
          <p:spPr bwMode="auto">
            <a:xfrm>
              <a:off x="3671" y="210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 name="Oval 343"/>
            <p:cNvSpPr>
              <a:spLocks noChangeArrowheads="1"/>
            </p:cNvSpPr>
            <p:nvPr/>
          </p:nvSpPr>
          <p:spPr bwMode="auto">
            <a:xfrm>
              <a:off x="3725" y="2092"/>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 name="Oval 344"/>
            <p:cNvSpPr>
              <a:spLocks noChangeArrowheads="1"/>
            </p:cNvSpPr>
            <p:nvPr/>
          </p:nvSpPr>
          <p:spPr bwMode="auto">
            <a:xfrm>
              <a:off x="3779" y="208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 name="Oval 345"/>
            <p:cNvSpPr>
              <a:spLocks noChangeArrowheads="1"/>
            </p:cNvSpPr>
            <p:nvPr/>
          </p:nvSpPr>
          <p:spPr bwMode="auto">
            <a:xfrm>
              <a:off x="3829" y="2070"/>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 name="Oval 346"/>
            <p:cNvSpPr>
              <a:spLocks noChangeArrowheads="1"/>
            </p:cNvSpPr>
            <p:nvPr/>
          </p:nvSpPr>
          <p:spPr bwMode="auto">
            <a:xfrm>
              <a:off x="3883" y="206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 name="Oval 347"/>
            <p:cNvSpPr>
              <a:spLocks noChangeArrowheads="1"/>
            </p:cNvSpPr>
            <p:nvPr/>
          </p:nvSpPr>
          <p:spPr bwMode="auto">
            <a:xfrm>
              <a:off x="3934" y="205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 name="Oval 348"/>
            <p:cNvSpPr>
              <a:spLocks noChangeArrowheads="1"/>
            </p:cNvSpPr>
            <p:nvPr/>
          </p:nvSpPr>
          <p:spPr bwMode="auto">
            <a:xfrm>
              <a:off x="3988" y="2038"/>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 name="Oval 349"/>
            <p:cNvSpPr>
              <a:spLocks noChangeArrowheads="1"/>
            </p:cNvSpPr>
            <p:nvPr/>
          </p:nvSpPr>
          <p:spPr bwMode="auto">
            <a:xfrm>
              <a:off x="4038" y="2027"/>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 name="Oval 350"/>
            <p:cNvSpPr>
              <a:spLocks noChangeArrowheads="1"/>
            </p:cNvSpPr>
            <p:nvPr/>
          </p:nvSpPr>
          <p:spPr bwMode="auto">
            <a:xfrm>
              <a:off x="4092" y="2023"/>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 name="Oval 351"/>
            <p:cNvSpPr>
              <a:spLocks noChangeArrowheads="1"/>
            </p:cNvSpPr>
            <p:nvPr/>
          </p:nvSpPr>
          <p:spPr bwMode="auto">
            <a:xfrm>
              <a:off x="4142" y="200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 name="Oval 352"/>
            <p:cNvSpPr>
              <a:spLocks noChangeArrowheads="1"/>
            </p:cNvSpPr>
            <p:nvPr/>
          </p:nvSpPr>
          <p:spPr bwMode="auto">
            <a:xfrm>
              <a:off x="4196" y="2002"/>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 name="Oval 353"/>
            <p:cNvSpPr>
              <a:spLocks noChangeArrowheads="1"/>
            </p:cNvSpPr>
            <p:nvPr/>
          </p:nvSpPr>
          <p:spPr bwMode="auto">
            <a:xfrm>
              <a:off x="4250" y="1987"/>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 name="Oval 354"/>
            <p:cNvSpPr>
              <a:spLocks noChangeArrowheads="1"/>
            </p:cNvSpPr>
            <p:nvPr/>
          </p:nvSpPr>
          <p:spPr bwMode="auto">
            <a:xfrm>
              <a:off x="4301" y="1976"/>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 name="Oval 355"/>
            <p:cNvSpPr>
              <a:spLocks noChangeArrowheads="1"/>
            </p:cNvSpPr>
            <p:nvPr/>
          </p:nvSpPr>
          <p:spPr bwMode="auto">
            <a:xfrm>
              <a:off x="4355" y="1966"/>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 name="Oval 356"/>
            <p:cNvSpPr>
              <a:spLocks noChangeArrowheads="1"/>
            </p:cNvSpPr>
            <p:nvPr/>
          </p:nvSpPr>
          <p:spPr bwMode="auto">
            <a:xfrm>
              <a:off x="4405" y="1958"/>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 name="Oval 357"/>
            <p:cNvSpPr>
              <a:spLocks noChangeArrowheads="1"/>
            </p:cNvSpPr>
            <p:nvPr/>
          </p:nvSpPr>
          <p:spPr bwMode="auto">
            <a:xfrm>
              <a:off x="4459" y="1944"/>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0" name="Oval 358"/>
            <p:cNvSpPr>
              <a:spLocks noChangeArrowheads="1"/>
            </p:cNvSpPr>
            <p:nvPr/>
          </p:nvSpPr>
          <p:spPr bwMode="auto">
            <a:xfrm>
              <a:off x="4510" y="1937"/>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 name="Oval 359"/>
            <p:cNvSpPr>
              <a:spLocks noChangeArrowheads="1"/>
            </p:cNvSpPr>
            <p:nvPr/>
          </p:nvSpPr>
          <p:spPr bwMode="auto">
            <a:xfrm>
              <a:off x="4564" y="1922"/>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 name="Oval 360"/>
            <p:cNvSpPr>
              <a:spLocks noChangeArrowheads="1"/>
            </p:cNvSpPr>
            <p:nvPr/>
          </p:nvSpPr>
          <p:spPr bwMode="auto">
            <a:xfrm>
              <a:off x="4618" y="1915"/>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 name="Oval 361"/>
            <p:cNvSpPr>
              <a:spLocks noChangeArrowheads="1"/>
            </p:cNvSpPr>
            <p:nvPr/>
          </p:nvSpPr>
          <p:spPr bwMode="auto">
            <a:xfrm>
              <a:off x="4668" y="190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 name="Oval 362"/>
            <p:cNvSpPr>
              <a:spLocks noChangeArrowheads="1"/>
            </p:cNvSpPr>
            <p:nvPr/>
          </p:nvSpPr>
          <p:spPr bwMode="auto">
            <a:xfrm>
              <a:off x="4722" y="1890"/>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 name="Oval 363"/>
            <p:cNvSpPr>
              <a:spLocks noChangeArrowheads="1"/>
            </p:cNvSpPr>
            <p:nvPr/>
          </p:nvSpPr>
          <p:spPr bwMode="auto">
            <a:xfrm>
              <a:off x="4772" y="1879"/>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 name="Oval 364"/>
            <p:cNvSpPr>
              <a:spLocks noChangeArrowheads="1"/>
            </p:cNvSpPr>
            <p:nvPr/>
          </p:nvSpPr>
          <p:spPr bwMode="auto">
            <a:xfrm>
              <a:off x="4826" y="1872"/>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 name="Oval 365"/>
            <p:cNvSpPr>
              <a:spLocks noChangeArrowheads="1"/>
            </p:cNvSpPr>
            <p:nvPr/>
          </p:nvSpPr>
          <p:spPr bwMode="auto">
            <a:xfrm>
              <a:off x="4877" y="1865"/>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 name="Oval 366"/>
            <p:cNvSpPr>
              <a:spLocks noChangeArrowheads="1"/>
            </p:cNvSpPr>
            <p:nvPr/>
          </p:nvSpPr>
          <p:spPr bwMode="auto">
            <a:xfrm>
              <a:off x="4931" y="1850"/>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 name="Oval 367"/>
            <p:cNvSpPr>
              <a:spLocks noChangeArrowheads="1"/>
            </p:cNvSpPr>
            <p:nvPr/>
          </p:nvSpPr>
          <p:spPr bwMode="auto">
            <a:xfrm>
              <a:off x="4981" y="1843"/>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 name="Oval 368"/>
            <p:cNvSpPr>
              <a:spLocks noChangeArrowheads="1"/>
            </p:cNvSpPr>
            <p:nvPr/>
          </p:nvSpPr>
          <p:spPr bwMode="auto">
            <a:xfrm>
              <a:off x="5035" y="1829"/>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 name="Oval 369"/>
            <p:cNvSpPr>
              <a:spLocks noChangeArrowheads="1"/>
            </p:cNvSpPr>
            <p:nvPr/>
          </p:nvSpPr>
          <p:spPr bwMode="auto">
            <a:xfrm>
              <a:off x="5089" y="1818"/>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 name="Oval 370"/>
            <p:cNvSpPr>
              <a:spLocks noChangeArrowheads="1"/>
            </p:cNvSpPr>
            <p:nvPr/>
          </p:nvSpPr>
          <p:spPr bwMode="auto">
            <a:xfrm>
              <a:off x="5140" y="180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 name="Oval 371"/>
            <p:cNvSpPr>
              <a:spLocks noChangeArrowheads="1"/>
            </p:cNvSpPr>
            <p:nvPr/>
          </p:nvSpPr>
          <p:spPr bwMode="auto">
            <a:xfrm>
              <a:off x="5194" y="1793"/>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 name="Oval 372"/>
            <p:cNvSpPr>
              <a:spLocks noChangeArrowheads="1"/>
            </p:cNvSpPr>
            <p:nvPr/>
          </p:nvSpPr>
          <p:spPr bwMode="auto">
            <a:xfrm>
              <a:off x="5244" y="178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 name="Oval 373"/>
            <p:cNvSpPr>
              <a:spLocks noChangeArrowheads="1"/>
            </p:cNvSpPr>
            <p:nvPr/>
          </p:nvSpPr>
          <p:spPr bwMode="auto">
            <a:xfrm>
              <a:off x="5298" y="1771"/>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 name="Oval 374"/>
            <p:cNvSpPr>
              <a:spLocks noChangeArrowheads="1"/>
            </p:cNvSpPr>
            <p:nvPr/>
          </p:nvSpPr>
          <p:spPr bwMode="auto">
            <a:xfrm>
              <a:off x="5348" y="1760"/>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 name="Oval 375"/>
            <p:cNvSpPr>
              <a:spLocks noChangeArrowheads="1"/>
            </p:cNvSpPr>
            <p:nvPr/>
          </p:nvSpPr>
          <p:spPr bwMode="auto">
            <a:xfrm>
              <a:off x="5402" y="1753"/>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 name="Oval 376"/>
            <p:cNvSpPr>
              <a:spLocks noChangeArrowheads="1"/>
            </p:cNvSpPr>
            <p:nvPr/>
          </p:nvSpPr>
          <p:spPr bwMode="auto">
            <a:xfrm>
              <a:off x="5453" y="1735"/>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 name="Oval 377"/>
            <p:cNvSpPr>
              <a:spLocks noChangeArrowheads="1"/>
            </p:cNvSpPr>
            <p:nvPr/>
          </p:nvSpPr>
          <p:spPr bwMode="auto">
            <a:xfrm>
              <a:off x="5507" y="172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 name="Oval 378"/>
            <p:cNvSpPr>
              <a:spLocks noChangeArrowheads="1"/>
            </p:cNvSpPr>
            <p:nvPr/>
          </p:nvSpPr>
          <p:spPr bwMode="auto">
            <a:xfrm>
              <a:off x="5561" y="171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 name="Oval 379"/>
            <p:cNvSpPr>
              <a:spLocks noChangeArrowheads="1"/>
            </p:cNvSpPr>
            <p:nvPr/>
          </p:nvSpPr>
          <p:spPr bwMode="auto">
            <a:xfrm>
              <a:off x="5611" y="170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 name="Oval 380"/>
            <p:cNvSpPr>
              <a:spLocks noChangeArrowheads="1"/>
            </p:cNvSpPr>
            <p:nvPr/>
          </p:nvSpPr>
          <p:spPr bwMode="auto">
            <a:xfrm>
              <a:off x="5665" y="1688"/>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 name="Oval 381"/>
            <p:cNvSpPr>
              <a:spLocks noChangeArrowheads="1"/>
            </p:cNvSpPr>
            <p:nvPr/>
          </p:nvSpPr>
          <p:spPr bwMode="auto">
            <a:xfrm>
              <a:off x="5716" y="167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 name="Oval 382"/>
            <p:cNvSpPr>
              <a:spLocks noChangeArrowheads="1"/>
            </p:cNvSpPr>
            <p:nvPr/>
          </p:nvSpPr>
          <p:spPr bwMode="auto">
            <a:xfrm>
              <a:off x="5770" y="1667"/>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 name="Oval 383"/>
            <p:cNvSpPr>
              <a:spLocks noChangeArrowheads="1"/>
            </p:cNvSpPr>
            <p:nvPr/>
          </p:nvSpPr>
          <p:spPr bwMode="auto">
            <a:xfrm>
              <a:off x="5820" y="164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 name="Oval 384"/>
            <p:cNvSpPr>
              <a:spLocks noChangeArrowheads="1"/>
            </p:cNvSpPr>
            <p:nvPr/>
          </p:nvSpPr>
          <p:spPr bwMode="auto">
            <a:xfrm>
              <a:off x="5874" y="163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 name="Oval 385"/>
            <p:cNvSpPr>
              <a:spLocks noChangeArrowheads="1"/>
            </p:cNvSpPr>
            <p:nvPr/>
          </p:nvSpPr>
          <p:spPr bwMode="auto">
            <a:xfrm>
              <a:off x="5924" y="162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 name="Oval 386"/>
            <p:cNvSpPr>
              <a:spLocks noChangeArrowheads="1"/>
            </p:cNvSpPr>
            <p:nvPr/>
          </p:nvSpPr>
          <p:spPr bwMode="auto">
            <a:xfrm>
              <a:off x="5978" y="1609"/>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 name="Oval 387"/>
            <p:cNvSpPr>
              <a:spLocks noChangeArrowheads="1"/>
            </p:cNvSpPr>
            <p:nvPr/>
          </p:nvSpPr>
          <p:spPr bwMode="auto">
            <a:xfrm>
              <a:off x="6032" y="1591"/>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 name="Oval 388"/>
            <p:cNvSpPr>
              <a:spLocks noChangeArrowheads="1"/>
            </p:cNvSpPr>
            <p:nvPr/>
          </p:nvSpPr>
          <p:spPr bwMode="auto">
            <a:xfrm>
              <a:off x="6083" y="1577"/>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 name="Oval 389"/>
            <p:cNvSpPr>
              <a:spLocks noChangeArrowheads="1"/>
            </p:cNvSpPr>
            <p:nvPr/>
          </p:nvSpPr>
          <p:spPr bwMode="auto">
            <a:xfrm>
              <a:off x="6137" y="1559"/>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 name="Oval 390"/>
            <p:cNvSpPr>
              <a:spLocks noChangeArrowheads="1"/>
            </p:cNvSpPr>
            <p:nvPr/>
          </p:nvSpPr>
          <p:spPr bwMode="auto">
            <a:xfrm>
              <a:off x="6187" y="1541"/>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 name="Oval 391"/>
            <p:cNvSpPr>
              <a:spLocks noChangeArrowheads="1"/>
            </p:cNvSpPr>
            <p:nvPr/>
          </p:nvSpPr>
          <p:spPr bwMode="auto">
            <a:xfrm>
              <a:off x="6241" y="152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 name="Oval 392"/>
            <p:cNvSpPr>
              <a:spLocks noChangeArrowheads="1"/>
            </p:cNvSpPr>
            <p:nvPr/>
          </p:nvSpPr>
          <p:spPr bwMode="auto">
            <a:xfrm>
              <a:off x="6292" y="1501"/>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 name="Oval 393"/>
            <p:cNvSpPr>
              <a:spLocks noChangeArrowheads="1"/>
            </p:cNvSpPr>
            <p:nvPr/>
          </p:nvSpPr>
          <p:spPr bwMode="auto">
            <a:xfrm>
              <a:off x="6346" y="148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 name="Oval 394"/>
            <p:cNvSpPr>
              <a:spLocks noChangeArrowheads="1"/>
            </p:cNvSpPr>
            <p:nvPr/>
          </p:nvSpPr>
          <p:spPr bwMode="auto">
            <a:xfrm>
              <a:off x="6396" y="145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 name="Oval 395"/>
            <p:cNvSpPr>
              <a:spLocks noChangeArrowheads="1"/>
            </p:cNvSpPr>
            <p:nvPr/>
          </p:nvSpPr>
          <p:spPr bwMode="auto">
            <a:xfrm>
              <a:off x="6450" y="1426"/>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 name="Oval 396"/>
            <p:cNvSpPr>
              <a:spLocks noChangeArrowheads="1"/>
            </p:cNvSpPr>
            <p:nvPr/>
          </p:nvSpPr>
          <p:spPr bwMode="auto">
            <a:xfrm>
              <a:off x="6504" y="1404"/>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 name="Oval 397"/>
            <p:cNvSpPr>
              <a:spLocks noChangeArrowheads="1"/>
            </p:cNvSpPr>
            <p:nvPr/>
          </p:nvSpPr>
          <p:spPr bwMode="auto">
            <a:xfrm>
              <a:off x="6554" y="1379"/>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 name="Oval 398"/>
            <p:cNvSpPr>
              <a:spLocks noChangeArrowheads="1"/>
            </p:cNvSpPr>
            <p:nvPr/>
          </p:nvSpPr>
          <p:spPr bwMode="auto">
            <a:xfrm>
              <a:off x="6608" y="1339"/>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 name="Oval 399"/>
            <p:cNvSpPr>
              <a:spLocks noChangeArrowheads="1"/>
            </p:cNvSpPr>
            <p:nvPr/>
          </p:nvSpPr>
          <p:spPr bwMode="auto">
            <a:xfrm>
              <a:off x="6659" y="1267"/>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 name="Freeform 400"/>
            <p:cNvSpPr>
              <a:spLocks/>
            </p:cNvSpPr>
            <p:nvPr/>
          </p:nvSpPr>
          <p:spPr bwMode="auto">
            <a:xfrm>
              <a:off x="1489" y="1462"/>
              <a:ext cx="5188" cy="1141"/>
            </a:xfrm>
            <a:custGeom>
              <a:avLst/>
              <a:gdLst>
                <a:gd name="T0" fmla="*/ 0 w 1441"/>
                <a:gd name="T1" fmla="*/ 317 h 317"/>
                <a:gd name="T2" fmla="*/ 720 w 1441"/>
                <a:gd name="T3" fmla="*/ 158 h 317"/>
                <a:gd name="T4" fmla="*/ 1441 w 1441"/>
                <a:gd name="T5" fmla="*/ 0 h 317"/>
              </a:gdLst>
              <a:ahLst/>
              <a:cxnLst>
                <a:cxn ang="0">
                  <a:pos x="T0" y="T1"/>
                </a:cxn>
                <a:cxn ang="0">
                  <a:pos x="T2" y="T3"/>
                </a:cxn>
                <a:cxn ang="0">
                  <a:pos x="T4" y="T5"/>
                </a:cxn>
              </a:cxnLst>
              <a:rect l="0" t="0" r="r" b="b"/>
              <a:pathLst>
                <a:path w="1441" h="317">
                  <a:moveTo>
                    <a:pt x="0" y="317"/>
                  </a:moveTo>
                  <a:lnTo>
                    <a:pt x="720" y="158"/>
                  </a:lnTo>
                  <a:lnTo>
                    <a:pt x="1441" y="0"/>
                  </a:lnTo>
                </a:path>
              </a:pathLst>
            </a:custGeom>
            <a:noFill/>
            <a:ln w="222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3" name="Rectangle 401"/>
            <p:cNvSpPr>
              <a:spLocks noChangeArrowheads="1"/>
            </p:cNvSpPr>
            <p:nvPr/>
          </p:nvSpPr>
          <p:spPr bwMode="auto">
            <a:xfrm>
              <a:off x="4686" y="1328"/>
              <a:ext cx="1433"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Slope: 0.351 (0.003)</a:t>
              </a:r>
              <a:endParaRPr lang="en-US" altLang="en-US">
                <a:solidFill>
                  <a:prstClr val="black"/>
                </a:solidFill>
              </a:endParaRPr>
            </a:p>
          </p:txBody>
        </p:sp>
        <p:sp>
          <p:nvSpPr>
            <p:cNvPr id="264" name="Line 402"/>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 name="Line 403"/>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 name="Rectangle 404"/>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67" name="Line 405"/>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8" name="Rectangle 406"/>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69" name="Line 407"/>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 name="Rectangle 408"/>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271" name="Line 409"/>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2" name="Rectangle 410"/>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273" name="Line 411"/>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4" name="Rectangle 412"/>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275" name="Line 413"/>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6" name="Rectangle 414"/>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277" name="Rectangle 415"/>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Mean Child Household Income Rank</a:t>
              </a:r>
              <a:endParaRPr lang="en-US" altLang="en-US">
                <a:solidFill>
                  <a:prstClr val="black"/>
                </a:solidFill>
              </a:endParaRPr>
            </a:p>
          </p:txBody>
        </p:sp>
        <p:sp>
          <p:nvSpPr>
            <p:cNvPr id="278" name="Line 416"/>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9" name="Line 417"/>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0" name="Rectangle 418"/>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81" name="Line 419"/>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2" name="Rectangle 420"/>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83" name="Line 421"/>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4" name="Rectangle 422"/>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285" name="Line 423"/>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6" name="Rectangle 424"/>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287" name="Line 425"/>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8" name="Rectangle 426"/>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289" name="Line 427"/>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0" name="Rectangle 428"/>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291" name="Rectangle 429"/>
            <p:cNvSpPr>
              <a:spLocks noChangeArrowheads="1"/>
            </p:cNvSpPr>
            <p:nvPr/>
          </p:nvSpPr>
          <p:spPr bwMode="auto">
            <a:xfrm>
              <a:off x="2990" y="4110"/>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dirty="0">
                  <a:solidFill>
                    <a:srgbClr val="000000"/>
                  </a:solidFill>
                </a:rPr>
                <a:t>Parent Household Income Rank</a:t>
              </a:r>
              <a:endParaRPr lang="en-US" altLang="en-US" dirty="0">
                <a:solidFill>
                  <a:prstClr val="black"/>
                </a:solidFill>
              </a:endParaRPr>
            </a:p>
          </p:txBody>
        </p:sp>
        <p:sp>
          <p:nvSpPr>
            <p:cNvPr id="292" name="Rectangle 430"/>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
        <p:nvSpPr>
          <p:cNvPr id="293" name="Rectangle 269"/>
          <p:cNvSpPr>
            <a:spLocks noChangeArrowheads="1"/>
          </p:cNvSpPr>
          <p:nvPr/>
        </p:nvSpPr>
        <p:spPr bwMode="auto">
          <a:xfrm>
            <a:off x="3665538" y="6327775"/>
            <a:ext cx="61595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600" dirty="0" smtClean="0">
                <a:solidFill>
                  <a:srgbClr val="808080"/>
                </a:solidFill>
              </a:rPr>
              <a:t>($22K)</a:t>
            </a:r>
            <a:endParaRPr lang="en-US" altLang="en-US" sz="1600" dirty="0" smtClean="0">
              <a:solidFill>
                <a:prstClr val="black"/>
              </a:solidFill>
            </a:endParaRPr>
          </a:p>
        </p:txBody>
      </p:sp>
      <p:sp>
        <p:nvSpPr>
          <p:cNvPr id="294" name="Rectangle 270"/>
          <p:cNvSpPr>
            <a:spLocks noChangeArrowheads="1"/>
          </p:cNvSpPr>
          <p:nvPr/>
        </p:nvSpPr>
        <p:spPr bwMode="auto">
          <a:xfrm>
            <a:off x="5334000" y="6327775"/>
            <a:ext cx="61595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600" dirty="0" smtClean="0">
                <a:solidFill>
                  <a:srgbClr val="808080"/>
                </a:solidFill>
              </a:rPr>
              <a:t>($43K)</a:t>
            </a:r>
            <a:endParaRPr lang="en-US" altLang="en-US" sz="1600" dirty="0" smtClean="0">
              <a:solidFill>
                <a:prstClr val="black"/>
              </a:solidFill>
            </a:endParaRPr>
          </a:p>
        </p:txBody>
      </p:sp>
      <p:sp>
        <p:nvSpPr>
          <p:cNvPr id="295" name="Rectangle 271"/>
          <p:cNvSpPr>
            <a:spLocks noChangeArrowheads="1"/>
          </p:cNvSpPr>
          <p:nvPr/>
        </p:nvSpPr>
        <p:spPr bwMode="auto">
          <a:xfrm>
            <a:off x="6997701" y="6327775"/>
            <a:ext cx="61595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600" dirty="0" smtClean="0">
                <a:solidFill>
                  <a:srgbClr val="808080"/>
                </a:solidFill>
              </a:rPr>
              <a:t>($69K)</a:t>
            </a:r>
            <a:endParaRPr lang="en-US" altLang="en-US" sz="1600" dirty="0" smtClean="0">
              <a:solidFill>
                <a:prstClr val="black"/>
              </a:solidFill>
            </a:endParaRPr>
          </a:p>
        </p:txBody>
      </p:sp>
      <p:sp>
        <p:nvSpPr>
          <p:cNvPr id="296" name="Rectangle 272"/>
          <p:cNvSpPr>
            <a:spLocks noChangeArrowheads="1"/>
          </p:cNvSpPr>
          <p:nvPr/>
        </p:nvSpPr>
        <p:spPr bwMode="auto">
          <a:xfrm>
            <a:off x="8609013" y="6327775"/>
            <a:ext cx="72866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600" dirty="0" smtClean="0">
                <a:solidFill>
                  <a:srgbClr val="808080"/>
                </a:solidFill>
              </a:rPr>
              <a:t>($104K)</a:t>
            </a:r>
            <a:endParaRPr lang="en-US" altLang="en-US" sz="1600" dirty="0" smtClean="0">
              <a:solidFill>
                <a:prstClr val="black"/>
              </a:solidFill>
            </a:endParaRPr>
          </a:p>
        </p:txBody>
      </p:sp>
      <p:sp>
        <p:nvSpPr>
          <p:cNvPr id="297" name="Rectangle 273"/>
          <p:cNvSpPr>
            <a:spLocks noChangeArrowheads="1"/>
          </p:cNvSpPr>
          <p:nvPr/>
        </p:nvSpPr>
        <p:spPr bwMode="auto">
          <a:xfrm>
            <a:off x="10321926" y="6327775"/>
            <a:ext cx="70802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600" dirty="0" smtClean="0">
                <a:solidFill>
                  <a:srgbClr val="808080"/>
                </a:solidFill>
              </a:rPr>
              <a:t>($1.1M)</a:t>
            </a:r>
            <a:endParaRPr lang="en-US" altLang="en-US" sz="1600" dirty="0" smtClean="0">
              <a:solidFill>
                <a:prstClr val="black"/>
              </a:solidFill>
            </a:endParaRPr>
          </a:p>
        </p:txBody>
      </p:sp>
    </p:spTree>
    <p:extLst>
      <p:ext uri="{BB962C8B-B14F-4D97-AF65-F5344CB8AC3E}">
        <p14:creationId xmlns:p14="http://schemas.microsoft.com/office/powerpoint/2010/main" val="1220123523"/>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92"/>
          <p:cNvSpPr txBox="1"/>
          <p:nvPr/>
        </p:nvSpPr>
        <p:spPr>
          <a:xfrm>
            <a:off x="1524134" y="87875"/>
            <a:ext cx="9143867" cy="646331"/>
          </a:xfrm>
          <a:prstGeom prst="rect">
            <a:avLst/>
          </a:prstGeom>
          <a:noFill/>
        </p:spPr>
        <p:txBody>
          <a:bodyPr wrap="square" rtlCol="0">
            <a:spAutoFit/>
          </a:bodyPr>
          <a:lstStyle/>
          <a:p>
            <a:pPr algn="ctr">
              <a:defRPr/>
            </a:pPr>
            <a:r>
              <a:rPr lang="en-US" b="1" kern="0" dirty="0">
                <a:solidFill>
                  <a:srgbClr val="1E2D53"/>
                </a:solidFill>
                <a:latin typeface="Arial"/>
                <a:cs typeface="Arial"/>
              </a:rPr>
              <a:t>Mean Child Household Income Rank Given Parents at 25</a:t>
            </a:r>
            <a:r>
              <a:rPr lang="en-US" b="1" kern="0" baseline="30000" dirty="0">
                <a:solidFill>
                  <a:srgbClr val="1E2D53"/>
                </a:solidFill>
                <a:latin typeface="Arial"/>
                <a:cs typeface="Arial"/>
              </a:rPr>
              <a:t>th</a:t>
            </a:r>
            <a:r>
              <a:rPr lang="en-US" b="1" kern="0" dirty="0">
                <a:solidFill>
                  <a:srgbClr val="1E2D53"/>
                </a:solidFill>
                <a:latin typeface="Arial"/>
                <a:cs typeface="Arial"/>
              </a:rPr>
              <a:t> Percentile by CZ</a:t>
            </a:r>
          </a:p>
          <a:p>
            <a:pPr algn="ctr">
              <a:defRPr/>
            </a:pPr>
            <a:r>
              <a:rPr lang="en-US" kern="0" dirty="0">
                <a:solidFill>
                  <a:srgbClr val="1E2D53"/>
                </a:solidFill>
                <a:latin typeface="Arial"/>
                <a:cs typeface="Arial"/>
              </a:rPr>
              <a:t>Full Population</a:t>
            </a:r>
          </a:p>
        </p:txBody>
      </p:sp>
      <p:pic>
        <p:nvPicPr>
          <p:cNvPr id="2" name="Pictur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09600" y="632297"/>
            <a:ext cx="10972800" cy="6858000"/>
          </a:xfrm>
          <a:prstGeom prst="rect">
            <a:avLst/>
          </a:prstGeom>
        </p:spPr>
      </p:pic>
      <p:sp>
        <p:nvSpPr>
          <p:cNvPr id="5" name="Rectangle 4"/>
          <p:cNvSpPr/>
          <p:nvPr/>
        </p:nvSpPr>
        <p:spPr>
          <a:xfrm>
            <a:off x="9815209" y="2577830"/>
            <a:ext cx="1848255" cy="4075889"/>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pic>
        <p:nvPicPr>
          <p:cNvPr id="7" name="Picture 6"/>
          <p:cNvPicPr>
            <a:picLocks noChangeAspect="1"/>
          </p:cNvPicPr>
          <p:nvPr/>
        </p:nvPicPr>
        <p:blipFill rotWithShape="1">
          <a:blip r:embed="rId4" cstate="print">
            <a:extLst>
              <a:ext uri="{28A0092B-C50C-407E-A947-70E740481C1C}">
                <a14:useLocalDpi xmlns:a14="http://schemas.microsoft.com/office/drawing/2010/main" val="0"/>
              </a:ext>
            </a:extLst>
          </a:blip>
          <a:srcRect l="85668" t="23404" r="4580" b="18156"/>
          <a:stretch/>
        </p:blipFill>
        <p:spPr>
          <a:xfrm>
            <a:off x="10408598" y="2714018"/>
            <a:ext cx="1070042" cy="4007795"/>
          </a:xfrm>
          <a:prstGeom prst="rect">
            <a:avLst/>
          </a:prstGeom>
        </p:spPr>
      </p:pic>
      <p:sp>
        <p:nvSpPr>
          <p:cNvPr id="4" name="TextBox 3"/>
          <p:cNvSpPr txBox="1"/>
          <p:nvPr/>
        </p:nvSpPr>
        <p:spPr>
          <a:xfrm>
            <a:off x="10116766" y="2208185"/>
            <a:ext cx="1887166" cy="523220"/>
          </a:xfrm>
          <a:prstGeom prst="rect">
            <a:avLst/>
          </a:prstGeom>
          <a:noFill/>
        </p:spPr>
        <p:txBody>
          <a:bodyPr wrap="square" rtlCol="0">
            <a:spAutoFit/>
          </a:bodyPr>
          <a:lstStyle/>
          <a:p>
            <a:pPr algn="ctr"/>
            <a:r>
              <a:rPr lang="en-US" sz="1400" b="1" dirty="0" smtClean="0"/>
              <a:t>Mean Household </a:t>
            </a:r>
          </a:p>
          <a:p>
            <a:pPr algn="ctr"/>
            <a:r>
              <a:rPr lang="en-US" sz="1400" b="1" dirty="0" smtClean="0"/>
              <a:t>Income Rank</a:t>
            </a:r>
            <a:endParaRPr lang="en-US" sz="1400" b="1" dirty="0"/>
          </a:p>
        </p:txBody>
      </p:sp>
    </p:spTree>
    <p:extLst>
      <p:ext uri="{BB962C8B-B14F-4D97-AF65-F5344CB8AC3E}">
        <p14:creationId xmlns:p14="http://schemas.microsoft.com/office/powerpoint/2010/main" val="1259132998"/>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92"/>
          <p:cNvSpPr txBox="1"/>
          <p:nvPr/>
        </p:nvSpPr>
        <p:spPr>
          <a:xfrm>
            <a:off x="1524134" y="87875"/>
            <a:ext cx="9143867" cy="646331"/>
          </a:xfrm>
          <a:prstGeom prst="rect">
            <a:avLst/>
          </a:prstGeom>
          <a:noFill/>
        </p:spPr>
        <p:txBody>
          <a:bodyPr wrap="square" rtlCol="0">
            <a:spAutoFit/>
          </a:bodyPr>
          <a:lstStyle/>
          <a:p>
            <a:pPr algn="ctr">
              <a:defRPr/>
            </a:pPr>
            <a:r>
              <a:rPr lang="en-US" b="1" kern="0" dirty="0">
                <a:solidFill>
                  <a:srgbClr val="1E2D53"/>
                </a:solidFill>
                <a:latin typeface="Arial"/>
                <a:cs typeface="Arial"/>
              </a:rPr>
              <a:t>Mean Child Household Income Rank Given Parents at 25</a:t>
            </a:r>
            <a:r>
              <a:rPr lang="en-US" b="1" kern="0" baseline="30000" dirty="0">
                <a:solidFill>
                  <a:srgbClr val="1E2D53"/>
                </a:solidFill>
                <a:latin typeface="Arial"/>
                <a:cs typeface="Arial"/>
              </a:rPr>
              <a:t>th</a:t>
            </a:r>
            <a:r>
              <a:rPr lang="en-US" b="1" kern="0" dirty="0">
                <a:solidFill>
                  <a:srgbClr val="1E2D53"/>
                </a:solidFill>
                <a:latin typeface="Arial"/>
                <a:cs typeface="Arial"/>
              </a:rPr>
              <a:t> Percentile by CZ</a:t>
            </a:r>
          </a:p>
          <a:p>
            <a:pPr algn="ctr">
              <a:defRPr/>
            </a:pPr>
            <a:r>
              <a:rPr lang="en-US" kern="0" dirty="0">
                <a:solidFill>
                  <a:srgbClr val="1E2D53"/>
                </a:solidFill>
                <a:latin typeface="Arial"/>
                <a:cs typeface="Arial"/>
              </a:rPr>
              <a:t>Whites</a:t>
            </a:r>
          </a:p>
        </p:txBody>
      </p:sp>
      <p:pic>
        <p:nvPicPr>
          <p:cNvPr id="2" name="Pictur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09600" y="632297"/>
            <a:ext cx="10972799" cy="6858000"/>
          </a:xfrm>
          <a:prstGeom prst="rect">
            <a:avLst/>
          </a:prstGeom>
        </p:spPr>
      </p:pic>
      <p:sp>
        <p:nvSpPr>
          <p:cNvPr id="4" name="TextBox 3"/>
          <p:cNvSpPr txBox="1"/>
          <p:nvPr/>
        </p:nvSpPr>
        <p:spPr>
          <a:xfrm>
            <a:off x="174812" y="6157223"/>
            <a:ext cx="4450976" cy="369332"/>
          </a:xfrm>
          <a:prstGeom prst="rect">
            <a:avLst/>
          </a:prstGeom>
          <a:noFill/>
        </p:spPr>
        <p:txBody>
          <a:bodyPr wrap="square" rtlCol="0">
            <a:spAutoFit/>
          </a:bodyPr>
          <a:lstStyle/>
          <a:p>
            <a:pPr>
              <a:defRPr/>
            </a:pPr>
            <a:r>
              <a:rPr lang="en-US" dirty="0">
                <a:solidFill>
                  <a:srgbClr val="000000"/>
                </a:solidFill>
                <a:cs typeface="Arial"/>
              </a:rPr>
              <a:t>Correlation with Baseline: 0.77</a:t>
            </a:r>
          </a:p>
        </p:txBody>
      </p:sp>
      <p:sp>
        <p:nvSpPr>
          <p:cNvPr id="5" name="Rectangle 4"/>
          <p:cNvSpPr/>
          <p:nvPr/>
        </p:nvSpPr>
        <p:spPr>
          <a:xfrm>
            <a:off x="9815209" y="2577830"/>
            <a:ext cx="1848255" cy="4075889"/>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pic>
        <p:nvPicPr>
          <p:cNvPr id="7" name="Picture 6"/>
          <p:cNvPicPr>
            <a:picLocks noChangeAspect="1"/>
          </p:cNvPicPr>
          <p:nvPr/>
        </p:nvPicPr>
        <p:blipFill rotWithShape="1">
          <a:blip r:embed="rId4" cstate="print">
            <a:extLst>
              <a:ext uri="{28A0092B-C50C-407E-A947-70E740481C1C}">
                <a14:useLocalDpi xmlns:a14="http://schemas.microsoft.com/office/drawing/2010/main" val="0"/>
              </a:ext>
            </a:extLst>
          </a:blip>
          <a:srcRect l="85668" t="23404" r="4580" b="18156"/>
          <a:stretch/>
        </p:blipFill>
        <p:spPr>
          <a:xfrm>
            <a:off x="10408598" y="2714018"/>
            <a:ext cx="1070042" cy="4007795"/>
          </a:xfrm>
          <a:prstGeom prst="rect">
            <a:avLst/>
          </a:prstGeom>
        </p:spPr>
      </p:pic>
      <p:sp>
        <p:nvSpPr>
          <p:cNvPr id="8" name="TextBox 7"/>
          <p:cNvSpPr txBox="1"/>
          <p:nvPr/>
        </p:nvSpPr>
        <p:spPr>
          <a:xfrm>
            <a:off x="10116766" y="2208185"/>
            <a:ext cx="1887166" cy="523220"/>
          </a:xfrm>
          <a:prstGeom prst="rect">
            <a:avLst/>
          </a:prstGeom>
          <a:noFill/>
        </p:spPr>
        <p:txBody>
          <a:bodyPr wrap="square" rtlCol="0">
            <a:spAutoFit/>
          </a:bodyPr>
          <a:lstStyle/>
          <a:p>
            <a:pPr algn="ctr"/>
            <a:r>
              <a:rPr lang="en-US" sz="1400" b="1" dirty="0" smtClean="0"/>
              <a:t>Mean Household </a:t>
            </a:r>
          </a:p>
          <a:p>
            <a:pPr algn="ctr"/>
            <a:r>
              <a:rPr lang="en-US" sz="1400" b="1" dirty="0" smtClean="0"/>
              <a:t>Income Rank</a:t>
            </a:r>
            <a:endParaRPr lang="en-US" sz="1400" b="1" dirty="0"/>
          </a:p>
        </p:txBody>
      </p:sp>
    </p:spTree>
    <p:extLst>
      <p:ext uri="{BB962C8B-B14F-4D97-AF65-F5344CB8AC3E}">
        <p14:creationId xmlns:p14="http://schemas.microsoft.com/office/powerpoint/2010/main" val="2277022032"/>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92"/>
          <p:cNvSpPr txBox="1"/>
          <p:nvPr/>
        </p:nvSpPr>
        <p:spPr>
          <a:xfrm>
            <a:off x="1524134" y="87875"/>
            <a:ext cx="9143867" cy="646331"/>
          </a:xfrm>
          <a:prstGeom prst="rect">
            <a:avLst/>
          </a:prstGeom>
          <a:noFill/>
        </p:spPr>
        <p:txBody>
          <a:bodyPr wrap="square" rtlCol="0">
            <a:spAutoFit/>
          </a:bodyPr>
          <a:lstStyle/>
          <a:p>
            <a:pPr algn="ctr">
              <a:defRPr/>
            </a:pPr>
            <a:r>
              <a:rPr lang="en-US" b="1" kern="0" dirty="0">
                <a:solidFill>
                  <a:srgbClr val="1E2D53"/>
                </a:solidFill>
                <a:latin typeface="Arial"/>
                <a:cs typeface="Arial"/>
              </a:rPr>
              <a:t>Mean Child Household Income Rank Given Parents at 25</a:t>
            </a:r>
            <a:r>
              <a:rPr lang="en-US" b="1" kern="0" baseline="30000" dirty="0">
                <a:solidFill>
                  <a:srgbClr val="1E2D53"/>
                </a:solidFill>
                <a:latin typeface="Arial"/>
                <a:cs typeface="Arial"/>
              </a:rPr>
              <a:t>th</a:t>
            </a:r>
            <a:r>
              <a:rPr lang="en-US" b="1" kern="0" dirty="0">
                <a:solidFill>
                  <a:srgbClr val="1E2D53"/>
                </a:solidFill>
                <a:latin typeface="Arial"/>
                <a:cs typeface="Arial"/>
              </a:rPr>
              <a:t> Percentile by CZ</a:t>
            </a:r>
          </a:p>
          <a:p>
            <a:pPr algn="ctr">
              <a:defRPr/>
            </a:pPr>
            <a:r>
              <a:rPr lang="en-US" kern="0" dirty="0" smtClean="0">
                <a:solidFill>
                  <a:srgbClr val="1E2D53"/>
                </a:solidFill>
                <a:latin typeface="Arial"/>
                <a:cs typeface="Arial"/>
              </a:rPr>
              <a:t>Blacks</a:t>
            </a:r>
            <a:endParaRPr lang="en-US" kern="0" dirty="0">
              <a:solidFill>
                <a:srgbClr val="1E2D53"/>
              </a:solidFill>
              <a:latin typeface="Arial"/>
              <a:cs typeface="Arial"/>
            </a:endParaRPr>
          </a:p>
        </p:txBody>
      </p:sp>
      <p:pic>
        <p:nvPicPr>
          <p:cNvPr id="2" name="Pictur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09600" y="632297"/>
            <a:ext cx="10972799" cy="6857999"/>
          </a:xfrm>
          <a:prstGeom prst="rect">
            <a:avLst/>
          </a:prstGeom>
        </p:spPr>
      </p:pic>
      <p:sp>
        <p:nvSpPr>
          <p:cNvPr id="5" name="TextBox 4"/>
          <p:cNvSpPr txBox="1"/>
          <p:nvPr/>
        </p:nvSpPr>
        <p:spPr>
          <a:xfrm>
            <a:off x="174812" y="6157223"/>
            <a:ext cx="4450976" cy="646331"/>
          </a:xfrm>
          <a:prstGeom prst="rect">
            <a:avLst/>
          </a:prstGeom>
          <a:noFill/>
        </p:spPr>
        <p:txBody>
          <a:bodyPr wrap="square" rtlCol="0">
            <a:spAutoFit/>
          </a:bodyPr>
          <a:lstStyle/>
          <a:p>
            <a:pPr>
              <a:defRPr/>
            </a:pPr>
            <a:r>
              <a:rPr lang="en-US" dirty="0">
                <a:solidFill>
                  <a:srgbClr val="000000"/>
                </a:solidFill>
                <a:cs typeface="Arial"/>
              </a:rPr>
              <a:t>Correlation with Baseline: 0.61</a:t>
            </a:r>
          </a:p>
          <a:p>
            <a:pPr>
              <a:defRPr/>
            </a:pPr>
            <a:r>
              <a:rPr lang="en-US" dirty="0">
                <a:solidFill>
                  <a:srgbClr val="000000"/>
                </a:solidFill>
                <a:cs typeface="Arial"/>
              </a:rPr>
              <a:t>Correlation with White:     0.53</a:t>
            </a:r>
          </a:p>
        </p:txBody>
      </p:sp>
      <p:sp>
        <p:nvSpPr>
          <p:cNvPr id="6" name="Rectangle 5"/>
          <p:cNvSpPr/>
          <p:nvPr/>
        </p:nvSpPr>
        <p:spPr>
          <a:xfrm>
            <a:off x="9815209" y="2208184"/>
            <a:ext cx="1848255" cy="4445535"/>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pic>
        <p:nvPicPr>
          <p:cNvPr id="7" name="Picture 6"/>
          <p:cNvPicPr>
            <a:picLocks noChangeAspect="1"/>
          </p:cNvPicPr>
          <p:nvPr/>
        </p:nvPicPr>
        <p:blipFill rotWithShape="1">
          <a:blip r:embed="rId3" cstate="print">
            <a:extLst>
              <a:ext uri="{28A0092B-C50C-407E-A947-70E740481C1C}">
                <a14:useLocalDpi xmlns:a14="http://schemas.microsoft.com/office/drawing/2010/main" val="0"/>
              </a:ext>
            </a:extLst>
          </a:blip>
          <a:srcRect l="85668" t="23404" r="4580" b="18156"/>
          <a:stretch/>
        </p:blipFill>
        <p:spPr>
          <a:xfrm>
            <a:off x="10408598" y="2714018"/>
            <a:ext cx="1070042" cy="4007795"/>
          </a:xfrm>
          <a:prstGeom prst="rect">
            <a:avLst/>
          </a:prstGeom>
        </p:spPr>
      </p:pic>
      <p:sp>
        <p:nvSpPr>
          <p:cNvPr id="8" name="TextBox 7"/>
          <p:cNvSpPr txBox="1"/>
          <p:nvPr/>
        </p:nvSpPr>
        <p:spPr>
          <a:xfrm>
            <a:off x="10116766" y="2208185"/>
            <a:ext cx="1887166" cy="523220"/>
          </a:xfrm>
          <a:prstGeom prst="rect">
            <a:avLst/>
          </a:prstGeom>
          <a:noFill/>
        </p:spPr>
        <p:txBody>
          <a:bodyPr wrap="square" rtlCol="0">
            <a:spAutoFit/>
          </a:bodyPr>
          <a:lstStyle/>
          <a:p>
            <a:pPr algn="ctr"/>
            <a:r>
              <a:rPr lang="en-US" sz="1400" b="1" dirty="0" smtClean="0"/>
              <a:t>Mean Household </a:t>
            </a:r>
          </a:p>
          <a:p>
            <a:pPr algn="ctr"/>
            <a:r>
              <a:rPr lang="en-US" sz="1400" b="1" dirty="0" smtClean="0"/>
              <a:t>Income Rank</a:t>
            </a:r>
            <a:endParaRPr lang="en-US" sz="1400" b="1" dirty="0"/>
          </a:p>
        </p:txBody>
      </p:sp>
    </p:spTree>
    <p:extLst>
      <p:ext uri="{BB962C8B-B14F-4D97-AF65-F5344CB8AC3E}">
        <p14:creationId xmlns:p14="http://schemas.microsoft.com/office/powerpoint/2010/main" val="1041682088"/>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381125" y="0"/>
            <a:ext cx="9429750" cy="6858000"/>
          </a:xfrm>
          <a:prstGeom prst="rect">
            <a:avLst/>
          </a:prstGeom>
        </p:spPr>
      </p:pic>
      <p:sp>
        <p:nvSpPr>
          <p:cNvPr id="5" name="TextBox 92"/>
          <p:cNvSpPr txBox="1"/>
          <p:nvPr/>
        </p:nvSpPr>
        <p:spPr>
          <a:xfrm>
            <a:off x="1381126" y="112259"/>
            <a:ext cx="9836304" cy="369332"/>
          </a:xfrm>
          <a:prstGeom prst="rect">
            <a:avLst/>
          </a:prstGeom>
          <a:noFill/>
        </p:spPr>
        <p:txBody>
          <a:bodyPr wrap="square" rtlCol="0">
            <a:spAutoFit/>
          </a:bodyPr>
          <a:lstStyle/>
          <a:p>
            <a:pPr algn="ctr">
              <a:defRPr/>
            </a:pPr>
            <a:r>
              <a:rPr lang="en-US" b="1" kern="0" dirty="0">
                <a:solidFill>
                  <a:srgbClr val="1E2D53"/>
                </a:solidFill>
                <a:latin typeface="Arial"/>
                <a:cs typeface="Arial"/>
              </a:rPr>
              <a:t>Mean Child Individual Income Rank for Males with Parents at 25th Percentile</a:t>
            </a:r>
          </a:p>
        </p:txBody>
      </p:sp>
    </p:spTree>
    <p:extLst>
      <p:ext uri="{BB962C8B-B14F-4D97-AF65-F5344CB8AC3E}">
        <p14:creationId xmlns:p14="http://schemas.microsoft.com/office/powerpoint/2010/main" val="266264743"/>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 name="Title 1"/>
          <p:cNvSpPr txBox="1">
            <a:spLocks/>
          </p:cNvSpPr>
          <p:nvPr/>
        </p:nvSpPr>
        <p:spPr>
          <a:xfrm>
            <a:off x="1524000" y="-19000"/>
            <a:ext cx="9576816" cy="82367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1800" dirty="0">
                <a:solidFill>
                  <a:srgbClr val="002060"/>
                </a:solidFill>
                <a:latin typeface="Arial" panose="020B0604020202020204" pitchFamily="34" charset="0"/>
                <a:cs typeface="Arial" panose="020B0604020202020204" pitchFamily="34" charset="0"/>
              </a:rPr>
              <a:t>Distribution of Black – White Gap in Individual Ranks Across Tracts</a:t>
            </a:r>
          </a:p>
          <a:p>
            <a:pPr>
              <a:defRPr/>
            </a:pPr>
            <a:r>
              <a:rPr lang="en-US" sz="1800" b="0" kern="0" dirty="0">
                <a:solidFill>
                  <a:srgbClr val="1E2D53"/>
                </a:solidFill>
                <a:latin typeface="Arial"/>
                <a:cs typeface="Arial"/>
              </a:rPr>
              <a:t>Male Children with Parents at 75</a:t>
            </a:r>
            <a:r>
              <a:rPr lang="en-US" sz="1800" b="0" kern="0" baseline="30000" dirty="0">
                <a:solidFill>
                  <a:srgbClr val="1E2D53"/>
                </a:solidFill>
                <a:latin typeface="Arial"/>
                <a:cs typeface="Arial"/>
              </a:rPr>
              <a:t>th</a:t>
            </a:r>
            <a:r>
              <a:rPr lang="en-US" sz="1800" b="0" kern="0" dirty="0">
                <a:solidFill>
                  <a:srgbClr val="1E2D53"/>
                </a:solidFill>
                <a:latin typeface="Arial"/>
                <a:cs typeface="Arial"/>
              </a:rPr>
              <a:t> Percentile</a:t>
            </a:r>
            <a:endParaRPr lang="en-US" sz="1800" b="0" dirty="0">
              <a:solidFill>
                <a:srgbClr val="002060"/>
              </a:solidFill>
              <a:latin typeface="Arial" panose="020B0604020202020204" pitchFamily="34" charset="0"/>
              <a:cs typeface="Arial" panose="020B0604020202020204" pitchFamily="34" charset="0"/>
            </a:endParaRPr>
          </a:p>
        </p:txBody>
      </p:sp>
      <p:grpSp>
        <p:nvGrpSpPr>
          <p:cNvPr id="3" name="Group 4"/>
          <p:cNvGrpSpPr>
            <a:grpSpLocks noChangeAspect="1"/>
          </p:cNvGrpSpPr>
          <p:nvPr/>
        </p:nvGrpSpPr>
        <p:grpSpPr bwMode="auto">
          <a:xfrm>
            <a:off x="1522413" y="200025"/>
            <a:ext cx="9077325" cy="6453188"/>
            <a:chOff x="959" y="126"/>
            <a:chExt cx="5718" cy="4065"/>
          </a:xfrm>
        </p:grpSpPr>
        <p:sp>
          <p:nvSpPr>
            <p:cNvPr id="9"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 name="Line 9"/>
            <p:cNvSpPr>
              <a:spLocks noChangeShapeType="1"/>
            </p:cNvSpPr>
            <p:nvPr/>
          </p:nvSpPr>
          <p:spPr bwMode="auto">
            <a:xfrm>
              <a:off x="1435" y="2837"/>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 name="Line 10"/>
            <p:cNvSpPr>
              <a:spLocks noChangeShapeType="1"/>
            </p:cNvSpPr>
            <p:nvPr/>
          </p:nvSpPr>
          <p:spPr bwMode="auto">
            <a:xfrm>
              <a:off x="1435" y="206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 name="Line 11"/>
            <p:cNvSpPr>
              <a:spLocks noChangeShapeType="1"/>
            </p:cNvSpPr>
            <p:nvPr/>
          </p:nvSpPr>
          <p:spPr bwMode="auto">
            <a:xfrm>
              <a:off x="1435" y="128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 name="Line 12"/>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 name="Line 13"/>
            <p:cNvSpPr>
              <a:spLocks noChangeShapeType="1"/>
            </p:cNvSpPr>
            <p:nvPr/>
          </p:nvSpPr>
          <p:spPr bwMode="auto">
            <a:xfrm flipV="1">
              <a:off x="4056" y="421"/>
              <a:ext cx="0" cy="3287"/>
            </a:xfrm>
            <a:prstGeom prst="line">
              <a:avLst/>
            </a:prstGeom>
            <a:noFill/>
            <a:ln w="222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 name="Rectangle 14"/>
            <p:cNvSpPr>
              <a:spLocks noChangeArrowheads="1"/>
            </p:cNvSpPr>
            <p:nvPr/>
          </p:nvSpPr>
          <p:spPr bwMode="auto">
            <a:xfrm>
              <a:off x="1853" y="3604"/>
              <a:ext cx="86" cy="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 name="Rectangle 15"/>
            <p:cNvSpPr>
              <a:spLocks noChangeArrowheads="1"/>
            </p:cNvSpPr>
            <p:nvPr/>
          </p:nvSpPr>
          <p:spPr bwMode="auto">
            <a:xfrm>
              <a:off x="2029" y="3611"/>
              <a:ext cx="90" cy="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 name="Rectangle 16"/>
            <p:cNvSpPr>
              <a:spLocks noChangeArrowheads="1"/>
            </p:cNvSpPr>
            <p:nvPr/>
          </p:nvSpPr>
          <p:spPr bwMode="auto">
            <a:xfrm>
              <a:off x="2119" y="3607"/>
              <a:ext cx="90" cy="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 name="Rectangle 17"/>
            <p:cNvSpPr>
              <a:spLocks noChangeArrowheads="1"/>
            </p:cNvSpPr>
            <p:nvPr/>
          </p:nvSpPr>
          <p:spPr bwMode="auto">
            <a:xfrm>
              <a:off x="2209" y="3611"/>
              <a:ext cx="87" cy="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 name="Rectangle 18"/>
            <p:cNvSpPr>
              <a:spLocks noChangeArrowheads="1"/>
            </p:cNvSpPr>
            <p:nvPr/>
          </p:nvSpPr>
          <p:spPr bwMode="auto">
            <a:xfrm>
              <a:off x="2296" y="3611"/>
              <a:ext cx="90" cy="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 name="Rectangle 19"/>
            <p:cNvSpPr>
              <a:spLocks noChangeArrowheads="1"/>
            </p:cNvSpPr>
            <p:nvPr/>
          </p:nvSpPr>
          <p:spPr bwMode="auto">
            <a:xfrm>
              <a:off x="2386" y="3607"/>
              <a:ext cx="90" cy="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 name="Rectangle 20"/>
            <p:cNvSpPr>
              <a:spLocks noChangeArrowheads="1"/>
            </p:cNvSpPr>
            <p:nvPr/>
          </p:nvSpPr>
          <p:spPr bwMode="auto">
            <a:xfrm>
              <a:off x="2476" y="3607"/>
              <a:ext cx="86" cy="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 name="Rectangle 21"/>
            <p:cNvSpPr>
              <a:spLocks noChangeArrowheads="1"/>
            </p:cNvSpPr>
            <p:nvPr/>
          </p:nvSpPr>
          <p:spPr bwMode="auto">
            <a:xfrm>
              <a:off x="2566" y="3600"/>
              <a:ext cx="86" cy="1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 name="Rectangle 22"/>
            <p:cNvSpPr>
              <a:spLocks noChangeArrowheads="1"/>
            </p:cNvSpPr>
            <p:nvPr/>
          </p:nvSpPr>
          <p:spPr bwMode="auto">
            <a:xfrm>
              <a:off x="2652" y="3607"/>
              <a:ext cx="90" cy="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 name="Rectangle 23"/>
            <p:cNvSpPr>
              <a:spLocks noChangeArrowheads="1"/>
            </p:cNvSpPr>
            <p:nvPr/>
          </p:nvSpPr>
          <p:spPr bwMode="auto">
            <a:xfrm>
              <a:off x="2742" y="3596"/>
              <a:ext cx="90" cy="15"/>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 name="Rectangle 24"/>
            <p:cNvSpPr>
              <a:spLocks noChangeArrowheads="1"/>
            </p:cNvSpPr>
            <p:nvPr/>
          </p:nvSpPr>
          <p:spPr bwMode="auto">
            <a:xfrm>
              <a:off x="2832" y="3589"/>
              <a:ext cx="86" cy="22"/>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 name="Rectangle 25"/>
            <p:cNvSpPr>
              <a:spLocks noChangeArrowheads="1"/>
            </p:cNvSpPr>
            <p:nvPr/>
          </p:nvSpPr>
          <p:spPr bwMode="auto">
            <a:xfrm>
              <a:off x="2918" y="3582"/>
              <a:ext cx="90" cy="2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 name="Rectangle 26"/>
            <p:cNvSpPr>
              <a:spLocks noChangeArrowheads="1"/>
            </p:cNvSpPr>
            <p:nvPr/>
          </p:nvSpPr>
          <p:spPr bwMode="auto">
            <a:xfrm>
              <a:off x="3008" y="3539"/>
              <a:ext cx="90" cy="72"/>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 name="Rectangle 27"/>
            <p:cNvSpPr>
              <a:spLocks noChangeArrowheads="1"/>
            </p:cNvSpPr>
            <p:nvPr/>
          </p:nvSpPr>
          <p:spPr bwMode="auto">
            <a:xfrm>
              <a:off x="3098" y="3528"/>
              <a:ext cx="90" cy="8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 name="Rectangle 28"/>
            <p:cNvSpPr>
              <a:spLocks noChangeArrowheads="1"/>
            </p:cNvSpPr>
            <p:nvPr/>
          </p:nvSpPr>
          <p:spPr bwMode="auto">
            <a:xfrm>
              <a:off x="3185" y="3560"/>
              <a:ext cx="90" cy="5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 name="Rectangle 29"/>
            <p:cNvSpPr>
              <a:spLocks noChangeArrowheads="1"/>
            </p:cNvSpPr>
            <p:nvPr/>
          </p:nvSpPr>
          <p:spPr bwMode="auto">
            <a:xfrm>
              <a:off x="3275" y="3485"/>
              <a:ext cx="90" cy="126"/>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1" name="Rectangle 30"/>
            <p:cNvSpPr>
              <a:spLocks noChangeArrowheads="1"/>
            </p:cNvSpPr>
            <p:nvPr/>
          </p:nvSpPr>
          <p:spPr bwMode="auto">
            <a:xfrm>
              <a:off x="3365" y="3467"/>
              <a:ext cx="90" cy="14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 name="Rectangle 31"/>
            <p:cNvSpPr>
              <a:spLocks noChangeArrowheads="1"/>
            </p:cNvSpPr>
            <p:nvPr/>
          </p:nvSpPr>
          <p:spPr bwMode="auto">
            <a:xfrm>
              <a:off x="3455" y="3442"/>
              <a:ext cx="86" cy="16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3" name="Rectangle 32"/>
            <p:cNvSpPr>
              <a:spLocks noChangeArrowheads="1"/>
            </p:cNvSpPr>
            <p:nvPr/>
          </p:nvSpPr>
          <p:spPr bwMode="auto">
            <a:xfrm>
              <a:off x="3541" y="3359"/>
              <a:ext cx="90" cy="252"/>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 name="Rectangle 33"/>
            <p:cNvSpPr>
              <a:spLocks noChangeArrowheads="1"/>
            </p:cNvSpPr>
            <p:nvPr/>
          </p:nvSpPr>
          <p:spPr bwMode="auto">
            <a:xfrm>
              <a:off x="3631" y="3244"/>
              <a:ext cx="90" cy="36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5" name="Rectangle 34"/>
            <p:cNvSpPr>
              <a:spLocks noChangeArrowheads="1"/>
            </p:cNvSpPr>
            <p:nvPr/>
          </p:nvSpPr>
          <p:spPr bwMode="auto">
            <a:xfrm>
              <a:off x="3721" y="3208"/>
              <a:ext cx="90" cy="40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6" name="Rectangle 35"/>
            <p:cNvSpPr>
              <a:spLocks noChangeArrowheads="1"/>
            </p:cNvSpPr>
            <p:nvPr/>
          </p:nvSpPr>
          <p:spPr bwMode="auto">
            <a:xfrm>
              <a:off x="3811" y="3013"/>
              <a:ext cx="87" cy="59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7" name="Rectangle 36"/>
            <p:cNvSpPr>
              <a:spLocks noChangeArrowheads="1"/>
            </p:cNvSpPr>
            <p:nvPr/>
          </p:nvSpPr>
          <p:spPr bwMode="auto">
            <a:xfrm>
              <a:off x="3898" y="2934"/>
              <a:ext cx="90" cy="67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8" name="Rectangle 37"/>
            <p:cNvSpPr>
              <a:spLocks noChangeArrowheads="1"/>
            </p:cNvSpPr>
            <p:nvPr/>
          </p:nvSpPr>
          <p:spPr bwMode="auto">
            <a:xfrm>
              <a:off x="3988" y="2783"/>
              <a:ext cx="90" cy="82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9" name="Rectangle 38"/>
            <p:cNvSpPr>
              <a:spLocks noChangeArrowheads="1"/>
            </p:cNvSpPr>
            <p:nvPr/>
          </p:nvSpPr>
          <p:spPr bwMode="auto">
            <a:xfrm>
              <a:off x="4078" y="2570"/>
              <a:ext cx="86" cy="104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0" name="Rectangle 39"/>
            <p:cNvSpPr>
              <a:spLocks noChangeArrowheads="1"/>
            </p:cNvSpPr>
            <p:nvPr/>
          </p:nvSpPr>
          <p:spPr bwMode="auto">
            <a:xfrm>
              <a:off x="4164" y="2178"/>
              <a:ext cx="90" cy="143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1" name="Rectangle 40"/>
            <p:cNvSpPr>
              <a:spLocks noChangeArrowheads="1"/>
            </p:cNvSpPr>
            <p:nvPr/>
          </p:nvSpPr>
          <p:spPr bwMode="auto">
            <a:xfrm>
              <a:off x="4254" y="2192"/>
              <a:ext cx="90" cy="141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2" name="Rectangle 41"/>
            <p:cNvSpPr>
              <a:spLocks noChangeArrowheads="1"/>
            </p:cNvSpPr>
            <p:nvPr/>
          </p:nvSpPr>
          <p:spPr bwMode="auto">
            <a:xfrm>
              <a:off x="4344" y="1948"/>
              <a:ext cx="90" cy="166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3" name="Rectangle 42"/>
            <p:cNvSpPr>
              <a:spLocks noChangeArrowheads="1"/>
            </p:cNvSpPr>
            <p:nvPr/>
          </p:nvSpPr>
          <p:spPr bwMode="auto">
            <a:xfrm>
              <a:off x="4434" y="1778"/>
              <a:ext cx="86" cy="183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 name="Rectangle 43"/>
            <p:cNvSpPr>
              <a:spLocks noChangeArrowheads="1"/>
            </p:cNvSpPr>
            <p:nvPr/>
          </p:nvSpPr>
          <p:spPr bwMode="auto">
            <a:xfrm>
              <a:off x="4520" y="1879"/>
              <a:ext cx="90" cy="1732"/>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5" name="Rectangle 44"/>
            <p:cNvSpPr>
              <a:spLocks noChangeArrowheads="1"/>
            </p:cNvSpPr>
            <p:nvPr/>
          </p:nvSpPr>
          <p:spPr bwMode="auto">
            <a:xfrm>
              <a:off x="4610" y="1811"/>
              <a:ext cx="90" cy="1800"/>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6" name="Rectangle 45"/>
            <p:cNvSpPr>
              <a:spLocks noChangeArrowheads="1"/>
            </p:cNvSpPr>
            <p:nvPr/>
          </p:nvSpPr>
          <p:spPr bwMode="auto">
            <a:xfrm>
              <a:off x="4700" y="1998"/>
              <a:ext cx="87" cy="161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7" name="Rectangle 46"/>
            <p:cNvSpPr>
              <a:spLocks noChangeArrowheads="1"/>
            </p:cNvSpPr>
            <p:nvPr/>
          </p:nvSpPr>
          <p:spPr bwMode="auto">
            <a:xfrm>
              <a:off x="4787" y="2138"/>
              <a:ext cx="90" cy="147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 name="Rectangle 47"/>
            <p:cNvSpPr>
              <a:spLocks noChangeArrowheads="1"/>
            </p:cNvSpPr>
            <p:nvPr/>
          </p:nvSpPr>
          <p:spPr bwMode="auto">
            <a:xfrm>
              <a:off x="4877" y="2383"/>
              <a:ext cx="90" cy="122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Rectangle 48"/>
            <p:cNvSpPr>
              <a:spLocks noChangeArrowheads="1"/>
            </p:cNvSpPr>
            <p:nvPr/>
          </p:nvSpPr>
          <p:spPr bwMode="auto">
            <a:xfrm>
              <a:off x="4967" y="2430"/>
              <a:ext cx="86" cy="118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 name="Rectangle 49"/>
            <p:cNvSpPr>
              <a:spLocks noChangeArrowheads="1"/>
            </p:cNvSpPr>
            <p:nvPr/>
          </p:nvSpPr>
          <p:spPr bwMode="auto">
            <a:xfrm>
              <a:off x="5057" y="2808"/>
              <a:ext cx="86" cy="80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 name="Rectangle 50"/>
            <p:cNvSpPr>
              <a:spLocks noChangeArrowheads="1"/>
            </p:cNvSpPr>
            <p:nvPr/>
          </p:nvSpPr>
          <p:spPr bwMode="auto">
            <a:xfrm>
              <a:off x="5143" y="2833"/>
              <a:ext cx="90" cy="77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 name="Rectangle 51"/>
            <p:cNvSpPr>
              <a:spLocks noChangeArrowheads="1"/>
            </p:cNvSpPr>
            <p:nvPr/>
          </p:nvSpPr>
          <p:spPr bwMode="auto">
            <a:xfrm>
              <a:off x="5233" y="2999"/>
              <a:ext cx="90" cy="612"/>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9" name="Rectangle 52"/>
            <p:cNvSpPr>
              <a:spLocks noChangeArrowheads="1"/>
            </p:cNvSpPr>
            <p:nvPr/>
          </p:nvSpPr>
          <p:spPr bwMode="auto">
            <a:xfrm>
              <a:off x="5323" y="3215"/>
              <a:ext cx="87" cy="396"/>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 name="Rectangle 53"/>
            <p:cNvSpPr>
              <a:spLocks noChangeArrowheads="1"/>
            </p:cNvSpPr>
            <p:nvPr/>
          </p:nvSpPr>
          <p:spPr bwMode="auto">
            <a:xfrm>
              <a:off x="5410" y="3287"/>
              <a:ext cx="90" cy="32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 name="Rectangle 54"/>
            <p:cNvSpPr>
              <a:spLocks noChangeArrowheads="1"/>
            </p:cNvSpPr>
            <p:nvPr/>
          </p:nvSpPr>
          <p:spPr bwMode="auto">
            <a:xfrm>
              <a:off x="5500" y="3312"/>
              <a:ext cx="90" cy="29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2" name="Rectangle 55"/>
            <p:cNvSpPr>
              <a:spLocks noChangeArrowheads="1"/>
            </p:cNvSpPr>
            <p:nvPr/>
          </p:nvSpPr>
          <p:spPr bwMode="auto">
            <a:xfrm>
              <a:off x="5590" y="3330"/>
              <a:ext cx="86" cy="28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3" name="Rectangle 56"/>
            <p:cNvSpPr>
              <a:spLocks noChangeArrowheads="1"/>
            </p:cNvSpPr>
            <p:nvPr/>
          </p:nvSpPr>
          <p:spPr bwMode="auto">
            <a:xfrm>
              <a:off x="5676" y="3442"/>
              <a:ext cx="90" cy="16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4" name="Rectangle 57"/>
            <p:cNvSpPr>
              <a:spLocks noChangeArrowheads="1"/>
            </p:cNvSpPr>
            <p:nvPr/>
          </p:nvSpPr>
          <p:spPr bwMode="auto">
            <a:xfrm>
              <a:off x="5766" y="3496"/>
              <a:ext cx="90" cy="115"/>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 name="Rectangle 58"/>
            <p:cNvSpPr>
              <a:spLocks noChangeArrowheads="1"/>
            </p:cNvSpPr>
            <p:nvPr/>
          </p:nvSpPr>
          <p:spPr bwMode="auto">
            <a:xfrm>
              <a:off x="5856" y="3503"/>
              <a:ext cx="90" cy="10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6" name="Rectangle 59"/>
            <p:cNvSpPr>
              <a:spLocks noChangeArrowheads="1"/>
            </p:cNvSpPr>
            <p:nvPr/>
          </p:nvSpPr>
          <p:spPr bwMode="auto">
            <a:xfrm>
              <a:off x="5946" y="3557"/>
              <a:ext cx="86" cy="5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 name="Rectangle 60"/>
            <p:cNvSpPr>
              <a:spLocks noChangeArrowheads="1"/>
            </p:cNvSpPr>
            <p:nvPr/>
          </p:nvSpPr>
          <p:spPr bwMode="auto">
            <a:xfrm>
              <a:off x="6032" y="3575"/>
              <a:ext cx="90" cy="36"/>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 name="Rectangle 61"/>
            <p:cNvSpPr>
              <a:spLocks noChangeArrowheads="1"/>
            </p:cNvSpPr>
            <p:nvPr/>
          </p:nvSpPr>
          <p:spPr bwMode="auto">
            <a:xfrm>
              <a:off x="6122" y="3560"/>
              <a:ext cx="90" cy="5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 name="Rectangle 62"/>
            <p:cNvSpPr>
              <a:spLocks noChangeArrowheads="1"/>
            </p:cNvSpPr>
            <p:nvPr/>
          </p:nvSpPr>
          <p:spPr bwMode="auto">
            <a:xfrm>
              <a:off x="6212" y="3575"/>
              <a:ext cx="90" cy="36"/>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 name="Rectangle 63"/>
            <p:cNvSpPr>
              <a:spLocks noChangeArrowheads="1"/>
            </p:cNvSpPr>
            <p:nvPr/>
          </p:nvSpPr>
          <p:spPr bwMode="auto">
            <a:xfrm>
              <a:off x="1734" y="2887"/>
              <a:ext cx="132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Raw Fraction &lt; 0: 15.2%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1" name="Rectangle 64"/>
            <p:cNvSpPr>
              <a:spLocks noChangeArrowheads="1"/>
            </p:cNvSpPr>
            <p:nvPr/>
          </p:nvSpPr>
          <p:spPr bwMode="auto">
            <a:xfrm>
              <a:off x="1723" y="3006"/>
              <a:ext cx="135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Signal Fraction &lt; 0: 1.9%</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2" name="Rectangle 65"/>
            <p:cNvSpPr>
              <a:spLocks noChangeArrowheads="1"/>
            </p:cNvSpPr>
            <p:nvPr/>
          </p:nvSpPr>
          <p:spPr bwMode="auto">
            <a:xfrm>
              <a:off x="1792" y="3125"/>
              <a:ext cx="121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Mean Gap:  9.2 pctiles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3" name="Line 66"/>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 name="Line 67"/>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 name="Rectangle 68"/>
            <p:cNvSpPr>
              <a:spLocks noChangeArrowheads="1"/>
            </p:cNvSpPr>
            <p:nvPr/>
          </p:nvSpPr>
          <p:spPr bwMode="auto">
            <a:xfrm rot="16200000">
              <a:off x="1194" y="347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6" name="Line 69"/>
            <p:cNvSpPr>
              <a:spLocks noChangeShapeType="1"/>
            </p:cNvSpPr>
            <p:nvPr/>
          </p:nvSpPr>
          <p:spPr bwMode="auto">
            <a:xfrm flipH="1">
              <a:off x="1378" y="2837"/>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 name="Rectangle 70"/>
            <p:cNvSpPr>
              <a:spLocks noChangeArrowheads="1"/>
            </p:cNvSpPr>
            <p:nvPr/>
          </p:nvSpPr>
          <p:spPr bwMode="auto">
            <a:xfrm rot="16200000">
              <a:off x="1131" y="2700"/>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0" name="Line 71"/>
            <p:cNvSpPr>
              <a:spLocks noChangeShapeType="1"/>
            </p:cNvSpPr>
            <p:nvPr/>
          </p:nvSpPr>
          <p:spPr bwMode="auto">
            <a:xfrm flipH="1">
              <a:off x="1378" y="206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 name="Rectangle 72"/>
            <p:cNvSpPr>
              <a:spLocks noChangeArrowheads="1"/>
            </p:cNvSpPr>
            <p:nvPr/>
          </p:nvSpPr>
          <p:spPr bwMode="auto">
            <a:xfrm rot="16200000">
              <a:off x="1131" y="1927"/>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2" name="Line 73"/>
            <p:cNvSpPr>
              <a:spLocks noChangeShapeType="1"/>
            </p:cNvSpPr>
            <p:nvPr/>
          </p:nvSpPr>
          <p:spPr bwMode="auto">
            <a:xfrm flipH="1">
              <a:off x="1378" y="128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 name="Rectangle 74"/>
            <p:cNvSpPr>
              <a:spLocks noChangeArrowheads="1"/>
            </p:cNvSpPr>
            <p:nvPr/>
          </p:nvSpPr>
          <p:spPr bwMode="auto">
            <a:xfrm rot="16200000">
              <a:off x="1131" y="1152"/>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4" name="Line 75"/>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 name="Rectangle 76"/>
            <p:cNvSpPr>
              <a:spLocks noChangeArrowheads="1"/>
            </p:cNvSpPr>
            <p:nvPr/>
          </p:nvSpPr>
          <p:spPr bwMode="auto">
            <a:xfrm rot="16200000">
              <a:off x="1131" y="379"/>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8" name="Rectangle 77"/>
            <p:cNvSpPr>
              <a:spLocks noChangeArrowheads="1"/>
            </p:cNvSpPr>
            <p:nvPr/>
          </p:nvSpPr>
          <p:spPr bwMode="auto">
            <a:xfrm rot="16200000">
              <a:off x="775" y="1929"/>
              <a:ext cx="56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Density</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9" name="Line 78"/>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 name="Line 79"/>
            <p:cNvSpPr>
              <a:spLocks noChangeShapeType="1"/>
            </p:cNvSpPr>
            <p:nvPr/>
          </p:nvSpPr>
          <p:spPr bwMode="auto">
            <a:xfrm>
              <a:off x="181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 name="Rectangle 80"/>
            <p:cNvSpPr>
              <a:spLocks noChangeArrowheads="1"/>
            </p:cNvSpPr>
            <p:nvPr/>
          </p:nvSpPr>
          <p:spPr bwMode="auto">
            <a:xfrm>
              <a:off x="1705" y="3798"/>
              <a:ext cx="2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2" name="Line 81"/>
            <p:cNvSpPr>
              <a:spLocks noChangeShapeType="1"/>
            </p:cNvSpPr>
            <p:nvPr/>
          </p:nvSpPr>
          <p:spPr bwMode="auto">
            <a:xfrm>
              <a:off x="293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 name="Rectangle 82"/>
            <p:cNvSpPr>
              <a:spLocks noChangeArrowheads="1"/>
            </p:cNvSpPr>
            <p:nvPr/>
          </p:nvSpPr>
          <p:spPr bwMode="auto">
            <a:xfrm>
              <a:off x="2825" y="3798"/>
              <a:ext cx="2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4" name="Line 83"/>
            <p:cNvSpPr>
              <a:spLocks noChangeShapeType="1"/>
            </p:cNvSpPr>
            <p:nvPr/>
          </p:nvSpPr>
          <p:spPr bwMode="auto">
            <a:xfrm>
              <a:off x="4056"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 name="Rectangle 84"/>
            <p:cNvSpPr>
              <a:spLocks noChangeArrowheads="1"/>
            </p:cNvSpPr>
            <p:nvPr/>
          </p:nvSpPr>
          <p:spPr bwMode="auto">
            <a:xfrm>
              <a:off x="401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6" name="Line 85"/>
            <p:cNvSpPr>
              <a:spLocks noChangeShapeType="1"/>
            </p:cNvSpPr>
            <p:nvPr/>
          </p:nvSpPr>
          <p:spPr bwMode="auto">
            <a:xfrm>
              <a:off x="517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 name="Rectangle 86"/>
            <p:cNvSpPr>
              <a:spLocks noChangeArrowheads="1"/>
            </p:cNvSpPr>
            <p:nvPr/>
          </p:nvSpPr>
          <p:spPr bwMode="auto">
            <a:xfrm>
              <a:off x="509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8" name="Line 87"/>
            <p:cNvSpPr>
              <a:spLocks noChangeShapeType="1"/>
            </p:cNvSpPr>
            <p:nvPr/>
          </p:nvSpPr>
          <p:spPr bwMode="auto">
            <a:xfrm>
              <a:off x="630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9" name="Rectangle 88"/>
            <p:cNvSpPr>
              <a:spLocks noChangeArrowheads="1"/>
            </p:cNvSpPr>
            <p:nvPr/>
          </p:nvSpPr>
          <p:spPr bwMode="auto">
            <a:xfrm>
              <a:off x="622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0" name="Rectangle 89"/>
            <p:cNvSpPr>
              <a:spLocks noChangeArrowheads="1"/>
            </p:cNvSpPr>
            <p:nvPr/>
          </p:nvSpPr>
          <p:spPr bwMode="auto">
            <a:xfrm>
              <a:off x="2123" y="3989"/>
              <a:ext cx="393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 Minus Black Rank Given Parents at 75th Percentile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1" name="Rectangle 90"/>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dirty="0">
                  <a:ln>
                    <a:noFill/>
                  </a:ln>
                  <a:solidFill>
                    <a:srgbClr val="1E2D53"/>
                  </a:solidFill>
                  <a:effectLst/>
                  <a:latin typeface="Arial" panose="020B0604020202020204" pitchFamily="34" charset="0"/>
                </a:rPr>
                <a:t> </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2368734195"/>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381125" y="0"/>
            <a:ext cx="9429750" cy="6858000"/>
          </a:xfrm>
          <a:prstGeom prst="rect">
            <a:avLst/>
          </a:prstGeom>
        </p:spPr>
      </p:pic>
      <p:sp>
        <p:nvSpPr>
          <p:cNvPr id="5" name="TextBox 92"/>
          <p:cNvSpPr txBox="1"/>
          <p:nvPr/>
        </p:nvSpPr>
        <p:spPr>
          <a:xfrm>
            <a:off x="1381126" y="112259"/>
            <a:ext cx="9836304" cy="369332"/>
          </a:xfrm>
          <a:prstGeom prst="rect">
            <a:avLst/>
          </a:prstGeom>
          <a:noFill/>
        </p:spPr>
        <p:txBody>
          <a:bodyPr wrap="square" rtlCol="0">
            <a:spAutoFit/>
          </a:bodyPr>
          <a:lstStyle/>
          <a:p>
            <a:pPr algn="ctr">
              <a:defRPr/>
            </a:pPr>
            <a:r>
              <a:rPr lang="en-US" b="1" kern="0" dirty="0">
                <a:solidFill>
                  <a:srgbClr val="1E2D53"/>
                </a:solidFill>
                <a:latin typeface="Arial"/>
                <a:cs typeface="Arial"/>
              </a:rPr>
              <a:t>Mean Child Individual Income Rank for Males with Parents at 75th Percentile</a:t>
            </a:r>
          </a:p>
        </p:txBody>
      </p:sp>
    </p:spTree>
    <p:extLst>
      <p:ext uri="{BB962C8B-B14F-4D97-AF65-F5344CB8AC3E}">
        <p14:creationId xmlns:p14="http://schemas.microsoft.com/office/powerpoint/2010/main" val="1921383918"/>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noChangeAspect="1"/>
          </p:cNvGrpSpPr>
          <p:nvPr/>
        </p:nvGrpSpPr>
        <p:grpSpPr bwMode="auto">
          <a:xfrm>
            <a:off x="1522413" y="200025"/>
            <a:ext cx="9077325" cy="6453188"/>
            <a:chOff x="959" y="126"/>
            <a:chExt cx="5718" cy="4065"/>
          </a:xfrm>
        </p:grpSpPr>
        <p:sp>
          <p:nvSpPr>
            <p:cNvPr id="10"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Line 9"/>
            <p:cNvSpPr>
              <a:spLocks noChangeShapeType="1"/>
            </p:cNvSpPr>
            <p:nvPr/>
          </p:nvSpPr>
          <p:spPr bwMode="auto">
            <a:xfrm>
              <a:off x="1435" y="2837"/>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Line 10"/>
            <p:cNvSpPr>
              <a:spLocks noChangeShapeType="1"/>
            </p:cNvSpPr>
            <p:nvPr/>
          </p:nvSpPr>
          <p:spPr bwMode="auto">
            <a:xfrm>
              <a:off x="1435" y="206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Line 11"/>
            <p:cNvSpPr>
              <a:spLocks noChangeShapeType="1"/>
            </p:cNvSpPr>
            <p:nvPr/>
          </p:nvSpPr>
          <p:spPr bwMode="auto">
            <a:xfrm>
              <a:off x="1435" y="128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Line 12"/>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Line 13"/>
            <p:cNvSpPr>
              <a:spLocks noChangeShapeType="1"/>
            </p:cNvSpPr>
            <p:nvPr/>
          </p:nvSpPr>
          <p:spPr bwMode="auto">
            <a:xfrm flipV="1">
              <a:off x="4056" y="421"/>
              <a:ext cx="0" cy="3287"/>
            </a:xfrm>
            <a:prstGeom prst="line">
              <a:avLst/>
            </a:prstGeom>
            <a:noFill/>
            <a:ln w="222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Rectangle 14"/>
            <p:cNvSpPr>
              <a:spLocks noChangeArrowheads="1"/>
            </p:cNvSpPr>
            <p:nvPr/>
          </p:nvSpPr>
          <p:spPr bwMode="auto">
            <a:xfrm>
              <a:off x="2936" y="3553"/>
              <a:ext cx="58" cy="5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Rectangle 15"/>
            <p:cNvSpPr>
              <a:spLocks noChangeArrowheads="1"/>
            </p:cNvSpPr>
            <p:nvPr/>
          </p:nvSpPr>
          <p:spPr bwMode="auto">
            <a:xfrm>
              <a:off x="2994" y="3542"/>
              <a:ext cx="54" cy="6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Rectangle 16"/>
            <p:cNvSpPr>
              <a:spLocks noChangeArrowheads="1"/>
            </p:cNvSpPr>
            <p:nvPr/>
          </p:nvSpPr>
          <p:spPr bwMode="auto">
            <a:xfrm>
              <a:off x="3048" y="3492"/>
              <a:ext cx="58" cy="11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Rectangle 17"/>
            <p:cNvSpPr>
              <a:spLocks noChangeArrowheads="1"/>
            </p:cNvSpPr>
            <p:nvPr/>
          </p:nvSpPr>
          <p:spPr bwMode="auto">
            <a:xfrm>
              <a:off x="3106" y="3456"/>
              <a:ext cx="57" cy="155"/>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Rectangle 18"/>
            <p:cNvSpPr>
              <a:spLocks noChangeArrowheads="1"/>
            </p:cNvSpPr>
            <p:nvPr/>
          </p:nvSpPr>
          <p:spPr bwMode="auto">
            <a:xfrm>
              <a:off x="3163" y="3431"/>
              <a:ext cx="54" cy="180"/>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Rectangle 19"/>
            <p:cNvSpPr>
              <a:spLocks noChangeArrowheads="1"/>
            </p:cNvSpPr>
            <p:nvPr/>
          </p:nvSpPr>
          <p:spPr bwMode="auto">
            <a:xfrm>
              <a:off x="3217" y="3330"/>
              <a:ext cx="58" cy="28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Rectangle 20"/>
            <p:cNvSpPr>
              <a:spLocks noChangeArrowheads="1"/>
            </p:cNvSpPr>
            <p:nvPr/>
          </p:nvSpPr>
          <p:spPr bwMode="auto">
            <a:xfrm>
              <a:off x="3275" y="3240"/>
              <a:ext cx="57" cy="37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Rectangle 21"/>
            <p:cNvSpPr>
              <a:spLocks noChangeArrowheads="1"/>
            </p:cNvSpPr>
            <p:nvPr/>
          </p:nvSpPr>
          <p:spPr bwMode="auto">
            <a:xfrm>
              <a:off x="3332" y="2920"/>
              <a:ext cx="58" cy="69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Rectangle 22"/>
            <p:cNvSpPr>
              <a:spLocks noChangeArrowheads="1"/>
            </p:cNvSpPr>
            <p:nvPr/>
          </p:nvSpPr>
          <p:spPr bwMode="auto">
            <a:xfrm>
              <a:off x="3390" y="2750"/>
              <a:ext cx="54" cy="86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Rectangle 23"/>
            <p:cNvSpPr>
              <a:spLocks noChangeArrowheads="1"/>
            </p:cNvSpPr>
            <p:nvPr/>
          </p:nvSpPr>
          <p:spPr bwMode="auto">
            <a:xfrm>
              <a:off x="3444" y="2430"/>
              <a:ext cx="58" cy="118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4"/>
            <p:cNvSpPr>
              <a:spLocks noChangeArrowheads="1"/>
            </p:cNvSpPr>
            <p:nvPr/>
          </p:nvSpPr>
          <p:spPr bwMode="auto">
            <a:xfrm>
              <a:off x="3502" y="2264"/>
              <a:ext cx="57" cy="134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Rectangle 25"/>
            <p:cNvSpPr>
              <a:spLocks noChangeArrowheads="1"/>
            </p:cNvSpPr>
            <p:nvPr/>
          </p:nvSpPr>
          <p:spPr bwMode="auto">
            <a:xfrm>
              <a:off x="3559" y="1782"/>
              <a:ext cx="58" cy="182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Rectangle 26"/>
            <p:cNvSpPr>
              <a:spLocks noChangeArrowheads="1"/>
            </p:cNvSpPr>
            <p:nvPr/>
          </p:nvSpPr>
          <p:spPr bwMode="auto">
            <a:xfrm>
              <a:off x="3617" y="1469"/>
              <a:ext cx="54" cy="2142"/>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Rectangle 27"/>
            <p:cNvSpPr>
              <a:spLocks noChangeArrowheads="1"/>
            </p:cNvSpPr>
            <p:nvPr/>
          </p:nvSpPr>
          <p:spPr bwMode="auto">
            <a:xfrm>
              <a:off x="3671" y="1210"/>
              <a:ext cx="57" cy="240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Rectangle 28"/>
            <p:cNvSpPr>
              <a:spLocks noChangeArrowheads="1"/>
            </p:cNvSpPr>
            <p:nvPr/>
          </p:nvSpPr>
          <p:spPr bwMode="auto">
            <a:xfrm>
              <a:off x="3728" y="914"/>
              <a:ext cx="58" cy="269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Rectangle 29"/>
            <p:cNvSpPr>
              <a:spLocks noChangeArrowheads="1"/>
            </p:cNvSpPr>
            <p:nvPr/>
          </p:nvSpPr>
          <p:spPr bwMode="auto">
            <a:xfrm>
              <a:off x="3786" y="648"/>
              <a:ext cx="58" cy="296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 name="Rectangle 30"/>
            <p:cNvSpPr>
              <a:spLocks noChangeArrowheads="1"/>
            </p:cNvSpPr>
            <p:nvPr/>
          </p:nvSpPr>
          <p:spPr bwMode="auto">
            <a:xfrm>
              <a:off x="3844" y="806"/>
              <a:ext cx="54" cy="2805"/>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 name="Rectangle 31"/>
            <p:cNvSpPr>
              <a:spLocks noChangeArrowheads="1"/>
            </p:cNvSpPr>
            <p:nvPr/>
          </p:nvSpPr>
          <p:spPr bwMode="auto">
            <a:xfrm>
              <a:off x="3898" y="911"/>
              <a:ext cx="57" cy="2700"/>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 name="Rectangle 32"/>
            <p:cNvSpPr>
              <a:spLocks noChangeArrowheads="1"/>
            </p:cNvSpPr>
            <p:nvPr/>
          </p:nvSpPr>
          <p:spPr bwMode="auto">
            <a:xfrm>
              <a:off x="3955" y="670"/>
              <a:ext cx="58" cy="294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 name="Rectangle 33"/>
            <p:cNvSpPr>
              <a:spLocks noChangeArrowheads="1"/>
            </p:cNvSpPr>
            <p:nvPr/>
          </p:nvSpPr>
          <p:spPr bwMode="auto">
            <a:xfrm>
              <a:off x="4013" y="1210"/>
              <a:ext cx="57" cy="240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 name="Rectangle 34"/>
            <p:cNvSpPr>
              <a:spLocks noChangeArrowheads="1"/>
            </p:cNvSpPr>
            <p:nvPr/>
          </p:nvSpPr>
          <p:spPr bwMode="auto">
            <a:xfrm>
              <a:off x="4070" y="1588"/>
              <a:ext cx="54" cy="202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 name="Rectangle 35"/>
            <p:cNvSpPr>
              <a:spLocks noChangeArrowheads="1"/>
            </p:cNvSpPr>
            <p:nvPr/>
          </p:nvSpPr>
          <p:spPr bwMode="auto">
            <a:xfrm>
              <a:off x="4124" y="1973"/>
              <a:ext cx="58" cy="163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 name="Rectangle 36"/>
            <p:cNvSpPr>
              <a:spLocks noChangeArrowheads="1"/>
            </p:cNvSpPr>
            <p:nvPr/>
          </p:nvSpPr>
          <p:spPr bwMode="auto">
            <a:xfrm>
              <a:off x="4182" y="2254"/>
              <a:ext cx="58" cy="135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 name="Rectangle 37"/>
            <p:cNvSpPr>
              <a:spLocks noChangeArrowheads="1"/>
            </p:cNvSpPr>
            <p:nvPr/>
          </p:nvSpPr>
          <p:spPr bwMode="auto">
            <a:xfrm>
              <a:off x="4240" y="2462"/>
              <a:ext cx="57" cy="114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 name="Rectangle 38"/>
            <p:cNvSpPr>
              <a:spLocks noChangeArrowheads="1"/>
            </p:cNvSpPr>
            <p:nvPr/>
          </p:nvSpPr>
          <p:spPr bwMode="auto">
            <a:xfrm>
              <a:off x="4297" y="2804"/>
              <a:ext cx="54" cy="80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3" name="Rectangle 39"/>
            <p:cNvSpPr>
              <a:spLocks noChangeArrowheads="1"/>
            </p:cNvSpPr>
            <p:nvPr/>
          </p:nvSpPr>
          <p:spPr bwMode="auto">
            <a:xfrm>
              <a:off x="4351" y="2801"/>
              <a:ext cx="58" cy="810"/>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 name="Rectangle 40"/>
            <p:cNvSpPr>
              <a:spLocks noChangeArrowheads="1"/>
            </p:cNvSpPr>
            <p:nvPr/>
          </p:nvSpPr>
          <p:spPr bwMode="auto">
            <a:xfrm>
              <a:off x="4409" y="2999"/>
              <a:ext cx="57" cy="612"/>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 name="Rectangle 41"/>
            <p:cNvSpPr>
              <a:spLocks noChangeArrowheads="1"/>
            </p:cNvSpPr>
            <p:nvPr/>
          </p:nvSpPr>
          <p:spPr bwMode="auto">
            <a:xfrm>
              <a:off x="4466" y="3251"/>
              <a:ext cx="54" cy="360"/>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 name="Rectangle 42"/>
            <p:cNvSpPr>
              <a:spLocks noChangeArrowheads="1"/>
            </p:cNvSpPr>
            <p:nvPr/>
          </p:nvSpPr>
          <p:spPr bwMode="auto">
            <a:xfrm>
              <a:off x="4520" y="3269"/>
              <a:ext cx="58" cy="342"/>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 name="Rectangle 43"/>
            <p:cNvSpPr>
              <a:spLocks noChangeArrowheads="1"/>
            </p:cNvSpPr>
            <p:nvPr/>
          </p:nvSpPr>
          <p:spPr bwMode="auto">
            <a:xfrm>
              <a:off x="4578" y="3370"/>
              <a:ext cx="58" cy="24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 name="Rectangle 44"/>
            <p:cNvSpPr>
              <a:spLocks noChangeArrowheads="1"/>
            </p:cNvSpPr>
            <p:nvPr/>
          </p:nvSpPr>
          <p:spPr bwMode="auto">
            <a:xfrm>
              <a:off x="4636" y="3424"/>
              <a:ext cx="57" cy="18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 name="Rectangle 45"/>
            <p:cNvSpPr>
              <a:spLocks noChangeArrowheads="1"/>
            </p:cNvSpPr>
            <p:nvPr/>
          </p:nvSpPr>
          <p:spPr bwMode="auto">
            <a:xfrm>
              <a:off x="4693" y="3463"/>
              <a:ext cx="54" cy="14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 name="Rectangle 46"/>
            <p:cNvSpPr>
              <a:spLocks noChangeArrowheads="1"/>
            </p:cNvSpPr>
            <p:nvPr/>
          </p:nvSpPr>
          <p:spPr bwMode="auto">
            <a:xfrm>
              <a:off x="4747" y="3521"/>
              <a:ext cx="58" cy="90"/>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 name="Rectangle 47"/>
            <p:cNvSpPr>
              <a:spLocks noChangeArrowheads="1"/>
            </p:cNvSpPr>
            <p:nvPr/>
          </p:nvSpPr>
          <p:spPr bwMode="auto">
            <a:xfrm>
              <a:off x="4805" y="3532"/>
              <a:ext cx="57" cy="7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 name="Rectangle 48"/>
            <p:cNvSpPr>
              <a:spLocks noChangeArrowheads="1"/>
            </p:cNvSpPr>
            <p:nvPr/>
          </p:nvSpPr>
          <p:spPr bwMode="auto">
            <a:xfrm>
              <a:off x="4862" y="3553"/>
              <a:ext cx="58" cy="5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 name="Rectangle 49"/>
            <p:cNvSpPr>
              <a:spLocks noChangeArrowheads="1"/>
            </p:cNvSpPr>
            <p:nvPr/>
          </p:nvSpPr>
          <p:spPr bwMode="auto">
            <a:xfrm>
              <a:off x="4920" y="3560"/>
              <a:ext cx="54" cy="5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 name="Rectangle 50"/>
            <p:cNvSpPr>
              <a:spLocks noChangeArrowheads="1"/>
            </p:cNvSpPr>
            <p:nvPr/>
          </p:nvSpPr>
          <p:spPr bwMode="auto">
            <a:xfrm>
              <a:off x="4974" y="3557"/>
              <a:ext cx="58" cy="5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 name="Rectangle 51"/>
            <p:cNvSpPr>
              <a:spLocks noChangeArrowheads="1"/>
            </p:cNvSpPr>
            <p:nvPr/>
          </p:nvSpPr>
          <p:spPr bwMode="auto">
            <a:xfrm>
              <a:off x="5032" y="3607"/>
              <a:ext cx="57" cy="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 name="Rectangle 52"/>
            <p:cNvSpPr>
              <a:spLocks noChangeArrowheads="1"/>
            </p:cNvSpPr>
            <p:nvPr/>
          </p:nvSpPr>
          <p:spPr bwMode="auto">
            <a:xfrm>
              <a:off x="5089" y="3600"/>
              <a:ext cx="58" cy="1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4" name="Rectangle 53"/>
            <p:cNvSpPr>
              <a:spLocks noChangeArrowheads="1"/>
            </p:cNvSpPr>
            <p:nvPr/>
          </p:nvSpPr>
          <p:spPr bwMode="auto">
            <a:xfrm>
              <a:off x="5147" y="3593"/>
              <a:ext cx="54" cy="1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 name="Rectangle 54"/>
            <p:cNvSpPr>
              <a:spLocks noChangeArrowheads="1"/>
            </p:cNvSpPr>
            <p:nvPr/>
          </p:nvSpPr>
          <p:spPr bwMode="auto">
            <a:xfrm>
              <a:off x="5201" y="3600"/>
              <a:ext cx="57" cy="1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 name="Rectangle 55"/>
            <p:cNvSpPr>
              <a:spLocks noChangeArrowheads="1"/>
            </p:cNvSpPr>
            <p:nvPr/>
          </p:nvSpPr>
          <p:spPr bwMode="auto">
            <a:xfrm>
              <a:off x="5258" y="3589"/>
              <a:ext cx="58" cy="22"/>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 name="Rectangle 56"/>
            <p:cNvSpPr>
              <a:spLocks noChangeArrowheads="1"/>
            </p:cNvSpPr>
            <p:nvPr/>
          </p:nvSpPr>
          <p:spPr bwMode="auto">
            <a:xfrm>
              <a:off x="5316" y="3604"/>
              <a:ext cx="58" cy="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 name="Rectangle 57"/>
            <p:cNvSpPr>
              <a:spLocks noChangeArrowheads="1"/>
            </p:cNvSpPr>
            <p:nvPr/>
          </p:nvSpPr>
          <p:spPr bwMode="auto">
            <a:xfrm>
              <a:off x="5428" y="3611"/>
              <a:ext cx="57" cy="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 name="Rectangle 58"/>
            <p:cNvSpPr>
              <a:spLocks noChangeArrowheads="1"/>
            </p:cNvSpPr>
            <p:nvPr/>
          </p:nvSpPr>
          <p:spPr bwMode="auto">
            <a:xfrm>
              <a:off x="5712" y="3607"/>
              <a:ext cx="58" cy="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 name="Rectangle 59"/>
            <p:cNvSpPr>
              <a:spLocks noChangeArrowheads="1"/>
            </p:cNvSpPr>
            <p:nvPr/>
          </p:nvSpPr>
          <p:spPr bwMode="auto">
            <a:xfrm>
              <a:off x="1734" y="2887"/>
              <a:ext cx="132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Raw Fraction &lt; 0: 72.5%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1" name="Rectangle 60"/>
            <p:cNvSpPr>
              <a:spLocks noChangeArrowheads="1"/>
            </p:cNvSpPr>
            <p:nvPr/>
          </p:nvSpPr>
          <p:spPr bwMode="auto">
            <a:xfrm>
              <a:off x="1691" y="3006"/>
              <a:ext cx="141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Signal Fraction &lt; 0: 83.6%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2" name="Rectangle 61"/>
            <p:cNvSpPr>
              <a:spLocks noChangeArrowheads="1"/>
            </p:cNvSpPr>
            <p:nvPr/>
          </p:nvSpPr>
          <p:spPr bwMode="auto">
            <a:xfrm>
              <a:off x="1788" y="3125"/>
              <a:ext cx="122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Mean Gap: -3.0 pctiles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3" name="Line 62"/>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4" name="Line 63"/>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 name="Rectangle 64"/>
            <p:cNvSpPr>
              <a:spLocks noChangeArrowheads="1"/>
            </p:cNvSpPr>
            <p:nvPr/>
          </p:nvSpPr>
          <p:spPr bwMode="auto">
            <a:xfrm rot="16200000">
              <a:off x="1194" y="347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6" name="Line 65"/>
            <p:cNvSpPr>
              <a:spLocks noChangeShapeType="1"/>
            </p:cNvSpPr>
            <p:nvPr/>
          </p:nvSpPr>
          <p:spPr bwMode="auto">
            <a:xfrm flipH="1">
              <a:off x="1378" y="2837"/>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 name="Rectangle 66"/>
            <p:cNvSpPr>
              <a:spLocks noChangeArrowheads="1"/>
            </p:cNvSpPr>
            <p:nvPr/>
          </p:nvSpPr>
          <p:spPr bwMode="auto">
            <a:xfrm rot="16200000">
              <a:off x="1131" y="2700"/>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8" name="Line 67"/>
            <p:cNvSpPr>
              <a:spLocks noChangeShapeType="1"/>
            </p:cNvSpPr>
            <p:nvPr/>
          </p:nvSpPr>
          <p:spPr bwMode="auto">
            <a:xfrm flipH="1">
              <a:off x="1378" y="206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 name="Rectangle 68"/>
            <p:cNvSpPr>
              <a:spLocks noChangeArrowheads="1"/>
            </p:cNvSpPr>
            <p:nvPr/>
          </p:nvSpPr>
          <p:spPr bwMode="auto">
            <a:xfrm rot="16200000">
              <a:off x="1131" y="1927"/>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0" name="Line 69"/>
            <p:cNvSpPr>
              <a:spLocks noChangeShapeType="1"/>
            </p:cNvSpPr>
            <p:nvPr/>
          </p:nvSpPr>
          <p:spPr bwMode="auto">
            <a:xfrm flipH="1">
              <a:off x="1378" y="128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 name="Rectangle 70"/>
            <p:cNvSpPr>
              <a:spLocks noChangeArrowheads="1"/>
            </p:cNvSpPr>
            <p:nvPr/>
          </p:nvSpPr>
          <p:spPr bwMode="auto">
            <a:xfrm rot="16200000">
              <a:off x="1131" y="1152"/>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2" name="Line 71"/>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 name="Rectangle 72"/>
            <p:cNvSpPr>
              <a:spLocks noChangeArrowheads="1"/>
            </p:cNvSpPr>
            <p:nvPr/>
          </p:nvSpPr>
          <p:spPr bwMode="auto">
            <a:xfrm rot="16200000">
              <a:off x="1131" y="379"/>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6" name="Rectangle 73"/>
            <p:cNvSpPr>
              <a:spLocks noChangeArrowheads="1"/>
            </p:cNvSpPr>
            <p:nvPr/>
          </p:nvSpPr>
          <p:spPr bwMode="auto">
            <a:xfrm rot="16200000">
              <a:off x="775" y="1929"/>
              <a:ext cx="56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Density</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7" name="Line 74"/>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8" name="Line 75"/>
            <p:cNvSpPr>
              <a:spLocks noChangeShapeType="1"/>
            </p:cNvSpPr>
            <p:nvPr/>
          </p:nvSpPr>
          <p:spPr bwMode="auto">
            <a:xfrm>
              <a:off x="181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9" name="Rectangle 76"/>
            <p:cNvSpPr>
              <a:spLocks noChangeArrowheads="1"/>
            </p:cNvSpPr>
            <p:nvPr/>
          </p:nvSpPr>
          <p:spPr bwMode="auto">
            <a:xfrm>
              <a:off x="1705" y="3798"/>
              <a:ext cx="2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60" name="Line 77"/>
            <p:cNvSpPr>
              <a:spLocks noChangeShapeType="1"/>
            </p:cNvSpPr>
            <p:nvPr/>
          </p:nvSpPr>
          <p:spPr bwMode="auto">
            <a:xfrm>
              <a:off x="293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 name="Rectangle 78"/>
            <p:cNvSpPr>
              <a:spLocks noChangeArrowheads="1"/>
            </p:cNvSpPr>
            <p:nvPr/>
          </p:nvSpPr>
          <p:spPr bwMode="auto">
            <a:xfrm>
              <a:off x="2825" y="3798"/>
              <a:ext cx="2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62" name="Line 79"/>
            <p:cNvSpPr>
              <a:spLocks noChangeShapeType="1"/>
            </p:cNvSpPr>
            <p:nvPr/>
          </p:nvSpPr>
          <p:spPr bwMode="auto">
            <a:xfrm>
              <a:off x="4056"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3" name="Rectangle 80"/>
            <p:cNvSpPr>
              <a:spLocks noChangeArrowheads="1"/>
            </p:cNvSpPr>
            <p:nvPr/>
          </p:nvSpPr>
          <p:spPr bwMode="auto">
            <a:xfrm>
              <a:off x="401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64" name="Line 81"/>
            <p:cNvSpPr>
              <a:spLocks noChangeShapeType="1"/>
            </p:cNvSpPr>
            <p:nvPr/>
          </p:nvSpPr>
          <p:spPr bwMode="auto">
            <a:xfrm>
              <a:off x="517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 name="Rectangle 82"/>
            <p:cNvSpPr>
              <a:spLocks noChangeArrowheads="1"/>
            </p:cNvSpPr>
            <p:nvPr/>
          </p:nvSpPr>
          <p:spPr bwMode="auto">
            <a:xfrm>
              <a:off x="509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66" name="Line 83"/>
            <p:cNvSpPr>
              <a:spLocks noChangeShapeType="1"/>
            </p:cNvSpPr>
            <p:nvPr/>
          </p:nvSpPr>
          <p:spPr bwMode="auto">
            <a:xfrm>
              <a:off x="630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 name="Rectangle 84"/>
            <p:cNvSpPr>
              <a:spLocks noChangeArrowheads="1"/>
            </p:cNvSpPr>
            <p:nvPr/>
          </p:nvSpPr>
          <p:spPr bwMode="auto">
            <a:xfrm>
              <a:off x="622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68" name="Rectangle 85"/>
            <p:cNvSpPr>
              <a:spLocks noChangeArrowheads="1"/>
            </p:cNvSpPr>
            <p:nvPr/>
          </p:nvSpPr>
          <p:spPr bwMode="auto">
            <a:xfrm>
              <a:off x="2123" y="3989"/>
              <a:ext cx="393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 Minus Black Rank Given Parents at 25th Percentile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69" name="Rectangle 86"/>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dirty="0">
                  <a:ln>
                    <a:noFill/>
                  </a:ln>
                  <a:solidFill>
                    <a:srgbClr val="1E2D53"/>
                  </a:solidFill>
                  <a:effectLst/>
                  <a:latin typeface="Arial" panose="020B0604020202020204" pitchFamily="34" charset="0"/>
                </a:rPr>
                <a:t> </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grpSp>
      <p:sp>
        <p:nvSpPr>
          <p:cNvPr id="271" name="Title 1"/>
          <p:cNvSpPr txBox="1">
            <a:spLocks/>
          </p:cNvSpPr>
          <p:nvPr/>
        </p:nvSpPr>
        <p:spPr>
          <a:xfrm>
            <a:off x="1524000" y="-19000"/>
            <a:ext cx="9576816" cy="82367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1800" dirty="0">
                <a:solidFill>
                  <a:srgbClr val="002060"/>
                </a:solidFill>
                <a:latin typeface="Arial" panose="020B0604020202020204" pitchFamily="34" charset="0"/>
                <a:cs typeface="Arial" panose="020B0604020202020204" pitchFamily="34" charset="0"/>
              </a:rPr>
              <a:t>Distribution of Black – White Gap in Individual Ranks Across Tracts </a:t>
            </a:r>
          </a:p>
          <a:p>
            <a:pPr>
              <a:defRPr/>
            </a:pPr>
            <a:r>
              <a:rPr lang="en-US" sz="1800" b="0" kern="0" dirty="0">
                <a:solidFill>
                  <a:srgbClr val="1E2D53"/>
                </a:solidFill>
                <a:latin typeface="Arial"/>
                <a:cs typeface="Arial"/>
              </a:rPr>
              <a:t>Women Children with Parents at 25</a:t>
            </a:r>
            <a:r>
              <a:rPr lang="en-US" sz="1800" b="0" kern="0" baseline="30000" dirty="0">
                <a:solidFill>
                  <a:srgbClr val="1E2D53"/>
                </a:solidFill>
                <a:latin typeface="Arial"/>
                <a:cs typeface="Arial"/>
              </a:rPr>
              <a:t>th</a:t>
            </a:r>
            <a:r>
              <a:rPr lang="en-US" sz="1800" b="0" kern="0" dirty="0">
                <a:solidFill>
                  <a:srgbClr val="1E2D53"/>
                </a:solidFill>
                <a:latin typeface="Arial"/>
                <a:cs typeface="Arial"/>
              </a:rPr>
              <a:t> Percentile</a:t>
            </a:r>
            <a:endParaRPr lang="en-US" sz="1800" b="0" dirty="0">
              <a:solidFill>
                <a:srgbClr val="00206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85912358"/>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 name="Title 1"/>
          <p:cNvSpPr txBox="1">
            <a:spLocks/>
          </p:cNvSpPr>
          <p:nvPr/>
        </p:nvSpPr>
        <p:spPr>
          <a:xfrm>
            <a:off x="1524000" y="-19000"/>
            <a:ext cx="9576816" cy="82367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1800" dirty="0">
                <a:solidFill>
                  <a:srgbClr val="002060"/>
                </a:solidFill>
                <a:latin typeface="Arial" panose="020B0604020202020204" pitchFamily="34" charset="0"/>
                <a:cs typeface="Arial" panose="020B0604020202020204" pitchFamily="34" charset="0"/>
              </a:rPr>
              <a:t>Distribution of Black – White Gap in Individual Ranks Across Tracts </a:t>
            </a:r>
          </a:p>
          <a:p>
            <a:pPr>
              <a:defRPr/>
            </a:pPr>
            <a:r>
              <a:rPr lang="en-US" sz="1800" b="0" kern="0" dirty="0">
                <a:solidFill>
                  <a:srgbClr val="1E2D53"/>
                </a:solidFill>
                <a:latin typeface="Arial"/>
                <a:cs typeface="Arial"/>
              </a:rPr>
              <a:t>Women Children with Parents at 75</a:t>
            </a:r>
            <a:r>
              <a:rPr lang="en-US" sz="1800" b="0" kern="0" baseline="30000" dirty="0">
                <a:solidFill>
                  <a:srgbClr val="1E2D53"/>
                </a:solidFill>
                <a:latin typeface="Arial"/>
                <a:cs typeface="Arial"/>
              </a:rPr>
              <a:t>th</a:t>
            </a:r>
            <a:r>
              <a:rPr lang="en-US" sz="1800" b="0" kern="0" dirty="0">
                <a:solidFill>
                  <a:srgbClr val="1E2D53"/>
                </a:solidFill>
                <a:latin typeface="Arial"/>
                <a:cs typeface="Arial"/>
              </a:rPr>
              <a:t> Percentile</a:t>
            </a:r>
            <a:endParaRPr lang="en-US" sz="1800" b="0" dirty="0">
              <a:solidFill>
                <a:srgbClr val="002060"/>
              </a:solidFill>
              <a:latin typeface="Arial" panose="020B0604020202020204" pitchFamily="34" charset="0"/>
              <a:cs typeface="Arial" panose="020B0604020202020204" pitchFamily="34" charset="0"/>
            </a:endParaRPr>
          </a:p>
        </p:txBody>
      </p:sp>
      <p:grpSp>
        <p:nvGrpSpPr>
          <p:cNvPr id="3" name="Group 4"/>
          <p:cNvGrpSpPr>
            <a:grpSpLocks noChangeAspect="1"/>
          </p:cNvGrpSpPr>
          <p:nvPr/>
        </p:nvGrpSpPr>
        <p:grpSpPr bwMode="auto">
          <a:xfrm>
            <a:off x="1522413" y="200025"/>
            <a:ext cx="9077325" cy="6453188"/>
            <a:chOff x="959" y="126"/>
            <a:chExt cx="5718" cy="4065"/>
          </a:xfrm>
        </p:grpSpPr>
        <p:sp>
          <p:nvSpPr>
            <p:cNvPr id="9"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 name="Line 9"/>
            <p:cNvSpPr>
              <a:spLocks noChangeShapeType="1"/>
            </p:cNvSpPr>
            <p:nvPr/>
          </p:nvSpPr>
          <p:spPr bwMode="auto">
            <a:xfrm>
              <a:off x="1435" y="2837"/>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 name="Line 10"/>
            <p:cNvSpPr>
              <a:spLocks noChangeShapeType="1"/>
            </p:cNvSpPr>
            <p:nvPr/>
          </p:nvSpPr>
          <p:spPr bwMode="auto">
            <a:xfrm>
              <a:off x="1435" y="206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 name="Line 11"/>
            <p:cNvSpPr>
              <a:spLocks noChangeShapeType="1"/>
            </p:cNvSpPr>
            <p:nvPr/>
          </p:nvSpPr>
          <p:spPr bwMode="auto">
            <a:xfrm>
              <a:off x="1435" y="128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 name="Line 12"/>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 name="Line 13"/>
            <p:cNvSpPr>
              <a:spLocks noChangeShapeType="1"/>
            </p:cNvSpPr>
            <p:nvPr/>
          </p:nvSpPr>
          <p:spPr bwMode="auto">
            <a:xfrm flipV="1">
              <a:off x="4056" y="421"/>
              <a:ext cx="0" cy="3287"/>
            </a:xfrm>
            <a:prstGeom prst="line">
              <a:avLst/>
            </a:prstGeom>
            <a:noFill/>
            <a:ln w="222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 name="Rectangle 14"/>
            <p:cNvSpPr>
              <a:spLocks noChangeArrowheads="1"/>
            </p:cNvSpPr>
            <p:nvPr/>
          </p:nvSpPr>
          <p:spPr bwMode="auto">
            <a:xfrm>
              <a:off x="1831" y="3607"/>
              <a:ext cx="87" cy="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 name="Rectangle 15"/>
            <p:cNvSpPr>
              <a:spLocks noChangeArrowheads="1"/>
            </p:cNvSpPr>
            <p:nvPr/>
          </p:nvSpPr>
          <p:spPr bwMode="auto">
            <a:xfrm>
              <a:off x="1918" y="3600"/>
              <a:ext cx="86" cy="1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 name="Rectangle 16"/>
            <p:cNvSpPr>
              <a:spLocks noChangeArrowheads="1"/>
            </p:cNvSpPr>
            <p:nvPr/>
          </p:nvSpPr>
          <p:spPr bwMode="auto">
            <a:xfrm>
              <a:off x="2004" y="3604"/>
              <a:ext cx="86" cy="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 name="Rectangle 17"/>
            <p:cNvSpPr>
              <a:spLocks noChangeArrowheads="1"/>
            </p:cNvSpPr>
            <p:nvPr/>
          </p:nvSpPr>
          <p:spPr bwMode="auto">
            <a:xfrm>
              <a:off x="2090" y="3604"/>
              <a:ext cx="87" cy="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 name="Rectangle 18"/>
            <p:cNvSpPr>
              <a:spLocks noChangeArrowheads="1"/>
            </p:cNvSpPr>
            <p:nvPr/>
          </p:nvSpPr>
          <p:spPr bwMode="auto">
            <a:xfrm>
              <a:off x="2177" y="3596"/>
              <a:ext cx="90" cy="15"/>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 name="Rectangle 19"/>
            <p:cNvSpPr>
              <a:spLocks noChangeArrowheads="1"/>
            </p:cNvSpPr>
            <p:nvPr/>
          </p:nvSpPr>
          <p:spPr bwMode="auto">
            <a:xfrm>
              <a:off x="2267" y="3596"/>
              <a:ext cx="86" cy="15"/>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 name="Rectangle 20"/>
            <p:cNvSpPr>
              <a:spLocks noChangeArrowheads="1"/>
            </p:cNvSpPr>
            <p:nvPr/>
          </p:nvSpPr>
          <p:spPr bwMode="auto">
            <a:xfrm>
              <a:off x="2353" y="3600"/>
              <a:ext cx="87" cy="1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 name="Rectangle 21"/>
            <p:cNvSpPr>
              <a:spLocks noChangeArrowheads="1"/>
            </p:cNvSpPr>
            <p:nvPr/>
          </p:nvSpPr>
          <p:spPr bwMode="auto">
            <a:xfrm>
              <a:off x="2440" y="3578"/>
              <a:ext cx="86" cy="3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 name="Rectangle 22"/>
            <p:cNvSpPr>
              <a:spLocks noChangeArrowheads="1"/>
            </p:cNvSpPr>
            <p:nvPr/>
          </p:nvSpPr>
          <p:spPr bwMode="auto">
            <a:xfrm>
              <a:off x="2526" y="3553"/>
              <a:ext cx="86" cy="5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 name="Rectangle 23"/>
            <p:cNvSpPr>
              <a:spLocks noChangeArrowheads="1"/>
            </p:cNvSpPr>
            <p:nvPr/>
          </p:nvSpPr>
          <p:spPr bwMode="auto">
            <a:xfrm>
              <a:off x="2612" y="3524"/>
              <a:ext cx="87" cy="8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 name="Rectangle 24"/>
            <p:cNvSpPr>
              <a:spLocks noChangeArrowheads="1"/>
            </p:cNvSpPr>
            <p:nvPr/>
          </p:nvSpPr>
          <p:spPr bwMode="auto">
            <a:xfrm>
              <a:off x="2702" y="3481"/>
              <a:ext cx="87" cy="130"/>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 name="Rectangle 25"/>
            <p:cNvSpPr>
              <a:spLocks noChangeArrowheads="1"/>
            </p:cNvSpPr>
            <p:nvPr/>
          </p:nvSpPr>
          <p:spPr bwMode="auto">
            <a:xfrm>
              <a:off x="2789" y="3478"/>
              <a:ext cx="86" cy="13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 name="Rectangle 26"/>
            <p:cNvSpPr>
              <a:spLocks noChangeArrowheads="1"/>
            </p:cNvSpPr>
            <p:nvPr/>
          </p:nvSpPr>
          <p:spPr bwMode="auto">
            <a:xfrm>
              <a:off x="2875" y="3424"/>
              <a:ext cx="87" cy="18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 name="Rectangle 27"/>
            <p:cNvSpPr>
              <a:spLocks noChangeArrowheads="1"/>
            </p:cNvSpPr>
            <p:nvPr/>
          </p:nvSpPr>
          <p:spPr bwMode="auto">
            <a:xfrm>
              <a:off x="2962" y="3377"/>
              <a:ext cx="86" cy="23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 name="Rectangle 28"/>
            <p:cNvSpPr>
              <a:spLocks noChangeArrowheads="1"/>
            </p:cNvSpPr>
            <p:nvPr/>
          </p:nvSpPr>
          <p:spPr bwMode="auto">
            <a:xfrm>
              <a:off x="3048" y="3262"/>
              <a:ext cx="86" cy="34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 name="Rectangle 29"/>
            <p:cNvSpPr>
              <a:spLocks noChangeArrowheads="1"/>
            </p:cNvSpPr>
            <p:nvPr/>
          </p:nvSpPr>
          <p:spPr bwMode="auto">
            <a:xfrm>
              <a:off x="3134" y="3118"/>
              <a:ext cx="90" cy="49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 name="Rectangle 30"/>
            <p:cNvSpPr>
              <a:spLocks noChangeArrowheads="1"/>
            </p:cNvSpPr>
            <p:nvPr/>
          </p:nvSpPr>
          <p:spPr bwMode="auto">
            <a:xfrm>
              <a:off x="3224" y="2995"/>
              <a:ext cx="87" cy="616"/>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3" name="Rectangle 31"/>
            <p:cNvSpPr>
              <a:spLocks noChangeArrowheads="1"/>
            </p:cNvSpPr>
            <p:nvPr/>
          </p:nvSpPr>
          <p:spPr bwMode="auto">
            <a:xfrm>
              <a:off x="3311" y="2801"/>
              <a:ext cx="86" cy="810"/>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 name="Rectangle 32"/>
            <p:cNvSpPr>
              <a:spLocks noChangeArrowheads="1"/>
            </p:cNvSpPr>
            <p:nvPr/>
          </p:nvSpPr>
          <p:spPr bwMode="auto">
            <a:xfrm>
              <a:off x="3397" y="2682"/>
              <a:ext cx="87" cy="92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5" name="Rectangle 33"/>
            <p:cNvSpPr>
              <a:spLocks noChangeArrowheads="1"/>
            </p:cNvSpPr>
            <p:nvPr/>
          </p:nvSpPr>
          <p:spPr bwMode="auto">
            <a:xfrm>
              <a:off x="3484" y="2480"/>
              <a:ext cx="86" cy="113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6" name="Rectangle 34"/>
            <p:cNvSpPr>
              <a:spLocks noChangeArrowheads="1"/>
            </p:cNvSpPr>
            <p:nvPr/>
          </p:nvSpPr>
          <p:spPr bwMode="auto">
            <a:xfrm>
              <a:off x="3570" y="2221"/>
              <a:ext cx="86" cy="1390"/>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7" name="Rectangle 35"/>
            <p:cNvSpPr>
              <a:spLocks noChangeArrowheads="1"/>
            </p:cNvSpPr>
            <p:nvPr/>
          </p:nvSpPr>
          <p:spPr bwMode="auto">
            <a:xfrm>
              <a:off x="3656" y="1710"/>
              <a:ext cx="90" cy="190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8" name="Rectangle 36"/>
            <p:cNvSpPr>
              <a:spLocks noChangeArrowheads="1"/>
            </p:cNvSpPr>
            <p:nvPr/>
          </p:nvSpPr>
          <p:spPr bwMode="auto">
            <a:xfrm>
              <a:off x="3746" y="1807"/>
              <a:ext cx="87" cy="180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9" name="Rectangle 37"/>
            <p:cNvSpPr>
              <a:spLocks noChangeArrowheads="1"/>
            </p:cNvSpPr>
            <p:nvPr/>
          </p:nvSpPr>
          <p:spPr bwMode="auto">
            <a:xfrm>
              <a:off x="3833" y="1674"/>
              <a:ext cx="86" cy="193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0" name="Rectangle 38"/>
            <p:cNvSpPr>
              <a:spLocks noChangeArrowheads="1"/>
            </p:cNvSpPr>
            <p:nvPr/>
          </p:nvSpPr>
          <p:spPr bwMode="auto">
            <a:xfrm>
              <a:off x="3919" y="1872"/>
              <a:ext cx="87" cy="173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1" name="Rectangle 39"/>
            <p:cNvSpPr>
              <a:spLocks noChangeArrowheads="1"/>
            </p:cNvSpPr>
            <p:nvPr/>
          </p:nvSpPr>
          <p:spPr bwMode="auto">
            <a:xfrm>
              <a:off x="4006" y="1714"/>
              <a:ext cx="86" cy="189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2" name="Rectangle 40"/>
            <p:cNvSpPr>
              <a:spLocks noChangeArrowheads="1"/>
            </p:cNvSpPr>
            <p:nvPr/>
          </p:nvSpPr>
          <p:spPr bwMode="auto">
            <a:xfrm>
              <a:off x="4092" y="1969"/>
              <a:ext cx="90" cy="1642"/>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3" name="Rectangle 41"/>
            <p:cNvSpPr>
              <a:spLocks noChangeArrowheads="1"/>
            </p:cNvSpPr>
            <p:nvPr/>
          </p:nvSpPr>
          <p:spPr bwMode="auto">
            <a:xfrm>
              <a:off x="4182" y="2268"/>
              <a:ext cx="86" cy="134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 name="Rectangle 42"/>
            <p:cNvSpPr>
              <a:spLocks noChangeArrowheads="1"/>
            </p:cNvSpPr>
            <p:nvPr/>
          </p:nvSpPr>
          <p:spPr bwMode="auto">
            <a:xfrm>
              <a:off x="4268" y="2344"/>
              <a:ext cx="87" cy="126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5" name="Rectangle 43"/>
            <p:cNvSpPr>
              <a:spLocks noChangeArrowheads="1"/>
            </p:cNvSpPr>
            <p:nvPr/>
          </p:nvSpPr>
          <p:spPr bwMode="auto">
            <a:xfrm>
              <a:off x="4355" y="2563"/>
              <a:ext cx="86" cy="104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6" name="Rectangle 44"/>
            <p:cNvSpPr>
              <a:spLocks noChangeArrowheads="1"/>
            </p:cNvSpPr>
            <p:nvPr/>
          </p:nvSpPr>
          <p:spPr bwMode="auto">
            <a:xfrm>
              <a:off x="4441" y="2844"/>
              <a:ext cx="87" cy="76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7" name="Rectangle 45"/>
            <p:cNvSpPr>
              <a:spLocks noChangeArrowheads="1"/>
            </p:cNvSpPr>
            <p:nvPr/>
          </p:nvSpPr>
          <p:spPr bwMode="auto">
            <a:xfrm>
              <a:off x="4528" y="2891"/>
              <a:ext cx="86" cy="720"/>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 name="Rectangle 46"/>
            <p:cNvSpPr>
              <a:spLocks noChangeArrowheads="1"/>
            </p:cNvSpPr>
            <p:nvPr/>
          </p:nvSpPr>
          <p:spPr bwMode="auto">
            <a:xfrm>
              <a:off x="4614" y="3038"/>
              <a:ext cx="90" cy="57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Rectangle 47"/>
            <p:cNvSpPr>
              <a:spLocks noChangeArrowheads="1"/>
            </p:cNvSpPr>
            <p:nvPr/>
          </p:nvSpPr>
          <p:spPr bwMode="auto">
            <a:xfrm>
              <a:off x="4704" y="3172"/>
              <a:ext cx="86" cy="43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 name="Rectangle 48"/>
            <p:cNvSpPr>
              <a:spLocks noChangeArrowheads="1"/>
            </p:cNvSpPr>
            <p:nvPr/>
          </p:nvSpPr>
          <p:spPr bwMode="auto">
            <a:xfrm>
              <a:off x="4790" y="3276"/>
              <a:ext cx="87" cy="335"/>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 name="Rectangle 49"/>
            <p:cNvSpPr>
              <a:spLocks noChangeArrowheads="1"/>
            </p:cNvSpPr>
            <p:nvPr/>
          </p:nvSpPr>
          <p:spPr bwMode="auto">
            <a:xfrm>
              <a:off x="4877" y="3362"/>
              <a:ext cx="86" cy="24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 name="Rectangle 50"/>
            <p:cNvSpPr>
              <a:spLocks noChangeArrowheads="1"/>
            </p:cNvSpPr>
            <p:nvPr/>
          </p:nvSpPr>
          <p:spPr bwMode="auto">
            <a:xfrm>
              <a:off x="4963" y="3452"/>
              <a:ext cx="87" cy="15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9" name="Rectangle 51"/>
            <p:cNvSpPr>
              <a:spLocks noChangeArrowheads="1"/>
            </p:cNvSpPr>
            <p:nvPr/>
          </p:nvSpPr>
          <p:spPr bwMode="auto">
            <a:xfrm>
              <a:off x="5050" y="3478"/>
              <a:ext cx="90" cy="13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 name="Rectangle 52"/>
            <p:cNvSpPr>
              <a:spLocks noChangeArrowheads="1"/>
            </p:cNvSpPr>
            <p:nvPr/>
          </p:nvSpPr>
          <p:spPr bwMode="auto">
            <a:xfrm>
              <a:off x="5140" y="3517"/>
              <a:ext cx="86" cy="9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 name="Rectangle 53"/>
            <p:cNvSpPr>
              <a:spLocks noChangeArrowheads="1"/>
            </p:cNvSpPr>
            <p:nvPr/>
          </p:nvSpPr>
          <p:spPr bwMode="auto">
            <a:xfrm>
              <a:off x="5226" y="3553"/>
              <a:ext cx="86" cy="5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2" name="Rectangle 54"/>
            <p:cNvSpPr>
              <a:spLocks noChangeArrowheads="1"/>
            </p:cNvSpPr>
            <p:nvPr/>
          </p:nvSpPr>
          <p:spPr bwMode="auto">
            <a:xfrm>
              <a:off x="5312" y="3564"/>
              <a:ext cx="87" cy="4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3" name="Rectangle 55"/>
            <p:cNvSpPr>
              <a:spLocks noChangeArrowheads="1"/>
            </p:cNvSpPr>
            <p:nvPr/>
          </p:nvSpPr>
          <p:spPr bwMode="auto">
            <a:xfrm>
              <a:off x="5399" y="3586"/>
              <a:ext cx="86" cy="25"/>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4" name="Rectangle 56"/>
            <p:cNvSpPr>
              <a:spLocks noChangeArrowheads="1"/>
            </p:cNvSpPr>
            <p:nvPr/>
          </p:nvSpPr>
          <p:spPr bwMode="auto">
            <a:xfrm>
              <a:off x="5485" y="3582"/>
              <a:ext cx="87" cy="2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 name="Rectangle 57"/>
            <p:cNvSpPr>
              <a:spLocks noChangeArrowheads="1"/>
            </p:cNvSpPr>
            <p:nvPr/>
          </p:nvSpPr>
          <p:spPr bwMode="auto">
            <a:xfrm>
              <a:off x="5572" y="3604"/>
              <a:ext cx="90" cy="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6" name="Rectangle 58"/>
            <p:cNvSpPr>
              <a:spLocks noChangeArrowheads="1"/>
            </p:cNvSpPr>
            <p:nvPr/>
          </p:nvSpPr>
          <p:spPr bwMode="auto">
            <a:xfrm>
              <a:off x="5662" y="3593"/>
              <a:ext cx="86" cy="1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 name="Rectangle 59"/>
            <p:cNvSpPr>
              <a:spLocks noChangeArrowheads="1"/>
            </p:cNvSpPr>
            <p:nvPr/>
          </p:nvSpPr>
          <p:spPr bwMode="auto">
            <a:xfrm>
              <a:off x="5748" y="3611"/>
              <a:ext cx="86" cy="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 name="Rectangle 60"/>
            <p:cNvSpPr>
              <a:spLocks noChangeArrowheads="1"/>
            </p:cNvSpPr>
            <p:nvPr/>
          </p:nvSpPr>
          <p:spPr bwMode="auto">
            <a:xfrm>
              <a:off x="5834" y="3604"/>
              <a:ext cx="87" cy="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 name="Rectangle 61"/>
            <p:cNvSpPr>
              <a:spLocks noChangeArrowheads="1"/>
            </p:cNvSpPr>
            <p:nvPr/>
          </p:nvSpPr>
          <p:spPr bwMode="auto">
            <a:xfrm>
              <a:off x="5921" y="3607"/>
              <a:ext cx="86" cy="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 name="Rectangle 62"/>
            <p:cNvSpPr>
              <a:spLocks noChangeArrowheads="1"/>
            </p:cNvSpPr>
            <p:nvPr/>
          </p:nvSpPr>
          <p:spPr bwMode="auto">
            <a:xfrm>
              <a:off x="6094" y="3611"/>
              <a:ext cx="90" cy="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1" name="Rectangle 63"/>
            <p:cNvSpPr>
              <a:spLocks noChangeArrowheads="1"/>
            </p:cNvSpPr>
            <p:nvPr/>
          </p:nvSpPr>
          <p:spPr bwMode="auto">
            <a:xfrm>
              <a:off x="1734" y="2887"/>
              <a:ext cx="132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Raw Fraction &lt; 0: 60.8%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2" name="Rectangle 64"/>
            <p:cNvSpPr>
              <a:spLocks noChangeArrowheads="1"/>
            </p:cNvSpPr>
            <p:nvPr/>
          </p:nvSpPr>
          <p:spPr bwMode="auto">
            <a:xfrm>
              <a:off x="1691" y="3006"/>
              <a:ext cx="141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Signal Fraction &lt; 0: 69.0%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3" name="Rectangle 65"/>
            <p:cNvSpPr>
              <a:spLocks noChangeArrowheads="1"/>
            </p:cNvSpPr>
            <p:nvPr/>
          </p:nvSpPr>
          <p:spPr bwMode="auto">
            <a:xfrm>
              <a:off x="1788" y="3125"/>
              <a:ext cx="122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Mean Gap: -2.1 pctiles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4" name="Line 66"/>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 name="Line 67"/>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 name="Rectangle 68"/>
            <p:cNvSpPr>
              <a:spLocks noChangeArrowheads="1"/>
            </p:cNvSpPr>
            <p:nvPr/>
          </p:nvSpPr>
          <p:spPr bwMode="auto">
            <a:xfrm rot="16200000">
              <a:off x="1194" y="347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7" name="Line 69"/>
            <p:cNvSpPr>
              <a:spLocks noChangeShapeType="1"/>
            </p:cNvSpPr>
            <p:nvPr/>
          </p:nvSpPr>
          <p:spPr bwMode="auto">
            <a:xfrm flipH="1">
              <a:off x="1378" y="2837"/>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 name="Rectangle 70"/>
            <p:cNvSpPr>
              <a:spLocks noChangeArrowheads="1"/>
            </p:cNvSpPr>
            <p:nvPr/>
          </p:nvSpPr>
          <p:spPr bwMode="auto">
            <a:xfrm rot="16200000">
              <a:off x="1131" y="2700"/>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1" name="Line 71"/>
            <p:cNvSpPr>
              <a:spLocks noChangeShapeType="1"/>
            </p:cNvSpPr>
            <p:nvPr/>
          </p:nvSpPr>
          <p:spPr bwMode="auto">
            <a:xfrm flipH="1">
              <a:off x="1378" y="206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 name="Rectangle 72"/>
            <p:cNvSpPr>
              <a:spLocks noChangeArrowheads="1"/>
            </p:cNvSpPr>
            <p:nvPr/>
          </p:nvSpPr>
          <p:spPr bwMode="auto">
            <a:xfrm rot="16200000">
              <a:off x="1131" y="1927"/>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3" name="Line 73"/>
            <p:cNvSpPr>
              <a:spLocks noChangeShapeType="1"/>
            </p:cNvSpPr>
            <p:nvPr/>
          </p:nvSpPr>
          <p:spPr bwMode="auto">
            <a:xfrm flipH="1">
              <a:off x="1378" y="128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 name="Rectangle 74"/>
            <p:cNvSpPr>
              <a:spLocks noChangeArrowheads="1"/>
            </p:cNvSpPr>
            <p:nvPr/>
          </p:nvSpPr>
          <p:spPr bwMode="auto">
            <a:xfrm rot="16200000">
              <a:off x="1131" y="1152"/>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7" name="Line 75"/>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 name="Rectangle 76"/>
            <p:cNvSpPr>
              <a:spLocks noChangeArrowheads="1"/>
            </p:cNvSpPr>
            <p:nvPr/>
          </p:nvSpPr>
          <p:spPr bwMode="auto">
            <a:xfrm rot="16200000">
              <a:off x="1131" y="379"/>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9" name="Rectangle 77"/>
            <p:cNvSpPr>
              <a:spLocks noChangeArrowheads="1"/>
            </p:cNvSpPr>
            <p:nvPr/>
          </p:nvSpPr>
          <p:spPr bwMode="auto">
            <a:xfrm rot="16200000">
              <a:off x="775" y="1929"/>
              <a:ext cx="56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Density</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0" name="Line 78"/>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 name="Line 79"/>
            <p:cNvSpPr>
              <a:spLocks noChangeShapeType="1"/>
            </p:cNvSpPr>
            <p:nvPr/>
          </p:nvSpPr>
          <p:spPr bwMode="auto">
            <a:xfrm>
              <a:off x="181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 name="Rectangle 80"/>
            <p:cNvSpPr>
              <a:spLocks noChangeArrowheads="1"/>
            </p:cNvSpPr>
            <p:nvPr/>
          </p:nvSpPr>
          <p:spPr bwMode="auto">
            <a:xfrm>
              <a:off x="1705" y="3798"/>
              <a:ext cx="2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3" name="Line 81"/>
            <p:cNvSpPr>
              <a:spLocks noChangeShapeType="1"/>
            </p:cNvSpPr>
            <p:nvPr/>
          </p:nvSpPr>
          <p:spPr bwMode="auto">
            <a:xfrm>
              <a:off x="293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 name="Rectangle 82"/>
            <p:cNvSpPr>
              <a:spLocks noChangeArrowheads="1"/>
            </p:cNvSpPr>
            <p:nvPr/>
          </p:nvSpPr>
          <p:spPr bwMode="auto">
            <a:xfrm>
              <a:off x="2825" y="3798"/>
              <a:ext cx="2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5" name="Line 83"/>
            <p:cNvSpPr>
              <a:spLocks noChangeShapeType="1"/>
            </p:cNvSpPr>
            <p:nvPr/>
          </p:nvSpPr>
          <p:spPr bwMode="auto">
            <a:xfrm>
              <a:off x="4056"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 name="Rectangle 84"/>
            <p:cNvSpPr>
              <a:spLocks noChangeArrowheads="1"/>
            </p:cNvSpPr>
            <p:nvPr/>
          </p:nvSpPr>
          <p:spPr bwMode="auto">
            <a:xfrm>
              <a:off x="401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7" name="Line 85"/>
            <p:cNvSpPr>
              <a:spLocks noChangeShapeType="1"/>
            </p:cNvSpPr>
            <p:nvPr/>
          </p:nvSpPr>
          <p:spPr bwMode="auto">
            <a:xfrm>
              <a:off x="517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 name="Rectangle 86"/>
            <p:cNvSpPr>
              <a:spLocks noChangeArrowheads="1"/>
            </p:cNvSpPr>
            <p:nvPr/>
          </p:nvSpPr>
          <p:spPr bwMode="auto">
            <a:xfrm>
              <a:off x="509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9" name="Line 87"/>
            <p:cNvSpPr>
              <a:spLocks noChangeShapeType="1"/>
            </p:cNvSpPr>
            <p:nvPr/>
          </p:nvSpPr>
          <p:spPr bwMode="auto">
            <a:xfrm>
              <a:off x="630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 name="Rectangle 88"/>
            <p:cNvSpPr>
              <a:spLocks noChangeArrowheads="1"/>
            </p:cNvSpPr>
            <p:nvPr/>
          </p:nvSpPr>
          <p:spPr bwMode="auto">
            <a:xfrm>
              <a:off x="622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1" name="Rectangle 89"/>
            <p:cNvSpPr>
              <a:spLocks noChangeArrowheads="1"/>
            </p:cNvSpPr>
            <p:nvPr/>
          </p:nvSpPr>
          <p:spPr bwMode="auto">
            <a:xfrm>
              <a:off x="2123" y="3989"/>
              <a:ext cx="393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 Minus Black Rank Given Parents at 75th Percentile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2" name="Rectangle 90"/>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2062203682"/>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noChangeAspect="1"/>
          </p:cNvGrpSpPr>
          <p:nvPr/>
        </p:nvGrpSpPr>
        <p:grpSpPr bwMode="auto">
          <a:xfrm>
            <a:off x="1374775" y="-6350"/>
            <a:ext cx="9442450" cy="6870700"/>
            <a:chOff x="866" y="-4"/>
            <a:chExt cx="5948" cy="4328"/>
          </a:xfrm>
        </p:grpSpPr>
        <p:sp>
          <p:nvSpPr>
            <p:cNvPr id="6"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4"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5"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6" name="Line 8"/>
            <p:cNvSpPr>
              <a:spLocks noChangeShapeType="1"/>
            </p:cNvSpPr>
            <p:nvPr/>
          </p:nvSpPr>
          <p:spPr bwMode="auto">
            <a:xfrm>
              <a:off x="1435" y="358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9"/>
            <p:cNvSpPr>
              <a:spLocks noChangeShapeType="1"/>
            </p:cNvSpPr>
            <p:nvPr/>
          </p:nvSpPr>
          <p:spPr bwMode="auto">
            <a:xfrm>
              <a:off x="1435" y="297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0"/>
            <p:cNvSpPr>
              <a:spLocks noChangeShapeType="1"/>
            </p:cNvSpPr>
            <p:nvPr/>
          </p:nvSpPr>
          <p:spPr bwMode="auto">
            <a:xfrm>
              <a:off x="1435" y="236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Line 11"/>
            <p:cNvSpPr>
              <a:spLocks noChangeShapeType="1"/>
            </p:cNvSpPr>
            <p:nvPr/>
          </p:nvSpPr>
          <p:spPr bwMode="auto">
            <a:xfrm>
              <a:off x="1435" y="1746"/>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2"/>
            <p:cNvSpPr>
              <a:spLocks noChangeShapeType="1"/>
            </p:cNvSpPr>
            <p:nvPr/>
          </p:nvSpPr>
          <p:spPr bwMode="auto">
            <a:xfrm>
              <a:off x="1435" y="113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Line 13"/>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Oval 14"/>
            <p:cNvSpPr>
              <a:spLocks noChangeArrowheads="1"/>
            </p:cNvSpPr>
            <p:nvPr/>
          </p:nvSpPr>
          <p:spPr bwMode="auto">
            <a:xfrm>
              <a:off x="1892" y="3485"/>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3" name="Oval 15"/>
            <p:cNvSpPr>
              <a:spLocks noChangeArrowheads="1"/>
            </p:cNvSpPr>
            <p:nvPr/>
          </p:nvSpPr>
          <p:spPr bwMode="auto">
            <a:xfrm>
              <a:off x="2368" y="3326"/>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4" name="Oval 16"/>
            <p:cNvSpPr>
              <a:spLocks noChangeArrowheads="1"/>
            </p:cNvSpPr>
            <p:nvPr/>
          </p:nvSpPr>
          <p:spPr bwMode="auto">
            <a:xfrm>
              <a:off x="2537" y="3467"/>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5" name="Oval 17"/>
            <p:cNvSpPr>
              <a:spLocks noChangeArrowheads="1"/>
            </p:cNvSpPr>
            <p:nvPr/>
          </p:nvSpPr>
          <p:spPr bwMode="auto">
            <a:xfrm>
              <a:off x="2638" y="3442"/>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6" name="Oval 18"/>
            <p:cNvSpPr>
              <a:spLocks noChangeArrowheads="1"/>
            </p:cNvSpPr>
            <p:nvPr/>
          </p:nvSpPr>
          <p:spPr bwMode="auto">
            <a:xfrm>
              <a:off x="2720" y="3154"/>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7" name="Oval 19"/>
            <p:cNvSpPr>
              <a:spLocks noChangeArrowheads="1"/>
            </p:cNvSpPr>
            <p:nvPr/>
          </p:nvSpPr>
          <p:spPr bwMode="auto">
            <a:xfrm>
              <a:off x="2789" y="3218"/>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8" name="Oval 20"/>
            <p:cNvSpPr>
              <a:spLocks noChangeArrowheads="1"/>
            </p:cNvSpPr>
            <p:nvPr/>
          </p:nvSpPr>
          <p:spPr bwMode="auto">
            <a:xfrm>
              <a:off x="2850" y="2822"/>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9" name="Oval 21"/>
            <p:cNvSpPr>
              <a:spLocks noChangeArrowheads="1"/>
            </p:cNvSpPr>
            <p:nvPr/>
          </p:nvSpPr>
          <p:spPr bwMode="auto">
            <a:xfrm>
              <a:off x="2911" y="3035"/>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 name="Oval 22"/>
            <p:cNvSpPr>
              <a:spLocks noChangeArrowheads="1"/>
            </p:cNvSpPr>
            <p:nvPr/>
          </p:nvSpPr>
          <p:spPr bwMode="auto">
            <a:xfrm>
              <a:off x="2965" y="3280"/>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 name="Oval 23"/>
            <p:cNvSpPr>
              <a:spLocks noChangeArrowheads="1"/>
            </p:cNvSpPr>
            <p:nvPr/>
          </p:nvSpPr>
          <p:spPr bwMode="auto">
            <a:xfrm>
              <a:off x="3005" y="3391"/>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 name="Oval 24"/>
            <p:cNvSpPr>
              <a:spLocks noChangeArrowheads="1"/>
            </p:cNvSpPr>
            <p:nvPr/>
          </p:nvSpPr>
          <p:spPr bwMode="auto">
            <a:xfrm>
              <a:off x="3055" y="3258"/>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 name="Oval 25"/>
            <p:cNvSpPr>
              <a:spLocks noChangeArrowheads="1"/>
            </p:cNvSpPr>
            <p:nvPr/>
          </p:nvSpPr>
          <p:spPr bwMode="auto">
            <a:xfrm>
              <a:off x="3091" y="3337"/>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 name="Oval 26"/>
            <p:cNvSpPr>
              <a:spLocks noChangeArrowheads="1"/>
            </p:cNvSpPr>
            <p:nvPr/>
          </p:nvSpPr>
          <p:spPr bwMode="auto">
            <a:xfrm>
              <a:off x="3127" y="2963"/>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8" name="Oval 27"/>
            <p:cNvSpPr>
              <a:spLocks noChangeArrowheads="1"/>
            </p:cNvSpPr>
            <p:nvPr/>
          </p:nvSpPr>
          <p:spPr bwMode="auto">
            <a:xfrm>
              <a:off x="3167" y="3078"/>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9" name="Oval 28"/>
            <p:cNvSpPr>
              <a:spLocks noChangeArrowheads="1"/>
            </p:cNvSpPr>
            <p:nvPr/>
          </p:nvSpPr>
          <p:spPr bwMode="auto">
            <a:xfrm>
              <a:off x="3206" y="3402"/>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0" name="Oval 29"/>
            <p:cNvSpPr>
              <a:spLocks noChangeArrowheads="1"/>
            </p:cNvSpPr>
            <p:nvPr/>
          </p:nvSpPr>
          <p:spPr bwMode="auto">
            <a:xfrm>
              <a:off x="3242" y="3211"/>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1" name="Oval 30"/>
            <p:cNvSpPr>
              <a:spLocks noChangeArrowheads="1"/>
            </p:cNvSpPr>
            <p:nvPr/>
          </p:nvSpPr>
          <p:spPr bwMode="auto">
            <a:xfrm>
              <a:off x="3278" y="2887"/>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2" name="Oval 31"/>
            <p:cNvSpPr>
              <a:spLocks noChangeArrowheads="1"/>
            </p:cNvSpPr>
            <p:nvPr/>
          </p:nvSpPr>
          <p:spPr bwMode="auto">
            <a:xfrm>
              <a:off x="3311" y="3460"/>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3" name="Oval 32"/>
            <p:cNvSpPr>
              <a:spLocks noChangeArrowheads="1"/>
            </p:cNvSpPr>
            <p:nvPr/>
          </p:nvSpPr>
          <p:spPr bwMode="auto">
            <a:xfrm>
              <a:off x="3350" y="3157"/>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4" name="Oval 33"/>
            <p:cNvSpPr>
              <a:spLocks noChangeArrowheads="1"/>
            </p:cNvSpPr>
            <p:nvPr/>
          </p:nvSpPr>
          <p:spPr bwMode="auto">
            <a:xfrm>
              <a:off x="3383" y="3074"/>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5" name="Oval 34"/>
            <p:cNvSpPr>
              <a:spLocks noChangeArrowheads="1"/>
            </p:cNvSpPr>
            <p:nvPr/>
          </p:nvSpPr>
          <p:spPr bwMode="auto">
            <a:xfrm>
              <a:off x="3419" y="3229"/>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6" name="Oval 35"/>
            <p:cNvSpPr>
              <a:spLocks noChangeArrowheads="1"/>
            </p:cNvSpPr>
            <p:nvPr/>
          </p:nvSpPr>
          <p:spPr bwMode="auto">
            <a:xfrm>
              <a:off x="3455" y="3467"/>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7" name="Oval 36"/>
            <p:cNvSpPr>
              <a:spLocks noChangeArrowheads="1"/>
            </p:cNvSpPr>
            <p:nvPr/>
          </p:nvSpPr>
          <p:spPr bwMode="auto">
            <a:xfrm>
              <a:off x="3494" y="3280"/>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8" name="Oval 37"/>
            <p:cNvSpPr>
              <a:spLocks noChangeArrowheads="1"/>
            </p:cNvSpPr>
            <p:nvPr/>
          </p:nvSpPr>
          <p:spPr bwMode="auto">
            <a:xfrm>
              <a:off x="3530" y="3218"/>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9" name="Oval 38"/>
            <p:cNvSpPr>
              <a:spLocks noChangeArrowheads="1"/>
            </p:cNvSpPr>
            <p:nvPr/>
          </p:nvSpPr>
          <p:spPr bwMode="auto">
            <a:xfrm>
              <a:off x="3563" y="3373"/>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0" name="Oval 39"/>
            <p:cNvSpPr>
              <a:spLocks noChangeArrowheads="1"/>
            </p:cNvSpPr>
            <p:nvPr/>
          </p:nvSpPr>
          <p:spPr bwMode="auto">
            <a:xfrm>
              <a:off x="3602" y="3391"/>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1" name="Oval 40"/>
            <p:cNvSpPr>
              <a:spLocks noChangeArrowheads="1"/>
            </p:cNvSpPr>
            <p:nvPr/>
          </p:nvSpPr>
          <p:spPr bwMode="auto">
            <a:xfrm>
              <a:off x="3646" y="3226"/>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2" name="Oval 41"/>
            <p:cNvSpPr>
              <a:spLocks noChangeArrowheads="1"/>
            </p:cNvSpPr>
            <p:nvPr/>
          </p:nvSpPr>
          <p:spPr bwMode="auto">
            <a:xfrm>
              <a:off x="3685" y="3366"/>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3" name="Oval 42"/>
            <p:cNvSpPr>
              <a:spLocks noChangeArrowheads="1"/>
            </p:cNvSpPr>
            <p:nvPr/>
          </p:nvSpPr>
          <p:spPr bwMode="auto">
            <a:xfrm>
              <a:off x="3725" y="3186"/>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4" name="Oval 43"/>
            <p:cNvSpPr>
              <a:spLocks noChangeArrowheads="1"/>
            </p:cNvSpPr>
            <p:nvPr/>
          </p:nvSpPr>
          <p:spPr bwMode="auto">
            <a:xfrm>
              <a:off x="3772" y="3352"/>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5" name="Oval 44"/>
            <p:cNvSpPr>
              <a:spLocks noChangeArrowheads="1"/>
            </p:cNvSpPr>
            <p:nvPr/>
          </p:nvSpPr>
          <p:spPr bwMode="auto">
            <a:xfrm>
              <a:off x="3815" y="2812"/>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6" name="Oval 45"/>
            <p:cNvSpPr>
              <a:spLocks noChangeArrowheads="1"/>
            </p:cNvSpPr>
            <p:nvPr/>
          </p:nvSpPr>
          <p:spPr bwMode="auto">
            <a:xfrm>
              <a:off x="3858" y="3240"/>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7" name="Oval 46"/>
            <p:cNvSpPr>
              <a:spLocks noChangeArrowheads="1"/>
            </p:cNvSpPr>
            <p:nvPr/>
          </p:nvSpPr>
          <p:spPr bwMode="auto">
            <a:xfrm>
              <a:off x="3908" y="3348"/>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8" name="Oval 47"/>
            <p:cNvSpPr>
              <a:spLocks noChangeArrowheads="1"/>
            </p:cNvSpPr>
            <p:nvPr/>
          </p:nvSpPr>
          <p:spPr bwMode="auto">
            <a:xfrm>
              <a:off x="3944" y="3578"/>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9" name="Oval 48"/>
            <p:cNvSpPr>
              <a:spLocks noChangeArrowheads="1"/>
            </p:cNvSpPr>
            <p:nvPr/>
          </p:nvSpPr>
          <p:spPr bwMode="auto">
            <a:xfrm>
              <a:off x="3991" y="3244"/>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Oval 49"/>
            <p:cNvSpPr>
              <a:spLocks noChangeArrowheads="1"/>
            </p:cNvSpPr>
            <p:nvPr/>
          </p:nvSpPr>
          <p:spPr bwMode="auto">
            <a:xfrm>
              <a:off x="4045" y="3348"/>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Oval 50"/>
            <p:cNvSpPr>
              <a:spLocks noChangeArrowheads="1"/>
            </p:cNvSpPr>
            <p:nvPr/>
          </p:nvSpPr>
          <p:spPr bwMode="auto">
            <a:xfrm>
              <a:off x="4103" y="3265"/>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Oval 51"/>
            <p:cNvSpPr>
              <a:spLocks noChangeArrowheads="1"/>
            </p:cNvSpPr>
            <p:nvPr/>
          </p:nvSpPr>
          <p:spPr bwMode="auto">
            <a:xfrm>
              <a:off x="4160" y="3355"/>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Oval 52"/>
            <p:cNvSpPr>
              <a:spLocks noChangeArrowheads="1"/>
            </p:cNvSpPr>
            <p:nvPr/>
          </p:nvSpPr>
          <p:spPr bwMode="auto">
            <a:xfrm>
              <a:off x="4218" y="3262"/>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Oval 53"/>
            <p:cNvSpPr>
              <a:spLocks noChangeArrowheads="1"/>
            </p:cNvSpPr>
            <p:nvPr/>
          </p:nvSpPr>
          <p:spPr bwMode="auto">
            <a:xfrm>
              <a:off x="4286" y="3420"/>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Oval 54"/>
            <p:cNvSpPr>
              <a:spLocks noChangeArrowheads="1"/>
            </p:cNvSpPr>
            <p:nvPr/>
          </p:nvSpPr>
          <p:spPr bwMode="auto">
            <a:xfrm>
              <a:off x="4355" y="3352"/>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Oval 55"/>
            <p:cNvSpPr>
              <a:spLocks noChangeArrowheads="1"/>
            </p:cNvSpPr>
            <p:nvPr/>
          </p:nvSpPr>
          <p:spPr bwMode="auto">
            <a:xfrm>
              <a:off x="4441" y="3262"/>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Oval 56"/>
            <p:cNvSpPr>
              <a:spLocks noChangeArrowheads="1"/>
            </p:cNvSpPr>
            <p:nvPr/>
          </p:nvSpPr>
          <p:spPr bwMode="auto">
            <a:xfrm>
              <a:off x="4535" y="3276"/>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Oval 57"/>
            <p:cNvSpPr>
              <a:spLocks noChangeArrowheads="1"/>
            </p:cNvSpPr>
            <p:nvPr/>
          </p:nvSpPr>
          <p:spPr bwMode="auto">
            <a:xfrm>
              <a:off x="4639" y="3463"/>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Oval 58"/>
            <p:cNvSpPr>
              <a:spLocks noChangeArrowheads="1"/>
            </p:cNvSpPr>
            <p:nvPr/>
          </p:nvSpPr>
          <p:spPr bwMode="auto">
            <a:xfrm>
              <a:off x="4765" y="3427"/>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Oval 59"/>
            <p:cNvSpPr>
              <a:spLocks noChangeArrowheads="1"/>
            </p:cNvSpPr>
            <p:nvPr/>
          </p:nvSpPr>
          <p:spPr bwMode="auto">
            <a:xfrm>
              <a:off x="4898" y="3355"/>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Oval 60"/>
            <p:cNvSpPr>
              <a:spLocks noChangeArrowheads="1"/>
            </p:cNvSpPr>
            <p:nvPr/>
          </p:nvSpPr>
          <p:spPr bwMode="auto">
            <a:xfrm>
              <a:off x="5053" y="3337"/>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Oval 61"/>
            <p:cNvSpPr>
              <a:spLocks noChangeArrowheads="1"/>
            </p:cNvSpPr>
            <p:nvPr/>
          </p:nvSpPr>
          <p:spPr bwMode="auto">
            <a:xfrm>
              <a:off x="5262" y="3366"/>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Oval 62"/>
            <p:cNvSpPr>
              <a:spLocks noChangeArrowheads="1"/>
            </p:cNvSpPr>
            <p:nvPr/>
          </p:nvSpPr>
          <p:spPr bwMode="auto">
            <a:xfrm>
              <a:off x="5618" y="3463"/>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Oval 63"/>
            <p:cNvSpPr>
              <a:spLocks noChangeArrowheads="1"/>
            </p:cNvSpPr>
            <p:nvPr/>
          </p:nvSpPr>
          <p:spPr bwMode="auto">
            <a:xfrm>
              <a:off x="6335" y="3503"/>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Oval 64"/>
            <p:cNvSpPr>
              <a:spLocks noChangeArrowheads="1"/>
            </p:cNvSpPr>
            <p:nvPr/>
          </p:nvSpPr>
          <p:spPr bwMode="auto">
            <a:xfrm>
              <a:off x="1892" y="1163"/>
              <a:ext cx="69"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Oval 65"/>
            <p:cNvSpPr>
              <a:spLocks noChangeArrowheads="1"/>
            </p:cNvSpPr>
            <p:nvPr/>
          </p:nvSpPr>
          <p:spPr bwMode="auto">
            <a:xfrm>
              <a:off x="2368" y="1004"/>
              <a:ext cx="72"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Oval 66"/>
            <p:cNvSpPr>
              <a:spLocks noChangeArrowheads="1"/>
            </p:cNvSpPr>
            <p:nvPr/>
          </p:nvSpPr>
          <p:spPr bwMode="auto">
            <a:xfrm>
              <a:off x="2537" y="1040"/>
              <a:ext cx="68"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Oval 67"/>
            <p:cNvSpPr>
              <a:spLocks noChangeArrowheads="1"/>
            </p:cNvSpPr>
            <p:nvPr/>
          </p:nvSpPr>
          <p:spPr bwMode="auto">
            <a:xfrm>
              <a:off x="2638" y="1202"/>
              <a:ext cx="72"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Oval 68"/>
            <p:cNvSpPr>
              <a:spLocks noChangeArrowheads="1"/>
            </p:cNvSpPr>
            <p:nvPr/>
          </p:nvSpPr>
          <p:spPr bwMode="auto">
            <a:xfrm>
              <a:off x="2720" y="605"/>
              <a:ext cx="69"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Oval 69"/>
            <p:cNvSpPr>
              <a:spLocks noChangeArrowheads="1"/>
            </p:cNvSpPr>
            <p:nvPr/>
          </p:nvSpPr>
          <p:spPr bwMode="auto">
            <a:xfrm>
              <a:off x="2789" y="864"/>
              <a:ext cx="72"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Oval 70"/>
            <p:cNvSpPr>
              <a:spLocks noChangeArrowheads="1"/>
            </p:cNvSpPr>
            <p:nvPr/>
          </p:nvSpPr>
          <p:spPr bwMode="auto">
            <a:xfrm>
              <a:off x="2850" y="896"/>
              <a:ext cx="68"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Oval 71"/>
            <p:cNvSpPr>
              <a:spLocks noChangeArrowheads="1"/>
            </p:cNvSpPr>
            <p:nvPr/>
          </p:nvSpPr>
          <p:spPr bwMode="auto">
            <a:xfrm>
              <a:off x="2911" y="824"/>
              <a:ext cx="69"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Oval 72"/>
            <p:cNvSpPr>
              <a:spLocks noChangeArrowheads="1"/>
            </p:cNvSpPr>
            <p:nvPr/>
          </p:nvSpPr>
          <p:spPr bwMode="auto">
            <a:xfrm>
              <a:off x="2965" y="742"/>
              <a:ext cx="69"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Oval 73"/>
            <p:cNvSpPr>
              <a:spLocks noChangeArrowheads="1"/>
            </p:cNvSpPr>
            <p:nvPr/>
          </p:nvSpPr>
          <p:spPr bwMode="auto">
            <a:xfrm>
              <a:off x="3005" y="1102"/>
              <a:ext cx="72"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Oval 74"/>
            <p:cNvSpPr>
              <a:spLocks noChangeArrowheads="1"/>
            </p:cNvSpPr>
            <p:nvPr/>
          </p:nvSpPr>
          <p:spPr bwMode="auto">
            <a:xfrm>
              <a:off x="3055" y="1123"/>
              <a:ext cx="69"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Oval 75"/>
            <p:cNvSpPr>
              <a:spLocks noChangeArrowheads="1"/>
            </p:cNvSpPr>
            <p:nvPr/>
          </p:nvSpPr>
          <p:spPr bwMode="auto">
            <a:xfrm>
              <a:off x="3091" y="1159"/>
              <a:ext cx="72"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Oval 76"/>
            <p:cNvSpPr>
              <a:spLocks noChangeArrowheads="1"/>
            </p:cNvSpPr>
            <p:nvPr/>
          </p:nvSpPr>
          <p:spPr bwMode="auto">
            <a:xfrm>
              <a:off x="3127" y="932"/>
              <a:ext cx="72"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Oval 77"/>
            <p:cNvSpPr>
              <a:spLocks noChangeArrowheads="1"/>
            </p:cNvSpPr>
            <p:nvPr/>
          </p:nvSpPr>
          <p:spPr bwMode="auto">
            <a:xfrm>
              <a:off x="3167" y="1314"/>
              <a:ext cx="72"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7" name="Oval 78"/>
            <p:cNvSpPr>
              <a:spLocks noChangeArrowheads="1"/>
            </p:cNvSpPr>
            <p:nvPr/>
          </p:nvSpPr>
          <p:spPr bwMode="auto">
            <a:xfrm>
              <a:off x="3206" y="1184"/>
              <a:ext cx="69"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8" name="Oval 79"/>
            <p:cNvSpPr>
              <a:spLocks noChangeArrowheads="1"/>
            </p:cNvSpPr>
            <p:nvPr/>
          </p:nvSpPr>
          <p:spPr bwMode="auto">
            <a:xfrm>
              <a:off x="3242" y="1148"/>
              <a:ext cx="72"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9" name="Oval 80"/>
            <p:cNvSpPr>
              <a:spLocks noChangeArrowheads="1"/>
            </p:cNvSpPr>
            <p:nvPr/>
          </p:nvSpPr>
          <p:spPr bwMode="auto">
            <a:xfrm>
              <a:off x="3278" y="983"/>
              <a:ext cx="72"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0" name="Oval 81"/>
            <p:cNvSpPr>
              <a:spLocks noChangeArrowheads="1"/>
            </p:cNvSpPr>
            <p:nvPr/>
          </p:nvSpPr>
          <p:spPr bwMode="auto">
            <a:xfrm>
              <a:off x="3311" y="965"/>
              <a:ext cx="72"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1" name="Oval 82"/>
            <p:cNvSpPr>
              <a:spLocks noChangeArrowheads="1"/>
            </p:cNvSpPr>
            <p:nvPr/>
          </p:nvSpPr>
          <p:spPr bwMode="auto">
            <a:xfrm>
              <a:off x="3350" y="958"/>
              <a:ext cx="69"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2" name="Oval 83"/>
            <p:cNvSpPr>
              <a:spLocks noChangeArrowheads="1"/>
            </p:cNvSpPr>
            <p:nvPr/>
          </p:nvSpPr>
          <p:spPr bwMode="auto">
            <a:xfrm>
              <a:off x="3383" y="1084"/>
              <a:ext cx="72"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3" name="Oval 84"/>
            <p:cNvSpPr>
              <a:spLocks noChangeArrowheads="1"/>
            </p:cNvSpPr>
            <p:nvPr/>
          </p:nvSpPr>
          <p:spPr bwMode="auto">
            <a:xfrm>
              <a:off x="3419" y="1310"/>
              <a:ext cx="68"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4" name="Oval 85"/>
            <p:cNvSpPr>
              <a:spLocks noChangeArrowheads="1"/>
            </p:cNvSpPr>
            <p:nvPr/>
          </p:nvSpPr>
          <p:spPr bwMode="auto">
            <a:xfrm>
              <a:off x="3455" y="1228"/>
              <a:ext cx="68"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5" name="Oval 86"/>
            <p:cNvSpPr>
              <a:spLocks noChangeArrowheads="1"/>
            </p:cNvSpPr>
            <p:nvPr/>
          </p:nvSpPr>
          <p:spPr bwMode="auto">
            <a:xfrm>
              <a:off x="3494" y="886"/>
              <a:ext cx="69"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0" name="Oval 87"/>
            <p:cNvSpPr>
              <a:spLocks noChangeArrowheads="1"/>
            </p:cNvSpPr>
            <p:nvPr/>
          </p:nvSpPr>
          <p:spPr bwMode="auto">
            <a:xfrm>
              <a:off x="3530" y="1062"/>
              <a:ext cx="69"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7" name="Oval 88"/>
            <p:cNvSpPr>
              <a:spLocks noChangeArrowheads="1"/>
            </p:cNvSpPr>
            <p:nvPr/>
          </p:nvSpPr>
          <p:spPr bwMode="auto">
            <a:xfrm>
              <a:off x="3563" y="1177"/>
              <a:ext cx="68"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8" name="Oval 89"/>
            <p:cNvSpPr>
              <a:spLocks noChangeArrowheads="1"/>
            </p:cNvSpPr>
            <p:nvPr/>
          </p:nvSpPr>
          <p:spPr bwMode="auto">
            <a:xfrm>
              <a:off x="3602" y="896"/>
              <a:ext cx="69"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9" name="Oval 90"/>
            <p:cNvSpPr>
              <a:spLocks noChangeArrowheads="1"/>
            </p:cNvSpPr>
            <p:nvPr/>
          </p:nvSpPr>
          <p:spPr bwMode="auto">
            <a:xfrm>
              <a:off x="3646" y="900"/>
              <a:ext cx="68"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0" name="Oval 91"/>
            <p:cNvSpPr>
              <a:spLocks noChangeArrowheads="1"/>
            </p:cNvSpPr>
            <p:nvPr/>
          </p:nvSpPr>
          <p:spPr bwMode="auto">
            <a:xfrm>
              <a:off x="3685" y="1037"/>
              <a:ext cx="72"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1" name="Oval 92"/>
            <p:cNvSpPr>
              <a:spLocks noChangeArrowheads="1"/>
            </p:cNvSpPr>
            <p:nvPr/>
          </p:nvSpPr>
          <p:spPr bwMode="auto">
            <a:xfrm>
              <a:off x="3725" y="1393"/>
              <a:ext cx="68"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2" name="Oval 93"/>
            <p:cNvSpPr>
              <a:spLocks noChangeArrowheads="1"/>
            </p:cNvSpPr>
            <p:nvPr/>
          </p:nvSpPr>
          <p:spPr bwMode="auto">
            <a:xfrm>
              <a:off x="3772" y="1076"/>
              <a:ext cx="68"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3" name="Oval 94"/>
            <p:cNvSpPr>
              <a:spLocks noChangeArrowheads="1"/>
            </p:cNvSpPr>
            <p:nvPr/>
          </p:nvSpPr>
          <p:spPr bwMode="auto">
            <a:xfrm>
              <a:off x="3815" y="1152"/>
              <a:ext cx="68"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4" name="Oval 95"/>
            <p:cNvSpPr>
              <a:spLocks noChangeArrowheads="1"/>
            </p:cNvSpPr>
            <p:nvPr/>
          </p:nvSpPr>
          <p:spPr bwMode="auto">
            <a:xfrm>
              <a:off x="3858" y="1285"/>
              <a:ext cx="72"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5" name="Oval 96"/>
            <p:cNvSpPr>
              <a:spLocks noChangeArrowheads="1"/>
            </p:cNvSpPr>
            <p:nvPr/>
          </p:nvSpPr>
          <p:spPr bwMode="auto">
            <a:xfrm>
              <a:off x="3908" y="1202"/>
              <a:ext cx="69"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6" name="Oval 97"/>
            <p:cNvSpPr>
              <a:spLocks noChangeArrowheads="1"/>
            </p:cNvSpPr>
            <p:nvPr/>
          </p:nvSpPr>
          <p:spPr bwMode="auto">
            <a:xfrm>
              <a:off x="3944" y="1350"/>
              <a:ext cx="72"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7" name="Oval 98"/>
            <p:cNvSpPr>
              <a:spLocks noChangeArrowheads="1"/>
            </p:cNvSpPr>
            <p:nvPr/>
          </p:nvSpPr>
          <p:spPr bwMode="auto">
            <a:xfrm>
              <a:off x="3991" y="1505"/>
              <a:ext cx="69"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8" name="Oval 99"/>
            <p:cNvSpPr>
              <a:spLocks noChangeArrowheads="1"/>
            </p:cNvSpPr>
            <p:nvPr/>
          </p:nvSpPr>
          <p:spPr bwMode="auto">
            <a:xfrm>
              <a:off x="4045" y="1285"/>
              <a:ext cx="69"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9" name="Oval 100"/>
            <p:cNvSpPr>
              <a:spLocks noChangeArrowheads="1"/>
            </p:cNvSpPr>
            <p:nvPr/>
          </p:nvSpPr>
          <p:spPr bwMode="auto">
            <a:xfrm>
              <a:off x="4103" y="1130"/>
              <a:ext cx="68"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0" name="Oval 101"/>
            <p:cNvSpPr>
              <a:spLocks noChangeArrowheads="1"/>
            </p:cNvSpPr>
            <p:nvPr/>
          </p:nvSpPr>
          <p:spPr bwMode="auto">
            <a:xfrm>
              <a:off x="4160" y="1332"/>
              <a:ext cx="72"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1" name="Oval 102"/>
            <p:cNvSpPr>
              <a:spLocks noChangeArrowheads="1"/>
            </p:cNvSpPr>
            <p:nvPr/>
          </p:nvSpPr>
          <p:spPr bwMode="auto">
            <a:xfrm>
              <a:off x="4218" y="1390"/>
              <a:ext cx="72"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2" name="Oval 103"/>
            <p:cNvSpPr>
              <a:spLocks noChangeArrowheads="1"/>
            </p:cNvSpPr>
            <p:nvPr/>
          </p:nvSpPr>
          <p:spPr bwMode="auto">
            <a:xfrm>
              <a:off x="4286" y="1339"/>
              <a:ext cx="72"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3" name="Oval 104"/>
            <p:cNvSpPr>
              <a:spLocks noChangeArrowheads="1"/>
            </p:cNvSpPr>
            <p:nvPr/>
          </p:nvSpPr>
          <p:spPr bwMode="auto">
            <a:xfrm>
              <a:off x="4355" y="1688"/>
              <a:ext cx="68"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4" name="Oval 105"/>
            <p:cNvSpPr>
              <a:spLocks noChangeArrowheads="1"/>
            </p:cNvSpPr>
            <p:nvPr/>
          </p:nvSpPr>
          <p:spPr bwMode="auto">
            <a:xfrm>
              <a:off x="4441" y="1660"/>
              <a:ext cx="69"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5" name="Oval 106"/>
            <p:cNvSpPr>
              <a:spLocks noChangeArrowheads="1"/>
            </p:cNvSpPr>
            <p:nvPr/>
          </p:nvSpPr>
          <p:spPr bwMode="auto">
            <a:xfrm>
              <a:off x="4535" y="1570"/>
              <a:ext cx="68"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6" name="Oval 107"/>
            <p:cNvSpPr>
              <a:spLocks noChangeArrowheads="1"/>
            </p:cNvSpPr>
            <p:nvPr/>
          </p:nvSpPr>
          <p:spPr bwMode="auto">
            <a:xfrm>
              <a:off x="4639" y="1350"/>
              <a:ext cx="72"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7" name="Oval 108"/>
            <p:cNvSpPr>
              <a:spLocks noChangeArrowheads="1"/>
            </p:cNvSpPr>
            <p:nvPr/>
          </p:nvSpPr>
          <p:spPr bwMode="auto">
            <a:xfrm>
              <a:off x="4765" y="1228"/>
              <a:ext cx="69"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8" name="Oval 109"/>
            <p:cNvSpPr>
              <a:spLocks noChangeArrowheads="1"/>
            </p:cNvSpPr>
            <p:nvPr/>
          </p:nvSpPr>
          <p:spPr bwMode="auto">
            <a:xfrm>
              <a:off x="4898" y="1505"/>
              <a:ext cx="69"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9" name="Oval 110"/>
            <p:cNvSpPr>
              <a:spLocks noChangeArrowheads="1"/>
            </p:cNvSpPr>
            <p:nvPr/>
          </p:nvSpPr>
          <p:spPr bwMode="auto">
            <a:xfrm>
              <a:off x="5053" y="1285"/>
              <a:ext cx="72"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0" name="Oval 111"/>
            <p:cNvSpPr>
              <a:spLocks noChangeArrowheads="1"/>
            </p:cNvSpPr>
            <p:nvPr/>
          </p:nvSpPr>
          <p:spPr bwMode="auto">
            <a:xfrm>
              <a:off x="5262" y="1710"/>
              <a:ext cx="72"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1" name="Oval 112"/>
            <p:cNvSpPr>
              <a:spLocks noChangeArrowheads="1"/>
            </p:cNvSpPr>
            <p:nvPr/>
          </p:nvSpPr>
          <p:spPr bwMode="auto">
            <a:xfrm>
              <a:off x="5618" y="1786"/>
              <a:ext cx="69"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2" name="Oval 113"/>
            <p:cNvSpPr>
              <a:spLocks noChangeArrowheads="1"/>
            </p:cNvSpPr>
            <p:nvPr/>
          </p:nvSpPr>
          <p:spPr bwMode="auto">
            <a:xfrm>
              <a:off x="6335" y="1904"/>
              <a:ext cx="72"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3" name="Freeform 114"/>
            <p:cNvSpPr>
              <a:spLocks/>
            </p:cNvSpPr>
            <p:nvPr/>
          </p:nvSpPr>
          <p:spPr bwMode="auto">
            <a:xfrm>
              <a:off x="1925" y="3218"/>
              <a:ext cx="4446" cy="249"/>
            </a:xfrm>
            <a:custGeom>
              <a:avLst/>
              <a:gdLst>
                <a:gd name="T0" fmla="*/ 0 w 1235"/>
                <a:gd name="T1" fmla="*/ 0 h 69"/>
                <a:gd name="T2" fmla="*/ 618 w 1235"/>
                <a:gd name="T3" fmla="*/ 35 h 69"/>
                <a:gd name="T4" fmla="*/ 1235 w 1235"/>
                <a:gd name="T5" fmla="*/ 69 h 69"/>
              </a:gdLst>
              <a:ahLst/>
              <a:cxnLst>
                <a:cxn ang="0">
                  <a:pos x="T0" y="T1"/>
                </a:cxn>
                <a:cxn ang="0">
                  <a:pos x="T2" y="T3"/>
                </a:cxn>
                <a:cxn ang="0">
                  <a:pos x="T4" y="T5"/>
                </a:cxn>
              </a:cxnLst>
              <a:rect l="0" t="0" r="r" b="b"/>
              <a:pathLst>
                <a:path w="1235" h="69">
                  <a:moveTo>
                    <a:pt x="0" y="0"/>
                  </a:moveTo>
                  <a:lnTo>
                    <a:pt x="618" y="35"/>
                  </a:lnTo>
                  <a:lnTo>
                    <a:pt x="1235" y="69"/>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4" name="Freeform 115"/>
            <p:cNvSpPr>
              <a:spLocks/>
            </p:cNvSpPr>
            <p:nvPr/>
          </p:nvSpPr>
          <p:spPr bwMode="auto">
            <a:xfrm>
              <a:off x="1925" y="792"/>
              <a:ext cx="4446" cy="1087"/>
            </a:xfrm>
            <a:custGeom>
              <a:avLst/>
              <a:gdLst>
                <a:gd name="T0" fmla="*/ 0 w 1235"/>
                <a:gd name="T1" fmla="*/ 0 h 302"/>
                <a:gd name="T2" fmla="*/ 618 w 1235"/>
                <a:gd name="T3" fmla="*/ 151 h 302"/>
                <a:gd name="T4" fmla="*/ 1235 w 1235"/>
                <a:gd name="T5" fmla="*/ 302 h 302"/>
              </a:gdLst>
              <a:ahLst/>
              <a:cxnLst>
                <a:cxn ang="0">
                  <a:pos x="T0" y="T1"/>
                </a:cxn>
                <a:cxn ang="0">
                  <a:pos x="T2" y="T3"/>
                </a:cxn>
                <a:cxn ang="0">
                  <a:pos x="T4" y="T5"/>
                </a:cxn>
              </a:cxnLst>
              <a:rect l="0" t="0" r="r" b="b"/>
              <a:pathLst>
                <a:path w="1235" h="302">
                  <a:moveTo>
                    <a:pt x="0" y="0"/>
                  </a:moveTo>
                  <a:lnTo>
                    <a:pt x="618" y="151"/>
                  </a:lnTo>
                  <a:lnTo>
                    <a:pt x="1235" y="302"/>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Line 116"/>
            <p:cNvSpPr>
              <a:spLocks noChangeShapeType="1"/>
            </p:cNvSpPr>
            <p:nvPr/>
          </p:nvSpPr>
          <p:spPr bwMode="auto">
            <a:xfrm flipV="1">
              <a:off x="1925" y="792"/>
              <a:ext cx="0" cy="242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6" name="Line 117"/>
            <p:cNvSpPr>
              <a:spLocks noChangeShapeType="1"/>
            </p:cNvSpPr>
            <p:nvPr/>
          </p:nvSpPr>
          <p:spPr bwMode="auto">
            <a:xfrm flipV="1">
              <a:off x="6371" y="1879"/>
              <a:ext cx="0" cy="158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7" name="Rectangle 118"/>
            <p:cNvSpPr>
              <a:spLocks noChangeArrowheads="1"/>
            </p:cNvSpPr>
            <p:nvPr/>
          </p:nvSpPr>
          <p:spPr bwMode="auto">
            <a:xfrm>
              <a:off x="2263" y="1987"/>
              <a:ext cx="46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Diff: 7.9</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288" name="Rectangle 119"/>
            <p:cNvSpPr>
              <a:spLocks noChangeArrowheads="1"/>
            </p:cNvSpPr>
            <p:nvPr/>
          </p:nvSpPr>
          <p:spPr bwMode="auto">
            <a:xfrm>
              <a:off x="5654" y="2603"/>
              <a:ext cx="46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Diff: 5.2</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289" name="Line 120"/>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0" name="Line 121"/>
            <p:cNvSpPr>
              <a:spLocks noChangeShapeType="1"/>
            </p:cNvSpPr>
            <p:nvPr/>
          </p:nvSpPr>
          <p:spPr bwMode="auto">
            <a:xfrm flipH="1">
              <a:off x="1378" y="358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1" name="Rectangle 122"/>
            <p:cNvSpPr>
              <a:spLocks noChangeArrowheads="1"/>
            </p:cNvSpPr>
            <p:nvPr/>
          </p:nvSpPr>
          <p:spPr bwMode="auto">
            <a:xfrm rot="16200000">
              <a:off x="1194" y="3455"/>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2</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292" name="Line 123"/>
            <p:cNvSpPr>
              <a:spLocks noChangeShapeType="1"/>
            </p:cNvSpPr>
            <p:nvPr/>
          </p:nvSpPr>
          <p:spPr bwMode="auto">
            <a:xfrm flipH="1">
              <a:off x="1378" y="297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3" name="Rectangle 124"/>
            <p:cNvSpPr>
              <a:spLocks noChangeArrowheads="1"/>
            </p:cNvSpPr>
            <p:nvPr/>
          </p:nvSpPr>
          <p:spPr bwMode="auto">
            <a:xfrm rot="16200000">
              <a:off x="1194" y="2839"/>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4</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294" name="Line 125"/>
            <p:cNvSpPr>
              <a:spLocks noChangeShapeType="1"/>
            </p:cNvSpPr>
            <p:nvPr/>
          </p:nvSpPr>
          <p:spPr bwMode="auto">
            <a:xfrm flipH="1">
              <a:off x="1378" y="236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5" name="Rectangle 126"/>
            <p:cNvSpPr>
              <a:spLocks noChangeArrowheads="1"/>
            </p:cNvSpPr>
            <p:nvPr/>
          </p:nvSpPr>
          <p:spPr bwMode="auto">
            <a:xfrm rot="16200000">
              <a:off x="1194" y="2224"/>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6</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296" name="Line 127"/>
            <p:cNvSpPr>
              <a:spLocks noChangeShapeType="1"/>
            </p:cNvSpPr>
            <p:nvPr/>
          </p:nvSpPr>
          <p:spPr bwMode="auto">
            <a:xfrm flipH="1">
              <a:off x="1378" y="1746"/>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7" name="Rectangle 128"/>
            <p:cNvSpPr>
              <a:spLocks noChangeArrowheads="1"/>
            </p:cNvSpPr>
            <p:nvPr/>
          </p:nvSpPr>
          <p:spPr bwMode="auto">
            <a:xfrm rot="16200000">
              <a:off x="1194" y="160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8</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298" name="Line 129"/>
            <p:cNvSpPr>
              <a:spLocks noChangeShapeType="1"/>
            </p:cNvSpPr>
            <p:nvPr/>
          </p:nvSpPr>
          <p:spPr bwMode="auto">
            <a:xfrm flipH="1">
              <a:off x="1378" y="113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9" name="Rectangle 130"/>
            <p:cNvSpPr>
              <a:spLocks noChangeArrowheads="1"/>
            </p:cNvSpPr>
            <p:nvPr/>
          </p:nvSpPr>
          <p:spPr bwMode="auto">
            <a:xfrm rot="16200000">
              <a:off x="1153" y="99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10</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300" name="Line 131"/>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1" name="Rectangle 132"/>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12</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302" name="Rectangle 133"/>
            <p:cNvSpPr>
              <a:spLocks noChangeArrowheads="1"/>
            </p:cNvSpPr>
            <p:nvPr/>
          </p:nvSpPr>
          <p:spPr bwMode="auto">
            <a:xfrm rot="16200000">
              <a:off x="-186" y="1922"/>
              <a:ext cx="249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Percentage of Children Incarcerated</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303" name="Line 134"/>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4" name="Line 135"/>
            <p:cNvSpPr>
              <a:spLocks noChangeShapeType="1"/>
            </p:cNvSpPr>
            <p:nvPr/>
          </p:nvSpPr>
          <p:spPr bwMode="auto">
            <a:xfrm>
              <a:off x="22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5" name="Rectangle 136"/>
            <p:cNvSpPr>
              <a:spLocks noChangeArrowheads="1"/>
            </p:cNvSpPr>
            <p:nvPr/>
          </p:nvSpPr>
          <p:spPr bwMode="auto">
            <a:xfrm>
              <a:off x="217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20</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306" name="Line 137"/>
            <p:cNvSpPr>
              <a:spLocks noChangeShapeType="1"/>
            </p:cNvSpPr>
            <p:nvPr/>
          </p:nvSpPr>
          <p:spPr bwMode="auto">
            <a:xfrm>
              <a:off x="3696"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7" name="Rectangle 138"/>
            <p:cNvSpPr>
              <a:spLocks noChangeArrowheads="1"/>
            </p:cNvSpPr>
            <p:nvPr/>
          </p:nvSpPr>
          <p:spPr bwMode="auto">
            <a:xfrm>
              <a:off x="3613"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40</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308" name="Line 139"/>
            <p:cNvSpPr>
              <a:spLocks noChangeShapeType="1"/>
            </p:cNvSpPr>
            <p:nvPr/>
          </p:nvSpPr>
          <p:spPr bwMode="auto">
            <a:xfrm>
              <a:off x="51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9" name="Rectangle 140"/>
            <p:cNvSpPr>
              <a:spLocks noChangeArrowheads="1"/>
            </p:cNvSpPr>
            <p:nvPr/>
          </p:nvSpPr>
          <p:spPr bwMode="auto">
            <a:xfrm>
              <a:off x="505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60</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310" name="Line 141"/>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1" name="Rectangle 142"/>
            <p:cNvSpPr>
              <a:spLocks noChangeArrowheads="1"/>
            </p:cNvSpPr>
            <p:nvPr/>
          </p:nvSpPr>
          <p:spPr bwMode="auto">
            <a:xfrm>
              <a:off x="65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80</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312" name="Rectangle 143"/>
            <p:cNvSpPr>
              <a:spLocks noChangeArrowheads="1"/>
            </p:cNvSpPr>
            <p:nvPr/>
          </p:nvSpPr>
          <p:spPr bwMode="auto">
            <a:xfrm>
              <a:off x="2404" y="3989"/>
              <a:ext cx="3373"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Percentage of Black Children with Father Present</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313" name="Rectangle 144"/>
            <p:cNvSpPr>
              <a:spLocks noChangeArrowheads="1"/>
            </p:cNvSpPr>
            <p:nvPr/>
          </p:nvSpPr>
          <p:spPr bwMode="auto">
            <a:xfrm>
              <a:off x="4697" y="551"/>
              <a:ext cx="2059"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4" name="Oval 145"/>
            <p:cNvSpPr>
              <a:spLocks noChangeArrowheads="1"/>
            </p:cNvSpPr>
            <p:nvPr/>
          </p:nvSpPr>
          <p:spPr bwMode="auto">
            <a:xfrm>
              <a:off x="4722" y="605"/>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5" name="Oval 146"/>
            <p:cNvSpPr>
              <a:spLocks noChangeArrowheads="1"/>
            </p:cNvSpPr>
            <p:nvPr/>
          </p:nvSpPr>
          <p:spPr bwMode="auto">
            <a:xfrm>
              <a:off x="4722" y="814"/>
              <a:ext cx="68"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6" name="Rectangle 147"/>
            <p:cNvSpPr>
              <a:spLocks noChangeArrowheads="1"/>
            </p:cNvSpPr>
            <p:nvPr/>
          </p:nvSpPr>
          <p:spPr bwMode="auto">
            <a:xfrm>
              <a:off x="4877" y="562"/>
              <a:ext cx="1883"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White; Slope: -0.01 (0.003)</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317" name="Rectangle 148"/>
            <p:cNvSpPr>
              <a:spLocks noChangeArrowheads="1"/>
            </p:cNvSpPr>
            <p:nvPr/>
          </p:nvSpPr>
          <p:spPr bwMode="auto">
            <a:xfrm>
              <a:off x="4877" y="770"/>
              <a:ext cx="185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Black; Slope: -0.06 (0.007)</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318" name="Rectangle 149"/>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smtClean="0">
                  <a:ln>
                    <a:noFill/>
                  </a:ln>
                  <a:solidFill>
                    <a:srgbClr val="1E2D53"/>
                  </a:solidFill>
                  <a:effectLst/>
                  <a:latin typeface="Arial" panose="020B0604020202020204" pitchFamily="34" charset="0"/>
                </a:rPr>
                <a:t>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grpSp>
      <p:sp>
        <p:nvSpPr>
          <p:cNvPr id="4" name="TextBox 92"/>
          <p:cNvSpPr txBox="1"/>
          <p:nvPr/>
        </p:nvSpPr>
        <p:spPr>
          <a:xfrm>
            <a:off x="0" y="87868"/>
            <a:ext cx="12192000" cy="923330"/>
          </a:xfrm>
          <a:prstGeom prst="rect">
            <a:avLst/>
          </a:prstGeom>
          <a:noFill/>
        </p:spPr>
        <p:txBody>
          <a:bodyPr wrap="square" rtlCol="0">
            <a:spAutoFit/>
          </a:bodyPr>
          <a:lstStyle/>
          <a:p>
            <a:pPr algn="ctr">
              <a:defRPr/>
            </a:pPr>
            <a:r>
              <a:rPr lang="en-US" b="1" kern="0" dirty="0">
                <a:solidFill>
                  <a:srgbClr val="1E2D53"/>
                </a:solidFill>
                <a:latin typeface="Arial"/>
                <a:cs typeface="Arial"/>
              </a:rPr>
              <a:t>Black-White Gap in Incarceration Rate vs. Father Presence</a:t>
            </a:r>
          </a:p>
          <a:p>
            <a:pPr algn="ctr">
              <a:defRPr/>
            </a:pPr>
            <a:r>
              <a:rPr lang="en-US" kern="0" dirty="0">
                <a:solidFill>
                  <a:srgbClr val="1E2D53"/>
                </a:solidFill>
                <a:latin typeface="Arial"/>
                <a:cs typeface="Arial"/>
              </a:rPr>
              <a:t>Male Children with Parents at 25th Percentile - Poverty Share Less than 10%</a:t>
            </a:r>
          </a:p>
          <a:p>
            <a:pPr algn="ctr">
              <a:defRPr/>
            </a:pPr>
            <a:endParaRPr lang="en-US" b="1" kern="0" dirty="0">
              <a:solidFill>
                <a:srgbClr val="1E2D53"/>
              </a:solidFill>
              <a:latin typeface="Arial"/>
              <a:cs typeface="Arial"/>
            </a:endParaRPr>
          </a:p>
        </p:txBody>
      </p:sp>
    </p:spTree>
    <p:extLst>
      <p:ext uri="{BB962C8B-B14F-4D97-AF65-F5344CB8AC3E}">
        <p14:creationId xmlns:p14="http://schemas.microsoft.com/office/powerpoint/2010/main" val="894065966"/>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92"/>
          <p:cNvSpPr txBox="1"/>
          <p:nvPr/>
        </p:nvSpPr>
        <p:spPr>
          <a:xfrm>
            <a:off x="0" y="124444"/>
            <a:ext cx="12192000" cy="646331"/>
          </a:xfrm>
          <a:prstGeom prst="rect">
            <a:avLst/>
          </a:prstGeom>
          <a:noFill/>
        </p:spPr>
        <p:txBody>
          <a:bodyPr wrap="square" rtlCol="0">
            <a:spAutoFit/>
          </a:bodyPr>
          <a:lstStyle/>
          <a:p>
            <a:pPr lvl="0" algn="ctr">
              <a:defRPr/>
            </a:pPr>
            <a:r>
              <a:rPr lang="en-US" b="1" kern="0" dirty="0">
                <a:solidFill>
                  <a:srgbClr val="1E2D53"/>
                </a:solidFill>
                <a:latin typeface="Arial"/>
                <a:cs typeface="Arial"/>
              </a:rPr>
              <a:t>Tract Poverty Rates vs. Mean Child Individual Rank</a:t>
            </a:r>
          </a:p>
          <a:p>
            <a:pPr lvl="0" algn="ctr">
              <a:defRPr/>
            </a:pPr>
            <a:r>
              <a:rPr kumimoji="0" lang="en-US" sz="1800" i="0" u="none" strike="noStrike" kern="0" cap="none" spc="0" normalizeH="0" baseline="0" noProof="0" dirty="0">
                <a:ln>
                  <a:noFill/>
                </a:ln>
                <a:solidFill>
                  <a:srgbClr val="1E2D53"/>
                </a:solidFill>
                <a:effectLst/>
                <a:uLnTx/>
                <a:uFillTx/>
                <a:latin typeface="Arial"/>
                <a:ea typeface="+mn-ea"/>
                <a:cs typeface="Arial"/>
              </a:rPr>
              <a:t>Black and White Children</a:t>
            </a:r>
          </a:p>
        </p:txBody>
      </p:sp>
      <p:grpSp>
        <p:nvGrpSpPr>
          <p:cNvPr id="233" name="Group 4"/>
          <p:cNvGrpSpPr>
            <a:grpSpLocks noChangeAspect="1"/>
          </p:cNvGrpSpPr>
          <p:nvPr/>
        </p:nvGrpSpPr>
        <p:grpSpPr bwMode="auto">
          <a:xfrm>
            <a:off x="1522413" y="200025"/>
            <a:ext cx="9231313" cy="6453188"/>
            <a:chOff x="959" y="126"/>
            <a:chExt cx="5815" cy="4065"/>
          </a:xfrm>
        </p:grpSpPr>
        <p:grpSp>
          <p:nvGrpSpPr>
            <p:cNvPr id="235" name="Group 205"/>
            <p:cNvGrpSpPr>
              <a:grpSpLocks/>
            </p:cNvGrpSpPr>
            <p:nvPr/>
          </p:nvGrpSpPr>
          <p:grpSpPr bwMode="auto">
            <a:xfrm>
              <a:off x="959" y="364"/>
              <a:ext cx="5815" cy="3827"/>
              <a:chOff x="959" y="364"/>
              <a:chExt cx="5815" cy="3827"/>
            </a:xfrm>
          </p:grpSpPr>
          <p:sp>
            <p:nvSpPr>
              <p:cNvPr id="242"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3" name="Line 9"/>
              <p:cNvSpPr>
                <a:spLocks noChangeShapeType="1"/>
              </p:cNvSpPr>
              <p:nvPr/>
            </p:nvSpPr>
            <p:spPr bwMode="auto">
              <a:xfrm>
                <a:off x="1435" y="258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4" name="Line 10"/>
              <p:cNvSpPr>
                <a:spLocks noChangeShapeType="1"/>
              </p:cNvSpPr>
              <p:nvPr/>
            </p:nvSpPr>
            <p:spPr bwMode="auto">
              <a:xfrm>
                <a:off x="1435" y="154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5" name="Line 11"/>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6" name="Oval 12"/>
              <p:cNvSpPr>
                <a:spLocks noChangeArrowheads="1"/>
              </p:cNvSpPr>
              <p:nvPr/>
            </p:nvSpPr>
            <p:spPr bwMode="auto">
              <a:xfrm>
                <a:off x="1514" y="22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Oval 13"/>
              <p:cNvSpPr>
                <a:spLocks noChangeArrowheads="1"/>
              </p:cNvSpPr>
              <p:nvPr/>
            </p:nvSpPr>
            <p:spPr bwMode="auto">
              <a:xfrm>
                <a:off x="1576" y="22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Oval 14"/>
              <p:cNvSpPr>
                <a:spLocks noChangeArrowheads="1"/>
              </p:cNvSpPr>
              <p:nvPr/>
            </p:nvSpPr>
            <p:spPr bwMode="auto">
              <a:xfrm>
                <a:off x="1640" y="22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Oval 15"/>
              <p:cNvSpPr>
                <a:spLocks noChangeArrowheads="1"/>
              </p:cNvSpPr>
              <p:nvPr/>
            </p:nvSpPr>
            <p:spPr bwMode="auto">
              <a:xfrm>
                <a:off x="1702" y="22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Oval 16"/>
              <p:cNvSpPr>
                <a:spLocks noChangeArrowheads="1"/>
              </p:cNvSpPr>
              <p:nvPr/>
            </p:nvSpPr>
            <p:spPr bwMode="auto">
              <a:xfrm>
                <a:off x="1766" y="22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Oval 17"/>
              <p:cNvSpPr>
                <a:spLocks noChangeArrowheads="1"/>
              </p:cNvSpPr>
              <p:nvPr/>
            </p:nvSpPr>
            <p:spPr bwMode="auto">
              <a:xfrm>
                <a:off x="1828" y="22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Oval 18"/>
              <p:cNvSpPr>
                <a:spLocks noChangeArrowheads="1"/>
              </p:cNvSpPr>
              <p:nvPr/>
            </p:nvSpPr>
            <p:spPr bwMode="auto">
              <a:xfrm>
                <a:off x="1892" y="22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Oval 19"/>
              <p:cNvSpPr>
                <a:spLocks noChangeArrowheads="1"/>
              </p:cNvSpPr>
              <p:nvPr/>
            </p:nvSpPr>
            <p:spPr bwMode="auto">
              <a:xfrm>
                <a:off x="1954" y="22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Oval 20"/>
              <p:cNvSpPr>
                <a:spLocks noChangeArrowheads="1"/>
              </p:cNvSpPr>
              <p:nvPr/>
            </p:nvSpPr>
            <p:spPr bwMode="auto">
              <a:xfrm>
                <a:off x="2018" y="2286"/>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Oval 21"/>
              <p:cNvSpPr>
                <a:spLocks noChangeArrowheads="1"/>
              </p:cNvSpPr>
              <p:nvPr/>
            </p:nvSpPr>
            <p:spPr bwMode="auto">
              <a:xfrm>
                <a:off x="2080" y="2300"/>
                <a:ext cx="39"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Oval 22"/>
              <p:cNvSpPr>
                <a:spLocks noChangeArrowheads="1"/>
              </p:cNvSpPr>
              <p:nvPr/>
            </p:nvSpPr>
            <p:spPr bwMode="auto">
              <a:xfrm>
                <a:off x="2144" y="23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Oval 23"/>
              <p:cNvSpPr>
                <a:spLocks noChangeArrowheads="1"/>
              </p:cNvSpPr>
              <p:nvPr/>
            </p:nvSpPr>
            <p:spPr bwMode="auto">
              <a:xfrm>
                <a:off x="2206" y="2315"/>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Oval 24"/>
              <p:cNvSpPr>
                <a:spLocks noChangeArrowheads="1"/>
              </p:cNvSpPr>
              <p:nvPr/>
            </p:nvSpPr>
            <p:spPr bwMode="auto">
              <a:xfrm>
                <a:off x="2270" y="2300"/>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Oval 25"/>
              <p:cNvSpPr>
                <a:spLocks noChangeArrowheads="1"/>
              </p:cNvSpPr>
              <p:nvPr/>
            </p:nvSpPr>
            <p:spPr bwMode="auto">
              <a:xfrm>
                <a:off x="2332" y="2336"/>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Oval 26"/>
              <p:cNvSpPr>
                <a:spLocks noChangeArrowheads="1"/>
              </p:cNvSpPr>
              <p:nvPr/>
            </p:nvSpPr>
            <p:spPr bwMode="auto">
              <a:xfrm>
                <a:off x="2396" y="232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Oval 27"/>
              <p:cNvSpPr>
                <a:spLocks noChangeArrowheads="1"/>
              </p:cNvSpPr>
              <p:nvPr/>
            </p:nvSpPr>
            <p:spPr bwMode="auto">
              <a:xfrm>
                <a:off x="2461" y="23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Oval 28"/>
              <p:cNvSpPr>
                <a:spLocks noChangeArrowheads="1"/>
              </p:cNvSpPr>
              <p:nvPr/>
            </p:nvSpPr>
            <p:spPr bwMode="auto">
              <a:xfrm>
                <a:off x="2522" y="23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Oval 29"/>
              <p:cNvSpPr>
                <a:spLocks noChangeArrowheads="1"/>
              </p:cNvSpPr>
              <p:nvPr/>
            </p:nvSpPr>
            <p:spPr bwMode="auto">
              <a:xfrm>
                <a:off x="2587" y="23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Oval 30"/>
              <p:cNvSpPr>
                <a:spLocks noChangeArrowheads="1"/>
              </p:cNvSpPr>
              <p:nvPr/>
            </p:nvSpPr>
            <p:spPr bwMode="auto">
              <a:xfrm>
                <a:off x="2648" y="2369"/>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Oval 31"/>
              <p:cNvSpPr>
                <a:spLocks noChangeArrowheads="1"/>
              </p:cNvSpPr>
              <p:nvPr/>
            </p:nvSpPr>
            <p:spPr bwMode="auto">
              <a:xfrm>
                <a:off x="2713" y="2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Oval 32"/>
              <p:cNvSpPr>
                <a:spLocks noChangeArrowheads="1"/>
              </p:cNvSpPr>
              <p:nvPr/>
            </p:nvSpPr>
            <p:spPr bwMode="auto">
              <a:xfrm>
                <a:off x="2774" y="23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Oval 33"/>
              <p:cNvSpPr>
                <a:spLocks noChangeArrowheads="1"/>
              </p:cNvSpPr>
              <p:nvPr/>
            </p:nvSpPr>
            <p:spPr bwMode="auto">
              <a:xfrm>
                <a:off x="2839" y="23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Oval 34"/>
              <p:cNvSpPr>
                <a:spLocks noChangeArrowheads="1"/>
              </p:cNvSpPr>
              <p:nvPr/>
            </p:nvSpPr>
            <p:spPr bwMode="auto">
              <a:xfrm>
                <a:off x="2900" y="2405"/>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Oval 35"/>
              <p:cNvSpPr>
                <a:spLocks noChangeArrowheads="1"/>
              </p:cNvSpPr>
              <p:nvPr/>
            </p:nvSpPr>
            <p:spPr bwMode="auto">
              <a:xfrm>
                <a:off x="2965" y="24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Oval 36"/>
              <p:cNvSpPr>
                <a:spLocks noChangeArrowheads="1"/>
              </p:cNvSpPr>
              <p:nvPr/>
            </p:nvSpPr>
            <p:spPr bwMode="auto">
              <a:xfrm>
                <a:off x="3026" y="241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Oval 37"/>
              <p:cNvSpPr>
                <a:spLocks noChangeArrowheads="1"/>
              </p:cNvSpPr>
              <p:nvPr/>
            </p:nvSpPr>
            <p:spPr bwMode="auto">
              <a:xfrm>
                <a:off x="3091" y="24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Oval 38"/>
              <p:cNvSpPr>
                <a:spLocks noChangeArrowheads="1"/>
              </p:cNvSpPr>
              <p:nvPr/>
            </p:nvSpPr>
            <p:spPr bwMode="auto">
              <a:xfrm>
                <a:off x="3152" y="2441"/>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 name="Oval 39"/>
              <p:cNvSpPr>
                <a:spLocks noChangeArrowheads="1"/>
              </p:cNvSpPr>
              <p:nvPr/>
            </p:nvSpPr>
            <p:spPr bwMode="auto">
              <a:xfrm>
                <a:off x="3217" y="2470"/>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Oval 40"/>
              <p:cNvSpPr>
                <a:spLocks noChangeArrowheads="1"/>
              </p:cNvSpPr>
              <p:nvPr/>
            </p:nvSpPr>
            <p:spPr bwMode="auto">
              <a:xfrm>
                <a:off x="3282" y="247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Oval 41"/>
              <p:cNvSpPr>
                <a:spLocks noChangeArrowheads="1"/>
              </p:cNvSpPr>
              <p:nvPr/>
            </p:nvSpPr>
            <p:spPr bwMode="auto">
              <a:xfrm>
                <a:off x="3343" y="24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Oval 42"/>
              <p:cNvSpPr>
                <a:spLocks noChangeArrowheads="1"/>
              </p:cNvSpPr>
              <p:nvPr/>
            </p:nvSpPr>
            <p:spPr bwMode="auto">
              <a:xfrm>
                <a:off x="3408" y="25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Oval 43"/>
              <p:cNvSpPr>
                <a:spLocks noChangeArrowheads="1"/>
              </p:cNvSpPr>
              <p:nvPr/>
            </p:nvSpPr>
            <p:spPr bwMode="auto">
              <a:xfrm>
                <a:off x="3469" y="2513"/>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Oval 44"/>
              <p:cNvSpPr>
                <a:spLocks noChangeArrowheads="1"/>
              </p:cNvSpPr>
              <p:nvPr/>
            </p:nvSpPr>
            <p:spPr bwMode="auto">
              <a:xfrm>
                <a:off x="3534" y="253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Oval 45"/>
              <p:cNvSpPr>
                <a:spLocks noChangeArrowheads="1"/>
              </p:cNvSpPr>
              <p:nvPr/>
            </p:nvSpPr>
            <p:spPr bwMode="auto">
              <a:xfrm>
                <a:off x="3595" y="25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Oval 46"/>
              <p:cNvSpPr>
                <a:spLocks noChangeArrowheads="1"/>
              </p:cNvSpPr>
              <p:nvPr/>
            </p:nvSpPr>
            <p:spPr bwMode="auto">
              <a:xfrm>
                <a:off x="3660" y="25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Oval 47"/>
              <p:cNvSpPr>
                <a:spLocks noChangeArrowheads="1"/>
              </p:cNvSpPr>
              <p:nvPr/>
            </p:nvSpPr>
            <p:spPr bwMode="auto">
              <a:xfrm>
                <a:off x="3721" y="2552"/>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Oval 48"/>
              <p:cNvSpPr>
                <a:spLocks noChangeArrowheads="1"/>
              </p:cNvSpPr>
              <p:nvPr/>
            </p:nvSpPr>
            <p:spPr bwMode="auto">
              <a:xfrm>
                <a:off x="3786" y="25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Oval 49"/>
              <p:cNvSpPr>
                <a:spLocks noChangeArrowheads="1"/>
              </p:cNvSpPr>
              <p:nvPr/>
            </p:nvSpPr>
            <p:spPr bwMode="auto">
              <a:xfrm>
                <a:off x="3847" y="2596"/>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Oval 50"/>
              <p:cNvSpPr>
                <a:spLocks noChangeArrowheads="1"/>
              </p:cNvSpPr>
              <p:nvPr/>
            </p:nvSpPr>
            <p:spPr bwMode="auto">
              <a:xfrm>
                <a:off x="3912" y="26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Oval 51"/>
              <p:cNvSpPr>
                <a:spLocks noChangeArrowheads="1"/>
              </p:cNvSpPr>
              <p:nvPr/>
            </p:nvSpPr>
            <p:spPr bwMode="auto">
              <a:xfrm>
                <a:off x="3973" y="2614"/>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Oval 52"/>
              <p:cNvSpPr>
                <a:spLocks noChangeArrowheads="1"/>
              </p:cNvSpPr>
              <p:nvPr/>
            </p:nvSpPr>
            <p:spPr bwMode="auto">
              <a:xfrm>
                <a:off x="4038" y="26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Oval 53"/>
              <p:cNvSpPr>
                <a:spLocks noChangeArrowheads="1"/>
              </p:cNvSpPr>
              <p:nvPr/>
            </p:nvSpPr>
            <p:spPr bwMode="auto">
              <a:xfrm>
                <a:off x="4103" y="26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Oval 54"/>
              <p:cNvSpPr>
                <a:spLocks noChangeArrowheads="1"/>
              </p:cNvSpPr>
              <p:nvPr/>
            </p:nvSpPr>
            <p:spPr bwMode="auto">
              <a:xfrm>
                <a:off x="4164" y="2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Oval 55"/>
              <p:cNvSpPr>
                <a:spLocks noChangeArrowheads="1"/>
              </p:cNvSpPr>
              <p:nvPr/>
            </p:nvSpPr>
            <p:spPr bwMode="auto">
              <a:xfrm>
                <a:off x="4229" y="2660"/>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Oval 56"/>
              <p:cNvSpPr>
                <a:spLocks noChangeArrowheads="1"/>
              </p:cNvSpPr>
              <p:nvPr/>
            </p:nvSpPr>
            <p:spPr bwMode="auto">
              <a:xfrm>
                <a:off x="4290" y="2678"/>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Oval 57"/>
              <p:cNvSpPr>
                <a:spLocks noChangeArrowheads="1"/>
              </p:cNvSpPr>
              <p:nvPr/>
            </p:nvSpPr>
            <p:spPr bwMode="auto">
              <a:xfrm>
                <a:off x="4355" y="26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Oval 58"/>
              <p:cNvSpPr>
                <a:spLocks noChangeArrowheads="1"/>
              </p:cNvSpPr>
              <p:nvPr/>
            </p:nvSpPr>
            <p:spPr bwMode="auto">
              <a:xfrm>
                <a:off x="4416" y="27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Oval 59"/>
              <p:cNvSpPr>
                <a:spLocks noChangeArrowheads="1"/>
              </p:cNvSpPr>
              <p:nvPr/>
            </p:nvSpPr>
            <p:spPr bwMode="auto">
              <a:xfrm>
                <a:off x="4481" y="27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Oval 60"/>
              <p:cNvSpPr>
                <a:spLocks noChangeArrowheads="1"/>
              </p:cNvSpPr>
              <p:nvPr/>
            </p:nvSpPr>
            <p:spPr bwMode="auto">
              <a:xfrm>
                <a:off x="4542" y="27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Oval 61"/>
              <p:cNvSpPr>
                <a:spLocks noChangeArrowheads="1"/>
              </p:cNvSpPr>
              <p:nvPr/>
            </p:nvSpPr>
            <p:spPr bwMode="auto">
              <a:xfrm>
                <a:off x="4607" y="274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Oval 62"/>
              <p:cNvSpPr>
                <a:spLocks noChangeArrowheads="1"/>
              </p:cNvSpPr>
              <p:nvPr/>
            </p:nvSpPr>
            <p:spPr bwMode="auto">
              <a:xfrm>
                <a:off x="4668" y="2750"/>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Oval 63"/>
              <p:cNvSpPr>
                <a:spLocks noChangeArrowheads="1"/>
              </p:cNvSpPr>
              <p:nvPr/>
            </p:nvSpPr>
            <p:spPr bwMode="auto">
              <a:xfrm>
                <a:off x="4733" y="27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Oval 64"/>
              <p:cNvSpPr>
                <a:spLocks noChangeArrowheads="1"/>
              </p:cNvSpPr>
              <p:nvPr/>
            </p:nvSpPr>
            <p:spPr bwMode="auto">
              <a:xfrm>
                <a:off x="4794" y="2779"/>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Oval 65"/>
              <p:cNvSpPr>
                <a:spLocks noChangeArrowheads="1"/>
              </p:cNvSpPr>
              <p:nvPr/>
            </p:nvSpPr>
            <p:spPr bwMode="auto">
              <a:xfrm>
                <a:off x="4859" y="27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Oval 66"/>
              <p:cNvSpPr>
                <a:spLocks noChangeArrowheads="1"/>
              </p:cNvSpPr>
              <p:nvPr/>
            </p:nvSpPr>
            <p:spPr bwMode="auto">
              <a:xfrm>
                <a:off x="4924" y="27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Oval 67"/>
              <p:cNvSpPr>
                <a:spLocks noChangeArrowheads="1"/>
              </p:cNvSpPr>
              <p:nvPr/>
            </p:nvSpPr>
            <p:spPr bwMode="auto">
              <a:xfrm>
                <a:off x="4985" y="28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 name="Oval 68"/>
              <p:cNvSpPr>
                <a:spLocks noChangeArrowheads="1"/>
              </p:cNvSpPr>
              <p:nvPr/>
            </p:nvSpPr>
            <p:spPr bwMode="auto">
              <a:xfrm>
                <a:off x="5050" y="28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Oval 69"/>
              <p:cNvSpPr>
                <a:spLocks noChangeArrowheads="1"/>
              </p:cNvSpPr>
              <p:nvPr/>
            </p:nvSpPr>
            <p:spPr bwMode="auto">
              <a:xfrm>
                <a:off x="5111" y="28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Oval 70"/>
              <p:cNvSpPr>
                <a:spLocks noChangeArrowheads="1"/>
              </p:cNvSpPr>
              <p:nvPr/>
            </p:nvSpPr>
            <p:spPr bwMode="auto">
              <a:xfrm>
                <a:off x="5176" y="2837"/>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Oval 71"/>
              <p:cNvSpPr>
                <a:spLocks noChangeArrowheads="1"/>
              </p:cNvSpPr>
              <p:nvPr/>
            </p:nvSpPr>
            <p:spPr bwMode="auto">
              <a:xfrm>
                <a:off x="5237" y="28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Oval 72"/>
              <p:cNvSpPr>
                <a:spLocks noChangeArrowheads="1"/>
              </p:cNvSpPr>
              <p:nvPr/>
            </p:nvSpPr>
            <p:spPr bwMode="auto">
              <a:xfrm>
                <a:off x="5302" y="28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Oval 73"/>
              <p:cNvSpPr>
                <a:spLocks noChangeArrowheads="1"/>
              </p:cNvSpPr>
              <p:nvPr/>
            </p:nvSpPr>
            <p:spPr bwMode="auto">
              <a:xfrm>
                <a:off x="5363" y="287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Oval 74"/>
              <p:cNvSpPr>
                <a:spLocks noChangeArrowheads="1"/>
              </p:cNvSpPr>
              <p:nvPr/>
            </p:nvSpPr>
            <p:spPr bwMode="auto">
              <a:xfrm>
                <a:off x="5428" y="289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Oval 75"/>
              <p:cNvSpPr>
                <a:spLocks noChangeArrowheads="1"/>
              </p:cNvSpPr>
              <p:nvPr/>
            </p:nvSpPr>
            <p:spPr bwMode="auto">
              <a:xfrm>
                <a:off x="5489" y="2891"/>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 name="Oval 76"/>
              <p:cNvSpPr>
                <a:spLocks noChangeArrowheads="1"/>
              </p:cNvSpPr>
              <p:nvPr/>
            </p:nvSpPr>
            <p:spPr bwMode="auto">
              <a:xfrm>
                <a:off x="5554" y="29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 name="Oval 77"/>
              <p:cNvSpPr>
                <a:spLocks noChangeArrowheads="1"/>
              </p:cNvSpPr>
              <p:nvPr/>
            </p:nvSpPr>
            <p:spPr bwMode="auto">
              <a:xfrm>
                <a:off x="5615" y="2920"/>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 name="Oval 78"/>
              <p:cNvSpPr>
                <a:spLocks noChangeArrowheads="1"/>
              </p:cNvSpPr>
              <p:nvPr/>
            </p:nvSpPr>
            <p:spPr bwMode="auto">
              <a:xfrm>
                <a:off x="5680" y="2934"/>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 name="Oval 79"/>
              <p:cNvSpPr>
                <a:spLocks noChangeArrowheads="1"/>
              </p:cNvSpPr>
              <p:nvPr/>
            </p:nvSpPr>
            <p:spPr bwMode="auto">
              <a:xfrm>
                <a:off x="5741" y="2948"/>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 name="Oval 80"/>
              <p:cNvSpPr>
                <a:spLocks noChangeArrowheads="1"/>
              </p:cNvSpPr>
              <p:nvPr/>
            </p:nvSpPr>
            <p:spPr bwMode="auto">
              <a:xfrm>
                <a:off x="5806" y="29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 name="Oval 81"/>
              <p:cNvSpPr>
                <a:spLocks noChangeArrowheads="1"/>
              </p:cNvSpPr>
              <p:nvPr/>
            </p:nvSpPr>
            <p:spPr bwMode="auto">
              <a:xfrm>
                <a:off x="5870" y="29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 name="Oval 82"/>
              <p:cNvSpPr>
                <a:spLocks noChangeArrowheads="1"/>
              </p:cNvSpPr>
              <p:nvPr/>
            </p:nvSpPr>
            <p:spPr bwMode="auto">
              <a:xfrm>
                <a:off x="5932" y="2981"/>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 name="Oval 83"/>
              <p:cNvSpPr>
                <a:spLocks noChangeArrowheads="1"/>
              </p:cNvSpPr>
              <p:nvPr/>
            </p:nvSpPr>
            <p:spPr bwMode="auto">
              <a:xfrm>
                <a:off x="5996" y="29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 name="Oval 84"/>
              <p:cNvSpPr>
                <a:spLocks noChangeArrowheads="1"/>
              </p:cNvSpPr>
              <p:nvPr/>
            </p:nvSpPr>
            <p:spPr bwMode="auto">
              <a:xfrm>
                <a:off x="6058" y="3006"/>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 name="Oval 85"/>
              <p:cNvSpPr>
                <a:spLocks noChangeArrowheads="1"/>
              </p:cNvSpPr>
              <p:nvPr/>
            </p:nvSpPr>
            <p:spPr bwMode="auto">
              <a:xfrm>
                <a:off x="6122" y="30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 name="Oval 86"/>
              <p:cNvSpPr>
                <a:spLocks noChangeArrowheads="1"/>
              </p:cNvSpPr>
              <p:nvPr/>
            </p:nvSpPr>
            <p:spPr bwMode="auto">
              <a:xfrm>
                <a:off x="6184" y="3024"/>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 name="Oval 87"/>
              <p:cNvSpPr>
                <a:spLocks noChangeArrowheads="1"/>
              </p:cNvSpPr>
              <p:nvPr/>
            </p:nvSpPr>
            <p:spPr bwMode="auto">
              <a:xfrm>
                <a:off x="6248" y="30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 name="Oval 88"/>
              <p:cNvSpPr>
                <a:spLocks noChangeArrowheads="1"/>
              </p:cNvSpPr>
              <p:nvPr/>
            </p:nvSpPr>
            <p:spPr bwMode="auto">
              <a:xfrm>
                <a:off x="6310" y="30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 name="Oval 89"/>
              <p:cNvSpPr>
                <a:spLocks noChangeArrowheads="1"/>
              </p:cNvSpPr>
              <p:nvPr/>
            </p:nvSpPr>
            <p:spPr bwMode="auto">
              <a:xfrm>
                <a:off x="6374" y="3042"/>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 name="Oval 90"/>
              <p:cNvSpPr>
                <a:spLocks noChangeArrowheads="1"/>
              </p:cNvSpPr>
              <p:nvPr/>
            </p:nvSpPr>
            <p:spPr bwMode="auto">
              <a:xfrm>
                <a:off x="6436" y="3046"/>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 name="Oval 91"/>
              <p:cNvSpPr>
                <a:spLocks noChangeArrowheads="1"/>
              </p:cNvSpPr>
              <p:nvPr/>
            </p:nvSpPr>
            <p:spPr bwMode="auto">
              <a:xfrm>
                <a:off x="6500" y="304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 name="Oval 92"/>
              <p:cNvSpPr>
                <a:spLocks noChangeArrowheads="1"/>
              </p:cNvSpPr>
              <p:nvPr/>
            </p:nvSpPr>
            <p:spPr bwMode="auto">
              <a:xfrm>
                <a:off x="6562" y="3056"/>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 name="Oval 93"/>
              <p:cNvSpPr>
                <a:spLocks noChangeArrowheads="1"/>
              </p:cNvSpPr>
              <p:nvPr/>
            </p:nvSpPr>
            <p:spPr bwMode="auto">
              <a:xfrm>
                <a:off x="1514" y="598"/>
                <a:ext cx="36" cy="3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 name="Oval 94"/>
              <p:cNvSpPr>
                <a:spLocks noChangeArrowheads="1"/>
              </p:cNvSpPr>
              <p:nvPr/>
            </p:nvSpPr>
            <p:spPr bwMode="auto">
              <a:xfrm>
                <a:off x="1576" y="57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 name="Oval 95"/>
              <p:cNvSpPr>
                <a:spLocks noChangeArrowheads="1"/>
              </p:cNvSpPr>
              <p:nvPr/>
            </p:nvSpPr>
            <p:spPr bwMode="auto">
              <a:xfrm>
                <a:off x="1640" y="598"/>
                <a:ext cx="36" cy="3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 name="Oval 96"/>
              <p:cNvSpPr>
                <a:spLocks noChangeArrowheads="1"/>
              </p:cNvSpPr>
              <p:nvPr/>
            </p:nvSpPr>
            <p:spPr bwMode="auto">
              <a:xfrm>
                <a:off x="1702" y="612"/>
                <a:ext cx="36"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 name="Oval 97"/>
              <p:cNvSpPr>
                <a:spLocks noChangeArrowheads="1"/>
              </p:cNvSpPr>
              <p:nvPr/>
            </p:nvSpPr>
            <p:spPr bwMode="auto">
              <a:xfrm>
                <a:off x="1766" y="67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 name="Oval 98"/>
              <p:cNvSpPr>
                <a:spLocks noChangeArrowheads="1"/>
              </p:cNvSpPr>
              <p:nvPr/>
            </p:nvSpPr>
            <p:spPr bwMode="auto">
              <a:xfrm>
                <a:off x="1828" y="7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 name="Oval 99"/>
              <p:cNvSpPr>
                <a:spLocks noChangeArrowheads="1"/>
              </p:cNvSpPr>
              <p:nvPr/>
            </p:nvSpPr>
            <p:spPr bwMode="auto">
              <a:xfrm>
                <a:off x="1892" y="72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 name="Oval 100"/>
              <p:cNvSpPr>
                <a:spLocks noChangeArrowheads="1"/>
              </p:cNvSpPr>
              <p:nvPr/>
            </p:nvSpPr>
            <p:spPr bwMode="auto">
              <a:xfrm>
                <a:off x="1954" y="727"/>
                <a:ext cx="36"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 name="Oval 101"/>
              <p:cNvSpPr>
                <a:spLocks noChangeArrowheads="1"/>
              </p:cNvSpPr>
              <p:nvPr/>
            </p:nvSpPr>
            <p:spPr bwMode="auto">
              <a:xfrm>
                <a:off x="2018" y="76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 name="Oval 102"/>
              <p:cNvSpPr>
                <a:spLocks noChangeArrowheads="1"/>
              </p:cNvSpPr>
              <p:nvPr/>
            </p:nvSpPr>
            <p:spPr bwMode="auto">
              <a:xfrm>
                <a:off x="2080" y="727"/>
                <a:ext cx="39"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 name="Oval 103"/>
              <p:cNvSpPr>
                <a:spLocks noChangeArrowheads="1"/>
              </p:cNvSpPr>
              <p:nvPr/>
            </p:nvSpPr>
            <p:spPr bwMode="auto">
              <a:xfrm>
                <a:off x="2144" y="7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 name="Oval 104"/>
              <p:cNvSpPr>
                <a:spLocks noChangeArrowheads="1"/>
              </p:cNvSpPr>
              <p:nvPr/>
            </p:nvSpPr>
            <p:spPr bwMode="auto">
              <a:xfrm>
                <a:off x="2206" y="767"/>
                <a:ext cx="39" cy="3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Oval 105"/>
              <p:cNvSpPr>
                <a:spLocks noChangeArrowheads="1"/>
              </p:cNvSpPr>
              <p:nvPr/>
            </p:nvSpPr>
            <p:spPr bwMode="auto">
              <a:xfrm>
                <a:off x="2270" y="79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 name="Oval 106"/>
              <p:cNvSpPr>
                <a:spLocks noChangeArrowheads="1"/>
              </p:cNvSpPr>
              <p:nvPr/>
            </p:nvSpPr>
            <p:spPr bwMode="auto">
              <a:xfrm>
                <a:off x="2332" y="778"/>
                <a:ext cx="39"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 name="Oval 107"/>
              <p:cNvSpPr>
                <a:spLocks noChangeArrowheads="1"/>
              </p:cNvSpPr>
              <p:nvPr/>
            </p:nvSpPr>
            <p:spPr bwMode="auto">
              <a:xfrm>
                <a:off x="2396" y="8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 name="Oval 108"/>
              <p:cNvSpPr>
                <a:spLocks noChangeArrowheads="1"/>
              </p:cNvSpPr>
              <p:nvPr/>
            </p:nvSpPr>
            <p:spPr bwMode="auto">
              <a:xfrm>
                <a:off x="2461" y="8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 name="Oval 109"/>
              <p:cNvSpPr>
                <a:spLocks noChangeArrowheads="1"/>
              </p:cNvSpPr>
              <p:nvPr/>
            </p:nvSpPr>
            <p:spPr bwMode="auto">
              <a:xfrm>
                <a:off x="2522" y="92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 name="Oval 110"/>
              <p:cNvSpPr>
                <a:spLocks noChangeArrowheads="1"/>
              </p:cNvSpPr>
              <p:nvPr/>
            </p:nvSpPr>
            <p:spPr bwMode="auto">
              <a:xfrm>
                <a:off x="2587" y="91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 name="Oval 111"/>
              <p:cNvSpPr>
                <a:spLocks noChangeArrowheads="1"/>
              </p:cNvSpPr>
              <p:nvPr/>
            </p:nvSpPr>
            <p:spPr bwMode="auto">
              <a:xfrm>
                <a:off x="2648" y="97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 name="Oval 112"/>
              <p:cNvSpPr>
                <a:spLocks noChangeArrowheads="1"/>
              </p:cNvSpPr>
              <p:nvPr/>
            </p:nvSpPr>
            <p:spPr bwMode="auto">
              <a:xfrm>
                <a:off x="2713" y="990"/>
                <a:ext cx="36"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 name="Oval 113"/>
              <p:cNvSpPr>
                <a:spLocks noChangeArrowheads="1"/>
              </p:cNvSpPr>
              <p:nvPr/>
            </p:nvSpPr>
            <p:spPr bwMode="auto">
              <a:xfrm>
                <a:off x="2774" y="101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 name="Oval 114"/>
              <p:cNvSpPr>
                <a:spLocks noChangeArrowheads="1"/>
              </p:cNvSpPr>
              <p:nvPr/>
            </p:nvSpPr>
            <p:spPr bwMode="auto">
              <a:xfrm>
                <a:off x="2839" y="102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 name="Oval 115"/>
              <p:cNvSpPr>
                <a:spLocks noChangeArrowheads="1"/>
              </p:cNvSpPr>
              <p:nvPr/>
            </p:nvSpPr>
            <p:spPr bwMode="auto">
              <a:xfrm>
                <a:off x="2900" y="1062"/>
                <a:ext cx="40"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 name="Oval 116"/>
              <p:cNvSpPr>
                <a:spLocks noChangeArrowheads="1"/>
              </p:cNvSpPr>
              <p:nvPr/>
            </p:nvSpPr>
            <p:spPr bwMode="auto">
              <a:xfrm>
                <a:off x="2965" y="107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 name="Oval 117"/>
              <p:cNvSpPr>
                <a:spLocks noChangeArrowheads="1"/>
              </p:cNvSpPr>
              <p:nvPr/>
            </p:nvSpPr>
            <p:spPr bwMode="auto">
              <a:xfrm>
                <a:off x="3026" y="1138"/>
                <a:ext cx="40"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 name="Oval 118"/>
              <p:cNvSpPr>
                <a:spLocks noChangeArrowheads="1"/>
              </p:cNvSpPr>
              <p:nvPr/>
            </p:nvSpPr>
            <p:spPr bwMode="auto">
              <a:xfrm>
                <a:off x="3091" y="11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 name="Oval 119"/>
              <p:cNvSpPr>
                <a:spLocks noChangeArrowheads="1"/>
              </p:cNvSpPr>
              <p:nvPr/>
            </p:nvSpPr>
            <p:spPr bwMode="auto">
              <a:xfrm>
                <a:off x="3152" y="1152"/>
                <a:ext cx="40"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 name="Oval 120"/>
              <p:cNvSpPr>
                <a:spLocks noChangeArrowheads="1"/>
              </p:cNvSpPr>
              <p:nvPr/>
            </p:nvSpPr>
            <p:spPr bwMode="auto">
              <a:xfrm>
                <a:off x="3217" y="121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 name="Oval 121"/>
              <p:cNvSpPr>
                <a:spLocks noChangeArrowheads="1"/>
              </p:cNvSpPr>
              <p:nvPr/>
            </p:nvSpPr>
            <p:spPr bwMode="auto">
              <a:xfrm>
                <a:off x="3282" y="121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 name="Oval 122"/>
              <p:cNvSpPr>
                <a:spLocks noChangeArrowheads="1"/>
              </p:cNvSpPr>
              <p:nvPr/>
            </p:nvSpPr>
            <p:spPr bwMode="auto">
              <a:xfrm>
                <a:off x="3343" y="12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Oval 123"/>
              <p:cNvSpPr>
                <a:spLocks noChangeArrowheads="1"/>
              </p:cNvSpPr>
              <p:nvPr/>
            </p:nvSpPr>
            <p:spPr bwMode="auto">
              <a:xfrm>
                <a:off x="3408" y="130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Oval 124"/>
              <p:cNvSpPr>
                <a:spLocks noChangeArrowheads="1"/>
              </p:cNvSpPr>
              <p:nvPr/>
            </p:nvSpPr>
            <p:spPr bwMode="auto">
              <a:xfrm>
                <a:off x="3469" y="1303"/>
                <a:ext cx="36"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Oval 125"/>
              <p:cNvSpPr>
                <a:spLocks noChangeArrowheads="1"/>
              </p:cNvSpPr>
              <p:nvPr/>
            </p:nvSpPr>
            <p:spPr bwMode="auto">
              <a:xfrm>
                <a:off x="3534" y="133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 name="Oval 126"/>
              <p:cNvSpPr>
                <a:spLocks noChangeArrowheads="1"/>
              </p:cNvSpPr>
              <p:nvPr/>
            </p:nvSpPr>
            <p:spPr bwMode="auto">
              <a:xfrm>
                <a:off x="3595" y="139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Oval 127"/>
              <p:cNvSpPr>
                <a:spLocks noChangeArrowheads="1"/>
              </p:cNvSpPr>
              <p:nvPr/>
            </p:nvSpPr>
            <p:spPr bwMode="auto">
              <a:xfrm>
                <a:off x="3660" y="14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 name="Oval 128"/>
              <p:cNvSpPr>
                <a:spLocks noChangeArrowheads="1"/>
              </p:cNvSpPr>
              <p:nvPr/>
            </p:nvSpPr>
            <p:spPr bwMode="auto">
              <a:xfrm>
                <a:off x="3721" y="1415"/>
                <a:ext cx="36" cy="3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Oval 129"/>
              <p:cNvSpPr>
                <a:spLocks noChangeArrowheads="1"/>
              </p:cNvSpPr>
              <p:nvPr/>
            </p:nvSpPr>
            <p:spPr bwMode="auto">
              <a:xfrm>
                <a:off x="3786" y="14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 name="Oval 130"/>
              <p:cNvSpPr>
                <a:spLocks noChangeArrowheads="1"/>
              </p:cNvSpPr>
              <p:nvPr/>
            </p:nvSpPr>
            <p:spPr bwMode="auto">
              <a:xfrm>
                <a:off x="3847" y="1458"/>
                <a:ext cx="40"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Oval 131"/>
              <p:cNvSpPr>
                <a:spLocks noChangeArrowheads="1"/>
              </p:cNvSpPr>
              <p:nvPr/>
            </p:nvSpPr>
            <p:spPr bwMode="auto">
              <a:xfrm>
                <a:off x="3912" y="152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Oval 132"/>
              <p:cNvSpPr>
                <a:spLocks noChangeArrowheads="1"/>
              </p:cNvSpPr>
              <p:nvPr/>
            </p:nvSpPr>
            <p:spPr bwMode="auto">
              <a:xfrm>
                <a:off x="3973" y="1526"/>
                <a:ext cx="40"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Oval 133"/>
              <p:cNvSpPr>
                <a:spLocks noChangeArrowheads="1"/>
              </p:cNvSpPr>
              <p:nvPr/>
            </p:nvSpPr>
            <p:spPr bwMode="auto">
              <a:xfrm>
                <a:off x="4038" y="15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 name="Oval 134"/>
              <p:cNvSpPr>
                <a:spLocks noChangeArrowheads="1"/>
              </p:cNvSpPr>
              <p:nvPr/>
            </p:nvSpPr>
            <p:spPr bwMode="auto">
              <a:xfrm>
                <a:off x="4103" y="162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 name="Oval 135"/>
              <p:cNvSpPr>
                <a:spLocks noChangeArrowheads="1"/>
              </p:cNvSpPr>
              <p:nvPr/>
            </p:nvSpPr>
            <p:spPr bwMode="auto">
              <a:xfrm>
                <a:off x="4164" y="16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 name="Oval 136"/>
              <p:cNvSpPr>
                <a:spLocks noChangeArrowheads="1"/>
              </p:cNvSpPr>
              <p:nvPr/>
            </p:nvSpPr>
            <p:spPr bwMode="auto">
              <a:xfrm>
                <a:off x="4229" y="161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Oval 137"/>
              <p:cNvSpPr>
                <a:spLocks noChangeArrowheads="1"/>
              </p:cNvSpPr>
              <p:nvPr/>
            </p:nvSpPr>
            <p:spPr bwMode="auto">
              <a:xfrm>
                <a:off x="4290" y="167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 name="Oval 138"/>
              <p:cNvSpPr>
                <a:spLocks noChangeArrowheads="1"/>
              </p:cNvSpPr>
              <p:nvPr/>
            </p:nvSpPr>
            <p:spPr bwMode="auto">
              <a:xfrm>
                <a:off x="4355" y="17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Oval 139"/>
              <p:cNvSpPr>
                <a:spLocks noChangeArrowheads="1"/>
              </p:cNvSpPr>
              <p:nvPr/>
            </p:nvSpPr>
            <p:spPr bwMode="auto">
              <a:xfrm>
                <a:off x="4416" y="16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 name="Oval 140"/>
              <p:cNvSpPr>
                <a:spLocks noChangeArrowheads="1"/>
              </p:cNvSpPr>
              <p:nvPr/>
            </p:nvSpPr>
            <p:spPr bwMode="auto">
              <a:xfrm>
                <a:off x="4481" y="173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Oval 141"/>
              <p:cNvSpPr>
                <a:spLocks noChangeArrowheads="1"/>
              </p:cNvSpPr>
              <p:nvPr/>
            </p:nvSpPr>
            <p:spPr bwMode="auto">
              <a:xfrm>
                <a:off x="4542" y="174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Oval 142"/>
              <p:cNvSpPr>
                <a:spLocks noChangeArrowheads="1"/>
              </p:cNvSpPr>
              <p:nvPr/>
            </p:nvSpPr>
            <p:spPr bwMode="auto">
              <a:xfrm>
                <a:off x="4607" y="17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Oval 143"/>
              <p:cNvSpPr>
                <a:spLocks noChangeArrowheads="1"/>
              </p:cNvSpPr>
              <p:nvPr/>
            </p:nvSpPr>
            <p:spPr bwMode="auto">
              <a:xfrm>
                <a:off x="4668" y="1771"/>
                <a:ext cx="40"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Oval 144"/>
              <p:cNvSpPr>
                <a:spLocks noChangeArrowheads="1"/>
              </p:cNvSpPr>
              <p:nvPr/>
            </p:nvSpPr>
            <p:spPr bwMode="auto">
              <a:xfrm>
                <a:off x="4733" y="180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Oval 145"/>
              <p:cNvSpPr>
                <a:spLocks noChangeArrowheads="1"/>
              </p:cNvSpPr>
              <p:nvPr/>
            </p:nvSpPr>
            <p:spPr bwMode="auto">
              <a:xfrm>
                <a:off x="4794" y="1822"/>
                <a:ext cx="40"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 name="Oval 146"/>
              <p:cNvSpPr>
                <a:spLocks noChangeArrowheads="1"/>
              </p:cNvSpPr>
              <p:nvPr/>
            </p:nvSpPr>
            <p:spPr bwMode="auto">
              <a:xfrm>
                <a:off x="4859" y="177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Oval 147"/>
              <p:cNvSpPr>
                <a:spLocks noChangeArrowheads="1"/>
              </p:cNvSpPr>
              <p:nvPr/>
            </p:nvSpPr>
            <p:spPr bwMode="auto">
              <a:xfrm>
                <a:off x="4924" y="180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Oval 148"/>
              <p:cNvSpPr>
                <a:spLocks noChangeArrowheads="1"/>
              </p:cNvSpPr>
              <p:nvPr/>
            </p:nvSpPr>
            <p:spPr bwMode="auto">
              <a:xfrm>
                <a:off x="4985" y="18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Oval 149"/>
              <p:cNvSpPr>
                <a:spLocks noChangeArrowheads="1"/>
              </p:cNvSpPr>
              <p:nvPr/>
            </p:nvSpPr>
            <p:spPr bwMode="auto">
              <a:xfrm>
                <a:off x="5050" y="187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Oval 150"/>
              <p:cNvSpPr>
                <a:spLocks noChangeArrowheads="1"/>
              </p:cNvSpPr>
              <p:nvPr/>
            </p:nvSpPr>
            <p:spPr bwMode="auto">
              <a:xfrm>
                <a:off x="5111" y="18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Oval 151"/>
              <p:cNvSpPr>
                <a:spLocks noChangeArrowheads="1"/>
              </p:cNvSpPr>
              <p:nvPr/>
            </p:nvSpPr>
            <p:spPr bwMode="auto">
              <a:xfrm>
                <a:off x="5176" y="186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Oval 152"/>
              <p:cNvSpPr>
                <a:spLocks noChangeArrowheads="1"/>
              </p:cNvSpPr>
              <p:nvPr/>
            </p:nvSpPr>
            <p:spPr bwMode="auto">
              <a:xfrm>
                <a:off x="5237" y="1879"/>
                <a:ext cx="36"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Oval 153"/>
              <p:cNvSpPr>
                <a:spLocks noChangeArrowheads="1"/>
              </p:cNvSpPr>
              <p:nvPr/>
            </p:nvSpPr>
            <p:spPr bwMode="auto">
              <a:xfrm>
                <a:off x="5302" y="18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 name="Oval 154"/>
              <p:cNvSpPr>
                <a:spLocks noChangeArrowheads="1"/>
              </p:cNvSpPr>
              <p:nvPr/>
            </p:nvSpPr>
            <p:spPr bwMode="auto">
              <a:xfrm>
                <a:off x="5363" y="1919"/>
                <a:ext cx="36" cy="3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Oval 155"/>
              <p:cNvSpPr>
                <a:spLocks noChangeArrowheads="1"/>
              </p:cNvSpPr>
              <p:nvPr/>
            </p:nvSpPr>
            <p:spPr bwMode="auto">
              <a:xfrm>
                <a:off x="5428" y="193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Oval 156"/>
              <p:cNvSpPr>
                <a:spLocks noChangeArrowheads="1"/>
              </p:cNvSpPr>
              <p:nvPr/>
            </p:nvSpPr>
            <p:spPr bwMode="auto">
              <a:xfrm>
                <a:off x="5489" y="2016"/>
                <a:ext cx="39"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Oval 157"/>
              <p:cNvSpPr>
                <a:spLocks noChangeArrowheads="1"/>
              </p:cNvSpPr>
              <p:nvPr/>
            </p:nvSpPr>
            <p:spPr bwMode="auto">
              <a:xfrm>
                <a:off x="5554" y="1976"/>
                <a:ext cx="36"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Oval 158"/>
              <p:cNvSpPr>
                <a:spLocks noChangeArrowheads="1"/>
              </p:cNvSpPr>
              <p:nvPr/>
            </p:nvSpPr>
            <p:spPr bwMode="auto">
              <a:xfrm>
                <a:off x="5615" y="1991"/>
                <a:ext cx="39"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 name="Oval 159"/>
              <p:cNvSpPr>
                <a:spLocks noChangeArrowheads="1"/>
              </p:cNvSpPr>
              <p:nvPr/>
            </p:nvSpPr>
            <p:spPr bwMode="auto">
              <a:xfrm>
                <a:off x="5680" y="198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 name="Oval 160"/>
              <p:cNvSpPr>
                <a:spLocks noChangeArrowheads="1"/>
              </p:cNvSpPr>
              <p:nvPr/>
            </p:nvSpPr>
            <p:spPr bwMode="auto">
              <a:xfrm>
                <a:off x="5741" y="1991"/>
                <a:ext cx="39"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 name="Oval 161"/>
              <p:cNvSpPr>
                <a:spLocks noChangeArrowheads="1"/>
              </p:cNvSpPr>
              <p:nvPr/>
            </p:nvSpPr>
            <p:spPr bwMode="auto">
              <a:xfrm>
                <a:off x="5806" y="202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 name="Oval 162"/>
              <p:cNvSpPr>
                <a:spLocks noChangeArrowheads="1"/>
              </p:cNvSpPr>
              <p:nvPr/>
            </p:nvSpPr>
            <p:spPr bwMode="auto">
              <a:xfrm>
                <a:off x="5870" y="20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Oval 163"/>
              <p:cNvSpPr>
                <a:spLocks noChangeArrowheads="1"/>
              </p:cNvSpPr>
              <p:nvPr/>
            </p:nvSpPr>
            <p:spPr bwMode="auto">
              <a:xfrm>
                <a:off x="5932" y="21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Oval 164"/>
              <p:cNvSpPr>
                <a:spLocks noChangeArrowheads="1"/>
              </p:cNvSpPr>
              <p:nvPr/>
            </p:nvSpPr>
            <p:spPr bwMode="auto">
              <a:xfrm>
                <a:off x="5996" y="209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Oval 165"/>
              <p:cNvSpPr>
                <a:spLocks noChangeArrowheads="1"/>
              </p:cNvSpPr>
              <p:nvPr/>
            </p:nvSpPr>
            <p:spPr bwMode="auto">
              <a:xfrm>
                <a:off x="6058" y="2146"/>
                <a:ext cx="36" cy="3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Oval 166"/>
              <p:cNvSpPr>
                <a:spLocks noChangeArrowheads="1"/>
              </p:cNvSpPr>
              <p:nvPr/>
            </p:nvSpPr>
            <p:spPr bwMode="auto">
              <a:xfrm>
                <a:off x="6122" y="215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 name="Oval 167"/>
              <p:cNvSpPr>
                <a:spLocks noChangeArrowheads="1"/>
              </p:cNvSpPr>
              <p:nvPr/>
            </p:nvSpPr>
            <p:spPr bwMode="auto">
              <a:xfrm>
                <a:off x="6184" y="216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 name="Oval 168"/>
              <p:cNvSpPr>
                <a:spLocks noChangeArrowheads="1"/>
              </p:cNvSpPr>
              <p:nvPr/>
            </p:nvSpPr>
            <p:spPr bwMode="auto">
              <a:xfrm>
                <a:off x="6248" y="21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 name="Oval 169"/>
              <p:cNvSpPr>
                <a:spLocks noChangeArrowheads="1"/>
              </p:cNvSpPr>
              <p:nvPr/>
            </p:nvSpPr>
            <p:spPr bwMode="auto">
              <a:xfrm>
                <a:off x="6310" y="220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 name="Oval 170"/>
              <p:cNvSpPr>
                <a:spLocks noChangeArrowheads="1"/>
              </p:cNvSpPr>
              <p:nvPr/>
            </p:nvSpPr>
            <p:spPr bwMode="auto">
              <a:xfrm>
                <a:off x="6374" y="22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 name="Oval 171"/>
              <p:cNvSpPr>
                <a:spLocks noChangeArrowheads="1"/>
              </p:cNvSpPr>
              <p:nvPr/>
            </p:nvSpPr>
            <p:spPr bwMode="auto">
              <a:xfrm>
                <a:off x="6436" y="2286"/>
                <a:ext cx="39"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 name="Oval 172"/>
              <p:cNvSpPr>
                <a:spLocks noChangeArrowheads="1"/>
              </p:cNvSpPr>
              <p:nvPr/>
            </p:nvSpPr>
            <p:spPr bwMode="auto">
              <a:xfrm>
                <a:off x="6500" y="227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 name="Oval 173"/>
              <p:cNvSpPr>
                <a:spLocks noChangeArrowheads="1"/>
              </p:cNvSpPr>
              <p:nvPr/>
            </p:nvSpPr>
            <p:spPr bwMode="auto">
              <a:xfrm>
                <a:off x="6562" y="2308"/>
                <a:ext cx="39"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174"/>
              <p:cNvSpPr>
                <a:spLocks/>
              </p:cNvSpPr>
              <p:nvPr/>
            </p:nvSpPr>
            <p:spPr bwMode="auto">
              <a:xfrm>
                <a:off x="1532" y="2203"/>
                <a:ext cx="5051" cy="897"/>
              </a:xfrm>
              <a:custGeom>
                <a:avLst/>
                <a:gdLst>
                  <a:gd name="T0" fmla="*/ 0 w 1403"/>
                  <a:gd name="T1" fmla="*/ 0 h 249"/>
                  <a:gd name="T2" fmla="*/ 701 w 1403"/>
                  <a:gd name="T3" fmla="*/ 124 h 249"/>
                  <a:gd name="T4" fmla="*/ 1403 w 1403"/>
                  <a:gd name="T5" fmla="*/ 249 h 249"/>
                </a:gdLst>
                <a:ahLst/>
                <a:cxnLst>
                  <a:cxn ang="0">
                    <a:pos x="T0" y="T1"/>
                  </a:cxn>
                  <a:cxn ang="0">
                    <a:pos x="T2" y="T3"/>
                  </a:cxn>
                  <a:cxn ang="0">
                    <a:pos x="T4" y="T5"/>
                  </a:cxn>
                </a:cxnLst>
                <a:rect l="0" t="0" r="r" b="b"/>
                <a:pathLst>
                  <a:path w="1403" h="249">
                    <a:moveTo>
                      <a:pt x="0" y="0"/>
                    </a:moveTo>
                    <a:lnTo>
                      <a:pt x="701" y="124"/>
                    </a:lnTo>
                    <a:lnTo>
                      <a:pt x="1403" y="249"/>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 name="Freeform 175"/>
              <p:cNvSpPr>
                <a:spLocks/>
              </p:cNvSpPr>
              <p:nvPr/>
            </p:nvSpPr>
            <p:spPr bwMode="auto">
              <a:xfrm>
                <a:off x="1532" y="619"/>
                <a:ext cx="5051" cy="1750"/>
              </a:xfrm>
              <a:custGeom>
                <a:avLst/>
                <a:gdLst>
                  <a:gd name="T0" fmla="*/ 0 w 1403"/>
                  <a:gd name="T1" fmla="*/ 0 h 486"/>
                  <a:gd name="T2" fmla="*/ 701 w 1403"/>
                  <a:gd name="T3" fmla="*/ 243 h 486"/>
                  <a:gd name="T4" fmla="*/ 1403 w 1403"/>
                  <a:gd name="T5" fmla="*/ 486 h 486"/>
                </a:gdLst>
                <a:ahLst/>
                <a:cxnLst>
                  <a:cxn ang="0">
                    <a:pos x="T0" y="T1"/>
                  </a:cxn>
                  <a:cxn ang="0">
                    <a:pos x="T2" y="T3"/>
                  </a:cxn>
                  <a:cxn ang="0">
                    <a:pos x="T4" y="T5"/>
                  </a:cxn>
                </a:cxnLst>
                <a:rect l="0" t="0" r="r" b="b"/>
                <a:pathLst>
                  <a:path w="1403" h="486">
                    <a:moveTo>
                      <a:pt x="0" y="0"/>
                    </a:moveTo>
                    <a:lnTo>
                      <a:pt x="701" y="243"/>
                    </a:lnTo>
                    <a:lnTo>
                      <a:pt x="1403" y="486"/>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 name="Line 176"/>
              <p:cNvSpPr>
                <a:spLocks noChangeShapeType="1"/>
              </p:cNvSpPr>
              <p:nvPr/>
            </p:nvSpPr>
            <p:spPr bwMode="auto">
              <a:xfrm flipV="1">
                <a:off x="1846" y="727"/>
                <a:ext cx="0" cy="153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 name="Line 177"/>
              <p:cNvSpPr>
                <a:spLocks noChangeShapeType="1"/>
              </p:cNvSpPr>
              <p:nvPr/>
            </p:nvSpPr>
            <p:spPr bwMode="auto">
              <a:xfrm flipV="1">
                <a:off x="5003" y="1822"/>
                <a:ext cx="0" cy="997"/>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 name="Rectangle 178"/>
              <p:cNvSpPr>
                <a:spLocks noChangeArrowheads="1"/>
              </p:cNvSpPr>
              <p:nvPr/>
            </p:nvSpPr>
            <p:spPr bwMode="auto">
              <a:xfrm>
                <a:off x="1964" y="1627"/>
                <a:ext cx="95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p=25: -7.4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79" name="Rectangle 179"/>
              <p:cNvSpPr>
                <a:spLocks noChangeArrowheads="1"/>
              </p:cNvSpPr>
              <p:nvPr/>
            </p:nvSpPr>
            <p:spPr bwMode="auto">
              <a:xfrm>
                <a:off x="5183" y="2455"/>
                <a:ext cx="95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p=75: -4.8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80" name="Line 180"/>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 name="Line 181"/>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 name="Rectangle 182"/>
              <p:cNvSpPr>
                <a:spLocks noChangeArrowheads="1"/>
              </p:cNvSpPr>
              <p:nvPr/>
            </p:nvSpPr>
            <p:spPr bwMode="auto">
              <a:xfrm rot="16200000">
                <a:off x="1194" y="347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83" name="Line 183"/>
              <p:cNvSpPr>
                <a:spLocks noChangeShapeType="1"/>
              </p:cNvSpPr>
              <p:nvPr/>
            </p:nvSpPr>
            <p:spPr bwMode="auto">
              <a:xfrm flipH="1">
                <a:off x="1378" y="258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 name="Rectangle 184"/>
              <p:cNvSpPr>
                <a:spLocks noChangeArrowheads="1"/>
              </p:cNvSpPr>
              <p:nvPr/>
            </p:nvSpPr>
            <p:spPr bwMode="auto">
              <a:xfrm rot="16200000">
                <a:off x="1153" y="244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85" name="Line 185"/>
              <p:cNvSpPr>
                <a:spLocks noChangeShapeType="1"/>
              </p:cNvSpPr>
              <p:nvPr/>
            </p:nvSpPr>
            <p:spPr bwMode="auto">
              <a:xfrm flipH="1">
                <a:off x="1378" y="154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 name="Rectangle 186"/>
              <p:cNvSpPr>
                <a:spLocks noChangeArrowheads="1"/>
              </p:cNvSpPr>
              <p:nvPr/>
            </p:nvSpPr>
            <p:spPr bwMode="auto">
              <a:xfrm rot="16200000">
                <a:off x="1153" y="1412"/>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87" name="Line 187"/>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 name="Rectangle 188"/>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89" name="Rectangle 189"/>
              <p:cNvSpPr>
                <a:spLocks noChangeArrowheads="1"/>
              </p:cNvSpPr>
              <p:nvPr/>
            </p:nvSpPr>
            <p:spPr bwMode="auto">
              <a:xfrm rot="16200000">
                <a:off x="-51" y="1924"/>
                <a:ext cx="222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Tract Poverty Rates in 2000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90" name="Line 190"/>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1" name="Line 191"/>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2" name="Rectangle 192"/>
              <p:cNvSpPr>
                <a:spLocks noChangeArrowheads="1"/>
              </p:cNvSpPr>
              <p:nvPr/>
            </p:nvSpPr>
            <p:spPr bwMode="auto">
              <a:xfrm>
                <a:off x="145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93" name="Line 193"/>
              <p:cNvSpPr>
                <a:spLocks noChangeShapeType="1"/>
              </p:cNvSpPr>
              <p:nvPr/>
            </p:nvSpPr>
            <p:spPr bwMode="auto">
              <a:xfrm>
                <a:off x="279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4" name="Rectangle 194"/>
              <p:cNvSpPr>
                <a:spLocks noChangeArrowheads="1"/>
              </p:cNvSpPr>
              <p:nvPr/>
            </p:nvSpPr>
            <p:spPr bwMode="auto">
              <a:xfrm>
                <a:off x="271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95" name="Line 195"/>
              <p:cNvSpPr>
                <a:spLocks noChangeShapeType="1"/>
              </p:cNvSpPr>
              <p:nvPr/>
            </p:nvSpPr>
            <p:spPr bwMode="auto">
              <a:xfrm>
                <a:off x="4056"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6" name="Rectangle 196"/>
              <p:cNvSpPr>
                <a:spLocks noChangeArrowheads="1"/>
              </p:cNvSpPr>
              <p:nvPr/>
            </p:nvSpPr>
            <p:spPr bwMode="auto">
              <a:xfrm>
                <a:off x="3973"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97" name="Line 197"/>
              <p:cNvSpPr>
                <a:spLocks noChangeShapeType="1"/>
              </p:cNvSpPr>
              <p:nvPr/>
            </p:nvSpPr>
            <p:spPr bwMode="auto">
              <a:xfrm>
                <a:off x="532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8" name="Rectangle 198"/>
              <p:cNvSpPr>
                <a:spLocks noChangeArrowheads="1"/>
              </p:cNvSpPr>
              <p:nvPr/>
            </p:nvSpPr>
            <p:spPr bwMode="auto">
              <a:xfrm>
                <a:off x="523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99" name="Line 199"/>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 name="Rectangle 200"/>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01" name="Rectangle 201"/>
              <p:cNvSpPr>
                <a:spLocks noChangeArrowheads="1"/>
              </p:cNvSpPr>
              <p:nvPr/>
            </p:nvSpPr>
            <p:spPr bwMode="auto">
              <a:xfrm>
                <a:off x="2864" y="3989"/>
                <a:ext cx="245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Mean Child Individual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02" name="Rectangle 202"/>
              <p:cNvSpPr>
                <a:spLocks noChangeArrowheads="1"/>
              </p:cNvSpPr>
              <p:nvPr/>
            </p:nvSpPr>
            <p:spPr bwMode="auto">
              <a:xfrm>
                <a:off x="3908" y="3269"/>
                <a:ext cx="2718"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3" name="Oval 203"/>
              <p:cNvSpPr>
                <a:spLocks noChangeArrowheads="1"/>
              </p:cNvSpPr>
              <p:nvPr/>
            </p:nvSpPr>
            <p:spPr bwMode="auto">
              <a:xfrm>
                <a:off x="3919" y="3341"/>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Oval 204"/>
              <p:cNvSpPr>
                <a:spLocks noChangeArrowheads="1"/>
              </p:cNvSpPr>
              <p:nvPr/>
            </p:nvSpPr>
            <p:spPr bwMode="auto">
              <a:xfrm>
                <a:off x="3919" y="3550"/>
                <a:ext cx="40"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36" name="Rectangle 206"/>
            <p:cNvSpPr>
              <a:spLocks noChangeArrowheads="1"/>
            </p:cNvSpPr>
            <p:nvPr/>
          </p:nvSpPr>
          <p:spPr bwMode="auto">
            <a:xfrm>
              <a:off x="4045" y="3280"/>
              <a:ext cx="2556"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 (Intercept: 12.91; Slope: -0.05)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7" name="Rectangle 207"/>
            <p:cNvSpPr>
              <a:spLocks noChangeArrowheads="1"/>
            </p:cNvSpPr>
            <p:nvPr/>
          </p:nvSpPr>
          <p:spPr bwMode="auto">
            <a:xfrm>
              <a:off x="4045" y="3488"/>
              <a:ext cx="253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 (Intercept: 21.63; Slope: -0.11)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8" name="Rectangle 208"/>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132753322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 name="TextBox 92"/>
          <p:cNvSpPr txBox="1"/>
          <p:nvPr/>
        </p:nvSpPr>
        <p:spPr>
          <a:xfrm>
            <a:off x="1819183" y="23476"/>
            <a:ext cx="9143867" cy="369328"/>
          </a:xfrm>
          <a:prstGeom prst="rect">
            <a:avLst/>
          </a:prstGeom>
          <a:noFill/>
        </p:spPr>
        <p:txBody>
          <a:bodyPr wrap="square" lIns="91422" tIns="45718" rIns="91422" bIns="45718" rtlCol="0">
            <a:spAutoFit/>
          </a:bodyPr>
          <a:lstStyle/>
          <a:p>
            <a:pPr algn="ctr" defTabSz="914196">
              <a:defRPr/>
            </a:pPr>
            <a:r>
              <a:rPr lang="en-US" b="1" kern="0" dirty="0">
                <a:solidFill>
                  <a:srgbClr val="1E2D53"/>
                </a:solidFill>
                <a:latin typeface="Arial"/>
              </a:rPr>
              <a:t>Convergence in Black-White Gap if Intergenerational Mobility is Race-Invariant</a:t>
            </a:r>
          </a:p>
        </p:txBody>
      </p:sp>
      <p:grpSp>
        <p:nvGrpSpPr>
          <p:cNvPr id="492" name="Group 147"/>
          <p:cNvGrpSpPr>
            <a:grpSpLocks noChangeAspect="1"/>
          </p:cNvGrpSpPr>
          <p:nvPr/>
        </p:nvGrpSpPr>
        <p:grpSpPr bwMode="auto">
          <a:xfrm>
            <a:off x="1522413" y="200025"/>
            <a:ext cx="9380538" cy="6453188"/>
            <a:chOff x="959" y="126"/>
            <a:chExt cx="5909" cy="4065"/>
          </a:xfrm>
        </p:grpSpPr>
        <p:grpSp>
          <p:nvGrpSpPr>
            <p:cNvPr id="493" name="Group 348"/>
            <p:cNvGrpSpPr>
              <a:grpSpLocks/>
            </p:cNvGrpSpPr>
            <p:nvPr/>
          </p:nvGrpSpPr>
          <p:grpSpPr bwMode="auto">
            <a:xfrm>
              <a:off x="1435" y="421"/>
              <a:ext cx="5260" cy="3287"/>
              <a:chOff x="1435" y="421"/>
              <a:chExt cx="5260" cy="3287"/>
            </a:xfrm>
          </p:grpSpPr>
          <p:sp>
            <p:nvSpPr>
              <p:cNvPr id="536" name="Rectangle 150"/>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7" name="Line 151"/>
              <p:cNvSpPr>
                <a:spLocks noChangeShapeType="1"/>
              </p:cNvSpPr>
              <p:nvPr/>
            </p:nvSpPr>
            <p:spPr bwMode="auto">
              <a:xfrm>
                <a:off x="1435" y="370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8" name="Line 152"/>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9" name="Line 153"/>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0" name="Line 154"/>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1" name="Line 155"/>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2" name="Line 156"/>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3" name="Oval 157"/>
              <p:cNvSpPr>
                <a:spLocks noChangeArrowheads="1"/>
              </p:cNvSpPr>
              <p:nvPr/>
            </p:nvSpPr>
            <p:spPr bwMode="auto">
              <a:xfrm>
                <a:off x="1471" y="2624"/>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4" name="Oval 158"/>
              <p:cNvSpPr>
                <a:spLocks noChangeArrowheads="1"/>
              </p:cNvSpPr>
              <p:nvPr/>
            </p:nvSpPr>
            <p:spPr bwMode="auto">
              <a:xfrm>
                <a:off x="1525" y="2578"/>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5" name="Oval 159"/>
              <p:cNvSpPr>
                <a:spLocks noChangeArrowheads="1"/>
              </p:cNvSpPr>
              <p:nvPr/>
            </p:nvSpPr>
            <p:spPr bwMode="auto">
              <a:xfrm>
                <a:off x="1576" y="254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6" name="Oval 160"/>
              <p:cNvSpPr>
                <a:spLocks noChangeArrowheads="1"/>
              </p:cNvSpPr>
              <p:nvPr/>
            </p:nvSpPr>
            <p:spPr bwMode="auto">
              <a:xfrm>
                <a:off x="1630" y="2531"/>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7" name="Oval 161"/>
              <p:cNvSpPr>
                <a:spLocks noChangeArrowheads="1"/>
              </p:cNvSpPr>
              <p:nvPr/>
            </p:nvSpPr>
            <p:spPr bwMode="auto">
              <a:xfrm>
                <a:off x="1680" y="2513"/>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8" name="Oval 162"/>
              <p:cNvSpPr>
                <a:spLocks noChangeArrowheads="1"/>
              </p:cNvSpPr>
              <p:nvPr/>
            </p:nvSpPr>
            <p:spPr bwMode="auto">
              <a:xfrm>
                <a:off x="1734" y="2498"/>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9" name="Oval 163"/>
              <p:cNvSpPr>
                <a:spLocks noChangeArrowheads="1"/>
              </p:cNvSpPr>
              <p:nvPr/>
            </p:nvSpPr>
            <p:spPr bwMode="auto">
              <a:xfrm>
                <a:off x="1784" y="2484"/>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0" name="Oval 164"/>
              <p:cNvSpPr>
                <a:spLocks noChangeArrowheads="1"/>
              </p:cNvSpPr>
              <p:nvPr/>
            </p:nvSpPr>
            <p:spPr bwMode="auto">
              <a:xfrm>
                <a:off x="1838" y="2477"/>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1" name="Oval 165"/>
              <p:cNvSpPr>
                <a:spLocks noChangeArrowheads="1"/>
              </p:cNvSpPr>
              <p:nvPr/>
            </p:nvSpPr>
            <p:spPr bwMode="auto">
              <a:xfrm>
                <a:off x="1892" y="2462"/>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2" name="Oval 166"/>
              <p:cNvSpPr>
                <a:spLocks noChangeArrowheads="1"/>
              </p:cNvSpPr>
              <p:nvPr/>
            </p:nvSpPr>
            <p:spPr bwMode="auto">
              <a:xfrm>
                <a:off x="1943" y="2452"/>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3" name="Oval 167"/>
              <p:cNvSpPr>
                <a:spLocks noChangeArrowheads="1"/>
              </p:cNvSpPr>
              <p:nvPr/>
            </p:nvSpPr>
            <p:spPr bwMode="auto">
              <a:xfrm>
                <a:off x="1997" y="244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4" name="Oval 168"/>
              <p:cNvSpPr>
                <a:spLocks noChangeArrowheads="1"/>
              </p:cNvSpPr>
              <p:nvPr/>
            </p:nvSpPr>
            <p:spPr bwMode="auto">
              <a:xfrm>
                <a:off x="2047" y="2437"/>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5" name="Oval 169"/>
              <p:cNvSpPr>
                <a:spLocks noChangeArrowheads="1"/>
              </p:cNvSpPr>
              <p:nvPr/>
            </p:nvSpPr>
            <p:spPr bwMode="auto">
              <a:xfrm>
                <a:off x="2101" y="2423"/>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6" name="Oval 170"/>
              <p:cNvSpPr>
                <a:spLocks noChangeArrowheads="1"/>
              </p:cNvSpPr>
              <p:nvPr/>
            </p:nvSpPr>
            <p:spPr bwMode="auto">
              <a:xfrm>
                <a:off x="2152" y="2412"/>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7" name="Oval 171"/>
              <p:cNvSpPr>
                <a:spLocks noChangeArrowheads="1"/>
              </p:cNvSpPr>
              <p:nvPr/>
            </p:nvSpPr>
            <p:spPr bwMode="auto">
              <a:xfrm>
                <a:off x="2206" y="2405"/>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8" name="Oval 172"/>
              <p:cNvSpPr>
                <a:spLocks noChangeArrowheads="1"/>
              </p:cNvSpPr>
              <p:nvPr/>
            </p:nvSpPr>
            <p:spPr bwMode="auto">
              <a:xfrm>
                <a:off x="2256" y="2394"/>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9" name="Oval 173"/>
              <p:cNvSpPr>
                <a:spLocks noChangeArrowheads="1"/>
              </p:cNvSpPr>
              <p:nvPr/>
            </p:nvSpPr>
            <p:spPr bwMode="auto">
              <a:xfrm>
                <a:off x="2310" y="2387"/>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0" name="Oval 174"/>
              <p:cNvSpPr>
                <a:spLocks noChangeArrowheads="1"/>
              </p:cNvSpPr>
              <p:nvPr/>
            </p:nvSpPr>
            <p:spPr bwMode="auto">
              <a:xfrm>
                <a:off x="2364" y="238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1" name="Oval 175"/>
              <p:cNvSpPr>
                <a:spLocks noChangeArrowheads="1"/>
              </p:cNvSpPr>
              <p:nvPr/>
            </p:nvSpPr>
            <p:spPr bwMode="auto">
              <a:xfrm>
                <a:off x="2414" y="2365"/>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2" name="Oval 176"/>
              <p:cNvSpPr>
                <a:spLocks noChangeArrowheads="1"/>
              </p:cNvSpPr>
              <p:nvPr/>
            </p:nvSpPr>
            <p:spPr bwMode="auto">
              <a:xfrm>
                <a:off x="2468" y="2358"/>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3" name="Oval 177"/>
              <p:cNvSpPr>
                <a:spLocks noChangeArrowheads="1"/>
              </p:cNvSpPr>
              <p:nvPr/>
            </p:nvSpPr>
            <p:spPr bwMode="auto">
              <a:xfrm>
                <a:off x="2519" y="2351"/>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4" name="Oval 178"/>
              <p:cNvSpPr>
                <a:spLocks noChangeArrowheads="1"/>
              </p:cNvSpPr>
              <p:nvPr/>
            </p:nvSpPr>
            <p:spPr bwMode="auto">
              <a:xfrm>
                <a:off x="2573" y="234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5" name="Oval 179"/>
              <p:cNvSpPr>
                <a:spLocks noChangeArrowheads="1"/>
              </p:cNvSpPr>
              <p:nvPr/>
            </p:nvSpPr>
            <p:spPr bwMode="auto">
              <a:xfrm>
                <a:off x="2623" y="2329"/>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6" name="Oval 180"/>
              <p:cNvSpPr>
                <a:spLocks noChangeArrowheads="1"/>
              </p:cNvSpPr>
              <p:nvPr/>
            </p:nvSpPr>
            <p:spPr bwMode="auto">
              <a:xfrm>
                <a:off x="2677" y="2318"/>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7" name="Oval 181"/>
              <p:cNvSpPr>
                <a:spLocks noChangeArrowheads="1"/>
              </p:cNvSpPr>
              <p:nvPr/>
            </p:nvSpPr>
            <p:spPr bwMode="auto">
              <a:xfrm>
                <a:off x="2728" y="2308"/>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8" name="Oval 182"/>
              <p:cNvSpPr>
                <a:spLocks noChangeArrowheads="1"/>
              </p:cNvSpPr>
              <p:nvPr/>
            </p:nvSpPr>
            <p:spPr bwMode="auto">
              <a:xfrm>
                <a:off x="2782" y="2293"/>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9" name="Oval 183"/>
              <p:cNvSpPr>
                <a:spLocks noChangeArrowheads="1"/>
              </p:cNvSpPr>
              <p:nvPr/>
            </p:nvSpPr>
            <p:spPr bwMode="auto">
              <a:xfrm>
                <a:off x="2836" y="2286"/>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0" name="Oval 184"/>
              <p:cNvSpPr>
                <a:spLocks noChangeArrowheads="1"/>
              </p:cNvSpPr>
              <p:nvPr/>
            </p:nvSpPr>
            <p:spPr bwMode="auto">
              <a:xfrm>
                <a:off x="2886" y="2275"/>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1" name="Oval 185"/>
              <p:cNvSpPr>
                <a:spLocks noChangeArrowheads="1"/>
              </p:cNvSpPr>
              <p:nvPr/>
            </p:nvSpPr>
            <p:spPr bwMode="auto">
              <a:xfrm>
                <a:off x="2940" y="226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2" name="Oval 186"/>
              <p:cNvSpPr>
                <a:spLocks noChangeArrowheads="1"/>
              </p:cNvSpPr>
              <p:nvPr/>
            </p:nvSpPr>
            <p:spPr bwMode="auto">
              <a:xfrm>
                <a:off x="2990" y="2250"/>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3" name="Oval 187"/>
              <p:cNvSpPr>
                <a:spLocks noChangeArrowheads="1"/>
              </p:cNvSpPr>
              <p:nvPr/>
            </p:nvSpPr>
            <p:spPr bwMode="auto">
              <a:xfrm>
                <a:off x="3044" y="2239"/>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4" name="Oval 188"/>
              <p:cNvSpPr>
                <a:spLocks noChangeArrowheads="1"/>
              </p:cNvSpPr>
              <p:nvPr/>
            </p:nvSpPr>
            <p:spPr bwMode="auto">
              <a:xfrm>
                <a:off x="3095" y="2225"/>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5" name="Oval 189"/>
              <p:cNvSpPr>
                <a:spLocks noChangeArrowheads="1"/>
              </p:cNvSpPr>
              <p:nvPr/>
            </p:nvSpPr>
            <p:spPr bwMode="auto">
              <a:xfrm>
                <a:off x="3149" y="2221"/>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6" name="Oval 190"/>
              <p:cNvSpPr>
                <a:spLocks noChangeArrowheads="1"/>
              </p:cNvSpPr>
              <p:nvPr/>
            </p:nvSpPr>
            <p:spPr bwMode="auto">
              <a:xfrm>
                <a:off x="3203" y="2210"/>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7" name="Oval 191"/>
              <p:cNvSpPr>
                <a:spLocks noChangeArrowheads="1"/>
              </p:cNvSpPr>
              <p:nvPr/>
            </p:nvSpPr>
            <p:spPr bwMode="auto">
              <a:xfrm>
                <a:off x="3253" y="2196"/>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8" name="Oval 192"/>
              <p:cNvSpPr>
                <a:spLocks noChangeArrowheads="1"/>
              </p:cNvSpPr>
              <p:nvPr/>
            </p:nvSpPr>
            <p:spPr bwMode="auto">
              <a:xfrm>
                <a:off x="3307" y="2185"/>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9" name="Oval 193"/>
              <p:cNvSpPr>
                <a:spLocks noChangeArrowheads="1"/>
              </p:cNvSpPr>
              <p:nvPr/>
            </p:nvSpPr>
            <p:spPr bwMode="auto">
              <a:xfrm>
                <a:off x="3358" y="2171"/>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0" name="Oval 194"/>
              <p:cNvSpPr>
                <a:spLocks noChangeArrowheads="1"/>
              </p:cNvSpPr>
              <p:nvPr/>
            </p:nvSpPr>
            <p:spPr bwMode="auto">
              <a:xfrm>
                <a:off x="3412" y="216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1" name="Oval 195"/>
              <p:cNvSpPr>
                <a:spLocks noChangeArrowheads="1"/>
              </p:cNvSpPr>
              <p:nvPr/>
            </p:nvSpPr>
            <p:spPr bwMode="auto">
              <a:xfrm>
                <a:off x="3462" y="2153"/>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2" name="Oval 196"/>
              <p:cNvSpPr>
                <a:spLocks noChangeArrowheads="1"/>
              </p:cNvSpPr>
              <p:nvPr/>
            </p:nvSpPr>
            <p:spPr bwMode="auto">
              <a:xfrm>
                <a:off x="3516" y="2138"/>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3" name="Oval 197"/>
              <p:cNvSpPr>
                <a:spLocks noChangeArrowheads="1"/>
              </p:cNvSpPr>
              <p:nvPr/>
            </p:nvSpPr>
            <p:spPr bwMode="auto">
              <a:xfrm>
                <a:off x="3566" y="212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4" name="Oval 198"/>
              <p:cNvSpPr>
                <a:spLocks noChangeArrowheads="1"/>
              </p:cNvSpPr>
              <p:nvPr/>
            </p:nvSpPr>
            <p:spPr bwMode="auto">
              <a:xfrm>
                <a:off x="3620" y="2117"/>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5" name="Oval 199"/>
              <p:cNvSpPr>
                <a:spLocks noChangeArrowheads="1"/>
              </p:cNvSpPr>
              <p:nvPr/>
            </p:nvSpPr>
            <p:spPr bwMode="auto">
              <a:xfrm>
                <a:off x="3671" y="210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6" name="Oval 200"/>
              <p:cNvSpPr>
                <a:spLocks noChangeArrowheads="1"/>
              </p:cNvSpPr>
              <p:nvPr/>
            </p:nvSpPr>
            <p:spPr bwMode="auto">
              <a:xfrm>
                <a:off x="3725" y="2092"/>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7" name="Oval 201"/>
              <p:cNvSpPr>
                <a:spLocks noChangeArrowheads="1"/>
              </p:cNvSpPr>
              <p:nvPr/>
            </p:nvSpPr>
            <p:spPr bwMode="auto">
              <a:xfrm>
                <a:off x="3779" y="208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8" name="Oval 202"/>
              <p:cNvSpPr>
                <a:spLocks noChangeArrowheads="1"/>
              </p:cNvSpPr>
              <p:nvPr/>
            </p:nvSpPr>
            <p:spPr bwMode="auto">
              <a:xfrm>
                <a:off x="3829" y="2070"/>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9" name="Oval 203"/>
              <p:cNvSpPr>
                <a:spLocks noChangeArrowheads="1"/>
              </p:cNvSpPr>
              <p:nvPr/>
            </p:nvSpPr>
            <p:spPr bwMode="auto">
              <a:xfrm>
                <a:off x="3883" y="206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0" name="Oval 204"/>
              <p:cNvSpPr>
                <a:spLocks noChangeArrowheads="1"/>
              </p:cNvSpPr>
              <p:nvPr/>
            </p:nvSpPr>
            <p:spPr bwMode="auto">
              <a:xfrm>
                <a:off x="3934" y="205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1" name="Oval 205"/>
              <p:cNvSpPr>
                <a:spLocks noChangeArrowheads="1"/>
              </p:cNvSpPr>
              <p:nvPr/>
            </p:nvSpPr>
            <p:spPr bwMode="auto">
              <a:xfrm>
                <a:off x="3988" y="2038"/>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2" name="Oval 206"/>
              <p:cNvSpPr>
                <a:spLocks noChangeArrowheads="1"/>
              </p:cNvSpPr>
              <p:nvPr/>
            </p:nvSpPr>
            <p:spPr bwMode="auto">
              <a:xfrm>
                <a:off x="4038" y="2027"/>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3" name="Oval 207"/>
              <p:cNvSpPr>
                <a:spLocks noChangeArrowheads="1"/>
              </p:cNvSpPr>
              <p:nvPr/>
            </p:nvSpPr>
            <p:spPr bwMode="auto">
              <a:xfrm>
                <a:off x="4092" y="2023"/>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4" name="Oval 208"/>
              <p:cNvSpPr>
                <a:spLocks noChangeArrowheads="1"/>
              </p:cNvSpPr>
              <p:nvPr/>
            </p:nvSpPr>
            <p:spPr bwMode="auto">
              <a:xfrm>
                <a:off x="4142" y="200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5" name="Oval 209"/>
              <p:cNvSpPr>
                <a:spLocks noChangeArrowheads="1"/>
              </p:cNvSpPr>
              <p:nvPr/>
            </p:nvSpPr>
            <p:spPr bwMode="auto">
              <a:xfrm>
                <a:off x="4196" y="2002"/>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6" name="Oval 210"/>
              <p:cNvSpPr>
                <a:spLocks noChangeArrowheads="1"/>
              </p:cNvSpPr>
              <p:nvPr/>
            </p:nvSpPr>
            <p:spPr bwMode="auto">
              <a:xfrm>
                <a:off x="4250" y="1987"/>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7" name="Oval 211"/>
              <p:cNvSpPr>
                <a:spLocks noChangeArrowheads="1"/>
              </p:cNvSpPr>
              <p:nvPr/>
            </p:nvSpPr>
            <p:spPr bwMode="auto">
              <a:xfrm>
                <a:off x="4301" y="1976"/>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8" name="Oval 212"/>
              <p:cNvSpPr>
                <a:spLocks noChangeArrowheads="1"/>
              </p:cNvSpPr>
              <p:nvPr/>
            </p:nvSpPr>
            <p:spPr bwMode="auto">
              <a:xfrm>
                <a:off x="4355" y="1966"/>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9" name="Oval 213"/>
              <p:cNvSpPr>
                <a:spLocks noChangeArrowheads="1"/>
              </p:cNvSpPr>
              <p:nvPr/>
            </p:nvSpPr>
            <p:spPr bwMode="auto">
              <a:xfrm>
                <a:off x="4405" y="1958"/>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0" name="Oval 214"/>
              <p:cNvSpPr>
                <a:spLocks noChangeArrowheads="1"/>
              </p:cNvSpPr>
              <p:nvPr/>
            </p:nvSpPr>
            <p:spPr bwMode="auto">
              <a:xfrm>
                <a:off x="4459" y="1944"/>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1" name="Oval 215"/>
              <p:cNvSpPr>
                <a:spLocks noChangeArrowheads="1"/>
              </p:cNvSpPr>
              <p:nvPr/>
            </p:nvSpPr>
            <p:spPr bwMode="auto">
              <a:xfrm>
                <a:off x="4510" y="1937"/>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2" name="Oval 216"/>
              <p:cNvSpPr>
                <a:spLocks noChangeArrowheads="1"/>
              </p:cNvSpPr>
              <p:nvPr/>
            </p:nvSpPr>
            <p:spPr bwMode="auto">
              <a:xfrm>
                <a:off x="4564" y="1922"/>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3" name="Oval 217"/>
              <p:cNvSpPr>
                <a:spLocks noChangeArrowheads="1"/>
              </p:cNvSpPr>
              <p:nvPr/>
            </p:nvSpPr>
            <p:spPr bwMode="auto">
              <a:xfrm>
                <a:off x="4618" y="1915"/>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4" name="Oval 218"/>
              <p:cNvSpPr>
                <a:spLocks noChangeArrowheads="1"/>
              </p:cNvSpPr>
              <p:nvPr/>
            </p:nvSpPr>
            <p:spPr bwMode="auto">
              <a:xfrm>
                <a:off x="4668" y="190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5" name="Oval 219"/>
              <p:cNvSpPr>
                <a:spLocks noChangeArrowheads="1"/>
              </p:cNvSpPr>
              <p:nvPr/>
            </p:nvSpPr>
            <p:spPr bwMode="auto">
              <a:xfrm>
                <a:off x="4722" y="1890"/>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6" name="Oval 220"/>
              <p:cNvSpPr>
                <a:spLocks noChangeArrowheads="1"/>
              </p:cNvSpPr>
              <p:nvPr/>
            </p:nvSpPr>
            <p:spPr bwMode="auto">
              <a:xfrm>
                <a:off x="4772" y="1879"/>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7" name="Oval 221"/>
              <p:cNvSpPr>
                <a:spLocks noChangeArrowheads="1"/>
              </p:cNvSpPr>
              <p:nvPr/>
            </p:nvSpPr>
            <p:spPr bwMode="auto">
              <a:xfrm>
                <a:off x="4826" y="1872"/>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8" name="Oval 222"/>
              <p:cNvSpPr>
                <a:spLocks noChangeArrowheads="1"/>
              </p:cNvSpPr>
              <p:nvPr/>
            </p:nvSpPr>
            <p:spPr bwMode="auto">
              <a:xfrm>
                <a:off x="4877" y="1865"/>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9" name="Oval 223"/>
              <p:cNvSpPr>
                <a:spLocks noChangeArrowheads="1"/>
              </p:cNvSpPr>
              <p:nvPr/>
            </p:nvSpPr>
            <p:spPr bwMode="auto">
              <a:xfrm>
                <a:off x="4931" y="1850"/>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0" name="Oval 224"/>
              <p:cNvSpPr>
                <a:spLocks noChangeArrowheads="1"/>
              </p:cNvSpPr>
              <p:nvPr/>
            </p:nvSpPr>
            <p:spPr bwMode="auto">
              <a:xfrm>
                <a:off x="4981" y="1843"/>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1" name="Oval 225"/>
              <p:cNvSpPr>
                <a:spLocks noChangeArrowheads="1"/>
              </p:cNvSpPr>
              <p:nvPr/>
            </p:nvSpPr>
            <p:spPr bwMode="auto">
              <a:xfrm>
                <a:off x="5035" y="1829"/>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2" name="Oval 226"/>
              <p:cNvSpPr>
                <a:spLocks noChangeArrowheads="1"/>
              </p:cNvSpPr>
              <p:nvPr/>
            </p:nvSpPr>
            <p:spPr bwMode="auto">
              <a:xfrm>
                <a:off x="5089" y="1818"/>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3" name="Oval 227"/>
              <p:cNvSpPr>
                <a:spLocks noChangeArrowheads="1"/>
              </p:cNvSpPr>
              <p:nvPr/>
            </p:nvSpPr>
            <p:spPr bwMode="auto">
              <a:xfrm>
                <a:off x="5140" y="180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4" name="Oval 228"/>
              <p:cNvSpPr>
                <a:spLocks noChangeArrowheads="1"/>
              </p:cNvSpPr>
              <p:nvPr/>
            </p:nvSpPr>
            <p:spPr bwMode="auto">
              <a:xfrm>
                <a:off x="5194" y="1793"/>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5" name="Oval 229"/>
              <p:cNvSpPr>
                <a:spLocks noChangeArrowheads="1"/>
              </p:cNvSpPr>
              <p:nvPr/>
            </p:nvSpPr>
            <p:spPr bwMode="auto">
              <a:xfrm>
                <a:off x="5244" y="178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6" name="Oval 230"/>
              <p:cNvSpPr>
                <a:spLocks noChangeArrowheads="1"/>
              </p:cNvSpPr>
              <p:nvPr/>
            </p:nvSpPr>
            <p:spPr bwMode="auto">
              <a:xfrm>
                <a:off x="5298" y="1771"/>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7" name="Oval 231"/>
              <p:cNvSpPr>
                <a:spLocks noChangeArrowheads="1"/>
              </p:cNvSpPr>
              <p:nvPr/>
            </p:nvSpPr>
            <p:spPr bwMode="auto">
              <a:xfrm>
                <a:off x="5348" y="1760"/>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8" name="Oval 232"/>
              <p:cNvSpPr>
                <a:spLocks noChangeArrowheads="1"/>
              </p:cNvSpPr>
              <p:nvPr/>
            </p:nvSpPr>
            <p:spPr bwMode="auto">
              <a:xfrm>
                <a:off x="5402" y="1753"/>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9" name="Oval 233"/>
              <p:cNvSpPr>
                <a:spLocks noChangeArrowheads="1"/>
              </p:cNvSpPr>
              <p:nvPr/>
            </p:nvSpPr>
            <p:spPr bwMode="auto">
              <a:xfrm>
                <a:off x="5453" y="1735"/>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0" name="Oval 234"/>
              <p:cNvSpPr>
                <a:spLocks noChangeArrowheads="1"/>
              </p:cNvSpPr>
              <p:nvPr/>
            </p:nvSpPr>
            <p:spPr bwMode="auto">
              <a:xfrm>
                <a:off x="5507" y="172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1" name="Oval 235"/>
              <p:cNvSpPr>
                <a:spLocks noChangeArrowheads="1"/>
              </p:cNvSpPr>
              <p:nvPr/>
            </p:nvSpPr>
            <p:spPr bwMode="auto">
              <a:xfrm>
                <a:off x="5561" y="171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2" name="Oval 236"/>
              <p:cNvSpPr>
                <a:spLocks noChangeArrowheads="1"/>
              </p:cNvSpPr>
              <p:nvPr/>
            </p:nvSpPr>
            <p:spPr bwMode="auto">
              <a:xfrm>
                <a:off x="5611" y="170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3" name="Oval 237"/>
              <p:cNvSpPr>
                <a:spLocks noChangeArrowheads="1"/>
              </p:cNvSpPr>
              <p:nvPr/>
            </p:nvSpPr>
            <p:spPr bwMode="auto">
              <a:xfrm>
                <a:off x="5665" y="1688"/>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4" name="Oval 238"/>
              <p:cNvSpPr>
                <a:spLocks noChangeArrowheads="1"/>
              </p:cNvSpPr>
              <p:nvPr/>
            </p:nvSpPr>
            <p:spPr bwMode="auto">
              <a:xfrm>
                <a:off x="5716" y="167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5" name="Oval 239"/>
              <p:cNvSpPr>
                <a:spLocks noChangeArrowheads="1"/>
              </p:cNvSpPr>
              <p:nvPr/>
            </p:nvSpPr>
            <p:spPr bwMode="auto">
              <a:xfrm>
                <a:off x="5770" y="1667"/>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6" name="Oval 240"/>
              <p:cNvSpPr>
                <a:spLocks noChangeArrowheads="1"/>
              </p:cNvSpPr>
              <p:nvPr/>
            </p:nvSpPr>
            <p:spPr bwMode="auto">
              <a:xfrm>
                <a:off x="5820" y="164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7" name="Oval 241"/>
              <p:cNvSpPr>
                <a:spLocks noChangeArrowheads="1"/>
              </p:cNvSpPr>
              <p:nvPr/>
            </p:nvSpPr>
            <p:spPr bwMode="auto">
              <a:xfrm>
                <a:off x="5874" y="163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8" name="Oval 242"/>
              <p:cNvSpPr>
                <a:spLocks noChangeArrowheads="1"/>
              </p:cNvSpPr>
              <p:nvPr/>
            </p:nvSpPr>
            <p:spPr bwMode="auto">
              <a:xfrm>
                <a:off x="5924" y="162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9" name="Oval 243"/>
              <p:cNvSpPr>
                <a:spLocks noChangeArrowheads="1"/>
              </p:cNvSpPr>
              <p:nvPr/>
            </p:nvSpPr>
            <p:spPr bwMode="auto">
              <a:xfrm>
                <a:off x="5978" y="1609"/>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0" name="Oval 244"/>
              <p:cNvSpPr>
                <a:spLocks noChangeArrowheads="1"/>
              </p:cNvSpPr>
              <p:nvPr/>
            </p:nvSpPr>
            <p:spPr bwMode="auto">
              <a:xfrm>
                <a:off x="6032" y="1591"/>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1" name="Oval 245"/>
              <p:cNvSpPr>
                <a:spLocks noChangeArrowheads="1"/>
              </p:cNvSpPr>
              <p:nvPr/>
            </p:nvSpPr>
            <p:spPr bwMode="auto">
              <a:xfrm>
                <a:off x="6083" y="1577"/>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2" name="Oval 246"/>
              <p:cNvSpPr>
                <a:spLocks noChangeArrowheads="1"/>
              </p:cNvSpPr>
              <p:nvPr/>
            </p:nvSpPr>
            <p:spPr bwMode="auto">
              <a:xfrm>
                <a:off x="6137" y="1559"/>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3" name="Oval 247"/>
              <p:cNvSpPr>
                <a:spLocks noChangeArrowheads="1"/>
              </p:cNvSpPr>
              <p:nvPr/>
            </p:nvSpPr>
            <p:spPr bwMode="auto">
              <a:xfrm>
                <a:off x="6187" y="1541"/>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4" name="Oval 248"/>
              <p:cNvSpPr>
                <a:spLocks noChangeArrowheads="1"/>
              </p:cNvSpPr>
              <p:nvPr/>
            </p:nvSpPr>
            <p:spPr bwMode="auto">
              <a:xfrm>
                <a:off x="6241" y="152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5" name="Oval 249"/>
              <p:cNvSpPr>
                <a:spLocks noChangeArrowheads="1"/>
              </p:cNvSpPr>
              <p:nvPr/>
            </p:nvSpPr>
            <p:spPr bwMode="auto">
              <a:xfrm>
                <a:off x="6292" y="1501"/>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6" name="Oval 250"/>
              <p:cNvSpPr>
                <a:spLocks noChangeArrowheads="1"/>
              </p:cNvSpPr>
              <p:nvPr/>
            </p:nvSpPr>
            <p:spPr bwMode="auto">
              <a:xfrm>
                <a:off x="6346" y="148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7" name="Oval 251"/>
              <p:cNvSpPr>
                <a:spLocks noChangeArrowheads="1"/>
              </p:cNvSpPr>
              <p:nvPr/>
            </p:nvSpPr>
            <p:spPr bwMode="auto">
              <a:xfrm>
                <a:off x="6396" y="145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8" name="Oval 252"/>
              <p:cNvSpPr>
                <a:spLocks noChangeArrowheads="1"/>
              </p:cNvSpPr>
              <p:nvPr/>
            </p:nvSpPr>
            <p:spPr bwMode="auto">
              <a:xfrm>
                <a:off x="6450" y="1426"/>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9" name="Oval 253"/>
              <p:cNvSpPr>
                <a:spLocks noChangeArrowheads="1"/>
              </p:cNvSpPr>
              <p:nvPr/>
            </p:nvSpPr>
            <p:spPr bwMode="auto">
              <a:xfrm>
                <a:off x="6504" y="1404"/>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0" name="Oval 254"/>
              <p:cNvSpPr>
                <a:spLocks noChangeArrowheads="1"/>
              </p:cNvSpPr>
              <p:nvPr/>
            </p:nvSpPr>
            <p:spPr bwMode="auto">
              <a:xfrm>
                <a:off x="6554" y="1379"/>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1" name="Oval 255"/>
              <p:cNvSpPr>
                <a:spLocks noChangeArrowheads="1"/>
              </p:cNvSpPr>
              <p:nvPr/>
            </p:nvSpPr>
            <p:spPr bwMode="auto">
              <a:xfrm>
                <a:off x="6608" y="1339"/>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2" name="Oval 256"/>
              <p:cNvSpPr>
                <a:spLocks noChangeArrowheads="1"/>
              </p:cNvSpPr>
              <p:nvPr/>
            </p:nvSpPr>
            <p:spPr bwMode="auto">
              <a:xfrm>
                <a:off x="6659" y="1267"/>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 name="Freeform 257"/>
              <p:cNvSpPr>
                <a:spLocks/>
              </p:cNvSpPr>
              <p:nvPr/>
            </p:nvSpPr>
            <p:spPr bwMode="auto">
              <a:xfrm>
                <a:off x="1489" y="1462"/>
                <a:ext cx="5188" cy="1141"/>
              </a:xfrm>
              <a:custGeom>
                <a:avLst/>
                <a:gdLst>
                  <a:gd name="T0" fmla="*/ 0 w 1441"/>
                  <a:gd name="T1" fmla="*/ 317 h 317"/>
                  <a:gd name="T2" fmla="*/ 720 w 1441"/>
                  <a:gd name="T3" fmla="*/ 158 h 317"/>
                  <a:gd name="T4" fmla="*/ 1441 w 1441"/>
                  <a:gd name="T5" fmla="*/ 0 h 317"/>
                </a:gdLst>
                <a:ahLst/>
                <a:cxnLst>
                  <a:cxn ang="0">
                    <a:pos x="T0" y="T1"/>
                  </a:cxn>
                  <a:cxn ang="0">
                    <a:pos x="T2" y="T3"/>
                  </a:cxn>
                  <a:cxn ang="0">
                    <a:pos x="T4" y="T5"/>
                  </a:cxn>
                </a:cxnLst>
                <a:rect l="0" t="0" r="r" b="b"/>
                <a:pathLst>
                  <a:path w="1441" h="317">
                    <a:moveTo>
                      <a:pt x="0" y="317"/>
                    </a:moveTo>
                    <a:lnTo>
                      <a:pt x="720" y="158"/>
                    </a:lnTo>
                    <a:lnTo>
                      <a:pt x="1441" y="0"/>
                    </a:lnTo>
                  </a:path>
                </a:pathLst>
              </a:custGeom>
              <a:noFill/>
              <a:ln w="222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 name="Line 258"/>
              <p:cNvSpPr>
                <a:spLocks noChangeShapeType="1"/>
              </p:cNvSpPr>
              <p:nvPr/>
            </p:nvSpPr>
            <p:spPr bwMode="auto">
              <a:xfrm flipV="1">
                <a:off x="3149" y="367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 name="Line 259"/>
              <p:cNvSpPr>
                <a:spLocks noChangeShapeType="1"/>
              </p:cNvSpPr>
              <p:nvPr/>
            </p:nvSpPr>
            <p:spPr bwMode="auto">
              <a:xfrm flipV="1">
                <a:off x="3149" y="3643"/>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 name="Line 260"/>
              <p:cNvSpPr>
                <a:spLocks noChangeShapeType="1"/>
              </p:cNvSpPr>
              <p:nvPr/>
            </p:nvSpPr>
            <p:spPr bwMode="auto">
              <a:xfrm flipV="1">
                <a:off x="3149" y="3622"/>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7" name="Line 261"/>
              <p:cNvSpPr>
                <a:spLocks noChangeShapeType="1"/>
              </p:cNvSpPr>
              <p:nvPr/>
            </p:nvSpPr>
            <p:spPr bwMode="auto">
              <a:xfrm flipV="1">
                <a:off x="3149" y="357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8" name="Line 262"/>
              <p:cNvSpPr>
                <a:spLocks noChangeShapeType="1"/>
              </p:cNvSpPr>
              <p:nvPr/>
            </p:nvSpPr>
            <p:spPr bwMode="auto">
              <a:xfrm flipV="1">
                <a:off x="3149" y="3542"/>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9" name="Line 263"/>
              <p:cNvSpPr>
                <a:spLocks noChangeShapeType="1"/>
              </p:cNvSpPr>
              <p:nvPr/>
            </p:nvSpPr>
            <p:spPr bwMode="auto">
              <a:xfrm flipV="1">
                <a:off x="3149" y="351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0" name="Line 264"/>
              <p:cNvSpPr>
                <a:spLocks noChangeShapeType="1"/>
              </p:cNvSpPr>
              <p:nvPr/>
            </p:nvSpPr>
            <p:spPr bwMode="auto">
              <a:xfrm flipV="1">
                <a:off x="3149" y="349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1" name="Line 265"/>
              <p:cNvSpPr>
                <a:spLocks noChangeShapeType="1"/>
              </p:cNvSpPr>
              <p:nvPr/>
            </p:nvSpPr>
            <p:spPr bwMode="auto">
              <a:xfrm flipV="1">
                <a:off x="3149" y="344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2" name="Line 266"/>
              <p:cNvSpPr>
                <a:spLocks noChangeShapeType="1"/>
              </p:cNvSpPr>
              <p:nvPr/>
            </p:nvSpPr>
            <p:spPr bwMode="auto">
              <a:xfrm flipV="1">
                <a:off x="3149" y="3413"/>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3" name="Line 267"/>
              <p:cNvSpPr>
                <a:spLocks noChangeShapeType="1"/>
              </p:cNvSpPr>
              <p:nvPr/>
            </p:nvSpPr>
            <p:spPr bwMode="auto">
              <a:xfrm flipV="1">
                <a:off x="3149" y="3380"/>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4" name="Line 268"/>
              <p:cNvSpPr>
                <a:spLocks noChangeShapeType="1"/>
              </p:cNvSpPr>
              <p:nvPr/>
            </p:nvSpPr>
            <p:spPr bwMode="auto">
              <a:xfrm flipV="1">
                <a:off x="3149" y="336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5" name="Line 269"/>
              <p:cNvSpPr>
                <a:spLocks noChangeShapeType="1"/>
              </p:cNvSpPr>
              <p:nvPr/>
            </p:nvSpPr>
            <p:spPr bwMode="auto">
              <a:xfrm flipV="1">
                <a:off x="3149" y="3312"/>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6" name="Line 270"/>
              <p:cNvSpPr>
                <a:spLocks noChangeShapeType="1"/>
              </p:cNvSpPr>
              <p:nvPr/>
            </p:nvSpPr>
            <p:spPr bwMode="auto">
              <a:xfrm flipV="1">
                <a:off x="3149" y="328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7" name="Line 271"/>
              <p:cNvSpPr>
                <a:spLocks noChangeShapeType="1"/>
              </p:cNvSpPr>
              <p:nvPr/>
            </p:nvSpPr>
            <p:spPr bwMode="auto">
              <a:xfrm flipV="1">
                <a:off x="3149" y="324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8" name="Line 272"/>
              <p:cNvSpPr>
                <a:spLocks noChangeShapeType="1"/>
              </p:cNvSpPr>
              <p:nvPr/>
            </p:nvSpPr>
            <p:spPr bwMode="auto">
              <a:xfrm flipV="1">
                <a:off x="3149" y="3233"/>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9" name="Line 273"/>
              <p:cNvSpPr>
                <a:spLocks noChangeShapeType="1"/>
              </p:cNvSpPr>
              <p:nvPr/>
            </p:nvSpPr>
            <p:spPr bwMode="auto">
              <a:xfrm flipV="1">
                <a:off x="3149" y="3182"/>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0" name="Line 274"/>
              <p:cNvSpPr>
                <a:spLocks noChangeShapeType="1"/>
              </p:cNvSpPr>
              <p:nvPr/>
            </p:nvSpPr>
            <p:spPr bwMode="auto">
              <a:xfrm flipV="1">
                <a:off x="3149" y="315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1" name="Line 275"/>
              <p:cNvSpPr>
                <a:spLocks noChangeShapeType="1"/>
              </p:cNvSpPr>
              <p:nvPr/>
            </p:nvSpPr>
            <p:spPr bwMode="auto">
              <a:xfrm flipV="1">
                <a:off x="3149" y="3118"/>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2" name="Line 276"/>
              <p:cNvSpPr>
                <a:spLocks noChangeShapeType="1"/>
              </p:cNvSpPr>
              <p:nvPr/>
            </p:nvSpPr>
            <p:spPr bwMode="auto">
              <a:xfrm flipV="1">
                <a:off x="3149" y="3103"/>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3" name="Line 277"/>
              <p:cNvSpPr>
                <a:spLocks noChangeShapeType="1"/>
              </p:cNvSpPr>
              <p:nvPr/>
            </p:nvSpPr>
            <p:spPr bwMode="auto">
              <a:xfrm flipV="1">
                <a:off x="3149" y="3049"/>
                <a:ext cx="0" cy="1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4" name="Line 278"/>
              <p:cNvSpPr>
                <a:spLocks noChangeShapeType="1"/>
              </p:cNvSpPr>
              <p:nvPr/>
            </p:nvSpPr>
            <p:spPr bwMode="auto">
              <a:xfrm flipV="1">
                <a:off x="3149" y="3017"/>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5" name="Line 279"/>
              <p:cNvSpPr>
                <a:spLocks noChangeShapeType="1"/>
              </p:cNvSpPr>
              <p:nvPr/>
            </p:nvSpPr>
            <p:spPr bwMode="auto">
              <a:xfrm flipV="1">
                <a:off x="3149" y="298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6" name="Line 280"/>
              <p:cNvSpPr>
                <a:spLocks noChangeShapeType="1"/>
              </p:cNvSpPr>
              <p:nvPr/>
            </p:nvSpPr>
            <p:spPr bwMode="auto">
              <a:xfrm flipV="1">
                <a:off x="3149" y="2974"/>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7" name="Line 281"/>
              <p:cNvSpPr>
                <a:spLocks noChangeShapeType="1"/>
              </p:cNvSpPr>
              <p:nvPr/>
            </p:nvSpPr>
            <p:spPr bwMode="auto">
              <a:xfrm flipV="1">
                <a:off x="3149" y="2920"/>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8" name="Line 282"/>
              <p:cNvSpPr>
                <a:spLocks noChangeShapeType="1"/>
              </p:cNvSpPr>
              <p:nvPr/>
            </p:nvSpPr>
            <p:spPr bwMode="auto">
              <a:xfrm flipV="1">
                <a:off x="3149" y="288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9" name="Line 283"/>
              <p:cNvSpPr>
                <a:spLocks noChangeShapeType="1"/>
              </p:cNvSpPr>
              <p:nvPr/>
            </p:nvSpPr>
            <p:spPr bwMode="auto">
              <a:xfrm flipV="1">
                <a:off x="3149" y="2851"/>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0" name="Line 284"/>
              <p:cNvSpPr>
                <a:spLocks noChangeShapeType="1"/>
              </p:cNvSpPr>
              <p:nvPr/>
            </p:nvSpPr>
            <p:spPr bwMode="auto">
              <a:xfrm flipV="1">
                <a:off x="3149" y="2844"/>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1" name="Line 285"/>
              <p:cNvSpPr>
                <a:spLocks noChangeShapeType="1"/>
              </p:cNvSpPr>
              <p:nvPr/>
            </p:nvSpPr>
            <p:spPr bwMode="auto">
              <a:xfrm flipV="1">
                <a:off x="3149" y="2786"/>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2" name="Line 286"/>
              <p:cNvSpPr>
                <a:spLocks noChangeShapeType="1"/>
              </p:cNvSpPr>
              <p:nvPr/>
            </p:nvSpPr>
            <p:spPr bwMode="auto">
              <a:xfrm flipV="1">
                <a:off x="3149" y="2754"/>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3" name="Line 287"/>
              <p:cNvSpPr>
                <a:spLocks noChangeShapeType="1"/>
              </p:cNvSpPr>
              <p:nvPr/>
            </p:nvSpPr>
            <p:spPr bwMode="auto">
              <a:xfrm flipV="1">
                <a:off x="3149" y="272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4" name="Line 288"/>
              <p:cNvSpPr>
                <a:spLocks noChangeShapeType="1"/>
              </p:cNvSpPr>
              <p:nvPr/>
            </p:nvSpPr>
            <p:spPr bwMode="auto">
              <a:xfrm flipV="1">
                <a:off x="3149" y="2714"/>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5" name="Line 289"/>
              <p:cNvSpPr>
                <a:spLocks noChangeShapeType="1"/>
              </p:cNvSpPr>
              <p:nvPr/>
            </p:nvSpPr>
            <p:spPr bwMode="auto">
              <a:xfrm flipV="1">
                <a:off x="3149" y="2657"/>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6" name="Line 290"/>
              <p:cNvSpPr>
                <a:spLocks noChangeShapeType="1"/>
              </p:cNvSpPr>
              <p:nvPr/>
            </p:nvSpPr>
            <p:spPr bwMode="auto">
              <a:xfrm flipV="1">
                <a:off x="3149" y="262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7" name="Line 291"/>
              <p:cNvSpPr>
                <a:spLocks noChangeShapeType="1"/>
              </p:cNvSpPr>
              <p:nvPr/>
            </p:nvSpPr>
            <p:spPr bwMode="auto">
              <a:xfrm flipV="1">
                <a:off x="3149" y="2588"/>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8" name="Line 292"/>
              <p:cNvSpPr>
                <a:spLocks noChangeShapeType="1"/>
              </p:cNvSpPr>
              <p:nvPr/>
            </p:nvSpPr>
            <p:spPr bwMode="auto">
              <a:xfrm flipV="1">
                <a:off x="3149" y="258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9" name="Line 293"/>
              <p:cNvSpPr>
                <a:spLocks noChangeShapeType="1"/>
              </p:cNvSpPr>
              <p:nvPr/>
            </p:nvSpPr>
            <p:spPr bwMode="auto">
              <a:xfrm flipV="1">
                <a:off x="3149" y="252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0" name="Line 294"/>
              <p:cNvSpPr>
                <a:spLocks noChangeShapeType="1"/>
              </p:cNvSpPr>
              <p:nvPr/>
            </p:nvSpPr>
            <p:spPr bwMode="auto">
              <a:xfrm flipV="1">
                <a:off x="3149" y="2491"/>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1" name="Line 295"/>
              <p:cNvSpPr>
                <a:spLocks noChangeShapeType="1"/>
              </p:cNvSpPr>
              <p:nvPr/>
            </p:nvSpPr>
            <p:spPr bwMode="auto">
              <a:xfrm flipV="1">
                <a:off x="3149" y="245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2" name="Line 296"/>
              <p:cNvSpPr>
                <a:spLocks noChangeShapeType="1"/>
              </p:cNvSpPr>
              <p:nvPr/>
            </p:nvSpPr>
            <p:spPr bwMode="auto">
              <a:xfrm flipV="1">
                <a:off x="3149" y="245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4" name="Line 297"/>
              <p:cNvSpPr>
                <a:spLocks noChangeShapeType="1"/>
              </p:cNvSpPr>
              <p:nvPr/>
            </p:nvSpPr>
            <p:spPr bwMode="auto">
              <a:xfrm flipV="1">
                <a:off x="3149" y="239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1" name="Line 298"/>
              <p:cNvSpPr>
                <a:spLocks noChangeShapeType="1"/>
              </p:cNvSpPr>
              <p:nvPr/>
            </p:nvSpPr>
            <p:spPr bwMode="auto">
              <a:xfrm flipV="1">
                <a:off x="3149" y="236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2" name="Line 299"/>
              <p:cNvSpPr>
                <a:spLocks noChangeShapeType="1"/>
              </p:cNvSpPr>
              <p:nvPr/>
            </p:nvSpPr>
            <p:spPr bwMode="auto">
              <a:xfrm flipV="1">
                <a:off x="3149" y="2326"/>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3" name="Line 300"/>
              <p:cNvSpPr>
                <a:spLocks noChangeShapeType="1"/>
              </p:cNvSpPr>
              <p:nvPr/>
            </p:nvSpPr>
            <p:spPr bwMode="auto">
              <a:xfrm>
                <a:off x="3149" y="2326"/>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4" name="Line 301"/>
              <p:cNvSpPr>
                <a:spLocks noChangeShapeType="1"/>
              </p:cNvSpPr>
              <p:nvPr/>
            </p:nvSpPr>
            <p:spPr bwMode="auto">
              <a:xfrm flipV="1">
                <a:off x="3149" y="2261"/>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5" name="Line 302"/>
              <p:cNvSpPr>
                <a:spLocks noChangeShapeType="1"/>
              </p:cNvSpPr>
              <p:nvPr/>
            </p:nvSpPr>
            <p:spPr bwMode="auto">
              <a:xfrm flipV="1">
                <a:off x="4470" y="367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6" name="Line 303"/>
              <p:cNvSpPr>
                <a:spLocks noChangeShapeType="1"/>
              </p:cNvSpPr>
              <p:nvPr/>
            </p:nvSpPr>
            <p:spPr bwMode="auto">
              <a:xfrm flipV="1">
                <a:off x="4470" y="3643"/>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7" name="Line 304"/>
              <p:cNvSpPr>
                <a:spLocks noChangeShapeType="1"/>
              </p:cNvSpPr>
              <p:nvPr/>
            </p:nvSpPr>
            <p:spPr bwMode="auto">
              <a:xfrm flipV="1">
                <a:off x="4470" y="3622"/>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8" name="Line 305"/>
              <p:cNvSpPr>
                <a:spLocks noChangeShapeType="1"/>
              </p:cNvSpPr>
              <p:nvPr/>
            </p:nvSpPr>
            <p:spPr bwMode="auto">
              <a:xfrm flipV="1">
                <a:off x="4470" y="357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7" name="Line 306"/>
              <p:cNvSpPr>
                <a:spLocks noChangeShapeType="1"/>
              </p:cNvSpPr>
              <p:nvPr/>
            </p:nvSpPr>
            <p:spPr bwMode="auto">
              <a:xfrm flipV="1">
                <a:off x="4470" y="3542"/>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8" name="Line 307"/>
              <p:cNvSpPr>
                <a:spLocks noChangeShapeType="1"/>
              </p:cNvSpPr>
              <p:nvPr/>
            </p:nvSpPr>
            <p:spPr bwMode="auto">
              <a:xfrm flipV="1">
                <a:off x="4470" y="351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9" name="Line 308"/>
              <p:cNvSpPr>
                <a:spLocks noChangeShapeType="1"/>
              </p:cNvSpPr>
              <p:nvPr/>
            </p:nvSpPr>
            <p:spPr bwMode="auto">
              <a:xfrm flipV="1">
                <a:off x="4470" y="349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0" name="Line 309"/>
              <p:cNvSpPr>
                <a:spLocks noChangeShapeType="1"/>
              </p:cNvSpPr>
              <p:nvPr/>
            </p:nvSpPr>
            <p:spPr bwMode="auto">
              <a:xfrm flipV="1">
                <a:off x="4470" y="344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40" name="Line 310"/>
              <p:cNvSpPr>
                <a:spLocks noChangeShapeType="1"/>
              </p:cNvSpPr>
              <p:nvPr/>
            </p:nvSpPr>
            <p:spPr bwMode="auto">
              <a:xfrm flipV="1">
                <a:off x="4470" y="3413"/>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41" name="Line 311"/>
              <p:cNvSpPr>
                <a:spLocks noChangeShapeType="1"/>
              </p:cNvSpPr>
              <p:nvPr/>
            </p:nvSpPr>
            <p:spPr bwMode="auto">
              <a:xfrm flipV="1">
                <a:off x="4470" y="3380"/>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0" name="Line 312"/>
              <p:cNvSpPr>
                <a:spLocks noChangeShapeType="1"/>
              </p:cNvSpPr>
              <p:nvPr/>
            </p:nvSpPr>
            <p:spPr bwMode="auto">
              <a:xfrm flipV="1">
                <a:off x="4470" y="336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1" name="Line 313"/>
              <p:cNvSpPr>
                <a:spLocks noChangeShapeType="1"/>
              </p:cNvSpPr>
              <p:nvPr/>
            </p:nvSpPr>
            <p:spPr bwMode="auto">
              <a:xfrm flipV="1">
                <a:off x="4470" y="3312"/>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2" name="Line 314"/>
              <p:cNvSpPr>
                <a:spLocks noChangeShapeType="1"/>
              </p:cNvSpPr>
              <p:nvPr/>
            </p:nvSpPr>
            <p:spPr bwMode="auto">
              <a:xfrm flipV="1">
                <a:off x="4470" y="328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3" name="Line 315"/>
              <p:cNvSpPr>
                <a:spLocks noChangeShapeType="1"/>
              </p:cNvSpPr>
              <p:nvPr/>
            </p:nvSpPr>
            <p:spPr bwMode="auto">
              <a:xfrm flipV="1">
                <a:off x="4470" y="324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4" name="Line 316"/>
              <p:cNvSpPr>
                <a:spLocks noChangeShapeType="1"/>
              </p:cNvSpPr>
              <p:nvPr/>
            </p:nvSpPr>
            <p:spPr bwMode="auto">
              <a:xfrm flipV="1">
                <a:off x="4470" y="3233"/>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5" name="Line 317"/>
              <p:cNvSpPr>
                <a:spLocks noChangeShapeType="1"/>
              </p:cNvSpPr>
              <p:nvPr/>
            </p:nvSpPr>
            <p:spPr bwMode="auto">
              <a:xfrm flipV="1">
                <a:off x="4470" y="3182"/>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6" name="Line 318"/>
              <p:cNvSpPr>
                <a:spLocks noChangeShapeType="1"/>
              </p:cNvSpPr>
              <p:nvPr/>
            </p:nvSpPr>
            <p:spPr bwMode="auto">
              <a:xfrm flipV="1">
                <a:off x="4470" y="315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7" name="Line 319"/>
              <p:cNvSpPr>
                <a:spLocks noChangeShapeType="1"/>
              </p:cNvSpPr>
              <p:nvPr/>
            </p:nvSpPr>
            <p:spPr bwMode="auto">
              <a:xfrm flipV="1">
                <a:off x="4470" y="3118"/>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8" name="Line 320"/>
              <p:cNvSpPr>
                <a:spLocks noChangeShapeType="1"/>
              </p:cNvSpPr>
              <p:nvPr/>
            </p:nvSpPr>
            <p:spPr bwMode="auto">
              <a:xfrm flipV="1">
                <a:off x="4470" y="3103"/>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9" name="Line 321"/>
              <p:cNvSpPr>
                <a:spLocks noChangeShapeType="1"/>
              </p:cNvSpPr>
              <p:nvPr/>
            </p:nvSpPr>
            <p:spPr bwMode="auto">
              <a:xfrm flipV="1">
                <a:off x="4470" y="3049"/>
                <a:ext cx="0" cy="1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50" name="Line 322"/>
              <p:cNvSpPr>
                <a:spLocks noChangeShapeType="1"/>
              </p:cNvSpPr>
              <p:nvPr/>
            </p:nvSpPr>
            <p:spPr bwMode="auto">
              <a:xfrm flipV="1">
                <a:off x="4470" y="3017"/>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51" name="Line 323"/>
              <p:cNvSpPr>
                <a:spLocks noChangeShapeType="1"/>
              </p:cNvSpPr>
              <p:nvPr/>
            </p:nvSpPr>
            <p:spPr bwMode="auto">
              <a:xfrm flipV="1">
                <a:off x="4470" y="298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52" name="Line 324"/>
              <p:cNvSpPr>
                <a:spLocks noChangeShapeType="1"/>
              </p:cNvSpPr>
              <p:nvPr/>
            </p:nvSpPr>
            <p:spPr bwMode="auto">
              <a:xfrm flipV="1">
                <a:off x="4470" y="2974"/>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53" name="Line 325"/>
              <p:cNvSpPr>
                <a:spLocks noChangeShapeType="1"/>
              </p:cNvSpPr>
              <p:nvPr/>
            </p:nvSpPr>
            <p:spPr bwMode="auto">
              <a:xfrm flipV="1">
                <a:off x="4470" y="2920"/>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54" name="Line 326"/>
              <p:cNvSpPr>
                <a:spLocks noChangeShapeType="1"/>
              </p:cNvSpPr>
              <p:nvPr/>
            </p:nvSpPr>
            <p:spPr bwMode="auto">
              <a:xfrm flipV="1">
                <a:off x="4470" y="288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55" name="Line 327"/>
              <p:cNvSpPr>
                <a:spLocks noChangeShapeType="1"/>
              </p:cNvSpPr>
              <p:nvPr/>
            </p:nvSpPr>
            <p:spPr bwMode="auto">
              <a:xfrm flipV="1">
                <a:off x="4470" y="2851"/>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56" name="Line 328"/>
              <p:cNvSpPr>
                <a:spLocks noChangeShapeType="1"/>
              </p:cNvSpPr>
              <p:nvPr/>
            </p:nvSpPr>
            <p:spPr bwMode="auto">
              <a:xfrm flipV="1">
                <a:off x="4470" y="2844"/>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57" name="Line 329"/>
              <p:cNvSpPr>
                <a:spLocks noChangeShapeType="1"/>
              </p:cNvSpPr>
              <p:nvPr/>
            </p:nvSpPr>
            <p:spPr bwMode="auto">
              <a:xfrm flipV="1">
                <a:off x="4470" y="2786"/>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58" name="Line 330"/>
              <p:cNvSpPr>
                <a:spLocks noChangeShapeType="1"/>
              </p:cNvSpPr>
              <p:nvPr/>
            </p:nvSpPr>
            <p:spPr bwMode="auto">
              <a:xfrm flipV="1">
                <a:off x="4470" y="2754"/>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59" name="Line 331"/>
              <p:cNvSpPr>
                <a:spLocks noChangeShapeType="1"/>
              </p:cNvSpPr>
              <p:nvPr/>
            </p:nvSpPr>
            <p:spPr bwMode="auto">
              <a:xfrm flipV="1">
                <a:off x="4470" y="272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60" name="Line 332"/>
              <p:cNvSpPr>
                <a:spLocks noChangeShapeType="1"/>
              </p:cNvSpPr>
              <p:nvPr/>
            </p:nvSpPr>
            <p:spPr bwMode="auto">
              <a:xfrm flipV="1">
                <a:off x="4470" y="2714"/>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61" name="Line 333"/>
              <p:cNvSpPr>
                <a:spLocks noChangeShapeType="1"/>
              </p:cNvSpPr>
              <p:nvPr/>
            </p:nvSpPr>
            <p:spPr bwMode="auto">
              <a:xfrm flipV="1">
                <a:off x="4470" y="2657"/>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62" name="Line 334"/>
              <p:cNvSpPr>
                <a:spLocks noChangeShapeType="1"/>
              </p:cNvSpPr>
              <p:nvPr/>
            </p:nvSpPr>
            <p:spPr bwMode="auto">
              <a:xfrm flipV="1">
                <a:off x="4470" y="262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63" name="Line 335"/>
              <p:cNvSpPr>
                <a:spLocks noChangeShapeType="1"/>
              </p:cNvSpPr>
              <p:nvPr/>
            </p:nvSpPr>
            <p:spPr bwMode="auto">
              <a:xfrm flipV="1">
                <a:off x="4470" y="2588"/>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64" name="Line 336"/>
              <p:cNvSpPr>
                <a:spLocks noChangeShapeType="1"/>
              </p:cNvSpPr>
              <p:nvPr/>
            </p:nvSpPr>
            <p:spPr bwMode="auto">
              <a:xfrm flipV="1">
                <a:off x="4470" y="258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65" name="Line 337"/>
              <p:cNvSpPr>
                <a:spLocks noChangeShapeType="1"/>
              </p:cNvSpPr>
              <p:nvPr/>
            </p:nvSpPr>
            <p:spPr bwMode="auto">
              <a:xfrm flipV="1">
                <a:off x="4470" y="252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66" name="Line 338"/>
              <p:cNvSpPr>
                <a:spLocks noChangeShapeType="1"/>
              </p:cNvSpPr>
              <p:nvPr/>
            </p:nvSpPr>
            <p:spPr bwMode="auto">
              <a:xfrm flipV="1">
                <a:off x="4470" y="2491"/>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67" name="Line 339"/>
              <p:cNvSpPr>
                <a:spLocks noChangeShapeType="1"/>
              </p:cNvSpPr>
              <p:nvPr/>
            </p:nvSpPr>
            <p:spPr bwMode="auto">
              <a:xfrm flipV="1">
                <a:off x="4470" y="245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68" name="Line 340"/>
              <p:cNvSpPr>
                <a:spLocks noChangeShapeType="1"/>
              </p:cNvSpPr>
              <p:nvPr/>
            </p:nvSpPr>
            <p:spPr bwMode="auto">
              <a:xfrm flipV="1">
                <a:off x="4470" y="245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69" name="Line 341"/>
              <p:cNvSpPr>
                <a:spLocks noChangeShapeType="1"/>
              </p:cNvSpPr>
              <p:nvPr/>
            </p:nvSpPr>
            <p:spPr bwMode="auto">
              <a:xfrm flipV="1">
                <a:off x="4470" y="239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70" name="Line 342"/>
              <p:cNvSpPr>
                <a:spLocks noChangeShapeType="1"/>
              </p:cNvSpPr>
              <p:nvPr/>
            </p:nvSpPr>
            <p:spPr bwMode="auto">
              <a:xfrm flipV="1">
                <a:off x="4470" y="236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71" name="Line 343"/>
              <p:cNvSpPr>
                <a:spLocks noChangeShapeType="1"/>
              </p:cNvSpPr>
              <p:nvPr/>
            </p:nvSpPr>
            <p:spPr bwMode="auto">
              <a:xfrm flipV="1">
                <a:off x="4470" y="2326"/>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72" name="Line 344"/>
              <p:cNvSpPr>
                <a:spLocks noChangeShapeType="1"/>
              </p:cNvSpPr>
              <p:nvPr/>
            </p:nvSpPr>
            <p:spPr bwMode="auto">
              <a:xfrm>
                <a:off x="4470" y="2326"/>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73" name="Line 345"/>
              <p:cNvSpPr>
                <a:spLocks noChangeShapeType="1"/>
              </p:cNvSpPr>
              <p:nvPr/>
            </p:nvSpPr>
            <p:spPr bwMode="auto">
              <a:xfrm flipV="1">
                <a:off x="4470" y="2261"/>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74" name="Line 346"/>
              <p:cNvSpPr>
                <a:spLocks noChangeShapeType="1"/>
              </p:cNvSpPr>
              <p:nvPr/>
            </p:nvSpPr>
            <p:spPr bwMode="auto">
              <a:xfrm flipV="1">
                <a:off x="4470" y="2228"/>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75" name="Line 347"/>
              <p:cNvSpPr>
                <a:spLocks noChangeShapeType="1"/>
              </p:cNvSpPr>
              <p:nvPr/>
            </p:nvSpPr>
            <p:spPr bwMode="auto">
              <a:xfrm flipV="1">
                <a:off x="4470" y="219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494" name="Line 349"/>
            <p:cNvSpPr>
              <a:spLocks noChangeShapeType="1"/>
            </p:cNvSpPr>
            <p:nvPr/>
          </p:nvSpPr>
          <p:spPr bwMode="auto">
            <a:xfrm flipV="1">
              <a:off x="4470" y="2131"/>
              <a:ext cx="0" cy="2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5" name="Line 350"/>
            <p:cNvSpPr>
              <a:spLocks noChangeShapeType="1"/>
            </p:cNvSpPr>
            <p:nvPr/>
          </p:nvSpPr>
          <p:spPr bwMode="auto">
            <a:xfrm flipV="1">
              <a:off x="4470" y="209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6" name="Line 351"/>
            <p:cNvSpPr>
              <a:spLocks noChangeShapeType="1"/>
            </p:cNvSpPr>
            <p:nvPr/>
          </p:nvSpPr>
          <p:spPr bwMode="auto">
            <a:xfrm flipV="1">
              <a:off x="4470" y="2066"/>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7" name="Line 352"/>
            <p:cNvSpPr>
              <a:spLocks noChangeShapeType="1"/>
            </p:cNvSpPr>
            <p:nvPr/>
          </p:nvSpPr>
          <p:spPr bwMode="auto">
            <a:xfrm flipV="1">
              <a:off x="4470" y="1998"/>
              <a:ext cx="0" cy="2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8" name="Line 353"/>
            <p:cNvSpPr>
              <a:spLocks noChangeShapeType="1"/>
            </p:cNvSpPr>
            <p:nvPr/>
          </p:nvSpPr>
          <p:spPr bwMode="auto">
            <a:xfrm flipV="1">
              <a:off x="4470" y="196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9" name="Rectangle 362"/>
            <p:cNvSpPr>
              <a:spLocks noChangeArrowheads="1"/>
            </p:cNvSpPr>
            <p:nvPr/>
          </p:nvSpPr>
          <p:spPr bwMode="auto">
            <a:xfrm>
              <a:off x="2486" y="2916"/>
              <a:ext cx="37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Mean </a:t>
              </a:r>
              <a:endParaRPr lang="en-US" altLang="en-US">
                <a:solidFill>
                  <a:prstClr val="black"/>
                </a:solidFill>
              </a:endParaRPr>
            </a:p>
          </p:txBody>
        </p:sp>
        <p:sp>
          <p:nvSpPr>
            <p:cNvPr id="500" name="Rectangle 363"/>
            <p:cNvSpPr>
              <a:spLocks noChangeArrowheads="1"/>
            </p:cNvSpPr>
            <p:nvPr/>
          </p:nvSpPr>
          <p:spPr bwMode="auto">
            <a:xfrm>
              <a:off x="2803" y="2916"/>
              <a:ext cx="367"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Black</a:t>
              </a:r>
              <a:endParaRPr lang="en-US" altLang="en-US">
                <a:solidFill>
                  <a:prstClr val="black"/>
                </a:solidFill>
              </a:endParaRPr>
            </a:p>
          </p:txBody>
        </p:sp>
        <p:sp>
          <p:nvSpPr>
            <p:cNvPr id="501" name="Rectangle 364"/>
            <p:cNvSpPr>
              <a:spLocks noChangeArrowheads="1"/>
            </p:cNvSpPr>
            <p:nvPr/>
          </p:nvSpPr>
          <p:spPr bwMode="auto">
            <a:xfrm>
              <a:off x="2479" y="3035"/>
              <a:ext cx="6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Parent Rank</a:t>
              </a:r>
              <a:endParaRPr lang="en-US" altLang="en-US">
                <a:solidFill>
                  <a:prstClr val="black"/>
                </a:solidFill>
              </a:endParaRPr>
            </a:p>
          </p:txBody>
        </p:sp>
        <p:sp>
          <p:nvSpPr>
            <p:cNvPr id="502" name="Rectangle 365"/>
            <p:cNvSpPr>
              <a:spLocks noChangeArrowheads="1"/>
            </p:cNvSpPr>
            <p:nvPr/>
          </p:nvSpPr>
          <p:spPr bwMode="auto">
            <a:xfrm>
              <a:off x="4578" y="2916"/>
              <a:ext cx="37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Mean </a:t>
              </a:r>
              <a:endParaRPr lang="en-US" altLang="en-US">
                <a:solidFill>
                  <a:prstClr val="black"/>
                </a:solidFill>
              </a:endParaRPr>
            </a:p>
          </p:txBody>
        </p:sp>
        <p:sp>
          <p:nvSpPr>
            <p:cNvPr id="503" name="Rectangle 366"/>
            <p:cNvSpPr>
              <a:spLocks noChangeArrowheads="1"/>
            </p:cNvSpPr>
            <p:nvPr/>
          </p:nvSpPr>
          <p:spPr bwMode="auto">
            <a:xfrm>
              <a:off x="4895" y="2916"/>
              <a:ext cx="37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White</a:t>
              </a:r>
              <a:endParaRPr lang="en-US" altLang="en-US">
                <a:solidFill>
                  <a:prstClr val="black"/>
                </a:solidFill>
              </a:endParaRPr>
            </a:p>
          </p:txBody>
        </p:sp>
        <p:sp>
          <p:nvSpPr>
            <p:cNvPr id="504" name="Rectangle 367"/>
            <p:cNvSpPr>
              <a:spLocks noChangeArrowheads="1"/>
            </p:cNvSpPr>
            <p:nvPr/>
          </p:nvSpPr>
          <p:spPr bwMode="auto">
            <a:xfrm>
              <a:off x="4574" y="3035"/>
              <a:ext cx="6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Parent Rank</a:t>
              </a:r>
              <a:endParaRPr lang="en-US" altLang="en-US">
                <a:solidFill>
                  <a:prstClr val="black"/>
                </a:solidFill>
              </a:endParaRPr>
            </a:p>
          </p:txBody>
        </p:sp>
        <p:sp>
          <p:nvSpPr>
            <p:cNvPr id="505" name="Rectangle 368"/>
            <p:cNvSpPr>
              <a:spLocks noChangeArrowheads="1"/>
            </p:cNvSpPr>
            <p:nvPr/>
          </p:nvSpPr>
          <p:spPr bwMode="auto">
            <a:xfrm>
              <a:off x="3037"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90353B"/>
                  </a:solidFill>
                </a:rPr>
                <a:t>32.7</a:t>
              </a:r>
              <a:endParaRPr lang="en-US" altLang="en-US">
                <a:solidFill>
                  <a:prstClr val="black"/>
                </a:solidFill>
              </a:endParaRPr>
            </a:p>
          </p:txBody>
        </p:sp>
        <p:sp>
          <p:nvSpPr>
            <p:cNvPr id="506" name="Rectangle 369"/>
            <p:cNvSpPr>
              <a:spLocks noChangeArrowheads="1"/>
            </p:cNvSpPr>
            <p:nvPr/>
          </p:nvSpPr>
          <p:spPr bwMode="auto">
            <a:xfrm>
              <a:off x="4153"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1A476F"/>
                  </a:solidFill>
                </a:rPr>
                <a:t>57.9</a:t>
              </a:r>
              <a:endParaRPr lang="en-US" altLang="en-US">
                <a:solidFill>
                  <a:prstClr val="black"/>
                </a:solidFill>
              </a:endParaRPr>
            </a:p>
          </p:txBody>
        </p:sp>
        <p:sp>
          <p:nvSpPr>
            <p:cNvPr id="507" name="Line 374"/>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8" name="Line 375"/>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9" name="Rectangle 376"/>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510" name="Line 377"/>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1" name="Rectangle 378"/>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512" name="Line 379"/>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3" name="Rectangle 380"/>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514" name="Line 381"/>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5" name="Rectangle 382"/>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516" name="Line 383"/>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7" name="Rectangle 384"/>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518" name="Line 385"/>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9" name="Rectangle 386"/>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520" name="Rectangle 387"/>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Mean Child Household Income Rank</a:t>
              </a:r>
              <a:endParaRPr lang="en-US" altLang="en-US">
                <a:solidFill>
                  <a:prstClr val="black"/>
                </a:solidFill>
              </a:endParaRPr>
            </a:p>
          </p:txBody>
        </p:sp>
        <p:sp>
          <p:nvSpPr>
            <p:cNvPr id="521" name="Line 388"/>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2" name="Line 389"/>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3" name="Rectangle 390"/>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524" name="Line 391"/>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5" name="Rectangle 392"/>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526" name="Line 393"/>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7" name="Rectangle 394"/>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528" name="Line 395"/>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9" name="Rectangle 396"/>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530" name="Line 397"/>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1" name="Rectangle 398"/>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532" name="Line 399"/>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3" name="Rectangle 400"/>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534" name="Rectangle 401"/>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535" name="Rectangle 402"/>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Tree>
    <p:extLst>
      <p:ext uri="{BB962C8B-B14F-4D97-AF65-F5344CB8AC3E}">
        <p14:creationId xmlns:p14="http://schemas.microsoft.com/office/powerpoint/2010/main" val="2734578797"/>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92"/>
          <p:cNvSpPr txBox="1"/>
          <p:nvPr/>
        </p:nvSpPr>
        <p:spPr>
          <a:xfrm>
            <a:off x="0" y="124444"/>
            <a:ext cx="12192000" cy="646331"/>
          </a:xfrm>
          <a:prstGeom prst="rect">
            <a:avLst/>
          </a:prstGeom>
          <a:noFill/>
        </p:spPr>
        <p:txBody>
          <a:bodyPr wrap="square" rtlCol="0">
            <a:spAutoFit/>
          </a:bodyPr>
          <a:lstStyle/>
          <a:p>
            <a:pPr lvl="0" algn="ctr">
              <a:defRPr/>
            </a:pPr>
            <a:r>
              <a:rPr lang="en-US" b="1" kern="0" dirty="0">
                <a:solidFill>
                  <a:srgbClr val="1E2D53"/>
                </a:solidFill>
                <a:latin typeface="Arial"/>
                <a:cs typeface="Arial"/>
              </a:rPr>
              <a:t>Fraction of Kids with Father Present vs. Individual Income Rank</a:t>
            </a:r>
          </a:p>
          <a:p>
            <a:pPr lvl="0" algn="ctr">
              <a:defRPr/>
            </a:pPr>
            <a:r>
              <a:rPr kumimoji="0" lang="en-US" sz="1800" i="0" u="none" strike="noStrike" kern="0" cap="none" spc="0" normalizeH="0" baseline="0" noProof="0" dirty="0">
                <a:ln>
                  <a:noFill/>
                </a:ln>
                <a:solidFill>
                  <a:srgbClr val="1E2D53"/>
                </a:solidFill>
                <a:effectLst/>
                <a:uLnTx/>
                <a:uFillTx/>
                <a:latin typeface="Arial"/>
                <a:ea typeface="+mn-ea"/>
                <a:cs typeface="Arial"/>
              </a:rPr>
              <a:t>Black and White Children</a:t>
            </a:r>
          </a:p>
        </p:txBody>
      </p:sp>
      <p:grpSp>
        <p:nvGrpSpPr>
          <p:cNvPr id="3" name="Group 4"/>
          <p:cNvGrpSpPr>
            <a:grpSpLocks noChangeAspect="1"/>
          </p:cNvGrpSpPr>
          <p:nvPr/>
        </p:nvGrpSpPr>
        <p:grpSpPr bwMode="auto">
          <a:xfrm>
            <a:off x="1522413" y="200025"/>
            <a:ext cx="9231313" cy="6453188"/>
            <a:chOff x="959" y="126"/>
            <a:chExt cx="5815" cy="4065"/>
          </a:xfrm>
        </p:grpSpPr>
        <p:grpSp>
          <p:nvGrpSpPr>
            <p:cNvPr id="6" name="Group 205"/>
            <p:cNvGrpSpPr>
              <a:grpSpLocks/>
            </p:cNvGrpSpPr>
            <p:nvPr/>
          </p:nvGrpSpPr>
          <p:grpSpPr bwMode="auto">
            <a:xfrm>
              <a:off x="959" y="313"/>
              <a:ext cx="5815" cy="3878"/>
              <a:chOff x="959" y="313"/>
              <a:chExt cx="5815" cy="3878"/>
            </a:xfrm>
          </p:grpSpPr>
          <p:sp>
            <p:nvSpPr>
              <p:cNvPr id="16"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9"/>
              <p:cNvSpPr>
                <a:spLocks noChangeShapeType="1"/>
              </p:cNvSpPr>
              <p:nvPr/>
            </p:nvSpPr>
            <p:spPr bwMode="auto">
              <a:xfrm>
                <a:off x="1435" y="292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10"/>
              <p:cNvSpPr>
                <a:spLocks noChangeShapeType="1"/>
              </p:cNvSpPr>
              <p:nvPr/>
            </p:nvSpPr>
            <p:spPr bwMode="auto">
              <a:xfrm>
                <a:off x="1435" y="2236"/>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Line 11"/>
              <p:cNvSpPr>
                <a:spLocks noChangeShapeType="1"/>
              </p:cNvSpPr>
              <p:nvPr/>
            </p:nvSpPr>
            <p:spPr bwMode="auto">
              <a:xfrm>
                <a:off x="1435" y="154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12"/>
              <p:cNvSpPr>
                <a:spLocks noChangeShapeType="1"/>
              </p:cNvSpPr>
              <p:nvPr/>
            </p:nvSpPr>
            <p:spPr bwMode="auto">
              <a:xfrm>
                <a:off x="1435" y="86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Oval 13"/>
              <p:cNvSpPr>
                <a:spLocks noChangeArrowheads="1"/>
              </p:cNvSpPr>
              <p:nvPr/>
            </p:nvSpPr>
            <p:spPr bwMode="auto">
              <a:xfrm>
                <a:off x="1514" y="9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Oval 14"/>
              <p:cNvSpPr>
                <a:spLocks noChangeArrowheads="1"/>
              </p:cNvSpPr>
              <p:nvPr/>
            </p:nvSpPr>
            <p:spPr bwMode="auto">
              <a:xfrm>
                <a:off x="1576" y="9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Oval 15"/>
              <p:cNvSpPr>
                <a:spLocks noChangeArrowheads="1"/>
              </p:cNvSpPr>
              <p:nvPr/>
            </p:nvSpPr>
            <p:spPr bwMode="auto">
              <a:xfrm>
                <a:off x="1640" y="9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Oval 16"/>
              <p:cNvSpPr>
                <a:spLocks noChangeArrowheads="1"/>
              </p:cNvSpPr>
              <p:nvPr/>
            </p:nvSpPr>
            <p:spPr bwMode="auto">
              <a:xfrm>
                <a:off x="1702" y="9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Oval 17"/>
              <p:cNvSpPr>
                <a:spLocks noChangeArrowheads="1"/>
              </p:cNvSpPr>
              <p:nvPr/>
            </p:nvSpPr>
            <p:spPr bwMode="auto">
              <a:xfrm>
                <a:off x="1766" y="9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Oval 18"/>
              <p:cNvSpPr>
                <a:spLocks noChangeArrowheads="1"/>
              </p:cNvSpPr>
              <p:nvPr/>
            </p:nvSpPr>
            <p:spPr bwMode="auto">
              <a:xfrm>
                <a:off x="1828" y="9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Oval 19"/>
              <p:cNvSpPr>
                <a:spLocks noChangeArrowheads="1"/>
              </p:cNvSpPr>
              <p:nvPr/>
            </p:nvSpPr>
            <p:spPr bwMode="auto">
              <a:xfrm>
                <a:off x="1892" y="9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Oval 20"/>
              <p:cNvSpPr>
                <a:spLocks noChangeArrowheads="1"/>
              </p:cNvSpPr>
              <p:nvPr/>
            </p:nvSpPr>
            <p:spPr bwMode="auto">
              <a:xfrm>
                <a:off x="1954" y="9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Oval 21"/>
              <p:cNvSpPr>
                <a:spLocks noChangeArrowheads="1"/>
              </p:cNvSpPr>
              <p:nvPr/>
            </p:nvSpPr>
            <p:spPr bwMode="auto">
              <a:xfrm>
                <a:off x="2018" y="9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Oval 22"/>
              <p:cNvSpPr>
                <a:spLocks noChangeArrowheads="1"/>
              </p:cNvSpPr>
              <p:nvPr/>
            </p:nvSpPr>
            <p:spPr bwMode="auto">
              <a:xfrm>
                <a:off x="2080" y="940"/>
                <a:ext cx="39"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Oval 23"/>
              <p:cNvSpPr>
                <a:spLocks noChangeArrowheads="1"/>
              </p:cNvSpPr>
              <p:nvPr/>
            </p:nvSpPr>
            <p:spPr bwMode="auto">
              <a:xfrm>
                <a:off x="2144" y="947"/>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Oval 24"/>
              <p:cNvSpPr>
                <a:spLocks noChangeArrowheads="1"/>
              </p:cNvSpPr>
              <p:nvPr/>
            </p:nvSpPr>
            <p:spPr bwMode="auto">
              <a:xfrm>
                <a:off x="2206" y="950"/>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Oval 25"/>
              <p:cNvSpPr>
                <a:spLocks noChangeArrowheads="1"/>
              </p:cNvSpPr>
              <p:nvPr/>
            </p:nvSpPr>
            <p:spPr bwMode="auto">
              <a:xfrm>
                <a:off x="2270" y="9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Oval 26"/>
              <p:cNvSpPr>
                <a:spLocks noChangeArrowheads="1"/>
              </p:cNvSpPr>
              <p:nvPr/>
            </p:nvSpPr>
            <p:spPr bwMode="auto">
              <a:xfrm>
                <a:off x="2332" y="954"/>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Oval 27"/>
              <p:cNvSpPr>
                <a:spLocks noChangeArrowheads="1"/>
              </p:cNvSpPr>
              <p:nvPr/>
            </p:nvSpPr>
            <p:spPr bwMode="auto">
              <a:xfrm>
                <a:off x="2396" y="9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Oval 28"/>
              <p:cNvSpPr>
                <a:spLocks noChangeArrowheads="1"/>
              </p:cNvSpPr>
              <p:nvPr/>
            </p:nvSpPr>
            <p:spPr bwMode="auto">
              <a:xfrm>
                <a:off x="2461" y="9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Oval 29"/>
              <p:cNvSpPr>
                <a:spLocks noChangeArrowheads="1"/>
              </p:cNvSpPr>
              <p:nvPr/>
            </p:nvSpPr>
            <p:spPr bwMode="auto">
              <a:xfrm>
                <a:off x="2522" y="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Oval 30"/>
              <p:cNvSpPr>
                <a:spLocks noChangeArrowheads="1"/>
              </p:cNvSpPr>
              <p:nvPr/>
            </p:nvSpPr>
            <p:spPr bwMode="auto">
              <a:xfrm>
                <a:off x="2587" y="9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Oval 31"/>
              <p:cNvSpPr>
                <a:spLocks noChangeArrowheads="1"/>
              </p:cNvSpPr>
              <p:nvPr/>
            </p:nvSpPr>
            <p:spPr bwMode="auto">
              <a:xfrm>
                <a:off x="2648" y="9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Oval 32"/>
              <p:cNvSpPr>
                <a:spLocks noChangeArrowheads="1"/>
              </p:cNvSpPr>
              <p:nvPr/>
            </p:nvSpPr>
            <p:spPr bwMode="auto">
              <a:xfrm>
                <a:off x="2713" y="9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Oval 33"/>
              <p:cNvSpPr>
                <a:spLocks noChangeArrowheads="1"/>
              </p:cNvSpPr>
              <p:nvPr/>
            </p:nvSpPr>
            <p:spPr bwMode="auto">
              <a:xfrm>
                <a:off x="2774" y="9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Oval 34"/>
              <p:cNvSpPr>
                <a:spLocks noChangeArrowheads="1"/>
              </p:cNvSpPr>
              <p:nvPr/>
            </p:nvSpPr>
            <p:spPr bwMode="auto">
              <a:xfrm>
                <a:off x="2839" y="9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Oval 35"/>
              <p:cNvSpPr>
                <a:spLocks noChangeArrowheads="1"/>
              </p:cNvSpPr>
              <p:nvPr/>
            </p:nvSpPr>
            <p:spPr bwMode="auto">
              <a:xfrm>
                <a:off x="2900" y="968"/>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Oval 36"/>
              <p:cNvSpPr>
                <a:spLocks noChangeArrowheads="1"/>
              </p:cNvSpPr>
              <p:nvPr/>
            </p:nvSpPr>
            <p:spPr bwMode="auto">
              <a:xfrm>
                <a:off x="2965" y="96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Oval 37"/>
              <p:cNvSpPr>
                <a:spLocks noChangeArrowheads="1"/>
              </p:cNvSpPr>
              <p:nvPr/>
            </p:nvSpPr>
            <p:spPr bwMode="auto">
              <a:xfrm>
                <a:off x="3026" y="968"/>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Oval 38"/>
              <p:cNvSpPr>
                <a:spLocks noChangeArrowheads="1"/>
              </p:cNvSpPr>
              <p:nvPr/>
            </p:nvSpPr>
            <p:spPr bwMode="auto">
              <a:xfrm>
                <a:off x="3091" y="9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Oval 39"/>
              <p:cNvSpPr>
                <a:spLocks noChangeArrowheads="1"/>
              </p:cNvSpPr>
              <p:nvPr/>
            </p:nvSpPr>
            <p:spPr bwMode="auto">
              <a:xfrm>
                <a:off x="3152" y="961"/>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Oval 40"/>
              <p:cNvSpPr>
                <a:spLocks noChangeArrowheads="1"/>
              </p:cNvSpPr>
              <p:nvPr/>
            </p:nvSpPr>
            <p:spPr bwMode="auto">
              <a:xfrm>
                <a:off x="3217" y="9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Oval 41"/>
              <p:cNvSpPr>
                <a:spLocks noChangeArrowheads="1"/>
              </p:cNvSpPr>
              <p:nvPr/>
            </p:nvSpPr>
            <p:spPr bwMode="auto">
              <a:xfrm>
                <a:off x="3282" y="9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Oval 42"/>
              <p:cNvSpPr>
                <a:spLocks noChangeArrowheads="1"/>
              </p:cNvSpPr>
              <p:nvPr/>
            </p:nvSpPr>
            <p:spPr bwMode="auto">
              <a:xfrm>
                <a:off x="3343" y="9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Oval 43"/>
              <p:cNvSpPr>
                <a:spLocks noChangeArrowheads="1"/>
              </p:cNvSpPr>
              <p:nvPr/>
            </p:nvSpPr>
            <p:spPr bwMode="auto">
              <a:xfrm>
                <a:off x="3408" y="9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Oval 44"/>
              <p:cNvSpPr>
                <a:spLocks noChangeArrowheads="1"/>
              </p:cNvSpPr>
              <p:nvPr/>
            </p:nvSpPr>
            <p:spPr bwMode="auto">
              <a:xfrm>
                <a:off x="3469" y="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Oval 45"/>
              <p:cNvSpPr>
                <a:spLocks noChangeArrowheads="1"/>
              </p:cNvSpPr>
              <p:nvPr/>
            </p:nvSpPr>
            <p:spPr bwMode="auto">
              <a:xfrm>
                <a:off x="3534" y="9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Oval 46"/>
              <p:cNvSpPr>
                <a:spLocks noChangeArrowheads="1"/>
              </p:cNvSpPr>
              <p:nvPr/>
            </p:nvSpPr>
            <p:spPr bwMode="auto">
              <a:xfrm>
                <a:off x="3595" y="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Oval 47"/>
              <p:cNvSpPr>
                <a:spLocks noChangeArrowheads="1"/>
              </p:cNvSpPr>
              <p:nvPr/>
            </p:nvSpPr>
            <p:spPr bwMode="auto">
              <a:xfrm>
                <a:off x="3660" y="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Oval 48"/>
              <p:cNvSpPr>
                <a:spLocks noChangeArrowheads="1"/>
              </p:cNvSpPr>
              <p:nvPr/>
            </p:nvSpPr>
            <p:spPr bwMode="auto">
              <a:xfrm>
                <a:off x="3721" y="9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Oval 49"/>
              <p:cNvSpPr>
                <a:spLocks noChangeArrowheads="1"/>
              </p:cNvSpPr>
              <p:nvPr/>
            </p:nvSpPr>
            <p:spPr bwMode="auto">
              <a:xfrm>
                <a:off x="3786" y="9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Oval 50"/>
              <p:cNvSpPr>
                <a:spLocks noChangeArrowheads="1"/>
              </p:cNvSpPr>
              <p:nvPr/>
            </p:nvSpPr>
            <p:spPr bwMode="auto">
              <a:xfrm>
                <a:off x="3847" y="958"/>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Oval 51"/>
              <p:cNvSpPr>
                <a:spLocks noChangeArrowheads="1"/>
              </p:cNvSpPr>
              <p:nvPr/>
            </p:nvSpPr>
            <p:spPr bwMode="auto">
              <a:xfrm>
                <a:off x="3912" y="954"/>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Oval 52"/>
              <p:cNvSpPr>
                <a:spLocks noChangeArrowheads="1"/>
              </p:cNvSpPr>
              <p:nvPr/>
            </p:nvSpPr>
            <p:spPr bwMode="auto">
              <a:xfrm>
                <a:off x="3973" y="954"/>
                <a:ext cx="40"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Oval 53"/>
              <p:cNvSpPr>
                <a:spLocks noChangeArrowheads="1"/>
              </p:cNvSpPr>
              <p:nvPr/>
            </p:nvSpPr>
            <p:spPr bwMode="auto">
              <a:xfrm>
                <a:off x="4038" y="9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Oval 54"/>
              <p:cNvSpPr>
                <a:spLocks noChangeArrowheads="1"/>
              </p:cNvSpPr>
              <p:nvPr/>
            </p:nvSpPr>
            <p:spPr bwMode="auto">
              <a:xfrm>
                <a:off x="4103" y="954"/>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Oval 55"/>
              <p:cNvSpPr>
                <a:spLocks noChangeArrowheads="1"/>
              </p:cNvSpPr>
              <p:nvPr/>
            </p:nvSpPr>
            <p:spPr bwMode="auto">
              <a:xfrm>
                <a:off x="4164" y="9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Oval 56"/>
              <p:cNvSpPr>
                <a:spLocks noChangeArrowheads="1"/>
              </p:cNvSpPr>
              <p:nvPr/>
            </p:nvSpPr>
            <p:spPr bwMode="auto">
              <a:xfrm>
                <a:off x="4229" y="9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Oval 57"/>
              <p:cNvSpPr>
                <a:spLocks noChangeArrowheads="1"/>
              </p:cNvSpPr>
              <p:nvPr/>
            </p:nvSpPr>
            <p:spPr bwMode="auto">
              <a:xfrm>
                <a:off x="4290" y="9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Oval 58"/>
              <p:cNvSpPr>
                <a:spLocks noChangeArrowheads="1"/>
              </p:cNvSpPr>
              <p:nvPr/>
            </p:nvSpPr>
            <p:spPr bwMode="auto">
              <a:xfrm>
                <a:off x="4355" y="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Oval 59"/>
              <p:cNvSpPr>
                <a:spLocks noChangeArrowheads="1"/>
              </p:cNvSpPr>
              <p:nvPr/>
            </p:nvSpPr>
            <p:spPr bwMode="auto">
              <a:xfrm>
                <a:off x="4416" y="950"/>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Oval 60"/>
              <p:cNvSpPr>
                <a:spLocks noChangeArrowheads="1"/>
              </p:cNvSpPr>
              <p:nvPr/>
            </p:nvSpPr>
            <p:spPr bwMode="auto">
              <a:xfrm>
                <a:off x="4481" y="9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 name="Oval 61"/>
              <p:cNvSpPr>
                <a:spLocks noChangeArrowheads="1"/>
              </p:cNvSpPr>
              <p:nvPr/>
            </p:nvSpPr>
            <p:spPr bwMode="auto">
              <a:xfrm>
                <a:off x="4542" y="9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Oval 62"/>
              <p:cNvSpPr>
                <a:spLocks noChangeArrowheads="1"/>
              </p:cNvSpPr>
              <p:nvPr/>
            </p:nvSpPr>
            <p:spPr bwMode="auto">
              <a:xfrm>
                <a:off x="4607" y="9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 name="Oval 63"/>
              <p:cNvSpPr>
                <a:spLocks noChangeArrowheads="1"/>
              </p:cNvSpPr>
              <p:nvPr/>
            </p:nvSpPr>
            <p:spPr bwMode="auto">
              <a:xfrm>
                <a:off x="4668" y="958"/>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Oval 64"/>
              <p:cNvSpPr>
                <a:spLocks noChangeArrowheads="1"/>
              </p:cNvSpPr>
              <p:nvPr/>
            </p:nvSpPr>
            <p:spPr bwMode="auto">
              <a:xfrm>
                <a:off x="4733" y="9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 name="Oval 65"/>
              <p:cNvSpPr>
                <a:spLocks noChangeArrowheads="1"/>
              </p:cNvSpPr>
              <p:nvPr/>
            </p:nvSpPr>
            <p:spPr bwMode="auto">
              <a:xfrm>
                <a:off x="4794" y="968"/>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Oval 66"/>
              <p:cNvSpPr>
                <a:spLocks noChangeArrowheads="1"/>
              </p:cNvSpPr>
              <p:nvPr/>
            </p:nvSpPr>
            <p:spPr bwMode="auto">
              <a:xfrm>
                <a:off x="4859" y="9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 name="Oval 67"/>
              <p:cNvSpPr>
                <a:spLocks noChangeArrowheads="1"/>
              </p:cNvSpPr>
              <p:nvPr/>
            </p:nvSpPr>
            <p:spPr bwMode="auto">
              <a:xfrm>
                <a:off x="4924" y="9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Oval 68"/>
              <p:cNvSpPr>
                <a:spLocks noChangeArrowheads="1"/>
              </p:cNvSpPr>
              <p:nvPr/>
            </p:nvSpPr>
            <p:spPr bwMode="auto">
              <a:xfrm>
                <a:off x="4985" y="9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 name="Oval 69"/>
              <p:cNvSpPr>
                <a:spLocks noChangeArrowheads="1"/>
              </p:cNvSpPr>
              <p:nvPr/>
            </p:nvSpPr>
            <p:spPr bwMode="auto">
              <a:xfrm>
                <a:off x="5050" y="9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Oval 70"/>
              <p:cNvSpPr>
                <a:spLocks noChangeArrowheads="1"/>
              </p:cNvSpPr>
              <p:nvPr/>
            </p:nvSpPr>
            <p:spPr bwMode="auto">
              <a:xfrm>
                <a:off x="5111" y="972"/>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 name="Oval 71"/>
              <p:cNvSpPr>
                <a:spLocks noChangeArrowheads="1"/>
              </p:cNvSpPr>
              <p:nvPr/>
            </p:nvSpPr>
            <p:spPr bwMode="auto">
              <a:xfrm>
                <a:off x="5176" y="9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Oval 72"/>
              <p:cNvSpPr>
                <a:spLocks noChangeArrowheads="1"/>
              </p:cNvSpPr>
              <p:nvPr/>
            </p:nvSpPr>
            <p:spPr bwMode="auto">
              <a:xfrm>
                <a:off x="5237" y="9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Oval 73"/>
              <p:cNvSpPr>
                <a:spLocks noChangeArrowheads="1"/>
              </p:cNvSpPr>
              <p:nvPr/>
            </p:nvSpPr>
            <p:spPr bwMode="auto">
              <a:xfrm>
                <a:off x="5302" y="9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Oval 74"/>
              <p:cNvSpPr>
                <a:spLocks noChangeArrowheads="1"/>
              </p:cNvSpPr>
              <p:nvPr/>
            </p:nvSpPr>
            <p:spPr bwMode="auto">
              <a:xfrm>
                <a:off x="5363" y="9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 name="Oval 75"/>
              <p:cNvSpPr>
                <a:spLocks noChangeArrowheads="1"/>
              </p:cNvSpPr>
              <p:nvPr/>
            </p:nvSpPr>
            <p:spPr bwMode="auto">
              <a:xfrm>
                <a:off x="5428" y="9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 name="Oval 76"/>
              <p:cNvSpPr>
                <a:spLocks noChangeArrowheads="1"/>
              </p:cNvSpPr>
              <p:nvPr/>
            </p:nvSpPr>
            <p:spPr bwMode="auto">
              <a:xfrm>
                <a:off x="5489" y="983"/>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 name="Oval 77"/>
              <p:cNvSpPr>
                <a:spLocks noChangeArrowheads="1"/>
              </p:cNvSpPr>
              <p:nvPr/>
            </p:nvSpPr>
            <p:spPr bwMode="auto">
              <a:xfrm>
                <a:off x="5554" y="9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 name="Oval 78"/>
              <p:cNvSpPr>
                <a:spLocks noChangeArrowheads="1"/>
              </p:cNvSpPr>
              <p:nvPr/>
            </p:nvSpPr>
            <p:spPr bwMode="auto">
              <a:xfrm>
                <a:off x="5615" y="990"/>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Oval 79"/>
              <p:cNvSpPr>
                <a:spLocks noChangeArrowheads="1"/>
              </p:cNvSpPr>
              <p:nvPr/>
            </p:nvSpPr>
            <p:spPr bwMode="auto">
              <a:xfrm>
                <a:off x="5680" y="990"/>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Oval 80"/>
              <p:cNvSpPr>
                <a:spLocks noChangeArrowheads="1"/>
              </p:cNvSpPr>
              <p:nvPr/>
            </p:nvSpPr>
            <p:spPr bwMode="auto">
              <a:xfrm>
                <a:off x="5741" y="997"/>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 name="Oval 81"/>
              <p:cNvSpPr>
                <a:spLocks noChangeArrowheads="1"/>
              </p:cNvSpPr>
              <p:nvPr/>
            </p:nvSpPr>
            <p:spPr bwMode="auto">
              <a:xfrm>
                <a:off x="5806" y="9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 name="Oval 82"/>
              <p:cNvSpPr>
                <a:spLocks noChangeArrowheads="1"/>
              </p:cNvSpPr>
              <p:nvPr/>
            </p:nvSpPr>
            <p:spPr bwMode="auto">
              <a:xfrm>
                <a:off x="5870" y="10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Oval 83"/>
              <p:cNvSpPr>
                <a:spLocks noChangeArrowheads="1"/>
              </p:cNvSpPr>
              <p:nvPr/>
            </p:nvSpPr>
            <p:spPr bwMode="auto">
              <a:xfrm>
                <a:off x="5932" y="1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Oval 84"/>
              <p:cNvSpPr>
                <a:spLocks noChangeArrowheads="1"/>
              </p:cNvSpPr>
              <p:nvPr/>
            </p:nvSpPr>
            <p:spPr bwMode="auto">
              <a:xfrm>
                <a:off x="5996" y="101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Oval 85"/>
              <p:cNvSpPr>
                <a:spLocks noChangeArrowheads="1"/>
              </p:cNvSpPr>
              <p:nvPr/>
            </p:nvSpPr>
            <p:spPr bwMode="auto">
              <a:xfrm>
                <a:off x="6058" y="10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 name="Oval 86"/>
              <p:cNvSpPr>
                <a:spLocks noChangeArrowheads="1"/>
              </p:cNvSpPr>
              <p:nvPr/>
            </p:nvSpPr>
            <p:spPr bwMode="auto">
              <a:xfrm>
                <a:off x="6122" y="10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 name="Oval 87"/>
              <p:cNvSpPr>
                <a:spLocks noChangeArrowheads="1"/>
              </p:cNvSpPr>
              <p:nvPr/>
            </p:nvSpPr>
            <p:spPr bwMode="auto">
              <a:xfrm>
                <a:off x="6184" y="10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Oval 88"/>
              <p:cNvSpPr>
                <a:spLocks noChangeArrowheads="1"/>
              </p:cNvSpPr>
              <p:nvPr/>
            </p:nvSpPr>
            <p:spPr bwMode="auto">
              <a:xfrm>
                <a:off x="6248" y="105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 name="Oval 89"/>
              <p:cNvSpPr>
                <a:spLocks noChangeArrowheads="1"/>
              </p:cNvSpPr>
              <p:nvPr/>
            </p:nvSpPr>
            <p:spPr bwMode="auto">
              <a:xfrm>
                <a:off x="6310" y="10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Oval 90"/>
              <p:cNvSpPr>
                <a:spLocks noChangeArrowheads="1"/>
              </p:cNvSpPr>
              <p:nvPr/>
            </p:nvSpPr>
            <p:spPr bwMode="auto">
              <a:xfrm>
                <a:off x="6374" y="10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Oval 91"/>
              <p:cNvSpPr>
                <a:spLocks noChangeArrowheads="1"/>
              </p:cNvSpPr>
              <p:nvPr/>
            </p:nvSpPr>
            <p:spPr bwMode="auto">
              <a:xfrm>
                <a:off x="6436" y="1094"/>
                <a:ext cx="39"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Oval 92"/>
              <p:cNvSpPr>
                <a:spLocks noChangeArrowheads="1"/>
              </p:cNvSpPr>
              <p:nvPr/>
            </p:nvSpPr>
            <p:spPr bwMode="auto">
              <a:xfrm>
                <a:off x="6500" y="11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Oval 93"/>
              <p:cNvSpPr>
                <a:spLocks noChangeArrowheads="1"/>
              </p:cNvSpPr>
              <p:nvPr/>
            </p:nvSpPr>
            <p:spPr bwMode="auto">
              <a:xfrm>
                <a:off x="6562" y="1170"/>
                <a:ext cx="39"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Oval 94"/>
              <p:cNvSpPr>
                <a:spLocks noChangeArrowheads="1"/>
              </p:cNvSpPr>
              <p:nvPr/>
            </p:nvSpPr>
            <p:spPr bwMode="auto">
              <a:xfrm>
                <a:off x="1514" y="28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Oval 95"/>
              <p:cNvSpPr>
                <a:spLocks noChangeArrowheads="1"/>
              </p:cNvSpPr>
              <p:nvPr/>
            </p:nvSpPr>
            <p:spPr bwMode="auto">
              <a:xfrm>
                <a:off x="1576" y="286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Oval 96"/>
              <p:cNvSpPr>
                <a:spLocks noChangeArrowheads="1"/>
              </p:cNvSpPr>
              <p:nvPr/>
            </p:nvSpPr>
            <p:spPr bwMode="auto">
              <a:xfrm>
                <a:off x="1640" y="287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Oval 97"/>
              <p:cNvSpPr>
                <a:spLocks noChangeArrowheads="1"/>
              </p:cNvSpPr>
              <p:nvPr/>
            </p:nvSpPr>
            <p:spPr bwMode="auto">
              <a:xfrm>
                <a:off x="1702" y="2848"/>
                <a:ext cx="36" cy="3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Oval 98"/>
              <p:cNvSpPr>
                <a:spLocks noChangeArrowheads="1"/>
              </p:cNvSpPr>
              <p:nvPr/>
            </p:nvSpPr>
            <p:spPr bwMode="auto">
              <a:xfrm>
                <a:off x="1766" y="286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Oval 99"/>
              <p:cNvSpPr>
                <a:spLocks noChangeArrowheads="1"/>
              </p:cNvSpPr>
              <p:nvPr/>
            </p:nvSpPr>
            <p:spPr bwMode="auto">
              <a:xfrm>
                <a:off x="1828" y="28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Oval 100"/>
              <p:cNvSpPr>
                <a:spLocks noChangeArrowheads="1"/>
              </p:cNvSpPr>
              <p:nvPr/>
            </p:nvSpPr>
            <p:spPr bwMode="auto">
              <a:xfrm>
                <a:off x="1892" y="2858"/>
                <a:ext cx="36"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Oval 101"/>
              <p:cNvSpPr>
                <a:spLocks noChangeArrowheads="1"/>
              </p:cNvSpPr>
              <p:nvPr/>
            </p:nvSpPr>
            <p:spPr bwMode="auto">
              <a:xfrm>
                <a:off x="1954" y="2862"/>
                <a:ext cx="36"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Oval 102"/>
              <p:cNvSpPr>
                <a:spLocks noChangeArrowheads="1"/>
              </p:cNvSpPr>
              <p:nvPr/>
            </p:nvSpPr>
            <p:spPr bwMode="auto">
              <a:xfrm>
                <a:off x="2018" y="2851"/>
                <a:ext cx="36"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Oval 103"/>
              <p:cNvSpPr>
                <a:spLocks noChangeArrowheads="1"/>
              </p:cNvSpPr>
              <p:nvPr/>
            </p:nvSpPr>
            <p:spPr bwMode="auto">
              <a:xfrm>
                <a:off x="2080" y="2851"/>
                <a:ext cx="39"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Oval 104"/>
              <p:cNvSpPr>
                <a:spLocks noChangeArrowheads="1"/>
              </p:cNvSpPr>
              <p:nvPr/>
            </p:nvSpPr>
            <p:spPr bwMode="auto">
              <a:xfrm>
                <a:off x="2144" y="286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Oval 105"/>
              <p:cNvSpPr>
                <a:spLocks noChangeArrowheads="1"/>
              </p:cNvSpPr>
              <p:nvPr/>
            </p:nvSpPr>
            <p:spPr bwMode="auto">
              <a:xfrm>
                <a:off x="2206" y="2844"/>
                <a:ext cx="39"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Oval 106"/>
              <p:cNvSpPr>
                <a:spLocks noChangeArrowheads="1"/>
              </p:cNvSpPr>
              <p:nvPr/>
            </p:nvSpPr>
            <p:spPr bwMode="auto">
              <a:xfrm>
                <a:off x="2270" y="28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Oval 107"/>
              <p:cNvSpPr>
                <a:spLocks noChangeArrowheads="1"/>
              </p:cNvSpPr>
              <p:nvPr/>
            </p:nvSpPr>
            <p:spPr bwMode="auto">
              <a:xfrm>
                <a:off x="2332" y="2855"/>
                <a:ext cx="39"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Oval 108"/>
              <p:cNvSpPr>
                <a:spLocks noChangeArrowheads="1"/>
              </p:cNvSpPr>
              <p:nvPr/>
            </p:nvSpPr>
            <p:spPr bwMode="auto">
              <a:xfrm>
                <a:off x="2396" y="28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Oval 109"/>
              <p:cNvSpPr>
                <a:spLocks noChangeArrowheads="1"/>
              </p:cNvSpPr>
              <p:nvPr/>
            </p:nvSpPr>
            <p:spPr bwMode="auto">
              <a:xfrm>
                <a:off x="2461" y="28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Oval 110"/>
              <p:cNvSpPr>
                <a:spLocks noChangeArrowheads="1"/>
              </p:cNvSpPr>
              <p:nvPr/>
            </p:nvSpPr>
            <p:spPr bwMode="auto">
              <a:xfrm>
                <a:off x="2522" y="28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Oval 111"/>
              <p:cNvSpPr>
                <a:spLocks noChangeArrowheads="1"/>
              </p:cNvSpPr>
              <p:nvPr/>
            </p:nvSpPr>
            <p:spPr bwMode="auto">
              <a:xfrm>
                <a:off x="2587" y="28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Oval 112"/>
              <p:cNvSpPr>
                <a:spLocks noChangeArrowheads="1"/>
              </p:cNvSpPr>
              <p:nvPr/>
            </p:nvSpPr>
            <p:spPr bwMode="auto">
              <a:xfrm>
                <a:off x="2648" y="28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Oval 113"/>
              <p:cNvSpPr>
                <a:spLocks noChangeArrowheads="1"/>
              </p:cNvSpPr>
              <p:nvPr/>
            </p:nvSpPr>
            <p:spPr bwMode="auto">
              <a:xfrm>
                <a:off x="2713" y="28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Oval 114"/>
              <p:cNvSpPr>
                <a:spLocks noChangeArrowheads="1"/>
              </p:cNvSpPr>
              <p:nvPr/>
            </p:nvSpPr>
            <p:spPr bwMode="auto">
              <a:xfrm>
                <a:off x="2774" y="283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Oval 115"/>
              <p:cNvSpPr>
                <a:spLocks noChangeArrowheads="1"/>
              </p:cNvSpPr>
              <p:nvPr/>
            </p:nvSpPr>
            <p:spPr bwMode="auto">
              <a:xfrm>
                <a:off x="2839" y="28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Oval 116"/>
              <p:cNvSpPr>
                <a:spLocks noChangeArrowheads="1"/>
              </p:cNvSpPr>
              <p:nvPr/>
            </p:nvSpPr>
            <p:spPr bwMode="auto">
              <a:xfrm>
                <a:off x="2900" y="2826"/>
                <a:ext cx="40"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Oval 117"/>
              <p:cNvSpPr>
                <a:spLocks noChangeArrowheads="1"/>
              </p:cNvSpPr>
              <p:nvPr/>
            </p:nvSpPr>
            <p:spPr bwMode="auto">
              <a:xfrm>
                <a:off x="2965" y="2822"/>
                <a:ext cx="36"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Oval 118"/>
              <p:cNvSpPr>
                <a:spLocks noChangeArrowheads="1"/>
              </p:cNvSpPr>
              <p:nvPr/>
            </p:nvSpPr>
            <p:spPr bwMode="auto">
              <a:xfrm>
                <a:off x="3026" y="2840"/>
                <a:ext cx="40"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Oval 119"/>
              <p:cNvSpPr>
                <a:spLocks noChangeArrowheads="1"/>
              </p:cNvSpPr>
              <p:nvPr/>
            </p:nvSpPr>
            <p:spPr bwMode="auto">
              <a:xfrm>
                <a:off x="3091" y="283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 name="Oval 120"/>
              <p:cNvSpPr>
                <a:spLocks noChangeArrowheads="1"/>
              </p:cNvSpPr>
              <p:nvPr/>
            </p:nvSpPr>
            <p:spPr bwMode="auto">
              <a:xfrm>
                <a:off x="3152" y="2844"/>
                <a:ext cx="40"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Oval 121"/>
              <p:cNvSpPr>
                <a:spLocks noChangeArrowheads="1"/>
              </p:cNvSpPr>
              <p:nvPr/>
            </p:nvSpPr>
            <p:spPr bwMode="auto">
              <a:xfrm>
                <a:off x="3217" y="283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 name="Oval 122"/>
              <p:cNvSpPr>
                <a:spLocks noChangeArrowheads="1"/>
              </p:cNvSpPr>
              <p:nvPr/>
            </p:nvSpPr>
            <p:spPr bwMode="auto">
              <a:xfrm>
                <a:off x="3282" y="28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Oval 123"/>
              <p:cNvSpPr>
                <a:spLocks noChangeArrowheads="1"/>
              </p:cNvSpPr>
              <p:nvPr/>
            </p:nvSpPr>
            <p:spPr bwMode="auto">
              <a:xfrm>
                <a:off x="3343" y="28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 name="Oval 124"/>
              <p:cNvSpPr>
                <a:spLocks noChangeArrowheads="1"/>
              </p:cNvSpPr>
              <p:nvPr/>
            </p:nvSpPr>
            <p:spPr bwMode="auto">
              <a:xfrm>
                <a:off x="3408" y="2826"/>
                <a:ext cx="36"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Oval 125"/>
              <p:cNvSpPr>
                <a:spLocks noChangeArrowheads="1"/>
              </p:cNvSpPr>
              <p:nvPr/>
            </p:nvSpPr>
            <p:spPr bwMode="auto">
              <a:xfrm>
                <a:off x="3469" y="2837"/>
                <a:ext cx="36" cy="3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Oval 126"/>
              <p:cNvSpPr>
                <a:spLocks noChangeArrowheads="1"/>
              </p:cNvSpPr>
              <p:nvPr/>
            </p:nvSpPr>
            <p:spPr bwMode="auto">
              <a:xfrm>
                <a:off x="3534" y="283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Oval 127"/>
              <p:cNvSpPr>
                <a:spLocks noChangeArrowheads="1"/>
              </p:cNvSpPr>
              <p:nvPr/>
            </p:nvSpPr>
            <p:spPr bwMode="auto">
              <a:xfrm>
                <a:off x="3595" y="2837"/>
                <a:ext cx="36" cy="3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Oval 128"/>
              <p:cNvSpPr>
                <a:spLocks noChangeArrowheads="1"/>
              </p:cNvSpPr>
              <p:nvPr/>
            </p:nvSpPr>
            <p:spPr bwMode="auto">
              <a:xfrm>
                <a:off x="3660" y="283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 name="Oval 129"/>
              <p:cNvSpPr>
                <a:spLocks noChangeArrowheads="1"/>
              </p:cNvSpPr>
              <p:nvPr/>
            </p:nvSpPr>
            <p:spPr bwMode="auto">
              <a:xfrm>
                <a:off x="3721" y="28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 name="Oval 130"/>
              <p:cNvSpPr>
                <a:spLocks noChangeArrowheads="1"/>
              </p:cNvSpPr>
              <p:nvPr/>
            </p:nvSpPr>
            <p:spPr bwMode="auto">
              <a:xfrm>
                <a:off x="3786" y="282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 name="Oval 131"/>
              <p:cNvSpPr>
                <a:spLocks noChangeArrowheads="1"/>
              </p:cNvSpPr>
              <p:nvPr/>
            </p:nvSpPr>
            <p:spPr bwMode="auto">
              <a:xfrm>
                <a:off x="3847" y="2822"/>
                <a:ext cx="40"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Oval 132"/>
              <p:cNvSpPr>
                <a:spLocks noChangeArrowheads="1"/>
              </p:cNvSpPr>
              <p:nvPr/>
            </p:nvSpPr>
            <p:spPr bwMode="auto">
              <a:xfrm>
                <a:off x="3912" y="283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Oval 133"/>
              <p:cNvSpPr>
                <a:spLocks noChangeArrowheads="1"/>
              </p:cNvSpPr>
              <p:nvPr/>
            </p:nvSpPr>
            <p:spPr bwMode="auto">
              <a:xfrm>
                <a:off x="3973" y="2822"/>
                <a:ext cx="40"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Oval 134"/>
              <p:cNvSpPr>
                <a:spLocks noChangeArrowheads="1"/>
              </p:cNvSpPr>
              <p:nvPr/>
            </p:nvSpPr>
            <p:spPr bwMode="auto">
              <a:xfrm>
                <a:off x="4038" y="283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Oval 135"/>
              <p:cNvSpPr>
                <a:spLocks noChangeArrowheads="1"/>
              </p:cNvSpPr>
              <p:nvPr/>
            </p:nvSpPr>
            <p:spPr bwMode="auto">
              <a:xfrm>
                <a:off x="4103" y="28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Oval 136"/>
              <p:cNvSpPr>
                <a:spLocks noChangeArrowheads="1"/>
              </p:cNvSpPr>
              <p:nvPr/>
            </p:nvSpPr>
            <p:spPr bwMode="auto">
              <a:xfrm>
                <a:off x="4164" y="28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Oval 137"/>
              <p:cNvSpPr>
                <a:spLocks noChangeArrowheads="1"/>
              </p:cNvSpPr>
              <p:nvPr/>
            </p:nvSpPr>
            <p:spPr bwMode="auto">
              <a:xfrm>
                <a:off x="4229" y="281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 name="Oval 138"/>
              <p:cNvSpPr>
                <a:spLocks noChangeArrowheads="1"/>
              </p:cNvSpPr>
              <p:nvPr/>
            </p:nvSpPr>
            <p:spPr bwMode="auto">
              <a:xfrm>
                <a:off x="4290" y="28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 name="Oval 139"/>
              <p:cNvSpPr>
                <a:spLocks noChangeArrowheads="1"/>
              </p:cNvSpPr>
              <p:nvPr/>
            </p:nvSpPr>
            <p:spPr bwMode="auto">
              <a:xfrm>
                <a:off x="4355" y="28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 name="Oval 140"/>
              <p:cNvSpPr>
                <a:spLocks noChangeArrowheads="1"/>
              </p:cNvSpPr>
              <p:nvPr/>
            </p:nvSpPr>
            <p:spPr bwMode="auto">
              <a:xfrm>
                <a:off x="4416" y="280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 name="Oval 141"/>
              <p:cNvSpPr>
                <a:spLocks noChangeArrowheads="1"/>
              </p:cNvSpPr>
              <p:nvPr/>
            </p:nvSpPr>
            <p:spPr bwMode="auto">
              <a:xfrm>
                <a:off x="4481" y="279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Oval 142"/>
              <p:cNvSpPr>
                <a:spLocks noChangeArrowheads="1"/>
              </p:cNvSpPr>
              <p:nvPr/>
            </p:nvSpPr>
            <p:spPr bwMode="auto">
              <a:xfrm>
                <a:off x="4542" y="28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Oval 143"/>
              <p:cNvSpPr>
                <a:spLocks noChangeArrowheads="1"/>
              </p:cNvSpPr>
              <p:nvPr/>
            </p:nvSpPr>
            <p:spPr bwMode="auto">
              <a:xfrm>
                <a:off x="4607" y="281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Oval 144"/>
              <p:cNvSpPr>
                <a:spLocks noChangeArrowheads="1"/>
              </p:cNvSpPr>
              <p:nvPr/>
            </p:nvSpPr>
            <p:spPr bwMode="auto">
              <a:xfrm>
                <a:off x="4668" y="2830"/>
                <a:ext cx="40"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Oval 145"/>
              <p:cNvSpPr>
                <a:spLocks noChangeArrowheads="1"/>
              </p:cNvSpPr>
              <p:nvPr/>
            </p:nvSpPr>
            <p:spPr bwMode="auto">
              <a:xfrm>
                <a:off x="4733" y="28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Oval 146"/>
              <p:cNvSpPr>
                <a:spLocks noChangeArrowheads="1"/>
              </p:cNvSpPr>
              <p:nvPr/>
            </p:nvSpPr>
            <p:spPr bwMode="auto">
              <a:xfrm>
                <a:off x="4794" y="2830"/>
                <a:ext cx="40"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Oval 147"/>
              <p:cNvSpPr>
                <a:spLocks noChangeArrowheads="1"/>
              </p:cNvSpPr>
              <p:nvPr/>
            </p:nvSpPr>
            <p:spPr bwMode="auto">
              <a:xfrm>
                <a:off x="4859" y="283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Oval 148"/>
              <p:cNvSpPr>
                <a:spLocks noChangeArrowheads="1"/>
              </p:cNvSpPr>
              <p:nvPr/>
            </p:nvSpPr>
            <p:spPr bwMode="auto">
              <a:xfrm>
                <a:off x="4924" y="285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Oval 149"/>
              <p:cNvSpPr>
                <a:spLocks noChangeArrowheads="1"/>
              </p:cNvSpPr>
              <p:nvPr/>
            </p:nvSpPr>
            <p:spPr bwMode="auto">
              <a:xfrm>
                <a:off x="4985" y="285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Oval 150"/>
              <p:cNvSpPr>
                <a:spLocks noChangeArrowheads="1"/>
              </p:cNvSpPr>
              <p:nvPr/>
            </p:nvSpPr>
            <p:spPr bwMode="auto">
              <a:xfrm>
                <a:off x="5050" y="2844"/>
                <a:ext cx="36"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Oval 151"/>
              <p:cNvSpPr>
                <a:spLocks noChangeArrowheads="1"/>
              </p:cNvSpPr>
              <p:nvPr/>
            </p:nvSpPr>
            <p:spPr bwMode="auto">
              <a:xfrm>
                <a:off x="5111" y="2848"/>
                <a:ext cx="36" cy="3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Oval 152"/>
              <p:cNvSpPr>
                <a:spLocks noChangeArrowheads="1"/>
              </p:cNvSpPr>
              <p:nvPr/>
            </p:nvSpPr>
            <p:spPr bwMode="auto">
              <a:xfrm>
                <a:off x="5176" y="285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Oval 153"/>
              <p:cNvSpPr>
                <a:spLocks noChangeArrowheads="1"/>
              </p:cNvSpPr>
              <p:nvPr/>
            </p:nvSpPr>
            <p:spPr bwMode="auto">
              <a:xfrm>
                <a:off x="5237" y="285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Oval 154"/>
              <p:cNvSpPr>
                <a:spLocks noChangeArrowheads="1"/>
              </p:cNvSpPr>
              <p:nvPr/>
            </p:nvSpPr>
            <p:spPr bwMode="auto">
              <a:xfrm>
                <a:off x="5302" y="2862"/>
                <a:ext cx="36"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Oval 155"/>
              <p:cNvSpPr>
                <a:spLocks noChangeArrowheads="1"/>
              </p:cNvSpPr>
              <p:nvPr/>
            </p:nvSpPr>
            <p:spPr bwMode="auto">
              <a:xfrm>
                <a:off x="5363" y="28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Oval 156"/>
              <p:cNvSpPr>
                <a:spLocks noChangeArrowheads="1"/>
              </p:cNvSpPr>
              <p:nvPr/>
            </p:nvSpPr>
            <p:spPr bwMode="auto">
              <a:xfrm>
                <a:off x="5428" y="2873"/>
                <a:ext cx="36" cy="3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Oval 157"/>
              <p:cNvSpPr>
                <a:spLocks noChangeArrowheads="1"/>
              </p:cNvSpPr>
              <p:nvPr/>
            </p:nvSpPr>
            <p:spPr bwMode="auto">
              <a:xfrm>
                <a:off x="5489" y="2866"/>
                <a:ext cx="39"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Oval 158"/>
              <p:cNvSpPr>
                <a:spLocks noChangeArrowheads="1"/>
              </p:cNvSpPr>
              <p:nvPr/>
            </p:nvSpPr>
            <p:spPr bwMode="auto">
              <a:xfrm>
                <a:off x="5554" y="285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Oval 159"/>
              <p:cNvSpPr>
                <a:spLocks noChangeArrowheads="1"/>
              </p:cNvSpPr>
              <p:nvPr/>
            </p:nvSpPr>
            <p:spPr bwMode="auto">
              <a:xfrm>
                <a:off x="5615" y="2858"/>
                <a:ext cx="39"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Oval 160"/>
              <p:cNvSpPr>
                <a:spLocks noChangeArrowheads="1"/>
              </p:cNvSpPr>
              <p:nvPr/>
            </p:nvSpPr>
            <p:spPr bwMode="auto">
              <a:xfrm>
                <a:off x="5680" y="28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Oval 161"/>
              <p:cNvSpPr>
                <a:spLocks noChangeArrowheads="1"/>
              </p:cNvSpPr>
              <p:nvPr/>
            </p:nvSpPr>
            <p:spPr bwMode="auto">
              <a:xfrm>
                <a:off x="5741" y="2869"/>
                <a:ext cx="39"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Oval 162"/>
              <p:cNvSpPr>
                <a:spLocks noChangeArrowheads="1"/>
              </p:cNvSpPr>
              <p:nvPr/>
            </p:nvSpPr>
            <p:spPr bwMode="auto">
              <a:xfrm>
                <a:off x="5806" y="286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Oval 163"/>
              <p:cNvSpPr>
                <a:spLocks noChangeArrowheads="1"/>
              </p:cNvSpPr>
              <p:nvPr/>
            </p:nvSpPr>
            <p:spPr bwMode="auto">
              <a:xfrm>
                <a:off x="5870" y="28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Oval 164"/>
              <p:cNvSpPr>
                <a:spLocks noChangeArrowheads="1"/>
              </p:cNvSpPr>
              <p:nvPr/>
            </p:nvSpPr>
            <p:spPr bwMode="auto">
              <a:xfrm>
                <a:off x="5932" y="286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Oval 165"/>
              <p:cNvSpPr>
                <a:spLocks noChangeArrowheads="1"/>
              </p:cNvSpPr>
              <p:nvPr/>
            </p:nvSpPr>
            <p:spPr bwMode="auto">
              <a:xfrm>
                <a:off x="5996" y="288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 name="Oval 166"/>
              <p:cNvSpPr>
                <a:spLocks noChangeArrowheads="1"/>
              </p:cNvSpPr>
              <p:nvPr/>
            </p:nvSpPr>
            <p:spPr bwMode="auto">
              <a:xfrm>
                <a:off x="6058" y="28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Oval 167"/>
              <p:cNvSpPr>
                <a:spLocks noChangeArrowheads="1"/>
              </p:cNvSpPr>
              <p:nvPr/>
            </p:nvSpPr>
            <p:spPr bwMode="auto">
              <a:xfrm>
                <a:off x="6122" y="28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Oval 168"/>
              <p:cNvSpPr>
                <a:spLocks noChangeArrowheads="1"/>
              </p:cNvSpPr>
              <p:nvPr/>
            </p:nvSpPr>
            <p:spPr bwMode="auto">
              <a:xfrm>
                <a:off x="6184" y="2873"/>
                <a:ext cx="36" cy="3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Oval 169"/>
              <p:cNvSpPr>
                <a:spLocks noChangeArrowheads="1"/>
              </p:cNvSpPr>
              <p:nvPr/>
            </p:nvSpPr>
            <p:spPr bwMode="auto">
              <a:xfrm>
                <a:off x="6248" y="28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Oval 170"/>
              <p:cNvSpPr>
                <a:spLocks noChangeArrowheads="1"/>
              </p:cNvSpPr>
              <p:nvPr/>
            </p:nvSpPr>
            <p:spPr bwMode="auto">
              <a:xfrm>
                <a:off x="6310" y="286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Oval 171"/>
              <p:cNvSpPr>
                <a:spLocks noChangeArrowheads="1"/>
              </p:cNvSpPr>
              <p:nvPr/>
            </p:nvSpPr>
            <p:spPr bwMode="auto">
              <a:xfrm>
                <a:off x="6374" y="28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Oval 172"/>
              <p:cNvSpPr>
                <a:spLocks noChangeArrowheads="1"/>
              </p:cNvSpPr>
              <p:nvPr/>
            </p:nvSpPr>
            <p:spPr bwMode="auto">
              <a:xfrm>
                <a:off x="6436" y="2858"/>
                <a:ext cx="39"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Oval 173"/>
              <p:cNvSpPr>
                <a:spLocks noChangeArrowheads="1"/>
              </p:cNvSpPr>
              <p:nvPr/>
            </p:nvSpPr>
            <p:spPr bwMode="auto">
              <a:xfrm>
                <a:off x="6500" y="28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Oval 174"/>
              <p:cNvSpPr>
                <a:spLocks noChangeArrowheads="1"/>
              </p:cNvSpPr>
              <p:nvPr/>
            </p:nvSpPr>
            <p:spPr bwMode="auto">
              <a:xfrm>
                <a:off x="6562" y="2797"/>
                <a:ext cx="39"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175"/>
              <p:cNvSpPr>
                <a:spLocks/>
              </p:cNvSpPr>
              <p:nvPr/>
            </p:nvSpPr>
            <p:spPr bwMode="auto">
              <a:xfrm>
                <a:off x="1532" y="940"/>
                <a:ext cx="5051" cy="108"/>
              </a:xfrm>
              <a:custGeom>
                <a:avLst/>
                <a:gdLst>
                  <a:gd name="T0" fmla="*/ 0 w 1403"/>
                  <a:gd name="T1" fmla="*/ 0 h 30"/>
                  <a:gd name="T2" fmla="*/ 701 w 1403"/>
                  <a:gd name="T3" fmla="*/ 15 h 30"/>
                  <a:gd name="T4" fmla="*/ 1403 w 1403"/>
                  <a:gd name="T5" fmla="*/ 30 h 30"/>
                </a:gdLst>
                <a:ahLst/>
                <a:cxnLst>
                  <a:cxn ang="0">
                    <a:pos x="T0" y="T1"/>
                  </a:cxn>
                  <a:cxn ang="0">
                    <a:pos x="T2" y="T3"/>
                  </a:cxn>
                  <a:cxn ang="0">
                    <a:pos x="T4" y="T5"/>
                  </a:cxn>
                </a:cxnLst>
                <a:rect l="0" t="0" r="r" b="b"/>
                <a:pathLst>
                  <a:path w="1403" h="30">
                    <a:moveTo>
                      <a:pt x="0" y="0"/>
                    </a:moveTo>
                    <a:lnTo>
                      <a:pt x="701" y="15"/>
                    </a:lnTo>
                    <a:lnTo>
                      <a:pt x="1403" y="3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4" name="Freeform 176"/>
              <p:cNvSpPr>
                <a:spLocks/>
              </p:cNvSpPr>
              <p:nvPr/>
            </p:nvSpPr>
            <p:spPr bwMode="auto">
              <a:xfrm>
                <a:off x="1532" y="2858"/>
                <a:ext cx="5051" cy="11"/>
              </a:xfrm>
              <a:custGeom>
                <a:avLst/>
                <a:gdLst>
                  <a:gd name="T0" fmla="*/ 0 w 1403"/>
                  <a:gd name="T1" fmla="*/ 0 h 3"/>
                  <a:gd name="T2" fmla="*/ 701 w 1403"/>
                  <a:gd name="T3" fmla="*/ 2 h 3"/>
                  <a:gd name="T4" fmla="*/ 1403 w 1403"/>
                  <a:gd name="T5" fmla="*/ 3 h 3"/>
                </a:gdLst>
                <a:ahLst/>
                <a:cxnLst>
                  <a:cxn ang="0">
                    <a:pos x="T0" y="T1"/>
                  </a:cxn>
                  <a:cxn ang="0">
                    <a:pos x="T2" y="T3"/>
                  </a:cxn>
                  <a:cxn ang="0">
                    <a:pos x="T4" y="T5"/>
                  </a:cxn>
                </a:cxnLst>
                <a:rect l="0" t="0" r="r" b="b"/>
                <a:pathLst>
                  <a:path w="1403" h="3">
                    <a:moveTo>
                      <a:pt x="0" y="0"/>
                    </a:moveTo>
                    <a:lnTo>
                      <a:pt x="701" y="2"/>
                    </a:lnTo>
                    <a:lnTo>
                      <a:pt x="1403" y="3"/>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5" name="Line 177"/>
              <p:cNvSpPr>
                <a:spLocks noChangeShapeType="1"/>
              </p:cNvSpPr>
              <p:nvPr/>
            </p:nvSpPr>
            <p:spPr bwMode="auto">
              <a:xfrm>
                <a:off x="1846" y="947"/>
                <a:ext cx="0" cy="1911"/>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6" name="Line 178"/>
              <p:cNvSpPr>
                <a:spLocks noChangeShapeType="1"/>
              </p:cNvSpPr>
              <p:nvPr/>
            </p:nvSpPr>
            <p:spPr bwMode="auto">
              <a:xfrm>
                <a:off x="5003" y="1015"/>
                <a:ext cx="0" cy="1851"/>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7" name="Rectangle 179"/>
              <p:cNvSpPr>
                <a:spLocks noChangeArrowheads="1"/>
              </p:cNvSpPr>
              <p:nvPr/>
            </p:nvSpPr>
            <p:spPr bwMode="auto">
              <a:xfrm>
                <a:off x="2015" y="1829"/>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p=25: 27.8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18" name="Rectangle 180"/>
              <p:cNvSpPr>
                <a:spLocks noChangeArrowheads="1"/>
              </p:cNvSpPr>
              <p:nvPr/>
            </p:nvSpPr>
            <p:spPr bwMode="auto">
              <a:xfrm>
                <a:off x="5172" y="1829"/>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p=75: 26.9</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19" name="Line 181"/>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 name="Line 182"/>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 name="Rectangle 183"/>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22" name="Line 184"/>
              <p:cNvSpPr>
                <a:spLocks noChangeShapeType="1"/>
              </p:cNvSpPr>
              <p:nvPr/>
            </p:nvSpPr>
            <p:spPr bwMode="auto">
              <a:xfrm flipH="1">
                <a:off x="1378" y="292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3" name="Rectangle 185"/>
              <p:cNvSpPr>
                <a:spLocks noChangeArrowheads="1"/>
              </p:cNvSpPr>
              <p:nvPr/>
            </p:nvSpPr>
            <p:spPr bwMode="auto">
              <a:xfrm rot="16200000">
                <a:off x="1153" y="278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24" name="Line 186"/>
              <p:cNvSpPr>
                <a:spLocks noChangeShapeType="1"/>
              </p:cNvSpPr>
              <p:nvPr/>
            </p:nvSpPr>
            <p:spPr bwMode="auto">
              <a:xfrm flipH="1">
                <a:off x="1378" y="2236"/>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5" name="Rectangle 187"/>
              <p:cNvSpPr>
                <a:spLocks noChangeArrowheads="1"/>
              </p:cNvSpPr>
              <p:nvPr/>
            </p:nvSpPr>
            <p:spPr bwMode="auto">
              <a:xfrm rot="16200000">
                <a:off x="1153" y="210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26" name="Line 188"/>
              <p:cNvSpPr>
                <a:spLocks noChangeShapeType="1"/>
              </p:cNvSpPr>
              <p:nvPr/>
            </p:nvSpPr>
            <p:spPr bwMode="auto">
              <a:xfrm flipH="1">
                <a:off x="1378" y="154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7" name="Rectangle 189"/>
              <p:cNvSpPr>
                <a:spLocks noChangeArrowheads="1"/>
              </p:cNvSpPr>
              <p:nvPr/>
            </p:nvSpPr>
            <p:spPr bwMode="auto">
              <a:xfrm rot="16200000">
                <a:off x="1153" y="1412"/>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28" name="Line 190"/>
              <p:cNvSpPr>
                <a:spLocks noChangeShapeType="1"/>
              </p:cNvSpPr>
              <p:nvPr/>
            </p:nvSpPr>
            <p:spPr bwMode="auto">
              <a:xfrm flipH="1">
                <a:off x="1378" y="86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9" name="Rectangle 191"/>
              <p:cNvSpPr>
                <a:spLocks noChangeArrowheads="1"/>
              </p:cNvSpPr>
              <p:nvPr/>
            </p:nvSpPr>
            <p:spPr bwMode="auto">
              <a:xfrm rot="16200000">
                <a:off x="1153" y="72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70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30" name="Rectangle 192"/>
              <p:cNvSpPr>
                <a:spLocks noChangeArrowheads="1"/>
              </p:cNvSpPr>
              <p:nvPr/>
            </p:nvSpPr>
            <p:spPr bwMode="auto">
              <a:xfrm rot="16200000">
                <a:off x="-652" y="1924"/>
                <a:ext cx="342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Pct. of Children with Father Present (Parent p=25)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31" name="Line 193"/>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2" name="Line 194"/>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3" name="Rectangle 195"/>
              <p:cNvSpPr>
                <a:spLocks noChangeArrowheads="1"/>
              </p:cNvSpPr>
              <p:nvPr/>
            </p:nvSpPr>
            <p:spPr bwMode="auto">
              <a:xfrm>
                <a:off x="145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34" name="Line 196"/>
              <p:cNvSpPr>
                <a:spLocks noChangeShapeType="1"/>
              </p:cNvSpPr>
              <p:nvPr/>
            </p:nvSpPr>
            <p:spPr bwMode="auto">
              <a:xfrm>
                <a:off x="279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5" name="Rectangle 197"/>
              <p:cNvSpPr>
                <a:spLocks noChangeArrowheads="1"/>
              </p:cNvSpPr>
              <p:nvPr/>
            </p:nvSpPr>
            <p:spPr bwMode="auto">
              <a:xfrm>
                <a:off x="271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36" name="Line 198"/>
              <p:cNvSpPr>
                <a:spLocks noChangeShapeType="1"/>
              </p:cNvSpPr>
              <p:nvPr/>
            </p:nvSpPr>
            <p:spPr bwMode="auto">
              <a:xfrm>
                <a:off x="4056"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7" name="Rectangle 199"/>
              <p:cNvSpPr>
                <a:spLocks noChangeArrowheads="1"/>
              </p:cNvSpPr>
              <p:nvPr/>
            </p:nvSpPr>
            <p:spPr bwMode="auto">
              <a:xfrm>
                <a:off x="3973"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38" name="Line 200"/>
              <p:cNvSpPr>
                <a:spLocks noChangeShapeType="1"/>
              </p:cNvSpPr>
              <p:nvPr/>
            </p:nvSpPr>
            <p:spPr bwMode="auto">
              <a:xfrm>
                <a:off x="532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9" name="Rectangle 201"/>
              <p:cNvSpPr>
                <a:spLocks noChangeArrowheads="1"/>
              </p:cNvSpPr>
              <p:nvPr/>
            </p:nvSpPr>
            <p:spPr bwMode="auto">
              <a:xfrm>
                <a:off x="523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40" name="Line 202"/>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1" name="Rectangle 203"/>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42" name="Rectangle 204"/>
              <p:cNvSpPr>
                <a:spLocks noChangeArrowheads="1"/>
              </p:cNvSpPr>
              <p:nvPr/>
            </p:nvSpPr>
            <p:spPr bwMode="auto">
              <a:xfrm>
                <a:off x="2864" y="3989"/>
                <a:ext cx="245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Mean Child Individual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
          <p:nvSpPr>
            <p:cNvPr id="7" name="Rectangle 206"/>
            <p:cNvSpPr>
              <a:spLocks noChangeArrowheads="1"/>
            </p:cNvSpPr>
            <p:nvPr/>
          </p:nvSpPr>
          <p:spPr bwMode="auto">
            <a:xfrm>
              <a:off x="3908" y="3193"/>
              <a:ext cx="2718"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Oval 207"/>
            <p:cNvSpPr>
              <a:spLocks noChangeArrowheads="1"/>
            </p:cNvSpPr>
            <p:nvPr/>
          </p:nvSpPr>
          <p:spPr bwMode="auto">
            <a:xfrm>
              <a:off x="3919" y="326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Oval 208"/>
            <p:cNvSpPr>
              <a:spLocks noChangeArrowheads="1"/>
            </p:cNvSpPr>
            <p:nvPr/>
          </p:nvSpPr>
          <p:spPr bwMode="auto">
            <a:xfrm>
              <a:off x="3919" y="3470"/>
              <a:ext cx="40" cy="40"/>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Rectangle 209"/>
            <p:cNvSpPr>
              <a:spLocks noChangeArrowheads="1"/>
            </p:cNvSpPr>
            <p:nvPr/>
          </p:nvSpPr>
          <p:spPr bwMode="auto">
            <a:xfrm>
              <a:off x="4045" y="3204"/>
              <a:ext cx="2556"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 (Intercept: 69.20, Slope: -0.02)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 name="Rectangle 210"/>
            <p:cNvSpPr>
              <a:spLocks noChangeArrowheads="1"/>
            </p:cNvSpPr>
            <p:nvPr/>
          </p:nvSpPr>
          <p:spPr bwMode="auto">
            <a:xfrm>
              <a:off x="4045" y="3413"/>
              <a:ext cx="253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 (Intercept: 41.02, Slope: -0.00)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 name="Rectangle 211"/>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889309134"/>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92"/>
          <p:cNvSpPr txBox="1"/>
          <p:nvPr/>
        </p:nvSpPr>
        <p:spPr>
          <a:xfrm>
            <a:off x="0" y="124444"/>
            <a:ext cx="12192000" cy="369332"/>
          </a:xfrm>
          <a:prstGeom prst="rect">
            <a:avLst/>
          </a:prstGeom>
          <a:noFill/>
        </p:spPr>
        <p:txBody>
          <a:bodyPr wrap="square" rtlCol="0">
            <a:spAutoFit/>
          </a:bodyPr>
          <a:lstStyle/>
          <a:p>
            <a:pPr lvl="0" algn="ctr">
              <a:defRPr/>
            </a:pPr>
            <a:r>
              <a:rPr lang="en-US" b="1" kern="0" dirty="0">
                <a:solidFill>
                  <a:srgbClr val="1E2D53"/>
                </a:solidFill>
                <a:latin typeface="Arial"/>
                <a:cs typeface="Arial"/>
              </a:rPr>
              <a:t>Disruptive Behavior, by Race and Gender</a:t>
            </a:r>
          </a:p>
        </p:txBody>
      </p:sp>
      <p:grpSp>
        <p:nvGrpSpPr>
          <p:cNvPr id="5" name="Group 4"/>
          <p:cNvGrpSpPr>
            <a:grpSpLocks noChangeAspect="1"/>
          </p:cNvGrpSpPr>
          <p:nvPr/>
        </p:nvGrpSpPr>
        <p:grpSpPr bwMode="auto">
          <a:xfrm>
            <a:off x="1522413" y="200025"/>
            <a:ext cx="9077325" cy="6497638"/>
            <a:chOff x="959" y="126"/>
            <a:chExt cx="5718" cy="4093"/>
          </a:xfrm>
        </p:grpSpPr>
        <p:sp>
          <p:nvSpPr>
            <p:cNvPr id="235" name="Rectangle 8"/>
            <p:cNvSpPr>
              <a:spLocks noChangeArrowheads="1"/>
            </p:cNvSpPr>
            <p:nvPr/>
          </p:nvSpPr>
          <p:spPr bwMode="auto">
            <a:xfrm>
              <a:off x="1532" y="2909"/>
              <a:ext cx="890" cy="612"/>
            </a:xfrm>
            <a:prstGeom prst="rect">
              <a:avLst/>
            </a:prstGeom>
            <a:solidFill>
              <a:srgbClr val="00206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 name="Rectangle 9"/>
            <p:cNvSpPr>
              <a:spLocks noChangeArrowheads="1"/>
            </p:cNvSpPr>
            <p:nvPr/>
          </p:nvSpPr>
          <p:spPr bwMode="auto">
            <a:xfrm>
              <a:off x="4502" y="3247"/>
              <a:ext cx="890" cy="274"/>
            </a:xfrm>
            <a:prstGeom prst="rect">
              <a:avLst/>
            </a:prstGeom>
            <a:solidFill>
              <a:srgbClr val="00206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 name="Rectangle 10"/>
            <p:cNvSpPr>
              <a:spLocks noChangeArrowheads="1"/>
            </p:cNvSpPr>
            <p:nvPr/>
          </p:nvSpPr>
          <p:spPr bwMode="auto">
            <a:xfrm>
              <a:off x="2720" y="842"/>
              <a:ext cx="890" cy="2679"/>
            </a:xfrm>
            <a:prstGeom prst="rect">
              <a:avLst/>
            </a:prstGeom>
            <a:solidFill>
              <a:srgbClr val="C00000"/>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 name="Rectangle 11"/>
            <p:cNvSpPr>
              <a:spLocks noChangeArrowheads="1"/>
            </p:cNvSpPr>
            <p:nvPr/>
          </p:nvSpPr>
          <p:spPr bwMode="auto">
            <a:xfrm>
              <a:off x="5690" y="2570"/>
              <a:ext cx="893" cy="951"/>
            </a:xfrm>
            <a:prstGeom prst="rect">
              <a:avLst/>
            </a:prstGeom>
            <a:solidFill>
              <a:srgbClr val="C00000"/>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 name="Rectangle 12"/>
            <p:cNvSpPr>
              <a:spLocks noChangeArrowheads="1"/>
            </p:cNvSpPr>
            <p:nvPr/>
          </p:nvSpPr>
          <p:spPr bwMode="auto">
            <a:xfrm>
              <a:off x="1872" y="2732"/>
              <a:ext cx="192"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700" b="0" i="0" u="none" strike="noStrike" cap="none" normalizeH="0" baseline="0">
                  <a:ln>
                    <a:noFill/>
                  </a:ln>
                  <a:solidFill>
                    <a:srgbClr val="000000"/>
                  </a:solidFill>
                  <a:effectLst/>
                  <a:latin typeface="Arial" panose="020B0604020202020204" pitchFamily="34" charset="0"/>
                </a:rPr>
                <a:t>4.1</a:t>
              </a:r>
              <a:endParaRPr kumimoji="0" lang="en-US" altLang="en-US" sz="1700" b="0" i="0" u="none" strike="noStrike" cap="none" normalizeH="0" baseline="0">
                <a:ln>
                  <a:noFill/>
                </a:ln>
                <a:solidFill>
                  <a:schemeClr val="tx1"/>
                </a:solidFill>
                <a:effectLst/>
                <a:latin typeface="Arial" panose="020B0604020202020204" pitchFamily="34" charset="0"/>
              </a:endParaRPr>
            </a:p>
          </p:txBody>
        </p:sp>
        <p:sp>
          <p:nvSpPr>
            <p:cNvPr id="244" name="Rectangle 14"/>
            <p:cNvSpPr>
              <a:spLocks noChangeArrowheads="1"/>
            </p:cNvSpPr>
            <p:nvPr/>
          </p:nvSpPr>
          <p:spPr bwMode="auto">
            <a:xfrm>
              <a:off x="3028" y="669"/>
              <a:ext cx="269"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700" b="0" i="0" u="none" strike="noStrike" cap="none" normalizeH="0" baseline="0">
                  <a:ln>
                    <a:noFill/>
                  </a:ln>
                  <a:solidFill>
                    <a:srgbClr val="000000"/>
                  </a:solidFill>
                  <a:effectLst/>
                  <a:latin typeface="Arial" panose="020B0604020202020204" pitchFamily="34" charset="0"/>
                </a:rPr>
                <a:t>17.8</a:t>
              </a:r>
              <a:endParaRPr kumimoji="0" lang="en-US" altLang="en-US" sz="1700" b="0" i="0" u="none" strike="noStrike" cap="none" normalizeH="0" baseline="0">
                <a:ln>
                  <a:noFill/>
                </a:ln>
                <a:solidFill>
                  <a:schemeClr val="tx1"/>
                </a:solidFill>
                <a:effectLst/>
                <a:latin typeface="Arial" panose="020B0604020202020204" pitchFamily="34" charset="0"/>
              </a:endParaRPr>
            </a:p>
          </p:txBody>
        </p:sp>
        <p:sp>
          <p:nvSpPr>
            <p:cNvPr id="246" name="Rectangle 16"/>
            <p:cNvSpPr>
              <a:spLocks noChangeArrowheads="1"/>
            </p:cNvSpPr>
            <p:nvPr/>
          </p:nvSpPr>
          <p:spPr bwMode="auto">
            <a:xfrm>
              <a:off x="4842" y="3070"/>
              <a:ext cx="192"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700" b="0" i="0" u="none" strike="noStrike" cap="none" normalizeH="0" baseline="0">
                  <a:ln>
                    <a:noFill/>
                  </a:ln>
                  <a:solidFill>
                    <a:srgbClr val="000000"/>
                  </a:solidFill>
                  <a:effectLst/>
                  <a:latin typeface="Arial" panose="020B0604020202020204" pitchFamily="34" charset="0"/>
                </a:rPr>
                <a:t>1.8</a:t>
              </a:r>
              <a:endParaRPr kumimoji="0" lang="en-US" altLang="en-US" sz="1700" b="0" i="0" u="none" strike="noStrike" cap="none" normalizeH="0" baseline="0">
                <a:ln>
                  <a:noFill/>
                </a:ln>
                <a:solidFill>
                  <a:schemeClr val="tx1"/>
                </a:solidFill>
                <a:effectLst/>
                <a:latin typeface="Arial" panose="020B0604020202020204" pitchFamily="34" charset="0"/>
              </a:endParaRPr>
            </a:p>
          </p:txBody>
        </p:sp>
        <p:sp>
          <p:nvSpPr>
            <p:cNvPr id="248" name="Rectangle 18"/>
            <p:cNvSpPr>
              <a:spLocks noChangeArrowheads="1"/>
            </p:cNvSpPr>
            <p:nvPr/>
          </p:nvSpPr>
          <p:spPr bwMode="auto">
            <a:xfrm>
              <a:off x="6030" y="2394"/>
              <a:ext cx="192"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700" b="0" i="0" u="none" strike="noStrike" cap="none" normalizeH="0" baseline="0" dirty="0">
                  <a:ln>
                    <a:noFill/>
                  </a:ln>
                  <a:solidFill>
                    <a:srgbClr val="000000"/>
                  </a:solidFill>
                  <a:effectLst/>
                  <a:latin typeface="Arial" panose="020B0604020202020204" pitchFamily="34" charset="0"/>
                </a:rPr>
                <a:t>6.3</a:t>
              </a:r>
              <a:endParaRPr kumimoji="0" lang="en-US" altLang="en-US" sz="1700" b="0" i="0" u="none" strike="noStrike" cap="none" normalizeH="0" baseline="0" dirty="0">
                <a:ln>
                  <a:noFill/>
                </a:ln>
                <a:solidFill>
                  <a:schemeClr val="tx1"/>
                </a:solidFill>
                <a:effectLst/>
                <a:latin typeface="Arial" panose="020B0604020202020204" pitchFamily="34" charset="0"/>
              </a:endParaRPr>
            </a:p>
          </p:txBody>
        </p:sp>
        <p:sp>
          <p:nvSpPr>
            <p:cNvPr id="250" name="Line 20"/>
            <p:cNvSpPr>
              <a:spLocks noChangeShapeType="1"/>
            </p:cNvSpPr>
            <p:nvPr/>
          </p:nvSpPr>
          <p:spPr bwMode="auto">
            <a:xfrm flipV="1">
              <a:off x="1975" y="562"/>
              <a:ext cx="0" cy="213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1" name="Line 21"/>
            <p:cNvSpPr>
              <a:spLocks noChangeShapeType="1"/>
            </p:cNvSpPr>
            <p:nvPr/>
          </p:nvSpPr>
          <p:spPr bwMode="auto">
            <a:xfrm flipV="1">
              <a:off x="3163" y="562"/>
              <a:ext cx="0" cy="7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2" name="Rectangle 22"/>
            <p:cNvSpPr>
              <a:spLocks noChangeArrowheads="1"/>
            </p:cNvSpPr>
            <p:nvPr/>
          </p:nvSpPr>
          <p:spPr bwMode="auto">
            <a:xfrm>
              <a:off x="1824" y="378"/>
              <a:ext cx="37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a:ln>
                    <a:noFill/>
                  </a:ln>
                  <a:solidFill>
                    <a:srgbClr val="000000"/>
                  </a:solidFill>
                  <a:effectLst/>
                  <a:latin typeface="Arial" panose="020B0604020202020204" pitchFamily="34" charset="0"/>
                </a:rPr>
                <a:t>White</a:t>
              </a:r>
              <a:endParaRPr kumimoji="0" lang="en-US" altLang="en-US" b="0" i="0" u="none" strike="noStrike" cap="none" normalizeH="0" baseline="0">
                <a:ln>
                  <a:noFill/>
                </a:ln>
                <a:solidFill>
                  <a:schemeClr val="tx1"/>
                </a:solidFill>
                <a:effectLst/>
                <a:latin typeface="Arial" panose="020B0604020202020204" pitchFamily="34" charset="0"/>
              </a:endParaRPr>
            </a:p>
          </p:txBody>
        </p:sp>
        <p:sp>
          <p:nvSpPr>
            <p:cNvPr id="253" name="Rectangle 23"/>
            <p:cNvSpPr>
              <a:spLocks noChangeArrowheads="1"/>
            </p:cNvSpPr>
            <p:nvPr/>
          </p:nvSpPr>
          <p:spPr bwMode="auto">
            <a:xfrm>
              <a:off x="3023" y="378"/>
              <a:ext cx="35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b="0" i="0" u="none" strike="noStrike" cap="none" normalizeH="0" baseline="0" dirty="0">
                  <a:ln>
                    <a:noFill/>
                  </a:ln>
                  <a:solidFill>
                    <a:srgbClr val="000000"/>
                  </a:solidFill>
                  <a:effectLst/>
                  <a:latin typeface="Arial" panose="020B0604020202020204" pitchFamily="34" charset="0"/>
                </a:rPr>
                <a:t>Black</a:t>
              </a:r>
              <a:endParaRPr kumimoji="0" lang="en-US" altLang="en-US" b="0" i="0" u="none" strike="noStrike" cap="none" normalizeH="0" baseline="0" dirty="0">
                <a:ln>
                  <a:noFill/>
                </a:ln>
                <a:solidFill>
                  <a:schemeClr val="tx1"/>
                </a:solidFill>
                <a:effectLst/>
                <a:latin typeface="Arial" panose="020B0604020202020204" pitchFamily="34" charset="0"/>
              </a:endParaRPr>
            </a:p>
          </p:txBody>
        </p:sp>
        <p:sp>
          <p:nvSpPr>
            <p:cNvPr id="254" name="Line 24"/>
            <p:cNvSpPr>
              <a:spLocks noChangeShapeType="1"/>
            </p:cNvSpPr>
            <p:nvPr/>
          </p:nvSpPr>
          <p:spPr bwMode="auto">
            <a:xfrm flipV="1">
              <a:off x="1435" y="421"/>
              <a:ext cx="0" cy="319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 name="Line 25"/>
            <p:cNvSpPr>
              <a:spLocks noChangeShapeType="1"/>
            </p:cNvSpPr>
            <p:nvPr/>
          </p:nvSpPr>
          <p:spPr bwMode="auto">
            <a:xfrm flipH="1">
              <a:off x="1378" y="35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 name="Rectangle 26"/>
            <p:cNvSpPr>
              <a:spLocks noChangeArrowheads="1"/>
            </p:cNvSpPr>
            <p:nvPr/>
          </p:nvSpPr>
          <p:spPr bwMode="auto">
            <a:xfrm rot="16200000">
              <a:off x="1194" y="338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3" name="Line 27"/>
            <p:cNvSpPr>
              <a:spLocks noChangeShapeType="1"/>
            </p:cNvSpPr>
            <p:nvPr/>
          </p:nvSpPr>
          <p:spPr bwMode="auto">
            <a:xfrm flipH="1">
              <a:off x="1378" y="277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 name="Rectangle 28"/>
            <p:cNvSpPr>
              <a:spLocks noChangeArrowheads="1"/>
            </p:cNvSpPr>
            <p:nvPr/>
          </p:nvSpPr>
          <p:spPr bwMode="auto">
            <a:xfrm rot="16200000">
              <a:off x="1194" y="2634"/>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5" name="Line 29"/>
            <p:cNvSpPr>
              <a:spLocks noChangeShapeType="1"/>
            </p:cNvSpPr>
            <p:nvPr/>
          </p:nvSpPr>
          <p:spPr bwMode="auto">
            <a:xfrm flipH="1">
              <a:off x="1378" y="202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 name="Rectangle 30"/>
            <p:cNvSpPr>
              <a:spLocks noChangeArrowheads="1"/>
            </p:cNvSpPr>
            <p:nvPr/>
          </p:nvSpPr>
          <p:spPr bwMode="auto">
            <a:xfrm rot="16200000">
              <a:off x="1153" y="188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7" name="Line 31"/>
            <p:cNvSpPr>
              <a:spLocks noChangeShapeType="1"/>
            </p:cNvSpPr>
            <p:nvPr/>
          </p:nvSpPr>
          <p:spPr bwMode="auto">
            <a:xfrm flipH="1">
              <a:off x="1378" y="1267"/>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 name="Rectangle 32"/>
            <p:cNvSpPr>
              <a:spLocks noChangeArrowheads="1"/>
            </p:cNvSpPr>
            <p:nvPr/>
          </p:nvSpPr>
          <p:spPr bwMode="auto">
            <a:xfrm rot="16200000">
              <a:off x="1153" y="1131"/>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9" name="Line 33"/>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 name="Rectangle 34"/>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85" name="Rectangle 35"/>
            <p:cNvSpPr>
              <a:spLocks noChangeArrowheads="1"/>
            </p:cNvSpPr>
            <p:nvPr/>
          </p:nvSpPr>
          <p:spPr bwMode="auto">
            <a:xfrm rot="16200000">
              <a:off x="-701" y="1871"/>
              <a:ext cx="352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Percent Students with Disruptive Behavior in Gr. 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86" name="Line 36"/>
            <p:cNvSpPr>
              <a:spLocks noChangeShapeType="1"/>
            </p:cNvSpPr>
            <p:nvPr/>
          </p:nvSpPr>
          <p:spPr bwMode="auto">
            <a:xfrm>
              <a:off x="1435" y="361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7" name="Line 37"/>
            <p:cNvSpPr>
              <a:spLocks noChangeShapeType="1"/>
            </p:cNvSpPr>
            <p:nvPr/>
          </p:nvSpPr>
          <p:spPr bwMode="auto">
            <a:xfrm>
              <a:off x="2569" y="361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 name="Rectangle 38"/>
            <p:cNvSpPr>
              <a:spLocks noChangeArrowheads="1"/>
            </p:cNvSpPr>
            <p:nvPr/>
          </p:nvSpPr>
          <p:spPr bwMode="auto">
            <a:xfrm>
              <a:off x="2404" y="3708"/>
              <a:ext cx="4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Boys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89" name="Line 39"/>
            <p:cNvSpPr>
              <a:spLocks noChangeShapeType="1"/>
            </p:cNvSpPr>
            <p:nvPr/>
          </p:nvSpPr>
          <p:spPr bwMode="auto">
            <a:xfrm>
              <a:off x="5543" y="361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 name="Rectangle 40"/>
            <p:cNvSpPr>
              <a:spLocks noChangeArrowheads="1"/>
            </p:cNvSpPr>
            <p:nvPr/>
          </p:nvSpPr>
          <p:spPr bwMode="auto">
            <a:xfrm>
              <a:off x="5384" y="3708"/>
              <a:ext cx="38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Girls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91" name="Rectangle 41"/>
            <p:cNvSpPr>
              <a:spLocks noChangeArrowheads="1"/>
            </p:cNvSpPr>
            <p:nvPr/>
          </p:nvSpPr>
          <p:spPr bwMode="auto">
            <a:xfrm>
              <a:off x="4024" y="3888"/>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92" name="Rectangle 42"/>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
        <p:nvSpPr>
          <p:cNvPr id="2" name="TextBox 1"/>
          <p:cNvSpPr txBox="1"/>
          <p:nvPr/>
        </p:nvSpPr>
        <p:spPr>
          <a:xfrm>
            <a:off x="0" y="6484046"/>
            <a:ext cx="4087529" cy="307777"/>
          </a:xfrm>
          <a:prstGeom prst="rect">
            <a:avLst/>
          </a:prstGeom>
          <a:noFill/>
        </p:spPr>
        <p:txBody>
          <a:bodyPr wrap="none" rtlCol="0">
            <a:spAutoFit/>
          </a:bodyPr>
          <a:lstStyle/>
          <a:p>
            <a:r>
              <a:rPr lang="en-US" sz="1400" dirty="0" smtClean="0"/>
              <a:t>Source: National Educational Longitudinal Study 1988</a:t>
            </a:r>
            <a:endParaRPr lang="en-US" sz="1400" dirty="0"/>
          </a:p>
        </p:txBody>
      </p:sp>
    </p:spTree>
    <p:extLst>
      <p:ext uri="{BB962C8B-B14F-4D97-AF65-F5344CB8AC3E}">
        <p14:creationId xmlns:p14="http://schemas.microsoft.com/office/powerpoint/2010/main" val="2599407430"/>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0" name="Title 1"/>
          <p:cNvSpPr txBox="1">
            <a:spLocks/>
          </p:cNvSpPr>
          <p:nvPr/>
        </p:nvSpPr>
        <p:spPr>
          <a:xfrm>
            <a:off x="1666875" y="115773"/>
            <a:ext cx="9144000" cy="481239"/>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1800" dirty="0">
                <a:solidFill>
                  <a:srgbClr val="002060"/>
                </a:solidFill>
                <a:latin typeface="Arial" panose="020B0604020202020204" pitchFamily="34" charset="0"/>
                <a:cs typeface="Arial" panose="020B0604020202020204" pitchFamily="34" charset="0"/>
              </a:rPr>
              <a:t>Childhood Exposure Effects on Probability of Being Incarcerated in 2010</a:t>
            </a:r>
          </a:p>
          <a:p>
            <a:pPr>
              <a:defRPr/>
            </a:pPr>
            <a:r>
              <a:rPr lang="en-US" sz="1800" b="0" dirty="0">
                <a:solidFill>
                  <a:srgbClr val="002060"/>
                </a:solidFill>
                <a:latin typeface="Arial" panose="020B0604020202020204" pitchFamily="34" charset="0"/>
                <a:cs typeface="Arial" panose="020B0604020202020204" pitchFamily="34" charset="0"/>
              </a:rPr>
              <a:t>White Males</a:t>
            </a:r>
          </a:p>
        </p:txBody>
      </p:sp>
      <p:sp>
        <p:nvSpPr>
          <p:cNvPr id="8" name="Line 8"/>
          <p:cNvSpPr>
            <a:spLocks noChangeShapeType="1"/>
          </p:cNvSpPr>
          <p:nvPr/>
        </p:nvSpPr>
        <p:spPr bwMode="auto">
          <a:xfrm>
            <a:off x="2278063" y="5726113"/>
            <a:ext cx="8321675"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Line 9"/>
          <p:cNvSpPr>
            <a:spLocks noChangeShapeType="1"/>
          </p:cNvSpPr>
          <p:nvPr/>
        </p:nvSpPr>
        <p:spPr bwMode="auto">
          <a:xfrm>
            <a:off x="2278063" y="4497388"/>
            <a:ext cx="8321675"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Line 10"/>
          <p:cNvSpPr>
            <a:spLocks noChangeShapeType="1"/>
          </p:cNvSpPr>
          <p:nvPr/>
        </p:nvSpPr>
        <p:spPr bwMode="auto">
          <a:xfrm>
            <a:off x="2278063" y="3275013"/>
            <a:ext cx="8321675"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Line 11"/>
          <p:cNvSpPr>
            <a:spLocks noChangeShapeType="1"/>
          </p:cNvSpPr>
          <p:nvPr/>
        </p:nvSpPr>
        <p:spPr bwMode="auto">
          <a:xfrm>
            <a:off x="2278063" y="2046288"/>
            <a:ext cx="8321675"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Line 12"/>
          <p:cNvSpPr>
            <a:spLocks noChangeShapeType="1"/>
          </p:cNvSpPr>
          <p:nvPr/>
        </p:nvSpPr>
        <p:spPr bwMode="auto">
          <a:xfrm>
            <a:off x="2278063" y="817563"/>
            <a:ext cx="8321675"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Line 13"/>
          <p:cNvSpPr>
            <a:spLocks noChangeShapeType="1"/>
          </p:cNvSpPr>
          <p:nvPr/>
        </p:nvSpPr>
        <p:spPr bwMode="auto">
          <a:xfrm flipV="1">
            <a:off x="8364538" y="5749925"/>
            <a:ext cx="0" cy="13652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Line 14"/>
          <p:cNvSpPr>
            <a:spLocks noChangeShapeType="1"/>
          </p:cNvSpPr>
          <p:nvPr/>
        </p:nvSpPr>
        <p:spPr bwMode="auto">
          <a:xfrm flipV="1">
            <a:off x="8364538" y="5543550"/>
            <a:ext cx="0" cy="13652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Line 15"/>
          <p:cNvSpPr>
            <a:spLocks noChangeShapeType="1"/>
          </p:cNvSpPr>
          <p:nvPr/>
        </p:nvSpPr>
        <p:spPr bwMode="auto">
          <a:xfrm flipV="1">
            <a:off x="8364538" y="5337175"/>
            <a:ext cx="0" cy="13811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16"/>
          <p:cNvSpPr>
            <a:spLocks noChangeShapeType="1"/>
          </p:cNvSpPr>
          <p:nvPr/>
        </p:nvSpPr>
        <p:spPr bwMode="auto">
          <a:xfrm flipV="1">
            <a:off x="8364538" y="5132388"/>
            <a:ext cx="0" cy="13652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17"/>
          <p:cNvSpPr>
            <a:spLocks noChangeShapeType="1"/>
          </p:cNvSpPr>
          <p:nvPr/>
        </p:nvSpPr>
        <p:spPr bwMode="auto">
          <a:xfrm flipV="1">
            <a:off x="8364538" y="4926013"/>
            <a:ext cx="0" cy="13811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18"/>
          <p:cNvSpPr>
            <a:spLocks noChangeShapeType="1"/>
          </p:cNvSpPr>
          <p:nvPr/>
        </p:nvSpPr>
        <p:spPr bwMode="auto">
          <a:xfrm flipV="1">
            <a:off x="8364538" y="4721225"/>
            <a:ext cx="0" cy="13652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Line 19"/>
          <p:cNvSpPr>
            <a:spLocks noChangeShapeType="1"/>
          </p:cNvSpPr>
          <p:nvPr/>
        </p:nvSpPr>
        <p:spPr bwMode="auto">
          <a:xfrm flipV="1">
            <a:off x="8364538" y="4514850"/>
            <a:ext cx="0" cy="13652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20"/>
          <p:cNvSpPr>
            <a:spLocks noChangeShapeType="1"/>
          </p:cNvSpPr>
          <p:nvPr/>
        </p:nvSpPr>
        <p:spPr bwMode="auto">
          <a:xfrm flipV="1">
            <a:off x="8364538" y="4308475"/>
            <a:ext cx="0" cy="13811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21"/>
          <p:cNvSpPr>
            <a:spLocks noChangeShapeType="1"/>
          </p:cNvSpPr>
          <p:nvPr/>
        </p:nvSpPr>
        <p:spPr bwMode="auto">
          <a:xfrm flipV="1">
            <a:off x="8364538" y="4103688"/>
            <a:ext cx="0" cy="13652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22"/>
          <p:cNvSpPr>
            <a:spLocks noChangeShapeType="1"/>
          </p:cNvSpPr>
          <p:nvPr/>
        </p:nvSpPr>
        <p:spPr bwMode="auto">
          <a:xfrm flipV="1">
            <a:off x="8364538" y="3897313"/>
            <a:ext cx="0" cy="13811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23"/>
          <p:cNvSpPr>
            <a:spLocks noChangeShapeType="1"/>
          </p:cNvSpPr>
          <p:nvPr/>
        </p:nvSpPr>
        <p:spPr bwMode="auto">
          <a:xfrm flipV="1">
            <a:off x="8364538" y="3692525"/>
            <a:ext cx="0" cy="13652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24"/>
          <p:cNvSpPr>
            <a:spLocks noChangeShapeType="1"/>
          </p:cNvSpPr>
          <p:nvPr/>
        </p:nvSpPr>
        <p:spPr bwMode="auto">
          <a:xfrm flipV="1">
            <a:off x="8364538" y="3486150"/>
            <a:ext cx="0" cy="13652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25"/>
          <p:cNvSpPr>
            <a:spLocks noChangeShapeType="1"/>
          </p:cNvSpPr>
          <p:nvPr/>
        </p:nvSpPr>
        <p:spPr bwMode="auto">
          <a:xfrm flipV="1">
            <a:off x="8364538" y="3279775"/>
            <a:ext cx="0" cy="13811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Line 26"/>
          <p:cNvSpPr>
            <a:spLocks noChangeShapeType="1"/>
          </p:cNvSpPr>
          <p:nvPr/>
        </p:nvSpPr>
        <p:spPr bwMode="auto">
          <a:xfrm flipV="1">
            <a:off x="8364538" y="3074988"/>
            <a:ext cx="0" cy="13652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Line 27"/>
          <p:cNvSpPr>
            <a:spLocks noChangeShapeType="1"/>
          </p:cNvSpPr>
          <p:nvPr/>
        </p:nvSpPr>
        <p:spPr bwMode="auto">
          <a:xfrm flipV="1">
            <a:off x="8364538" y="2868613"/>
            <a:ext cx="0" cy="13811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Line 28"/>
          <p:cNvSpPr>
            <a:spLocks noChangeShapeType="1"/>
          </p:cNvSpPr>
          <p:nvPr/>
        </p:nvSpPr>
        <p:spPr bwMode="auto">
          <a:xfrm flipV="1">
            <a:off x="8364538" y="2663825"/>
            <a:ext cx="0" cy="13652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Line 29"/>
          <p:cNvSpPr>
            <a:spLocks noChangeShapeType="1"/>
          </p:cNvSpPr>
          <p:nvPr/>
        </p:nvSpPr>
        <p:spPr bwMode="auto">
          <a:xfrm flipV="1">
            <a:off x="8364538" y="2457450"/>
            <a:ext cx="0" cy="13652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Line 30"/>
          <p:cNvSpPr>
            <a:spLocks noChangeShapeType="1"/>
          </p:cNvSpPr>
          <p:nvPr/>
        </p:nvSpPr>
        <p:spPr bwMode="auto">
          <a:xfrm flipV="1">
            <a:off x="8364538" y="2251075"/>
            <a:ext cx="0" cy="13811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Line 31"/>
          <p:cNvSpPr>
            <a:spLocks noChangeShapeType="1"/>
          </p:cNvSpPr>
          <p:nvPr/>
        </p:nvSpPr>
        <p:spPr bwMode="auto">
          <a:xfrm flipV="1">
            <a:off x="8364538" y="2046288"/>
            <a:ext cx="0" cy="13652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7" name="Line 32"/>
          <p:cNvSpPr>
            <a:spLocks noChangeShapeType="1"/>
          </p:cNvSpPr>
          <p:nvPr/>
        </p:nvSpPr>
        <p:spPr bwMode="auto">
          <a:xfrm flipV="1">
            <a:off x="8364538" y="1839913"/>
            <a:ext cx="0" cy="13811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8" name="Line 33"/>
          <p:cNvSpPr>
            <a:spLocks noChangeShapeType="1"/>
          </p:cNvSpPr>
          <p:nvPr/>
        </p:nvSpPr>
        <p:spPr bwMode="auto">
          <a:xfrm flipV="1">
            <a:off x="8364538" y="1639888"/>
            <a:ext cx="0" cy="13176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9" name="Line 34"/>
          <p:cNvSpPr>
            <a:spLocks noChangeShapeType="1"/>
          </p:cNvSpPr>
          <p:nvPr/>
        </p:nvSpPr>
        <p:spPr bwMode="auto">
          <a:xfrm flipV="1">
            <a:off x="8364538" y="1435100"/>
            <a:ext cx="0" cy="13652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0" name="Line 35"/>
          <p:cNvSpPr>
            <a:spLocks noChangeShapeType="1"/>
          </p:cNvSpPr>
          <p:nvPr/>
        </p:nvSpPr>
        <p:spPr bwMode="auto">
          <a:xfrm flipV="1">
            <a:off x="8364538" y="1228725"/>
            <a:ext cx="0" cy="13652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1" name="Line 36"/>
          <p:cNvSpPr>
            <a:spLocks noChangeShapeType="1"/>
          </p:cNvSpPr>
          <p:nvPr/>
        </p:nvSpPr>
        <p:spPr bwMode="auto">
          <a:xfrm flipV="1">
            <a:off x="8364538" y="1022350"/>
            <a:ext cx="0" cy="13811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2" name="Line 37"/>
          <p:cNvSpPr>
            <a:spLocks noChangeShapeType="1"/>
          </p:cNvSpPr>
          <p:nvPr/>
        </p:nvSpPr>
        <p:spPr bwMode="auto">
          <a:xfrm flipV="1">
            <a:off x="8364538" y="817563"/>
            <a:ext cx="0" cy="13652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3" name="Line 38"/>
          <p:cNvSpPr>
            <a:spLocks noChangeShapeType="1"/>
          </p:cNvSpPr>
          <p:nvPr/>
        </p:nvSpPr>
        <p:spPr bwMode="auto">
          <a:xfrm flipV="1">
            <a:off x="8364538" y="668338"/>
            <a:ext cx="0" cy="8096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4" name="Line 39"/>
          <p:cNvSpPr>
            <a:spLocks noChangeShapeType="1"/>
          </p:cNvSpPr>
          <p:nvPr/>
        </p:nvSpPr>
        <p:spPr bwMode="auto">
          <a:xfrm>
            <a:off x="2278063" y="5154613"/>
            <a:ext cx="13811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5" name="Line 40"/>
          <p:cNvSpPr>
            <a:spLocks noChangeShapeType="1"/>
          </p:cNvSpPr>
          <p:nvPr/>
        </p:nvSpPr>
        <p:spPr bwMode="auto">
          <a:xfrm>
            <a:off x="2484438"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6" name="Line 41"/>
          <p:cNvSpPr>
            <a:spLocks noChangeShapeType="1"/>
          </p:cNvSpPr>
          <p:nvPr/>
        </p:nvSpPr>
        <p:spPr bwMode="auto">
          <a:xfrm>
            <a:off x="2689225" y="5154613"/>
            <a:ext cx="13811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7" name="Line 42"/>
          <p:cNvSpPr>
            <a:spLocks noChangeShapeType="1"/>
          </p:cNvSpPr>
          <p:nvPr/>
        </p:nvSpPr>
        <p:spPr bwMode="auto">
          <a:xfrm>
            <a:off x="2895600"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8" name="Line 43"/>
          <p:cNvSpPr>
            <a:spLocks noChangeShapeType="1"/>
          </p:cNvSpPr>
          <p:nvPr/>
        </p:nvSpPr>
        <p:spPr bwMode="auto">
          <a:xfrm>
            <a:off x="3101975"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9" name="Line 44"/>
          <p:cNvSpPr>
            <a:spLocks noChangeShapeType="1"/>
          </p:cNvSpPr>
          <p:nvPr/>
        </p:nvSpPr>
        <p:spPr bwMode="auto">
          <a:xfrm>
            <a:off x="3306763" y="5154613"/>
            <a:ext cx="13811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0" name="Line 45"/>
          <p:cNvSpPr>
            <a:spLocks noChangeShapeType="1"/>
          </p:cNvSpPr>
          <p:nvPr/>
        </p:nvSpPr>
        <p:spPr bwMode="auto">
          <a:xfrm>
            <a:off x="3513138"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1" name="Line 46"/>
          <p:cNvSpPr>
            <a:spLocks noChangeShapeType="1"/>
          </p:cNvSpPr>
          <p:nvPr/>
        </p:nvSpPr>
        <p:spPr bwMode="auto">
          <a:xfrm>
            <a:off x="3717925" y="5154613"/>
            <a:ext cx="13811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2" name="Line 47"/>
          <p:cNvSpPr>
            <a:spLocks noChangeShapeType="1"/>
          </p:cNvSpPr>
          <p:nvPr/>
        </p:nvSpPr>
        <p:spPr bwMode="auto">
          <a:xfrm>
            <a:off x="3924300"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3" name="Line 48"/>
          <p:cNvSpPr>
            <a:spLocks noChangeShapeType="1"/>
          </p:cNvSpPr>
          <p:nvPr/>
        </p:nvSpPr>
        <p:spPr bwMode="auto">
          <a:xfrm>
            <a:off x="4130675"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4" name="Line 49"/>
          <p:cNvSpPr>
            <a:spLocks noChangeShapeType="1"/>
          </p:cNvSpPr>
          <p:nvPr/>
        </p:nvSpPr>
        <p:spPr bwMode="auto">
          <a:xfrm>
            <a:off x="4335463" y="5154613"/>
            <a:ext cx="13811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5" name="Line 50"/>
          <p:cNvSpPr>
            <a:spLocks noChangeShapeType="1"/>
          </p:cNvSpPr>
          <p:nvPr/>
        </p:nvSpPr>
        <p:spPr bwMode="auto">
          <a:xfrm>
            <a:off x="4541838"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6" name="Line 51"/>
          <p:cNvSpPr>
            <a:spLocks noChangeShapeType="1"/>
          </p:cNvSpPr>
          <p:nvPr/>
        </p:nvSpPr>
        <p:spPr bwMode="auto">
          <a:xfrm>
            <a:off x="4746625" y="5154613"/>
            <a:ext cx="13811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7" name="Line 52"/>
          <p:cNvSpPr>
            <a:spLocks noChangeShapeType="1"/>
          </p:cNvSpPr>
          <p:nvPr/>
        </p:nvSpPr>
        <p:spPr bwMode="auto">
          <a:xfrm>
            <a:off x="4953000"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8" name="Line 53"/>
          <p:cNvSpPr>
            <a:spLocks noChangeShapeType="1"/>
          </p:cNvSpPr>
          <p:nvPr/>
        </p:nvSpPr>
        <p:spPr bwMode="auto">
          <a:xfrm>
            <a:off x="5159375"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9" name="Line 54"/>
          <p:cNvSpPr>
            <a:spLocks noChangeShapeType="1"/>
          </p:cNvSpPr>
          <p:nvPr/>
        </p:nvSpPr>
        <p:spPr bwMode="auto">
          <a:xfrm>
            <a:off x="5364163" y="5154613"/>
            <a:ext cx="13811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0" name="Line 55"/>
          <p:cNvSpPr>
            <a:spLocks noChangeShapeType="1"/>
          </p:cNvSpPr>
          <p:nvPr/>
        </p:nvSpPr>
        <p:spPr bwMode="auto">
          <a:xfrm>
            <a:off x="5570538"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1" name="Line 56"/>
          <p:cNvSpPr>
            <a:spLocks noChangeShapeType="1"/>
          </p:cNvSpPr>
          <p:nvPr/>
        </p:nvSpPr>
        <p:spPr bwMode="auto">
          <a:xfrm>
            <a:off x="5775325" y="5154613"/>
            <a:ext cx="13811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8" name="Line 57"/>
          <p:cNvSpPr>
            <a:spLocks noChangeShapeType="1"/>
          </p:cNvSpPr>
          <p:nvPr/>
        </p:nvSpPr>
        <p:spPr bwMode="auto">
          <a:xfrm>
            <a:off x="5981700"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9" name="Line 58"/>
          <p:cNvSpPr>
            <a:spLocks noChangeShapeType="1"/>
          </p:cNvSpPr>
          <p:nvPr/>
        </p:nvSpPr>
        <p:spPr bwMode="auto">
          <a:xfrm>
            <a:off x="6188075"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0" name="Line 59"/>
          <p:cNvSpPr>
            <a:spLocks noChangeShapeType="1"/>
          </p:cNvSpPr>
          <p:nvPr/>
        </p:nvSpPr>
        <p:spPr bwMode="auto">
          <a:xfrm>
            <a:off x="6392863" y="5154613"/>
            <a:ext cx="13811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1" name="Line 60"/>
          <p:cNvSpPr>
            <a:spLocks noChangeShapeType="1"/>
          </p:cNvSpPr>
          <p:nvPr/>
        </p:nvSpPr>
        <p:spPr bwMode="auto">
          <a:xfrm>
            <a:off x="6599238"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2" name="Line 61"/>
          <p:cNvSpPr>
            <a:spLocks noChangeShapeType="1"/>
          </p:cNvSpPr>
          <p:nvPr/>
        </p:nvSpPr>
        <p:spPr bwMode="auto">
          <a:xfrm>
            <a:off x="6804025" y="5154613"/>
            <a:ext cx="13811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3" name="Line 62"/>
          <p:cNvSpPr>
            <a:spLocks noChangeShapeType="1"/>
          </p:cNvSpPr>
          <p:nvPr/>
        </p:nvSpPr>
        <p:spPr bwMode="auto">
          <a:xfrm>
            <a:off x="7010400"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4" name="Line 63"/>
          <p:cNvSpPr>
            <a:spLocks noChangeShapeType="1"/>
          </p:cNvSpPr>
          <p:nvPr/>
        </p:nvSpPr>
        <p:spPr bwMode="auto">
          <a:xfrm>
            <a:off x="7216775"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5" name="Line 64"/>
          <p:cNvSpPr>
            <a:spLocks noChangeShapeType="1"/>
          </p:cNvSpPr>
          <p:nvPr/>
        </p:nvSpPr>
        <p:spPr bwMode="auto">
          <a:xfrm>
            <a:off x="7421563" y="5154613"/>
            <a:ext cx="13811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6" name="Line 65"/>
          <p:cNvSpPr>
            <a:spLocks noChangeShapeType="1"/>
          </p:cNvSpPr>
          <p:nvPr/>
        </p:nvSpPr>
        <p:spPr bwMode="auto">
          <a:xfrm>
            <a:off x="7627938" y="5154613"/>
            <a:ext cx="13176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7" name="Line 66"/>
          <p:cNvSpPr>
            <a:spLocks noChangeShapeType="1"/>
          </p:cNvSpPr>
          <p:nvPr/>
        </p:nvSpPr>
        <p:spPr bwMode="auto">
          <a:xfrm>
            <a:off x="7827963"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8" name="Line 67"/>
          <p:cNvSpPr>
            <a:spLocks noChangeShapeType="1"/>
          </p:cNvSpPr>
          <p:nvPr/>
        </p:nvSpPr>
        <p:spPr bwMode="auto">
          <a:xfrm>
            <a:off x="8032750" y="5154613"/>
            <a:ext cx="13811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9" name="Line 68"/>
          <p:cNvSpPr>
            <a:spLocks noChangeShapeType="1"/>
          </p:cNvSpPr>
          <p:nvPr/>
        </p:nvSpPr>
        <p:spPr bwMode="auto">
          <a:xfrm>
            <a:off x="8239125"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0" name="Line 69"/>
          <p:cNvSpPr>
            <a:spLocks noChangeShapeType="1"/>
          </p:cNvSpPr>
          <p:nvPr/>
        </p:nvSpPr>
        <p:spPr bwMode="auto">
          <a:xfrm>
            <a:off x="8445500"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1" name="Line 70"/>
          <p:cNvSpPr>
            <a:spLocks noChangeShapeType="1"/>
          </p:cNvSpPr>
          <p:nvPr/>
        </p:nvSpPr>
        <p:spPr bwMode="auto">
          <a:xfrm>
            <a:off x="8650288" y="5154613"/>
            <a:ext cx="13811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2" name="Line 71"/>
          <p:cNvSpPr>
            <a:spLocks noChangeShapeType="1"/>
          </p:cNvSpPr>
          <p:nvPr/>
        </p:nvSpPr>
        <p:spPr bwMode="auto">
          <a:xfrm>
            <a:off x="8856663"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3" name="Line 72"/>
          <p:cNvSpPr>
            <a:spLocks noChangeShapeType="1"/>
          </p:cNvSpPr>
          <p:nvPr/>
        </p:nvSpPr>
        <p:spPr bwMode="auto">
          <a:xfrm>
            <a:off x="9061450" y="5154613"/>
            <a:ext cx="13811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4" name="Line 73"/>
          <p:cNvSpPr>
            <a:spLocks noChangeShapeType="1"/>
          </p:cNvSpPr>
          <p:nvPr/>
        </p:nvSpPr>
        <p:spPr bwMode="auto">
          <a:xfrm>
            <a:off x="9267825"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5" name="Line 74"/>
          <p:cNvSpPr>
            <a:spLocks noChangeShapeType="1"/>
          </p:cNvSpPr>
          <p:nvPr/>
        </p:nvSpPr>
        <p:spPr bwMode="auto">
          <a:xfrm>
            <a:off x="9474200"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6" name="Line 75"/>
          <p:cNvSpPr>
            <a:spLocks noChangeShapeType="1"/>
          </p:cNvSpPr>
          <p:nvPr/>
        </p:nvSpPr>
        <p:spPr bwMode="auto">
          <a:xfrm>
            <a:off x="9678988" y="5154613"/>
            <a:ext cx="13811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7" name="Line 76"/>
          <p:cNvSpPr>
            <a:spLocks noChangeShapeType="1"/>
          </p:cNvSpPr>
          <p:nvPr/>
        </p:nvSpPr>
        <p:spPr bwMode="auto">
          <a:xfrm>
            <a:off x="9885363"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8" name="Line 77"/>
          <p:cNvSpPr>
            <a:spLocks noChangeShapeType="1"/>
          </p:cNvSpPr>
          <p:nvPr/>
        </p:nvSpPr>
        <p:spPr bwMode="auto">
          <a:xfrm>
            <a:off x="10090150" y="5154613"/>
            <a:ext cx="13811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9" name="Line 78"/>
          <p:cNvSpPr>
            <a:spLocks noChangeShapeType="1"/>
          </p:cNvSpPr>
          <p:nvPr/>
        </p:nvSpPr>
        <p:spPr bwMode="auto">
          <a:xfrm>
            <a:off x="10296525" y="5154613"/>
            <a:ext cx="136525"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1" name="Line 79"/>
          <p:cNvSpPr>
            <a:spLocks noChangeShapeType="1"/>
          </p:cNvSpPr>
          <p:nvPr/>
        </p:nvSpPr>
        <p:spPr bwMode="auto">
          <a:xfrm>
            <a:off x="10502900" y="5154613"/>
            <a:ext cx="96838"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2" name="Oval 80"/>
          <p:cNvSpPr>
            <a:spLocks noChangeArrowheads="1"/>
          </p:cNvSpPr>
          <p:nvPr/>
        </p:nvSpPr>
        <p:spPr bwMode="auto">
          <a:xfrm>
            <a:off x="2374900" y="2646363"/>
            <a:ext cx="109538" cy="10795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3" name="Oval 81"/>
          <p:cNvSpPr>
            <a:spLocks noChangeArrowheads="1"/>
          </p:cNvSpPr>
          <p:nvPr/>
        </p:nvSpPr>
        <p:spPr bwMode="auto">
          <a:xfrm>
            <a:off x="2695575" y="2593975"/>
            <a:ext cx="107950" cy="10953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4" name="Oval 82"/>
          <p:cNvSpPr>
            <a:spLocks noChangeArrowheads="1"/>
          </p:cNvSpPr>
          <p:nvPr/>
        </p:nvSpPr>
        <p:spPr bwMode="auto">
          <a:xfrm>
            <a:off x="3016250" y="2646363"/>
            <a:ext cx="114300" cy="11430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5" name="Oval 83"/>
          <p:cNvSpPr>
            <a:spLocks noChangeArrowheads="1"/>
          </p:cNvSpPr>
          <p:nvPr/>
        </p:nvSpPr>
        <p:spPr bwMode="auto">
          <a:xfrm>
            <a:off x="3335338" y="2525713"/>
            <a:ext cx="114300" cy="10953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6" name="Oval 84"/>
          <p:cNvSpPr>
            <a:spLocks noChangeArrowheads="1"/>
          </p:cNvSpPr>
          <p:nvPr/>
        </p:nvSpPr>
        <p:spPr bwMode="auto">
          <a:xfrm>
            <a:off x="3656013" y="3200400"/>
            <a:ext cx="114300" cy="11430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7" name="Oval 85"/>
          <p:cNvSpPr>
            <a:spLocks noChangeArrowheads="1"/>
          </p:cNvSpPr>
          <p:nvPr/>
        </p:nvSpPr>
        <p:spPr bwMode="auto">
          <a:xfrm>
            <a:off x="3981450" y="2760663"/>
            <a:ext cx="107950" cy="10795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8" name="Oval 86"/>
          <p:cNvSpPr>
            <a:spLocks noChangeArrowheads="1"/>
          </p:cNvSpPr>
          <p:nvPr/>
        </p:nvSpPr>
        <p:spPr bwMode="auto">
          <a:xfrm>
            <a:off x="4302125" y="2400300"/>
            <a:ext cx="107950" cy="10795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9" name="Oval 87"/>
          <p:cNvSpPr>
            <a:spLocks noChangeArrowheads="1"/>
          </p:cNvSpPr>
          <p:nvPr/>
        </p:nvSpPr>
        <p:spPr bwMode="auto">
          <a:xfrm>
            <a:off x="4621213" y="2222500"/>
            <a:ext cx="109538" cy="10953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2" name="Oval 88"/>
          <p:cNvSpPr>
            <a:spLocks noChangeArrowheads="1"/>
          </p:cNvSpPr>
          <p:nvPr/>
        </p:nvSpPr>
        <p:spPr bwMode="auto">
          <a:xfrm>
            <a:off x="4941888" y="3600450"/>
            <a:ext cx="107950" cy="10795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3" name="Oval 89"/>
          <p:cNvSpPr>
            <a:spLocks noChangeArrowheads="1"/>
          </p:cNvSpPr>
          <p:nvPr/>
        </p:nvSpPr>
        <p:spPr bwMode="auto">
          <a:xfrm>
            <a:off x="5260975" y="2651125"/>
            <a:ext cx="109538" cy="11430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4" name="Oval 90"/>
          <p:cNvSpPr>
            <a:spLocks noChangeArrowheads="1"/>
          </p:cNvSpPr>
          <p:nvPr/>
        </p:nvSpPr>
        <p:spPr bwMode="auto">
          <a:xfrm>
            <a:off x="5581650" y="2749550"/>
            <a:ext cx="107950" cy="11430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6" name="Oval 91"/>
          <p:cNvSpPr>
            <a:spLocks noChangeArrowheads="1"/>
          </p:cNvSpPr>
          <p:nvPr/>
        </p:nvSpPr>
        <p:spPr bwMode="auto">
          <a:xfrm>
            <a:off x="5902325" y="3389313"/>
            <a:ext cx="114300" cy="11430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7" name="Oval 92"/>
          <p:cNvSpPr>
            <a:spLocks noChangeArrowheads="1"/>
          </p:cNvSpPr>
          <p:nvPr/>
        </p:nvSpPr>
        <p:spPr bwMode="auto">
          <a:xfrm>
            <a:off x="6221413" y="2960688"/>
            <a:ext cx="114300" cy="10795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8" name="Oval 93"/>
          <p:cNvSpPr>
            <a:spLocks noChangeArrowheads="1"/>
          </p:cNvSpPr>
          <p:nvPr/>
        </p:nvSpPr>
        <p:spPr bwMode="auto">
          <a:xfrm>
            <a:off x="6542088" y="3725863"/>
            <a:ext cx="114300" cy="11430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9" name="Oval 94"/>
          <p:cNvSpPr>
            <a:spLocks noChangeArrowheads="1"/>
          </p:cNvSpPr>
          <p:nvPr/>
        </p:nvSpPr>
        <p:spPr bwMode="auto">
          <a:xfrm>
            <a:off x="6867525" y="4240213"/>
            <a:ext cx="107950" cy="11430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2" name="Oval 95"/>
          <p:cNvSpPr>
            <a:spLocks noChangeArrowheads="1"/>
          </p:cNvSpPr>
          <p:nvPr/>
        </p:nvSpPr>
        <p:spPr bwMode="auto">
          <a:xfrm>
            <a:off x="7188200" y="3903663"/>
            <a:ext cx="107950" cy="10795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3" name="Oval 96"/>
          <p:cNvSpPr>
            <a:spLocks noChangeArrowheads="1"/>
          </p:cNvSpPr>
          <p:nvPr/>
        </p:nvSpPr>
        <p:spPr bwMode="auto">
          <a:xfrm>
            <a:off x="7507288" y="5600700"/>
            <a:ext cx="109538" cy="11430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4" name="Oval 97"/>
          <p:cNvSpPr>
            <a:spLocks noChangeArrowheads="1"/>
          </p:cNvSpPr>
          <p:nvPr/>
        </p:nvSpPr>
        <p:spPr bwMode="auto">
          <a:xfrm>
            <a:off x="7827963" y="5018088"/>
            <a:ext cx="107950" cy="11430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5" name="Oval 98"/>
          <p:cNvSpPr>
            <a:spLocks noChangeArrowheads="1"/>
          </p:cNvSpPr>
          <p:nvPr/>
        </p:nvSpPr>
        <p:spPr bwMode="auto">
          <a:xfrm>
            <a:off x="8147050" y="5668963"/>
            <a:ext cx="109538" cy="10953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6" name="Oval 99"/>
          <p:cNvSpPr>
            <a:spLocks noChangeArrowheads="1"/>
          </p:cNvSpPr>
          <p:nvPr/>
        </p:nvSpPr>
        <p:spPr bwMode="auto">
          <a:xfrm>
            <a:off x="8467725" y="4875213"/>
            <a:ext cx="114300" cy="10795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7" name="Oval 100"/>
          <p:cNvSpPr>
            <a:spLocks noChangeArrowheads="1"/>
          </p:cNvSpPr>
          <p:nvPr/>
        </p:nvSpPr>
        <p:spPr bwMode="auto">
          <a:xfrm>
            <a:off x="8788400" y="5680075"/>
            <a:ext cx="114300" cy="10953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8" name="Oval 101"/>
          <p:cNvSpPr>
            <a:spLocks noChangeArrowheads="1"/>
          </p:cNvSpPr>
          <p:nvPr/>
        </p:nvSpPr>
        <p:spPr bwMode="auto">
          <a:xfrm>
            <a:off x="9107488" y="4240213"/>
            <a:ext cx="114300" cy="10953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9" name="Oval 102"/>
          <p:cNvSpPr>
            <a:spLocks noChangeArrowheads="1"/>
          </p:cNvSpPr>
          <p:nvPr/>
        </p:nvSpPr>
        <p:spPr bwMode="auto">
          <a:xfrm>
            <a:off x="9432925" y="5303838"/>
            <a:ext cx="109538" cy="10795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0" name="Oval 103"/>
          <p:cNvSpPr>
            <a:spLocks noChangeArrowheads="1"/>
          </p:cNvSpPr>
          <p:nvPr/>
        </p:nvSpPr>
        <p:spPr bwMode="auto">
          <a:xfrm>
            <a:off x="9753600" y="5389563"/>
            <a:ext cx="107950" cy="10795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1" name="Freeform 104"/>
          <p:cNvSpPr>
            <a:spLocks/>
          </p:cNvSpPr>
          <p:nvPr/>
        </p:nvSpPr>
        <p:spPr bwMode="auto">
          <a:xfrm>
            <a:off x="2432050" y="2063750"/>
            <a:ext cx="5772150" cy="2771775"/>
          </a:xfrm>
          <a:custGeom>
            <a:avLst/>
            <a:gdLst>
              <a:gd name="T0" fmla="*/ 0 w 1010"/>
              <a:gd name="T1" fmla="*/ 0 h 485"/>
              <a:gd name="T2" fmla="*/ 56 w 1010"/>
              <a:gd name="T3" fmla="*/ 27 h 485"/>
              <a:gd name="T4" fmla="*/ 112 w 1010"/>
              <a:gd name="T5" fmla="*/ 54 h 485"/>
              <a:gd name="T6" fmla="*/ 168 w 1010"/>
              <a:gd name="T7" fmla="*/ 81 h 485"/>
              <a:gd name="T8" fmla="*/ 224 w 1010"/>
              <a:gd name="T9" fmla="*/ 108 h 485"/>
              <a:gd name="T10" fmla="*/ 280 w 1010"/>
              <a:gd name="T11" fmla="*/ 135 h 485"/>
              <a:gd name="T12" fmla="*/ 336 w 1010"/>
              <a:gd name="T13" fmla="*/ 162 h 485"/>
              <a:gd name="T14" fmla="*/ 392 w 1010"/>
              <a:gd name="T15" fmla="*/ 189 h 485"/>
              <a:gd name="T16" fmla="*/ 449 w 1010"/>
              <a:gd name="T17" fmla="*/ 216 h 485"/>
              <a:gd name="T18" fmla="*/ 505 w 1010"/>
              <a:gd name="T19" fmla="*/ 243 h 485"/>
              <a:gd name="T20" fmla="*/ 561 w 1010"/>
              <a:gd name="T21" fmla="*/ 270 h 485"/>
              <a:gd name="T22" fmla="*/ 617 w 1010"/>
              <a:gd name="T23" fmla="*/ 297 h 485"/>
              <a:gd name="T24" fmla="*/ 673 w 1010"/>
              <a:gd name="T25" fmla="*/ 324 h 485"/>
              <a:gd name="T26" fmla="*/ 729 w 1010"/>
              <a:gd name="T27" fmla="*/ 351 h 485"/>
              <a:gd name="T28" fmla="*/ 785 w 1010"/>
              <a:gd name="T29" fmla="*/ 378 h 485"/>
              <a:gd name="T30" fmla="*/ 841 w 1010"/>
              <a:gd name="T31" fmla="*/ 405 h 485"/>
              <a:gd name="T32" fmla="*/ 897 w 1010"/>
              <a:gd name="T33" fmla="*/ 431 h 485"/>
              <a:gd name="T34" fmla="*/ 954 w 1010"/>
              <a:gd name="T35" fmla="*/ 458 h 485"/>
              <a:gd name="T36" fmla="*/ 1010 w 1010"/>
              <a:gd name="T37" fmla="*/ 48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0" h="485">
                <a:moveTo>
                  <a:pt x="0" y="0"/>
                </a:moveTo>
                <a:lnTo>
                  <a:pt x="56" y="27"/>
                </a:lnTo>
                <a:lnTo>
                  <a:pt x="112" y="54"/>
                </a:lnTo>
                <a:lnTo>
                  <a:pt x="168" y="81"/>
                </a:lnTo>
                <a:lnTo>
                  <a:pt x="224" y="108"/>
                </a:lnTo>
                <a:lnTo>
                  <a:pt x="280" y="135"/>
                </a:lnTo>
                <a:lnTo>
                  <a:pt x="336" y="162"/>
                </a:lnTo>
                <a:lnTo>
                  <a:pt x="392" y="189"/>
                </a:lnTo>
                <a:lnTo>
                  <a:pt x="449" y="216"/>
                </a:lnTo>
                <a:lnTo>
                  <a:pt x="505" y="243"/>
                </a:lnTo>
                <a:lnTo>
                  <a:pt x="561" y="270"/>
                </a:lnTo>
                <a:lnTo>
                  <a:pt x="617" y="297"/>
                </a:lnTo>
                <a:lnTo>
                  <a:pt x="673" y="324"/>
                </a:lnTo>
                <a:lnTo>
                  <a:pt x="729" y="351"/>
                </a:lnTo>
                <a:lnTo>
                  <a:pt x="785" y="378"/>
                </a:lnTo>
                <a:lnTo>
                  <a:pt x="841" y="405"/>
                </a:lnTo>
                <a:lnTo>
                  <a:pt x="897" y="431"/>
                </a:lnTo>
                <a:lnTo>
                  <a:pt x="954" y="458"/>
                </a:lnTo>
                <a:lnTo>
                  <a:pt x="1010" y="485"/>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2" name="Freeform 105"/>
          <p:cNvSpPr>
            <a:spLocks/>
          </p:cNvSpPr>
          <p:nvPr/>
        </p:nvSpPr>
        <p:spPr bwMode="auto">
          <a:xfrm>
            <a:off x="8524875" y="5154613"/>
            <a:ext cx="1279525" cy="0"/>
          </a:xfrm>
          <a:custGeom>
            <a:avLst/>
            <a:gdLst>
              <a:gd name="T0" fmla="*/ 0 w 224"/>
              <a:gd name="T1" fmla="*/ 56 w 224"/>
              <a:gd name="T2" fmla="*/ 112 w 224"/>
              <a:gd name="T3" fmla="*/ 168 w 224"/>
              <a:gd name="T4" fmla="*/ 224 w 224"/>
            </a:gdLst>
            <a:ahLst/>
            <a:cxnLst>
              <a:cxn ang="0">
                <a:pos x="T0" y="0"/>
              </a:cxn>
              <a:cxn ang="0">
                <a:pos x="T1" y="0"/>
              </a:cxn>
              <a:cxn ang="0">
                <a:pos x="T2" y="0"/>
              </a:cxn>
              <a:cxn ang="0">
                <a:pos x="T3" y="0"/>
              </a:cxn>
              <a:cxn ang="0">
                <a:pos x="T4" y="0"/>
              </a:cxn>
            </a:cxnLst>
            <a:rect l="0" t="0" r="r" b="b"/>
            <a:pathLst>
              <a:path w="224">
                <a:moveTo>
                  <a:pt x="0" y="0"/>
                </a:moveTo>
                <a:lnTo>
                  <a:pt x="56" y="0"/>
                </a:lnTo>
                <a:lnTo>
                  <a:pt x="112" y="0"/>
                </a:lnTo>
                <a:lnTo>
                  <a:pt x="168" y="0"/>
                </a:lnTo>
                <a:lnTo>
                  <a:pt x="224"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3" name="Rectangle 106"/>
          <p:cNvSpPr>
            <a:spLocks noChangeArrowheads="1"/>
          </p:cNvSpPr>
          <p:nvPr/>
        </p:nvSpPr>
        <p:spPr bwMode="auto">
          <a:xfrm>
            <a:off x="3324225" y="3949700"/>
            <a:ext cx="15319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Slope: -0.025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24" name="Rectangle 107"/>
          <p:cNvSpPr>
            <a:spLocks noChangeArrowheads="1"/>
          </p:cNvSpPr>
          <p:nvPr/>
        </p:nvSpPr>
        <p:spPr bwMode="auto">
          <a:xfrm>
            <a:off x="3273878" y="4189413"/>
            <a:ext cx="168592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dirty="0">
                <a:ln>
                  <a:noFill/>
                </a:ln>
                <a:solidFill>
                  <a:srgbClr val="000000"/>
                </a:solidFill>
                <a:effectLst/>
                <a:latin typeface="Arial" panose="020B0604020202020204" pitchFamily="34" charset="0"/>
              </a:rPr>
              <a:t>            (0.004)</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2125" name="Rectangle 108"/>
          <p:cNvSpPr>
            <a:spLocks noChangeArrowheads="1"/>
          </p:cNvSpPr>
          <p:nvPr/>
        </p:nvSpPr>
        <p:spPr bwMode="auto">
          <a:xfrm>
            <a:off x="9056688" y="4560888"/>
            <a:ext cx="883255"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1900" dirty="0">
                <a:solidFill>
                  <a:srgbClr val="000000"/>
                </a:solidFill>
              </a:rPr>
              <a:t>δ</a:t>
            </a:r>
            <a:r>
              <a:rPr kumimoji="0" lang="en-US" altLang="en-US" sz="1900" b="0" i="0" u="none" strike="noStrike" cap="none" normalizeH="0" baseline="0" dirty="0">
                <a:ln>
                  <a:noFill/>
                </a:ln>
                <a:solidFill>
                  <a:srgbClr val="000000"/>
                </a:solidFill>
                <a:effectLst/>
                <a:latin typeface="Arial" panose="020B0604020202020204" pitchFamily="34" charset="0"/>
              </a:rPr>
              <a:t>: 0.094</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2126" name="Line 109"/>
          <p:cNvSpPr>
            <a:spLocks noChangeShapeType="1"/>
          </p:cNvSpPr>
          <p:nvPr/>
        </p:nvSpPr>
        <p:spPr bwMode="auto">
          <a:xfrm flipV="1">
            <a:off x="2278063" y="668338"/>
            <a:ext cx="0" cy="521811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7" name="Line 110"/>
          <p:cNvSpPr>
            <a:spLocks noChangeShapeType="1"/>
          </p:cNvSpPr>
          <p:nvPr/>
        </p:nvSpPr>
        <p:spPr bwMode="auto">
          <a:xfrm flipH="1">
            <a:off x="2187575" y="5726113"/>
            <a:ext cx="9048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8" name="Rectangle 111"/>
          <p:cNvSpPr>
            <a:spLocks noChangeArrowheads="1"/>
          </p:cNvSpPr>
          <p:nvPr/>
        </p:nvSpPr>
        <p:spPr bwMode="auto">
          <a:xfrm rot="16200000">
            <a:off x="1895475" y="5513388"/>
            <a:ext cx="239713"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29" name="Line 112"/>
          <p:cNvSpPr>
            <a:spLocks noChangeShapeType="1"/>
          </p:cNvSpPr>
          <p:nvPr/>
        </p:nvSpPr>
        <p:spPr bwMode="auto">
          <a:xfrm flipH="1">
            <a:off x="2187575" y="4497388"/>
            <a:ext cx="9048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0" name="Rectangle 113"/>
          <p:cNvSpPr>
            <a:spLocks noChangeArrowheads="1"/>
          </p:cNvSpPr>
          <p:nvPr/>
        </p:nvSpPr>
        <p:spPr bwMode="auto">
          <a:xfrm rot="16200000">
            <a:off x="1795463" y="4281488"/>
            <a:ext cx="4397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31" name="Line 114"/>
          <p:cNvSpPr>
            <a:spLocks noChangeShapeType="1"/>
          </p:cNvSpPr>
          <p:nvPr/>
        </p:nvSpPr>
        <p:spPr bwMode="auto">
          <a:xfrm flipH="1">
            <a:off x="2187575" y="3275013"/>
            <a:ext cx="9048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2" name="Rectangle 115"/>
          <p:cNvSpPr>
            <a:spLocks noChangeArrowheads="1"/>
          </p:cNvSpPr>
          <p:nvPr/>
        </p:nvSpPr>
        <p:spPr bwMode="auto">
          <a:xfrm rot="16200000">
            <a:off x="1795463" y="3059113"/>
            <a:ext cx="4397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33" name="Line 116"/>
          <p:cNvSpPr>
            <a:spLocks noChangeShapeType="1"/>
          </p:cNvSpPr>
          <p:nvPr/>
        </p:nvSpPr>
        <p:spPr bwMode="auto">
          <a:xfrm flipH="1">
            <a:off x="2187575" y="2046288"/>
            <a:ext cx="9048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4" name="Rectangle 117"/>
          <p:cNvSpPr>
            <a:spLocks noChangeArrowheads="1"/>
          </p:cNvSpPr>
          <p:nvPr/>
        </p:nvSpPr>
        <p:spPr bwMode="auto">
          <a:xfrm rot="16200000">
            <a:off x="1795463" y="1828800"/>
            <a:ext cx="4397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35" name="Line 118"/>
          <p:cNvSpPr>
            <a:spLocks noChangeShapeType="1"/>
          </p:cNvSpPr>
          <p:nvPr/>
        </p:nvSpPr>
        <p:spPr bwMode="auto">
          <a:xfrm flipH="1">
            <a:off x="2187575" y="817563"/>
            <a:ext cx="9048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6" name="Rectangle 119"/>
          <p:cNvSpPr>
            <a:spLocks noChangeArrowheads="1"/>
          </p:cNvSpPr>
          <p:nvPr/>
        </p:nvSpPr>
        <p:spPr bwMode="auto">
          <a:xfrm rot="16200000">
            <a:off x="1795463" y="601663"/>
            <a:ext cx="4397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37" name="Rectangle 120"/>
          <p:cNvSpPr>
            <a:spLocks noChangeArrowheads="1"/>
          </p:cNvSpPr>
          <p:nvPr/>
        </p:nvSpPr>
        <p:spPr bwMode="auto">
          <a:xfrm rot="16200000">
            <a:off x="-123825" y="3044825"/>
            <a:ext cx="3611563"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Coefficient on Incarceration Rate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38" name="Line 121"/>
          <p:cNvSpPr>
            <a:spLocks noChangeShapeType="1"/>
          </p:cNvSpPr>
          <p:nvPr/>
        </p:nvSpPr>
        <p:spPr bwMode="auto">
          <a:xfrm>
            <a:off x="2278063" y="5886450"/>
            <a:ext cx="8321675"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9" name="Line 122"/>
          <p:cNvSpPr>
            <a:spLocks noChangeShapeType="1"/>
          </p:cNvSpPr>
          <p:nvPr/>
        </p:nvSpPr>
        <p:spPr bwMode="auto">
          <a:xfrm>
            <a:off x="2432050" y="5886450"/>
            <a:ext cx="0" cy="9207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0" name="Rectangle 123"/>
          <p:cNvSpPr>
            <a:spLocks noChangeArrowheads="1"/>
          </p:cNvSpPr>
          <p:nvPr/>
        </p:nvSpPr>
        <p:spPr bwMode="auto">
          <a:xfrm>
            <a:off x="2363788" y="6029325"/>
            <a:ext cx="239713"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41" name="Line 124"/>
          <p:cNvSpPr>
            <a:spLocks noChangeShapeType="1"/>
          </p:cNvSpPr>
          <p:nvPr/>
        </p:nvSpPr>
        <p:spPr bwMode="auto">
          <a:xfrm>
            <a:off x="4032250" y="5886450"/>
            <a:ext cx="0" cy="9207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2" name="Rectangle 125"/>
          <p:cNvSpPr>
            <a:spLocks noChangeArrowheads="1"/>
          </p:cNvSpPr>
          <p:nvPr/>
        </p:nvSpPr>
        <p:spPr bwMode="auto">
          <a:xfrm>
            <a:off x="3902075" y="6029325"/>
            <a:ext cx="371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43" name="Line 126"/>
          <p:cNvSpPr>
            <a:spLocks noChangeShapeType="1"/>
          </p:cNvSpPr>
          <p:nvPr/>
        </p:nvSpPr>
        <p:spPr bwMode="auto">
          <a:xfrm>
            <a:off x="5638800" y="5886450"/>
            <a:ext cx="0" cy="9207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4" name="Rectangle 127"/>
          <p:cNvSpPr>
            <a:spLocks noChangeArrowheads="1"/>
          </p:cNvSpPr>
          <p:nvPr/>
        </p:nvSpPr>
        <p:spPr bwMode="auto">
          <a:xfrm>
            <a:off x="5507038" y="6029325"/>
            <a:ext cx="371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45" name="Line 128"/>
          <p:cNvSpPr>
            <a:spLocks noChangeShapeType="1"/>
          </p:cNvSpPr>
          <p:nvPr/>
        </p:nvSpPr>
        <p:spPr bwMode="auto">
          <a:xfrm>
            <a:off x="7239000" y="5886450"/>
            <a:ext cx="0" cy="9207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6" name="Rectangle 129"/>
          <p:cNvSpPr>
            <a:spLocks noChangeArrowheads="1"/>
          </p:cNvSpPr>
          <p:nvPr/>
        </p:nvSpPr>
        <p:spPr bwMode="auto">
          <a:xfrm>
            <a:off x="7107238" y="6029325"/>
            <a:ext cx="371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47" name="Line 130"/>
          <p:cNvSpPr>
            <a:spLocks noChangeShapeType="1"/>
          </p:cNvSpPr>
          <p:nvPr/>
        </p:nvSpPr>
        <p:spPr bwMode="auto">
          <a:xfrm>
            <a:off x="8845550" y="5886450"/>
            <a:ext cx="0" cy="9207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8" name="Rectangle 131"/>
          <p:cNvSpPr>
            <a:spLocks noChangeArrowheads="1"/>
          </p:cNvSpPr>
          <p:nvPr/>
        </p:nvSpPr>
        <p:spPr bwMode="auto">
          <a:xfrm>
            <a:off x="8713788" y="6029325"/>
            <a:ext cx="371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49" name="Line 132"/>
          <p:cNvSpPr>
            <a:spLocks noChangeShapeType="1"/>
          </p:cNvSpPr>
          <p:nvPr/>
        </p:nvSpPr>
        <p:spPr bwMode="auto">
          <a:xfrm>
            <a:off x="10450513" y="5886450"/>
            <a:ext cx="0" cy="9207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50" name="Rectangle 133"/>
          <p:cNvSpPr>
            <a:spLocks noChangeArrowheads="1"/>
          </p:cNvSpPr>
          <p:nvPr/>
        </p:nvSpPr>
        <p:spPr bwMode="auto">
          <a:xfrm>
            <a:off x="10318750" y="6029325"/>
            <a:ext cx="371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51" name="Rectangle 134"/>
          <p:cNvSpPr>
            <a:spLocks noChangeArrowheads="1"/>
          </p:cNvSpPr>
          <p:nvPr/>
        </p:nvSpPr>
        <p:spPr bwMode="auto">
          <a:xfrm>
            <a:off x="4695825" y="6332538"/>
            <a:ext cx="360045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Age of Child when Parents Move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52" name="Rectangle 135"/>
          <p:cNvSpPr>
            <a:spLocks noChangeArrowheads="1"/>
          </p:cNvSpPr>
          <p:nvPr/>
        </p:nvSpPr>
        <p:spPr bwMode="auto">
          <a:xfrm>
            <a:off x="6388100" y="200025"/>
            <a:ext cx="279400" cy="52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2850047024"/>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1374775" y="-6350"/>
            <a:ext cx="9442450" cy="6870700"/>
            <a:chOff x="866" y="-4"/>
            <a:chExt cx="5948" cy="4328"/>
          </a:xfrm>
        </p:grpSpPr>
        <p:sp>
          <p:nvSpPr>
            <p:cNvPr id="4"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nvGrpSpPr>
            <p:cNvPr id="5" name="Group 205"/>
            <p:cNvGrpSpPr>
              <a:grpSpLocks/>
            </p:cNvGrpSpPr>
            <p:nvPr/>
          </p:nvGrpSpPr>
          <p:grpSpPr bwMode="auto">
            <a:xfrm>
              <a:off x="866" y="-4"/>
              <a:ext cx="5948" cy="4328"/>
              <a:chOff x="866" y="-4"/>
              <a:chExt cx="5948" cy="4328"/>
            </a:xfrm>
          </p:grpSpPr>
          <p:sp>
            <p:nvSpPr>
              <p:cNvPr id="234"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5"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6"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7" name="Line 8"/>
              <p:cNvSpPr>
                <a:spLocks noChangeShapeType="1"/>
              </p:cNvSpPr>
              <p:nvPr/>
            </p:nvSpPr>
            <p:spPr bwMode="auto">
              <a:xfrm>
                <a:off x="1435" y="333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8" name="Line 9"/>
              <p:cNvSpPr>
                <a:spLocks noChangeShapeType="1"/>
              </p:cNvSpPr>
              <p:nvPr/>
            </p:nvSpPr>
            <p:spPr bwMode="auto">
              <a:xfrm>
                <a:off x="1435" y="276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9" name="Line 10"/>
              <p:cNvSpPr>
                <a:spLocks noChangeShapeType="1"/>
              </p:cNvSpPr>
              <p:nvPr/>
            </p:nvSpPr>
            <p:spPr bwMode="auto">
              <a:xfrm>
                <a:off x="1435" y="220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0" name="Line 11"/>
              <p:cNvSpPr>
                <a:spLocks noChangeShapeType="1"/>
              </p:cNvSpPr>
              <p:nvPr/>
            </p:nvSpPr>
            <p:spPr bwMode="auto">
              <a:xfrm>
                <a:off x="1435" y="164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1" name="Line 12"/>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2" name="Line 13"/>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3" name="Line 14"/>
              <p:cNvSpPr>
                <a:spLocks noChangeShapeType="1"/>
              </p:cNvSpPr>
              <p:nvPr/>
            </p:nvSpPr>
            <p:spPr bwMode="auto">
              <a:xfrm flipV="1">
                <a:off x="3606" y="3622"/>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4" name="Line 15"/>
              <p:cNvSpPr>
                <a:spLocks noChangeShapeType="1"/>
              </p:cNvSpPr>
              <p:nvPr/>
            </p:nvSpPr>
            <p:spPr bwMode="auto">
              <a:xfrm flipV="1">
                <a:off x="3606" y="3492"/>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5" name="Line 16"/>
              <p:cNvSpPr>
                <a:spLocks noChangeShapeType="1"/>
              </p:cNvSpPr>
              <p:nvPr/>
            </p:nvSpPr>
            <p:spPr bwMode="auto">
              <a:xfrm flipV="1">
                <a:off x="3606" y="3362"/>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6" name="Line 17"/>
              <p:cNvSpPr>
                <a:spLocks noChangeShapeType="1"/>
              </p:cNvSpPr>
              <p:nvPr/>
            </p:nvSpPr>
            <p:spPr bwMode="auto">
              <a:xfrm flipV="1">
                <a:off x="3606" y="3233"/>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7" name="Line 18"/>
              <p:cNvSpPr>
                <a:spLocks noChangeShapeType="1"/>
              </p:cNvSpPr>
              <p:nvPr/>
            </p:nvSpPr>
            <p:spPr bwMode="auto">
              <a:xfrm flipV="1">
                <a:off x="3606" y="3103"/>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8" name="Line 19"/>
              <p:cNvSpPr>
                <a:spLocks noChangeShapeType="1"/>
              </p:cNvSpPr>
              <p:nvPr/>
            </p:nvSpPr>
            <p:spPr bwMode="auto">
              <a:xfrm flipV="1">
                <a:off x="3606" y="2974"/>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9" name="Line 20"/>
              <p:cNvSpPr>
                <a:spLocks noChangeShapeType="1"/>
              </p:cNvSpPr>
              <p:nvPr/>
            </p:nvSpPr>
            <p:spPr bwMode="auto">
              <a:xfrm flipV="1">
                <a:off x="3606" y="2844"/>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0" name="Line 21"/>
              <p:cNvSpPr>
                <a:spLocks noChangeShapeType="1"/>
              </p:cNvSpPr>
              <p:nvPr/>
            </p:nvSpPr>
            <p:spPr bwMode="auto">
              <a:xfrm flipV="1">
                <a:off x="3606" y="2714"/>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1" name="Line 22"/>
              <p:cNvSpPr>
                <a:spLocks noChangeShapeType="1"/>
              </p:cNvSpPr>
              <p:nvPr/>
            </p:nvSpPr>
            <p:spPr bwMode="auto">
              <a:xfrm flipV="1">
                <a:off x="3606" y="2585"/>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2" name="Line 23"/>
              <p:cNvSpPr>
                <a:spLocks noChangeShapeType="1"/>
              </p:cNvSpPr>
              <p:nvPr/>
            </p:nvSpPr>
            <p:spPr bwMode="auto">
              <a:xfrm flipV="1">
                <a:off x="3606" y="2455"/>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3" name="Line 24"/>
              <p:cNvSpPr>
                <a:spLocks noChangeShapeType="1"/>
              </p:cNvSpPr>
              <p:nvPr/>
            </p:nvSpPr>
            <p:spPr bwMode="auto">
              <a:xfrm flipV="1">
                <a:off x="3606" y="2326"/>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4" name="Line 25"/>
              <p:cNvSpPr>
                <a:spLocks noChangeShapeType="1"/>
              </p:cNvSpPr>
              <p:nvPr/>
            </p:nvSpPr>
            <p:spPr bwMode="auto">
              <a:xfrm flipV="1">
                <a:off x="3606" y="2196"/>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5" name="Line 26"/>
              <p:cNvSpPr>
                <a:spLocks noChangeShapeType="1"/>
              </p:cNvSpPr>
              <p:nvPr/>
            </p:nvSpPr>
            <p:spPr bwMode="auto">
              <a:xfrm flipV="1">
                <a:off x="3606" y="2066"/>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6" name="Line 27"/>
              <p:cNvSpPr>
                <a:spLocks noChangeShapeType="1"/>
              </p:cNvSpPr>
              <p:nvPr/>
            </p:nvSpPr>
            <p:spPr bwMode="auto">
              <a:xfrm flipV="1">
                <a:off x="3606" y="1937"/>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7" name="Line 28"/>
              <p:cNvSpPr>
                <a:spLocks noChangeShapeType="1"/>
              </p:cNvSpPr>
              <p:nvPr/>
            </p:nvSpPr>
            <p:spPr bwMode="auto">
              <a:xfrm flipV="1">
                <a:off x="3606" y="1807"/>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8" name="Line 29"/>
              <p:cNvSpPr>
                <a:spLocks noChangeShapeType="1"/>
              </p:cNvSpPr>
              <p:nvPr/>
            </p:nvSpPr>
            <p:spPr bwMode="auto">
              <a:xfrm flipV="1">
                <a:off x="3606" y="1678"/>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9" name="Line 30"/>
              <p:cNvSpPr>
                <a:spLocks noChangeShapeType="1"/>
              </p:cNvSpPr>
              <p:nvPr/>
            </p:nvSpPr>
            <p:spPr bwMode="auto">
              <a:xfrm flipV="1">
                <a:off x="3606" y="1548"/>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0" name="Line 31"/>
              <p:cNvSpPr>
                <a:spLocks noChangeShapeType="1"/>
              </p:cNvSpPr>
              <p:nvPr/>
            </p:nvSpPr>
            <p:spPr bwMode="auto">
              <a:xfrm flipV="1">
                <a:off x="3606" y="1418"/>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1" name="Line 32"/>
              <p:cNvSpPr>
                <a:spLocks noChangeShapeType="1"/>
              </p:cNvSpPr>
              <p:nvPr/>
            </p:nvSpPr>
            <p:spPr bwMode="auto">
              <a:xfrm flipV="1">
                <a:off x="3606" y="1289"/>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2" name="Line 33"/>
              <p:cNvSpPr>
                <a:spLocks noChangeShapeType="1"/>
              </p:cNvSpPr>
              <p:nvPr/>
            </p:nvSpPr>
            <p:spPr bwMode="auto">
              <a:xfrm flipV="1">
                <a:off x="3606" y="1159"/>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3" name="Line 34"/>
              <p:cNvSpPr>
                <a:spLocks noChangeShapeType="1"/>
              </p:cNvSpPr>
              <p:nvPr/>
            </p:nvSpPr>
            <p:spPr bwMode="auto">
              <a:xfrm flipV="1">
                <a:off x="3606" y="1033"/>
                <a:ext cx="0" cy="83"/>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4" name="Line 35"/>
              <p:cNvSpPr>
                <a:spLocks noChangeShapeType="1"/>
              </p:cNvSpPr>
              <p:nvPr/>
            </p:nvSpPr>
            <p:spPr bwMode="auto">
              <a:xfrm flipV="1">
                <a:off x="3606" y="904"/>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5" name="Line 36"/>
              <p:cNvSpPr>
                <a:spLocks noChangeShapeType="1"/>
              </p:cNvSpPr>
              <p:nvPr/>
            </p:nvSpPr>
            <p:spPr bwMode="auto">
              <a:xfrm flipV="1">
                <a:off x="3606" y="774"/>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6" name="Line 37"/>
              <p:cNvSpPr>
                <a:spLocks noChangeShapeType="1"/>
              </p:cNvSpPr>
              <p:nvPr/>
            </p:nvSpPr>
            <p:spPr bwMode="auto">
              <a:xfrm flipV="1">
                <a:off x="3606" y="644"/>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7" name="Line 38"/>
              <p:cNvSpPr>
                <a:spLocks noChangeShapeType="1"/>
              </p:cNvSpPr>
              <p:nvPr/>
            </p:nvSpPr>
            <p:spPr bwMode="auto">
              <a:xfrm flipV="1">
                <a:off x="3606" y="515"/>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8" name="Line 39"/>
              <p:cNvSpPr>
                <a:spLocks noChangeShapeType="1"/>
              </p:cNvSpPr>
              <p:nvPr/>
            </p:nvSpPr>
            <p:spPr bwMode="auto">
              <a:xfrm flipV="1">
                <a:off x="3606" y="421"/>
                <a:ext cx="0" cy="51"/>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9" name="Line 40"/>
              <p:cNvSpPr>
                <a:spLocks noChangeShapeType="1"/>
              </p:cNvSpPr>
              <p:nvPr/>
            </p:nvSpPr>
            <p:spPr bwMode="auto">
              <a:xfrm flipV="1">
                <a:off x="5410" y="3622"/>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0" name="Line 41"/>
              <p:cNvSpPr>
                <a:spLocks noChangeShapeType="1"/>
              </p:cNvSpPr>
              <p:nvPr/>
            </p:nvSpPr>
            <p:spPr bwMode="auto">
              <a:xfrm flipV="1">
                <a:off x="5410" y="3492"/>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1" name="Line 42"/>
              <p:cNvSpPr>
                <a:spLocks noChangeShapeType="1"/>
              </p:cNvSpPr>
              <p:nvPr/>
            </p:nvSpPr>
            <p:spPr bwMode="auto">
              <a:xfrm flipV="1">
                <a:off x="5410" y="3362"/>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2" name="Line 43"/>
              <p:cNvSpPr>
                <a:spLocks noChangeShapeType="1"/>
              </p:cNvSpPr>
              <p:nvPr/>
            </p:nvSpPr>
            <p:spPr bwMode="auto">
              <a:xfrm flipV="1">
                <a:off x="5410" y="3233"/>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3" name="Line 44"/>
              <p:cNvSpPr>
                <a:spLocks noChangeShapeType="1"/>
              </p:cNvSpPr>
              <p:nvPr/>
            </p:nvSpPr>
            <p:spPr bwMode="auto">
              <a:xfrm flipV="1">
                <a:off x="5410" y="3103"/>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4" name="Line 45"/>
              <p:cNvSpPr>
                <a:spLocks noChangeShapeType="1"/>
              </p:cNvSpPr>
              <p:nvPr/>
            </p:nvSpPr>
            <p:spPr bwMode="auto">
              <a:xfrm flipV="1">
                <a:off x="5410" y="2974"/>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5" name="Line 46"/>
              <p:cNvSpPr>
                <a:spLocks noChangeShapeType="1"/>
              </p:cNvSpPr>
              <p:nvPr/>
            </p:nvSpPr>
            <p:spPr bwMode="auto">
              <a:xfrm flipV="1">
                <a:off x="5410" y="2844"/>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6" name="Line 47"/>
              <p:cNvSpPr>
                <a:spLocks noChangeShapeType="1"/>
              </p:cNvSpPr>
              <p:nvPr/>
            </p:nvSpPr>
            <p:spPr bwMode="auto">
              <a:xfrm flipV="1">
                <a:off x="5410" y="2714"/>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7" name="Line 48"/>
              <p:cNvSpPr>
                <a:spLocks noChangeShapeType="1"/>
              </p:cNvSpPr>
              <p:nvPr/>
            </p:nvSpPr>
            <p:spPr bwMode="auto">
              <a:xfrm flipV="1">
                <a:off x="5410" y="2585"/>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8" name="Line 49"/>
              <p:cNvSpPr>
                <a:spLocks noChangeShapeType="1"/>
              </p:cNvSpPr>
              <p:nvPr/>
            </p:nvSpPr>
            <p:spPr bwMode="auto">
              <a:xfrm flipV="1">
                <a:off x="5410" y="2455"/>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9" name="Line 50"/>
              <p:cNvSpPr>
                <a:spLocks noChangeShapeType="1"/>
              </p:cNvSpPr>
              <p:nvPr/>
            </p:nvSpPr>
            <p:spPr bwMode="auto">
              <a:xfrm flipV="1">
                <a:off x="5410" y="2326"/>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0" name="Line 51"/>
              <p:cNvSpPr>
                <a:spLocks noChangeShapeType="1"/>
              </p:cNvSpPr>
              <p:nvPr/>
            </p:nvSpPr>
            <p:spPr bwMode="auto">
              <a:xfrm flipV="1">
                <a:off x="5410" y="2196"/>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1" name="Line 52"/>
              <p:cNvSpPr>
                <a:spLocks noChangeShapeType="1"/>
              </p:cNvSpPr>
              <p:nvPr/>
            </p:nvSpPr>
            <p:spPr bwMode="auto">
              <a:xfrm flipV="1">
                <a:off x="5410" y="2066"/>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2" name="Line 53"/>
              <p:cNvSpPr>
                <a:spLocks noChangeShapeType="1"/>
              </p:cNvSpPr>
              <p:nvPr/>
            </p:nvSpPr>
            <p:spPr bwMode="auto">
              <a:xfrm flipV="1">
                <a:off x="5410" y="1937"/>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3" name="Line 54"/>
              <p:cNvSpPr>
                <a:spLocks noChangeShapeType="1"/>
              </p:cNvSpPr>
              <p:nvPr/>
            </p:nvSpPr>
            <p:spPr bwMode="auto">
              <a:xfrm flipV="1">
                <a:off x="5410" y="1807"/>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4" name="Line 55"/>
              <p:cNvSpPr>
                <a:spLocks noChangeShapeType="1"/>
              </p:cNvSpPr>
              <p:nvPr/>
            </p:nvSpPr>
            <p:spPr bwMode="auto">
              <a:xfrm flipV="1">
                <a:off x="5410" y="1678"/>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5" name="Line 56"/>
              <p:cNvSpPr>
                <a:spLocks noChangeShapeType="1"/>
              </p:cNvSpPr>
              <p:nvPr/>
            </p:nvSpPr>
            <p:spPr bwMode="auto">
              <a:xfrm flipV="1">
                <a:off x="5410" y="1548"/>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6" name="Line 57"/>
              <p:cNvSpPr>
                <a:spLocks noChangeShapeType="1"/>
              </p:cNvSpPr>
              <p:nvPr/>
            </p:nvSpPr>
            <p:spPr bwMode="auto">
              <a:xfrm flipV="1">
                <a:off x="5410" y="1418"/>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7" name="Line 58"/>
              <p:cNvSpPr>
                <a:spLocks noChangeShapeType="1"/>
              </p:cNvSpPr>
              <p:nvPr/>
            </p:nvSpPr>
            <p:spPr bwMode="auto">
              <a:xfrm flipV="1">
                <a:off x="5410" y="1289"/>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8" name="Line 59"/>
              <p:cNvSpPr>
                <a:spLocks noChangeShapeType="1"/>
              </p:cNvSpPr>
              <p:nvPr/>
            </p:nvSpPr>
            <p:spPr bwMode="auto">
              <a:xfrm flipV="1">
                <a:off x="5410" y="1159"/>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9" name="Line 60"/>
              <p:cNvSpPr>
                <a:spLocks noChangeShapeType="1"/>
              </p:cNvSpPr>
              <p:nvPr/>
            </p:nvSpPr>
            <p:spPr bwMode="auto">
              <a:xfrm flipV="1">
                <a:off x="5410" y="1033"/>
                <a:ext cx="0" cy="83"/>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0" name="Line 61"/>
              <p:cNvSpPr>
                <a:spLocks noChangeShapeType="1"/>
              </p:cNvSpPr>
              <p:nvPr/>
            </p:nvSpPr>
            <p:spPr bwMode="auto">
              <a:xfrm flipV="1">
                <a:off x="5410" y="904"/>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1" name="Line 62"/>
              <p:cNvSpPr>
                <a:spLocks noChangeShapeType="1"/>
              </p:cNvSpPr>
              <p:nvPr/>
            </p:nvSpPr>
            <p:spPr bwMode="auto">
              <a:xfrm flipV="1">
                <a:off x="5410" y="774"/>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2" name="Line 63"/>
              <p:cNvSpPr>
                <a:spLocks noChangeShapeType="1"/>
              </p:cNvSpPr>
              <p:nvPr/>
            </p:nvSpPr>
            <p:spPr bwMode="auto">
              <a:xfrm flipV="1">
                <a:off x="5410" y="644"/>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3" name="Line 64"/>
              <p:cNvSpPr>
                <a:spLocks noChangeShapeType="1"/>
              </p:cNvSpPr>
              <p:nvPr/>
            </p:nvSpPr>
            <p:spPr bwMode="auto">
              <a:xfrm flipV="1">
                <a:off x="5410" y="515"/>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4" name="Line 65"/>
              <p:cNvSpPr>
                <a:spLocks noChangeShapeType="1"/>
              </p:cNvSpPr>
              <p:nvPr/>
            </p:nvSpPr>
            <p:spPr bwMode="auto">
              <a:xfrm flipV="1">
                <a:off x="5410" y="421"/>
                <a:ext cx="0" cy="51"/>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5" name="Oval 66"/>
              <p:cNvSpPr>
                <a:spLocks noChangeArrowheads="1"/>
              </p:cNvSpPr>
              <p:nvPr/>
            </p:nvSpPr>
            <p:spPr bwMode="auto">
              <a:xfrm>
                <a:off x="1496" y="1044"/>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6" name="Oval 67"/>
              <p:cNvSpPr>
                <a:spLocks noChangeArrowheads="1"/>
              </p:cNvSpPr>
              <p:nvPr/>
            </p:nvSpPr>
            <p:spPr bwMode="auto">
              <a:xfrm>
                <a:off x="1676" y="1037"/>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7" name="Oval 68"/>
              <p:cNvSpPr>
                <a:spLocks noChangeArrowheads="1"/>
              </p:cNvSpPr>
              <p:nvPr/>
            </p:nvSpPr>
            <p:spPr bwMode="auto">
              <a:xfrm>
                <a:off x="1856" y="1105"/>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8" name="Oval 69"/>
              <p:cNvSpPr>
                <a:spLocks noChangeArrowheads="1"/>
              </p:cNvSpPr>
              <p:nvPr/>
            </p:nvSpPr>
            <p:spPr bwMode="auto">
              <a:xfrm>
                <a:off x="2036" y="1148"/>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9" name="Oval 70"/>
              <p:cNvSpPr>
                <a:spLocks noChangeArrowheads="1"/>
              </p:cNvSpPr>
              <p:nvPr/>
            </p:nvSpPr>
            <p:spPr bwMode="auto">
              <a:xfrm>
                <a:off x="2216" y="1174"/>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0" name="Oval 71"/>
              <p:cNvSpPr>
                <a:spLocks noChangeArrowheads="1"/>
              </p:cNvSpPr>
              <p:nvPr/>
            </p:nvSpPr>
            <p:spPr bwMode="auto">
              <a:xfrm>
                <a:off x="2396" y="1152"/>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1" name="Oval 72"/>
              <p:cNvSpPr>
                <a:spLocks noChangeArrowheads="1"/>
              </p:cNvSpPr>
              <p:nvPr/>
            </p:nvSpPr>
            <p:spPr bwMode="auto">
              <a:xfrm>
                <a:off x="2580" y="1310"/>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2" name="Oval 73"/>
              <p:cNvSpPr>
                <a:spLocks noChangeArrowheads="1"/>
              </p:cNvSpPr>
              <p:nvPr/>
            </p:nvSpPr>
            <p:spPr bwMode="auto">
              <a:xfrm>
                <a:off x="2760" y="1296"/>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3" name="Oval 74"/>
              <p:cNvSpPr>
                <a:spLocks noChangeArrowheads="1"/>
              </p:cNvSpPr>
              <p:nvPr/>
            </p:nvSpPr>
            <p:spPr bwMode="auto">
              <a:xfrm>
                <a:off x="2940" y="1357"/>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4" name="Oval 75"/>
              <p:cNvSpPr>
                <a:spLocks noChangeArrowheads="1"/>
              </p:cNvSpPr>
              <p:nvPr/>
            </p:nvSpPr>
            <p:spPr bwMode="auto">
              <a:xfrm>
                <a:off x="3120" y="1440"/>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5" name="Oval 76"/>
              <p:cNvSpPr>
                <a:spLocks noChangeArrowheads="1"/>
              </p:cNvSpPr>
              <p:nvPr/>
            </p:nvSpPr>
            <p:spPr bwMode="auto">
              <a:xfrm>
                <a:off x="3300" y="1436"/>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6" name="Oval 77"/>
              <p:cNvSpPr>
                <a:spLocks noChangeArrowheads="1"/>
              </p:cNvSpPr>
              <p:nvPr/>
            </p:nvSpPr>
            <p:spPr bwMode="auto">
              <a:xfrm>
                <a:off x="3480" y="1624"/>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7" name="Oval 78"/>
              <p:cNvSpPr>
                <a:spLocks noChangeArrowheads="1"/>
              </p:cNvSpPr>
              <p:nvPr/>
            </p:nvSpPr>
            <p:spPr bwMode="auto">
              <a:xfrm>
                <a:off x="3660" y="1562"/>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8" name="Oval 79"/>
              <p:cNvSpPr>
                <a:spLocks noChangeArrowheads="1"/>
              </p:cNvSpPr>
              <p:nvPr/>
            </p:nvSpPr>
            <p:spPr bwMode="auto">
              <a:xfrm>
                <a:off x="3840" y="1667"/>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9" name="Oval 80"/>
              <p:cNvSpPr>
                <a:spLocks noChangeArrowheads="1"/>
              </p:cNvSpPr>
              <p:nvPr/>
            </p:nvSpPr>
            <p:spPr bwMode="auto">
              <a:xfrm>
                <a:off x="4020" y="1739"/>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0" name="Oval 81"/>
              <p:cNvSpPr>
                <a:spLocks noChangeArrowheads="1"/>
              </p:cNvSpPr>
              <p:nvPr/>
            </p:nvSpPr>
            <p:spPr bwMode="auto">
              <a:xfrm>
                <a:off x="4204" y="1894"/>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1" name="Oval 82"/>
              <p:cNvSpPr>
                <a:spLocks noChangeArrowheads="1"/>
              </p:cNvSpPr>
              <p:nvPr/>
            </p:nvSpPr>
            <p:spPr bwMode="auto">
              <a:xfrm>
                <a:off x="4384" y="2088"/>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2" name="Oval 83"/>
              <p:cNvSpPr>
                <a:spLocks noChangeArrowheads="1"/>
              </p:cNvSpPr>
              <p:nvPr/>
            </p:nvSpPr>
            <p:spPr bwMode="auto">
              <a:xfrm>
                <a:off x="4564" y="2207"/>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3" name="Oval 84"/>
              <p:cNvSpPr>
                <a:spLocks noChangeArrowheads="1"/>
              </p:cNvSpPr>
              <p:nvPr/>
            </p:nvSpPr>
            <p:spPr bwMode="auto">
              <a:xfrm>
                <a:off x="4744" y="2164"/>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4" name="Oval 85"/>
              <p:cNvSpPr>
                <a:spLocks noChangeArrowheads="1"/>
              </p:cNvSpPr>
              <p:nvPr/>
            </p:nvSpPr>
            <p:spPr bwMode="auto">
              <a:xfrm>
                <a:off x="4924" y="2340"/>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5" name="Oval 86"/>
              <p:cNvSpPr>
                <a:spLocks noChangeArrowheads="1"/>
              </p:cNvSpPr>
              <p:nvPr/>
            </p:nvSpPr>
            <p:spPr bwMode="auto">
              <a:xfrm>
                <a:off x="5104" y="2462"/>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6" name="Oval 87"/>
              <p:cNvSpPr>
                <a:spLocks noChangeArrowheads="1"/>
              </p:cNvSpPr>
              <p:nvPr/>
            </p:nvSpPr>
            <p:spPr bwMode="auto">
              <a:xfrm>
                <a:off x="5284" y="2545"/>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7" name="Oval 88"/>
              <p:cNvSpPr>
                <a:spLocks noChangeArrowheads="1"/>
              </p:cNvSpPr>
              <p:nvPr/>
            </p:nvSpPr>
            <p:spPr bwMode="auto">
              <a:xfrm>
                <a:off x="5464" y="2610"/>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8" name="Oval 89"/>
              <p:cNvSpPr>
                <a:spLocks noChangeArrowheads="1"/>
              </p:cNvSpPr>
              <p:nvPr/>
            </p:nvSpPr>
            <p:spPr bwMode="auto">
              <a:xfrm>
                <a:off x="5644" y="2743"/>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9" name="Oval 90"/>
              <p:cNvSpPr>
                <a:spLocks noChangeArrowheads="1"/>
              </p:cNvSpPr>
              <p:nvPr/>
            </p:nvSpPr>
            <p:spPr bwMode="auto">
              <a:xfrm>
                <a:off x="5824" y="2653"/>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0" name="Oval 91"/>
              <p:cNvSpPr>
                <a:spLocks noChangeArrowheads="1"/>
              </p:cNvSpPr>
              <p:nvPr/>
            </p:nvSpPr>
            <p:spPr bwMode="auto">
              <a:xfrm>
                <a:off x="6007" y="2743"/>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1" name="Oval 92"/>
              <p:cNvSpPr>
                <a:spLocks noChangeArrowheads="1"/>
              </p:cNvSpPr>
              <p:nvPr/>
            </p:nvSpPr>
            <p:spPr bwMode="auto">
              <a:xfrm>
                <a:off x="6187" y="2617"/>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2" name="Freeform 93"/>
              <p:cNvSpPr>
                <a:spLocks/>
              </p:cNvSpPr>
              <p:nvPr/>
            </p:nvSpPr>
            <p:spPr bwMode="auto">
              <a:xfrm>
                <a:off x="1532" y="1030"/>
                <a:ext cx="1984" cy="532"/>
              </a:xfrm>
              <a:custGeom>
                <a:avLst/>
                <a:gdLst>
                  <a:gd name="T0" fmla="*/ 0 w 551"/>
                  <a:gd name="T1" fmla="*/ 0 h 148"/>
                  <a:gd name="T2" fmla="*/ 50 w 551"/>
                  <a:gd name="T3" fmla="*/ 13 h 148"/>
                  <a:gd name="T4" fmla="*/ 100 w 551"/>
                  <a:gd name="T5" fmla="*/ 27 h 148"/>
                  <a:gd name="T6" fmla="*/ 150 w 551"/>
                  <a:gd name="T7" fmla="*/ 40 h 148"/>
                  <a:gd name="T8" fmla="*/ 200 w 551"/>
                  <a:gd name="T9" fmla="*/ 54 h 148"/>
                  <a:gd name="T10" fmla="*/ 250 w 551"/>
                  <a:gd name="T11" fmla="*/ 67 h 148"/>
                  <a:gd name="T12" fmla="*/ 300 w 551"/>
                  <a:gd name="T13" fmla="*/ 80 h 148"/>
                  <a:gd name="T14" fmla="*/ 350 w 551"/>
                  <a:gd name="T15" fmla="*/ 94 h 148"/>
                  <a:gd name="T16" fmla="*/ 400 w 551"/>
                  <a:gd name="T17" fmla="*/ 107 h 148"/>
                  <a:gd name="T18" fmla="*/ 451 w 551"/>
                  <a:gd name="T19" fmla="*/ 121 h 148"/>
                  <a:gd name="T20" fmla="*/ 501 w 551"/>
                  <a:gd name="T21" fmla="*/ 134 h 148"/>
                  <a:gd name="T22" fmla="*/ 551 w 551"/>
                  <a:gd name="T23"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1" h="148">
                    <a:moveTo>
                      <a:pt x="0" y="0"/>
                    </a:moveTo>
                    <a:lnTo>
                      <a:pt x="50" y="13"/>
                    </a:lnTo>
                    <a:lnTo>
                      <a:pt x="100" y="27"/>
                    </a:lnTo>
                    <a:lnTo>
                      <a:pt x="150" y="40"/>
                    </a:lnTo>
                    <a:lnTo>
                      <a:pt x="200" y="54"/>
                    </a:lnTo>
                    <a:lnTo>
                      <a:pt x="250" y="67"/>
                    </a:lnTo>
                    <a:lnTo>
                      <a:pt x="300" y="80"/>
                    </a:lnTo>
                    <a:lnTo>
                      <a:pt x="350" y="94"/>
                    </a:lnTo>
                    <a:lnTo>
                      <a:pt x="400" y="107"/>
                    </a:lnTo>
                    <a:lnTo>
                      <a:pt x="451" y="121"/>
                    </a:lnTo>
                    <a:lnTo>
                      <a:pt x="501" y="134"/>
                    </a:lnTo>
                    <a:lnTo>
                      <a:pt x="551" y="148"/>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3" name="Freeform 94"/>
              <p:cNvSpPr>
                <a:spLocks/>
              </p:cNvSpPr>
              <p:nvPr/>
            </p:nvSpPr>
            <p:spPr bwMode="auto">
              <a:xfrm>
                <a:off x="5500" y="2707"/>
                <a:ext cx="720" cy="4"/>
              </a:xfrm>
              <a:custGeom>
                <a:avLst/>
                <a:gdLst>
                  <a:gd name="T0" fmla="*/ 0 w 200"/>
                  <a:gd name="T1" fmla="*/ 0 h 1"/>
                  <a:gd name="T2" fmla="*/ 50 w 200"/>
                  <a:gd name="T3" fmla="*/ 0 h 1"/>
                  <a:gd name="T4" fmla="*/ 100 w 200"/>
                  <a:gd name="T5" fmla="*/ 0 h 1"/>
                  <a:gd name="T6" fmla="*/ 150 w 200"/>
                  <a:gd name="T7" fmla="*/ 1 h 1"/>
                  <a:gd name="T8" fmla="*/ 200 w 200"/>
                  <a:gd name="T9" fmla="*/ 1 h 1"/>
                </a:gdLst>
                <a:ahLst/>
                <a:cxnLst>
                  <a:cxn ang="0">
                    <a:pos x="T0" y="T1"/>
                  </a:cxn>
                  <a:cxn ang="0">
                    <a:pos x="T2" y="T3"/>
                  </a:cxn>
                  <a:cxn ang="0">
                    <a:pos x="T4" y="T5"/>
                  </a:cxn>
                  <a:cxn ang="0">
                    <a:pos x="T6" y="T7"/>
                  </a:cxn>
                  <a:cxn ang="0">
                    <a:pos x="T8" y="T9"/>
                  </a:cxn>
                </a:cxnLst>
                <a:rect l="0" t="0" r="r" b="b"/>
                <a:pathLst>
                  <a:path w="200" h="1">
                    <a:moveTo>
                      <a:pt x="0" y="0"/>
                    </a:moveTo>
                    <a:lnTo>
                      <a:pt x="50" y="0"/>
                    </a:lnTo>
                    <a:lnTo>
                      <a:pt x="100" y="0"/>
                    </a:lnTo>
                    <a:lnTo>
                      <a:pt x="150" y="1"/>
                    </a:lnTo>
                    <a:lnTo>
                      <a:pt x="200" y="1"/>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4" name="Line 95"/>
              <p:cNvSpPr>
                <a:spLocks noChangeShapeType="1"/>
              </p:cNvSpPr>
              <p:nvPr/>
            </p:nvSpPr>
            <p:spPr bwMode="auto">
              <a:xfrm>
                <a:off x="1532" y="2707"/>
                <a:ext cx="33"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5" name="Line 96"/>
              <p:cNvSpPr>
                <a:spLocks noChangeShapeType="1"/>
              </p:cNvSpPr>
              <p:nvPr/>
            </p:nvSpPr>
            <p:spPr bwMode="auto">
              <a:xfrm>
                <a:off x="1597" y="2707"/>
                <a:ext cx="33"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6" name="Line 97"/>
              <p:cNvSpPr>
                <a:spLocks noChangeShapeType="1"/>
              </p:cNvSpPr>
              <p:nvPr/>
            </p:nvSpPr>
            <p:spPr bwMode="auto">
              <a:xfrm>
                <a:off x="1662" y="2707"/>
                <a:ext cx="3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7" name="Line 98"/>
              <p:cNvSpPr>
                <a:spLocks noChangeShapeType="1"/>
              </p:cNvSpPr>
              <p:nvPr/>
            </p:nvSpPr>
            <p:spPr bwMode="auto">
              <a:xfrm>
                <a:off x="1727" y="2707"/>
                <a:ext cx="3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8" name="Line 99"/>
              <p:cNvSpPr>
                <a:spLocks noChangeShapeType="1"/>
              </p:cNvSpPr>
              <p:nvPr/>
            </p:nvSpPr>
            <p:spPr bwMode="auto">
              <a:xfrm>
                <a:off x="1792" y="2707"/>
                <a:ext cx="3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9" name="Line 100"/>
              <p:cNvSpPr>
                <a:spLocks noChangeShapeType="1"/>
              </p:cNvSpPr>
              <p:nvPr/>
            </p:nvSpPr>
            <p:spPr bwMode="auto">
              <a:xfrm>
                <a:off x="1856" y="2707"/>
                <a:ext cx="33"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0" name="Line 101"/>
              <p:cNvSpPr>
                <a:spLocks noChangeShapeType="1"/>
              </p:cNvSpPr>
              <p:nvPr/>
            </p:nvSpPr>
            <p:spPr bwMode="auto">
              <a:xfrm>
                <a:off x="1921" y="2707"/>
                <a:ext cx="33"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1" name="Line 102"/>
              <p:cNvSpPr>
                <a:spLocks noChangeShapeType="1"/>
              </p:cNvSpPr>
              <p:nvPr/>
            </p:nvSpPr>
            <p:spPr bwMode="auto">
              <a:xfrm>
                <a:off x="1982"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2" name="Line 103"/>
              <p:cNvSpPr>
                <a:spLocks noChangeShapeType="1"/>
              </p:cNvSpPr>
              <p:nvPr/>
            </p:nvSpPr>
            <p:spPr bwMode="auto">
              <a:xfrm>
                <a:off x="2047" y="2707"/>
                <a:ext cx="25"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3" name="Line 104"/>
              <p:cNvSpPr>
                <a:spLocks noChangeShapeType="1"/>
              </p:cNvSpPr>
              <p:nvPr/>
            </p:nvSpPr>
            <p:spPr bwMode="auto">
              <a:xfrm>
                <a:off x="2072" y="2707"/>
                <a:ext cx="11"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4" name="Line 105"/>
              <p:cNvSpPr>
                <a:spLocks noChangeShapeType="1"/>
              </p:cNvSpPr>
              <p:nvPr/>
            </p:nvSpPr>
            <p:spPr bwMode="auto">
              <a:xfrm>
                <a:off x="2112"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5" name="Line 106"/>
              <p:cNvSpPr>
                <a:spLocks noChangeShapeType="1"/>
              </p:cNvSpPr>
              <p:nvPr/>
            </p:nvSpPr>
            <p:spPr bwMode="auto">
              <a:xfrm>
                <a:off x="2177"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6" name="Line 107"/>
              <p:cNvSpPr>
                <a:spLocks noChangeShapeType="1"/>
              </p:cNvSpPr>
              <p:nvPr/>
            </p:nvSpPr>
            <p:spPr bwMode="auto">
              <a:xfrm>
                <a:off x="2242" y="2707"/>
                <a:ext cx="10"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7" name="Line 108"/>
              <p:cNvSpPr>
                <a:spLocks noChangeShapeType="1"/>
              </p:cNvSpPr>
              <p:nvPr/>
            </p:nvSpPr>
            <p:spPr bwMode="auto">
              <a:xfrm>
                <a:off x="2252" y="2707"/>
                <a:ext cx="2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8" name="Line 109"/>
              <p:cNvSpPr>
                <a:spLocks noChangeShapeType="1"/>
              </p:cNvSpPr>
              <p:nvPr/>
            </p:nvSpPr>
            <p:spPr bwMode="auto">
              <a:xfrm>
                <a:off x="2306"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9" name="Line 110"/>
              <p:cNvSpPr>
                <a:spLocks noChangeShapeType="1"/>
              </p:cNvSpPr>
              <p:nvPr/>
            </p:nvSpPr>
            <p:spPr bwMode="auto">
              <a:xfrm>
                <a:off x="2371"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0" name="Line 111"/>
              <p:cNvSpPr>
                <a:spLocks noChangeShapeType="1"/>
              </p:cNvSpPr>
              <p:nvPr/>
            </p:nvSpPr>
            <p:spPr bwMode="auto">
              <a:xfrm>
                <a:off x="2436"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1" name="Line 112"/>
              <p:cNvSpPr>
                <a:spLocks noChangeShapeType="1"/>
              </p:cNvSpPr>
              <p:nvPr/>
            </p:nvSpPr>
            <p:spPr bwMode="auto">
              <a:xfrm>
                <a:off x="2501"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2" name="Line 113"/>
              <p:cNvSpPr>
                <a:spLocks noChangeShapeType="1"/>
              </p:cNvSpPr>
              <p:nvPr/>
            </p:nvSpPr>
            <p:spPr bwMode="auto">
              <a:xfrm>
                <a:off x="2566"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3" name="Line 114"/>
              <p:cNvSpPr>
                <a:spLocks noChangeShapeType="1"/>
              </p:cNvSpPr>
              <p:nvPr/>
            </p:nvSpPr>
            <p:spPr bwMode="auto">
              <a:xfrm>
                <a:off x="2630"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4" name="Line 115"/>
              <p:cNvSpPr>
                <a:spLocks noChangeShapeType="1"/>
              </p:cNvSpPr>
              <p:nvPr/>
            </p:nvSpPr>
            <p:spPr bwMode="auto">
              <a:xfrm>
                <a:off x="2695"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5" name="Line 116"/>
              <p:cNvSpPr>
                <a:spLocks noChangeShapeType="1"/>
              </p:cNvSpPr>
              <p:nvPr/>
            </p:nvSpPr>
            <p:spPr bwMode="auto">
              <a:xfrm>
                <a:off x="2760" y="2707"/>
                <a:ext cx="3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6" name="Line 117"/>
              <p:cNvSpPr>
                <a:spLocks noChangeShapeType="1"/>
              </p:cNvSpPr>
              <p:nvPr/>
            </p:nvSpPr>
            <p:spPr bwMode="auto">
              <a:xfrm>
                <a:off x="2792" y="2707"/>
                <a:ext cx="4"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7" name="Line 118"/>
              <p:cNvSpPr>
                <a:spLocks noChangeShapeType="1"/>
              </p:cNvSpPr>
              <p:nvPr/>
            </p:nvSpPr>
            <p:spPr bwMode="auto">
              <a:xfrm>
                <a:off x="2825"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8" name="Line 119"/>
              <p:cNvSpPr>
                <a:spLocks noChangeShapeType="1"/>
              </p:cNvSpPr>
              <p:nvPr/>
            </p:nvSpPr>
            <p:spPr bwMode="auto">
              <a:xfrm>
                <a:off x="2890"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9" name="Line 120"/>
              <p:cNvSpPr>
                <a:spLocks noChangeShapeType="1"/>
              </p:cNvSpPr>
              <p:nvPr/>
            </p:nvSpPr>
            <p:spPr bwMode="auto">
              <a:xfrm>
                <a:off x="2954" y="2707"/>
                <a:ext cx="18"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0" name="Line 121"/>
              <p:cNvSpPr>
                <a:spLocks noChangeShapeType="1"/>
              </p:cNvSpPr>
              <p:nvPr/>
            </p:nvSpPr>
            <p:spPr bwMode="auto">
              <a:xfrm>
                <a:off x="2972" y="2707"/>
                <a:ext cx="18"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1" name="Line 122"/>
              <p:cNvSpPr>
                <a:spLocks noChangeShapeType="1"/>
              </p:cNvSpPr>
              <p:nvPr/>
            </p:nvSpPr>
            <p:spPr bwMode="auto">
              <a:xfrm>
                <a:off x="3019"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2" name="Line 123"/>
              <p:cNvSpPr>
                <a:spLocks noChangeShapeType="1"/>
              </p:cNvSpPr>
              <p:nvPr/>
            </p:nvSpPr>
            <p:spPr bwMode="auto">
              <a:xfrm>
                <a:off x="3084"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3" name="Line 124"/>
              <p:cNvSpPr>
                <a:spLocks noChangeShapeType="1"/>
              </p:cNvSpPr>
              <p:nvPr/>
            </p:nvSpPr>
            <p:spPr bwMode="auto">
              <a:xfrm>
                <a:off x="3149" y="2707"/>
                <a:ext cx="7"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4" name="Line 125"/>
              <p:cNvSpPr>
                <a:spLocks noChangeShapeType="1"/>
              </p:cNvSpPr>
              <p:nvPr/>
            </p:nvSpPr>
            <p:spPr bwMode="auto">
              <a:xfrm>
                <a:off x="3156" y="2707"/>
                <a:ext cx="29"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5" name="Line 126"/>
              <p:cNvSpPr>
                <a:spLocks noChangeShapeType="1"/>
              </p:cNvSpPr>
              <p:nvPr/>
            </p:nvSpPr>
            <p:spPr bwMode="auto">
              <a:xfrm>
                <a:off x="3214"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6" name="Line 127"/>
              <p:cNvSpPr>
                <a:spLocks noChangeShapeType="1"/>
              </p:cNvSpPr>
              <p:nvPr/>
            </p:nvSpPr>
            <p:spPr bwMode="auto">
              <a:xfrm>
                <a:off x="3278"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7" name="Line 128"/>
              <p:cNvSpPr>
                <a:spLocks noChangeShapeType="1"/>
              </p:cNvSpPr>
              <p:nvPr/>
            </p:nvSpPr>
            <p:spPr bwMode="auto">
              <a:xfrm>
                <a:off x="3343"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8" name="Line 129"/>
              <p:cNvSpPr>
                <a:spLocks noChangeShapeType="1"/>
              </p:cNvSpPr>
              <p:nvPr/>
            </p:nvSpPr>
            <p:spPr bwMode="auto">
              <a:xfrm>
                <a:off x="3408"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9" name="Line 130"/>
              <p:cNvSpPr>
                <a:spLocks noChangeShapeType="1"/>
              </p:cNvSpPr>
              <p:nvPr/>
            </p:nvSpPr>
            <p:spPr bwMode="auto">
              <a:xfrm>
                <a:off x="3473"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0" name="Line 131"/>
              <p:cNvSpPr>
                <a:spLocks noChangeShapeType="1"/>
              </p:cNvSpPr>
              <p:nvPr/>
            </p:nvSpPr>
            <p:spPr bwMode="auto">
              <a:xfrm>
                <a:off x="3538"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1" name="Line 132"/>
              <p:cNvSpPr>
                <a:spLocks noChangeShapeType="1"/>
              </p:cNvSpPr>
              <p:nvPr/>
            </p:nvSpPr>
            <p:spPr bwMode="auto">
              <a:xfrm>
                <a:off x="3602"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2" name="Line 133"/>
              <p:cNvSpPr>
                <a:spLocks noChangeShapeType="1"/>
              </p:cNvSpPr>
              <p:nvPr/>
            </p:nvSpPr>
            <p:spPr bwMode="auto">
              <a:xfrm>
                <a:off x="3667" y="2707"/>
                <a:ext cx="29"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3" name="Line 134"/>
              <p:cNvSpPr>
                <a:spLocks noChangeShapeType="1"/>
              </p:cNvSpPr>
              <p:nvPr/>
            </p:nvSpPr>
            <p:spPr bwMode="auto">
              <a:xfrm>
                <a:off x="3696" y="2707"/>
                <a:ext cx="7"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4" name="Line 135"/>
              <p:cNvSpPr>
                <a:spLocks noChangeShapeType="1"/>
              </p:cNvSpPr>
              <p:nvPr/>
            </p:nvSpPr>
            <p:spPr bwMode="auto">
              <a:xfrm>
                <a:off x="3732"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5" name="Line 136"/>
              <p:cNvSpPr>
                <a:spLocks noChangeShapeType="1"/>
              </p:cNvSpPr>
              <p:nvPr/>
            </p:nvSpPr>
            <p:spPr bwMode="auto">
              <a:xfrm>
                <a:off x="3797"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6" name="Line 137"/>
              <p:cNvSpPr>
                <a:spLocks noChangeShapeType="1"/>
              </p:cNvSpPr>
              <p:nvPr/>
            </p:nvSpPr>
            <p:spPr bwMode="auto">
              <a:xfrm>
                <a:off x="3862" y="2707"/>
                <a:ext cx="14"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7" name="Line 138"/>
              <p:cNvSpPr>
                <a:spLocks noChangeShapeType="1"/>
              </p:cNvSpPr>
              <p:nvPr/>
            </p:nvSpPr>
            <p:spPr bwMode="auto">
              <a:xfrm>
                <a:off x="3876" y="2707"/>
                <a:ext cx="2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8" name="Line 139"/>
              <p:cNvSpPr>
                <a:spLocks noChangeShapeType="1"/>
              </p:cNvSpPr>
              <p:nvPr/>
            </p:nvSpPr>
            <p:spPr bwMode="auto">
              <a:xfrm>
                <a:off x="3926"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9" name="Line 140"/>
              <p:cNvSpPr>
                <a:spLocks noChangeShapeType="1"/>
              </p:cNvSpPr>
              <p:nvPr/>
            </p:nvSpPr>
            <p:spPr bwMode="auto">
              <a:xfrm>
                <a:off x="3991"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0" name="Line 141"/>
              <p:cNvSpPr>
                <a:spLocks noChangeShapeType="1"/>
              </p:cNvSpPr>
              <p:nvPr/>
            </p:nvSpPr>
            <p:spPr bwMode="auto">
              <a:xfrm>
                <a:off x="4056"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1" name="Line 142"/>
              <p:cNvSpPr>
                <a:spLocks noChangeShapeType="1"/>
              </p:cNvSpPr>
              <p:nvPr/>
            </p:nvSpPr>
            <p:spPr bwMode="auto">
              <a:xfrm>
                <a:off x="4121"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2" name="Line 143"/>
              <p:cNvSpPr>
                <a:spLocks noChangeShapeType="1"/>
              </p:cNvSpPr>
              <p:nvPr/>
            </p:nvSpPr>
            <p:spPr bwMode="auto">
              <a:xfrm>
                <a:off x="4186"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3" name="Line 144"/>
              <p:cNvSpPr>
                <a:spLocks noChangeShapeType="1"/>
              </p:cNvSpPr>
              <p:nvPr/>
            </p:nvSpPr>
            <p:spPr bwMode="auto">
              <a:xfrm>
                <a:off x="4250"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4" name="Line 145"/>
              <p:cNvSpPr>
                <a:spLocks noChangeShapeType="1"/>
              </p:cNvSpPr>
              <p:nvPr/>
            </p:nvSpPr>
            <p:spPr bwMode="auto">
              <a:xfrm>
                <a:off x="4315"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5" name="Line 146"/>
              <p:cNvSpPr>
                <a:spLocks noChangeShapeType="1"/>
              </p:cNvSpPr>
              <p:nvPr/>
            </p:nvSpPr>
            <p:spPr bwMode="auto">
              <a:xfrm>
                <a:off x="4380"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6" name="Line 147"/>
              <p:cNvSpPr>
                <a:spLocks noChangeShapeType="1"/>
              </p:cNvSpPr>
              <p:nvPr/>
            </p:nvSpPr>
            <p:spPr bwMode="auto">
              <a:xfrm>
                <a:off x="4445"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7" name="Line 148"/>
              <p:cNvSpPr>
                <a:spLocks noChangeShapeType="1"/>
              </p:cNvSpPr>
              <p:nvPr/>
            </p:nvSpPr>
            <p:spPr bwMode="auto">
              <a:xfrm>
                <a:off x="4510"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8" name="Line 149"/>
              <p:cNvSpPr>
                <a:spLocks noChangeShapeType="1"/>
              </p:cNvSpPr>
              <p:nvPr/>
            </p:nvSpPr>
            <p:spPr bwMode="auto">
              <a:xfrm>
                <a:off x="4574" y="2707"/>
                <a:ext cx="2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9" name="Line 150"/>
              <p:cNvSpPr>
                <a:spLocks noChangeShapeType="1"/>
              </p:cNvSpPr>
              <p:nvPr/>
            </p:nvSpPr>
            <p:spPr bwMode="auto">
              <a:xfrm>
                <a:off x="4596" y="2707"/>
                <a:ext cx="14"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0" name="Line 151"/>
              <p:cNvSpPr>
                <a:spLocks noChangeShapeType="1"/>
              </p:cNvSpPr>
              <p:nvPr/>
            </p:nvSpPr>
            <p:spPr bwMode="auto">
              <a:xfrm>
                <a:off x="4639"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1" name="Line 152"/>
              <p:cNvSpPr>
                <a:spLocks noChangeShapeType="1"/>
              </p:cNvSpPr>
              <p:nvPr/>
            </p:nvSpPr>
            <p:spPr bwMode="auto">
              <a:xfrm>
                <a:off x="4704" y="2707"/>
                <a:ext cx="3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2" name="Line 153"/>
              <p:cNvSpPr>
                <a:spLocks noChangeShapeType="1"/>
              </p:cNvSpPr>
              <p:nvPr/>
            </p:nvSpPr>
            <p:spPr bwMode="auto">
              <a:xfrm>
                <a:off x="4769" y="2707"/>
                <a:ext cx="11"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3" name="Line 154"/>
              <p:cNvSpPr>
                <a:spLocks noChangeShapeType="1"/>
              </p:cNvSpPr>
              <p:nvPr/>
            </p:nvSpPr>
            <p:spPr bwMode="auto">
              <a:xfrm>
                <a:off x="4780" y="2707"/>
                <a:ext cx="25"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4" name="Line 155"/>
              <p:cNvSpPr>
                <a:spLocks noChangeShapeType="1"/>
              </p:cNvSpPr>
              <p:nvPr/>
            </p:nvSpPr>
            <p:spPr bwMode="auto">
              <a:xfrm>
                <a:off x="4834" y="2707"/>
                <a:ext cx="3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5" name="Line 156"/>
              <p:cNvSpPr>
                <a:spLocks noChangeShapeType="1"/>
              </p:cNvSpPr>
              <p:nvPr/>
            </p:nvSpPr>
            <p:spPr bwMode="auto">
              <a:xfrm>
                <a:off x="4898" y="2707"/>
                <a:ext cx="33"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6" name="Line 157"/>
              <p:cNvSpPr>
                <a:spLocks noChangeShapeType="1"/>
              </p:cNvSpPr>
              <p:nvPr/>
            </p:nvSpPr>
            <p:spPr bwMode="auto">
              <a:xfrm>
                <a:off x="4963" y="2707"/>
                <a:ext cx="33"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7" name="Line 158"/>
              <p:cNvSpPr>
                <a:spLocks noChangeShapeType="1"/>
              </p:cNvSpPr>
              <p:nvPr/>
            </p:nvSpPr>
            <p:spPr bwMode="auto">
              <a:xfrm>
                <a:off x="5028" y="2707"/>
                <a:ext cx="3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8" name="Line 159"/>
              <p:cNvSpPr>
                <a:spLocks noChangeShapeType="1"/>
              </p:cNvSpPr>
              <p:nvPr/>
            </p:nvSpPr>
            <p:spPr bwMode="auto">
              <a:xfrm>
                <a:off x="5093" y="2707"/>
                <a:ext cx="3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9" name="Line 160"/>
              <p:cNvSpPr>
                <a:spLocks noChangeShapeType="1"/>
              </p:cNvSpPr>
              <p:nvPr/>
            </p:nvSpPr>
            <p:spPr bwMode="auto">
              <a:xfrm>
                <a:off x="5158" y="2707"/>
                <a:ext cx="3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0" name="Line 161"/>
              <p:cNvSpPr>
                <a:spLocks noChangeShapeType="1"/>
              </p:cNvSpPr>
              <p:nvPr/>
            </p:nvSpPr>
            <p:spPr bwMode="auto">
              <a:xfrm>
                <a:off x="5222" y="2707"/>
                <a:ext cx="33"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1" name="Line 162"/>
              <p:cNvSpPr>
                <a:spLocks noChangeShapeType="1"/>
              </p:cNvSpPr>
              <p:nvPr/>
            </p:nvSpPr>
            <p:spPr bwMode="auto">
              <a:xfrm>
                <a:off x="5287" y="2707"/>
                <a:ext cx="33"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2" name="Line 163"/>
              <p:cNvSpPr>
                <a:spLocks noChangeShapeType="1"/>
              </p:cNvSpPr>
              <p:nvPr/>
            </p:nvSpPr>
            <p:spPr bwMode="auto">
              <a:xfrm>
                <a:off x="5320" y="2707"/>
                <a:ext cx="0"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3" name="Line 164"/>
              <p:cNvSpPr>
                <a:spLocks noChangeShapeType="1"/>
              </p:cNvSpPr>
              <p:nvPr/>
            </p:nvSpPr>
            <p:spPr bwMode="auto">
              <a:xfrm>
                <a:off x="5352" y="2707"/>
                <a:ext cx="3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4" name="Line 165"/>
              <p:cNvSpPr>
                <a:spLocks noChangeShapeType="1"/>
              </p:cNvSpPr>
              <p:nvPr/>
            </p:nvSpPr>
            <p:spPr bwMode="auto">
              <a:xfrm>
                <a:off x="5417" y="2707"/>
                <a:ext cx="3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5" name="Line 166"/>
              <p:cNvSpPr>
                <a:spLocks noChangeShapeType="1"/>
              </p:cNvSpPr>
              <p:nvPr/>
            </p:nvSpPr>
            <p:spPr bwMode="auto">
              <a:xfrm>
                <a:off x="5482" y="2707"/>
                <a:ext cx="18"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6" name="Line 167"/>
              <p:cNvSpPr>
                <a:spLocks noChangeShapeType="1"/>
              </p:cNvSpPr>
              <p:nvPr/>
            </p:nvSpPr>
            <p:spPr bwMode="auto">
              <a:xfrm>
                <a:off x="5500" y="2707"/>
                <a:ext cx="14"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7" name="Line 168"/>
              <p:cNvSpPr>
                <a:spLocks noChangeShapeType="1"/>
              </p:cNvSpPr>
              <p:nvPr/>
            </p:nvSpPr>
            <p:spPr bwMode="auto">
              <a:xfrm>
                <a:off x="5546" y="2707"/>
                <a:ext cx="33"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8" name="Line 169"/>
              <p:cNvSpPr>
                <a:spLocks noChangeShapeType="1"/>
              </p:cNvSpPr>
              <p:nvPr/>
            </p:nvSpPr>
            <p:spPr bwMode="auto">
              <a:xfrm>
                <a:off x="5611" y="2707"/>
                <a:ext cx="33"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9" name="Line 170"/>
              <p:cNvSpPr>
                <a:spLocks noChangeShapeType="1"/>
              </p:cNvSpPr>
              <p:nvPr/>
            </p:nvSpPr>
            <p:spPr bwMode="auto">
              <a:xfrm>
                <a:off x="5676" y="2707"/>
                <a:ext cx="4"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0" name="Line 171"/>
              <p:cNvSpPr>
                <a:spLocks noChangeShapeType="1"/>
              </p:cNvSpPr>
              <p:nvPr/>
            </p:nvSpPr>
            <p:spPr bwMode="auto">
              <a:xfrm>
                <a:off x="5680" y="2707"/>
                <a:ext cx="28"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1" name="Line 172"/>
              <p:cNvSpPr>
                <a:spLocks noChangeShapeType="1"/>
              </p:cNvSpPr>
              <p:nvPr/>
            </p:nvSpPr>
            <p:spPr bwMode="auto">
              <a:xfrm>
                <a:off x="5741" y="2707"/>
                <a:ext cx="3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2" name="Line 173"/>
              <p:cNvSpPr>
                <a:spLocks noChangeShapeType="1"/>
              </p:cNvSpPr>
              <p:nvPr/>
            </p:nvSpPr>
            <p:spPr bwMode="auto">
              <a:xfrm>
                <a:off x="5806" y="2707"/>
                <a:ext cx="3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3" name="Line 174"/>
              <p:cNvSpPr>
                <a:spLocks noChangeShapeType="1"/>
              </p:cNvSpPr>
              <p:nvPr/>
            </p:nvSpPr>
            <p:spPr bwMode="auto">
              <a:xfrm>
                <a:off x="5870" y="2707"/>
                <a:ext cx="33"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4" name="Line 175"/>
              <p:cNvSpPr>
                <a:spLocks noChangeShapeType="1"/>
              </p:cNvSpPr>
              <p:nvPr/>
            </p:nvSpPr>
            <p:spPr bwMode="auto">
              <a:xfrm>
                <a:off x="5935" y="2707"/>
                <a:ext cx="33"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5" name="Line 176"/>
              <p:cNvSpPr>
                <a:spLocks noChangeShapeType="1"/>
              </p:cNvSpPr>
              <p:nvPr/>
            </p:nvSpPr>
            <p:spPr bwMode="auto">
              <a:xfrm>
                <a:off x="6000" y="2707"/>
                <a:ext cx="3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6" name="Line 177"/>
              <p:cNvSpPr>
                <a:spLocks noChangeShapeType="1"/>
              </p:cNvSpPr>
              <p:nvPr/>
            </p:nvSpPr>
            <p:spPr bwMode="auto">
              <a:xfrm>
                <a:off x="6065" y="2707"/>
                <a:ext cx="3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7" name="Line 178"/>
              <p:cNvSpPr>
                <a:spLocks noChangeShapeType="1"/>
              </p:cNvSpPr>
              <p:nvPr/>
            </p:nvSpPr>
            <p:spPr bwMode="auto">
              <a:xfrm>
                <a:off x="6130" y="2707"/>
                <a:ext cx="32"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8" name="Line 179"/>
              <p:cNvSpPr>
                <a:spLocks noChangeShapeType="1"/>
              </p:cNvSpPr>
              <p:nvPr/>
            </p:nvSpPr>
            <p:spPr bwMode="auto">
              <a:xfrm>
                <a:off x="6194" y="2707"/>
                <a:ext cx="26" cy="0"/>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9" name="Freeform 180"/>
              <p:cNvSpPr>
                <a:spLocks/>
              </p:cNvSpPr>
              <p:nvPr/>
            </p:nvSpPr>
            <p:spPr bwMode="auto">
              <a:xfrm>
                <a:off x="3696" y="1602"/>
                <a:ext cx="1624" cy="1001"/>
              </a:xfrm>
              <a:custGeom>
                <a:avLst/>
                <a:gdLst>
                  <a:gd name="T0" fmla="*/ 0 w 451"/>
                  <a:gd name="T1" fmla="*/ 0 h 278"/>
                  <a:gd name="T2" fmla="*/ 50 w 451"/>
                  <a:gd name="T3" fmla="*/ 31 h 278"/>
                  <a:gd name="T4" fmla="*/ 100 w 451"/>
                  <a:gd name="T5" fmla="*/ 62 h 278"/>
                  <a:gd name="T6" fmla="*/ 150 w 451"/>
                  <a:gd name="T7" fmla="*/ 92 h 278"/>
                  <a:gd name="T8" fmla="*/ 200 w 451"/>
                  <a:gd name="T9" fmla="*/ 123 h 278"/>
                  <a:gd name="T10" fmla="*/ 250 w 451"/>
                  <a:gd name="T11" fmla="*/ 154 h 278"/>
                  <a:gd name="T12" fmla="*/ 301 w 451"/>
                  <a:gd name="T13" fmla="*/ 185 h 278"/>
                  <a:gd name="T14" fmla="*/ 351 w 451"/>
                  <a:gd name="T15" fmla="*/ 216 h 278"/>
                  <a:gd name="T16" fmla="*/ 401 w 451"/>
                  <a:gd name="T17" fmla="*/ 247 h 278"/>
                  <a:gd name="T18" fmla="*/ 451 w 451"/>
                  <a:gd name="T19"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1" h="278">
                    <a:moveTo>
                      <a:pt x="0" y="0"/>
                    </a:moveTo>
                    <a:lnTo>
                      <a:pt x="50" y="31"/>
                    </a:lnTo>
                    <a:lnTo>
                      <a:pt x="100" y="62"/>
                    </a:lnTo>
                    <a:lnTo>
                      <a:pt x="150" y="92"/>
                    </a:lnTo>
                    <a:lnTo>
                      <a:pt x="200" y="123"/>
                    </a:lnTo>
                    <a:lnTo>
                      <a:pt x="250" y="154"/>
                    </a:lnTo>
                    <a:lnTo>
                      <a:pt x="301" y="185"/>
                    </a:lnTo>
                    <a:lnTo>
                      <a:pt x="351" y="216"/>
                    </a:lnTo>
                    <a:lnTo>
                      <a:pt x="401" y="247"/>
                    </a:lnTo>
                    <a:lnTo>
                      <a:pt x="451" y="278"/>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0" name="Rectangle 181"/>
              <p:cNvSpPr>
                <a:spLocks noChangeArrowheads="1"/>
              </p:cNvSpPr>
              <p:nvPr/>
            </p:nvSpPr>
            <p:spPr bwMode="auto">
              <a:xfrm>
                <a:off x="1806" y="1490"/>
                <a:ext cx="96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Slope: -0.017</a:t>
                </a:r>
                <a:endParaRPr lang="en-US" altLang="en-US">
                  <a:solidFill>
                    <a:prstClr val="black"/>
                  </a:solidFill>
                </a:endParaRPr>
              </a:p>
            </p:txBody>
          </p:sp>
          <p:sp>
            <p:nvSpPr>
              <p:cNvPr id="411" name="Rectangle 182"/>
              <p:cNvSpPr>
                <a:spLocks noChangeArrowheads="1"/>
              </p:cNvSpPr>
              <p:nvPr/>
            </p:nvSpPr>
            <p:spPr bwMode="auto">
              <a:xfrm>
                <a:off x="1756" y="1638"/>
                <a:ext cx="106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            (0.001)</a:t>
                </a:r>
                <a:endParaRPr lang="en-US" altLang="en-US">
                  <a:solidFill>
                    <a:prstClr val="black"/>
                  </a:solidFill>
                </a:endParaRPr>
              </a:p>
            </p:txBody>
          </p:sp>
          <p:sp>
            <p:nvSpPr>
              <p:cNvPr id="412" name="Rectangle 183"/>
              <p:cNvSpPr>
                <a:spLocks noChangeArrowheads="1"/>
              </p:cNvSpPr>
              <p:nvPr/>
            </p:nvSpPr>
            <p:spPr bwMode="auto">
              <a:xfrm>
                <a:off x="4330" y="1631"/>
                <a:ext cx="96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Slope: -0.040</a:t>
                </a:r>
                <a:endParaRPr lang="en-US" altLang="en-US">
                  <a:solidFill>
                    <a:prstClr val="black"/>
                  </a:solidFill>
                </a:endParaRPr>
              </a:p>
            </p:txBody>
          </p:sp>
          <p:sp>
            <p:nvSpPr>
              <p:cNvPr id="413" name="Rectangle 184"/>
              <p:cNvSpPr>
                <a:spLocks noChangeArrowheads="1"/>
              </p:cNvSpPr>
              <p:nvPr/>
            </p:nvSpPr>
            <p:spPr bwMode="auto">
              <a:xfrm>
                <a:off x="4283" y="1778"/>
                <a:ext cx="106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            (0.002)</a:t>
                </a:r>
                <a:endParaRPr lang="en-US" altLang="en-US">
                  <a:solidFill>
                    <a:prstClr val="black"/>
                  </a:solidFill>
                </a:endParaRPr>
              </a:p>
            </p:txBody>
          </p:sp>
          <p:sp>
            <p:nvSpPr>
              <p:cNvPr id="414" name="Rectangle 185"/>
              <p:cNvSpPr>
                <a:spLocks noChangeArrowheads="1"/>
              </p:cNvSpPr>
              <p:nvPr/>
            </p:nvSpPr>
            <p:spPr bwMode="auto">
              <a:xfrm>
                <a:off x="5593" y="2192"/>
                <a:ext cx="96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Slope: -0.000</a:t>
                </a:r>
                <a:endParaRPr lang="en-US" altLang="en-US">
                  <a:solidFill>
                    <a:prstClr val="black"/>
                  </a:solidFill>
                </a:endParaRPr>
              </a:p>
            </p:txBody>
          </p:sp>
          <p:sp>
            <p:nvSpPr>
              <p:cNvPr id="415" name="Rectangle 186"/>
              <p:cNvSpPr>
                <a:spLocks noChangeArrowheads="1"/>
              </p:cNvSpPr>
              <p:nvPr/>
            </p:nvSpPr>
            <p:spPr bwMode="auto">
              <a:xfrm>
                <a:off x="5543" y="2344"/>
                <a:ext cx="106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            (0.009)</a:t>
                </a:r>
                <a:endParaRPr lang="en-US" altLang="en-US">
                  <a:solidFill>
                    <a:prstClr val="black"/>
                  </a:solidFill>
                </a:endParaRPr>
              </a:p>
            </p:txBody>
          </p:sp>
          <p:sp>
            <p:nvSpPr>
              <p:cNvPr id="416" name="Rectangle 187"/>
              <p:cNvSpPr>
                <a:spLocks noChangeArrowheads="1"/>
              </p:cNvSpPr>
              <p:nvPr/>
            </p:nvSpPr>
            <p:spPr bwMode="auto">
              <a:xfrm>
                <a:off x="5896" y="2974"/>
                <a:ext cx="599"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dirty="0">
                    <a:solidFill>
                      <a:srgbClr val="000000"/>
                    </a:solidFill>
                  </a:rPr>
                  <a:t>δ : 0.221</a:t>
                </a:r>
                <a:endParaRPr lang="en-US" altLang="en-US" dirty="0">
                  <a:solidFill>
                    <a:prstClr val="black"/>
                  </a:solidFill>
                </a:endParaRPr>
              </a:p>
            </p:txBody>
          </p:sp>
          <p:sp>
            <p:nvSpPr>
              <p:cNvPr id="417" name="Line 188"/>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8" name="Line 189"/>
              <p:cNvSpPr>
                <a:spLocks noChangeShapeType="1"/>
              </p:cNvSpPr>
              <p:nvPr/>
            </p:nvSpPr>
            <p:spPr bwMode="auto">
              <a:xfrm flipH="1">
                <a:off x="1378" y="333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9" name="Rectangle 190"/>
              <p:cNvSpPr>
                <a:spLocks noChangeArrowheads="1"/>
              </p:cNvSpPr>
              <p:nvPr/>
            </p:nvSpPr>
            <p:spPr bwMode="auto">
              <a:xfrm rot="16200000">
                <a:off x="1194" y="3196"/>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420" name="Line 191"/>
              <p:cNvSpPr>
                <a:spLocks noChangeShapeType="1"/>
              </p:cNvSpPr>
              <p:nvPr/>
            </p:nvSpPr>
            <p:spPr bwMode="auto">
              <a:xfrm flipH="1">
                <a:off x="1378" y="276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1" name="Rectangle 192"/>
              <p:cNvSpPr>
                <a:spLocks noChangeArrowheads="1"/>
              </p:cNvSpPr>
              <p:nvPr/>
            </p:nvSpPr>
            <p:spPr bwMode="auto">
              <a:xfrm rot="16200000">
                <a:off x="1173" y="2631"/>
                <a:ext cx="19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a:t>
                </a:r>
                <a:endParaRPr lang="en-US" altLang="en-US">
                  <a:solidFill>
                    <a:prstClr val="black"/>
                  </a:solidFill>
                </a:endParaRPr>
              </a:p>
            </p:txBody>
          </p:sp>
          <p:sp>
            <p:nvSpPr>
              <p:cNvPr id="422" name="Line 193"/>
              <p:cNvSpPr>
                <a:spLocks noChangeShapeType="1"/>
              </p:cNvSpPr>
              <p:nvPr/>
            </p:nvSpPr>
            <p:spPr bwMode="auto">
              <a:xfrm flipH="1">
                <a:off x="1378" y="220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3" name="Rectangle 194"/>
              <p:cNvSpPr>
                <a:spLocks noChangeArrowheads="1"/>
              </p:cNvSpPr>
              <p:nvPr/>
            </p:nvSpPr>
            <p:spPr bwMode="auto">
              <a:xfrm rot="16200000">
                <a:off x="1173" y="2070"/>
                <a:ext cx="19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a:t>
                </a:r>
                <a:endParaRPr lang="en-US" altLang="en-US">
                  <a:solidFill>
                    <a:prstClr val="black"/>
                  </a:solidFill>
                </a:endParaRPr>
              </a:p>
            </p:txBody>
          </p:sp>
          <p:sp>
            <p:nvSpPr>
              <p:cNvPr id="424" name="Line 195"/>
              <p:cNvSpPr>
                <a:spLocks noChangeShapeType="1"/>
              </p:cNvSpPr>
              <p:nvPr/>
            </p:nvSpPr>
            <p:spPr bwMode="auto">
              <a:xfrm flipH="1">
                <a:off x="1378" y="164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5" name="Rectangle 196"/>
              <p:cNvSpPr>
                <a:spLocks noChangeArrowheads="1"/>
              </p:cNvSpPr>
              <p:nvPr/>
            </p:nvSpPr>
            <p:spPr bwMode="auto">
              <a:xfrm rot="16200000">
                <a:off x="1173" y="1507"/>
                <a:ext cx="19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a:t>
                </a:r>
                <a:endParaRPr lang="en-US" altLang="en-US">
                  <a:solidFill>
                    <a:prstClr val="black"/>
                  </a:solidFill>
                </a:endParaRPr>
              </a:p>
            </p:txBody>
          </p:sp>
          <p:sp>
            <p:nvSpPr>
              <p:cNvPr id="426" name="Line 197"/>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7" name="Rectangle 198"/>
              <p:cNvSpPr>
                <a:spLocks noChangeArrowheads="1"/>
              </p:cNvSpPr>
              <p:nvPr/>
            </p:nvSpPr>
            <p:spPr bwMode="auto">
              <a:xfrm rot="16200000">
                <a:off x="1173" y="942"/>
                <a:ext cx="19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a:t>
                </a:r>
                <a:endParaRPr lang="en-US" altLang="en-US">
                  <a:solidFill>
                    <a:prstClr val="black"/>
                  </a:solidFill>
                </a:endParaRPr>
              </a:p>
            </p:txBody>
          </p:sp>
          <p:sp>
            <p:nvSpPr>
              <p:cNvPr id="428" name="Line 199"/>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9" name="Rectangle 200"/>
              <p:cNvSpPr>
                <a:spLocks noChangeArrowheads="1"/>
              </p:cNvSpPr>
              <p:nvPr/>
            </p:nvSpPr>
            <p:spPr bwMode="auto">
              <a:xfrm rot="16200000">
                <a:off x="1194" y="38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a:t>
                </a:r>
                <a:endParaRPr lang="en-US" altLang="en-US">
                  <a:solidFill>
                    <a:prstClr val="black"/>
                  </a:solidFill>
                </a:endParaRPr>
              </a:p>
            </p:txBody>
          </p:sp>
          <p:sp>
            <p:nvSpPr>
              <p:cNvPr id="430" name="Rectangle 201"/>
              <p:cNvSpPr>
                <a:spLocks noChangeArrowheads="1"/>
              </p:cNvSpPr>
              <p:nvPr/>
            </p:nvSpPr>
            <p:spPr bwMode="auto">
              <a:xfrm rot="16200000">
                <a:off x="-456" y="1915"/>
                <a:ext cx="303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Coefficient on Predicted Rank in Destination</a:t>
                </a:r>
                <a:endParaRPr lang="en-US" altLang="en-US">
                  <a:solidFill>
                    <a:prstClr val="black"/>
                  </a:solidFill>
                </a:endParaRPr>
              </a:p>
            </p:txBody>
          </p:sp>
          <p:sp>
            <p:nvSpPr>
              <p:cNvPr id="431" name="Line 202"/>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2" name="Line 203"/>
              <p:cNvSpPr>
                <a:spLocks noChangeShapeType="1"/>
              </p:cNvSpPr>
              <p:nvPr/>
            </p:nvSpPr>
            <p:spPr bwMode="auto">
              <a:xfrm>
                <a:off x="20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3" name="Rectangle 204"/>
              <p:cNvSpPr>
                <a:spLocks noChangeArrowheads="1"/>
              </p:cNvSpPr>
              <p:nvPr/>
            </p:nvSpPr>
            <p:spPr bwMode="auto">
              <a:xfrm>
                <a:off x="202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5</a:t>
                </a:r>
                <a:endParaRPr lang="en-US" altLang="en-US">
                  <a:solidFill>
                    <a:prstClr val="black"/>
                  </a:solidFill>
                </a:endParaRPr>
              </a:p>
            </p:txBody>
          </p:sp>
        </p:grpSp>
        <p:sp>
          <p:nvSpPr>
            <p:cNvPr id="222" name="Line 206"/>
            <p:cNvSpPr>
              <a:spLocks noChangeShapeType="1"/>
            </p:cNvSpPr>
            <p:nvPr/>
          </p:nvSpPr>
          <p:spPr bwMode="auto">
            <a:xfrm>
              <a:off x="29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3" name="Rectangle 207"/>
            <p:cNvSpPr>
              <a:spLocks noChangeArrowheads="1"/>
            </p:cNvSpPr>
            <p:nvPr/>
          </p:nvSpPr>
          <p:spPr bwMode="auto">
            <a:xfrm>
              <a:off x="289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a:t>
              </a:r>
              <a:endParaRPr lang="en-US" altLang="en-US">
                <a:solidFill>
                  <a:prstClr val="black"/>
                </a:solidFill>
              </a:endParaRPr>
            </a:p>
          </p:txBody>
        </p:sp>
        <p:sp>
          <p:nvSpPr>
            <p:cNvPr id="224" name="Line 208"/>
            <p:cNvSpPr>
              <a:spLocks noChangeShapeType="1"/>
            </p:cNvSpPr>
            <p:nvPr/>
          </p:nvSpPr>
          <p:spPr bwMode="auto">
            <a:xfrm>
              <a:off x="3876"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5" name="Rectangle 209"/>
            <p:cNvSpPr>
              <a:spLocks noChangeArrowheads="1"/>
            </p:cNvSpPr>
            <p:nvPr/>
          </p:nvSpPr>
          <p:spPr bwMode="auto">
            <a:xfrm>
              <a:off x="3793"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15</a:t>
              </a:r>
              <a:endParaRPr lang="en-US" altLang="en-US">
                <a:solidFill>
                  <a:prstClr val="black"/>
                </a:solidFill>
              </a:endParaRPr>
            </a:p>
          </p:txBody>
        </p:sp>
        <p:sp>
          <p:nvSpPr>
            <p:cNvPr id="226" name="Line 210"/>
            <p:cNvSpPr>
              <a:spLocks noChangeShapeType="1"/>
            </p:cNvSpPr>
            <p:nvPr/>
          </p:nvSpPr>
          <p:spPr bwMode="auto">
            <a:xfrm>
              <a:off x="478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7" name="Rectangle 211"/>
            <p:cNvSpPr>
              <a:spLocks noChangeArrowheads="1"/>
            </p:cNvSpPr>
            <p:nvPr/>
          </p:nvSpPr>
          <p:spPr bwMode="auto">
            <a:xfrm>
              <a:off x="469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28" name="Line 212"/>
            <p:cNvSpPr>
              <a:spLocks noChangeShapeType="1"/>
            </p:cNvSpPr>
            <p:nvPr/>
          </p:nvSpPr>
          <p:spPr bwMode="auto">
            <a:xfrm>
              <a:off x="568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9" name="Rectangle 213"/>
            <p:cNvSpPr>
              <a:spLocks noChangeArrowheads="1"/>
            </p:cNvSpPr>
            <p:nvPr/>
          </p:nvSpPr>
          <p:spPr bwMode="auto">
            <a:xfrm>
              <a:off x="559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25</a:t>
              </a:r>
              <a:endParaRPr lang="en-US" altLang="en-US">
                <a:solidFill>
                  <a:prstClr val="black"/>
                </a:solidFill>
              </a:endParaRPr>
            </a:p>
          </p:txBody>
        </p:sp>
        <p:sp>
          <p:nvSpPr>
            <p:cNvPr id="230" name="Line 214"/>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1" name="Rectangle 215"/>
            <p:cNvSpPr>
              <a:spLocks noChangeArrowheads="1"/>
            </p:cNvSpPr>
            <p:nvPr/>
          </p:nvSpPr>
          <p:spPr bwMode="auto">
            <a:xfrm>
              <a:off x="65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30</a:t>
              </a:r>
              <a:endParaRPr lang="en-US" altLang="en-US">
                <a:solidFill>
                  <a:prstClr val="black"/>
                </a:solidFill>
              </a:endParaRPr>
            </a:p>
          </p:txBody>
        </p:sp>
        <p:sp>
          <p:nvSpPr>
            <p:cNvPr id="232" name="Rectangle 216"/>
            <p:cNvSpPr>
              <a:spLocks noChangeArrowheads="1"/>
            </p:cNvSpPr>
            <p:nvPr/>
          </p:nvSpPr>
          <p:spPr bwMode="auto">
            <a:xfrm>
              <a:off x="2958" y="3989"/>
              <a:ext cx="226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Age of Child when Parents Move</a:t>
              </a:r>
              <a:endParaRPr lang="en-US" altLang="en-US">
                <a:solidFill>
                  <a:prstClr val="black"/>
                </a:solidFill>
              </a:endParaRPr>
            </a:p>
          </p:txBody>
        </p:sp>
        <p:sp>
          <p:nvSpPr>
            <p:cNvPr id="233" name="Rectangle 217"/>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
        <p:nvSpPr>
          <p:cNvPr id="221" name="Title 1"/>
          <p:cNvSpPr txBox="1">
            <a:spLocks/>
          </p:cNvSpPr>
          <p:nvPr/>
        </p:nvSpPr>
        <p:spPr>
          <a:xfrm>
            <a:off x="1666875" y="42621"/>
            <a:ext cx="9144000" cy="481239"/>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1800" dirty="0">
                <a:solidFill>
                  <a:srgbClr val="002060"/>
                </a:solidFill>
                <a:latin typeface="Arial" panose="020B0604020202020204" pitchFamily="34" charset="0"/>
                <a:cs typeface="Arial" panose="020B0604020202020204" pitchFamily="34" charset="0"/>
              </a:rPr>
              <a:t>Childhood Exposure Effects for Males on Income Rank at Age 24</a:t>
            </a:r>
          </a:p>
        </p:txBody>
      </p:sp>
    </p:spTree>
    <p:extLst>
      <p:ext uri="{BB962C8B-B14F-4D97-AF65-F5344CB8AC3E}">
        <p14:creationId xmlns:p14="http://schemas.microsoft.com/office/powerpoint/2010/main" val="1079346769"/>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a:xfrm>
            <a:off x="1358283" y="90714"/>
            <a:ext cx="9685538" cy="836386"/>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000" dirty="0">
                <a:solidFill>
                  <a:srgbClr val="002060"/>
                </a:solidFill>
                <a:latin typeface="Arial" panose="020B0604020202020204" pitchFamily="34" charset="0"/>
                <a:cs typeface="Arial" panose="020B0604020202020204" pitchFamily="34" charset="0"/>
              </a:rPr>
              <a:t>Top 5 and Bottom 5 CZs in </a:t>
            </a:r>
            <a:r>
              <a:rPr lang="en-US" sz="2000">
                <a:solidFill>
                  <a:srgbClr val="002060"/>
                </a:solidFill>
                <a:latin typeface="Arial" panose="020B0604020202020204" pitchFamily="34" charset="0"/>
                <a:cs typeface="Arial" panose="020B0604020202020204" pitchFamily="34" charset="0"/>
              </a:rPr>
              <a:t>Upward Mobility </a:t>
            </a:r>
            <a:r>
              <a:rPr lang="en-US" sz="2000" dirty="0">
                <a:solidFill>
                  <a:srgbClr val="002060"/>
                </a:solidFill>
                <a:latin typeface="Arial" panose="020B0604020202020204" pitchFamily="34" charset="0"/>
                <a:cs typeface="Arial" panose="020B0604020202020204" pitchFamily="34" charset="0"/>
              </a:rPr>
              <a:t>for Low-Income Black Men</a:t>
            </a:r>
          </a:p>
          <a:p>
            <a:pPr>
              <a:defRPr/>
            </a:pPr>
            <a:r>
              <a:rPr lang="en-US" sz="2000" b="0" dirty="0">
                <a:solidFill>
                  <a:srgbClr val="002060"/>
                </a:solidFill>
                <a:latin typeface="Arial" panose="020B0604020202020204" pitchFamily="34" charset="0"/>
                <a:cs typeface="Arial" panose="020B0604020202020204" pitchFamily="34" charset="0"/>
              </a:rPr>
              <a:t>Among 100 Largest CZs by Black Population</a:t>
            </a:r>
          </a:p>
        </p:txBody>
      </p:sp>
      <p:graphicFrame>
        <p:nvGraphicFramePr>
          <p:cNvPr id="3" name="Table 2"/>
          <p:cNvGraphicFramePr>
            <a:graphicFrameLocks noGrp="1"/>
          </p:cNvGraphicFramePr>
          <p:nvPr>
            <p:extLst>
              <p:ext uri="{D42A27DB-BD31-4B8C-83A1-F6EECF244321}">
                <p14:modId xmlns:p14="http://schemas.microsoft.com/office/powerpoint/2010/main" val="2112741185"/>
              </p:ext>
            </p:extLst>
          </p:nvPr>
        </p:nvGraphicFramePr>
        <p:xfrm>
          <a:off x="1925466" y="933857"/>
          <a:ext cx="8528861" cy="5581083"/>
        </p:xfrm>
        <a:graphic>
          <a:graphicData uri="http://schemas.openxmlformats.org/drawingml/2006/table">
            <a:tbl>
              <a:tblPr/>
              <a:tblGrid>
                <a:gridCol w="2949169">
                  <a:extLst>
                    <a:ext uri="{9D8B030D-6E8A-4147-A177-3AD203B41FA5}">
                      <a16:colId xmlns:a16="http://schemas.microsoft.com/office/drawing/2014/main" val="4158350996"/>
                    </a:ext>
                  </a:extLst>
                </a:gridCol>
                <a:gridCol w="2902480">
                  <a:extLst>
                    <a:ext uri="{9D8B030D-6E8A-4147-A177-3AD203B41FA5}">
                      <a16:colId xmlns:a16="http://schemas.microsoft.com/office/drawing/2014/main" val="744992910"/>
                    </a:ext>
                  </a:extLst>
                </a:gridCol>
                <a:gridCol w="2677212">
                  <a:extLst>
                    <a:ext uri="{9D8B030D-6E8A-4147-A177-3AD203B41FA5}">
                      <a16:colId xmlns:a16="http://schemas.microsoft.com/office/drawing/2014/main" val="1364677590"/>
                    </a:ext>
                  </a:extLst>
                </a:gridCol>
              </a:tblGrid>
              <a:tr h="913797">
                <a:tc>
                  <a:txBody>
                    <a:bodyPr/>
                    <a:lstStyle/>
                    <a:p>
                      <a:pPr algn="l" fontAlgn="b"/>
                      <a:r>
                        <a:rPr lang="en-US" sz="1500" b="1" i="0" u="none" strike="noStrike" dirty="0">
                          <a:solidFill>
                            <a:srgbClr val="000000"/>
                          </a:solidFill>
                          <a:effectLst/>
                          <a:latin typeface="Arial" panose="020B0604020202020204" pitchFamily="34" charset="0"/>
                          <a:cs typeface="Arial" panose="020B0604020202020204" pitchFamily="34" charset="0"/>
                        </a:rPr>
                        <a:t>Commuting Zone</a:t>
                      </a:r>
                    </a:p>
                  </a:txBody>
                  <a:tcPr marL="9525" marR="9525" marT="9525" marB="0" anchor="b">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b"/>
                      <a:r>
                        <a:rPr lang="en-US" sz="1500" b="1" i="0" u="none" strike="noStrike" dirty="0">
                          <a:solidFill>
                            <a:srgbClr val="000000"/>
                          </a:solidFill>
                          <a:effectLst/>
                          <a:latin typeface="Arial" panose="020B0604020202020204" pitchFamily="34" charset="0"/>
                          <a:cs typeface="Arial" panose="020B0604020202020204" pitchFamily="34" charset="0"/>
                        </a:rPr>
                        <a:t>Mean</a:t>
                      </a:r>
                      <a:r>
                        <a:rPr lang="en-US" sz="1500" b="1" i="0" u="none" strike="noStrike" baseline="0" dirty="0">
                          <a:solidFill>
                            <a:srgbClr val="000000"/>
                          </a:solidFill>
                          <a:effectLst/>
                          <a:latin typeface="Arial" panose="020B0604020202020204" pitchFamily="34" charset="0"/>
                          <a:cs typeface="Arial" panose="020B0604020202020204" pitchFamily="34" charset="0"/>
                        </a:rPr>
                        <a:t> Individual </a:t>
                      </a:r>
                    </a:p>
                    <a:p>
                      <a:pPr algn="ctr" fontAlgn="b"/>
                      <a:r>
                        <a:rPr lang="en-US" sz="1500" b="1" i="0" u="none" strike="noStrike" baseline="0" dirty="0">
                          <a:solidFill>
                            <a:srgbClr val="000000"/>
                          </a:solidFill>
                          <a:effectLst/>
                          <a:latin typeface="Arial" panose="020B0604020202020204" pitchFamily="34" charset="0"/>
                          <a:cs typeface="Arial" panose="020B0604020202020204" pitchFamily="34" charset="0"/>
                        </a:rPr>
                        <a:t>Income Rank</a:t>
                      </a:r>
                    </a:p>
                    <a:p>
                      <a:pPr algn="ctr" fontAlgn="b"/>
                      <a:r>
                        <a:rPr lang="en-US" sz="1500" b="1" i="0" u="none" strike="noStrike" baseline="0" dirty="0">
                          <a:solidFill>
                            <a:srgbClr val="000000"/>
                          </a:solidFill>
                          <a:effectLst/>
                          <a:latin typeface="Arial" panose="020B0604020202020204" pitchFamily="34" charset="0"/>
                          <a:cs typeface="Arial" panose="020B0604020202020204" pitchFamily="34" charset="0"/>
                        </a:rPr>
                        <a:t>Black Males (p=25)</a:t>
                      </a:r>
                      <a:endParaRPr lang="en-US" sz="15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b"/>
                      <a:r>
                        <a:rPr lang="en-US" sz="1500" b="1" i="0" u="none" strike="noStrike" dirty="0">
                          <a:solidFill>
                            <a:srgbClr val="000000"/>
                          </a:solidFill>
                          <a:effectLst/>
                          <a:latin typeface="Arial" panose="020B0604020202020204" pitchFamily="34" charset="0"/>
                          <a:cs typeface="Arial" panose="020B0604020202020204" pitchFamily="34" charset="0"/>
                        </a:rPr>
                        <a:t>White Minus</a:t>
                      </a:r>
                      <a:r>
                        <a:rPr lang="en-US" sz="1500" b="1" i="0" u="none" strike="noStrike" baseline="0" dirty="0">
                          <a:solidFill>
                            <a:srgbClr val="000000"/>
                          </a:solidFill>
                          <a:effectLst/>
                          <a:latin typeface="Arial" panose="020B0604020202020204" pitchFamily="34" charset="0"/>
                          <a:cs typeface="Arial" panose="020B0604020202020204" pitchFamily="34" charset="0"/>
                        </a:rPr>
                        <a:t> Black </a:t>
                      </a:r>
                    </a:p>
                    <a:p>
                      <a:pPr algn="ctr" fontAlgn="b"/>
                      <a:r>
                        <a:rPr lang="en-US" sz="1500" b="1" i="0" u="none" strike="noStrike" baseline="0" dirty="0">
                          <a:solidFill>
                            <a:srgbClr val="000000"/>
                          </a:solidFill>
                          <a:effectLst/>
                          <a:latin typeface="Arial" panose="020B0604020202020204" pitchFamily="34" charset="0"/>
                          <a:cs typeface="Arial" panose="020B0604020202020204" pitchFamily="34" charset="0"/>
                        </a:rPr>
                        <a:t>Individual Income Rank (p=25)</a:t>
                      </a:r>
                      <a:endParaRPr lang="en-US" sz="15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w="12700" cap="flat" cmpd="sng" algn="ctr">
                      <a:solidFill>
                        <a:schemeClr val="tx1"/>
                      </a:solidFill>
                      <a:prstDash val="solid"/>
                      <a:round/>
                      <a:headEnd type="none" w="med" len="med"/>
                      <a:tailEnd type="none" w="med" len="med"/>
                    </a:lnT>
                    <a:lnB>
                      <a:noFill/>
                    </a:lnB>
                  </a:tcPr>
                </a:tc>
                <a:extLst>
                  <a:ext uri="{0D108BD9-81ED-4DB2-BD59-A6C34878D82A}">
                    <a16:rowId xmlns:a16="http://schemas.microsoft.com/office/drawing/2014/main" val="3954820351"/>
                  </a:ext>
                </a:extLst>
              </a:tr>
              <a:tr h="139065">
                <a:tc>
                  <a:txBody>
                    <a:bodyPr/>
                    <a:lstStyle/>
                    <a:p>
                      <a:pPr algn="l" fontAlgn="b"/>
                      <a:endParaRPr lang="en-US" sz="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70725829"/>
                  </a:ext>
                </a:extLst>
              </a:tr>
              <a:tr h="47952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US" sz="1500" b="1" i="0" u="none" strike="noStrike" dirty="0">
                          <a:solidFill>
                            <a:srgbClr val="000000"/>
                          </a:solidFill>
                          <a:effectLst/>
                          <a:latin typeface="Arial" panose="020B0604020202020204" pitchFamily="34" charset="0"/>
                          <a:cs typeface="Arial" panose="020B0604020202020204" pitchFamily="34" charset="0"/>
                        </a:rPr>
                        <a:t>A. Top</a:t>
                      </a:r>
                      <a:r>
                        <a:rPr lang="en-US" sz="1500" b="1" i="0" u="none" strike="noStrike" baseline="0" dirty="0">
                          <a:solidFill>
                            <a:srgbClr val="000000"/>
                          </a:solidFill>
                          <a:effectLst/>
                          <a:latin typeface="Arial" panose="020B0604020202020204" pitchFamily="34" charset="0"/>
                          <a:cs typeface="Arial" panose="020B0604020202020204" pitchFamily="34" charset="0"/>
                        </a:rPr>
                        <a:t> 5 CZs</a:t>
                      </a:r>
                    </a:p>
                  </a:txBody>
                  <a:tcPr marL="9525" marR="9525" marT="9525" marB="0" anchor="b">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b"/>
                      <a:endParaRPr lang="en-US" sz="1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b"/>
                      <a:endParaRPr lang="en-US" sz="1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w="12700" cap="flat" cmpd="sng" algn="ctr">
                      <a:solidFill>
                        <a:schemeClr val="tx1"/>
                      </a:solidFill>
                      <a:prstDash val="solid"/>
                      <a:round/>
                      <a:headEnd type="none" w="med" len="med"/>
                      <a:tailEnd type="none" w="med" len="med"/>
                    </a:lnT>
                    <a:lnB>
                      <a:noFill/>
                    </a:lnB>
                  </a:tcPr>
                </a:tc>
                <a:extLst>
                  <a:ext uri="{0D108BD9-81ED-4DB2-BD59-A6C34878D82A}">
                    <a16:rowId xmlns:a16="http://schemas.microsoft.com/office/drawing/2014/main" val="469100835"/>
                  </a:ext>
                </a:extLst>
              </a:tr>
              <a:tr h="89399">
                <a:tc>
                  <a:txBody>
                    <a:bodyPr/>
                    <a:lstStyle/>
                    <a:p>
                      <a:pPr algn="r" fontAlgn="b"/>
                      <a:endParaRPr lang="en-US" sz="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a:noFill/>
                    </a:lnB>
                  </a:tcPr>
                </a:tc>
                <a:tc>
                  <a:txBody>
                    <a:bodyPr/>
                    <a:lstStyle/>
                    <a:p>
                      <a:pPr algn="ctr" fontAlgn="b"/>
                      <a:endParaRPr lang="en-US" sz="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a:noFill/>
                    </a:lnB>
                  </a:tcPr>
                </a:tc>
                <a:tc>
                  <a:txBody>
                    <a:bodyPr/>
                    <a:lstStyle/>
                    <a:p>
                      <a:pPr algn="ctr" fontAlgn="b"/>
                      <a:endParaRPr lang="en-US" sz="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a:noFill/>
                    </a:lnB>
                  </a:tcPr>
                </a:tc>
                <a:extLst>
                  <a:ext uri="{0D108BD9-81ED-4DB2-BD59-A6C34878D82A}">
                    <a16:rowId xmlns:a16="http://schemas.microsoft.com/office/drawing/2014/main" val="2381384281"/>
                  </a:ext>
                </a:extLst>
              </a:tr>
              <a:tr h="312673">
                <a:tc>
                  <a:txBody>
                    <a:bodyPr/>
                    <a:lstStyle/>
                    <a:p>
                      <a:pPr algn="r" fontAlgn="b"/>
                      <a:r>
                        <a:rPr lang="en-US" sz="1500" b="0" i="0" u="none" strike="noStrike" dirty="0">
                          <a:solidFill>
                            <a:srgbClr val="000000"/>
                          </a:solidFill>
                          <a:effectLst/>
                          <a:latin typeface="Arial" panose="020B0604020202020204" pitchFamily="34" charset="0"/>
                          <a:cs typeface="Arial" panose="020B0604020202020204" pitchFamily="34" charset="0"/>
                        </a:rPr>
                        <a:t>Boston, MA</a:t>
                      </a:r>
                    </a:p>
                  </a:txBody>
                  <a:tcPr marL="9525" marR="9525" marT="9525" marB="0" anchor="b">
                    <a:lnL>
                      <a:noFill/>
                    </a:lnL>
                    <a:lnR>
                      <a:noFill/>
                    </a:lnR>
                    <a:lnT>
                      <a:noFill/>
                    </a:lnT>
                    <a:lnB>
                      <a:noFill/>
                    </a:lnB>
                  </a:tcPr>
                </a:tc>
                <a:tc>
                  <a:txBody>
                    <a:bodyPr/>
                    <a:lstStyle/>
                    <a:p>
                      <a:pPr algn="ctr" fontAlgn="b"/>
                      <a:r>
                        <a:rPr lang="en-US" sz="1500" b="0" i="0" u="none" strike="noStrike" dirty="0">
                          <a:solidFill>
                            <a:srgbClr val="000000"/>
                          </a:solidFill>
                          <a:effectLst/>
                          <a:latin typeface="Arial" panose="020B0604020202020204" pitchFamily="34" charset="0"/>
                          <a:cs typeface="Arial" panose="020B0604020202020204" pitchFamily="34" charset="0"/>
                        </a:rPr>
                        <a:t>44.3</a:t>
                      </a:r>
                    </a:p>
                  </a:txBody>
                  <a:tcPr marL="9525" marR="9525" marT="9525" marB="0" anchor="b">
                    <a:lnL>
                      <a:noFill/>
                    </a:lnL>
                    <a:lnR>
                      <a:noFill/>
                    </a:lnR>
                    <a:lnT>
                      <a:noFill/>
                    </a:lnT>
                    <a:lnB>
                      <a:noFill/>
                    </a:lnB>
                  </a:tcPr>
                </a:tc>
                <a:tc>
                  <a:txBody>
                    <a:bodyPr/>
                    <a:lstStyle/>
                    <a:p>
                      <a:pPr algn="ctr" fontAlgn="b"/>
                      <a:r>
                        <a:rPr lang="en-US" sz="1500" b="0" i="0" u="none" strike="noStrike" dirty="0">
                          <a:solidFill>
                            <a:srgbClr val="000000"/>
                          </a:solidFill>
                          <a:effectLst/>
                          <a:latin typeface="Arial" panose="020B0604020202020204" pitchFamily="34" charset="0"/>
                          <a:cs typeface="Arial" panose="020B0604020202020204" pitchFamily="34" charset="0"/>
                        </a:rPr>
                        <a:t>7.8</a:t>
                      </a:r>
                    </a:p>
                  </a:txBody>
                  <a:tcPr marL="9525" marR="9525" marT="9525" marB="0" anchor="b">
                    <a:lnL>
                      <a:noFill/>
                    </a:lnL>
                    <a:lnR>
                      <a:noFill/>
                    </a:lnR>
                    <a:lnT>
                      <a:noFill/>
                    </a:lnT>
                    <a:lnB>
                      <a:noFill/>
                    </a:lnB>
                  </a:tcPr>
                </a:tc>
                <a:extLst>
                  <a:ext uri="{0D108BD9-81ED-4DB2-BD59-A6C34878D82A}">
                    <a16:rowId xmlns:a16="http://schemas.microsoft.com/office/drawing/2014/main" val="987312461"/>
                  </a:ext>
                </a:extLst>
              </a:tr>
              <a:tr h="312673">
                <a:tc>
                  <a:txBody>
                    <a:bodyPr/>
                    <a:lstStyle/>
                    <a:p>
                      <a:pPr algn="r" fontAlgn="b"/>
                      <a:r>
                        <a:rPr lang="en-US" sz="1500" b="0" i="0" u="none" strike="noStrike" dirty="0">
                          <a:solidFill>
                            <a:srgbClr val="000000"/>
                          </a:solidFill>
                          <a:effectLst/>
                          <a:latin typeface="Arial" panose="020B0604020202020204" pitchFamily="34" charset="0"/>
                          <a:cs typeface="Arial" panose="020B0604020202020204" pitchFamily="34" charset="0"/>
                        </a:rPr>
                        <a:t>Lafayette, LA</a:t>
                      </a:r>
                    </a:p>
                  </a:txBody>
                  <a:tcPr marL="9525" marR="9525" marT="9525" marB="0" anchor="b">
                    <a:lnL>
                      <a:noFill/>
                    </a:lnL>
                    <a:lnR>
                      <a:noFill/>
                    </a:lnR>
                    <a:lnT>
                      <a:noFill/>
                    </a:lnT>
                    <a:lnB>
                      <a:noFill/>
                    </a:lnB>
                  </a:tcPr>
                </a:tc>
                <a:tc>
                  <a:txBody>
                    <a:bodyPr/>
                    <a:lstStyle/>
                    <a:p>
                      <a:pPr algn="ctr" fontAlgn="b"/>
                      <a:r>
                        <a:rPr lang="en-US" sz="1500" b="0" i="0" u="none" strike="noStrike" dirty="0">
                          <a:solidFill>
                            <a:srgbClr val="000000"/>
                          </a:solidFill>
                          <a:effectLst/>
                          <a:latin typeface="Arial" panose="020B0604020202020204" pitchFamily="34" charset="0"/>
                          <a:cs typeface="Arial" panose="020B0604020202020204" pitchFamily="34" charset="0"/>
                        </a:rPr>
                        <a:t>44.0</a:t>
                      </a:r>
                    </a:p>
                  </a:txBody>
                  <a:tcPr marL="9525" marR="9525" marT="9525" marB="0" anchor="b">
                    <a:lnL>
                      <a:noFill/>
                    </a:lnL>
                    <a:lnR>
                      <a:noFill/>
                    </a:lnR>
                    <a:lnT>
                      <a:noFill/>
                    </a:lnT>
                    <a:lnB>
                      <a:noFill/>
                    </a:lnB>
                  </a:tcPr>
                </a:tc>
                <a:tc>
                  <a:txBody>
                    <a:bodyPr/>
                    <a:lstStyle/>
                    <a:p>
                      <a:pPr algn="ctr" fontAlgn="b"/>
                      <a:r>
                        <a:rPr lang="en-US" sz="1500" b="0" i="0" u="none" strike="noStrike">
                          <a:solidFill>
                            <a:srgbClr val="000000"/>
                          </a:solidFill>
                          <a:effectLst/>
                          <a:latin typeface="Arial" panose="020B0604020202020204" pitchFamily="34" charset="0"/>
                          <a:cs typeface="Arial" panose="020B0604020202020204" pitchFamily="34" charset="0"/>
                        </a:rPr>
                        <a:t>11.6</a:t>
                      </a:r>
                    </a:p>
                  </a:txBody>
                  <a:tcPr marL="9525" marR="9525" marT="9525" marB="0" anchor="b">
                    <a:lnL>
                      <a:noFill/>
                    </a:lnL>
                    <a:lnR>
                      <a:noFill/>
                    </a:lnR>
                    <a:lnT>
                      <a:noFill/>
                    </a:lnT>
                    <a:lnB>
                      <a:noFill/>
                    </a:lnB>
                  </a:tcPr>
                </a:tc>
                <a:extLst>
                  <a:ext uri="{0D108BD9-81ED-4DB2-BD59-A6C34878D82A}">
                    <a16:rowId xmlns:a16="http://schemas.microsoft.com/office/drawing/2014/main" val="3523789682"/>
                  </a:ext>
                </a:extLst>
              </a:tr>
              <a:tr h="312673">
                <a:tc>
                  <a:txBody>
                    <a:bodyPr/>
                    <a:lstStyle/>
                    <a:p>
                      <a:pPr algn="r" fontAlgn="b"/>
                      <a:r>
                        <a:rPr lang="en-US" sz="1500" b="0" i="0" u="none" strike="noStrike" dirty="0">
                          <a:solidFill>
                            <a:srgbClr val="000000"/>
                          </a:solidFill>
                          <a:effectLst/>
                          <a:latin typeface="Arial" panose="020B0604020202020204" pitchFamily="34" charset="0"/>
                          <a:cs typeface="Arial" panose="020B0604020202020204" pitchFamily="34" charset="0"/>
                        </a:rPr>
                        <a:t>Lake Charles, LA</a:t>
                      </a:r>
                    </a:p>
                  </a:txBody>
                  <a:tcPr marL="9525" marR="9525" marT="9525" marB="0" anchor="b">
                    <a:lnL>
                      <a:noFill/>
                    </a:lnL>
                    <a:lnR>
                      <a:noFill/>
                    </a:lnR>
                    <a:lnT>
                      <a:noFill/>
                    </a:lnT>
                    <a:lnB>
                      <a:noFill/>
                    </a:lnB>
                  </a:tcPr>
                </a:tc>
                <a:tc>
                  <a:txBody>
                    <a:bodyPr/>
                    <a:lstStyle/>
                    <a:p>
                      <a:pPr algn="ctr" fontAlgn="b"/>
                      <a:r>
                        <a:rPr lang="en-US" sz="1500" b="0" i="0" u="none" strike="noStrike" dirty="0">
                          <a:solidFill>
                            <a:srgbClr val="000000"/>
                          </a:solidFill>
                          <a:effectLst/>
                          <a:latin typeface="Arial" panose="020B0604020202020204" pitchFamily="34" charset="0"/>
                          <a:cs typeface="Arial" panose="020B0604020202020204" pitchFamily="34" charset="0"/>
                        </a:rPr>
                        <a:t>43.1</a:t>
                      </a:r>
                    </a:p>
                  </a:txBody>
                  <a:tcPr marL="9525" marR="9525" marT="9525" marB="0" anchor="b">
                    <a:lnL>
                      <a:noFill/>
                    </a:lnL>
                    <a:lnR>
                      <a:noFill/>
                    </a:lnR>
                    <a:lnT>
                      <a:noFill/>
                    </a:lnT>
                    <a:lnB>
                      <a:noFill/>
                    </a:lnB>
                  </a:tcPr>
                </a:tc>
                <a:tc>
                  <a:txBody>
                    <a:bodyPr/>
                    <a:lstStyle/>
                    <a:p>
                      <a:pPr algn="ctr" fontAlgn="b"/>
                      <a:r>
                        <a:rPr lang="en-US" sz="1500" b="0" i="0" u="none" strike="noStrike">
                          <a:solidFill>
                            <a:srgbClr val="000000"/>
                          </a:solidFill>
                          <a:effectLst/>
                          <a:latin typeface="Arial" panose="020B0604020202020204" pitchFamily="34" charset="0"/>
                          <a:cs typeface="Arial" panose="020B0604020202020204" pitchFamily="34" charset="0"/>
                        </a:rPr>
                        <a:t>11.1</a:t>
                      </a:r>
                    </a:p>
                  </a:txBody>
                  <a:tcPr marL="9525" marR="9525" marT="9525" marB="0" anchor="b">
                    <a:lnL>
                      <a:noFill/>
                    </a:lnL>
                    <a:lnR>
                      <a:noFill/>
                    </a:lnR>
                    <a:lnT>
                      <a:noFill/>
                    </a:lnT>
                    <a:lnB>
                      <a:noFill/>
                    </a:lnB>
                  </a:tcPr>
                </a:tc>
                <a:extLst>
                  <a:ext uri="{0D108BD9-81ED-4DB2-BD59-A6C34878D82A}">
                    <a16:rowId xmlns:a16="http://schemas.microsoft.com/office/drawing/2014/main" val="2309521781"/>
                  </a:ext>
                </a:extLst>
              </a:tr>
              <a:tr h="312673">
                <a:tc>
                  <a:txBody>
                    <a:bodyPr/>
                    <a:lstStyle/>
                    <a:p>
                      <a:pPr algn="r" fontAlgn="b"/>
                      <a:r>
                        <a:rPr lang="en-US" sz="1500" b="0" i="0" u="none" strike="noStrike" dirty="0">
                          <a:solidFill>
                            <a:srgbClr val="000000"/>
                          </a:solidFill>
                          <a:effectLst/>
                          <a:latin typeface="Arial" panose="020B0604020202020204" pitchFamily="34" charset="0"/>
                          <a:cs typeface="Arial" panose="020B0604020202020204" pitchFamily="34" charset="0"/>
                        </a:rPr>
                        <a:t>Baton Rouge, LA</a:t>
                      </a:r>
                    </a:p>
                  </a:txBody>
                  <a:tcPr marL="9525" marR="9525" marT="9525" marB="0" anchor="b">
                    <a:lnL>
                      <a:noFill/>
                    </a:lnL>
                    <a:lnR>
                      <a:noFill/>
                    </a:lnR>
                    <a:lnT>
                      <a:noFill/>
                    </a:lnT>
                    <a:lnB>
                      <a:noFill/>
                    </a:lnB>
                  </a:tcPr>
                </a:tc>
                <a:tc>
                  <a:txBody>
                    <a:bodyPr/>
                    <a:lstStyle/>
                    <a:p>
                      <a:pPr algn="ctr" fontAlgn="b"/>
                      <a:r>
                        <a:rPr lang="en-US" sz="1500" b="0" i="0" u="none" strike="noStrike">
                          <a:solidFill>
                            <a:srgbClr val="000000"/>
                          </a:solidFill>
                          <a:effectLst/>
                          <a:latin typeface="Arial" panose="020B0604020202020204" pitchFamily="34" charset="0"/>
                          <a:cs typeface="Arial" panose="020B0604020202020204" pitchFamily="34" charset="0"/>
                        </a:rPr>
                        <a:t>43.1</a:t>
                      </a:r>
                    </a:p>
                  </a:txBody>
                  <a:tcPr marL="9525" marR="9525" marT="9525" marB="0" anchor="b">
                    <a:lnL>
                      <a:noFill/>
                    </a:lnL>
                    <a:lnR>
                      <a:noFill/>
                    </a:lnR>
                    <a:lnT>
                      <a:noFill/>
                    </a:lnT>
                    <a:lnB>
                      <a:noFill/>
                    </a:lnB>
                  </a:tcPr>
                </a:tc>
                <a:tc>
                  <a:txBody>
                    <a:bodyPr/>
                    <a:lstStyle/>
                    <a:p>
                      <a:pPr algn="ctr" fontAlgn="b"/>
                      <a:r>
                        <a:rPr lang="en-US" sz="1500" b="0" i="0" u="none" strike="noStrike" dirty="0">
                          <a:solidFill>
                            <a:srgbClr val="000000"/>
                          </a:solidFill>
                          <a:effectLst/>
                          <a:latin typeface="Arial" panose="020B0604020202020204" pitchFamily="34" charset="0"/>
                          <a:cs typeface="Arial" panose="020B0604020202020204" pitchFamily="34" charset="0"/>
                        </a:rPr>
                        <a:t>10.8</a:t>
                      </a:r>
                    </a:p>
                  </a:txBody>
                  <a:tcPr marL="9525" marR="9525" marT="9525" marB="0" anchor="b">
                    <a:lnL>
                      <a:noFill/>
                    </a:lnL>
                    <a:lnR>
                      <a:noFill/>
                    </a:lnR>
                    <a:lnT>
                      <a:noFill/>
                    </a:lnT>
                    <a:lnB>
                      <a:noFill/>
                    </a:lnB>
                  </a:tcPr>
                </a:tc>
                <a:extLst>
                  <a:ext uri="{0D108BD9-81ED-4DB2-BD59-A6C34878D82A}">
                    <a16:rowId xmlns:a16="http://schemas.microsoft.com/office/drawing/2014/main" val="4063301305"/>
                  </a:ext>
                </a:extLst>
              </a:tr>
              <a:tr h="312673">
                <a:tc>
                  <a:txBody>
                    <a:bodyPr/>
                    <a:lstStyle/>
                    <a:p>
                      <a:pPr algn="r" fontAlgn="b"/>
                      <a:r>
                        <a:rPr lang="en-US" sz="1500" b="0" i="0" u="none" strike="noStrike" dirty="0">
                          <a:solidFill>
                            <a:srgbClr val="000000"/>
                          </a:solidFill>
                          <a:effectLst/>
                          <a:latin typeface="Arial" panose="020B0604020202020204" pitchFamily="34" charset="0"/>
                          <a:cs typeface="Arial" panose="020B0604020202020204" pitchFamily="34" charset="0"/>
                        </a:rPr>
                        <a:t>New York, NY</a:t>
                      </a:r>
                    </a:p>
                  </a:txBody>
                  <a:tcPr marL="9525" marR="9525" marT="9525" marB="0" anchor="b">
                    <a:lnL>
                      <a:noFill/>
                    </a:lnL>
                    <a:lnR>
                      <a:noFill/>
                    </a:lnR>
                    <a:lnT>
                      <a:noFill/>
                    </a:lnT>
                    <a:lnB>
                      <a:noFill/>
                    </a:lnB>
                  </a:tcPr>
                </a:tc>
                <a:tc>
                  <a:txBody>
                    <a:bodyPr/>
                    <a:lstStyle/>
                    <a:p>
                      <a:pPr algn="ctr" fontAlgn="b"/>
                      <a:r>
                        <a:rPr lang="en-US" sz="1500" b="0" i="0" u="none" strike="noStrike" dirty="0">
                          <a:solidFill>
                            <a:srgbClr val="000000"/>
                          </a:solidFill>
                          <a:effectLst/>
                          <a:latin typeface="Arial" panose="020B0604020202020204" pitchFamily="34" charset="0"/>
                          <a:cs typeface="Arial" panose="020B0604020202020204" pitchFamily="34" charset="0"/>
                        </a:rPr>
                        <a:t>42.4</a:t>
                      </a:r>
                    </a:p>
                  </a:txBody>
                  <a:tcPr marL="9525" marR="9525" marT="9525" marB="0" anchor="b">
                    <a:lnL>
                      <a:noFill/>
                    </a:lnL>
                    <a:lnR>
                      <a:noFill/>
                    </a:lnR>
                    <a:lnT>
                      <a:noFill/>
                    </a:lnT>
                    <a:lnB>
                      <a:noFill/>
                    </a:lnB>
                  </a:tcPr>
                </a:tc>
                <a:tc>
                  <a:txBody>
                    <a:bodyPr/>
                    <a:lstStyle/>
                    <a:p>
                      <a:pPr algn="ctr" fontAlgn="b"/>
                      <a:r>
                        <a:rPr lang="en-US" sz="1500" b="0" i="0" u="none" strike="noStrike" dirty="0">
                          <a:solidFill>
                            <a:srgbClr val="000000"/>
                          </a:solidFill>
                          <a:effectLst/>
                          <a:latin typeface="Arial" panose="020B0604020202020204" pitchFamily="34" charset="0"/>
                          <a:cs typeface="Arial" panose="020B0604020202020204" pitchFamily="34" charset="0"/>
                        </a:rPr>
                        <a:t>13.2</a:t>
                      </a:r>
                    </a:p>
                  </a:txBody>
                  <a:tcPr marL="9525" marR="9525" marT="9525" marB="0" anchor="b">
                    <a:lnL>
                      <a:noFill/>
                    </a:lnL>
                    <a:lnR>
                      <a:noFill/>
                    </a:lnR>
                    <a:lnT>
                      <a:noFill/>
                    </a:lnT>
                    <a:lnB>
                      <a:noFill/>
                    </a:lnB>
                  </a:tcPr>
                </a:tc>
                <a:extLst>
                  <a:ext uri="{0D108BD9-81ED-4DB2-BD59-A6C34878D82A}">
                    <a16:rowId xmlns:a16="http://schemas.microsoft.com/office/drawing/2014/main" val="1995626283"/>
                  </a:ext>
                </a:extLst>
              </a:tr>
              <a:tr h="312673">
                <a:tc>
                  <a:txBody>
                    <a:bodyPr/>
                    <a:lstStyle/>
                    <a:p>
                      <a:pPr algn="r" fontAlgn="b"/>
                      <a:endParaRPr lang="en-US" sz="1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a:noFill/>
                    </a:lnB>
                  </a:tcPr>
                </a:tc>
                <a:tc>
                  <a:txBody>
                    <a:bodyPr/>
                    <a:lstStyle/>
                    <a:p>
                      <a:pPr algn="ctr" fontAlgn="b"/>
                      <a:endParaRPr lang="en-US" sz="1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a:noFill/>
                    </a:lnB>
                  </a:tcPr>
                </a:tc>
                <a:tc>
                  <a:txBody>
                    <a:bodyPr/>
                    <a:lstStyle/>
                    <a:p>
                      <a:pPr algn="ctr" fontAlgn="b"/>
                      <a:endParaRPr lang="en-US" sz="1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a:noFill/>
                    </a:lnB>
                  </a:tcPr>
                </a:tc>
                <a:extLst>
                  <a:ext uri="{0D108BD9-81ED-4DB2-BD59-A6C34878D82A}">
                    <a16:rowId xmlns:a16="http://schemas.microsoft.com/office/drawing/2014/main" val="4005127932"/>
                  </a:ext>
                </a:extLst>
              </a:tr>
              <a:tr h="31919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US" sz="1500" b="1" i="0" u="none" strike="noStrike" dirty="0">
                          <a:solidFill>
                            <a:srgbClr val="000000"/>
                          </a:solidFill>
                          <a:effectLst/>
                          <a:latin typeface="Arial" panose="020B0604020202020204" pitchFamily="34" charset="0"/>
                          <a:cs typeface="Arial" panose="020B0604020202020204" pitchFamily="34" charset="0"/>
                        </a:rPr>
                        <a:t>B. Bottom</a:t>
                      </a:r>
                      <a:r>
                        <a:rPr lang="en-US" sz="1500" b="1" i="0" u="none" strike="noStrike" baseline="0" dirty="0">
                          <a:solidFill>
                            <a:srgbClr val="000000"/>
                          </a:solidFill>
                          <a:effectLst/>
                          <a:latin typeface="Arial" panose="020B0604020202020204" pitchFamily="34" charset="0"/>
                          <a:cs typeface="Arial" panose="020B0604020202020204" pitchFamily="34" charset="0"/>
                        </a:rPr>
                        <a:t> 5 CZs</a:t>
                      </a:r>
                      <a:endParaRPr lang="en-US" sz="15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a:noFill/>
                    </a:lnB>
                  </a:tcPr>
                </a:tc>
                <a:tc>
                  <a:txBody>
                    <a:bodyPr/>
                    <a:lstStyle/>
                    <a:p>
                      <a:pPr algn="ctr" fontAlgn="b"/>
                      <a:endParaRPr lang="en-US" sz="1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a:noFill/>
                    </a:lnB>
                  </a:tcPr>
                </a:tc>
                <a:tc>
                  <a:txBody>
                    <a:bodyPr/>
                    <a:lstStyle/>
                    <a:p>
                      <a:pPr algn="ctr" fontAlgn="b"/>
                      <a:endParaRPr lang="en-US" sz="1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a:noFill/>
                    </a:lnB>
                  </a:tcPr>
                </a:tc>
                <a:extLst>
                  <a:ext uri="{0D108BD9-81ED-4DB2-BD59-A6C34878D82A}">
                    <a16:rowId xmlns:a16="http://schemas.microsoft.com/office/drawing/2014/main" val="2886823983"/>
                  </a:ext>
                </a:extLst>
              </a:tr>
              <a:tr h="109265">
                <a:tc>
                  <a:txBody>
                    <a:bodyPr/>
                    <a:lstStyle/>
                    <a:p>
                      <a:pPr algn="r" fontAlgn="b"/>
                      <a:endParaRPr lang="en-US" sz="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a:noFill/>
                    </a:lnB>
                  </a:tcPr>
                </a:tc>
                <a:tc>
                  <a:txBody>
                    <a:bodyPr/>
                    <a:lstStyle/>
                    <a:p>
                      <a:pPr algn="ctr" fontAlgn="b"/>
                      <a:endParaRPr lang="en-US" sz="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a:noFill/>
                    </a:lnB>
                  </a:tcPr>
                </a:tc>
                <a:tc>
                  <a:txBody>
                    <a:bodyPr/>
                    <a:lstStyle/>
                    <a:p>
                      <a:pPr algn="ctr" fontAlgn="b"/>
                      <a:endParaRPr lang="en-US" sz="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a:noFill/>
                    </a:lnB>
                  </a:tcPr>
                </a:tc>
                <a:extLst>
                  <a:ext uri="{0D108BD9-81ED-4DB2-BD59-A6C34878D82A}">
                    <a16:rowId xmlns:a16="http://schemas.microsoft.com/office/drawing/2014/main" val="2041474436"/>
                  </a:ext>
                </a:extLst>
              </a:tr>
              <a:tr h="312673">
                <a:tc>
                  <a:txBody>
                    <a:bodyPr/>
                    <a:lstStyle/>
                    <a:p>
                      <a:pPr algn="r" fontAlgn="b"/>
                      <a:r>
                        <a:rPr lang="en-US" sz="1500" b="0" i="0" u="none" strike="noStrike" dirty="0">
                          <a:solidFill>
                            <a:srgbClr val="000000"/>
                          </a:solidFill>
                          <a:effectLst/>
                          <a:latin typeface="Arial" panose="020B0604020202020204" pitchFamily="34" charset="0"/>
                          <a:cs typeface="Arial" panose="020B0604020202020204" pitchFamily="34" charset="0"/>
                        </a:rPr>
                        <a:t>Grand Rapids, MI</a:t>
                      </a:r>
                    </a:p>
                  </a:txBody>
                  <a:tcPr marL="9525" marR="9525" marT="9525" marB="0" anchor="b">
                    <a:lnL>
                      <a:noFill/>
                    </a:lnL>
                    <a:lnR>
                      <a:noFill/>
                    </a:lnR>
                    <a:lnT>
                      <a:noFill/>
                    </a:lnT>
                    <a:lnB>
                      <a:noFill/>
                    </a:lnB>
                  </a:tcPr>
                </a:tc>
                <a:tc>
                  <a:txBody>
                    <a:bodyPr/>
                    <a:lstStyle/>
                    <a:p>
                      <a:pPr algn="ctr" fontAlgn="b"/>
                      <a:r>
                        <a:rPr lang="en-US" sz="1500" b="0" i="0" u="none" strike="noStrike">
                          <a:solidFill>
                            <a:srgbClr val="000000"/>
                          </a:solidFill>
                          <a:effectLst/>
                          <a:latin typeface="Arial" panose="020B0604020202020204" pitchFamily="34" charset="0"/>
                          <a:cs typeface="Arial" panose="020B0604020202020204" pitchFamily="34" charset="0"/>
                        </a:rPr>
                        <a:t>35.5</a:t>
                      </a:r>
                    </a:p>
                  </a:txBody>
                  <a:tcPr marL="9525" marR="9525" marT="9525" marB="0" anchor="b">
                    <a:lnL>
                      <a:noFill/>
                    </a:lnL>
                    <a:lnR>
                      <a:noFill/>
                    </a:lnR>
                    <a:lnT>
                      <a:noFill/>
                    </a:lnT>
                    <a:lnB>
                      <a:noFill/>
                    </a:lnB>
                  </a:tcPr>
                </a:tc>
                <a:tc>
                  <a:txBody>
                    <a:bodyPr/>
                    <a:lstStyle/>
                    <a:p>
                      <a:pPr algn="ctr" fontAlgn="b"/>
                      <a:r>
                        <a:rPr lang="en-US" sz="1500" b="0" i="0" u="none" strike="noStrike" dirty="0">
                          <a:solidFill>
                            <a:srgbClr val="000000"/>
                          </a:solidFill>
                          <a:effectLst/>
                          <a:latin typeface="Arial" panose="020B0604020202020204" pitchFamily="34" charset="0"/>
                          <a:cs typeface="Arial" panose="020B0604020202020204" pitchFamily="34" charset="0"/>
                        </a:rPr>
                        <a:t>11.1</a:t>
                      </a:r>
                    </a:p>
                  </a:txBody>
                  <a:tcPr marL="9525" marR="9525" marT="9525" marB="0" anchor="b">
                    <a:lnL>
                      <a:noFill/>
                    </a:lnL>
                    <a:lnR>
                      <a:noFill/>
                    </a:lnR>
                    <a:lnT>
                      <a:noFill/>
                    </a:lnT>
                    <a:lnB>
                      <a:noFill/>
                    </a:lnB>
                  </a:tcPr>
                </a:tc>
                <a:extLst>
                  <a:ext uri="{0D108BD9-81ED-4DB2-BD59-A6C34878D82A}">
                    <a16:rowId xmlns:a16="http://schemas.microsoft.com/office/drawing/2014/main" val="115138411"/>
                  </a:ext>
                </a:extLst>
              </a:tr>
              <a:tr h="312673">
                <a:tc>
                  <a:txBody>
                    <a:bodyPr/>
                    <a:lstStyle/>
                    <a:p>
                      <a:pPr algn="r" fontAlgn="b"/>
                      <a:r>
                        <a:rPr lang="en-US" sz="1500" b="0" i="0" u="none" strike="noStrike" dirty="0">
                          <a:solidFill>
                            <a:srgbClr val="000000"/>
                          </a:solidFill>
                          <a:effectLst/>
                          <a:latin typeface="Arial" panose="020B0604020202020204" pitchFamily="34" charset="0"/>
                          <a:cs typeface="Arial" panose="020B0604020202020204" pitchFamily="34" charset="0"/>
                        </a:rPr>
                        <a:t>Cleveland, OH</a:t>
                      </a:r>
                    </a:p>
                  </a:txBody>
                  <a:tcPr marL="9525" marR="9525" marT="9525" marB="0" anchor="b">
                    <a:lnL>
                      <a:noFill/>
                    </a:lnL>
                    <a:lnR>
                      <a:noFill/>
                    </a:lnR>
                    <a:lnT>
                      <a:noFill/>
                    </a:lnT>
                    <a:lnB>
                      <a:noFill/>
                    </a:lnB>
                  </a:tcPr>
                </a:tc>
                <a:tc>
                  <a:txBody>
                    <a:bodyPr/>
                    <a:lstStyle/>
                    <a:p>
                      <a:pPr algn="ctr" fontAlgn="b"/>
                      <a:r>
                        <a:rPr lang="en-US" sz="1500" b="0" i="0" u="none" strike="noStrike">
                          <a:solidFill>
                            <a:srgbClr val="000000"/>
                          </a:solidFill>
                          <a:effectLst/>
                          <a:latin typeface="Arial" panose="020B0604020202020204" pitchFamily="34" charset="0"/>
                          <a:cs typeface="Arial" panose="020B0604020202020204" pitchFamily="34" charset="0"/>
                        </a:rPr>
                        <a:t>35.2</a:t>
                      </a:r>
                    </a:p>
                  </a:txBody>
                  <a:tcPr marL="9525" marR="9525" marT="9525" marB="0" anchor="b">
                    <a:lnL>
                      <a:noFill/>
                    </a:lnL>
                    <a:lnR>
                      <a:noFill/>
                    </a:lnR>
                    <a:lnT>
                      <a:noFill/>
                    </a:lnT>
                    <a:lnB>
                      <a:noFill/>
                    </a:lnB>
                  </a:tcPr>
                </a:tc>
                <a:tc>
                  <a:txBody>
                    <a:bodyPr/>
                    <a:lstStyle/>
                    <a:p>
                      <a:pPr algn="ctr" fontAlgn="b"/>
                      <a:r>
                        <a:rPr lang="en-US" sz="1500" b="0" i="0" u="none" strike="noStrike" dirty="0">
                          <a:solidFill>
                            <a:srgbClr val="000000"/>
                          </a:solidFill>
                          <a:effectLst/>
                          <a:latin typeface="Arial" panose="020B0604020202020204" pitchFamily="34" charset="0"/>
                          <a:cs typeface="Arial" panose="020B0604020202020204" pitchFamily="34" charset="0"/>
                        </a:rPr>
                        <a:t>12.6</a:t>
                      </a:r>
                    </a:p>
                  </a:txBody>
                  <a:tcPr marL="9525" marR="9525" marT="9525" marB="0" anchor="b">
                    <a:lnL>
                      <a:noFill/>
                    </a:lnL>
                    <a:lnR>
                      <a:noFill/>
                    </a:lnR>
                    <a:lnT>
                      <a:noFill/>
                    </a:lnT>
                    <a:lnB>
                      <a:noFill/>
                    </a:lnB>
                  </a:tcPr>
                </a:tc>
                <a:extLst>
                  <a:ext uri="{0D108BD9-81ED-4DB2-BD59-A6C34878D82A}">
                    <a16:rowId xmlns:a16="http://schemas.microsoft.com/office/drawing/2014/main" val="668269553"/>
                  </a:ext>
                </a:extLst>
              </a:tr>
              <a:tr h="312673">
                <a:tc>
                  <a:txBody>
                    <a:bodyPr/>
                    <a:lstStyle/>
                    <a:p>
                      <a:pPr algn="r" fontAlgn="b"/>
                      <a:r>
                        <a:rPr lang="en-US" sz="1500" b="0" i="0" u="none" strike="noStrike" dirty="0">
                          <a:solidFill>
                            <a:srgbClr val="000000"/>
                          </a:solidFill>
                          <a:effectLst/>
                          <a:latin typeface="Arial" panose="020B0604020202020204" pitchFamily="34" charset="0"/>
                          <a:cs typeface="Arial" panose="020B0604020202020204" pitchFamily="34" charset="0"/>
                        </a:rPr>
                        <a:t>Youngstown, OH</a:t>
                      </a:r>
                    </a:p>
                  </a:txBody>
                  <a:tcPr marL="9525" marR="9525" marT="9525" marB="0" anchor="b">
                    <a:lnL>
                      <a:noFill/>
                    </a:lnL>
                    <a:lnR>
                      <a:noFill/>
                    </a:lnR>
                    <a:lnT>
                      <a:noFill/>
                    </a:lnT>
                    <a:lnB>
                      <a:noFill/>
                    </a:lnB>
                  </a:tcPr>
                </a:tc>
                <a:tc>
                  <a:txBody>
                    <a:bodyPr/>
                    <a:lstStyle/>
                    <a:p>
                      <a:pPr algn="ctr" fontAlgn="b"/>
                      <a:r>
                        <a:rPr lang="en-US" sz="1500" b="0" i="0" u="none" strike="noStrike">
                          <a:solidFill>
                            <a:srgbClr val="000000"/>
                          </a:solidFill>
                          <a:effectLst/>
                          <a:latin typeface="Arial" panose="020B0604020202020204" pitchFamily="34" charset="0"/>
                          <a:cs typeface="Arial" panose="020B0604020202020204" pitchFamily="34" charset="0"/>
                        </a:rPr>
                        <a:t>35.2</a:t>
                      </a:r>
                    </a:p>
                  </a:txBody>
                  <a:tcPr marL="9525" marR="9525" marT="9525" marB="0" anchor="b">
                    <a:lnL>
                      <a:noFill/>
                    </a:lnL>
                    <a:lnR>
                      <a:noFill/>
                    </a:lnR>
                    <a:lnT>
                      <a:noFill/>
                    </a:lnT>
                    <a:lnB>
                      <a:noFill/>
                    </a:lnB>
                  </a:tcPr>
                </a:tc>
                <a:tc>
                  <a:txBody>
                    <a:bodyPr/>
                    <a:lstStyle/>
                    <a:p>
                      <a:pPr algn="ctr" fontAlgn="b"/>
                      <a:r>
                        <a:rPr lang="en-US" sz="1500" b="0" i="0" u="none" strike="noStrike" dirty="0">
                          <a:solidFill>
                            <a:srgbClr val="000000"/>
                          </a:solidFill>
                          <a:effectLst/>
                          <a:latin typeface="Arial" panose="020B0604020202020204" pitchFamily="34" charset="0"/>
                          <a:cs typeface="Arial" panose="020B0604020202020204" pitchFamily="34" charset="0"/>
                        </a:rPr>
                        <a:t>12.9</a:t>
                      </a:r>
                    </a:p>
                  </a:txBody>
                  <a:tcPr marL="9525" marR="9525" marT="9525" marB="0" anchor="b">
                    <a:lnL>
                      <a:noFill/>
                    </a:lnL>
                    <a:lnR>
                      <a:noFill/>
                    </a:lnR>
                    <a:lnT>
                      <a:noFill/>
                    </a:lnT>
                    <a:lnB>
                      <a:noFill/>
                    </a:lnB>
                  </a:tcPr>
                </a:tc>
                <a:extLst>
                  <a:ext uri="{0D108BD9-81ED-4DB2-BD59-A6C34878D82A}">
                    <a16:rowId xmlns:a16="http://schemas.microsoft.com/office/drawing/2014/main" val="782074703"/>
                  </a:ext>
                </a:extLst>
              </a:tr>
              <a:tr h="312673">
                <a:tc>
                  <a:txBody>
                    <a:bodyPr/>
                    <a:lstStyle/>
                    <a:p>
                      <a:pPr algn="r" fontAlgn="b"/>
                      <a:r>
                        <a:rPr lang="en-US" sz="1500" b="0" i="0" u="none" strike="noStrike" dirty="0">
                          <a:solidFill>
                            <a:srgbClr val="000000"/>
                          </a:solidFill>
                          <a:effectLst/>
                          <a:latin typeface="Arial" panose="020B0604020202020204" pitchFamily="34" charset="0"/>
                          <a:cs typeface="Arial" panose="020B0604020202020204" pitchFamily="34" charset="0"/>
                        </a:rPr>
                        <a:t>Tampa, FL</a:t>
                      </a:r>
                    </a:p>
                  </a:txBody>
                  <a:tcPr marL="9525" marR="9525" marT="9525" marB="0" anchor="b">
                    <a:lnL>
                      <a:noFill/>
                    </a:lnL>
                    <a:lnR>
                      <a:noFill/>
                    </a:lnR>
                    <a:lnT>
                      <a:noFill/>
                    </a:lnT>
                    <a:lnB>
                      <a:noFill/>
                    </a:lnB>
                  </a:tcPr>
                </a:tc>
                <a:tc>
                  <a:txBody>
                    <a:bodyPr/>
                    <a:lstStyle/>
                    <a:p>
                      <a:pPr algn="ctr" fontAlgn="b"/>
                      <a:r>
                        <a:rPr lang="en-US" sz="1500" b="0" i="0" u="none" strike="noStrike">
                          <a:solidFill>
                            <a:srgbClr val="000000"/>
                          </a:solidFill>
                          <a:effectLst/>
                          <a:latin typeface="Arial" panose="020B0604020202020204" pitchFamily="34" charset="0"/>
                          <a:cs typeface="Arial" panose="020B0604020202020204" pitchFamily="34" charset="0"/>
                        </a:rPr>
                        <a:t>34.9</a:t>
                      </a:r>
                    </a:p>
                  </a:txBody>
                  <a:tcPr marL="9525" marR="9525" marT="9525" marB="0" anchor="b">
                    <a:lnL>
                      <a:noFill/>
                    </a:lnL>
                    <a:lnR>
                      <a:noFill/>
                    </a:lnR>
                    <a:lnT>
                      <a:noFill/>
                    </a:lnT>
                    <a:lnB>
                      <a:noFill/>
                    </a:lnB>
                  </a:tcPr>
                </a:tc>
                <a:tc>
                  <a:txBody>
                    <a:bodyPr/>
                    <a:lstStyle/>
                    <a:p>
                      <a:pPr algn="ctr" fontAlgn="b"/>
                      <a:r>
                        <a:rPr lang="en-US" sz="1500" b="0" i="0" u="none" strike="noStrike" dirty="0">
                          <a:solidFill>
                            <a:srgbClr val="000000"/>
                          </a:solidFill>
                          <a:effectLst/>
                          <a:latin typeface="Arial" panose="020B0604020202020204" pitchFamily="34" charset="0"/>
                          <a:cs typeface="Arial" panose="020B0604020202020204" pitchFamily="34" charset="0"/>
                        </a:rPr>
                        <a:t>9.3</a:t>
                      </a:r>
                    </a:p>
                  </a:txBody>
                  <a:tcPr marL="9525" marR="9525" marT="9525" marB="0" anchor="b">
                    <a:lnL>
                      <a:noFill/>
                    </a:lnL>
                    <a:lnR>
                      <a:noFill/>
                    </a:lnR>
                    <a:lnT>
                      <a:noFill/>
                    </a:lnT>
                    <a:lnB>
                      <a:noFill/>
                    </a:lnB>
                  </a:tcPr>
                </a:tc>
                <a:extLst>
                  <a:ext uri="{0D108BD9-81ED-4DB2-BD59-A6C34878D82A}">
                    <a16:rowId xmlns:a16="http://schemas.microsoft.com/office/drawing/2014/main" val="873806786"/>
                  </a:ext>
                </a:extLst>
              </a:tr>
              <a:tr h="312673">
                <a:tc>
                  <a:txBody>
                    <a:bodyPr/>
                    <a:lstStyle/>
                    <a:p>
                      <a:pPr algn="r" fontAlgn="b"/>
                      <a:r>
                        <a:rPr lang="en-US" sz="1500" b="0" i="0" u="none" strike="noStrike" dirty="0">
                          <a:solidFill>
                            <a:srgbClr val="000000"/>
                          </a:solidFill>
                          <a:effectLst/>
                          <a:latin typeface="Arial" panose="020B0604020202020204" pitchFamily="34" charset="0"/>
                          <a:cs typeface="Arial" panose="020B0604020202020204" pitchFamily="34" charset="0"/>
                        </a:rPr>
                        <a:t>Cincinnati, OH</a:t>
                      </a:r>
                    </a:p>
                  </a:txBody>
                  <a:tcPr marL="9525" marR="9525" marT="9525" marB="0" anchor="b">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500" b="0" i="0" u="none" strike="noStrike">
                          <a:solidFill>
                            <a:srgbClr val="000000"/>
                          </a:solidFill>
                          <a:effectLst/>
                          <a:latin typeface="Arial" panose="020B0604020202020204" pitchFamily="34" charset="0"/>
                          <a:cs typeface="Arial" panose="020B0604020202020204" pitchFamily="34" charset="0"/>
                        </a:rPr>
                        <a:t>34.7</a:t>
                      </a:r>
                    </a:p>
                  </a:txBody>
                  <a:tcPr marL="9525" marR="9525" marT="9525" marB="0" anchor="b">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500" b="0" i="0" u="none" strike="noStrike" dirty="0">
                          <a:solidFill>
                            <a:srgbClr val="000000"/>
                          </a:solidFill>
                          <a:effectLst/>
                          <a:latin typeface="Arial" panose="020B0604020202020204" pitchFamily="34" charset="0"/>
                          <a:cs typeface="Arial" panose="020B0604020202020204" pitchFamily="34" charset="0"/>
                        </a:rPr>
                        <a:t>10.1</a:t>
                      </a:r>
                    </a:p>
                  </a:txBody>
                  <a:tcPr marL="9525" marR="9525" marT="9525" marB="0" anchor="b">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73046173"/>
                  </a:ext>
                </a:extLst>
              </a:tr>
              <a:tr h="91440">
                <a:tc>
                  <a:txBody>
                    <a:bodyPr/>
                    <a:lstStyle/>
                    <a:p>
                      <a:pPr algn="r" fontAlgn="b"/>
                      <a:endParaRPr lang="en-US" sz="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500" b="0" i="0" u="none" strike="noStrike">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5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a:noFill/>
                    </a:lnL>
                    <a:lnR>
                      <a:noFill/>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858931745"/>
                  </a:ext>
                </a:extLst>
              </a:tr>
            </a:tbl>
          </a:graphicData>
        </a:graphic>
      </p:graphicFrame>
    </p:spTree>
    <p:extLst>
      <p:ext uri="{BB962C8B-B14F-4D97-AF65-F5344CB8AC3E}">
        <p14:creationId xmlns:p14="http://schemas.microsoft.com/office/powerpoint/2010/main" val="65130060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 name="TextBox 92"/>
          <p:cNvSpPr txBox="1"/>
          <p:nvPr/>
        </p:nvSpPr>
        <p:spPr>
          <a:xfrm>
            <a:off x="1819183" y="23476"/>
            <a:ext cx="9143867" cy="369328"/>
          </a:xfrm>
          <a:prstGeom prst="rect">
            <a:avLst/>
          </a:prstGeom>
          <a:noFill/>
        </p:spPr>
        <p:txBody>
          <a:bodyPr wrap="square" lIns="91422" tIns="45718" rIns="91422" bIns="45718" rtlCol="0">
            <a:spAutoFit/>
          </a:bodyPr>
          <a:lstStyle/>
          <a:p>
            <a:pPr algn="ctr" defTabSz="914196">
              <a:defRPr/>
            </a:pPr>
            <a:r>
              <a:rPr lang="en-US" b="1" kern="0" dirty="0">
                <a:solidFill>
                  <a:srgbClr val="1E2D53"/>
                </a:solidFill>
                <a:latin typeface="Arial"/>
              </a:rPr>
              <a:t>Convergence in Black-White Gap if Intergenerational Mobility is Race-Invariant</a:t>
            </a:r>
          </a:p>
        </p:txBody>
      </p:sp>
      <p:grpSp>
        <p:nvGrpSpPr>
          <p:cNvPr id="254" name="Group 147"/>
          <p:cNvGrpSpPr>
            <a:grpSpLocks noChangeAspect="1"/>
          </p:cNvGrpSpPr>
          <p:nvPr/>
        </p:nvGrpSpPr>
        <p:grpSpPr bwMode="auto">
          <a:xfrm>
            <a:off x="1522413" y="200025"/>
            <a:ext cx="9380538" cy="6453188"/>
            <a:chOff x="959" y="126"/>
            <a:chExt cx="5909" cy="4065"/>
          </a:xfrm>
        </p:grpSpPr>
        <p:grpSp>
          <p:nvGrpSpPr>
            <p:cNvPr id="255" name="Group 348"/>
            <p:cNvGrpSpPr>
              <a:grpSpLocks/>
            </p:cNvGrpSpPr>
            <p:nvPr/>
          </p:nvGrpSpPr>
          <p:grpSpPr bwMode="auto">
            <a:xfrm>
              <a:off x="1435" y="421"/>
              <a:ext cx="5260" cy="3287"/>
              <a:chOff x="1435" y="421"/>
              <a:chExt cx="5260" cy="3287"/>
            </a:xfrm>
          </p:grpSpPr>
          <p:sp>
            <p:nvSpPr>
              <p:cNvPr id="304" name="Rectangle 150"/>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5" name="Line 151"/>
              <p:cNvSpPr>
                <a:spLocks noChangeShapeType="1"/>
              </p:cNvSpPr>
              <p:nvPr/>
            </p:nvSpPr>
            <p:spPr bwMode="auto">
              <a:xfrm>
                <a:off x="1435" y="370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6" name="Line 152"/>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7" name="Line 153"/>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8" name="Line 154"/>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9" name="Line 155"/>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0" name="Line 156"/>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1" name="Oval 157"/>
              <p:cNvSpPr>
                <a:spLocks noChangeArrowheads="1"/>
              </p:cNvSpPr>
              <p:nvPr/>
            </p:nvSpPr>
            <p:spPr bwMode="auto">
              <a:xfrm>
                <a:off x="1471" y="2624"/>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2" name="Oval 158"/>
              <p:cNvSpPr>
                <a:spLocks noChangeArrowheads="1"/>
              </p:cNvSpPr>
              <p:nvPr/>
            </p:nvSpPr>
            <p:spPr bwMode="auto">
              <a:xfrm>
                <a:off x="1525" y="2578"/>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3" name="Oval 159"/>
              <p:cNvSpPr>
                <a:spLocks noChangeArrowheads="1"/>
              </p:cNvSpPr>
              <p:nvPr/>
            </p:nvSpPr>
            <p:spPr bwMode="auto">
              <a:xfrm>
                <a:off x="1576" y="254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4" name="Oval 160"/>
              <p:cNvSpPr>
                <a:spLocks noChangeArrowheads="1"/>
              </p:cNvSpPr>
              <p:nvPr/>
            </p:nvSpPr>
            <p:spPr bwMode="auto">
              <a:xfrm>
                <a:off x="1630" y="2531"/>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5" name="Oval 161"/>
              <p:cNvSpPr>
                <a:spLocks noChangeArrowheads="1"/>
              </p:cNvSpPr>
              <p:nvPr/>
            </p:nvSpPr>
            <p:spPr bwMode="auto">
              <a:xfrm>
                <a:off x="1680" y="2513"/>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6" name="Oval 162"/>
              <p:cNvSpPr>
                <a:spLocks noChangeArrowheads="1"/>
              </p:cNvSpPr>
              <p:nvPr/>
            </p:nvSpPr>
            <p:spPr bwMode="auto">
              <a:xfrm>
                <a:off x="1734" y="2498"/>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7" name="Oval 163"/>
              <p:cNvSpPr>
                <a:spLocks noChangeArrowheads="1"/>
              </p:cNvSpPr>
              <p:nvPr/>
            </p:nvSpPr>
            <p:spPr bwMode="auto">
              <a:xfrm>
                <a:off x="1784" y="2484"/>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8" name="Oval 164"/>
              <p:cNvSpPr>
                <a:spLocks noChangeArrowheads="1"/>
              </p:cNvSpPr>
              <p:nvPr/>
            </p:nvSpPr>
            <p:spPr bwMode="auto">
              <a:xfrm>
                <a:off x="1838" y="2477"/>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9" name="Oval 165"/>
              <p:cNvSpPr>
                <a:spLocks noChangeArrowheads="1"/>
              </p:cNvSpPr>
              <p:nvPr/>
            </p:nvSpPr>
            <p:spPr bwMode="auto">
              <a:xfrm>
                <a:off x="1892" y="2462"/>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0" name="Oval 166"/>
              <p:cNvSpPr>
                <a:spLocks noChangeArrowheads="1"/>
              </p:cNvSpPr>
              <p:nvPr/>
            </p:nvSpPr>
            <p:spPr bwMode="auto">
              <a:xfrm>
                <a:off x="1943" y="2452"/>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1" name="Oval 167"/>
              <p:cNvSpPr>
                <a:spLocks noChangeArrowheads="1"/>
              </p:cNvSpPr>
              <p:nvPr/>
            </p:nvSpPr>
            <p:spPr bwMode="auto">
              <a:xfrm>
                <a:off x="1997" y="244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2" name="Oval 168"/>
              <p:cNvSpPr>
                <a:spLocks noChangeArrowheads="1"/>
              </p:cNvSpPr>
              <p:nvPr/>
            </p:nvSpPr>
            <p:spPr bwMode="auto">
              <a:xfrm>
                <a:off x="2047" y="2437"/>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3" name="Oval 169"/>
              <p:cNvSpPr>
                <a:spLocks noChangeArrowheads="1"/>
              </p:cNvSpPr>
              <p:nvPr/>
            </p:nvSpPr>
            <p:spPr bwMode="auto">
              <a:xfrm>
                <a:off x="2101" y="2423"/>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4" name="Oval 170"/>
              <p:cNvSpPr>
                <a:spLocks noChangeArrowheads="1"/>
              </p:cNvSpPr>
              <p:nvPr/>
            </p:nvSpPr>
            <p:spPr bwMode="auto">
              <a:xfrm>
                <a:off x="2152" y="2412"/>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5" name="Oval 171"/>
              <p:cNvSpPr>
                <a:spLocks noChangeArrowheads="1"/>
              </p:cNvSpPr>
              <p:nvPr/>
            </p:nvSpPr>
            <p:spPr bwMode="auto">
              <a:xfrm>
                <a:off x="2206" y="2405"/>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6" name="Oval 172"/>
              <p:cNvSpPr>
                <a:spLocks noChangeArrowheads="1"/>
              </p:cNvSpPr>
              <p:nvPr/>
            </p:nvSpPr>
            <p:spPr bwMode="auto">
              <a:xfrm>
                <a:off x="2256" y="2394"/>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 name="Oval 173"/>
              <p:cNvSpPr>
                <a:spLocks noChangeArrowheads="1"/>
              </p:cNvSpPr>
              <p:nvPr/>
            </p:nvSpPr>
            <p:spPr bwMode="auto">
              <a:xfrm>
                <a:off x="2310" y="2387"/>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 name="Oval 174"/>
              <p:cNvSpPr>
                <a:spLocks noChangeArrowheads="1"/>
              </p:cNvSpPr>
              <p:nvPr/>
            </p:nvSpPr>
            <p:spPr bwMode="auto">
              <a:xfrm>
                <a:off x="2364" y="238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9" name="Oval 175"/>
              <p:cNvSpPr>
                <a:spLocks noChangeArrowheads="1"/>
              </p:cNvSpPr>
              <p:nvPr/>
            </p:nvSpPr>
            <p:spPr bwMode="auto">
              <a:xfrm>
                <a:off x="2414" y="2365"/>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0" name="Oval 176"/>
              <p:cNvSpPr>
                <a:spLocks noChangeArrowheads="1"/>
              </p:cNvSpPr>
              <p:nvPr/>
            </p:nvSpPr>
            <p:spPr bwMode="auto">
              <a:xfrm>
                <a:off x="2468" y="2358"/>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1" name="Oval 177"/>
              <p:cNvSpPr>
                <a:spLocks noChangeArrowheads="1"/>
              </p:cNvSpPr>
              <p:nvPr/>
            </p:nvSpPr>
            <p:spPr bwMode="auto">
              <a:xfrm>
                <a:off x="2519" y="2351"/>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2" name="Oval 178"/>
              <p:cNvSpPr>
                <a:spLocks noChangeArrowheads="1"/>
              </p:cNvSpPr>
              <p:nvPr/>
            </p:nvSpPr>
            <p:spPr bwMode="auto">
              <a:xfrm>
                <a:off x="2573" y="234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3" name="Oval 179"/>
              <p:cNvSpPr>
                <a:spLocks noChangeArrowheads="1"/>
              </p:cNvSpPr>
              <p:nvPr/>
            </p:nvSpPr>
            <p:spPr bwMode="auto">
              <a:xfrm>
                <a:off x="2623" y="2329"/>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4" name="Oval 180"/>
              <p:cNvSpPr>
                <a:spLocks noChangeArrowheads="1"/>
              </p:cNvSpPr>
              <p:nvPr/>
            </p:nvSpPr>
            <p:spPr bwMode="auto">
              <a:xfrm>
                <a:off x="2677" y="2318"/>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5" name="Oval 181"/>
              <p:cNvSpPr>
                <a:spLocks noChangeArrowheads="1"/>
              </p:cNvSpPr>
              <p:nvPr/>
            </p:nvSpPr>
            <p:spPr bwMode="auto">
              <a:xfrm>
                <a:off x="2728" y="2308"/>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6" name="Oval 182"/>
              <p:cNvSpPr>
                <a:spLocks noChangeArrowheads="1"/>
              </p:cNvSpPr>
              <p:nvPr/>
            </p:nvSpPr>
            <p:spPr bwMode="auto">
              <a:xfrm>
                <a:off x="2782" y="2293"/>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7" name="Oval 183"/>
              <p:cNvSpPr>
                <a:spLocks noChangeArrowheads="1"/>
              </p:cNvSpPr>
              <p:nvPr/>
            </p:nvSpPr>
            <p:spPr bwMode="auto">
              <a:xfrm>
                <a:off x="2836" y="2286"/>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8" name="Oval 184"/>
              <p:cNvSpPr>
                <a:spLocks noChangeArrowheads="1"/>
              </p:cNvSpPr>
              <p:nvPr/>
            </p:nvSpPr>
            <p:spPr bwMode="auto">
              <a:xfrm>
                <a:off x="2886" y="2275"/>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9" name="Oval 185"/>
              <p:cNvSpPr>
                <a:spLocks noChangeArrowheads="1"/>
              </p:cNvSpPr>
              <p:nvPr/>
            </p:nvSpPr>
            <p:spPr bwMode="auto">
              <a:xfrm>
                <a:off x="2940" y="226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0" name="Oval 186"/>
              <p:cNvSpPr>
                <a:spLocks noChangeArrowheads="1"/>
              </p:cNvSpPr>
              <p:nvPr/>
            </p:nvSpPr>
            <p:spPr bwMode="auto">
              <a:xfrm>
                <a:off x="2990" y="2250"/>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1" name="Oval 187"/>
              <p:cNvSpPr>
                <a:spLocks noChangeArrowheads="1"/>
              </p:cNvSpPr>
              <p:nvPr/>
            </p:nvSpPr>
            <p:spPr bwMode="auto">
              <a:xfrm>
                <a:off x="3044" y="2239"/>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2" name="Oval 188"/>
              <p:cNvSpPr>
                <a:spLocks noChangeArrowheads="1"/>
              </p:cNvSpPr>
              <p:nvPr/>
            </p:nvSpPr>
            <p:spPr bwMode="auto">
              <a:xfrm>
                <a:off x="3095" y="2225"/>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3" name="Oval 189"/>
              <p:cNvSpPr>
                <a:spLocks noChangeArrowheads="1"/>
              </p:cNvSpPr>
              <p:nvPr/>
            </p:nvSpPr>
            <p:spPr bwMode="auto">
              <a:xfrm>
                <a:off x="3149" y="2221"/>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4" name="Oval 190"/>
              <p:cNvSpPr>
                <a:spLocks noChangeArrowheads="1"/>
              </p:cNvSpPr>
              <p:nvPr/>
            </p:nvSpPr>
            <p:spPr bwMode="auto">
              <a:xfrm>
                <a:off x="3203" y="2210"/>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5" name="Oval 191"/>
              <p:cNvSpPr>
                <a:spLocks noChangeArrowheads="1"/>
              </p:cNvSpPr>
              <p:nvPr/>
            </p:nvSpPr>
            <p:spPr bwMode="auto">
              <a:xfrm>
                <a:off x="3253" y="2196"/>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 name="Oval 192"/>
              <p:cNvSpPr>
                <a:spLocks noChangeArrowheads="1"/>
              </p:cNvSpPr>
              <p:nvPr/>
            </p:nvSpPr>
            <p:spPr bwMode="auto">
              <a:xfrm>
                <a:off x="3307" y="2185"/>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7" name="Oval 193"/>
              <p:cNvSpPr>
                <a:spLocks noChangeArrowheads="1"/>
              </p:cNvSpPr>
              <p:nvPr/>
            </p:nvSpPr>
            <p:spPr bwMode="auto">
              <a:xfrm>
                <a:off x="3358" y="2171"/>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8" name="Oval 194"/>
              <p:cNvSpPr>
                <a:spLocks noChangeArrowheads="1"/>
              </p:cNvSpPr>
              <p:nvPr/>
            </p:nvSpPr>
            <p:spPr bwMode="auto">
              <a:xfrm>
                <a:off x="3412" y="216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9" name="Oval 195"/>
              <p:cNvSpPr>
                <a:spLocks noChangeArrowheads="1"/>
              </p:cNvSpPr>
              <p:nvPr/>
            </p:nvSpPr>
            <p:spPr bwMode="auto">
              <a:xfrm>
                <a:off x="3462" y="2153"/>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0" name="Oval 196"/>
              <p:cNvSpPr>
                <a:spLocks noChangeArrowheads="1"/>
              </p:cNvSpPr>
              <p:nvPr/>
            </p:nvSpPr>
            <p:spPr bwMode="auto">
              <a:xfrm>
                <a:off x="3516" y="2138"/>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1" name="Oval 197"/>
              <p:cNvSpPr>
                <a:spLocks noChangeArrowheads="1"/>
              </p:cNvSpPr>
              <p:nvPr/>
            </p:nvSpPr>
            <p:spPr bwMode="auto">
              <a:xfrm>
                <a:off x="3566" y="212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2" name="Oval 198"/>
              <p:cNvSpPr>
                <a:spLocks noChangeArrowheads="1"/>
              </p:cNvSpPr>
              <p:nvPr/>
            </p:nvSpPr>
            <p:spPr bwMode="auto">
              <a:xfrm>
                <a:off x="3620" y="2117"/>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3" name="Oval 199"/>
              <p:cNvSpPr>
                <a:spLocks noChangeArrowheads="1"/>
              </p:cNvSpPr>
              <p:nvPr/>
            </p:nvSpPr>
            <p:spPr bwMode="auto">
              <a:xfrm>
                <a:off x="3671" y="210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4" name="Oval 200"/>
              <p:cNvSpPr>
                <a:spLocks noChangeArrowheads="1"/>
              </p:cNvSpPr>
              <p:nvPr/>
            </p:nvSpPr>
            <p:spPr bwMode="auto">
              <a:xfrm>
                <a:off x="3725" y="2092"/>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5" name="Oval 201"/>
              <p:cNvSpPr>
                <a:spLocks noChangeArrowheads="1"/>
              </p:cNvSpPr>
              <p:nvPr/>
            </p:nvSpPr>
            <p:spPr bwMode="auto">
              <a:xfrm>
                <a:off x="3779" y="208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6" name="Oval 202"/>
              <p:cNvSpPr>
                <a:spLocks noChangeArrowheads="1"/>
              </p:cNvSpPr>
              <p:nvPr/>
            </p:nvSpPr>
            <p:spPr bwMode="auto">
              <a:xfrm>
                <a:off x="3829" y="2070"/>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7" name="Oval 203"/>
              <p:cNvSpPr>
                <a:spLocks noChangeArrowheads="1"/>
              </p:cNvSpPr>
              <p:nvPr/>
            </p:nvSpPr>
            <p:spPr bwMode="auto">
              <a:xfrm>
                <a:off x="3883" y="206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8" name="Oval 204"/>
              <p:cNvSpPr>
                <a:spLocks noChangeArrowheads="1"/>
              </p:cNvSpPr>
              <p:nvPr/>
            </p:nvSpPr>
            <p:spPr bwMode="auto">
              <a:xfrm>
                <a:off x="3934" y="205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9" name="Oval 205"/>
              <p:cNvSpPr>
                <a:spLocks noChangeArrowheads="1"/>
              </p:cNvSpPr>
              <p:nvPr/>
            </p:nvSpPr>
            <p:spPr bwMode="auto">
              <a:xfrm>
                <a:off x="3988" y="2038"/>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0" name="Oval 206"/>
              <p:cNvSpPr>
                <a:spLocks noChangeArrowheads="1"/>
              </p:cNvSpPr>
              <p:nvPr/>
            </p:nvSpPr>
            <p:spPr bwMode="auto">
              <a:xfrm>
                <a:off x="4038" y="2027"/>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1" name="Oval 207"/>
              <p:cNvSpPr>
                <a:spLocks noChangeArrowheads="1"/>
              </p:cNvSpPr>
              <p:nvPr/>
            </p:nvSpPr>
            <p:spPr bwMode="auto">
              <a:xfrm>
                <a:off x="4092" y="2023"/>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 name="Oval 208"/>
              <p:cNvSpPr>
                <a:spLocks noChangeArrowheads="1"/>
              </p:cNvSpPr>
              <p:nvPr/>
            </p:nvSpPr>
            <p:spPr bwMode="auto">
              <a:xfrm>
                <a:off x="4142" y="200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3" name="Oval 209"/>
              <p:cNvSpPr>
                <a:spLocks noChangeArrowheads="1"/>
              </p:cNvSpPr>
              <p:nvPr/>
            </p:nvSpPr>
            <p:spPr bwMode="auto">
              <a:xfrm>
                <a:off x="4196" y="2002"/>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4" name="Oval 210"/>
              <p:cNvSpPr>
                <a:spLocks noChangeArrowheads="1"/>
              </p:cNvSpPr>
              <p:nvPr/>
            </p:nvSpPr>
            <p:spPr bwMode="auto">
              <a:xfrm>
                <a:off x="4250" y="1987"/>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5" name="Oval 211"/>
              <p:cNvSpPr>
                <a:spLocks noChangeArrowheads="1"/>
              </p:cNvSpPr>
              <p:nvPr/>
            </p:nvSpPr>
            <p:spPr bwMode="auto">
              <a:xfrm>
                <a:off x="4301" y="1976"/>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6" name="Oval 212"/>
              <p:cNvSpPr>
                <a:spLocks noChangeArrowheads="1"/>
              </p:cNvSpPr>
              <p:nvPr/>
            </p:nvSpPr>
            <p:spPr bwMode="auto">
              <a:xfrm>
                <a:off x="4355" y="1966"/>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7" name="Oval 213"/>
              <p:cNvSpPr>
                <a:spLocks noChangeArrowheads="1"/>
              </p:cNvSpPr>
              <p:nvPr/>
            </p:nvSpPr>
            <p:spPr bwMode="auto">
              <a:xfrm>
                <a:off x="4405" y="1958"/>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8" name="Oval 214"/>
              <p:cNvSpPr>
                <a:spLocks noChangeArrowheads="1"/>
              </p:cNvSpPr>
              <p:nvPr/>
            </p:nvSpPr>
            <p:spPr bwMode="auto">
              <a:xfrm>
                <a:off x="4459" y="1944"/>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9" name="Oval 215"/>
              <p:cNvSpPr>
                <a:spLocks noChangeArrowheads="1"/>
              </p:cNvSpPr>
              <p:nvPr/>
            </p:nvSpPr>
            <p:spPr bwMode="auto">
              <a:xfrm>
                <a:off x="4510" y="1937"/>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0" name="Oval 216"/>
              <p:cNvSpPr>
                <a:spLocks noChangeArrowheads="1"/>
              </p:cNvSpPr>
              <p:nvPr/>
            </p:nvSpPr>
            <p:spPr bwMode="auto">
              <a:xfrm>
                <a:off x="4564" y="1922"/>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1" name="Oval 217"/>
              <p:cNvSpPr>
                <a:spLocks noChangeArrowheads="1"/>
              </p:cNvSpPr>
              <p:nvPr/>
            </p:nvSpPr>
            <p:spPr bwMode="auto">
              <a:xfrm>
                <a:off x="4618" y="1915"/>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2" name="Oval 218"/>
              <p:cNvSpPr>
                <a:spLocks noChangeArrowheads="1"/>
              </p:cNvSpPr>
              <p:nvPr/>
            </p:nvSpPr>
            <p:spPr bwMode="auto">
              <a:xfrm>
                <a:off x="4668" y="190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3" name="Oval 219"/>
              <p:cNvSpPr>
                <a:spLocks noChangeArrowheads="1"/>
              </p:cNvSpPr>
              <p:nvPr/>
            </p:nvSpPr>
            <p:spPr bwMode="auto">
              <a:xfrm>
                <a:off x="4722" y="1890"/>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4" name="Oval 220"/>
              <p:cNvSpPr>
                <a:spLocks noChangeArrowheads="1"/>
              </p:cNvSpPr>
              <p:nvPr/>
            </p:nvSpPr>
            <p:spPr bwMode="auto">
              <a:xfrm>
                <a:off x="4772" y="1879"/>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5" name="Oval 221"/>
              <p:cNvSpPr>
                <a:spLocks noChangeArrowheads="1"/>
              </p:cNvSpPr>
              <p:nvPr/>
            </p:nvSpPr>
            <p:spPr bwMode="auto">
              <a:xfrm>
                <a:off x="4826" y="1872"/>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6" name="Oval 222"/>
              <p:cNvSpPr>
                <a:spLocks noChangeArrowheads="1"/>
              </p:cNvSpPr>
              <p:nvPr/>
            </p:nvSpPr>
            <p:spPr bwMode="auto">
              <a:xfrm>
                <a:off x="4877" y="1865"/>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7" name="Oval 223"/>
              <p:cNvSpPr>
                <a:spLocks noChangeArrowheads="1"/>
              </p:cNvSpPr>
              <p:nvPr/>
            </p:nvSpPr>
            <p:spPr bwMode="auto">
              <a:xfrm>
                <a:off x="4931" y="1850"/>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8" name="Oval 224"/>
              <p:cNvSpPr>
                <a:spLocks noChangeArrowheads="1"/>
              </p:cNvSpPr>
              <p:nvPr/>
            </p:nvSpPr>
            <p:spPr bwMode="auto">
              <a:xfrm>
                <a:off x="4981" y="1843"/>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9" name="Oval 225"/>
              <p:cNvSpPr>
                <a:spLocks noChangeArrowheads="1"/>
              </p:cNvSpPr>
              <p:nvPr/>
            </p:nvSpPr>
            <p:spPr bwMode="auto">
              <a:xfrm>
                <a:off x="5035" y="1829"/>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0" name="Oval 226"/>
              <p:cNvSpPr>
                <a:spLocks noChangeArrowheads="1"/>
              </p:cNvSpPr>
              <p:nvPr/>
            </p:nvSpPr>
            <p:spPr bwMode="auto">
              <a:xfrm>
                <a:off x="5089" y="1818"/>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1" name="Oval 227"/>
              <p:cNvSpPr>
                <a:spLocks noChangeArrowheads="1"/>
              </p:cNvSpPr>
              <p:nvPr/>
            </p:nvSpPr>
            <p:spPr bwMode="auto">
              <a:xfrm>
                <a:off x="5140" y="180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2" name="Oval 228"/>
              <p:cNvSpPr>
                <a:spLocks noChangeArrowheads="1"/>
              </p:cNvSpPr>
              <p:nvPr/>
            </p:nvSpPr>
            <p:spPr bwMode="auto">
              <a:xfrm>
                <a:off x="5194" y="1793"/>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3" name="Oval 229"/>
              <p:cNvSpPr>
                <a:spLocks noChangeArrowheads="1"/>
              </p:cNvSpPr>
              <p:nvPr/>
            </p:nvSpPr>
            <p:spPr bwMode="auto">
              <a:xfrm>
                <a:off x="5244" y="178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4" name="Oval 230"/>
              <p:cNvSpPr>
                <a:spLocks noChangeArrowheads="1"/>
              </p:cNvSpPr>
              <p:nvPr/>
            </p:nvSpPr>
            <p:spPr bwMode="auto">
              <a:xfrm>
                <a:off x="5298" y="1771"/>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5" name="Oval 231"/>
              <p:cNvSpPr>
                <a:spLocks noChangeArrowheads="1"/>
              </p:cNvSpPr>
              <p:nvPr/>
            </p:nvSpPr>
            <p:spPr bwMode="auto">
              <a:xfrm>
                <a:off x="5348" y="1760"/>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6" name="Oval 232"/>
              <p:cNvSpPr>
                <a:spLocks noChangeArrowheads="1"/>
              </p:cNvSpPr>
              <p:nvPr/>
            </p:nvSpPr>
            <p:spPr bwMode="auto">
              <a:xfrm>
                <a:off x="5402" y="1753"/>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7" name="Oval 233"/>
              <p:cNvSpPr>
                <a:spLocks noChangeArrowheads="1"/>
              </p:cNvSpPr>
              <p:nvPr/>
            </p:nvSpPr>
            <p:spPr bwMode="auto">
              <a:xfrm>
                <a:off x="5453" y="1735"/>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8" name="Oval 234"/>
              <p:cNvSpPr>
                <a:spLocks noChangeArrowheads="1"/>
              </p:cNvSpPr>
              <p:nvPr/>
            </p:nvSpPr>
            <p:spPr bwMode="auto">
              <a:xfrm>
                <a:off x="5507" y="172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9" name="Oval 235"/>
              <p:cNvSpPr>
                <a:spLocks noChangeArrowheads="1"/>
              </p:cNvSpPr>
              <p:nvPr/>
            </p:nvSpPr>
            <p:spPr bwMode="auto">
              <a:xfrm>
                <a:off x="5561" y="171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0" name="Oval 236"/>
              <p:cNvSpPr>
                <a:spLocks noChangeArrowheads="1"/>
              </p:cNvSpPr>
              <p:nvPr/>
            </p:nvSpPr>
            <p:spPr bwMode="auto">
              <a:xfrm>
                <a:off x="5611" y="170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1" name="Oval 237"/>
              <p:cNvSpPr>
                <a:spLocks noChangeArrowheads="1"/>
              </p:cNvSpPr>
              <p:nvPr/>
            </p:nvSpPr>
            <p:spPr bwMode="auto">
              <a:xfrm>
                <a:off x="5665" y="1688"/>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2" name="Oval 238"/>
              <p:cNvSpPr>
                <a:spLocks noChangeArrowheads="1"/>
              </p:cNvSpPr>
              <p:nvPr/>
            </p:nvSpPr>
            <p:spPr bwMode="auto">
              <a:xfrm>
                <a:off x="5716" y="167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3" name="Oval 239"/>
              <p:cNvSpPr>
                <a:spLocks noChangeArrowheads="1"/>
              </p:cNvSpPr>
              <p:nvPr/>
            </p:nvSpPr>
            <p:spPr bwMode="auto">
              <a:xfrm>
                <a:off x="5770" y="1667"/>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4" name="Oval 240"/>
              <p:cNvSpPr>
                <a:spLocks noChangeArrowheads="1"/>
              </p:cNvSpPr>
              <p:nvPr/>
            </p:nvSpPr>
            <p:spPr bwMode="auto">
              <a:xfrm>
                <a:off x="5820" y="164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5" name="Oval 241"/>
              <p:cNvSpPr>
                <a:spLocks noChangeArrowheads="1"/>
              </p:cNvSpPr>
              <p:nvPr/>
            </p:nvSpPr>
            <p:spPr bwMode="auto">
              <a:xfrm>
                <a:off x="5874" y="163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6" name="Oval 242"/>
              <p:cNvSpPr>
                <a:spLocks noChangeArrowheads="1"/>
              </p:cNvSpPr>
              <p:nvPr/>
            </p:nvSpPr>
            <p:spPr bwMode="auto">
              <a:xfrm>
                <a:off x="5924" y="162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7" name="Oval 243"/>
              <p:cNvSpPr>
                <a:spLocks noChangeArrowheads="1"/>
              </p:cNvSpPr>
              <p:nvPr/>
            </p:nvSpPr>
            <p:spPr bwMode="auto">
              <a:xfrm>
                <a:off x="5978" y="1609"/>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8" name="Oval 244"/>
              <p:cNvSpPr>
                <a:spLocks noChangeArrowheads="1"/>
              </p:cNvSpPr>
              <p:nvPr/>
            </p:nvSpPr>
            <p:spPr bwMode="auto">
              <a:xfrm>
                <a:off x="6032" y="1591"/>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9" name="Oval 245"/>
              <p:cNvSpPr>
                <a:spLocks noChangeArrowheads="1"/>
              </p:cNvSpPr>
              <p:nvPr/>
            </p:nvSpPr>
            <p:spPr bwMode="auto">
              <a:xfrm>
                <a:off x="6083" y="1577"/>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0" name="Oval 246"/>
              <p:cNvSpPr>
                <a:spLocks noChangeArrowheads="1"/>
              </p:cNvSpPr>
              <p:nvPr/>
            </p:nvSpPr>
            <p:spPr bwMode="auto">
              <a:xfrm>
                <a:off x="6137" y="1559"/>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1" name="Oval 247"/>
              <p:cNvSpPr>
                <a:spLocks noChangeArrowheads="1"/>
              </p:cNvSpPr>
              <p:nvPr/>
            </p:nvSpPr>
            <p:spPr bwMode="auto">
              <a:xfrm>
                <a:off x="6187" y="1541"/>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2" name="Oval 248"/>
              <p:cNvSpPr>
                <a:spLocks noChangeArrowheads="1"/>
              </p:cNvSpPr>
              <p:nvPr/>
            </p:nvSpPr>
            <p:spPr bwMode="auto">
              <a:xfrm>
                <a:off x="6241" y="152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 name="Oval 249"/>
              <p:cNvSpPr>
                <a:spLocks noChangeArrowheads="1"/>
              </p:cNvSpPr>
              <p:nvPr/>
            </p:nvSpPr>
            <p:spPr bwMode="auto">
              <a:xfrm>
                <a:off x="6292" y="1501"/>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 name="Oval 250"/>
              <p:cNvSpPr>
                <a:spLocks noChangeArrowheads="1"/>
              </p:cNvSpPr>
              <p:nvPr/>
            </p:nvSpPr>
            <p:spPr bwMode="auto">
              <a:xfrm>
                <a:off x="6346" y="148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 name="Oval 251"/>
              <p:cNvSpPr>
                <a:spLocks noChangeArrowheads="1"/>
              </p:cNvSpPr>
              <p:nvPr/>
            </p:nvSpPr>
            <p:spPr bwMode="auto">
              <a:xfrm>
                <a:off x="6396" y="145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6" name="Oval 252"/>
              <p:cNvSpPr>
                <a:spLocks noChangeArrowheads="1"/>
              </p:cNvSpPr>
              <p:nvPr/>
            </p:nvSpPr>
            <p:spPr bwMode="auto">
              <a:xfrm>
                <a:off x="6450" y="1426"/>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7" name="Oval 253"/>
              <p:cNvSpPr>
                <a:spLocks noChangeArrowheads="1"/>
              </p:cNvSpPr>
              <p:nvPr/>
            </p:nvSpPr>
            <p:spPr bwMode="auto">
              <a:xfrm>
                <a:off x="6504" y="1404"/>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8" name="Oval 254"/>
              <p:cNvSpPr>
                <a:spLocks noChangeArrowheads="1"/>
              </p:cNvSpPr>
              <p:nvPr/>
            </p:nvSpPr>
            <p:spPr bwMode="auto">
              <a:xfrm>
                <a:off x="6554" y="1379"/>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9" name="Oval 255"/>
              <p:cNvSpPr>
                <a:spLocks noChangeArrowheads="1"/>
              </p:cNvSpPr>
              <p:nvPr/>
            </p:nvSpPr>
            <p:spPr bwMode="auto">
              <a:xfrm>
                <a:off x="6608" y="1339"/>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 name="Oval 256"/>
              <p:cNvSpPr>
                <a:spLocks noChangeArrowheads="1"/>
              </p:cNvSpPr>
              <p:nvPr/>
            </p:nvSpPr>
            <p:spPr bwMode="auto">
              <a:xfrm>
                <a:off x="6659" y="1267"/>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 name="Freeform 257"/>
              <p:cNvSpPr>
                <a:spLocks/>
              </p:cNvSpPr>
              <p:nvPr/>
            </p:nvSpPr>
            <p:spPr bwMode="auto">
              <a:xfrm>
                <a:off x="1489" y="1462"/>
                <a:ext cx="5188" cy="1141"/>
              </a:xfrm>
              <a:custGeom>
                <a:avLst/>
                <a:gdLst>
                  <a:gd name="T0" fmla="*/ 0 w 1441"/>
                  <a:gd name="T1" fmla="*/ 317 h 317"/>
                  <a:gd name="T2" fmla="*/ 720 w 1441"/>
                  <a:gd name="T3" fmla="*/ 158 h 317"/>
                  <a:gd name="T4" fmla="*/ 1441 w 1441"/>
                  <a:gd name="T5" fmla="*/ 0 h 317"/>
                </a:gdLst>
                <a:ahLst/>
                <a:cxnLst>
                  <a:cxn ang="0">
                    <a:pos x="T0" y="T1"/>
                  </a:cxn>
                  <a:cxn ang="0">
                    <a:pos x="T2" y="T3"/>
                  </a:cxn>
                  <a:cxn ang="0">
                    <a:pos x="T4" y="T5"/>
                  </a:cxn>
                </a:cxnLst>
                <a:rect l="0" t="0" r="r" b="b"/>
                <a:pathLst>
                  <a:path w="1441" h="317">
                    <a:moveTo>
                      <a:pt x="0" y="317"/>
                    </a:moveTo>
                    <a:lnTo>
                      <a:pt x="720" y="158"/>
                    </a:lnTo>
                    <a:lnTo>
                      <a:pt x="1441" y="0"/>
                    </a:lnTo>
                  </a:path>
                </a:pathLst>
              </a:custGeom>
              <a:noFill/>
              <a:ln w="222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 name="Line 258"/>
              <p:cNvSpPr>
                <a:spLocks noChangeShapeType="1"/>
              </p:cNvSpPr>
              <p:nvPr/>
            </p:nvSpPr>
            <p:spPr bwMode="auto">
              <a:xfrm flipV="1">
                <a:off x="3149" y="367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 name="Line 259"/>
              <p:cNvSpPr>
                <a:spLocks noChangeShapeType="1"/>
              </p:cNvSpPr>
              <p:nvPr/>
            </p:nvSpPr>
            <p:spPr bwMode="auto">
              <a:xfrm flipV="1">
                <a:off x="3149" y="3643"/>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 name="Line 260"/>
              <p:cNvSpPr>
                <a:spLocks noChangeShapeType="1"/>
              </p:cNvSpPr>
              <p:nvPr/>
            </p:nvSpPr>
            <p:spPr bwMode="auto">
              <a:xfrm flipV="1">
                <a:off x="3149" y="3622"/>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 name="Line 261"/>
              <p:cNvSpPr>
                <a:spLocks noChangeShapeType="1"/>
              </p:cNvSpPr>
              <p:nvPr/>
            </p:nvSpPr>
            <p:spPr bwMode="auto">
              <a:xfrm flipV="1">
                <a:off x="3149" y="357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 name="Line 262"/>
              <p:cNvSpPr>
                <a:spLocks noChangeShapeType="1"/>
              </p:cNvSpPr>
              <p:nvPr/>
            </p:nvSpPr>
            <p:spPr bwMode="auto">
              <a:xfrm flipV="1">
                <a:off x="3149" y="3542"/>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 name="Line 263"/>
              <p:cNvSpPr>
                <a:spLocks noChangeShapeType="1"/>
              </p:cNvSpPr>
              <p:nvPr/>
            </p:nvSpPr>
            <p:spPr bwMode="auto">
              <a:xfrm flipV="1">
                <a:off x="3149" y="351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 name="Line 264"/>
              <p:cNvSpPr>
                <a:spLocks noChangeShapeType="1"/>
              </p:cNvSpPr>
              <p:nvPr/>
            </p:nvSpPr>
            <p:spPr bwMode="auto">
              <a:xfrm flipV="1">
                <a:off x="3149" y="349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 name="Line 265"/>
              <p:cNvSpPr>
                <a:spLocks noChangeShapeType="1"/>
              </p:cNvSpPr>
              <p:nvPr/>
            </p:nvSpPr>
            <p:spPr bwMode="auto">
              <a:xfrm flipV="1">
                <a:off x="3149" y="344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 name="Line 266"/>
              <p:cNvSpPr>
                <a:spLocks noChangeShapeType="1"/>
              </p:cNvSpPr>
              <p:nvPr/>
            </p:nvSpPr>
            <p:spPr bwMode="auto">
              <a:xfrm flipV="1">
                <a:off x="3149" y="3413"/>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 name="Line 267"/>
              <p:cNvSpPr>
                <a:spLocks noChangeShapeType="1"/>
              </p:cNvSpPr>
              <p:nvPr/>
            </p:nvSpPr>
            <p:spPr bwMode="auto">
              <a:xfrm flipV="1">
                <a:off x="3149" y="3380"/>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 name="Line 268"/>
              <p:cNvSpPr>
                <a:spLocks noChangeShapeType="1"/>
              </p:cNvSpPr>
              <p:nvPr/>
            </p:nvSpPr>
            <p:spPr bwMode="auto">
              <a:xfrm flipV="1">
                <a:off x="3149" y="336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 name="Line 269"/>
              <p:cNvSpPr>
                <a:spLocks noChangeShapeType="1"/>
              </p:cNvSpPr>
              <p:nvPr/>
            </p:nvSpPr>
            <p:spPr bwMode="auto">
              <a:xfrm flipV="1">
                <a:off x="3149" y="3312"/>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 name="Line 270"/>
              <p:cNvSpPr>
                <a:spLocks noChangeShapeType="1"/>
              </p:cNvSpPr>
              <p:nvPr/>
            </p:nvSpPr>
            <p:spPr bwMode="auto">
              <a:xfrm flipV="1">
                <a:off x="3149" y="328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 name="Line 271"/>
              <p:cNvSpPr>
                <a:spLocks noChangeShapeType="1"/>
              </p:cNvSpPr>
              <p:nvPr/>
            </p:nvSpPr>
            <p:spPr bwMode="auto">
              <a:xfrm flipV="1">
                <a:off x="3149" y="324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 name="Line 272"/>
              <p:cNvSpPr>
                <a:spLocks noChangeShapeType="1"/>
              </p:cNvSpPr>
              <p:nvPr/>
            </p:nvSpPr>
            <p:spPr bwMode="auto">
              <a:xfrm flipV="1">
                <a:off x="3149" y="3233"/>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 name="Line 273"/>
              <p:cNvSpPr>
                <a:spLocks noChangeShapeType="1"/>
              </p:cNvSpPr>
              <p:nvPr/>
            </p:nvSpPr>
            <p:spPr bwMode="auto">
              <a:xfrm flipV="1">
                <a:off x="3149" y="3182"/>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 name="Line 274"/>
              <p:cNvSpPr>
                <a:spLocks noChangeShapeType="1"/>
              </p:cNvSpPr>
              <p:nvPr/>
            </p:nvSpPr>
            <p:spPr bwMode="auto">
              <a:xfrm flipV="1">
                <a:off x="3149" y="315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 name="Line 275"/>
              <p:cNvSpPr>
                <a:spLocks noChangeShapeType="1"/>
              </p:cNvSpPr>
              <p:nvPr/>
            </p:nvSpPr>
            <p:spPr bwMode="auto">
              <a:xfrm flipV="1">
                <a:off x="3149" y="3118"/>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 name="Line 276"/>
              <p:cNvSpPr>
                <a:spLocks noChangeShapeType="1"/>
              </p:cNvSpPr>
              <p:nvPr/>
            </p:nvSpPr>
            <p:spPr bwMode="auto">
              <a:xfrm flipV="1">
                <a:off x="3149" y="3103"/>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 name="Line 277"/>
              <p:cNvSpPr>
                <a:spLocks noChangeShapeType="1"/>
              </p:cNvSpPr>
              <p:nvPr/>
            </p:nvSpPr>
            <p:spPr bwMode="auto">
              <a:xfrm flipV="1">
                <a:off x="3149" y="3049"/>
                <a:ext cx="0" cy="1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 name="Line 278"/>
              <p:cNvSpPr>
                <a:spLocks noChangeShapeType="1"/>
              </p:cNvSpPr>
              <p:nvPr/>
            </p:nvSpPr>
            <p:spPr bwMode="auto">
              <a:xfrm flipV="1">
                <a:off x="3149" y="3017"/>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 name="Line 279"/>
              <p:cNvSpPr>
                <a:spLocks noChangeShapeType="1"/>
              </p:cNvSpPr>
              <p:nvPr/>
            </p:nvSpPr>
            <p:spPr bwMode="auto">
              <a:xfrm flipV="1">
                <a:off x="3149" y="298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 name="Line 280"/>
              <p:cNvSpPr>
                <a:spLocks noChangeShapeType="1"/>
              </p:cNvSpPr>
              <p:nvPr/>
            </p:nvSpPr>
            <p:spPr bwMode="auto">
              <a:xfrm flipV="1">
                <a:off x="3149" y="2974"/>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 name="Line 281"/>
              <p:cNvSpPr>
                <a:spLocks noChangeShapeType="1"/>
              </p:cNvSpPr>
              <p:nvPr/>
            </p:nvSpPr>
            <p:spPr bwMode="auto">
              <a:xfrm flipV="1">
                <a:off x="3149" y="2920"/>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 name="Line 282"/>
              <p:cNvSpPr>
                <a:spLocks noChangeShapeType="1"/>
              </p:cNvSpPr>
              <p:nvPr/>
            </p:nvSpPr>
            <p:spPr bwMode="auto">
              <a:xfrm flipV="1">
                <a:off x="3149" y="288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 name="Line 283"/>
              <p:cNvSpPr>
                <a:spLocks noChangeShapeType="1"/>
              </p:cNvSpPr>
              <p:nvPr/>
            </p:nvSpPr>
            <p:spPr bwMode="auto">
              <a:xfrm flipV="1">
                <a:off x="3149" y="2851"/>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 name="Line 284"/>
              <p:cNvSpPr>
                <a:spLocks noChangeShapeType="1"/>
              </p:cNvSpPr>
              <p:nvPr/>
            </p:nvSpPr>
            <p:spPr bwMode="auto">
              <a:xfrm flipV="1">
                <a:off x="3149" y="2844"/>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 name="Line 285"/>
              <p:cNvSpPr>
                <a:spLocks noChangeShapeType="1"/>
              </p:cNvSpPr>
              <p:nvPr/>
            </p:nvSpPr>
            <p:spPr bwMode="auto">
              <a:xfrm flipV="1">
                <a:off x="3149" y="2786"/>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 name="Line 286"/>
              <p:cNvSpPr>
                <a:spLocks noChangeShapeType="1"/>
              </p:cNvSpPr>
              <p:nvPr/>
            </p:nvSpPr>
            <p:spPr bwMode="auto">
              <a:xfrm flipV="1">
                <a:off x="3149" y="2754"/>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 name="Line 287"/>
              <p:cNvSpPr>
                <a:spLocks noChangeShapeType="1"/>
              </p:cNvSpPr>
              <p:nvPr/>
            </p:nvSpPr>
            <p:spPr bwMode="auto">
              <a:xfrm flipV="1">
                <a:off x="3149" y="272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 name="Line 288"/>
              <p:cNvSpPr>
                <a:spLocks noChangeShapeType="1"/>
              </p:cNvSpPr>
              <p:nvPr/>
            </p:nvSpPr>
            <p:spPr bwMode="auto">
              <a:xfrm flipV="1">
                <a:off x="3149" y="2714"/>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 name="Line 289"/>
              <p:cNvSpPr>
                <a:spLocks noChangeShapeType="1"/>
              </p:cNvSpPr>
              <p:nvPr/>
            </p:nvSpPr>
            <p:spPr bwMode="auto">
              <a:xfrm flipV="1">
                <a:off x="3149" y="2657"/>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 name="Line 290"/>
              <p:cNvSpPr>
                <a:spLocks noChangeShapeType="1"/>
              </p:cNvSpPr>
              <p:nvPr/>
            </p:nvSpPr>
            <p:spPr bwMode="auto">
              <a:xfrm flipV="1">
                <a:off x="3149" y="262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 name="Line 291"/>
              <p:cNvSpPr>
                <a:spLocks noChangeShapeType="1"/>
              </p:cNvSpPr>
              <p:nvPr/>
            </p:nvSpPr>
            <p:spPr bwMode="auto">
              <a:xfrm flipV="1">
                <a:off x="3149" y="2588"/>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 name="Line 292"/>
              <p:cNvSpPr>
                <a:spLocks noChangeShapeType="1"/>
              </p:cNvSpPr>
              <p:nvPr/>
            </p:nvSpPr>
            <p:spPr bwMode="auto">
              <a:xfrm flipV="1">
                <a:off x="3149" y="258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 name="Line 293"/>
              <p:cNvSpPr>
                <a:spLocks noChangeShapeType="1"/>
              </p:cNvSpPr>
              <p:nvPr/>
            </p:nvSpPr>
            <p:spPr bwMode="auto">
              <a:xfrm flipV="1">
                <a:off x="3149" y="252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 name="Line 294"/>
              <p:cNvSpPr>
                <a:spLocks noChangeShapeType="1"/>
              </p:cNvSpPr>
              <p:nvPr/>
            </p:nvSpPr>
            <p:spPr bwMode="auto">
              <a:xfrm flipV="1">
                <a:off x="3149" y="2491"/>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 name="Line 295"/>
              <p:cNvSpPr>
                <a:spLocks noChangeShapeType="1"/>
              </p:cNvSpPr>
              <p:nvPr/>
            </p:nvSpPr>
            <p:spPr bwMode="auto">
              <a:xfrm flipV="1">
                <a:off x="3149" y="245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0" name="Line 296"/>
              <p:cNvSpPr>
                <a:spLocks noChangeShapeType="1"/>
              </p:cNvSpPr>
              <p:nvPr/>
            </p:nvSpPr>
            <p:spPr bwMode="auto">
              <a:xfrm flipV="1">
                <a:off x="3149" y="245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1" name="Line 297"/>
              <p:cNvSpPr>
                <a:spLocks noChangeShapeType="1"/>
              </p:cNvSpPr>
              <p:nvPr/>
            </p:nvSpPr>
            <p:spPr bwMode="auto">
              <a:xfrm flipV="1">
                <a:off x="3149" y="239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2" name="Line 298"/>
              <p:cNvSpPr>
                <a:spLocks noChangeShapeType="1"/>
              </p:cNvSpPr>
              <p:nvPr/>
            </p:nvSpPr>
            <p:spPr bwMode="auto">
              <a:xfrm flipV="1">
                <a:off x="3149" y="236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3" name="Line 299"/>
              <p:cNvSpPr>
                <a:spLocks noChangeShapeType="1"/>
              </p:cNvSpPr>
              <p:nvPr/>
            </p:nvSpPr>
            <p:spPr bwMode="auto">
              <a:xfrm flipV="1">
                <a:off x="3149" y="2326"/>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4" name="Line 300"/>
              <p:cNvSpPr>
                <a:spLocks noChangeShapeType="1"/>
              </p:cNvSpPr>
              <p:nvPr/>
            </p:nvSpPr>
            <p:spPr bwMode="auto">
              <a:xfrm>
                <a:off x="3149" y="2326"/>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5" name="Line 301"/>
              <p:cNvSpPr>
                <a:spLocks noChangeShapeType="1"/>
              </p:cNvSpPr>
              <p:nvPr/>
            </p:nvSpPr>
            <p:spPr bwMode="auto">
              <a:xfrm flipV="1">
                <a:off x="3149" y="2261"/>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6" name="Line 302"/>
              <p:cNvSpPr>
                <a:spLocks noChangeShapeType="1"/>
              </p:cNvSpPr>
              <p:nvPr/>
            </p:nvSpPr>
            <p:spPr bwMode="auto">
              <a:xfrm flipV="1">
                <a:off x="4470" y="367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7" name="Line 303"/>
              <p:cNvSpPr>
                <a:spLocks noChangeShapeType="1"/>
              </p:cNvSpPr>
              <p:nvPr/>
            </p:nvSpPr>
            <p:spPr bwMode="auto">
              <a:xfrm flipV="1">
                <a:off x="4470" y="3643"/>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8" name="Line 304"/>
              <p:cNvSpPr>
                <a:spLocks noChangeShapeType="1"/>
              </p:cNvSpPr>
              <p:nvPr/>
            </p:nvSpPr>
            <p:spPr bwMode="auto">
              <a:xfrm flipV="1">
                <a:off x="4470" y="3622"/>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9" name="Line 305"/>
              <p:cNvSpPr>
                <a:spLocks noChangeShapeType="1"/>
              </p:cNvSpPr>
              <p:nvPr/>
            </p:nvSpPr>
            <p:spPr bwMode="auto">
              <a:xfrm flipV="1">
                <a:off x="4470" y="357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0" name="Line 306"/>
              <p:cNvSpPr>
                <a:spLocks noChangeShapeType="1"/>
              </p:cNvSpPr>
              <p:nvPr/>
            </p:nvSpPr>
            <p:spPr bwMode="auto">
              <a:xfrm flipV="1">
                <a:off x="4470" y="3542"/>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1" name="Line 307"/>
              <p:cNvSpPr>
                <a:spLocks noChangeShapeType="1"/>
              </p:cNvSpPr>
              <p:nvPr/>
            </p:nvSpPr>
            <p:spPr bwMode="auto">
              <a:xfrm flipV="1">
                <a:off x="4470" y="351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2" name="Line 308"/>
              <p:cNvSpPr>
                <a:spLocks noChangeShapeType="1"/>
              </p:cNvSpPr>
              <p:nvPr/>
            </p:nvSpPr>
            <p:spPr bwMode="auto">
              <a:xfrm flipV="1">
                <a:off x="4470" y="349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3" name="Line 309"/>
              <p:cNvSpPr>
                <a:spLocks noChangeShapeType="1"/>
              </p:cNvSpPr>
              <p:nvPr/>
            </p:nvSpPr>
            <p:spPr bwMode="auto">
              <a:xfrm flipV="1">
                <a:off x="4470" y="344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4" name="Line 310"/>
              <p:cNvSpPr>
                <a:spLocks noChangeShapeType="1"/>
              </p:cNvSpPr>
              <p:nvPr/>
            </p:nvSpPr>
            <p:spPr bwMode="auto">
              <a:xfrm flipV="1">
                <a:off x="4470" y="3413"/>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5" name="Line 311"/>
              <p:cNvSpPr>
                <a:spLocks noChangeShapeType="1"/>
              </p:cNvSpPr>
              <p:nvPr/>
            </p:nvSpPr>
            <p:spPr bwMode="auto">
              <a:xfrm flipV="1">
                <a:off x="4470" y="3380"/>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6" name="Line 312"/>
              <p:cNvSpPr>
                <a:spLocks noChangeShapeType="1"/>
              </p:cNvSpPr>
              <p:nvPr/>
            </p:nvSpPr>
            <p:spPr bwMode="auto">
              <a:xfrm flipV="1">
                <a:off x="4470" y="336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7" name="Line 313"/>
              <p:cNvSpPr>
                <a:spLocks noChangeShapeType="1"/>
              </p:cNvSpPr>
              <p:nvPr/>
            </p:nvSpPr>
            <p:spPr bwMode="auto">
              <a:xfrm flipV="1">
                <a:off x="4470" y="3312"/>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8" name="Line 314"/>
              <p:cNvSpPr>
                <a:spLocks noChangeShapeType="1"/>
              </p:cNvSpPr>
              <p:nvPr/>
            </p:nvSpPr>
            <p:spPr bwMode="auto">
              <a:xfrm flipV="1">
                <a:off x="4470" y="328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9" name="Line 315"/>
              <p:cNvSpPr>
                <a:spLocks noChangeShapeType="1"/>
              </p:cNvSpPr>
              <p:nvPr/>
            </p:nvSpPr>
            <p:spPr bwMode="auto">
              <a:xfrm flipV="1">
                <a:off x="4470" y="324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0" name="Line 316"/>
              <p:cNvSpPr>
                <a:spLocks noChangeShapeType="1"/>
              </p:cNvSpPr>
              <p:nvPr/>
            </p:nvSpPr>
            <p:spPr bwMode="auto">
              <a:xfrm flipV="1">
                <a:off x="4470" y="3233"/>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1" name="Line 317"/>
              <p:cNvSpPr>
                <a:spLocks noChangeShapeType="1"/>
              </p:cNvSpPr>
              <p:nvPr/>
            </p:nvSpPr>
            <p:spPr bwMode="auto">
              <a:xfrm flipV="1">
                <a:off x="4470" y="3182"/>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2" name="Line 318"/>
              <p:cNvSpPr>
                <a:spLocks noChangeShapeType="1"/>
              </p:cNvSpPr>
              <p:nvPr/>
            </p:nvSpPr>
            <p:spPr bwMode="auto">
              <a:xfrm flipV="1">
                <a:off x="4470" y="315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3" name="Line 319"/>
              <p:cNvSpPr>
                <a:spLocks noChangeShapeType="1"/>
              </p:cNvSpPr>
              <p:nvPr/>
            </p:nvSpPr>
            <p:spPr bwMode="auto">
              <a:xfrm flipV="1">
                <a:off x="4470" y="3118"/>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4" name="Line 320"/>
              <p:cNvSpPr>
                <a:spLocks noChangeShapeType="1"/>
              </p:cNvSpPr>
              <p:nvPr/>
            </p:nvSpPr>
            <p:spPr bwMode="auto">
              <a:xfrm flipV="1">
                <a:off x="4470" y="3103"/>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5" name="Line 321"/>
              <p:cNvSpPr>
                <a:spLocks noChangeShapeType="1"/>
              </p:cNvSpPr>
              <p:nvPr/>
            </p:nvSpPr>
            <p:spPr bwMode="auto">
              <a:xfrm flipV="1">
                <a:off x="4470" y="3049"/>
                <a:ext cx="0" cy="1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6" name="Line 322"/>
              <p:cNvSpPr>
                <a:spLocks noChangeShapeType="1"/>
              </p:cNvSpPr>
              <p:nvPr/>
            </p:nvSpPr>
            <p:spPr bwMode="auto">
              <a:xfrm flipV="1">
                <a:off x="4470" y="3017"/>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7" name="Line 323"/>
              <p:cNvSpPr>
                <a:spLocks noChangeShapeType="1"/>
              </p:cNvSpPr>
              <p:nvPr/>
            </p:nvSpPr>
            <p:spPr bwMode="auto">
              <a:xfrm flipV="1">
                <a:off x="4470" y="298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8" name="Line 324"/>
              <p:cNvSpPr>
                <a:spLocks noChangeShapeType="1"/>
              </p:cNvSpPr>
              <p:nvPr/>
            </p:nvSpPr>
            <p:spPr bwMode="auto">
              <a:xfrm flipV="1">
                <a:off x="4470" y="2974"/>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9" name="Line 325"/>
              <p:cNvSpPr>
                <a:spLocks noChangeShapeType="1"/>
              </p:cNvSpPr>
              <p:nvPr/>
            </p:nvSpPr>
            <p:spPr bwMode="auto">
              <a:xfrm flipV="1">
                <a:off x="4470" y="2920"/>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0" name="Line 326"/>
              <p:cNvSpPr>
                <a:spLocks noChangeShapeType="1"/>
              </p:cNvSpPr>
              <p:nvPr/>
            </p:nvSpPr>
            <p:spPr bwMode="auto">
              <a:xfrm flipV="1">
                <a:off x="4470" y="288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1" name="Line 327"/>
              <p:cNvSpPr>
                <a:spLocks noChangeShapeType="1"/>
              </p:cNvSpPr>
              <p:nvPr/>
            </p:nvSpPr>
            <p:spPr bwMode="auto">
              <a:xfrm flipV="1">
                <a:off x="4470" y="2851"/>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2" name="Line 328"/>
              <p:cNvSpPr>
                <a:spLocks noChangeShapeType="1"/>
              </p:cNvSpPr>
              <p:nvPr/>
            </p:nvSpPr>
            <p:spPr bwMode="auto">
              <a:xfrm flipV="1">
                <a:off x="4470" y="2844"/>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3" name="Line 329"/>
              <p:cNvSpPr>
                <a:spLocks noChangeShapeType="1"/>
              </p:cNvSpPr>
              <p:nvPr/>
            </p:nvSpPr>
            <p:spPr bwMode="auto">
              <a:xfrm flipV="1">
                <a:off x="4470" y="2786"/>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4" name="Line 330"/>
              <p:cNvSpPr>
                <a:spLocks noChangeShapeType="1"/>
              </p:cNvSpPr>
              <p:nvPr/>
            </p:nvSpPr>
            <p:spPr bwMode="auto">
              <a:xfrm flipV="1">
                <a:off x="4470" y="2754"/>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5" name="Line 331"/>
              <p:cNvSpPr>
                <a:spLocks noChangeShapeType="1"/>
              </p:cNvSpPr>
              <p:nvPr/>
            </p:nvSpPr>
            <p:spPr bwMode="auto">
              <a:xfrm flipV="1">
                <a:off x="4470" y="272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6" name="Line 332"/>
              <p:cNvSpPr>
                <a:spLocks noChangeShapeType="1"/>
              </p:cNvSpPr>
              <p:nvPr/>
            </p:nvSpPr>
            <p:spPr bwMode="auto">
              <a:xfrm flipV="1">
                <a:off x="4470" y="2714"/>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7" name="Line 333"/>
              <p:cNvSpPr>
                <a:spLocks noChangeShapeType="1"/>
              </p:cNvSpPr>
              <p:nvPr/>
            </p:nvSpPr>
            <p:spPr bwMode="auto">
              <a:xfrm flipV="1">
                <a:off x="4470" y="2657"/>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8" name="Line 334"/>
              <p:cNvSpPr>
                <a:spLocks noChangeShapeType="1"/>
              </p:cNvSpPr>
              <p:nvPr/>
            </p:nvSpPr>
            <p:spPr bwMode="auto">
              <a:xfrm flipV="1">
                <a:off x="4470" y="262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9" name="Line 335"/>
              <p:cNvSpPr>
                <a:spLocks noChangeShapeType="1"/>
              </p:cNvSpPr>
              <p:nvPr/>
            </p:nvSpPr>
            <p:spPr bwMode="auto">
              <a:xfrm flipV="1">
                <a:off x="4470" y="2588"/>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0" name="Line 336"/>
              <p:cNvSpPr>
                <a:spLocks noChangeShapeType="1"/>
              </p:cNvSpPr>
              <p:nvPr/>
            </p:nvSpPr>
            <p:spPr bwMode="auto">
              <a:xfrm flipV="1">
                <a:off x="4470" y="258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1" name="Line 337"/>
              <p:cNvSpPr>
                <a:spLocks noChangeShapeType="1"/>
              </p:cNvSpPr>
              <p:nvPr/>
            </p:nvSpPr>
            <p:spPr bwMode="auto">
              <a:xfrm flipV="1">
                <a:off x="4470" y="252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2" name="Line 338"/>
              <p:cNvSpPr>
                <a:spLocks noChangeShapeType="1"/>
              </p:cNvSpPr>
              <p:nvPr/>
            </p:nvSpPr>
            <p:spPr bwMode="auto">
              <a:xfrm flipV="1">
                <a:off x="4470" y="2491"/>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3" name="Line 339"/>
              <p:cNvSpPr>
                <a:spLocks noChangeShapeType="1"/>
              </p:cNvSpPr>
              <p:nvPr/>
            </p:nvSpPr>
            <p:spPr bwMode="auto">
              <a:xfrm flipV="1">
                <a:off x="4470" y="245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4" name="Line 340"/>
              <p:cNvSpPr>
                <a:spLocks noChangeShapeType="1"/>
              </p:cNvSpPr>
              <p:nvPr/>
            </p:nvSpPr>
            <p:spPr bwMode="auto">
              <a:xfrm flipV="1">
                <a:off x="4470" y="245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5" name="Line 341"/>
              <p:cNvSpPr>
                <a:spLocks noChangeShapeType="1"/>
              </p:cNvSpPr>
              <p:nvPr/>
            </p:nvSpPr>
            <p:spPr bwMode="auto">
              <a:xfrm flipV="1">
                <a:off x="4470" y="239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6" name="Line 342"/>
              <p:cNvSpPr>
                <a:spLocks noChangeShapeType="1"/>
              </p:cNvSpPr>
              <p:nvPr/>
            </p:nvSpPr>
            <p:spPr bwMode="auto">
              <a:xfrm flipV="1">
                <a:off x="4470" y="236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7" name="Line 343"/>
              <p:cNvSpPr>
                <a:spLocks noChangeShapeType="1"/>
              </p:cNvSpPr>
              <p:nvPr/>
            </p:nvSpPr>
            <p:spPr bwMode="auto">
              <a:xfrm flipV="1">
                <a:off x="4470" y="2326"/>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8" name="Line 344"/>
              <p:cNvSpPr>
                <a:spLocks noChangeShapeType="1"/>
              </p:cNvSpPr>
              <p:nvPr/>
            </p:nvSpPr>
            <p:spPr bwMode="auto">
              <a:xfrm>
                <a:off x="4470" y="2326"/>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9" name="Line 345"/>
              <p:cNvSpPr>
                <a:spLocks noChangeShapeType="1"/>
              </p:cNvSpPr>
              <p:nvPr/>
            </p:nvSpPr>
            <p:spPr bwMode="auto">
              <a:xfrm flipV="1">
                <a:off x="4470" y="2261"/>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0" name="Line 346"/>
              <p:cNvSpPr>
                <a:spLocks noChangeShapeType="1"/>
              </p:cNvSpPr>
              <p:nvPr/>
            </p:nvSpPr>
            <p:spPr bwMode="auto">
              <a:xfrm flipV="1">
                <a:off x="4470" y="2228"/>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1" name="Line 347"/>
              <p:cNvSpPr>
                <a:spLocks noChangeShapeType="1"/>
              </p:cNvSpPr>
              <p:nvPr/>
            </p:nvSpPr>
            <p:spPr bwMode="auto">
              <a:xfrm flipV="1">
                <a:off x="4470" y="219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256" name="Line 349"/>
            <p:cNvSpPr>
              <a:spLocks noChangeShapeType="1"/>
            </p:cNvSpPr>
            <p:nvPr/>
          </p:nvSpPr>
          <p:spPr bwMode="auto">
            <a:xfrm flipV="1">
              <a:off x="4470" y="2131"/>
              <a:ext cx="0" cy="2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 name="Line 350"/>
            <p:cNvSpPr>
              <a:spLocks noChangeShapeType="1"/>
            </p:cNvSpPr>
            <p:nvPr/>
          </p:nvSpPr>
          <p:spPr bwMode="auto">
            <a:xfrm flipV="1">
              <a:off x="4470" y="209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 name="Line 351"/>
            <p:cNvSpPr>
              <a:spLocks noChangeShapeType="1"/>
            </p:cNvSpPr>
            <p:nvPr/>
          </p:nvSpPr>
          <p:spPr bwMode="auto">
            <a:xfrm flipV="1">
              <a:off x="4470" y="2066"/>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 name="Line 352"/>
            <p:cNvSpPr>
              <a:spLocks noChangeShapeType="1"/>
            </p:cNvSpPr>
            <p:nvPr/>
          </p:nvSpPr>
          <p:spPr bwMode="auto">
            <a:xfrm flipV="1">
              <a:off x="4470" y="1998"/>
              <a:ext cx="0" cy="2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 name="Line 353"/>
            <p:cNvSpPr>
              <a:spLocks noChangeShapeType="1"/>
            </p:cNvSpPr>
            <p:nvPr/>
          </p:nvSpPr>
          <p:spPr bwMode="auto">
            <a:xfrm flipV="1">
              <a:off x="4470" y="196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 name="Line 356"/>
            <p:cNvSpPr>
              <a:spLocks noChangeShapeType="1"/>
            </p:cNvSpPr>
            <p:nvPr/>
          </p:nvSpPr>
          <p:spPr bwMode="auto">
            <a:xfrm>
              <a:off x="3149" y="3049"/>
              <a:ext cx="132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 name="Line 357"/>
            <p:cNvSpPr>
              <a:spLocks noChangeShapeType="1"/>
            </p:cNvSpPr>
            <p:nvPr/>
          </p:nvSpPr>
          <p:spPr bwMode="auto">
            <a:xfrm flipH="1">
              <a:off x="4412" y="3049"/>
              <a:ext cx="58"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3" name="Line 358"/>
            <p:cNvSpPr>
              <a:spLocks noChangeShapeType="1"/>
            </p:cNvSpPr>
            <p:nvPr/>
          </p:nvSpPr>
          <p:spPr bwMode="auto">
            <a:xfrm flipH="1" flipV="1">
              <a:off x="4412" y="3020"/>
              <a:ext cx="58" cy="29"/>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 name="Line 359"/>
            <p:cNvSpPr>
              <a:spLocks noChangeShapeType="1"/>
            </p:cNvSpPr>
            <p:nvPr/>
          </p:nvSpPr>
          <p:spPr bwMode="auto">
            <a:xfrm flipV="1">
              <a:off x="3149" y="3020"/>
              <a:ext cx="57" cy="29"/>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 name="Line 360"/>
            <p:cNvSpPr>
              <a:spLocks noChangeShapeType="1"/>
            </p:cNvSpPr>
            <p:nvPr/>
          </p:nvSpPr>
          <p:spPr bwMode="auto">
            <a:xfrm>
              <a:off x="3149" y="3049"/>
              <a:ext cx="57"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 name="Rectangle 361"/>
            <p:cNvSpPr>
              <a:spLocks noChangeArrowheads="1"/>
            </p:cNvSpPr>
            <p:nvPr/>
          </p:nvSpPr>
          <p:spPr bwMode="auto">
            <a:xfrm>
              <a:off x="3602" y="2855"/>
              <a:ext cx="64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Gap = 25.2</a:t>
              </a:r>
              <a:endParaRPr lang="en-US" altLang="en-US">
                <a:solidFill>
                  <a:prstClr val="black"/>
                </a:solidFill>
              </a:endParaRPr>
            </a:p>
          </p:txBody>
        </p:sp>
        <p:sp>
          <p:nvSpPr>
            <p:cNvPr id="267" name="Rectangle 362"/>
            <p:cNvSpPr>
              <a:spLocks noChangeArrowheads="1"/>
            </p:cNvSpPr>
            <p:nvPr/>
          </p:nvSpPr>
          <p:spPr bwMode="auto">
            <a:xfrm>
              <a:off x="2486" y="2916"/>
              <a:ext cx="37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Mean </a:t>
              </a:r>
              <a:endParaRPr lang="en-US" altLang="en-US">
                <a:solidFill>
                  <a:prstClr val="black"/>
                </a:solidFill>
              </a:endParaRPr>
            </a:p>
          </p:txBody>
        </p:sp>
        <p:sp>
          <p:nvSpPr>
            <p:cNvPr id="268" name="Rectangle 363"/>
            <p:cNvSpPr>
              <a:spLocks noChangeArrowheads="1"/>
            </p:cNvSpPr>
            <p:nvPr/>
          </p:nvSpPr>
          <p:spPr bwMode="auto">
            <a:xfrm>
              <a:off x="2803" y="2916"/>
              <a:ext cx="367"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Black</a:t>
              </a:r>
              <a:endParaRPr lang="en-US" altLang="en-US">
                <a:solidFill>
                  <a:prstClr val="black"/>
                </a:solidFill>
              </a:endParaRPr>
            </a:p>
          </p:txBody>
        </p:sp>
        <p:sp>
          <p:nvSpPr>
            <p:cNvPr id="269" name="Rectangle 364"/>
            <p:cNvSpPr>
              <a:spLocks noChangeArrowheads="1"/>
            </p:cNvSpPr>
            <p:nvPr/>
          </p:nvSpPr>
          <p:spPr bwMode="auto">
            <a:xfrm>
              <a:off x="2479" y="3035"/>
              <a:ext cx="6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Parent Rank</a:t>
              </a:r>
              <a:endParaRPr lang="en-US" altLang="en-US">
                <a:solidFill>
                  <a:prstClr val="black"/>
                </a:solidFill>
              </a:endParaRPr>
            </a:p>
          </p:txBody>
        </p:sp>
        <p:sp>
          <p:nvSpPr>
            <p:cNvPr id="270" name="Rectangle 365"/>
            <p:cNvSpPr>
              <a:spLocks noChangeArrowheads="1"/>
            </p:cNvSpPr>
            <p:nvPr/>
          </p:nvSpPr>
          <p:spPr bwMode="auto">
            <a:xfrm>
              <a:off x="4578" y="2916"/>
              <a:ext cx="37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Mean </a:t>
              </a:r>
              <a:endParaRPr lang="en-US" altLang="en-US">
                <a:solidFill>
                  <a:prstClr val="black"/>
                </a:solidFill>
              </a:endParaRPr>
            </a:p>
          </p:txBody>
        </p:sp>
        <p:sp>
          <p:nvSpPr>
            <p:cNvPr id="271" name="Rectangle 366"/>
            <p:cNvSpPr>
              <a:spLocks noChangeArrowheads="1"/>
            </p:cNvSpPr>
            <p:nvPr/>
          </p:nvSpPr>
          <p:spPr bwMode="auto">
            <a:xfrm>
              <a:off x="4895" y="2916"/>
              <a:ext cx="37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White</a:t>
              </a:r>
              <a:endParaRPr lang="en-US" altLang="en-US">
                <a:solidFill>
                  <a:prstClr val="black"/>
                </a:solidFill>
              </a:endParaRPr>
            </a:p>
          </p:txBody>
        </p:sp>
        <p:sp>
          <p:nvSpPr>
            <p:cNvPr id="272" name="Rectangle 367"/>
            <p:cNvSpPr>
              <a:spLocks noChangeArrowheads="1"/>
            </p:cNvSpPr>
            <p:nvPr/>
          </p:nvSpPr>
          <p:spPr bwMode="auto">
            <a:xfrm>
              <a:off x="4574" y="3035"/>
              <a:ext cx="6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Parent Rank</a:t>
              </a:r>
              <a:endParaRPr lang="en-US" altLang="en-US">
                <a:solidFill>
                  <a:prstClr val="black"/>
                </a:solidFill>
              </a:endParaRPr>
            </a:p>
          </p:txBody>
        </p:sp>
        <p:sp>
          <p:nvSpPr>
            <p:cNvPr id="273" name="Rectangle 368"/>
            <p:cNvSpPr>
              <a:spLocks noChangeArrowheads="1"/>
            </p:cNvSpPr>
            <p:nvPr/>
          </p:nvSpPr>
          <p:spPr bwMode="auto">
            <a:xfrm>
              <a:off x="3037"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90353B"/>
                  </a:solidFill>
                </a:rPr>
                <a:t>32.7</a:t>
              </a:r>
              <a:endParaRPr lang="en-US" altLang="en-US">
                <a:solidFill>
                  <a:prstClr val="black"/>
                </a:solidFill>
              </a:endParaRPr>
            </a:p>
          </p:txBody>
        </p:sp>
        <p:sp>
          <p:nvSpPr>
            <p:cNvPr id="274" name="Rectangle 369"/>
            <p:cNvSpPr>
              <a:spLocks noChangeArrowheads="1"/>
            </p:cNvSpPr>
            <p:nvPr/>
          </p:nvSpPr>
          <p:spPr bwMode="auto">
            <a:xfrm>
              <a:off x="4153"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1A476F"/>
                  </a:solidFill>
                </a:rPr>
                <a:t>57.9</a:t>
              </a:r>
              <a:endParaRPr lang="en-US" altLang="en-US">
                <a:solidFill>
                  <a:prstClr val="black"/>
                </a:solidFill>
              </a:endParaRPr>
            </a:p>
          </p:txBody>
        </p:sp>
        <p:sp>
          <p:nvSpPr>
            <p:cNvPr id="275" name="Line 374"/>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6" name="Line 375"/>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7" name="Rectangle 376"/>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78" name="Line 377"/>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9" name="Rectangle 378"/>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80" name="Line 379"/>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1" name="Rectangle 380"/>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282" name="Line 381"/>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3" name="Rectangle 382"/>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284" name="Line 383"/>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5" name="Rectangle 384"/>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286" name="Line 385"/>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7" name="Rectangle 386"/>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288" name="Rectangle 387"/>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Mean Child Household Income Rank</a:t>
              </a:r>
              <a:endParaRPr lang="en-US" altLang="en-US">
                <a:solidFill>
                  <a:prstClr val="black"/>
                </a:solidFill>
              </a:endParaRPr>
            </a:p>
          </p:txBody>
        </p:sp>
        <p:sp>
          <p:nvSpPr>
            <p:cNvPr id="289" name="Line 388"/>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0" name="Line 389"/>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1" name="Rectangle 390"/>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92" name="Line 391"/>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3" name="Rectangle 392"/>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94" name="Line 393"/>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5" name="Rectangle 394"/>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296" name="Line 395"/>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7" name="Rectangle 396"/>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298" name="Line 397"/>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9" name="Rectangle 398"/>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300" name="Line 399"/>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1" name="Rectangle 400"/>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302" name="Rectangle 401"/>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303" name="Rectangle 402"/>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Tree>
    <p:extLst>
      <p:ext uri="{BB962C8B-B14F-4D97-AF65-F5344CB8AC3E}">
        <p14:creationId xmlns:p14="http://schemas.microsoft.com/office/powerpoint/2010/main" val="3883693496"/>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 name="TextBox 92"/>
          <p:cNvSpPr txBox="1"/>
          <p:nvPr/>
        </p:nvSpPr>
        <p:spPr>
          <a:xfrm>
            <a:off x="1819183" y="23476"/>
            <a:ext cx="9143867" cy="369328"/>
          </a:xfrm>
          <a:prstGeom prst="rect">
            <a:avLst/>
          </a:prstGeom>
          <a:noFill/>
        </p:spPr>
        <p:txBody>
          <a:bodyPr wrap="square" lIns="91422" tIns="45718" rIns="91422" bIns="45718" rtlCol="0">
            <a:spAutoFit/>
          </a:bodyPr>
          <a:lstStyle/>
          <a:p>
            <a:pPr algn="ctr" defTabSz="914196">
              <a:defRPr/>
            </a:pPr>
            <a:r>
              <a:rPr lang="en-US" b="1" kern="0" dirty="0">
                <a:solidFill>
                  <a:srgbClr val="1E2D53"/>
                </a:solidFill>
                <a:latin typeface="Arial"/>
              </a:rPr>
              <a:t>Convergence in Black-White Gap if Intergenerational Mobility is Race-Invariant</a:t>
            </a:r>
          </a:p>
        </p:txBody>
      </p:sp>
      <p:grpSp>
        <p:nvGrpSpPr>
          <p:cNvPr id="257" name="Group 147"/>
          <p:cNvGrpSpPr>
            <a:grpSpLocks noChangeAspect="1"/>
          </p:cNvGrpSpPr>
          <p:nvPr/>
        </p:nvGrpSpPr>
        <p:grpSpPr bwMode="auto">
          <a:xfrm>
            <a:off x="1522413" y="200025"/>
            <a:ext cx="9380538" cy="6453188"/>
            <a:chOff x="959" y="126"/>
            <a:chExt cx="5909" cy="4065"/>
          </a:xfrm>
        </p:grpSpPr>
        <p:grpSp>
          <p:nvGrpSpPr>
            <p:cNvPr id="258" name="Group 348"/>
            <p:cNvGrpSpPr>
              <a:grpSpLocks/>
            </p:cNvGrpSpPr>
            <p:nvPr/>
          </p:nvGrpSpPr>
          <p:grpSpPr bwMode="auto">
            <a:xfrm>
              <a:off x="1435" y="421"/>
              <a:ext cx="5260" cy="3287"/>
              <a:chOff x="1435" y="421"/>
              <a:chExt cx="5260" cy="3287"/>
            </a:xfrm>
          </p:grpSpPr>
          <p:sp>
            <p:nvSpPr>
              <p:cNvPr id="310" name="Rectangle 150"/>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1" name="Line 151"/>
              <p:cNvSpPr>
                <a:spLocks noChangeShapeType="1"/>
              </p:cNvSpPr>
              <p:nvPr/>
            </p:nvSpPr>
            <p:spPr bwMode="auto">
              <a:xfrm>
                <a:off x="1435" y="370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2" name="Line 152"/>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3" name="Line 153"/>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4" name="Line 154"/>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5" name="Line 155"/>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6" name="Line 156"/>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7" name="Oval 157"/>
              <p:cNvSpPr>
                <a:spLocks noChangeArrowheads="1"/>
              </p:cNvSpPr>
              <p:nvPr/>
            </p:nvSpPr>
            <p:spPr bwMode="auto">
              <a:xfrm>
                <a:off x="1471" y="2624"/>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8" name="Oval 158"/>
              <p:cNvSpPr>
                <a:spLocks noChangeArrowheads="1"/>
              </p:cNvSpPr>
              <p:nvPr/>
            </p:nvSpPr>
            <p:spPr bwMode="auto">
              <a:xfrm>
                <a:off x="1525" y="2578"/>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9" name="Oval 159"/>
              <p:cNvSpPr>
                <a:spLocks noChangeArrowheads="1"/>
              </p:cNvSpPr>
              <p:nvPr/>
            </p:nvSpPr>
            <p:spPr bwMode="auto">
              <a:xfrm>
                <a:off x="1576" y="254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0" name="Oval 160"/>
              <p:cNvSpPr>
                <a:spLocks noChangeArrowheads="1"/>
              </p:cNvSpPr>
              <p:nvPr/>
            </p:nvSpPr>
            <p:spPr bwMode="auto">
              <a:xfrm>
                <a:off x="1630" y="2531"/>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1" name="Oval 161"/>
              <p:cNvSpPr>
                <a:spLocks noChangeArrowheads="1"/>
              </p:cNvSpPr>
              <p:nvPr/>
            </p:nvSpPr>
            <p:spPr bwMode="auto">
              <a:xfrm>
                <a:off x="1680" y="2513"/>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2" name="Oval 162"/>
              <p:cNvSpPr>
                <a:spLocks noChangeArrowheads="1"/>
              </p:cNvSpPr>
              <p:nvPr/>
            </p:nvSpPr>
            <p:spPr bwMode="auto">
              <a:xfrm>
                <a:off x="1734" y="2498"/>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3" name="Oval 163"/>
              <p:cNvSpPr>
                <a:spLocks noChangeArrowheads="1"/>
              </p:cNvSpPr>
              <p:nvPr/>
            </p:nvSpPr>
            <p:spPr bwMode="auto">
              <a:xfrm>
                <a:off x="1784" y="2484"/>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4" name="Oval 164"/>
              <p:cNvSpPr>
                <a:spLocks noChangeArrowheads="1"/>
              </p:cNvSpPr>
              <p:nvPr/>
            </p:nvSpPr>
            <p:spPr bwMode="auto">
              <a:xfrm>
                <a:off x="1838" y="2477"/>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5" name="Oval 165"/>
              <p:cNvSpPr>
                <a:spLocks noChangeArrowheads="1"/>
              </p:cNvSpPr>
              <p:nvPr/>
            </p:nvSpPr>
            <p:spPr bwMode="auto">
              <a:xfrm>
                <a:off x="1892" y="2462"/>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6" name="Oval 166"/>
              <p:cNvSpPr>
                <a:spLocks noChangeArrowheads="1"/>
              </p:cNvSpPr>
              <p:nvPr/>
            </p:nvSpPr>
            <p:spPr bwMode="auto">
              <a:xfrm>
                <a:off x="1943" y="2452"/>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 name="Oval 167"/>
              <p:cNvSpPr>
                <a:spLocks noChangeArrowheads="1"/>
              </p:cNvSpPr>
              <p:nvPr/>
            </p:nvSpPr>
            <p:spPr bwMode="auto">
              <a:xfrm>
                <a:off x="1997" y="244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 name="Oval 168"/>
              <p:cNvSpPr>
                <a:spLocks noChangeArrowheads="1"/>
              </p:cNvSpPr>
              <p:nvPr/>
            </p:nvSpPr>
            <p:spPr bwMode="auto">
              <a:xfrm>
                <a:off x="2047" y="2437"/>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9" name="Oval 169"/>
              <p:cNvSpPr>
                <a:spLocks noChangeArrowheads="1"/>
              </p:cNvSpPr>
              <p:nvPr/>
            </p:nvSpPr>
            <p:spPr bwMode="auto">
              <a:xfrm>
                <a:off x="2101" y="2423"/>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0" name="Oval 170"/>
              <p:cNvSpPr>
                <a:spLocks noChangeArrowheads="1"/>
              </p:cNvSpPr>
              <p:nvPr/>
            </p:nvSpPr>
            <p:spPr bwMode="auto">
              <a:xfrm>
                <a:off x="2152" y="2412"/>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1" name="Oval 171"/>
              <p:cNvSpPr>
                <a:spLocks noChangeArrowheads="1"/>
              </p:cNvSpPr>
              <p:nvPr/>
            </p:nvSpPr>
            <p:spPr bwMode="auto">
              <a:xfrm>
                <a:off x="2206" y="2405"/>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2" name="Oval 172"/>
              <p:cNvSpPr>
                <a:spLocks noChangeArrowheads="1"/>
              </p:cNvSpPr>
              <p:nvPr/>
            </p:nvSpPr>
            <p:spPr bwMode="auto">
              <a:xfrm>
                <a:off x="2256" y="2394"/>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3" name="Oval 173"/>
              <p:cNvSpPr>
                <a:spLocks noChangeArrowheads="1"/>
              </p:cNvSpPr>
              <p:nvPr/>
            </p:nvSpPr>
            <p:spPr bwMode="auto">
              <a:xfrm>
                <a:off x="2310" y="2387"/>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4" name="Oval 174"/>
              <p:cNvSpPr>
                <a:spLocks noChangeArrowheads="1"/>
              </p:cNvSpPr>
              <p:nvPr/>
            </p:nvSpPr>
            <p:spPr bwMode="auto">
              <a:xfrm>
                <a:off x="2364" y="238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5" name="Oval 175"/>
              <p:cNvSpPr>
                <a:spLocks noChangeArrowheads="1"/>
              </p:cNvSpPr>
              <p:nvPr/>
            </p:nvSpPr>
            <p:spPr bwMode="auto">
              <a:xfrm>
                <a:off x="2414" y="2365"/>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6" name="Oval 176"/>
              <p:cNvSpPr>
                <a:spLocks noChangeArrowheads="1"/>
              </p:cNvSpPr>
              <p:nvPr/>
            </p:nvSpPr>
            <p:spPr bwMode="auto">
              <a:xfrm>
                <a:off x="2468" y="2358"/>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7" name="Oval 177"/>
              <p:cNvSpPr>
                <a:spLocks noChangeArrowheads="1"/>
              </p:cNvSpPr>
              <p:nvPr/>
            </p:nvSpPr>
            <p:spPr bwMode="auto">
              <a:xfrm>
                <a:off x="2519" y="2351"/>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8" name="Oval 178"/>
              <p:cNvSpPr>
                <a:spLocks noChangeArrowheads="1"/>
              </p:cNvSpPr>
              <p:nvPr/>
            </p:nvSpPr>
            <p:spPr bwMode="auto">
              <a:xfrm>
                <a:off x="2573" y="234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9" name="Oval 179"/>
              <p:cNvSpPr>
                <a:spLocks noChangeArrowheads="1"/>
              </p:cNvSpPr>
              <p:nvPr/>
            </p:nvSpPr>
            <p:spPr bwMode="auto">
              <a:xfrm>
                <a:off x="2623" y="2329"/>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0" name="Oval 180"/>
              <p:cNvSpPr>
                <a:spLocks noChangeArrowheads="1"/>
              </p:cNvSpPr>
              <p:nvPr/>
            </p:nvSpPr>
            <p:spPr bwMode="auto">
              <a:xfrm>
                <a:off x="2677" y="2318"/>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1" name="Oval 181"/>
              <p:cNvSpPr>
                <a:spLocks noChangeArrowheads="1"/>
              </p:cNvSpPr>
              <p:nvPr/>
            </p:nvSpPr>
            <p:spPr bwMode="auto">
              <a:xfrm>
                <a:off x="2728" y="2308"/>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2" name="Oval 182"/>
              <p:cNvSpPr>
                <a:spLocks noChangeArrowheads="1"/>
              </p:cNvSpPr>
              <p:nvPr/>
            </p:nvSpPr>
            <p:spPr bwMode="auto">
              <a:xfrm>
                <a:off x="2782" y="2293"/>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3" name="Oval 183"/>
              <p:cNvSpPr>
                <a:spLocks noChangeArrowheads="1"/>
              </p:cNvSpPr>
              <p:nvPr/>
            </p:nvSpPr>
            <p:spPr bwMode="auto">
              <a:xfrm>
                <a:off x="2836" y="2286"/>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4" name="Oval 184"/>
              <p:cNvSpPr>
                <a:spLocks noChangeArrowheads="1"/>
              </p:cNvSpPr>
              <p:nvPr/>
            </p:nvSpPr>
            <p:spPr bwMode="auto">
              <a:xfrm>
                <a:off x="2886" y="2275"/>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5" name="Oval 185"/>
              <p:cNvSpPr>
                <a:spLocks noChangeArrowheads="1"/>
              </p:cNvSpPr>
              <p:nvPr/>
            </p:nvSpPr>
            <p:spPr bwMode="auto">
              <a:xfrm>
                <a:off x="2940" y="226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 name="Oval 186"/>
              <p:cNvSpPr>
                <a:spLocks noChangeArrowheads="1"/>
              </p:cNvSpPr>
              <p:nvPr/>
            </p:nvSpPr>
            <p:spPr bwMode="auto">
              <a:xfrm>
                <a:off x="2990" y="2250"/>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7" name="Oval 187"/>
              <p:cNvSpPr>
                <a:spLocks noChangeArrowheads="1"/>
              </p:cNvSpPr>
              <p:nvPr/>
            </p:nvSpPr>
            <p:spPr bwMode="auto">
              <a:xfrm>
                <a:off x="3044" y="2239"/>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8" name="Oval 188"/>
              <p:cNvSpPr>
                <a:spLocks noChangeArrowheads="1"/>
              </p:cNvSpPr>
              <p:nvPr/>
            </p:nvSpPr>
            <p:spPr bwMode="auto">
              <a:xfrm>
                <a:off x="3095" y="2225"/>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9" name="Oval 189"/>
              <p:cNvSpPr>
                <a:spLocks noChangeArrowheads="1"/>
              </p:cNvSpPr>
              <p:nvPr/>
            </p:nvSpPr>
            <p:spPr bwMode="auto">
              <a:xfrm>
                <a:off x="3149" y="2221"/>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0" name="Oval 190"/>
              <p:cNvSpPr>
                <a:spLocks noChangeArrowheads="1"/>
              </p:cNvSpPr>
              <p:nvPr/>
            </p:nvSpPr>
            <p:spPr bwMode="auto">
              <a:xfrm>
                <a:off x="3203" y="2210"/>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1" name="Oval 191"/>
              <p:cNvSpPr>
                <a:spLocks noChangeArrowheads="1"/>
              </p:cNvSpPr>
              <p:nvPr/>
            </p:nvSpPr>
            <p:spPr bwMode="auto">
              <a:xfrm>
                <a:off x="3253" y="2196"/>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2" name="Oval 192"/>
              <p:cNvSpPr>
                <a:spLocks noChangeArrowheads="1"/>
              </p:cNvSpPr>
              <p:nvPr/>
            </p:nvSpPr>
            <p:spPr bwMode="auto">
              <a:xfrm>
                <a:off x="3307" y="2185"/>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3" name="Oval 193"/>
              <p:cNvSpPr>
                <a:spLocks noChangeArrowheads="1"/>
              </p:cNvSpPr>
              <p:nvPr/>
            </p:nvSpPr>
            <p:spPr bwMode="auto">
              <a:xfrm>
                <a:off x="3358" y="2171"/>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4" name="Oval 194"/>
              <p:cNvSpPr>
                <a:spLocks noChangeArrowheads="1"/>
              </p:cNvSpPr>
              <p:nvPr/>
            </p:nvSpPr>
            <p:spPr bwMode="auto">
              <a:xfrm>
                <a:off x="3412" y="216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5" name="Oval 195"/>
              <p:cNvSpPr>
                <a:spLocks noChangeArrowheads="1"/>
              </p:cNvSpPr>
              <p:nvPr/>
            </p:nvSpPr>
            <p:spPr bwMode="auto">
              <a:xfrm>
                <a:off x="3462" y="2153"/>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6" name="Oval 196"/>
              <p:cNvSpPr>
                <a:spLocks noChangeArrowheads="1"/>
              </p:cNvSpPr>
              <p:nvPr/>
            </p:nvSpPr>
            <p:spPr bwMode="auto">
              <a:xfrm>
                <a:off x="3516" y="2138"/>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7" name="Oval 197"/>
              <p:cNvSpPr>
                <a:spLocks noChangeArrowheads="1"/>
              </p:cNvSpPr>
              <p:nvPr/>
            </p:nvSpPr>
            <p:spPr bwMode="auto">
              <a:xfrm>
                <a:off x="3566" y="212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8" name="Oval 198"/>
              <p:cNvSpPr>
                <a:spLocks noChangeArrowheads="1"/>
              </p:cNvSpPr>
              <p:nvPr/>
            </p:nvSpPr>
            <p:spPr bwMode="auto">
              <a:xfrm>
                <a:off x="3620" y="2117"/>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9" name="Oval 199"/>
              <p:cNvSpPr>
                <a:spLocks noChangeArrowheads="1"/>
              </p:cNvSpPr>
              <p:nvPr/>
            </p:nvSpPr>
            <p:spPr bwMode="auto">
              <a:xfrm>
                <a:off x="3671" y="210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0" name="Oval 200"/>
              <p:cNvSpPr>
                <a:spLocks noChangeArrowheads="1"/>
              </p:cNvSpPr>
              <p:nvPr/>
            </p:nvSpPr>
            <p:spPr bwMode="auto">
              <a:xfrm>
                <a:off x="3725" y="2092"/>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1" name="Oval 201"/>
              <p:cNvSpPr>
                <a:spLocks noChangeArrowheads="1"/>
              </p:cNvSpPr>
              <p:nvPr/>
            </p:nvSpPr>
            <p:spPr bwMode="auto">
              <a:xfrm>
                <a:off x="3779" y="208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 name="Oval 202"/>
              <p:cNvSpPr>
                <a:spLocks noChangeArrowheads="1"/>
              </p:cNvSpPr>
              <p:nvPr/>
            </p:nvSpPr>
            <p:spPr bwMode="auto">
              <a:xfrm>
                <a:off x="3829" y="2070"/>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3" name="Oval 203"/>
              <p:cNvSpPr>
                <a:spLocks noChangeArrowheads="1"/>
              </p:cNvSpPr>
              <p:nvPr/>
            </p:nvSpPr>
            <p:spPr bwMode="auto">
              <a:xfrm>
                <a:off x="3883" y="206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4" name="Oval 204"/>
              <p:cNvSpPr>
                <a:spLocks noChangeArrowheads="1"/>
              </p:cNvSpPr>
              <p:nvPr/>
            </p:nvSpPr>
            <p:spPr bwMode="auto">
              <a:xfrm>
                <a:off x="3934" y="205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5" name="Oval 205"/>
              <p:cNvSpPr>
                <a:spLocks noChangeArrowheads="1"/>
              </p:cNvSpPr>
              <p:nvPr/>
            </p:nvSpPr>
            <p:spPr bwMode="auto">
              <a:xfrm>
                <a:off x="3988" y="2038"/>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6" name="Oval 206"/>
              <p:cNvSpPr>
                <a:spLocks noChangeArrowheads="1"/>
              </p:cNvSpPr>
              <p:nvPr/>
            </p:nvSpPr>
            <p:spPr bwMode="auto">
              <a:xfrm>
                <a:off x="4038" y="2027"/>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7" name="Oval 207"/>
              <p:cNvSpPr>
                <a:spLocks noChangeArrowheads="1"/>
              </p:cNvSpPr>
              <p:nvPr/>
            </p:nvSpPr>
            <p:spPr bwMode="auto">
              <a:xfrm>
                <a:off x="4092" y="2023"/>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8" name="Oval 208"/>
              <p:cNvSpPr>
                <a:spLocks noChangeArrowheads="1"/>
              </p:cNvSpPr>
              <p:nvPr/>
            </p:nvSpPr>
            <p:spPr bwMode="auto">
              <a:xfrm>
                <a:off x="4142" y="200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9" name="Oval 209"/>
              <p:cNvSpPr>
                <a:spLocks noChangeArrowheads="1"/>
              </p:cNvSpPr>
              <p:nvPr/>
            </p:nvSpPr>
            <p:spPr bwMode="auto">
              <a:xfrm>
                <a:off x="4196" y="2002"/>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0" name="Oval 210"/>
              <p:cNvSpPr>
                <a:spLocks noChangeArrowheads="1"/>
              </p:cNvSpPr>
              <p:nvPr/>
            </p:nvSpPr>
            <p:spPr bwMode="auto">
              <a:xfrm>
                <a:off x="4250" y="1987"/>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1" name="Oval 211"/>
              <p:cNvSpPr>
                <a:spLocks noChangeArrowheads="1"/>
              </p:cNvSpPr>
              <p:nvPr/>
            </p:nvSpPr>
            <p:spPr bwMode="auto">
              <a:xfrm>
                <a:off x="4301" y="1976"/>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2" name="Oval 212"/>
              <p:cNvSpPr>
                <a:spLocks noChangeArrowheads="1"/>
              </p:cNvSpPr>
              <p:nvPr/>
            </p:nvSpPr>
            <p:spPr bwMode="auto">
              <a:xfrm>
                <a:off x="4355" y="1966"/>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3" name="Oval 213"/>
              <p:cNvSpPr>
                <a:spLocks noChangeArrowheads="1"/>
              </p:cNvSpPr>
              <p:nvPr/>
            </p:nvSpPr>
            <p:spPr bwMode="auto">
              <a:xfrm>
                <a:off x="4405" y="1958"/>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4" name="Oval 214"/>
              <p:cNvSpPr>
                <a:spLocks noChangeArrowheads="1"/>
              </p:cNvSpPr>
              <p:nvPr/>
            </p:nvSpPr>
            <p:spPr bwMode="auto">
              <a:xfrm>
                <a:off x="4459" y="1944"/>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5" name="Oval 215"/>
              <p:cNvSpPr>
                <a:spLocks noChangeArrowheads="1"/>
              </p:cNvSpPr>
              <p:nvPr/>
            </p:nvSpPr>
            <p:spPr bwMode="auto">
              <a:xfrm>
                <a:off x="4510" y="1937"/>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6" name="Oval 216"/>
              <p:cNvSpPr>
                <a:spLocks noChangeArrowheads="1"/>
              </p:cNvSpPr>
              <p:nvPr/>
            </p:nvSpPr>
            <p:spPr bwMode="auto">
              <a:xfrm>
                <a:off x="4564" y="1922"/>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7" name="Oval 217"/>
              <p:cNvSpPr>
                <a:spLocks noChangeArrowheads="1"/>
              </p:cNvSpPr>
              <p:nvPr/>
            </p:nvSpPr>
            <p:spPr bwMode="auto">
              <a:xfrm>
                <a:off x="4618" y="1915"/>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8" name="Oval 218"/>
              <p:cNvSpPr>
                <a:spLocks noChangeArrowheads="1"/>
              </p:cNvSpPr>
              <p:nvPr/>
            </p:nvSpPr>
            <p:spPr bwMode="auto">
              <a:xfrm>
                <a:off x="4668" y="190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9" name="Oval 219"/>
              <p:cNvSpPr>
                <a:spLocks noChangeArrowheads="1"/>
              </p:cNvSpPr>
              <p:nvPr/>
            </p:nvSpPr>
            <p:spPr bwMode="auto">
              <a:xfrm>
                <a:off x="4722" y="1890"/>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0" name="Oval 220"/>
              <p:cNvSpPr>
                <a:spLocks noChangeArrowheads="1"/>
              </p:cNvSpPr>
              <p:nvPr/>
            </p:nvSpPr>
            <p:spPr bwMode="auto">
              <a:xfrm>
                <a:off x="4772" y="1879"/>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1" name="Oval 221"/>
              <p:cNvSpPr>
                <a:spLocks noChangeArrowheads="1"/>
              </p:cNvSpPr>
              <p:nvPr/>
            </p:nvSpPr>
            <p:spPr bwMode="auto">
              <a:xfrm>
                <a:off x="4826" y="1872"/>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2" name="Oval 222"/>
              <p:cNvSpPr>
                <a:spLocks noChangeArrowheads="1"/>
              </p:cNvSpPr>
              <p:nvPr/>
            </p:nvSpPr>
            <p:spPr bwMode="auto">
              <a:xfrm>
                <a:off x="4877" y="1865"/>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3" name="Oval 223"/>
              <p:cNvSpPr>
                <a:spLocks noChangeArrowheads="1"/>
              </p:cNvSpPr>
              <p:nvPr/>
            </p:nvSpPr>
            <p:spPr bwMode="auto">
              <a:xfrm>
                <a:off x="4931" y="1850"/>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4" name="Oval 224"/>
              <p:cNvSpPr>
                <a:spLocks noChangeArrowheads="1"/>
              </p:cNvSpPr>
              <p:nvPr/>
            </p:nvSpPr>
            <p:spPr bwMode="auto">
              <a:xfrm>
                <a:off x="4981" y="1843"/>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5" name="Oval 225"/>
              <p:cNvSpPr>
                <a:spLocks noChangeArrowheads="1"/>
              </p:cNvSpPr>
              <p:nvPr/>
            </p:nvSpPr>
            <p:spPr bwMode="auto">
              <a:xfrm>
                <a:off x="5035" y="1829"/>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6" name="Oval 226"/>
              <p:cNvSpPr>
                <a:spLocks noChangeArrowheads="1"/>
              </p:cNvSpPr>
              <p:nvPr/>
            </p:nvSpPr>
            <p:spPr bwMode="auto">
              <a:xfrm>
                <a:off x="5089" y="1818"/>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7" name="Oval 227"/>
              <p:cNvSpPr>
                <a:spLocks noChangeArrowheads="1"/>
              </p:cNvSpPr>
              <p:nvPr/>
            </p:nvSpPr>
            <p:spPr bwMode="auto">
              <a:xfrm>
                <a:off x="5140" y="180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8" name="Oval 228"/>
              <p:cNvSpPr>
                <a:spLocks noChangeArrowheads="1"/>
              </p:cNvSpPr>
              <p:nvPr/>
            </p:nvSpPr>
            <p:spPr bwMode="auto">
              <a:xfrm>
                <a:off x="5194" y="1793"/>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9" name="Oval 229"/>
              <p:cNvSpPr>
                <a:spLocks noChangeArrowheads="1"/>
              </p:cNvSpPr>
              <p:nvPr/>
            </p:nvSpPr>
            <p:spPr bwMode="auto">
              <a:xfrm>
                <a:off x="5244" y="178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0" name="Oval 230"/>
              <p:cNvSpPr>
                <a:spLocks noChangeArrowheads="1"/>
              </p:cNvSpPr>
              <p:nvPr/>
            </p:nvSpPr>
            <p:spPr bwMode="auto">
              <a:xfrm>
                <a:off x="5298" y="1771"/>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1" name="Oval 231"/>
              <p:cNvSpPr>
                <a:spLocks noChangeArrowheads="1"/>
              </p:cNvSpPr>
              <p:nvPr/>
            </p:nvSpPr>
            <p:spPr bwMode="auto">
              <a:xfrm>
                <a:off x="5348" y="1760"/>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2" name="Oval 232"/>
              <p:cNvSpPr>
                <a:spLocks noChangeArrowheads="1"/>
              </p:cNvSpPr>
              <p:nvPr/>
            </p:nvSpPr>
            <p:spPr bwMode="auto">
              <a:xfrm>
                <a:off x="5402" y="1753"/>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3" name="Oval 233"/>
              <p:cNvSpPr>
                <a:spLocks noChangeArrowheads="1"/>
              </p:cNvSpPr>
              <p:nvPr/>
            </p:nvSpPr>
            <p:spPr bwMode="auto">
              <a:xfrm>
                <a:off x="5453" y="1735"/>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4" name="Oval 234"/>
              <p:cNvSpPr>
                <a:spLocks noChangeArrowheads="1"/>
              </p:cNvSpPr>
              <p:nvPr/>
            </p:nvSpPr>
            <p:spPr bwMode="auto">
              <a:xfrm>
                <a:off x="5507" y="172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5" name="Oval 235"/>
              <p:cNvSpPr>
                <a:spLocks noChangeArrowheads="1"/>
              </p:cNvSpPr>
              <p:nvPr/>
            </p:nvSpPr>
            <p:spPr bwMode="auto">
              <a:xfrm>
                <a:off x="5561" y="171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6" name="Oval 236"/>
              <p:cNvSpPr>
                <a:spLocks noChangeArrowheads="1"/>
              </p:cNvSpPr>
              <p:nvPr/>
            </p:nvSpPr>
            <p:spPr bwMode="auto">
              <a:xfrm>
                <a:off x="5611" y="170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7" name="Oval 237"/>
              <p:cNvSpPr>
                <a:spLocks noChangeArrowheads="1"/>
              </p:cNvSpPr>
              <p:nvPr/>
            </p:nvSpPr>
            <p:spPr bwMode="auto">
              <a:xfrm>
                <a:off x="5665" y="1688"/>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8" name="Oval 238"/>
              <p:cNvSpPr>
                <a:spLocks noChangeArrowheads="1"/>
              </p:cNvSpPr>
              <p:nvPr/>
            </p:nvSpPr>
            <p:spPr bwMode="auto">
              <a:xfrm>
                <a:off x="5716" y="167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9" name="Oval 239"/>
              <p:cNvSpPr>
                <a:spLocks noChangeArrowheads="1"/>
              </p:cNvSpPr>
              <p:nvPr/>
            </p:nvSpPr>
            <p:spPr bwMode="auto">
              <a:xfrm>
                <a:off x="5770" y="1667"/>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0" name="Oval 240"/>
              <p:cNvSpPr>
                <a:spLocks noChangeArrowheads="1"/>
              </p:cNvSpPr>
              <p:nvPr/>
            </p:nvSpPr>
            <p:spPr bwMode="auto">
              <a:xfrm>
                <a:off x="5820" y="164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1" name="Oval 241"/>
              <p:cNvSpPr>
                <a:spLocks noChangeArrowheads="1"/>
              </p:cNvSpPr>
              <p:nvPr/>
            </p:nvSpPr>
            <p:spPr bwMode="auto">
              <a:xfrm>
                <a:off x="5874" y="163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2" name="Oval 242"/>
              <p:cNvSpPr>
                <a:spLocks noChangeArrowheads="1"/>
              </p:cNvSpPr>
              <p:nvPr/>
            </p:nvSpPr>
            <p:spPr bwMode="auto">
              <a:xfrm>
                <a:off x="5924" y="162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 name="Oval 243"/>
              <p:cNvSpPr>
                <a:spLocks noChangeArrowheads="1"/>
              </p:cNvSpPr>
              <p:nvPr/>
            </p:nvSpPr>
            <p:spPr bwMode="auto">
              <a:xfrm>
                <a:off x="5978" y="1609"/>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 name="Oval 244"/>
              <p:cNvSpPr>
                <a:spLocks noChangeArrowheads="1"/>
              </p:cNvSpPr>
              <p:nvPr/>
            </p:nvSpPr>
            <p:spPr bwMode="auto">
              <a:xfrm>
                <a:off x="6032" y="1591"/>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 name="Oval 245"/>
              <p:cNvSpPr>
                <a:spLocks noChangeArrowheads="1"/>
              </p:cNvSpPr>
              <p:nvPr/>
            </p:nvSpPr>
            <p:spPr bwMode="auto">
              <a:xfrm>
                <a:off x="6083" y="1577"/>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6" name="Oval 246"/>
              <p:cNvSpPr>
                <a:spLocks noChangeArrowheads="1"/>
              </p:cNvSpPr>
              <p:nvPr/>
            </p:nvSpPr>
            <p:spPr bwMode="auto">
              <a:xfrm>
                <a:off x="6137" y="1559"/>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7" name="Oval 247"/>
              <p:cNvSpPr>
                <a:spLocks noChangeArrowheads="1"/>
              </p:cNvSpPr>
              <p:nvPr/>
            </p:nvSpPr>
            <p:spPr bwMode="auto">
              <a:xfrm>
                <a:off x="6187" y="1541"/>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8" name="Oval 248"/>
              <p:cNvSpPr>
                <a:spLocks noChangeArrowheads="1"/>
              </p:cNvSpPr>
              <p:nvPr/>
            </p:nvSpPr>
            <p:spPr bwMode="auto">
              <a:xfrm>
                <a:off x="6241" y="152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9" name="Oval 249"/>
              <p:cNvSpPr>
                <a:spLocks noChangeArrowheads="1"/>
              </p:cNvSpPr>
              <p:nvPr/>
            </p:nvSpPr>
            <p:spPr bwMode="auto">
              <a:xfrm>
                <a:off x="6292" y="1501"/>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 name="Oval 250"/>
              <p:cNvSpPr>
                <a:spLocks noChangeArrowheads="1"/>
              </p:cNvSpPr>
              <p:nvPr/>
            </p:nvSpPr>
            <p:spPr bwMode="auto">
              <a:xfrm>
                <a:off x="6346" y="148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 name="Oval 251"/>
              <p:cNvSpPr>
                <a:spLocks noChangeArrowheads="1"/>
              </p:cNvSpPr>
              <p:nvPr/>
            </p:nvSpPr>
            <p:spPr bwMode="auto">
              <a:xfrm>
                <a:off x="6396" y="145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 name="Oval 252"/>
              <p:cNvSpPr>
                <a:spLocks noChangeArrowheads="1"/>
              </p:cNvSpPr>
              <p:nvPr/>
            </p:nvSpPr>
            <p:spPr bwMode="auto">
              <a:xfrm>
                <a:off x="6450" y="1426"/>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 name="Oval 253"/>
              <p:cNvSpPr>
                <a:spLocks noChangeArrowheads="1"/>
              </p:cNvSpPr>
              <p:nvPr/>
            </p:nvSpPr>
            <p:spPr bwMode="auto">
              <a:xfrm>
                <a:off x="6504" y="1404"/>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 name="Oval 254"/>
              <p:cNvSpPr>
                <a:spLocks noChangeArrowheads="1"/>
              </p:cNvSpPr>
              <p:nvPr/>
            </p:nvSpPr>
            <p:spPr bwMode="auto">
              <a:xfrm>
                <a:off x="6554" y="1379"/>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 name="Oval 255"/>
              <p:cNvSpPr>
                <a:spLocks noChangeArrowheads="1"/>
              </p:cNvSpPr>
              <p:nvPr/>
            </p:nvSpPr>
            <p:spPr bwMode="auto">
              <a:xfrm>
                <a:off x="6608" y="1339"/>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 name="Oval 256"/>
              <p:cNvSpPr>
                <a:spLocks noChangeArrowheads="1"/>
              </p:cNvSpPr>
              <p:nvPr/>
            </p:nvSpPr>
            <p:spPr bwMode="auto">
              <a:xfrm>
                <a:off x="6659" y="1267"/>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 name="Freeform 257"/>
              <p:cNvSpPr>
                <a:spLocks/>
              </p:cNvSpPr>
              <p:nvPr/>
            </p:nvSpPr>
            <p:spPr bwMode="auto">
              <a:xfrm>
                <a:off x="1489" y="1462"/>
                <a:ext cx="5188" cy="1141"/>
              </a:xfrm>
              <a:custGeom>
                <a:avLst/>
                <a:gdLst>
                  <a:gd name="T0" fmla="*/ 0 w 1441"/>
                  <a:gd name="T1" fmla="*/ 317 h 317"/>
                  <a:gd name="T2" fmla="*/ 720 w 1441"/>
                  <a:gd name="T3" fmla="*/ 158 h 317"/>
                  <a:gd name="T4" fmla="*/ 1441 w 1441"/>
                  <a:gd name="T5" fmla="*/ 0 h 317"/>
                </a:gdLst>
                <a:ahLst/>
                <a:cxnLst>
                  <a:cxn ang="0">
                    <a:pos x="T0" y="T1"/>
                  </a:cxn>
                  <a:cxn ang="0">
                    <a:pos x="T2" y="T3"/>
                  </a:cxn>
                  <a:cxn ang="0">
                    <a:pos x="T4" y="T5"/>
                  </a:cxn>
                </a:cxnLst>
                <a:rect l="0" t="0" r="r" b="b"/>
                <a:pathLst>
                  <a:path w="1441" h="317">
                    <a:moveTo>
                      <a:pt x="0" y="317"/>
                    </a:moveTo>
                    <a:lnTo>
                      <a:pt x="720" y="158"/>
                    </a:lnTo>
                    <a:lnTo>
                      <a:pt x="1441" y="0"/>
                    </a:lnTo>
                  </a:path>
                </a:pathLst>
              </a:custGeom>
              <a:noFill/>
              <a:ln w="222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 name="Line 258"/>
              <p:cNvSpPr>
                <a:spLocks noChangeShapeType="1"/>
              </p:cNvSpPr>
              <p:nvPr/>
            </p:nvSpPr>
            <p:spPr bwMode="auto">
              <a:xfrm flipV="1">
                <a:off x="3149" y="367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 name="Line 259"/>
              <p:cNvSpPr>
                <a:spLocks noChangeShapeType="1"/>
              </p:cNvSpPr>
              <p:nvPr/>
            </p:nvSpPr>
            <p:spPr bwMode="auto">
              <a:xfrm flipV="1">
                <a:off x="3149" y="3643"/>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 name="Line 260"/>
              <p:cNvSpPr>
                <a:spLocks noChangeShapeType="1"/>
              </p:cNvSpPr>
              <p:nvPr/>
            </p:nvSpPr>
            <p:spPr bwMode="auto">
              <a:xfrm flipV="1">
                <a:off x="3149" y="3622"/>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 name="Line 261"/>
              <p:cNvSpPr>
                <a:spLocks noChangeShapeType="1"/>
              </p:cNvSpPr>
              <p:nvPr/>
            </p:nvSpPr>
            <p:spPr bwMode="auto">
              <a:xfrm flipV="1">
                <a:off x="3149" y="357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 name="Line 262"/>
              <p:cNvSpPr>
                <a:spLocks noChangeShapeType="1"/>
              </p:cNvSpPr>
              <p:nvPr/>
            </p:nvSpPr>
            <p:spPr bwMode="auto">
              <a:xfrm flipV="1">
                <a:off x="3149" y="3542"/>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 name="Line 263"/>
              <p:cNvSpPr>
                <a:spLocks noChangeShapeType="1"/>
              </p:cNvSpPr>
              <p:nvPr/>
            </p:nvSpPr>
            <p:spPr bwMode="auto">
              <a:xfrm flipV="1">
                <a:off x="3149" y="351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 name="Line 264"/>
              <p:cNvSpPr>
                <a:spLocks noChangeShapeType="1"/>
              </p:cNvSpPr>
              <p:nvPr/>
            </p:nvSpPr>
            <p:spPr bwMode="auto">
              <a:xfrm flipV="1">
                <a:off x="3149" y="349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 name="Line 265"/>
              <p:cNvSpPr>
                <a:spLocks noChangeShapeType="1"/>
              </p:cNvSpPr>
              <p:nvPr/>
            </p:nvSpPr>
            <p:spPr bwMode="auto">
              <a:xfrm flipV="1">
                <a:off x="3149" y="344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 name="Line 266"/>
              <p:cNvSpPr>
                <a:spLocks noChangeShapeType="1"/>
              </p:cNvSpPr>
              <p:nvPr/>
            </p:nvSpPr>
            <p:spPr bwMode="auto">
              <a:xfrm flipV="1">
                <a:off x="3149" y="3413"/>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 name="Line 267"/>
              <p:cNvSpPr>
                <a:spLocks noChangeShapeType="1"/>
              </p:cNvSpPr>
              <p:nvPr/>
            </p:nvSpPr>
            <p:spPr bwMode="auto">
              <a:xfrm flipV="1">
                <a:off x="3149" y="3380"/>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 name="Line 268"/>
              <p:cNvSpPr>
                <a:spLocks noChangeShapeType="1"/>
              </p:cNvSpPr>
              <p:nvPr/>
            </p:nvSpPr>
            <p:spPr bwMode="auto">
              <a:xfrm flipV="1">
                <a:off x="3149" y="336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 name="Line 269"/>
              <p:cNvSpPr>
                <a:spLocks noChangeShapeType="1"/>
              </p:cNvSpPr>
              <p:nvPr/>
            </p:nvSpPr>
            <p:spPr bwMode="auto">
              <a:xfrm flipV="1">
                <a:off x="3149" y="3312"/>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 name="Line 270"/>
              <p:cNvSpPr>
                <a:spLocks noChangeShapeType="1"/>
              </p:cNvSpPr>
              <p:nvPr/>
            </p:nvSpPr>
            <p:spPr bwMode="auto">
              <a:xfrm flipV="1">
                <a:off x="3149" y="328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 name="Line 271"/>
              <p:cNvSpPr>
                <a:spLocks noChangeShapeType="1"/>
              </p:cNvSpPr>
              <p:nvPr/>
            </p:nvSpPr>
            <p:spPr bwMode="auto">
              <a:xfrm flipV="1">
                <a:off x="3149" y="324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 name="Line 272"/>
              <p:cNvSpPr>
                <a:spLocks noChangeShapeType="1"/>
              </p:cNvSpPr>
              <p:nvPr/>
            </p:nvSpPr>
            <p:spPr bwMode="auto">
              <a:xfrm flipV="1">
                <a:off x="3149" y="3233"/>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 name="Line 273"/>
              <p:cNvSpPr>
                <a:spLocks noChangeShapeType="1"/>
              </p:cNvSpPr>
              <p:nvPr/>
            </p:nvSpPr>
            <p:spPr bwMode="auto">
              <a:xfrm flipV="1">
                <a:off x="3149" y="3182"/>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 name="Line 274"/>
              <p:cNvSpPr>
                <a:spLocks noChangeShapeType="1"/>
              </p:cNvSpPr>
              <p:nvPr/>
            </p:nvSpPr>
            <p:spPr bwMode="auto">
              <a:xfrm flipV="1">
                <a:off x="3149" y="315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 name="Line 275"/>
              <p:cNvSpPr>
                <a:spLocks noChangeShapeType="1"/>
              </p:cNvSpPr>
              <p:nvPr/>
            </p:nvSpPr>
            <p:spPr bwMode="auto">
              <a:xfrm flipV="1">
                <a:off x="3149" y="3118"/>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 name="Line 276"/>
              <p:cNvSpPr>
                <a:spLocks noChangeShapeType="1"/>
              </p:cNvSpPr>
              <p:nvPr/>
            </p:nvSpPr>
            <p:spPr bwMode="auto">
              <a:xfrm flipV="1">
                <a:off x="3149" y="3103"/>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 name="Line 277"/>
              <p:cNvSpPr>
                <a:spLocks noChangeShapeType="1"/>
              </p:cNvSpPr>
              <p:nvPr/>
            </p:nvSpPr>
            <p:spPr bwMode="auto">
              <a:xfrm flipV="1">
                <a:off x="3149" y="3049"/>
                <a:ext cx="0" cy="1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 name="Line 278"/>
              <p:cNvSpPr>
                <a:spLocks noChangeShapeType="1"/>
              </p:cNvSpPr>
              <p:nvPr/>
            </p:nvSpPr>
            <p:spPr bwMode="auto">
              <a:xfrm flipV="1">
                <a:off x="3149" y="3017"/>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 name="Line 279"/>
              <p:cNvSpPr>
                <a:spLocks noChangeShapeType="1"/>
              </p:cNvSpPr>
              <p:nvPr/>
            </p:nvSpPr>
            <p:spPr bwMode="auto">
              <a:xfrm flipV="1">
                <a:off x="3149" y="298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 name="Line 280"/>
              <p:cNvSpPr>
                <a:spLocks noChangeShapeType="1"/>
              </p:cNvSpPr>
              <p:nvPr/>
            </p:nvSpPr>
            <p:spPr bwMode="auto">
              <a:xfrm flipV="1">
                <a:off x="3149" y="2974"/>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 name="Line 281"/>
              <p:cNvSpPr>
                <a:spLocks noChangeShapeType="1"/>
              </p:cNvSpPr>
              <p:nvPr/>
            </p:nvSpPr>
            <p:spPr bwMode="auto">
              <a:xfrm flipV="1">
                <a:off x="3149" y="2920"/>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 name="Line 282"/>
              <p:cNvSpPr>
                <a:spLocks noChangeShapeType="1"/>
              </p:cNvSpPr>
              <p:nvPr/>
            </p:nvSpPr>
            <p:spPr bwMode="auto">
              <a:xfrm flipV="1">
                <a:off x="3149" y="288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 name="Line 283"/>
              <p:cNvSpPr>
                <a:spLocks noChangeShapeType="1"/>
              </p:cNvSpPr>
              <p:nvPr/>
            </p:nvSpPr>
            <p:spPr bwMode="auto">
              <a:xfrm flipV="1">
                <a:off x="3149" y="2851"/>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 name="Line 284"/>
              <p:cNvSpPr>
                <a:spLocks noChangeShapeType="1"/>
              </p:cNvSpPr>
              <p:nvPr/>
            </p:nvSpPr>
            <p:spPr bwMode="auto">
              <a:xfrm flipV="1">
                <a:off x="3149" y="2844"/>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 name="Line 285"/>
              <p:cNvSpPr>
                <a:spLocks noChangeShapeType="1"/>
              </p:cNvSpPr>
              <p:nvPr/>
            </p:nvSpPr>
            <p:spPr bwMode="auto">
              <a:xfrm flipV="1">
                <a:off x="3149" y="2786"/>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 name="Line 286"/>
              <p:cNvSpPr>
                <a:spLocks noChangeShapeType="1"/>
              </p:cNvSpPr>
              <p:nvPr/>
            </p:nvSpPr>
            <p:spPr bwMode="auto">
              <a:xfrm flipV="1">
                <a:off x="3149" y="2754"/>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 name="Line 287"/>
              <p:cNvSpPr>
                <a:spLocks noChangeShapeType="1"/>
              </p:cNvSpPr>
              <p:nvPr/>
            </p:nvSpPr>
            <p:spPr bwMode="auto">
              <a:xfrm flipV="1">
                <a:off x="3149" y="272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 name="Line 288"/>
              <p:cNvSpPr>
                <a:spLocks noChangeShapeType="1"/>
              </p:cNvSpPr>
              <p:nvPr/>
            </p:nvSpPr>
            <p:spPr bwMode="auto">
              <a:xfrm flipV="1">
                <a:off x="3149" y="2714"/>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 name="Line 289"/>
              <p:cNvSpPr>
                <a:spLocks noChangeShapeType="1"/>
              </p:cNvSpPr>
              <p:nvPr/>
            </p:nvSpPr>
            <p:spPr bwMode="auto">
              <a:xfrm flipV="1">
                <a:off x="3149" y="2657"/>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0" name="Line 290"/>
              <p:cNvSpPr>
                <a:spLocks noChangeShapeType="1"/>
              </p:cNvSpPr>
              <p:nvPr/>
            </p:nvSpPr>
            <p:spPr bwMode="auto">
              <a:xfrm flipV="1">
                <a:off x="3149" y="262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1" name="Line 291"/>
              <p:cNvSpPr>
                <a:spLocks noChangeShapeType="1"/>
              </p:cNvSpPr>
              <p:nvPr/>
            </p:nvSpPr>
            <p:spPr bwMode="auto">
              <a:xfrm flipV="1">
                <a:off x="3149" y="2588"/>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2" name="Line 292"/>
              <p:cNvSpPr>
                <a:spLocks noChangeShapeType="1"/>
              </p:cNvSpPr>
              <p:nvPr/>
            </p:nvSpPr>
            <p:spPr bwMode="auto">
              <a:xfrm flipV="1">
                <a:off x="3149" y="258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3" name="Line 293"/>
              <p:cNvSpPr>
                <a:spLocks noChangeShapeType="1"/>
              </p:cNvSpPr>
              <p:nvPr/>
            </p:nvSpPr>
            <p:spPr bwMode="auto">
              <a:xfrm flipV="1">
                <a:off x="3149" y="252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4" name="Line 294"/>
              <p:cNvSpPr>
                <a:spLocks noChangeShapeType="1"/>
              </p:cNvSpPr>
              <p:nvPr/>
            </p:nvSpPr>
            <p:spPr bwMode="auto">
              <a:xfrm flipV="1">
                <a:off x="3149" y="2491"/>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5" name="Line 295"/>
              <p:cNvSpPr>
                <a:spLocks noChangeShapeType="1"/>
              </p:cNvSpPr>
              <p:nvPr/>
            </p:nvSpPr>
            <p:spPr bwMode="auto">
              <a:xfrm flipV="1">
                <a:off x="3149" y="245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6" name="Line 296"/>
              <p:cNvSpPr>
                <a:spLocks noChangeShapeType="1"/>
              </p:cNvSpPr>
              <p:nvPr/>
            </p:nvSpPr>
            <p:spPr bwMode="auto">
              <a:xfrm flipV="1">
                <a:off x="3149" y="245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7" name="Line 297"/>
              <p:cNvSpPr>
                <a:spLocks noChangeShapeType="1"/>
              </p:cNvSpPr>
              <p:nvPr/>
            </p:nvSpPr>
            <p:spPr bwMode="auto">
              <a:xfrm flipV="1">
                <a:off x="3149" y="239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8" name="Line 298"/>
              <p:cNvSpPr>
                <a:spLocks noChangeShapeType="1"/>
              </p:cNvSpPr>
              <p:nvPr/>
            </p:nvSpPr>
            <p:spPr bwMode="auto">
              <a:xfrm flipV="1">
                <a:off x="3149" y="236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9" name="Line 299"/>
              <p:cNvSpPr>
                <a:spLocks noChangeShapeType="1"/>
              </p:cNvSpPr>
              <p:nvPr/>
            </p:nvSpPr>
            <p:spPr bwMode="auto">
              <a:xfrm flipV="1">
                <a:off x="3149" y="2326"/>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0" name="Line 300"/>
              <p:cNvSpPr>
                <a:spLocks noChangeShapeType="1"/>
              </p:cNvSpPr>
              <p:nvPr/>
            </p:nvSpPr>
            <p:spPr bwMode="auto">
              <a:xfrm>
                <a:off x="3149" y="2326"/>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1" name="Line 301"/>
              <p:cNvSpPr>
                <a:spLocks noChangeShapeType="1"/>
              </p:cNvSpPr>
              <p:nvPr/>
            </p:nvSpPr>
            <p:spPr bwMode="auto">
              <a:xfrm flipV="1">
                <a:off x="3149" y="2261"/>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2" name="Line 302"/>
              <p:cNvSpPr>
                <a:spLocks noChangeShapeType="1"/>
              </p:cNvSpPr>
              <p:nvPr/>
            </p:nvSpPr>
            <p:spPr bwMode="auto">
              <a:xfrm flipV="1">
                <a:off x="4470" y="367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3" name="Line 303"/>
              <p:cNvSpPr>
                <a:spLocks noChangeShapeType="1"/>
              </p:cNvSpPr>
              <p:nvPr/>
            </p:nvSpPr>
            <p:spPr bwMode="auto">
              <a:xfrm flipV="1">
                <a:off x="4470" y="3643"/>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4" name="Line 304"/>
              <p:cNvSpPr>
                <a:spLocks noChangeShapeType="1"/>
              </p:cNvSpPr>
              <p:nvPr/>
            </p:nvSpPr>
            <p:spPr bwMode="auto">
              <a:xfrm flipV="1">
                <a:off x="4470" y="3622"/>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5" name="Line 305"/>
              <p:cNvSpPr>
                <a:spLocks noChangeShapeType="1"/>
              </p:cNvSpPr>
              <p:nvPr/>
            </p:nvSpPr>
            <p:spPr bwMode="auto">
              <a:xfrm flipV="1">
                <a:off x="4470" y="357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6" name="Line 306"/>
              <p:cNvSpPr>
                <a:spLocks noChangeShapeType="1"/>
              </p:cNvSpPr>
              <p:nvPr/>
            </p:nvSpPr>
            <p:spPr bwMode="auto">
              <a:xfrm flipV="1">
                <a:off x="4470" y="3542"/>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7" name="Line 307"/>
              <p:cNvSpPr>
                <a:spLocks noChangeShapeType="1"/>
              </p:cNvSpPr>
              <p:nvPr/>
            </p:nvSpPr>
            <p:spPr bwMode="auto">
              <a:xfrm flipV="1">
                <a:off x="4470" y="351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8" name="Line 308"/>
              <p:cNvSpPr>
                <a:spLocks noChangeShapeType="1"/>
              </p:cNvSpPr>
              <p:nvPr/>
            </p:nvSpPr>
            <p:spPr bwMode="auto">
              <a:xfrm flipV="1">
                <a:off x="4470" y="349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9" name="Line 309"/>
              <p:cNvSpPr>
                <a:spLocks noChangeShapeType="1"/>
              </p:cNvSpPr>
              <p:nvPr/>
            </p:nvSpPr>
            <p:spPr bwMode="auto">
              <a:xfrm flipV="1">
                <a:off x="4470" y="344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0" name="Line 310"/>
              <p:cNvSpPr>
                <a:spLocks noChangeShapeType="1"/>
              </p:cNvSpPr>
              <p:nvPr/>
            </p:nvSpPr>
            <p:spPr bwMode="auto">
              <a:xfrm flipV="1">
                <a:off x="4470" y="3413"/>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1" name="Line 311"/>
              <p:cNvSpPr>
                <a:spLocks noChangeShapeType="1"/>
              </p:cNvSpPr>
              <p:nvPr/>
            </p:nvSpPr>
            <p:spPr bwMode="auto">
              <a:xfrm flipV="1">
                <a:off x="4470" y="3380"/>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2" name="Line 312"/>
              <p:cNvSpPr>
                <a:spLocks noChangeShapeType="1"/>
              </p:cNvSpPr>
              <p:nvPr/>
            </p:nvSpPr>
            <p:spPr bwMode="auto">
              <a:xfrm flipV="1">
                <a:off x="4470" y="336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3" name="Line 313"/>
              <p:cNvSpPr>
                <a:spLocks noChangeShapeType="1"/>
              </p:cNvSpPr>
              <p:nvPr/>
            </p:nvSpPr>
            <p:spPr bwMode="auto">
              <a:xfrm flipV="1">
                <a:off x="4470" y="3312"/>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4" name="Line 314"/>
              <p:cNvSpPr>
                <a:spLocks noChangeShapeType="1"/>
              </p:cNvSpPr>
              <p:nvPr/>
            </p:nvSpPr>
            <p:spPr bwMode="auto">
              <a:xfrm flipV="1">
                <a:off x="4470" y="328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5" name="Line 315"/>
              <p:cNvSpPr>
                <a:spLocks noChangeShapeType="1"/>
              </p:cNvSpPr>
              <p:nvPr/>
            </p:nvSpPr>
            <p:spPr bwMode="auto">
              <a:xfrm flipV="1">
                <a:off x="4470" y="324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6" name="Line 316"/>
              <p:cNvSpPr>
                <a:spLocks noChangeShapeType="1"/>
              </p:cNvSpPr>
              <p:nvPr/>
            </p:nvSpPr>
            <p:spPr bwMode="auto">
              <a:xfrm flipV="1">
                <a:off x="4470" y="3233"/>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7" name="Line 317"/>
              <p:cNvSpPr>
                <a:spLocks noChangeShapeType="1"/>
              </p:cNvSpPr>
              <p:nvPr/>
            </p:nvSpPr>
            <p:spPr bwMode="auto">
              <a:xfrm flipV="1">
                <a:off x="4470" y="3182"/>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8" name="Line 318"/>
              <p:cNvSpPr>
                <a:spLocks noChangeShapeType="1"/>
              </p:cNvSpPr>
              <p:nvPr/>
            </p:nvSpPr>
            <p:spPr bwMode="auto">
              <a:xfrm flipV="1">
                <a:off x="4470" y="315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9" name="Line 319"/>
              <p:cNvSpPr>
                <a:spLocks noChangeShapeType="1"/>
              </p:cNvSpPr>
              <p:nvPr/>
            </p:nvSpPr>
            <p:spPr bwMode="auto">
              <a:xfrm flipV="1">
                <a:off x="4470" y="3118"/>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0" name="Line 320"/>
              <p:cNvSpPr>
                <a:spLocks noChangeShapeType="1"/>
              </p:cNvSpPr>
              <p:nvPr/>
            </p:nvSpPr>
            <p:spPr bwMode="auto">
              <a:xfrm flipV="1">
                <a:off x="4470" y="3103"/>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1" name="Line 321"/>
              <p:cNvSpPr>
                <a:spLocks noChangeShapeType="1"/>
              </p:cNvSpPr>
              <p:nvPr/>
            </p:nvSpPr>
            <p:spPr bwMode="auto">
              <a:xfrm flipV="1">
                <a:off x="4470" y="3049"/>
                <a:ext cx="0" cy="1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2" name="Line 322"/>
              <p:cNvSpPr>
                <a:spLocks noChangeShapeType="1"/>
              </p:cNvSpPr>
              <p:nvPr/>
            </p:nvSpPr>
            <p:spPr bwMode="auto">
              <a:xfrm flipV="1">
                <a:off x="4470" y="3017"/>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3" name="Line 323"/>
              <p:cNvSpPr>
                <a:spLocks noChangeShapeType="1"/>
              </p:cNvSpPr>
              <p:nvPr/>
            </p:nvSpPr>
            <p:spPr bwMode="auto">
              <a:xfrm flipV="1">
                <a:off x="4470" y="298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4" name="Line 324"/>
              <p:cNvSpPr>
                <a:spLocks noChangeShapeType="1"/>
              </p:cNvSpPr>
              <p:nvPr/>
            </p:nvSpPr>
            <p:spPr bwMode="auto">
              <a:xfrm flipV="1">
                <a:off x="4470" y="2974"/>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5" name="Line 325"/>
              <p:cNvSpPr>
                <a:spLocks noChangeShapeType="1"/>
              </p:cNvSpPr>
              <p:nvPr/>
            </p:nvSpPr>
            <p:spPr bwMode="auto">
              <a:xfrm flipV="1">
                <a:off x="4470" y="2920"/>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6" name="Line 326"/>
              <p:cNvSpPr>
                <a:spLocks noChangeShapeType="1"/>
              </p:cNvSpPr>
              <p:nvPr/>
            </p:nvSpPr>
            <p:spPr bwMode="auto">
              <a:xfrm flipV="1">
                <a:off x="4470" y="288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7" name="Line 327"/>
              <p:cNvSpPr>
                <a:spLocks noChangeShapeType="1"/>
              </p:cNvSpPr>
              <p:nvPr/>
            </p:nvSpPr>
            <p:spPr bwMode="auto">
              <a:xfrm flipV="1">
                <a:off x="4470" y="2851"/>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8" name="Line 328"/>
              <p:cNvSpPr>
                <a:spLocks noChangeShapeType="1"/>
              </p:cNvSpPr>
              <p:nvPr/>
            </p:nvSpPr>
            <p:spPr bwMode="auto">
              <a:xfrm flipV="1">
                <a:off x="4470" y="2844"/>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9" name="Line 329"/>
              <p:cNvSpPr>
                <a:spLocks noChangeShapeType="1"/>
              </p:cNvSpPr>
              <p:nvPr/>
            </p:nvSpPr>
            <p:spPr bwMode="auto">
              <a:xfrm flipV="1">
                <a:off x="4470" y="2786"/>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0" name="Line 330"/>
              <p:cNvSpPr>
                <a:spLocks noChangeShapeType="1"/>
              </p:cNvSpPr>
              <p:nvPr/>
            </p:nvSpPr>
            <p:spPr bwMode="auto">
              <a:xfrm flipV="1">
                <a:off x="4470" y="2754"/>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1" name="Line 331"/>
              <p:cNvSpPr>
                <a:spLocks noChangeShapeType="1"/>
              </p:cNvSpPr>
              <p:nvPr/>
            </p:nvSpPr>
            <p:spPr bwMode="auto">
              <a:xfrm flipV="1">
                <a:off x="4470" y="272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2" name="Line 332"/>
              <p:cNvSpPr>
                <a:spLocks noChangeShapeType="1"/>
              </p:cNvSpPr>
              <p:nvPr/>
            </p:nvSpPr>
            <p:spPr bwMode="auto">
              <a:xfrm flipV="1">
                <a:off x="4470" y="2714"/>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3" name="Line 333"/>
              <p:cNvSpPr>
                <a:spLocks noChangeShapeType="1"/>
              </p:cNvSpPr>
              <p:nvPr/>
            </p:nvSpPr>
            <p:spPr bwMode="auto">
              <a:xfrm flipV="1">
                <a:off x="4470" y="2657"/>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4" name="Line 334"/>
              <p:cNvSpPr>
                <a:spLocks noChangeShapeType="1"/>
              </p:cNvSpPr>
              <p:nvPr/>
            </p:nvSpPr>
            <p:spPr bwMode="auto">
              <a:xfrm flipV="1">
                <a:off x="4470" y="262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5" name="Line 335"/>
              <p:cNvSpPr>
                <a:spLocks noChangeShapeType="1"/>
              </p:cNvSpPr>
              <p:nvPr/>
            </p:nvSpPr>
            <p:spPr bwMode="auto">
              <a:xfrm flipV="1">
                <a:off x="4470" y="2588"/>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6" name="Line 336"/>
              <p:cNvSpPr>
                <a:spLocks noChangeShapeType="1"/>
              </p:cNvSpPr>
              <p:nvPr/>
            </p:nvSpPr>
            <p:spPr bwMode="auto">
              <a:xfrm flipV="1">
                <a:off x="4470" y="258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7" name="Line 337"/>
              <p:cNvSpPr>
                <a:spLocks noChangeShapeType="1"/>
              </p:cNvSpPr>
              <p:nvPr/>
            </p:nvSpPr>
            <p:spPr bwMode="auto">
              <a:xfrm flipV="1">
                <a:off x="4470" y="252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8" name="Line 338"/>
              <p:cNvSpPr>
                <a:spLocks noChangeShapeType="1"/>
              </p:cNvSpPr>
              <p:nvPr/>
            </p:nvSpPr>
            <p:spPr bwMode="auto">
              <a:xfrm flipV="1">
                <a:off x="4470" y="2491"/>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9" name="Line 339"/>
              <p:cNvSpPr>
                <a:spLocks noChangeShapeType="1"/>
              </p:cNvSpPr>
              <p:nvPr/>
            </p:nvSpPr>
            <p:spPr bwMode="auto">
              <a:xfrm flipV="1">
                <a:off x="4470" y="245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0" name="Line 340"/>
              <p:cNvSpPr>
                <a:spLocks noChangeShapeType="1"/>
              </p:cNvSpPr>
              <p:nvPr/>
            </p:nvSpPr>
            <p:spPr bwMode="auto">
              <a:xfrm flipV="1">
                <a:off x="4470" y="245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1" name="Line 341"/>
              <p:cNvSpPr>
                <a:spLocks noChangeShapeType="1"/>
              </p:cNvSpPr>
              <p:nvPr/>
            </p:nvSpPr>
            <p:spPr bwMode="auto">
              <a:xfrm flipV="1">
                <a:off x="4470" y="239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2" name="Line 342"/>
              <p:cNvSpPr>
                <a:spLocks noChangeShapeType="1"/>
              </p:cNvSpPr>
              <p:nvPr/>
            </p:nvSpPr>
            <p:spPr bwMode="auto">
              <a:xfrm flipV="1">
                <a:off x="4470" y="236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3" name="Line 343"/>
              <p:cNvSpPr>
                <a:spLocks noChangeShapeType="1"/>
              </p:cNvSpPr>
              <p:nvPr/>
            </p:nvSpPr>
            <p:spPr bwMode="auto">
              <a:xfrm flipV="1">
                <a:off x="4470" y="2326"/>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4" name="Line 344"/>
              <p:cNvSpPr>
                <a:spLocks noChangeShapeType="1"/>
              </p:cNvSpPr>
              <p:nvPr/>
            </p:nvSpPr>
            <p:spPr bwMode="auto">
              <a:xfrm>
                <a:off x="4470" y="2326"/>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5" name="Line 345"/>
              <p:cNvSpPr>
                <a:spLocks noChangeShapeType="1"/>
              </p:cNvSpPr>
              <p:nvPr/>
            </p:nvSpPr>
            <p:spPr bwMode="auto">
              <a:xfrm flipV="1">
                <a:off x="4470" y="2261"/>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6" name="Line 346"/>
              <p:cNvSpPr>
                <a:spLocks noChangeShapeType="1"/>
              </p:cNvSpPr>
              <p:nvPr/>
            </p:nvSpPr>
            <p:spPr bwMode="auto">
              <a:xfrm flipV="1">
                <a:off x="4470" y="2228"/>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7" name="Line 347"/>
              <p:cNvSpPr>
                <a:spLocks noChangeShapeType="1"/>
              </p:cNvSpPr>
              <p:nvPr/>
            </p:nvSpPr>
            <p:spPr bwMode="auto">
              <a:xfrm flipV="1">
                <a:off x="4470" y="219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259" name="Line 349"/>
            <p:cNvSpPr>
              <a:spLocks noChangeShapeType="1"/>
            </p:cNvSpPr>
            <p:nvPr/>
          </p:nvSpPr>
          <p:spPr bwMode="auto">
            <a:xfrm flipV="1">
              <a:off x="4470" y="2131"/>
              <a:ext cx="0" cy="2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 name="Line 350"/>
            <p:cNvSpPr>
              <a:spLocks noChangeShapeType="1"/>
            </p:cNvSpPr>
            <p:nvPr/>
          </p:nvSpPr>
          <p:spPr bwMode="auto">
            <a:xfrm flipV="1">
              <a:off x="4470" y="209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 name="Line 351"/>
            <p:cNvSpPr>
              <a:spLocks noChangeShapeType="1"/>
            </p:cNvSpPr>
            <p:nvPr/>
          </p:nvSpPr>
          <p:spPr bwMode="auto">
            <a:xfrm flipV="1">
              <a:off x="4470" y="2066"/>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 name="Line 352"/>
            <p:cNvSpPr>
              <a:spLocks noChangeShapeType="1"/>
            </p:cNvSpPr>
            <p:nvPr/>
          </p:nvSpPr>
          <p:spPr bwMode="auto">
            <a:xfrm flipV="1">
              <a:off x="4470" y="1998"/>
              <a:ext cx="0" cy="2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3" name="Line 353"/>
            <p:cNvSpPr>
              <a:spLocks noChangeShapeType="1"/>
            </p:cNvSpPr>
            <p:nvPr/>
          </p:nvSpPr>
          <p:spPr bwMode="auto">
            <a:xfrm flipV="1">
              <a:off x="4470" y="196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 name="Freeform 354"/>
            <p:cNvSpPr>
              <a:spLocks/>
            </p:cNvSpPr>
            <p:nvPr/>
          </p:nvSpPr>
          <p:spPr bwMode="auto">
            <a:xfrm>
              <a:off x="1435" y="2236"/>
              <a:ext cx="1678" cy="0"/>
            </a:xfrm>
            <a:custGeom>
              <a:avLst/>
              <a:gdLst>
                <a:gd name="T0" fmla="*/ 0 w 466"/>
                <a:gd name="T1" fmla="*/ 15 w 466"/>
                <a:gd name="T2" fmla="*/ 29 w 466"/>
                <a:gd name="T3" fmla="*/ 44 w 466"/>
                <a:gd name="T4" fmla="*/ 58 w 466"/>
                <a:gd name="T5" fmla="*/ 73 w 466"/>
                <a:gd name="T6" fmla="*/ 88 w 466"/>
                <a:gd name="T7" fmla="*/ 102 w 466"/>
                <a:gd name="T8" fmla="*/ 117 w 466"/>
                <a:gd name="T9" fmla="*/ 131 w 466"/>
                <a:gd name="T10" fmla="*/ 146 w 466"/>
                <a:gd name="T11" fmla="*/ 160 w 466"/>
                <a:gd name="T12" fmla="*/ 175 w 466"/>
                <a:gd name="T13" fmla="*/ 189 w 466"/>
                <a:gd name="T14" fmla="*/ 204 w 466"/>
                <a:gd name="T15" fmla="*/ 219 w 466"/>
                <a:gd name="T16" fmla="*/ 233 w 466"/>
                <a:gd name="T17" fmla="*/ 248 w 466"/>
                <a:gd name="T18" fmla="*/ 262 w 466"/>
                <a:gd name="T19" fmla="*/ 277 w 466"/>
                <a:gd name="T20" fmla="*/ 291 w 466"/>
                <a:gd name="T21" fmla="*/ 306 w 466"/>
                <a:gd name="T22" fmla="*/ 320 w 466"/>
                <a:gd name="T23" fmla="*/ 335 w 466"/>
                <a:gd name="T24" fmla="*/ 350 w 466"/>
                <a:gd name="T25" fmla="*/ 364 w 466"/>
                <a:gd name="T26" fmla="*/ 379 w 466"/>
                <a:gd name="T27" fmla="*/ 393 w 466"/>
                <a:gd name="T28" fmla="*/ 408 w 466"/>
                <a:gd name="T29" fmla="*/ 422 w 466"/>
                <a:gd name="T30" fmla="*/ 437 w 466"/>
                <a:gd name="T31" fmla="*/ 451 w 466"/>
                <a:gd name="T32" fmla="*/ 466 w 46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Lst>
              <a:rect l="0" t="0" r="r" b="b"/>
              <a:pathLst>
                <a:path w="466">
                  <a:moveTo>
                    <a:pt x="0" y="0"/>
                  </a:moveTo>
                  <a:lnTo>
                    <a:pt x="15" y="0"/>
                  </a:lnTo>
                  <a:lnTo>
                    <a:pt x="29" y="0"/>
                  </a:lnTo>
                  <a:lnTo>
                    <a:pt x="44" y="0"/>
                  </a:lnTo>
                  <a:lnTo>
                    <a:pt x="58" y="0"/>
                  </a:lnTo>
                  <a:lnTo>
                    <a:pt x="73" y="0"/>
                  </a:lnTo>
                  <a:lnTo>
                    <a:pt x="88" y="0"/>
                  </a:lnTo>
                  <a:lnTo>
                    <a:pt x="102" y="0"/>
                  </a:lnTo>
                  <a:lnTo>
                    <a:pt x="117" y="0"/>
                  </a:lnTo>
                  <a:lnTo>
                    <a:pt x="131" y="0"/>
                  </a:lnTo>
                  <a:lnTo>
                    <a:pt x="146" y="0"/>
                  </a:lnTo>
                  <a:lnTo>
                    <a:pt x="160" y="0"/>
                  </a:lnTo>
                  <a:lnTo>
                    <a:pt x="175" y="0"/>
                  </a:lnTo>
                  <a:lnTo>
                    <a:pt x="189" y="0"/>
                  </a:lnTo>
                  <a:lnTo>
                    <a:pt x="204" y="0"/>
                  </a:lnTo>
                  <a:lnTo>
                    <a:pt x="219" y="0"/>
                  </a:lnTo>
                  <a:lnTo>
                    <a:pt x="233" y="0"/>
                  </a:lnTo>
                  <a:lnTo>
                    <a:pt x="248" y="0"/>
                  </a:lnTo>
                  <a:lnTo>
                    <a:pt x="262" y="0"/>
                  </a:lnTo>
                  <a:lnTo>
                    <a:pt x="277" y="0"/>
                  </a:lnTo>
                  <a:lnTo>
                    <a:pt x="291" y="0"/>
                  </a:lnTo>
                  <a:lnTo>
                    <a:pt x="306" y="0"/>
                  </a:lnTo>
                  <a:lnTo>
                    <a:pt x="320" y="0"/>
                  </a:lnTo>
                  <a:lnTo>
                    <a:pt x="335" y="0"/>
                  </a:lnTo>
                  <a:lnTo>
                    <a:pt x="350" y="0"/>
                  </a:lnTo>
                  <a:lnTo>
                    <a:pt x="364" y="0"/>
                  </a:lnTo>
                  <a:lnTo>
                    <a:pt x="379" y="0"/>
                  </a:lnTo>
                  <a:lnTo>
                    <a:pt x="393" y="0"/>
                  </a:lnTo>
                  <a:lnTo>
                    <a:pt x="408" y="0"/>
                  </a:lnTo>
                  <a:lnTo>
                    <a:pt x="422" y="0"/>
                  </a:lnTo>
                  <a:lnTo>
                    <a:pt x="437" y="0"/>
                  </a:lnTo>
                  <a:lnTo>
                    <a:pt x="451" y="0"/>
                  </a:lnTo>
                  <a:lnTo>
                    <a:pt x="466" y="0"/>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 name="Line 356"/>
            <p:cNvSpPr>
              <a:spLocks noChangeShapeType="1"/>
            </p:cNvSpPr>
            <p:nvPr/>
          </p:nvSpPr>
          <p:spPr bwMode="auto">
            <a:xfrm>
              <a:off x="3149" y="3049"/>
              <a:ext cx="132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 name="Line 357"/>
            <p:cNvSpPr>
              <a:spLocks noChangeShapeType="1"/>
            </p:cNvSpPr>
            <p:nvPr/>
          </p:nvSpPr>
          <p:spPr bwMode="auto">
            <a:xfrm flipH="1">
              <a:off x="4412" y="3049"/>
              <a:ext cx="58"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7" name="Line 358"/>
            <p:cNvSpPr>
              <a:spLocks noChangeShapeType="1"/>
            </p:cNvSpPr>
            <p:nvPr/>
          </p:nvSpPr>
          <p:spPr bwMode="auto">
            <a:xfrm flipH="1" flipV="1">
              <a:off x="4412" y="3020"/>
              <a:ext cx="58" cy="29"/>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8" name="Line 359"/>
            <p:cNvSpPr>
              <a:spLocks noChangeShapeType="1"/>
            </p:cNvSpPr>
            <p:nvPr/>
          </p:nvSpPr>
          <p:spPr bwMode="auto">
            <a:xfrm flipV="1">
              <a:off x="3149" y="3020"/>
              <a:ext cx="57" cy="29"/>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9" name="Line 360"/>
            <p:cNvSpPr>
              <a:spLocks noChangeShapeType="1"/>
            </p:cNvSpPr>
            <p:nvPr/>
          </p:nvSpPr>
          <p:spPr bwMode="auto">
            <a:xfrm>
              <a:off x="3149" y="3049"/>
              <a:ext cx="57"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 name="Rectangle 361"/>
            <p:cNvSpPr>
              <a:spLocks noChangeArrowheads="1"/>
            </p:cNvSpPr>
            <p:nvPr/>
          </p:nvSpPr>
          <p:spPr bwMode="auto">
            <a:xfrm>
              <a:off x="3602" y="2855"/>
              <a:ext cx="64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Gap = 25.2</a:t>
              </a:r>
              <a:endParaRPr lang="en-US" altLang="en-US">
                <a:solidFill>
                  <a:prstClr val="black"/>
                </a:solidFill>
              </a:endParaRPr>
            </a:p>
          </p:txBody>
        </p:sp>
        <p:sp>
          <p:nvSpPr>
            <p:cNvPr id="271" name="Rectangle 362"/>
            <p:cNvSpPr>
              <a:spLocks noChangeArrowheads="1"/>
            </p:cNvSpPr>
            <p:nvPr/>
          </p:nvSpPr>
          <p:spPr bwMode="auto">
            <a:xfrm>
              <a:off x="2486" y="2916"/>
              <a:ext cx="37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Mean </a:t>
              </a:r>
              <a:endParaRPr lang="en-US" altLang="en-US">
                <a:solidFill>
                  <a:prstClr val="black"/>
                </a:solidFill>
              </a:endParaRPr>
            </a:p>
          </p:txBody>
        </p:sp>
        <p:sp>
          <p:nvSpPr>
            <p:cNvPr id="272" name="Rectangle 363"/>
            <p:cNvSpPr>
              <a:spLocks noChangeArrowheads="1"/>
            </p:cNvSpPr>
            <p:nvPr/>
          </p:nvSpPr>
          <p:spPr bwMode="auto">
            <a:xfrm>
              <a:off x="2803" y="2916"/>
              <a:ext cx="367"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Black</a:t>
              </a:r>
              <a:endParaRPr lang="en-US" altLang="en-US">
                <a:solidFill>
                  <a:prstClr val="black"/>
                </a:solidFill>
              </a:endParaRPr>
            </a:p>
          </p:txBody>
        </p:sp>
        <p:sp>
          <p:nvSpPr>
            <p:cNvPr id="273" name="Rectangle 364"/>
            <p:cNvSpPr>
              <a:spLocks noChangeArrowheads="1"/>
            </p:cNvSpPr>
            <p:nvPr/>
          </p:nvSpPr>
          <p:spPr bwMode="auto">
            <a:xfrm>
              <a:off x="2479" y="3035"/>
              <a:ext cx="6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Parent Rank</a:t>
              </a:r>
              <a:endParaRPr lang="en-US" altLang="en-US">
                <a:solidFill>
                  <a:prstClr val="black"/>
                </a:solidFill>
              </a:endParaRPr>
            </a:p>
          </p:txBody>
        </p:sp>
        <p:sp>
          <p:nvSpPr>
            <p:cNvPr id="274" name="Rectangle 365"/>
            <p:cNvSpPr>
              <a:spLocks noChangeArrowheads="1"/>
            </p:cNvSpPr>
            <p:nvPr/>
          </p:nvSpPr>
          <p:spPr bwMode="auto">
            <a:xfrm>
              <a:off x="4578" y="2916"/>
              <a:ext cx="37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Mean </a:t>
              </a:r>
              <a:endParaRPr lang="en-US" altLang="en-US">
                <a:solidFill>
                  <a:prstClr val="black"/>
                </a:solidFill>
              </a:endParaRPr>
            </a:p>
          </p:txBody>
        </p:sp>
        <p:sp>
          <p:nvSpPr>
            <p:cNvPr id="275" name="Rectangle 366"/>
            <p:cNvSpPr>
              <a:spLocks noChangeArrowheads="1"/>
            </p:cNvSpPr>
            <p:nvPr/>
          </p:nvSpPr>
          <p:spPr bwMode="auto">
            <a:xfrm>
              <a:off x="4895" y="2916"/>
              <a:ext cx="37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White</a:t>
              </a:r>
              <a:endParaRPr lang="en-US" altLang="en-US">
                <a:solidFill>
                  <a:prstClr val="black"/>
                </a:solidFill>
              </a:endParaRPr>
            </a:p>
          </p:txBody>
        </p:sp>
        <p:sp>
          <p:nvSpPr>
            <p:cNvPr id="276" name="Rectangle 367"/>
            <p:cNvSpPr>
              <a:spLocks noChangeArrowheads="1"/>
            </p:cNvSpPr>
            <p:nvPr/>
          </p:nvSpPr>
          <p:spPr bwMode="auto">
            <a:xfrm>
              <a:off x="4574" y="3035"/>
              <a:ext cx="6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Parent Rank</a:t>
              </a:r>
              <a:endParaRPr lang="en-US" altLang="en-US">
                <a:solidFill>
                  <a:prstClr val="black"/>
                </a:solidFill>
              </a:endParaRPr>
            </a:p>
          </p:txBody>
        </p:sp>
        <p:sp>
          <p:nvSpPr>
            <p:cNvPr id="277" name="Rectangle 368"/>
            <p:cNvSpPr>
              <a:spLocks noChangeArrowheads="1"/>
            </p:cNvSpPr>
            <p:nvPr/>
          </p:nvSpPr>
          <p:spPr bwMode="auto">
            <a:xfrm>
              <a:off x="3037"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90353B"/>
                  </a:solidFill>
                </a:rPr>
                <a:t>32.7</a:t>
              </a:r>
              <a:endParaRPr lang="en-US" altLang="en-US">
                <a:solidFill>
                  <a:prstClr val="black"/>
                </a:solidFill>
              </a:endParaRPr>
            </a:p>
          </p:txBody>
        </p:sp>
        <p:sp>
          <p:nvSpPr>
            <p:cNvPr id="278" name="Rectangle 369"/>
            <p:cNvSpPr>
              <a:spLocks noChangeArrowheads="1"/>
            </p:cNvSpPr>
            <p:nvPr/>
          </p:nvSpPr>
          <p:spPr bwMode="auto">
            <a:xfrm>
              <a:off x="4153"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1A476F"/>
                  </a:solidFill>
                </a:rPr>
                <a:t>57.9</a:t>
              </a:r>
              <a:endParaRPr lang="en-US" altLang="en-US">
                <a:solidFill>
                  <a:prstClr val="black"/>
                </a:solidFill>
              </a:endParaRPr>
            </a:p>
          </p:txBody>
        </p:sp>
        <p:sp>
          <p:nvSpPr>
            <p:cNvPr id="279" name="Rectangle 372"/>
            <p:cNvSpPr>
              <a:spLocks noChangeArrowheads="1"/>
            </p:cNvSpPr>
            <p:nvPr/>
          </p:nvSpPr>
          <p:spPr bwMode="auto">
            <a:xfrm>
              <a:off x="1579" y="2066"/>
              <a:ext cx="15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Mean Rank of Black Children</a:t>
              </a:r>
              <a:endParaRPr lang="en-US" altLang="en-US">
                <a:solidFill>
                  <a:prstClr val="black"/>
                </a:solidFill>
              </a:endParaRPr>
            </a:p>
          </p:txBody>
        </p:sp>
        <p:sp>
          <p:nvSpPr>
            <p:cNvPr id="280" name="Rectangle 373"/>
            <p:cNvSpPr>
              <a:spLocks noChangeArrowheads="1"/>
            </p:cNvSpPr>
            <p:nvPr/>
          </p:nvSpPr>
          <p:spPr bwMode="auto">
            <a:xfrm>
              <a:off x="1165" y="2171"/>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90353B"/>
                  </a:solidFill>
                </a:rPr>
                <a:t>44.8</a:t>
              </a:r>
              <a:endParaRPr lang="en-US" altLang="en-US">
                <a:solidFill>
                  <a:prstClr val="black"/>
                </a:solidFill>
              </a:endParaRPr>
            </a:p>
          </p:txBody>
        </p:sp>
        <p:sp>
          <p:nvSpPr>
            <p:cNvPr id="281" name="Line 374"/>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2" name="Line 375"/>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3" name="Rectangle 376"/>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84" name="Line 377"/>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5" name="Rectangle 378"/>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86" name="Line 379"/>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7" name="Rectangle 380"/>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288" name="Line 381"/>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9" name="Rectangle 382"/>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290" name="Line 383"/>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1" name="Rectangle 384"/>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292" name="Line 385"/>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3" name="Rectangle 386"/>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294" name="Rectangle 387"/>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Mean Child Household Income Rank</a:t>
              </a:r>
              <a:endParaRPr lang="en-US" altLang="en-US">
                <a:solidFill>
                  <a:prstClr val="black"/>
                </a:solidFill>
              </a:endParaRPr>
            </a:p>
          </p:txBody>
        </p:sp>
        <p:sp>
          <p:nvSpPr>
            <p:cNvPr id="295" name="Line 388"/>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6" name="Line 389"/>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7" name="Rectangle 390"/>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98" name="Line 391"/>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9" name="Rectangle 392"/>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300" name="Line 393"/>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1" name="Rectangle 394"/>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302" name="Line 395"/>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3" name="Rectangle 396"/>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304" name="Line 397"/>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5" name="Rectangle 398"/>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306" name="Line 399"/>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7" name="Rectangle 400"/>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308" name="Rectangle 401"/>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309" name="Rectangle 402"/>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Tree>
    <p:extLst>
      <p:ext uri="{BB962C8B-B14F-4D97-AF65-F5344CB8AC3E}">
        <p14:creationId xmlns:p14="http://schemas.microsoft.com/office/powerpoint/2010/main" val="1985661782"/>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 name="TextBox 92"/>
          <p:cNvSpPr txBox="1"/>
          <p:nvPr/>
        </p:nvSpPr>
        <p:spPr>
          <a:xfrm>
            <a:off x="1819183" y="23476"/>
            <a:ext cx="9143867" cy="369328"/>
          </a:xfrm>
          <a:prstGeom prst="rect">
            <a:avLst/>
          </a:prstGeom>
          <a:noFill/>
        </p:spPr>
        <p:txBody>
          <a:bodyPr wrap="square" lIns="91422" tIns="45718" rIns="91422" bIns="45718" rtlCol="0">
            <a:spAutoFit/>
          </a:bodyPr>
          <a:lstStyle/>
          <a:p>
            <a:pPr algn="ctr" defTabSz="914196">
              <a:defRPr/>
            </a:pPr>
            <a:r>
              <a:rPr lang="en-US" b="1" kern="0" dirty="0">
                <a:solidFill>
                  <a:srgbClr val="1E2D53"/>
                </a:solidFill>
                <a:latin typeface="Arial"/>
              </a:rPr>
              <a:t>Convergence in Black-White Gap if Intergenerational Mobility is Race-Invariant</a:t>
            </a:r>
          </a:p>
        </p:txBody>
      </p:sp>
      <p:grpSp>
        <p:nvGrpSpPr>
          <p:cNvPr id="261" name="Group 147"/>
          <p:cNvGrpSpPr>
            <a:grpSpLocks noChangeAspect="1"/>
          </p:cNvGrpSpPr>
          <p:nvPr/>
        </p:nvGrpSpPr>
        <p:grpSpPr bwMode="auto">
          <a:xfrm>
            <a:off x="1522413" y="200025"/>
            <a:ext cx="9380538" cy="6453188"/>
            <a:chOff x="959" y="126"/>
            <a:chExt cx="5909" cy="4065"/>
          </a:xfrm>
        </p:grpSpPr>
        <p:grpSp>
          <p:nvGrpSpPr>
            <p:cNvPr id="262" name="Group 348"/>
            <p:cNvGrpSpPr>
              <a:grpSpLocks/>
            </p:cNvGrpSpPr>
            <p:nvPr/>
          </p:nvGrpSpPr>
          <p:grpSpPr bwMode="auto">
            <a:xfrm>
              <a:off x="1435" y="421"/>
              <a:ext cx="5260" cy="3287"/>
              <a:chOff x="1435" y="421"/>
              <a:chExt cx="5260" cy="3287"/>
            </a:xfrm>
          </p:grpSpPr>
          <p:sp>
            <p:nvSpPr>
              <p:cNvPr id="317" name="Rectangle 150"/>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8" name="Line 151"/>
              <p:cNvSpPr>
                <a:spLocks noChangeShapeType="1"/>
              </p:cNvSpPr>
              <p:nvPr/>
            </p:nvSpPr>
            <p:spPr bwMode="auto">
              <a:xfrm>
                <a:off x="1435" y="370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9" name="Line 152"/>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0" name="Line 153"/>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1" name="Line 154"/>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2" name="Line 155"/>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3" name="Line 156"/>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4" name="Oval 157"/>
              <p:cNvSpPr>
                <a:spLocks noChangeArrowheads="1"/>
              </p:cNvSpPr>
              <p:nvPr/>
            </p:nvSpPr>
            <p:spPr bwMode="auto">
              <a:xfrm>
                <a:off x="1471" y="2624"/>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5" name="Oval 158"/>
              <p:cNvSpPr>
                <a:spLocks noChangeArrowheads="1"/>
              </p:cNvSpPr>
              <p:nvPr/>
            </p:nvSpPr>
            <p:spPr bwMode="auto">
              <a:xfrm>
                <a:off x="1525" y="2578"/>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6" name="Oval 159"/>
              <p:cNvSpPr>
                <a:spLocks noChangeArrowheads="1"/>
              </p:cNvSpPr>
              <p:nvPr/>
            </p:nvSpPr>
            <p:spPr bwMode="auto">
              <a:xfrm>
                <a:off x="1576" y="254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 name="Oval 160"/>
              <p:cNvSpPr>
                <a:spLocks noChangeArrowheads="1"/>
              </p:cNvSpPr>
              <p:nvPr/>
            </p:nvSpPr>
            <p:spPr bwMode="auto">
              <a:xfrm>
                <a:off x="1630" y="2531"/>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 name="Oval 161"/>
              <p:cNvSpPr>
                <a:spLocks noChangeArrowheads="1"/>
              </p:cNvSpPr>
              <p:nvPr/>
            </p:nvSpPr>
            <p:spPr bwMode="auto">
              <a:xfrm>
                <a:off x="1680" y="2513"/>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9" name="Oval 162"/>
              <p:cNvSpPr>
                <a:spLocks noChangeArrowheads="1"/>
              </p:cNvSpPr>
              <p:nvPr/>
            </p:nvSpPr>
            <p:spPr bwMode="auto">
              <a:xfrm>
                <a:off x="1734" y="2498"/>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0" name="Oval 163"/>
              <p:cNvSpPr>
                <a:spLocks noChangeArrowheads="1"/>
              </p:cNvSpPr>
              <p:nvPr/>
            </p:nvSpPr>
            <p:spPr bwMode="auto">
              <a:xfrm>
                <a:off x="1784" y="2484"/>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1" name="Oval 164"/>
              <p:cNvSpPr>
                <a:spLocks noChangeArrowheads="1"/>
              </p:cNvSpPr>
              <p:nvPr/>
            </p:nvSpPr>
            <p:spPr bwMode="auto">
              <a:xfrm>
                <a:off x="1838" y="2477"/>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2" name="Oval 165"/>
              <p:cNvSpPr>
                <a:spLocks noChangeArrowheads="1"/>
              </p:cNvSpPr>
              <p:nvPr/>
            </p:nvSpPr>
            <p:spPr bwMode="auto">
              <a:xfrm>
                <a:off x="1892" y="2462"/>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3" name="Oval 166"/>
              <p:cNvSpPr>
                <a:spLocks noChangeArrowheads="1"/>
              </p:cNvSpPr>
              <p:nvPr/>
            </p:nvSpPr>
            <p:spPr bwMode="auto">
              <a:xfrm>
                <a:off x="1943" y="2452"/>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4" name="Oval 167"/>
              <p:cNvSpPr>
                <a:spLocks noChangeArrowheads="1"/>
              </p:cNvSpPr>
              <p:nvPr/>
            </p:nvSpPr>
            <p:spPr bwMode="auto">
              <a:xfrm>
                <a:off x="1997" y="244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5" name="Oval 168"/>
              <p:cNvSpPr>
                <a:spLocks noChangeArrowheads="1"/>
              </p:cNvSpPr>
              <p:nvPr/>
            </p:nvSpPr>
            <p:spPr bwMode="auto">
              <a:xfrm>
                <a:off x="2047" y="2437"/>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6" name="Oval 169"/>
              <p:cNvSpPr>
                <a:spLocks noChangeArrowheads="1"/>
              </p:cNvSpPr>
              <p:nvPr/>
            </p:nvSpPr>
            <p:spPr bwMode="auto">
              <a:xfrm>
                <a:off x="2101" y="2423"/>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7" name="Oval 170"/>
              <p:cNvSpPr>
                <a:spLocks noChangeArrowheads="1"/>
              </p:cNvSpPr>
              <p:nvPr/>
            </p:nvSpPr>
            <p:spPr bwMode="auto">
              <a:xfrm>
                <a:off x="2152" y="2412"/>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8" name="Oval 171"/>
              <p:cNvSpPr>
                <a:spLocks noChangeArrowheads="1"/>
              </p:cNvSpPr>
              <p:nvPr/>
            </p:nvSpPr>
            <p:spPr bwMode="auto">
              <a:xfrm>
                <a:off x="2206" y="2405"/>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9" name="Oval 172"/>
              <p:cNvSpPr>
                <a:spLocks noChangeArrowheads="1"/>
              </p:cNvSpPr>
              <p:nvPr/>
            </p:nvSpPr>
            <p:spPr bwMode="auto">
              <a:xfrm>
                <a:off x="2256" y="2394"/>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0" name="Oval 173"/>
              <p:cNvSpPr>
                <a:spLocks noChangeArrowheads="1"/>
              </p:cNvSpPr>
              <p:nvPr/>
            </p:nvSpPr>
            <p:spPr bwMode="auto">
              <a:xfrm>
                <a:off x="2310" y="2387"/>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1" name="Oval 174"/>
              <p:cNvSpPr>
                <a:spLocks noChangeArrowheads="1"/>
              </p:cNvSpPr>
              <p:nvPr/>
            </p:nvSpPr>
            <p:spPr bwMode="auto">
              <a:xfrm>
                <a:off x="2364" y="238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2" name="Oval 175"/>
              <p:cNvSpPr>
                <a:spLocks noChangeArrowheads="1"/>
              </p:cNvSpPr>
              <p:nvPr/>
            </p:nvSpPr>
            <p:spPr bwMode="auto">
              <a:xfrm>
                <a:off x="2414" y="2365"/>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3" name="Oval 176"/>
              <p:cNvSpPr>
                <a:spLocks noChangeArrowheads="1"/>
              </p:cNvSpPr>
              <p:nvPr/>
            </p:nvSpPr>
            <p:spPr bwMode="auto">
              <a:xfrm>
                <a:off x="2468" y="2358"/>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4" name="Oval 177"/>
              <p:cNvSpPr>
                <a:spLocks noChangeArrowheads="1"/>
              </p:cNvSpPr>
              <p:nvPr/>
            </p:nvSpPr>
            <p:spPr bwMode="auto">
              <a:xfrm>
                <a:off x="2519" y="2351"/>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5" name="Oval 178"/>
              <p:cNvSpPr>
                <a:spLocks noChangeArrowheads="1"/>
              </p:cNvSpPr>
              <p:nvPr/>
            </p:nvSpPr>
            <p:spPr bwMode="auto">
              <a:xfrm>
                <a:off x="2573" y="234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 name="Oval 179"/>
              <p:cNvSpPr>
                <a:spLocks noChangeArrowheads="1"/>
              </p:cNvSpPr>
              <p:nvPr/>
            </p:nvSpPr>
            <p:spPr bwMode="auto">
              <a:xfrm>
                <a:off x="2623" y="2329"/>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7" name="Oval 180"/>
              <p:cNvSpPr>
                <a:spLocks noChangeArrowheads="1"/>
              </p:cNvSpPr>
              <p:nvPr/>
            </p:nvSpPr>
            <p:spPr bwMode="auto">
              <a:xfrm>
                <a:off x="2677" y="2318"/>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8" name="Oval 181"/>
              <p:cNvSpPr>
                <a:spLocks noChangeArrowheads="1"/>
              </p:cNvSpPr>
              <p:nvPr/>
            </p:nvSpPr>
            <p:spPr bwMode="auto">
              <a:xfrm>
                <a:off x="2728" y="2308"/>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9" name="Oval 182"/>
              <p:cNvSpPr>
                <a:spLocks noChangeArrowheads="1"/>
              </p:cNvSpPr>
              <p:nvPr/>
            </p:nvSpPr>
            <p:spPr bwMode="auto">
              <a:xfrm>
                <a:off x="2782" y="2293"/>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0" name="Oval 183"/>
              <p:cNvSpPr>
                <a:spLocks noChangeArrowheads="1"/>
              </p:cNvSpPr>
              <p:nvPr/>
            </p:nvSpPr>
            <p:spPr bwMode="auto">
              <a:xfrm>
                <a:off x="2836" y="2286"/>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1" name="Oval 184"/>
              <p:cNvSpPr>
                <a:spLocks noChangeArrowheads="1"/>
              </p:cNvSpPr>
              <p:nvPr/>
            </p:nvSpPr>
            <p:spPr bwMode="auto">
              <a:xfrm>
                <a:off x="2886" y="2275"/>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2" name="Oval 185"/>
              <p:cNvSpPr>
                <a:spLocks noChangeArrowheads="1"/>
              </p:cNvSpPr>
              <p:nvPr/>
            </p:nvSpPr>
            <p:spPr bwMode="auto">
              <a:xfrm>
                <a:off x="2940" y="226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3" name="Oval 186"/>
              <p:cNvSpPr>
                <a:spLocks noChangeArrowheads="1"/>
              </p:cNvSpPr>
              <p:nvPr/>
            </p:nvSpPr>
            <p:spPr bwMode="auto">
              <a:xfrm>
                <a:off x="2990" y="2250"/>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4" name="Oval 187"/>
              <p:cNvSpPr>
                <a:spLocks noChangeArrowheads="1"/>
              </p:cNvSpPr>
              <p:nvPr/>
            </p:nvSpPr>
            <p:spPr bwMode="auto">
              <a:xfrm>
                <a:off x="3044" y="2239"/>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5" name="Oval 188"/>
              <p:cNvSpPr>
                <a:spLocks noChangeArrowheads="1"/>
              </p:cNvSpPr>
              <p:nvPr/>
            </p:nvSpPr>
            <p:spPr bwMode="auto">
              <a:xfrm>
                <a:off x="3095" y="2225"/>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6" name="Oval 189"/>
              <p:cNvSpPr>
                <a:spLocks noChangeArrowheads="1"/>
              </p:cNvSpPr>
              <p:nvPr/>
            </p:nvSpPr>
            <p:spPr bwMode="auto">
              <a:xfrm>
                <a:off x="3149" y="2221"/>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7" name="Oval 190"/>
              <p:cNvSpPr>
                <a:spLocks noChangeArrowheads="1"/>
              </p:cNvSpPr>
              <p:nvPr/>
            </p:nvSpPr>
            <p:spPr bwMode="auto">
              <a:xfrm>
                <a:off x="3203" y="2210"/>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8" name="Oval 191"/>
              <p:cNvSpPr>
                <a:spLocks noChangeArrowheads="1"/>
              </p:cNvSpPr>
              <p:nvPr/>
            </p:nvSpPr>
            <p:spPr bwMode="auto">
              <a:xfrm>
                <a:off x="3253" y="2196"/>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9" name="Oval 192"/>
              <p:cNvSpPr>
                <a:spLocks noChangeArrowheads="1"/>
              </p:cNvSpPr>
              <p:nvPr/>
            </p:nvSpPr>
            <p:spPr bwMode="auto">
              <a:xfrm>
                <a:off x="3307" y="2185"/>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0" name="Oval 193"/>
              <p:cNvSpPr>
                <a:spLocks noChangeArrowheads="1"/>
              </p:cNvSpPr>
              <p:nvPr/>
            </p:nvSpPr>
            <p:spPr bwMode="auto">
              <a:xfrm>
                <a:off x="3358" y="2171"/>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1" name="Oval 194"/>
              <p:cNvSpPr>
                <a:spLocks noChangeArrowheads="1"/>
              </p:cNvSpPr>
              <p:nvPr/>
            </p:nvSpPr>
            <p:spPr bwMode="auto">
              <a:xfrm>
                <a:off x="3412" y="216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 name="Oval 195"/>
              <p:cNvSpPr>
                <a:spLocks noChangeArrowheads="1"/>
              </p:cNvSpPr>
              <p:nvPr/>
            </p:nvSpPr>
            <p:spPr bwMode="auto">
              <a:xfrm>
                <a:off x="3462" y="2153"/>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3" name="Oval 196"/>
              <p:cNvSpPr>
                <a:spLocks noChangeArrowheads="1"/>
              </p:cNvSpPr>
              <p:nvPr/>
            </p:nvSpPr>
            <p:spPr bwMode="auto">
              <a:xfrm>
                <a:off x="3516" y="2138"/>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4" name="Oval 197"/>
              <p:cNvSpPr>
                <a:spLocks noChangeArrowheads="1"/>
              </p:cNvSpPr>
              <p:nvPr/>
            </p:nvSpPr>
            <p:spPr bwMode="auto">
              <a:xfrm>
                <a:off x="3566" y="212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5" name="Oval 198"/>
              <p:cNvSpPr>
                <a:spLocks noChangeArrowheads="1"/>
              </p:cNvSpPr>
              <p:nvPr/>
            </p:nvSpPr>
            <p:spPr bwMode="auto">
              <a:xfrm>
                <a:off x="3620" y="2117"/>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6" name="Oval 199"/>
              <p:cNvSpPr>
                <a:spLocks noChangeArrowheads="1"/>
              </p:cNvSpPr>
              <p:nvPr/>
            </p:nvSpPr>
            <p:spPr bwMode="auto">
              <a:xfrm>
                <a:off x="3671" y="210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7" name="Oval 200"/>
              <p:cNvSpPr>
                <a:spLocks noChangeArrowheads="1"/>
              </p:cNvSpPr>
              <p:nvPr/>
            </p:nvSpPr>
            <p:spPr bwMode="auto">
              <a:xfrm>
                <a:off x="3725" y="2092"/>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8" name="Oval 201"/>
              <p:cNvSpPr>
                <a:spLocks noChangeArrowheads="1"/>
              </p:cNvSpPr>
              <p:nvPr/>
            </p:nvSpPr>
            <p:spPr bwMode="auto">
              <a:xfrm>
                <a:off x="3779" y="208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9" name="Oval 202"/>
              <p:cNvSpPr>
                <a:spLocks noChangeArrowheads="1"/>
              </p:cNvSpPr>
              <p:nvPr/>
            </p:nvSpPr>
            <p:spPr bwMode="auto">
              <a:xfrm>
                <a:off x="3829" y="2070"/>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0" name="Oval 203"/>
              <p:cNvSpPr>
                <a:spLocks noChangeArrowheads="1"/>
              </p:cNvSpPr>
              <p:nvPr/>
            </p:nvSpPr>
            <p:spPr bwMode="auto">
              <a:xfrm>
                <a:off x="3883" y="206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1" name="Oval 204"/>
              <p:cNvSpPr>
                <a:spLocks noChangeArrowheads="1"/>
              </p:cNvSpPr>
              <p:nvPr/>
            </p:nvSpPr>
            <p:spPr bwMode="auto">
              <a:xfrm>
                <a:off x="3934" y="205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2" name="Oval 205"/>
              <p:cNvSpPr>
                <a:spLocks noChangeArrowheads="1"/>
              </p:cNvSpPr>
              <p:nvPr/>
            </p:nvSpPr>
            <p:spPr bwMode="auto">
              <a:xfrm>
                <a:off x="3988" y="2038"/>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3" name="Oval 206"/>
              <p:cNvSpPr>
                <a:spLocks noChangeArrowheads="1"/>
              </p:cNvSpPr>
              <p:nvPr/>
            </p:nvSpPr>
            <p:spPr bwMode="auto">
              <a:xfrm>
                <a:off x="4038" y="2027"/>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4" name="Oval 207"/>
              <p:cNvSpPr>
                <a:spLocks noChangeArrowheads="1"/>
              </p:cNvSpPr>
              <p:nvPr/>
            </p:nvSpPr>
            <p:spPr bwMode="auto">
              <a:xfrm>
                <a:off x="4092" y="2023"/>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5" name="Oval 208"/>
              <p:cNvSpPr>
                <a:spLocks noChangeArrowheads="1"/>
              </p:cNvSpPr>
              <p:nvPr/>
            </p:nvSpPr>
            <p:spPr bwMode="auto">
              <a:xfrm>
                <a:off x="4142" y="200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6" name="Oval 209"/>
              <p:cNvSpPr>
                <a:spLocks noChangeArrowheads="1"/>
              </p:cNvSpPr>
              <p:nvPr/>
            </p:nvSpPr>
            <p:spPr bwMode="auto">
              <a:xfrm>
                <a:off x="4196" y="2002"/>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7" name="Oval 210"/>
              <p:cNvSpPr>
                <a:spLocks noChangeArrowheads="1"/>
              </p:cNvSpPr>
              <p:nvPr/>
            </p:nvSpPr>
            <p:spPr bwMode="auto">
              <a:xfrm>
                <a:off x="4250" y="1987"/>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8" name="Oval 211"/>
              <p:cNvSpPr>
                <a:spLocks noChangeArrowheads="1"/>
              </p:cNvSpPr>
              <p:nvPr/>
            </p:nvSpPr>
            <p:spPr bwMode="auto">
              <a:xfrm>
                <a:off x="4301" y="1976"/>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9" name="Oval 212"/>
              <p:cNvSpPr>
                <a:spLocks noChangeArrowheads="1"/>
              </p:cNvSpPr>
              <p:nvPr/>
            </p:nvSpPr>
            <p:spPr bwMode="auto">
              <a:xfrm>
                <a:off x="4355" y="1966"/>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0" name="Oval 213"/>
              <p:cNvSpPr>
                <a:spLocks noChangeArrowheads="1"/>
              </p:cNvSpPr>
              <p:nvPr/>
            </p:nvSpPr>
            <p:spPr bwMode="auto">
              <a:xfrm>
                <a:off x="4405" y="1958"/>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1" name="Oval 214"/>
              <p:cNvSpPr>
                <a:spLocks noChangeArrowheads="1"/>
              </p:cNvSpPr>
              <p:nvPr/>
            </p:nvSpPr>
            <p:spPr bwMode="auto">
              <a:xfrm>
                <a:off x="4459" y="1944"/>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2" name="Oval 215"/>
              <p:cNvSpPr>
                <a:spLocks noChangeArrowheads="1"/>
              </p:cNvSpPr>
              <p:nvPr/>
            </p:nvSpPr>
            <p:spPr bwMode="auto">
              <a:xfrm>
                <a:off x="4510" y="1937"/>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3" name="Oval 216"/>
              <p:cNvSpPr>
                <a:spLocks noChangeArrowheads="1"/>
              </p:cNvSpPr>
              <p:nvPr/>
            </p:nvSpPr>
            <p:spPr bwMode="auto">
              <a:xfrm>
                <a:off x="4564" y="1922"/>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4" name="Oval 217"/>
              <p:cNvSpPr>
                <a:spLocks noChangeArrowheads="1"/>
              </p:cNvSpPr>
              <p:nvPr/>
            </p:nvSpPr>
            <p:spPr bwMode="auto">
              <a:xfrm>
                <a:off x="4618" y="1915"/>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5" name="Oval 218"/>
              <p:cNvSpPr>
                <a:spLocks noChangeArrowheads="1"/>
              </p:cNvSpPr>
              <p:nvPr/>
            </p:nvSpPr>
            <p:spPr bwMode="auto">
              <a:xfrm>
                <a:off x="4668" y="190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6" name="Oval 219"/>
              <p:cNvSpPr>
                <a:spLocks noChangeArrowheads="1"/>
              </p:cNvSpPr>
              <p:nvPr/>
            </p:nvSpPr>
            <p:spPr bwMode="auto">
              <a:xfrm>
                <a:off x="4722" y="1890"/>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7" name="Oval 220"/>
              <p:cNvSpPr>
                <a:spLocks noChangeArrowheads="1"/>
              </p:cNvSpPr>
              <p:nvPr/>
            </p:nvSpPr>
            <p:spPr bwMode="auto">
              <a:xfrm>
                <a:off x="4772" y="1879"/>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8" name="Oval 221"/>
              <p:cNvSpPr>
                <a:spLocks noChangeArrowheads="1"/>
              </p:cNvSpPr>
              <p:nvPr/>
            </p:nvSpPr>
            <p:spPr bwMode="auto">
              <a:xfrm>
                <a:off x="4826" y="1872"/>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9" name="Oval 222"/>
              <p:cNvSpPr>
                <a:spLocks noChangeArrowheads="1"/>
              </p:cNvSpPr>
              <p:nvPr/>
            </p:nvSpPr>
            <p:spPr bwMode="auto">
              <a:xfrm>
                <a:off x="4877" y="1865"/>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0" name="Oval 223"/>
              <p:cNvSpPr>
                <a:spLocks noChangeArrowheads="1"/>
              </p:cNvSpPr>
              <p:nvPr/>
            </p:nvSpPr>
            <p:spPr bwMode="auto">
              <a:xfrm>
                <a:off x="4931" y="1850"/>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1" name="Oval 224"/>
              <p:cNvSpPr>
                <a:spLocks noChangeArrowheads="1"/>
              </p:cNvSpPr>
              <p:nvPr/>
            </p:nvSpPr>
            <p:spPr bwMode="auto">
              <a:xfrm>
                <a:off x="4981" y="1843"/>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2" name="Oval 225"/>
              <p:cNvSpPr>
                <a:spLocks noChangeArrowheads="1"/>
              </p:cNvSpPr>
              <p:nvPr/>
            </p:nvSpPr>
            <p:spPr bwMode="auto">
              <a:xfrm>
                <a:off x="5035" y="1829"/>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3" name="Oval 226"/>
              <p:cNvSpPr>
                <a:spLocks noChangeArrowheads="1"/>
              </p:cNvSpPr>
              <p:nvPr/>
            </p:nvSpPr>
            <p:spPr bwMode="auto">
              <a:xfrm>
                <a:off x="5089" y="1818"/>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4" name="Oval 227"/>
              <p:cNvSpPr>
                <a:spLocks noChangeArrowheads="1"/>
              </p:cNvSpPr>
              <p:nvPr/>
            </p:nvSpPr>
            <p:spPr bwMode="auto">
              <a:xfrm>
                <a:off x="5140" y="180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5" name="Oval 228"/>
              <p:cNvSpPr>
                <a:spLocks noChangeArrowheads="1"/>
              </p:cNvSpPr>
              <p:nvPr/>
            </p:nvSpPr>
            <p:spPr bwMode="auto">
              <a:xfrm>
                <a:off x="5194" y="1793"/>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6" name="Oval 229"/>
              <p:cNvSpPr>
                <a:spLocks noChangeArrowheads="1"/>
              </p:cNvSpPr>
              <p:nvPr/>
            </p:nvSpPr>
            <p:spPr bwMode="auto">
              <a:xfrm>
                <a:off x="5244" y="178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7" name="Oval 230"/>
              <p:cNvSpPr>
                <a:spLocks noChangeArrowheads="1"/>
              </p:cNvSpPr>
              <p:nvPr/>
            </p:nvSpPr>
            <p:spPr bwMode="auto">
              <a:xfrm>
                <a:off x="5298" y="1771"/>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8" name="Oval 231"/>
              <p:cNvSpPr>
                <a:spLocks noChangeArrowheads="1"/>
              </p:cNvSpPr>
              <p:nvPr/>
            </p:nvSpPr>
            <p:spPr bwMode="auto">
              <a:xfrm>
                <a:off x="5348" y="1760"/>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9" name="Oval 232"/>
              <p:cNvSpPr>
                <a:spLocks noChangeArrowheads="1"/>
              </p:cNvSpPr>
              <p:nvPr/>
            </p:nvSpPr>
            <p:spPr bwMode="auto">
              <a:xfrm>
                <a:off x="5402" y="1753"/>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0" name="Oval 233"/>
              <p:cNvSpPr>
                <a:spLocks noChangeArrowheads="1"/>
              </p:cNvSpPr>
              <p:nvPr/>
            </p:nvSpPr>
            <p:spPr bwMode="auto">
              <a:xfrm>
                <a:off x="5453" y="1735"/>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1" name="Oval 234"/>
              <p:cNvSpPr>
                <a:spLocks noChangeArrowheads="1"/>
              </p:cNvSpPr>
              <p:nvPr/>
            </p:nvSpPr>
            <p:spPr bwMode="auto">
              <a:xfrm>
                <a:off x="5507" y="172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2" name="Oval 235"/>
              <p:cNvSpPr>
                <a:spLocks noChangeArrowheads="1"/>
              </p:cNvSpPr>
              <p:nvPr/>
            </p:nvSpPr>
            <p:spPr bwMode="auto">
              <a:xfrm>
                <a:off x="5561" y="171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 name="Oval 236"/>
              <p:cNvSpPr>
                <a:spLocks noChangeArrowheads="1"/>
              </p:cNvSpPr>
              <p:nvPr/>
            </p:nvSpPr>
            <p:spPr bwMode="auto">
              <a:xfrm>
                <a:off x="5611" y="170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 name="Oval 237"/>
              <p:cNvSpPr>
                <a:spLocks noChangeArrowheads="1"/>
              </p:cNvSpPr>
              <p:nvPr/>
            </p:nvSpPr>
            <p:spPr bwMode="auto">
              <a:xfrm>
                <a:off x="5665" y="1688"/>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 name="Oval 238"/>
              <p:cNvSpPr>
                <a:spLocks noChangeArrowheads="1"/>
              </p:cNvSpPr>
              <p:nvPr/>
            </p:nvSpPr>
            <p:spPr bwMode="auto">
              <a:xfrm>
                <a:off x="5716" y="167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6" name="Oval 239"/>
              <p:cNvSpPr>
                <a:spLocks noChangeArrowheads="1"/>
              </p:cNvSpPr>
              <p:nvPr/>
            </p:nvSpPr>
            <p:spPr bwMode="auto">
              <a:xfrm>
                <a:off x="5770" y="1667"/>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7" name="Oval 240"/>
              <p:cNvSpPr>
                <a:spLocks noChangeArrowheads="1"/>
              </p:cNvSpPr>
              <p:nvPr/>
            </p:nvSpPr>
            <p:spPr bwMode="auto">
              <a:xfrm>
                <a:off x="5820" y="164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8" name="Oval 241"/>
              <p:cNvSpPr>
                <a:spLocks noChangeArrowheads="1"/>
              </p:cNvSpPr>
              <p:nvPr/>
            </p:nvSpPr>
            <p:spPr bwMode="auto">
              <a:xfrm>
                <a:off x="5874" y="163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9" name="Oval 242"/>
              <p:cNvSpPr>
                <a:spLocks noChangeArrowheads="1"/>
              </p:cNvSpPr>
              <p:nvPr/>
            </p:nvSpPr>
            <p:spPr bwMode="auto">
              <a:xfrm>
                <a:off x="5924" y="162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 name="Oval 243"/>
              <p:cNvSpPr>
                <a:spLocks noChangeArrowheads="1"/>
              </p:cNvSpPr>
              <p:nvPr/>
            </p:nvSpPr>
            <p:spPr bwMode="auto">
              <a:xfrm>
                <a:off x="5978" y="1609"/>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 name="Oval 244"/>
              <p:cNvSpPr>
                <a:spLocks noChangeArrowheads="1"/>
              </p:cNvSpPr>
              <p:nvPr/>
            </p:nvSpPr>
            <p:spPr bwMode="auto">
              <a:xfrm>
                <a:off x="6032" y="1591"/>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 name="Oval 245"/>
              <p:cNvSpPr>
                <a:spLocks noChangeArrowheads="1"/>
              </p:cNvSpPr>
              <p:nvPr/>
            </p:nvSpPr>
            <p:spPr bwMode="auto">
              <a:xfrm>
                <a:off x="6083" y="1577"/>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 name="Oval 246"/>
              <p:cNvSpPr>
                <a:spLocks noChangeArrowheads="1"/>
              </p:cNvSpPr>
              <p:nvPr/>
            </p:nvSpPr>
            <p:spPr bwMode="auto">
              <a:xfrm>
                <a:off x="6137" y="1559"/>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 name="Oval 247"/>
              <p:cNvSpPr>
                <a:spLocks noChangeArrowheads="1"/>
              </p:cNvSpPr>
              <p:nvPr/>
            </p:nvSpPr>
            <p:spPr bwMode="auto">
              <a:xfrm>
                <a:off x="6187" y="1541"/>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 name="Oval 248"/>
              <p:cNvSpPr>
                <a:spLocks noChangeArrowheads="1"/>
              </p:cNvSpPr>
              <p:nvPr/>
            </p:nvSpPr>
            <p:spPr bwMode="auto">
              <a:xfrm>
                <a:off x="6241" y="152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 name="Oval 249"/>
              <p:cNvSpPr>
                <a:spLocks noChangeArrowheads="1"/>
              </p:cNvSpPr>
              <p:nvPr/>
            </p:nvSpPr>
            <p:spPr bwMode="auto">
              <a:xfrm>
                <a:off x="6292" y="1501"/>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 name="Oval 250"/>
              <p:cNvSpPr>
                <a:spLocks noChangeArrowheads="1"/>
              </p:cNvSpPr>
              <p:nvPr/>
            </p:nvSpPr>
            <p:spPr bwMode="auto">
              <a:xfrm>
                <a:off x="6346" y="148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 name="Oval 251"/>
              <p:cNvSpPr>
                <a:spLocks noChangeArrowheads="1"/>
              </p:cNvSpPr>
              <p:nvPr/>
            </p:nvSpPr>
            <p:spPr bwMode="auto">
              <a:xfrm>
                <a:off x="6396" y="145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 name="Oval 252"/>
              <p:cNvSpPr>
                <a:spLocks noChangeArrowheads="1"/>
              </p:cNvSpPr>
              <p:nvPr/>
            </p:nvSpPr>
            <p:spPr bwMode="auto">
              <a:xfrm>
                <a:off x="6450" y="1426"/>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 name="Oval 253"/>
              <p:cNvSpPr>
                <a:spLocks noChangeArrowheads="1"/>
              </p:cNvSpPr>
              <p:nvPr/>
            </p:nvSpPr>
            <p:spPr bwMode="auto">
              <a:xfrm>
                <a:off x="6504" y="1404"/>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 name="Oval 254"/>
              <p:cNvSpPr>
                <a:spLocks noChangeArrowheads="1"/>
              </p:cNvSpPr>
              <p:nvPr/>
            </p:nvSpPr>
            <p:spPr bwMode="auto">
              <a:xfrm>
                <a:off x="6554" y="1379"/>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 name="Oval 255"/>
              <p:cNvSpPr>
                <a:spLocks noChangeArrowheads="1"/>
              </p:cNvSpPr>
              <p:nvPr/>
            </p:nvSpPr>
            <p:spPr bwMode="auto">
              <a:xfrm>
                <a:off x="6608" y="1339"/>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 name="Oval 256"/>
              <p:cNvSpPr>
                <a:spLocks noChangeArrowheads="1"/>
              </p:cNvSpPr>
              <p:nvPr/>
            </p:nvSpPr>
            <p:spPr bwMode="auto">
              <a:xfrm>
                <a:off x="6659" y="1267"/>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 name="Freeform 257"/>
              <p:cNvSpPr>
                <a:spLocks/>
              </p:cNvSpPr>
              <p:nvPr/>
            </p:nvSpPr>
            <p:spPr bwMode="auto">
              <a:xfrm>
                <a:off x="1489" y="1462"/>
                <a:ext cx="5188" cy="1141"/>
              </a:xfrm>
              <a:custGeom>
                <a:avLst/>
                <a:gdLst>
                  <a:gd name="T0" fmla="*/ 0 w 1441"/>
                  <a:gd name="T1" fmla="*/ 317 h 317"/>
                  <a:gd name="T2" fmla="*/ 720 w 1441"/>
                  <a:gd name="T3" fmla="*/ 158 h 317"/>
                  <a:gd name="T4" fmla="*/ 1441 w 1441"/>
                  <a:gd name="T5" fmla="*/ 0 h 317"/>
                </a:gdLst>
                <a:ahLst/>
                <a:cxnLst>
                  <a:cxn ang="0">
                    <a:pos x="T0" y="T1"/>
                  </a:cxn>
                  <a:cxn ang="0">
                    <a:pos x="T2" y="T3"/>
                  </a:cxn>
                  <a:cxn ang="0">
                    <a:pos x="T4" y="T5"/>
                  </a:cxn>
                </a:cxnLst>
                <a:rect l="0" t="0" r="r" b="b"/>
                <a:pathLst>
                  <a:path w="1441" h="317">
                    <a:moveTo>
                      <a:pt x="0" y="317"/>
                    </a:moveTo>
                    <a:lnTo>
                      <a:pt x="720" y="158"/>
                    </a:lnTo>
                    <a:lnTo>
                      <a:pt x="1441" y="0"/>
                    </a:lnTo>
                  </a:path>
                </a:pathLst>
              </a:custGeom>
              <a:noFill/>
              <a:ln w="222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 name="Line 258"/>
              <p:cNvSpPr>
                <a:spLocks noChangeShapeType="1"/>
              </p:cNvSpPr>
              <p:nvPr/>
            </p:nvSpPr>
            <p:spPr bwMode="auto">
              <a:xfrm flipV="1">
                <a:off x="3149" y="367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 name="Line 259"/>
              <p:cNvSpPr>
                <a:spLocks noChangeShapeType="1"/>
              </p:cNvSpPr>
              <p:nvPr/>
            </p:nvSpPr>
            <p:spPr bwMode="auto">
              <a:xfrm flipV="1">
                <a:off x="3149" y="3643"/>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 name="Line 260"/>
              <p:cNvSpPr>
                <a:spLocks noChangeShapeType="1"/>
              </p:cNvSpPr>
              <p:nvPr/>
            </p:nvSpPr>
            <p:spPr bwMode="auto">
              <a:xfrm flipV="1">
                <a:off x="3149" y="3622"/>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 name="Line 261"/>
              <p:cNvSpPr>
                <a:spLocks noChangeShapeType="1"/>
              </p:cNvSpPr>
              <p:nvPr/>
            </p:nvSpPr>
            <p:spPr bwMode="auto">
              <a:xfrm flipV="1">
                <a:off x="3149" y="357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 name="Line 262"/>
              <p:cNvSpPr>
                <a:spLocks noChangeShapeType="1"/>
              </p:cNvSpPr>
              <p:nvPr/>
            </p:nvSpPr>
            <p:spPr bwMode="auto">
              <a:xfrm flipV="1">
                <a:off x="3149" y="3542"/>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 name="Line 263"/>
              <p:cNvSpPr>
                <a:spLocks noChangeShapeType="1"/>
              </p:cNvSpPr>
              <p:nvPr/>
            </p:nvSpPr>
            <p:spPr bwMode="auto">
              <a:xfrm flipV="1">
                <a:off x="3149" y="351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 name="Line 264"/>
              <p:cNvSpPr>
                <a:spLocks noChangeShapeType="1"/>
              </p:cNvSpPr>
              <p:nvPr/>
            </p:nvSpPr>
            <p:spPr bwMode="auto">
              <a:xfrm flipV="1">
                <a:off x="3149" y="349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 name="Line 265"/>
              <p:cNvSpPr>
                <a:spLocks noChangeShapeType="1"/>
              </p:cNvSpPr>
              <p:nvPr/>
            </p:nvSpPr>
            <p:spPr bwMode="auto">
              <a:xfrm flipV="1">
                <a:off x="3149" y="344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 name="Line 266"/>
              <p:cNvSpPr>
                <a:spLocks noChangeShapeType="1"/>
              </p:cNvSpPr>
              <p:nvPr/>
            </p:nvSpPr>
            <p:spPr bwMode="auto">
              <a:xfrm flipV="1">
                <a:off x="3149" y="3413"/>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 name="Line 267"/>
              <p:cNvSpPr>
                <a:spLocks noChangeShapeType="1"/>
              </p:cNvSpPr>
              <p:nvPr/>
            </p:nvSpPr>
            <p:spPr bwMode="auto">
              <a:xfrm flipV="1">
                <a:off x="3149" y="3380"/>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 name="Line 268"/>
              <p:cNvSpPr>
                <a:spLocks noChangeShapeType="1"/>
              </p:cNvSpPr>
              <p:nvPr/>
            </p:nvSpPr>
            <p:spPr bwMode="auto">
              <a:xfrm flipV="1">
                <a:off x="3149" y="336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 name="Line 269"/>
              <p:cNvSpPr>
                <a:spLocks noChangeShapeType="1"/>
              </p:cNvSpPr>
              <p:nvPr/>
            </p:nvSpPr>
            <p:spPr bwMode="auto">
              <a:xfrm flipV="1">
                <a:off x="3149" y="3312"/>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 name="Line 270"/>
              <p:cNvSpPr>
                <a:spLocks noChangeShapeType="1"/>
              </p:cNvSpPr>
              <p:nvPr/>
            </p:nvSpPr>
            <p:spPr bwMode="auto">
              <a:xfrm flipV="1">
                <a:off x="3149" y="328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 name="Line 271"/>
              <p:cNvSpPr>
                <a:spLocks noChangeShapeType="1"/>
              </p:cNvSpPr>
              <p:nvPr/>
            </p:nvSpPr>
            <p:spPr bwMode="auto">
              <a:xfrm flipV="1">
                <a:off x="3149" y="324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 name="Line 272"/>
              <p:cNvSpPr>
                <a:spLocks noChangeShapeType="1"/>
              </p:cNvSpPr>
              <p:nvPr/>
            </p:nvSpPr>
            <p:spPr bwMode="auto">
              <a:xfrm flipV="1">
                <a:off x="3149" y="3233"/>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 name="Line 273"/>
              <p:cNvSpPr>
                <a:spLocks noChangeShapeType="1"/>
              </p:cNvSpPr>
              <p:nvPr/>
            </p:nvSpPr>
            <p:spPr bwMode="auto">
              <a:xfrm flipV="1">
                <a:off x="3149" y="3182"/>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 name="Line 274"/>
              <p:cNvSpPr>
                <a:spLocks noChangeShapeType="1"/>
              </p:cNvSpPr>
              <p:nvPr/>
            </p:nvSpPr>
            <p:spPr bwMode="auto">
              <a:xfrm flipV="1">
                <a:off x="3149" y="315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 name="Line 275"/>
              <p:cNvSpPr>
                <a:spLocks noChangeShapeType="1"/>
              </p:cNvSpPr>
              <p:nvPr/>
            </p:nvSpPr>
            <p:spPr bwMode="auto">
              <a:xfrm flipV="1">
                <a:off x="3149" y="3118"/>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 name="Line 276"/>
              <p:cNvSpPr>
                <a:spLocks noChangeShapeType="1"/>
              </p:cNvSpPr>
              <p:nvPr/>
            </p:nvSpPr>
            <p:spPr bwMode="auto">
              <a:xfrm flipV="1">
                <a:off x="3149" y="3103"/>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 name="Line 277"/>
              <p:cNvSpPr>
                <a:spLocks noChangeShapeType="1"/>
              </p:cNvSpPr>
              <p:nvPr/>
            </p:nvSpPr>
            <p:spPr bwMode="auto">
              <a:xfrm flipV="1">
                <a:off x="3149" y="3049"/>
                <a:ext cx="0" cy="1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 name="Line 278"/>
              <p:cNvSpPr>
                <a:spLocks noChangeShapeType="1"/>
              </p:cNvSpPr>
              <p:nvPr/>
            </p:nvSpPr>
            <p:spPr bwMode="auto">
              <a:xfrm flipV="1">
                <a:off x="3149" y="3017"/>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 name="Line 279"/>
              <p:cNvSpPr>
                <a:spLocks noChangeShapeType="1"/>
              </p:cNvSpPr>
              <p:nvPr/>
            </p:nvSpPr>
            <p:spPr bwMode="auto">
              <a:xfrm flipV="1">
                <a:off x="3149" y="298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 name="Line 280"/>
              <p:cNvSpPr>
                <a:spLocks noChangeShapeType="1"/>
              </p:cNvSpPr>
              <p:nvPr/>
            </p:nvSpPr>
            <p:spPr bwMode="auto">
              <a:xfrm flipV="1">
                <a:off x="3149" y="2974"/>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 name="Line 281"/>
              <p:cNvSpPr>
                <a:spLocks noChangeShapeType="1"/>
              </p:cNvSpPr>
              <p:nvPr/>
            </p:nvSpPr>
            <p:spPr bwMode="auto">
              <a:xfrm flipV="1">
                <a:off x="3149" y="2920"/>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 name="Line 282"/>
              <p:cNvSpPr>
                <a:spLocks noChangeShapeType="1"/>
              </p:cNvSpPr>
              <p:nvPr/>
            </p:nvSpPr>
            <p:spPr bwMode="auto">
              <a:xfrm flipV="1">
                <a:off x="3149" y="288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0" name="Line 283"/>
              <p:cNvSpPr>
                <a:spLocks noChangeShapeType="1"/>
              </p:cNvSpPr>
              <p:nvPr/>
            </p:nvSpPr>
            <p:spPr bwMode="auto">
              <a:xfrm flipV="1">
                <a:off x="3149" y="2851"/>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1" name="Line 284"/>
              <p:cNvSpPr>
                <a:spLocks noChangeShapeType="1"/>
              </p:cNvSpPr>
              <p:nvPr/>
            </p:nvSpPr>
            <p:spPr bwMode="auto">
              <a:xfrm flipV="1">
                <a:off x="3149" y="2844"/>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2" name="Line 285"/>
              <p:cNvSpPr>
                <a:spLocks noChangeShapeType="1"/>
              </p:cNvSpPr>
              <p:nvPr/>
            </p:nvSpPr>
            <p:spPr bwMode="auto">
              <a:xfrm flipV="1">
                <a:off x="3149" y="2786"/>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3" name="Line 286"/>
              <p:cNvSpPr>
                <a:spLocks noChangeShapeType="1"/>
              </p:cNvSpPr>
              <p:nvPr/>
            </p:nvSpPr>
            <p:spPr bwMode="auto">
              <a:xfrm flipV="1">
                <a:off x="3149" y="2754"/>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4" name="Line 287"/>
              <p:cNvSpPr>
                <a:spLocks noChangeShapeType="1"/>
              </p:cNvSpPr>
              <p:nvPr/>
            </p:nvSpPr>
            <p:spPr bwMode="auto">
              <a:xfrm flipV="1">
                <a:off x="3149" y="272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5" name="Line 288"/>
              <p:cNvSpPr>
                <a:spLocks noChangeShapeType="1"/>
              </p:cNvSpPr>
              <p:nvPr/>
            </p:nvSpPr>
            <p:spPr bwMode="auto">
              <a:xfrm flipV="1">
                <a:off x="3149" y="2714"/>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6" name="Line 289"/>
              <p:cNvSpPr>
                <a:spLocks noChangeShapeType="1"/>
              </p:cNvSpPr>
              <p:nvPr/>
            </p:nvSpPr>
            <p:spPr bwMode="auto">
              <a:xfrm flipV="1">
                <a:off x="3149" y="2657"/>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7" name="Line 290"/>
              <p:cNvSpPr>
                <a:spLocks noChangeShapeType="1"/>
              </p:cNvSpPr>
              <p:nvPr/>
            </p:nvSpPr>
            <p:spPr bwMode="auto">
              <a:xfrm flipV="1">
                <a:off x="3149" y="262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8" name="Line 291"/>
              <p:cNvSpPr>
                <a:spLocks noChangeShapeType="1"/>
              </p:cNvSpPr>
              <p:nvPr/>
            </p:nvSpPr>
            <p:spPr bwMode="auto">
              <a:xfrm flipV="1">
                <a:off x="3149" y="2588"/>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9" name="Line 292"/>
              <p:cNvSpPr>
                <a:spLocks noChangeShapeType="1"/>
              </p:cNvSpPr>
              <p:nvPr/>
            </p:nvSpPr>
            <p:spPr bwMode="auto">
              <a:xfrm flipV="1">
                <a:off x="3149" y="258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0" name="Line 293"/>
              <p:cNvSpPr>
                <a:spLocks noChangeShapeType="1"/>
              </p:cNvSpPr>
              <p:nvPr/>
            </p:nvSpPr>
            <p:spPr bwMode="auto">
              <a:xfrm flipV="1">
                <a:off x="3149" y="252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1" name="Line 294"/>
              <p:cNvSpPr>
                <a:spLocks noChangeShapeType="1"/>
              </p:cNvSpPr>
              <p:nvPr/>
            </p:nvSpPr>
            <p:spPr bwMode="auto">
              <a:xfrm flipV="1">
                <a:off x="3149" y="2491"/>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2" name="Line 295"/>
              <p:cNvSpPr>
                <a:spLocks noChangeShapeType="1"/>
              </p:cNvSpPr>
              <p:nvPr/>
            </p:nvSpPr>
            <p:spPr bwMode="auto">
              <a:xfrm flipV="1">
                <a:off x="3149" y="245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3" name="Line 296"/>
              <p:cNvSpPr>
                <a:spLocks noChangeShapeType="1"/>
              </p:cNvSpPr>
              <p:nvPr/>
            </p:nvSpPr>
            <p:spPr bwMode="auto">
              <a:xfrm flipV="1">
                <a:off x="3149" y="245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4" name="Line 297"/>
              <p:cNvSpPr>
                <a:spLocks noChangeShapeType="1"/>
              </p:cNvSpPr>
              <p:nvPr/>
            </p:nvSpPr>
            <p:spPr bwMode="auto">
              <a:xfrm flipV="1">
                <a:off x="3149" y="239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5" name="Line 298"/>
              <p:cNvSpPr>
                <a:spLocks noChangeShapeType="1"/>
              </p:cNvSpPr>
              <p:nvPr/>
            </p:nvSpPr>
            <p:spPr bwMode="auto">
              <a:xfrm flipV="1">
                <a:off x="3149" y="236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6" name="Line 299"/>
              <p:cNvSpPr>
                <a:spLocks noChangeShapeType="1"/>
              </p:cNvSpPr>
              <p:nvPr/>
            </p:nvSpPr>
            <p:spPr bwMode="auto">
              <a:xfrm flipV="1">
                <a:off x="3149" y="2326"/>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7" name="Line 300"/>
              <p:cNvSpPr>
                <a:spLocks noChangeShapeType="1"/>
              </p:cNvSpPr>
              <p:nvPr/>
            </p:nvSpPr>
            <p:spPr bwMode="auto">
              <a:xfrm>
                <a:off x="3149" y="2326"/>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8" name="Line 301"/>
              <p:cNvSpPr>
                <a:spLocks noChangeShapeType="1"/>
              </p:cNvSpPr>
              <p:nvPr/>
            </p:nvSpPr>
            <p:spPr bwMode="auto">
              <a:xfrm flipV="1">
                <a:off x="3149" y="2261"/>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9" name="Line 302"/>
              <p:cNvSpPr>
                <a:spLocks noChangeShapeType="1"/>
              </p:cNvSpPr>
              <p:nvPr/>
            </p:nvSpPr>
            <p:spPr bwMode="auto">
              <a:xfrm flipV="1">
                <a:off x="4470" y="367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0" name="Line 303"/>
              <p:cNvSpPr>
                <a:spLocks noChangeShapeType="1"/>
              </p:cNvSpPr>
              <p:nvPr/>
            </p:nvSpPr>
            <p:spPr bwMode="auto">
              <a:xfrm flipV="1">
                <a:off x="4470" y="3643"/>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1" name="Line 304"/>
              <p:cNvSpPr>
                <a:spLocks noChangeShapeType="1"/>
              </p:cNvSpPr>
              <p:nvPr/>
            </p:nvSpPr>
            <p:spPr bwMode="auto">
              <a:xfrm flipV="1">
                <a:off x="4470" y="3622"/>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2" name="Line 305"/>
              <p:cNvSpPr>
                <a:spLocks noChangeShapeType="1"/>
              </p:cNvSpPr>
              <p:nvPr/>
            </p:nvSpPr>
            <p:spPr bwMode="auto">
              <a:xfrm flipV="1">
                <a:off x="4470" y="357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3" name="Line 306"/>
              <p:cNvSpPr>
                <a:spLocks noChangeShapeType="1"/>
              </p:cNvSpPr>
              <p:nvPr/>
            </p:nvSpPr>
            <p:spPr bwMode="auto">
              <a:xfrm flipV="1">
                <a:off x="4470" y="3542"/>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4" name="Line 307"/>
              <p:cNvSpPr>
                <a:spLocks noChangeShapeType="1"/>
              </p:cNvSpPr>
              <p:nvPr/>
            </p:nvSpPr>
            <p:spPr bwMode="auto">
              <a:xfrm flipV="1">
                <a:off x="4470" y="351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5" name="Line 308"/>
              <p:cNvSpPr>
                <a:spLocks noChangeShapeType="1"/>
              </p:cNvSpPr>
              <p:nvPr/>
            </p:nvSpPr>
            <p:spPr bwMode="auto">
              <a:xfrm flipV="1">
                <a:off x="4470" y="349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6" name="Line 309"/>
              <p:cNvSpPr>
                <a:spLocks noChangeShapeType="1"/>
              </p:cNvSpPr>
              <p:nvPr/>
            </p:nvSpPr>
            <p:spPr bwMode="auto">
              <a:xfrm flipV="1">
                <a:off x="4470" y="344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7" name="Line 310"/>
              <p:cNvSpPr>
                <a:spLocks noChangeShapeType="1"/>
              </p:cNvSpPr>
              <p:nvPr/>
            </p:nvSpPr>
            <p:spPr bwMode="auto">
              <a:xfrm flipV="1">
                <a:off x="4470" y="3413"/>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8" name="Line 311"/>
              <p:cNvSpPr>
                <a:spLocks noChangeShapeType="1"/>
              </p:cNvSpPr>
              <p:nvPr/>
            </p:nvSpPr>
            <p:spPr bwMode="auto">
              <a:xfrm flipV="1">
                <a:off x="4470" y="3380"/>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9" name="Line 312"/>
              <p:cNvSpPr>
                <a:spLocks noChangeShapeType="1"/>
              </p:cNvSpPr>
              <p:nvPr/>
            </p:nvSpPr>
            <p:spPr bwMode="auto">
              <a:xfrm flipV="1">
                <a:off x="4470" y="336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0" name="Line 313"/>
              <p:cNvSpPr>
                <a:spLocks noChangeShapeType="1"/>
              </p:cNvSpPr>
              <p:nvPr/>
            </p:nvSpPr>
            <p:spPr bwMode="auto">
              <a:xfrm flipV="1">
                <a:off x="4470" y="3312"/>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1" name="Line 314"/>
              <p:cNvSpPr>
                <a:spLocks noChangeShapeType="1"/>
              </p:cNvSpPr>
              <p:nvPr/>
            </p:nvSpPr>
            <p:spPr bwMode="auto">
              <a:xfrm flipV="1">
                <a:off x="4470" y="328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2" name="Line 315"/>
              <p:cNvSpPr>
                <a:spLocks noChangeShapeType="1"/>
              </p:cNvSpPr>
              <p:nvPr/>
            </p:nvSpPr>
            <p:spPr bwMode="auto">
              <a:xfrm flipV="1">
                <a:off x="4470" y="324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3" name="Line 316"/>
              <p:cNvSpPr>
                <a:spLocks noChangeShapeType="1"/>
              </p:cNvSpPr>
              <p:nvPr/>
            </p:nvSpPr>
            <p:spPr bwMode="auto">
              <a:xfrm flipV="1">
                <a:off x="4470" y="3233"/>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4" name="Line 317"/>
              <p:cNvSpPr>
                <a:spLocks noChangeShapeType="1"/>
              </p:cNvSpPr>
              <p:nvPr/>
            </p:nvSpPr>
            <p:spPr bwMode="auto">
              <a:xfrm flipV="1">
                <a:off x="4470" y="3182"/>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5" name="Line 318"/>
              <p:cNvSpPr>
                <a:spLocks noChangeShapeType="1"/>
              </p:cNvSpPr>
              <p:nvPr/>
            </p:nvSpPr>
            <p:spPr bwMode="auto">
              <a:xfrm flipV="1">
                <a:off x="4470" y="315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6" name="Line 319"/>
              <p:cNvSpPr>
                <a:spLocks noChangeShapeType="1"/>
              </p:cNvSpPr>
              <p:nvPr/>
            </p:nvSpPr>
            <p:spPr bwMode="auto">
              <a:xfrm flipV="1">
                <a:off x="4470" y="3118"/>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7" name="Line 320"/>
              <p:cNvSpPr>
                <a:spLocks noChangeShapeType="1"/>
              </p:cNvSpPr>
              <p:nvPr/>
            </p:nvSpPr>
            <p:spPr bwMode="auto">
              <a:xfrm flipV="1">
                <a:off x="4470" y="3103"/>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8" name="Line 321"/>
              <p:cNvSpPr>
                <a:spLocks noChangeShapeType="1"/>
              </p:cNvSpPr>
              <p:nvPr/>
            </p:nvSpPr>
            <p:spPr bwMode="auto">
              <a:xfrm flipV="1">
                <a:off x="4470" y="3049"/>
                <a:ext cx="0" cy="1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9" name="Line 322"/>
              <p:cNvSpPr>
                <a:spLocks noChangeShapeType="1"/>
              </p:cNvSpPr>
              <p:nvPr/>
            </p:nvSpPr>
            <p:spPr bwMode="auto">
              <a:xfrm flipV="1">
                <a:off x="4470" y="3017"/>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0" name="Line 323"/>
              <p:cNvSpPr>
                <a:spLocks noChangeShapeType="1"/>
              </p:cNvSpPr>
              <p:nvPr/>
            </p:nvSpPr>
            <p:spPr bwMode="auto">
              <a:xfrm flipV="1">
                <a:off x="4470" y="298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1" name="Line 324"/>
              <p:cNvSpPr>
                <a:spLocks noChangeShapeType="1"/>
              </p:cNvSpPr>
              <p:nvPr/>
            </p:nvSpPr>
            <p:spPr bwMode="auto">
              <a:xfrm flipV="1">
                <a:off x="4470" y="2974"/>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2" name="Line 325"/>
              <p:cNvSpPr>
                <a:spLocks noChangeShapeType="1"/>
              </p:cNvSpPr>
              <p:nvPr/>
            </p:nvSpPr>
            <p:spPr bwMode="auto">
              <a:xfrm flipV="1">
                <a:off x="4470" y="2920"/>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3" name="Line 326"/>
              <p:cNvSpPr>
                <a:spLocks noChangeShapeType="1"/>
              </p:cNvSpPr>
              <p:nvPr/>
            </p:nvSpPr>
            <p:spPr bwMode="auto">
              <a:xfrm flipV="1">
                <a:off x="4470" y="288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4" name="Line 327"/>
              <p:cNvSpPr>
                <a:spLocks noChangeShapeType="1"/>
              </p:cNvSpPr>
              <p:nvPr/>
            </p:nvSpPr>
            <p:spPr bwMode="auto">
              <a:xfrm flipV="1">
                <a:off x="4470" y="2851"/>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5" name="Line 328"/>
              <p:cNvSpPr>
                <a:spLocks noChangeShapeType="1"/>
              </p:cNvSpPr>
              <p:nvPr/>
            </p:nvSpPr>
            <p:spPr bwMode="auto">
              <a:xfrm flipV="1">
                <a:off x="4470" y="2844"/>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6" name="Line 329"/>
              <p:cNvSpPr>
                <a:spLocks noChangeShapeType="1"/>
              </p:cNvSpPr>
              <p:nvPr/>
            </p:nvSpPr>
            <p:spPr bwMode="auto">
              <a:xfrm flipV="1">
                <a:off x="4470" y="2786"/>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7" name="Line 330"/>
              <p:cNvSpPr>
                <a:spLocks noChangeShapeType="1"/>
              </p:cNvSpPr>
              <p:nvPr/>
            </p:nvSpPr>
            <p:spPr bwMode="auto">
              <a:xfrm flipV="1">
                <a:off x="4470" y="2754"/>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8" name="Line 331"/>
              <p:cNvSpPr>
                <a:spLocks noChangeShapeType="1"/>
              </p:cNvSpPr>
              <p:nvPr/>
            </p:nvSpPr>
            <p:spPr bwMode="auto">
              <a:xfrm flipV="1">
                <a:off x="4470" y="272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9" name="Line 332"/>
              <p:cNvSpPr>
                <a:spLocks noChangeShapeType="1"/>
              </p:cNvSpPr>
              <p:nvPr/>
            </p:nvSpPr>
            <p:spPr bwMode="auto">
              <a:xfrm flipV="1">
                <a:off x="4470" y="2714"/>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0" name="Line 333"/>
              <p:cNvSpPr>
                <a:spLocks noChangeShapeType="1"/>
              </p:cNvSpPr>
              <p:nvPr/>
            </p:nvSpPr>
            <p:spPr bwMode="auto">
              <a:xfrm flipV="1">
                <a:off x="4470" y="2657"/>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1" name="Line 334"/>
              <p:cNvSpPr>
                <a:spLocks noChangeShapeType="1"/>
              </p:cNvSpPr>
              <p:nvPr/>
            </p:nvSpPr>
            <p:spPr bwMode="auto">
              <a:xfrm flipV="1">
                <a:off x="4470" y="262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2" name="Line 335"/>
              <p:cNvSpPr>
                <a:spLocks noChangeShapeType="1"/>
              </p:cNvSpPr>
              <p:nvPr/>
            </p:nvSpPr>
            <p:spPr bwMode="auto">
              <a:xfrm flipV="1">
                <a:off x="4470" y="2588"/>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3" name="Line 336"/>
              <p:cNvSpPr>
                <a:spLocks noChangeShapeType="1"/>
              </p:cNvSpPr>
              <p:nvPr/>
            </p:nvSpPr>
            <p:spPr bwMode="auto">
              <a:xfrm flipV="1">
                <a:off x="4470" y="258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4" name="Line 337"/>
              <p:cNvSpPr>
                <a:spLocks noChangeShapeType="1"/>
              </p:cNvSpPr>
              <p:nvPr/>
            </p:nvSpPr>
            <p:spPr bwMode="auto">
              <a:xfrm flipV="1">
                <a:off x="4470" y="252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5" name="Line 338"/>
              <p:cNvSpPr>
                <a:spLocks noChangeShapeType="1"/>
              </p:cNvSpPr>
              <p:nvPr/>
            </p:nvSpPr>
            <p:spPr bwMode="auto">
              <a:xfrm flipV="1">
                <a:off x="4470" y="2491"/>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6" name="Line 339"/>
              <p:cNvSpPr>
                <a:spLocks noChangeShapeType="1"/>
              </p:cNvSpPr>
              <p:nvPr/>
            </p:nvSpPr>
            <p:spPr bwMode="auto">
              <a:xfrm flipV="1">
                <a:off x="4470" y="245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7" name="Line 340"/>
              <p:cNvSpPr>
                <a:spLocks noChangeShapeType="1"/>
              </p:cNvSpPr>
              <p:nvPr/>
            </p:nvSpPr>
            <p:spPr bwMode="auto">
              <a:xfrm flipV="1">
                <a:off x="4470" y="245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8" name="Line 341"/>
              <p:cNvSpPr>
                <a:spLocks noChangeShapeType="1"/>
              </p:cNvSpPr>
              <p:nvPr/>
            </p:nvSpPr>
            <p:spPr bwMode="auto">
              <a:xfrm flipV="1">
                <a:off x="4470" y="239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9" name="Line 342"/>
              <p:cNvSpPr>
                <a:spLocks noChangeShapeType="1"/>
              </p:cNvSpPr>
              <p:nvPr/>
            </p:nvSpPr>
            <p:spPr bwMode="auto">
              <a:xfrm flipV="1">
                <a:off x="4470" y="236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0" name="Line 343"/>
              <p:cNvSpPr>
                <a:spLocks noChangeShapeType="1"/>
              </p:cNvSpPr>
              <p:nvPr/>
            </p:nvSpPr>
            <p:spPr bwMode="auto">
              <a:xfrm flipV="1">
                <a:off x="4470" y="2326"/>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1" name="Line 344"/>
              <p:cNvSpPr>
                <a:spLocks noChangeShapeType="1"/>
              </p:cNvSpPr>
              <p:nvPr/>
            </p:nvSpPr>
            <p:spPr bwMode="auto">
              <a:xfrm>
                <a:off x="4470" y="2326"/>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2" name="Line 345"/>
              <p:cNvSpPr>
                <a:spLocks noChangeShapeType="1"/>
              </p:cNvSpPr>
              <p:nvPr/>
            </p:nvSpPr>
            <p:spPr bwMode="auto">
              <a:xfrm flipV="1">
                <a:off x="4470" y="2261"/>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3" name="Line 346"/>
              <p:cNvSpPr>
                <a:spLocks noChangeShapeType="1"/>
              </p:cNvSpPr>
              <p:nvPr/>
            </p:nvSpPr>
            <p:spPr bwMode="auto">
              <a:xfrm flipV="1">
                <a:off x="4470" y="2228"/>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4" name="Line 347"/>
              <p:cNvSpPr>
                <a:spLocks noChangeShapeType="1"/>
              </p:cNvSpPr>
              <p:nvPr/>
            </p:nvSpPr>
            <p:spPr bwMode="auto">
              <a:xfrm flipV="1">
                <a:off x="4470" y="219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263" name="Line 349"/>
            <p:cNvSpPr>
              <a:spLocks noChangeShapeType="1"/>
            </p:cNvSpPr>
            <p:nvPr/>
          </p:nvSpPr>
          <p:spPr bwMode="auto">
            <a:xfrm flipV="1">
              <a:off x="4470" y="2131"/>
              <a:ext cx="0" cy="2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 name="Line 350"/>
            <p:cNvSpPr>
              <a:spLocks noChangeShapeType="1"/>
            </p:cNvSpPr>
            <p:nvPr/>
          </p:nvSpPr>
          <p:spPr bwMode="auto">
            <a:xfrm flipV="1">
              <a:off x="4470" y="209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 name="Line 351"/>
            <p:cNvSpPr>
              <a:spLocks noChangeShapeType="1"/>
            </p:cNvSpPr>
            <p:nvPr/>
          </p:nvSpPr>
          <p:spPr bwMode="auto">
            <a:xfrm flipV="1">
              <a:off x="4470" y="2066"/>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 name="Line 352"/>
            <p:cNvSpPr>
              <a:spLocks noChangeShapeType="1"/>
            </p:cNvSpPr>
            <p:nvPr/>
          </p:nvSpPr>
          <p:spPr bwMode="auto">
            <a:xfrm flipV="1">
              <a:off x="4470" y="1998"/>
              <a:ext cx="0" cy="2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7" name="Line 353"/>
            <p:cNvSpPr>
              <a:spLocks noChangeShapeType="1"/>
            </p:cNvSpPr>
            <p:nvPr/>
          </p:nvSpPr>
          <p:spPr bwMode="auto">
            <a:xfrm flipV="1">
              <a:off x="4470" y="196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8" name="Freeform 354"/>
            <p:cNvSpPr>
              <a:spLocks/>
            </p:cNvSpPr>
            <p:nvPr/>
          </p:nvSpPr>
          <p:spPr bwMode="auto">
            <a:xfrm>
              <a:off x="1435" y="2236"/>
              <a:ext cx="1678" cy="0"/>
            </a:xfrm>
            <a:custGeom>
              <a:avLst/>
              <a:gdLst>
                <a:gd name="T0" fmla="*/ 0 w 466"/>
                <a:gd name="T1" fmla="*/ 15 w 466"/>
                <a:gd name="T2" fmla="*/ 29 w 466"/>
                <a:gd name="T3" fmla="*/ 44 w 466"/>
                <a:gd name="T4" fmla="*/ 58 w 466"/>
                <a:gd name="T5" fmla="*/ 73 w 466"/>
                <a:gd name="T6" fmla="*/ 88 w 466"/>
                <a:gd name="T7" fmla="*/ 102 w 466"/>
                <a:gd name="T8" fmla="*/ 117 w 466"/>
                <a:gd name="T9" fmla="*/ 131 w 466"/>
                <a:gd name="T10" fmla="*/ 146 w 466"/>
                <a:gd name="T11" fmla="*/ 160 w 466"/>
                <a:gd name="T12" fmla="*/ 175 w 466"/>
                <a:gd name="T13" fmla="*/ 189 w 466"/>
                <a:gd name="T14" fmla="*/ 204 w 466"/>
                <a:gd name="T15" fmla="*/ 219 w 466"/>
                <a:gd name="T16" fmla="*/ 233 w 466"/>
                <a:gd name="T17" fmla="*/ 248 w 466"/>
                <a:gd name="T18" fmla="*/ 262 w 466"/>
                <a:gd name="T19" fmla="*/ 277 w 466"/>
                <a:gd name="T20" fmla="*/ 291 w 466"/>
                <a:gd name="T21" fmla="*/ 306 w 466"/>
                <a:gd name="T22" fmla="*/ 320 w 466"/>
                <a:gd name="T23" fmla="*/ 335 w 466"/>
                <a:gd name="T24" fmla="*/ 350 w 466"/>
                <a:gd name="T25" fmla="*/ 364 w 466"/>
                <a:gd name="T26" fmla="*/ 379 w 466"/>
                <a:gd name="T27" fmla="*/ 393 w 466"/>
                <a:gd name="T28" fmla="*/ 408 w 466"/>
                <a:gd name="T29" fmla="*/ 422 w 466"/>
                <a:gd name="T30" fmla="*/ 437 w 466"/>
                <a:gd name="T31" fmla="*/ 451 w 466"/>
                <a:gd name="T32" fmla="*/ 466 w 46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Lst>
              <a:rect l="0" t="0" r="r" b="b"/>
              <a:pathLst>
                <a:path w="466">
                  <a:moveTo>
                    <a:pt x="0" y="0"/>
                  </a:moveTo>
                  <a:lnTo>
                    <a:pt x="15" y="0"/>
                  </a:lnTo>
                  <a:lnTo>
                    <a:pt x="29" y="0"/>
                  </a:lnTo>
                  <a:lnTo>
                    <a:pt x="44" y="0"/>
                  </a:lnTo>
                  <a:lnTo>
                    <a:pt x="58" y="0"/>
                  </a:lnTo>
                  <a:lnTo>
                    <a:pt x="73" y="0"/>
                  </a:lnTo>
                  <a:lnTo>
                    <a:pt x="88" y="0"/>
                  </a:lnTo>
                  <a:lnTo>
                    <a:pt x="102" y="0"/>
                  </a:lnTo>
                  <a:lnTo>
                    <a:pt x="117" y="0"/>
                  </a:lnTo>
                  <a:lnTo>
                    <a:pt x="131" y="0"/>
                  </a:lnTo>
                  <a:lnTo>
                    <a:pt x="146" y="0"/>
                  </a:lnTo>
                  <a:lnTo>
                    <a:pt x="160" y="0"/>
                  </a:lnTo>
                  <a:lnTo>
                    <a:pt x="175" y="0"/>
                  </a:lnTo>
                  <a:lnTo>
                    <a:pt x="189" y="0"/>
                  </a:lnTo>
                  <a:lnTo>
                    <a:pt x="204" y="0"/>
                  </a:lnTo>
                  <a:lnTo>
                    <a:pt x="219" y="0"/>
                  </a:lnTo>
                  <a:lnTo>
                    <a:pt x="233" y="0"/>
                  </a:lnTo>
                  <a:lnTo>
                    <a:pt x="248" y="0"/>
                  </a:lnTo>
                  <a:lnTo>
                    <a:pt x="262" y="0"/>
                  </a:lnTo>
                  <a:lnTo>
                    <a:pt x="277" y="0"/>
                  </a:lnTo>
                  <a:lnTo>
                    <a:pt x="291" y="0"/>
                  </a:lnTo>
                  <a:lnTo>
                    <a:pt x="306" y="0"/>
                  </a:lnTo>
                  <a:lnTo>
                    <a:pt x="320" y="0"/>
                  </a:lnTo>
                  <a:lnTo>
                    <a:pt x="335" y="0"/>
                  </a:lnTo>
                  <a:lnTo>
                    <a:pt x="350" y="0"/>
                  </a:lnTo>
                  <a:lnTo>
                    <a:pt x="364" y="0"/>
                  </a:lnTo>
                  <a:lnTo>
                    <a:pt x="379" y="0"/>
                  </a:lnTo>
                  <a:lnTo>
                    <a:pt x="393" y="0"/>
                  </a:lnTo>
                  <a:lnTo>
                    <a:pt x="408" y="0"/>
                  </a:lnTo>
                  <a:lnTo>
                    <a:pt x="422" y="0"/>
                  </a:lnTo>
                  <a:lnTo>
                    <a:pt x="437" y="0"/>
                  </a:lnTo>
                  <a:lnTo>
                    <a:pt x="451" y="0"/>
                  </a:lnTo>
                  <a:lnTo>
                    <a:pt x="466" y="0"/>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9" name="Freeform 355"/>
            <p:cNvSpPr>
              <a:spLocks/>
            </p:cNvSpPr>
            <p:nvPr/>
          </p:nvSpPr>
          <p:spPr bwMode="auto">
            <a:xfrm>
              <a:off x="1435" y="1948"/>
              <a:ext cx="2988" cy="0"/>
            </a:xfrm>
            <a:custGeom>
              <a:avLst/>
              <a:gdLst>
                <a:gd name="T0" fmla="*/ 0 w 830"/>
                <a:gd name="T1" fmla="*/ 15 w 830"/>
                <a:gd name="T2" fmla="*/ 29 w 830"/>
                <a:gd name="T3" fmla="*/ 44 w 830"/>
                <a:gd name="T4" fmla="*/ 58 w 830"/>
                <a:gd name="T5" fmla="*/ 73 w 830"/>
                <a:gd name="T6" fmla="*/ 88 w 830"/>
                <a:gd name="T7" fmla="*/ 102 w 830"/>
                <a:gd name="T8" fmla="*/ 117 w 830"/>
                <a:gd name="T9" fmla="*/ 131 w 830"/>
                <a:gd name="T10" fmla="*/ 146 w 830"/>
                <a:gd name="T11" fmla="*/ 160 w 830"/>
                <a:gd name="T12" fmla="*/ 175 w 830"/>
                <a:gd name="T13" fmla="*/ 189 w 830"/>
                <a:gd name="T14" fmla="*/ 204 w 830"/>
                <a:gd name="T15" fmla="*/ 219 w 830"/>
                <a:gd name="T16" fmla="*/ 233 w 830"/>
                <a:gd name="T17" fmla="*/ 248 w 830"/>
                <a:gd name="T18" fmla="*/ 262 w 830"/>
                <a:gd name="T19" fmla="*/ 277 w 830"/>
                <a:gd name="T20" fmla="*/ 291 w 830"/>
                <a:gd name="T21" fmla="*/ 306 w 830"/>
                <a:gd name="T22" fmla="*/ 320 w 830"/>
                <a:gd name="T23" fmla="*/ 335 w 830"/>
                <a:gd name="T24" fmla="*/ 350 w 830"/>
                <a:gd name="T25" fmla="*/ 364 w 830"/>
                <a:gd name="T26" fmla="*/ 379 w 830"/>
                <a:gd name="T27" fmla="*/ 393 w 830"/>
                <a:gd name="T28" fmla="*/ 408 w 830"/>
                <a:gd name="T29" fmla="*/ 422 w 830"/>
                <a:gd name="T30" fmla="*/ 437 w 830"/>
                <a:gd name="T31" fmla="*/ 451 w 830"/>
                <a:gd name="T32" fmla="*/ 466 w 830"/>
                <a:gd name="T33" fmla="*/ 481 w 830"/>
                <a:gd name="T34" fmla="*/ 495 w 830"/>
                <a:gd name="T35" fmla="*/ 510 w 830"/>
                <a:gd name="T36" fmla="*/ 524 w 830"/>
                <a:gd name="T37" fmla="*/ 539 w 830"/>
                <a:gd name="T38" fmla="*/ 553 w 830"/>
                <a:gd name="T39" fmla="*/ 568 w 830"/>
                <a:gd name="T40" fmla="*/ 583 w 830"/>
                <a:gd name="T41" fmla="*/ 597 w 830"/>
                <a:gd name="T42" fmla="*/ 612 w 830"/>
                <a:gd name="T43" fmla="*/ 626 w 830"/>
                <a:gd name="T44" fmla="*/ 641 w 830"/>
                <a:gd name="T45" fmla="*/ 655 w 830"/>
                <a:gd name="T46" fmla="*/ 670 w 830"/>
                <a:gd name="T47" fmla="*/ 684 w 830"/>
                <a:gd name="T48" fmla="*/ 699 w 830"/>
                <a:gd name="T49" fmla="*/ 714 w 830"/>
                <a:gd name="T50" fmla="*/ 728 w 830"/>
                <a:gd name="T51" fmla="*/ 743 w 830"/>
                <a:gd name="T52" fmla="*/ 757 w 830"/>
                <a:gd name="T53" fmla="*/ 772 w 830"/>
                <a:gd name="T54" fmla="*/ 786 w 830"/>
                <a:gd name="T55" fmla="*/ 801 w 830"/>
                <a:gd name="T56" fmla="*/ 815 w 830"/>
                <a:gd name="T57" fmla="*/ 830 w 83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Lst>
              <a:rect l="0" t="0" r="r" b="b"/>
              <a:pathLst>
                <a:path w="830">
                  <a:moveTo>
                    <a:pt x="0" y="0"/>
                  </a:moveTo>
                  <a:lnTo>
                    <a:pt x="15" y="0"/>
                  </a:lnTo>
                  <a:lnTo>
                    <a:pt x="29" y="0"/>
                  </a:lnTo>
                  <a:lnTo>
                    <a:pt x="44" y="0"/>
                  </a:lnTo>
                  <a:lnTo>
                    <a:pt x="58" y="0"/>
                  </a:lnTo>
                  <a:lnTo>
                    <a:pt x="73" y="0"/>
                  </a:lnTo>
                  <a:lnTo>
                    <a:pt x="88" y="0"/>
                  </a:lnTo>
                  <a:lnTo>
                    <a:pt x="102" y="0"/>
                  </a:lnTo>
                  <a:lnTo>
                    <a:pt x="117" y="0"/>
                  </a:lnTo>
                  <a:lnTo>
                    <a:pt x="131" y="0"/>
                  </a:lnTo>
                  <a:lnTo>
                    <a:pt x="146" y="0"/>
                  </a:lnTo>
                  <a:lnTo>
                    <a:pt x="160" y="0"/>
                  </a:lnTo>
                  <a:lnTo>
                    <a:pt x="175" y="0"/>
                  </a:lnTo>
                  <a:lnTo>
                    <a:pt x="189" y="0"/>
                  </a:lnTo>
                  <a:lnTo>
                    <a:pt x="204" y="0"/>
                  </a:lnTo>
                  <a:lnTo>
                    <a:pt x="219" y="0"/>
                  </a:lnTo>
                  <a:lnTo>
                    <a:pt x="233" y="0"/>
                  </a:lnTo>
                  <a:lnTo>
                    <a:pt x="248" y="0"/>
                  </a:lnTo>
                  <a:lnTo>
                    <a:pt x="262" y="0"/>
                  </a:lnTo>
                  <a:lnTo>
                    <a:pt x="277" y="0"/>
                  </a:lnTo>
                  <a:lnTo>
                    <a:pt x="291" y="0"/>
                  </a:lnTo>
                  <a:lnTo>
                    <a:pt x="306" y="0"/>
                  </a:lnTo>
                  <a:lnTo>
                    <a:pt x="320" y="0"/>
                  </a:lnTo>
                  <a:lnTo>
                    <a:pt x="335" y="0"/>
                  </a:lnTo>
                  <a:lnTo>
                    <a:pt x="350" y="0"/>
                  </a:lnTo>
                  <a:lnTo>
                    <a:pt x="364" y="0"/>
                  </a:lnTo>
                  <a:lnTo>
                    <a:pt x="379" y="0"/>
                  </a:lnTo>
                  <a:lnTo>
                    <a:pt x="393" y="0"/>
                  </a:lnTo>
                  <a:lnTo>
                    <a:pt x="408" y="0"/>
                  </a:lnTo>
                  <a:lnTo>
                    <a:pt x="422" y="0"/>
                  </a:lnTo>
                  <a:lnTo>
                    <a:pt x="437" y="0"/>
                  </a:lnTo>
                  <a:lnTo>
                    <a:pt x="451" y="0"/>
                  </a:lnTo>
                  <a:lnTo>
                    <a:pt x="466" y="0"/>
                  </a:lnTo>
                  <a:lnTo>
                    <a:pt x="481" y="0"/>
                  </a:lnTo>
                  <a:lnTo>
                    <a:pt x="495" y="0"/>
                  </a:lnTo>
                  <a:lnTo>
                    <a:pt x="510" y="0"/>
                  </a:lnTo>
                  <a:lnTo>
                    <a:pt x="524" y="0"/>
                  </a:lnTo>
                  <a:lnTo>
                    <a:pt x="539" y="0"/>
                  </a:lnTo>
                  <a:lnTo>
                    <a:pt x="553" y="0"/>
                  </a:lnTo>
                  <a:lnTo>
                    <a:pt x="568" y="0"/>
                  </a:lnTo>
                  <a:lnTo>
                    <a:pt x="583" y="0"/>
                  </a:lnTo>
                  <a:lnTo>
                    <a:pt x="597" y="0"/>
                  </a:lnTo>
                  <a:lnTo>
                    <a:pt x="612" y="0"/>
                  </a:lnTo>
                  <a:lnTo>
                    <a:pt x="626" y="0"/>
                  </a:lnTo>
                  <a:lnTo>
                    <a:pt x="641" y="0"/>
                  </a:lnTo>
                  <a:lnTo>
                    <a:pt x="655" y="0"/>
                  </a:lnTo>
                  <a:lnTo>
                    <a:pt x="670" y="0"/>
                  </a:lnTo>
                  <a:lnTo>
                    <a:pt x="684" y="0"/>
                  </a:lnTo>
                  <a:lnTo>
                    <a:pt x="699" y="0"/>
                  </a:lnTo>
                  <a:lnTo>
                    <a:pt x="714" y="0"/>
                  </a:lnTo>
                  <a:lnTo>
                    <a:pt x="728" y="0"/>
                  </a:lnTo>
                  <a:lnTo>
                    <a:pt x="743" y="0"/>
                  </a:lnTo>
                  <a:lnTo>
                    <a:pt x="757" y="0"/>
                  </a:lnTo>
                  <a:lnTo>
                    <a:pt x="772" y="0"/>
                  </a:lnTo>
                  <a:lnTo>
                    <a:pt x="786" y="0"/>
                  </a:lnTo>
                  <a:lnTo>
                    <a:pt x="801" y="0"/>
                  </a:lnTo>
                  <a:lnTo>
                    <a:pt x="815" y="0"/>
                  </a:lnTo>
                  <a:lnTo>
                    <a:pt x="830" y="0"/>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 name="Line 356"/>
            <p:cNvSpPr>
              <a:spLocks noChangeShapeType="1"/>
            </p:cNvSpPr>
            <p:nvPr/>
          </p:nvSpPr>
          <p:spPr bwMode="auto">
            <a:xfrm>
              <a:off x="3149" y="3049"/>
              <a:ext cx="132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1" name="Line 357"/>
            <p:cNvSpPr>
              <a:spLocks noChangeShapeType="1"/>
            </p:cNvSpPr>
            <p:nvPr/>
          </p:nvSpPr>
          <p:spPr bwMode="auto">
            <a:xfrm flipH="1">
              <a:off x="4412" y="3049"/>
              <a:ext cx="58"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2" name="Line 358"/>
            <p:cNvSpPr>
              <a:spLocks noChangeShapeType="1"/>
            </p:cNvSpPr>
            <p:nvPr/>
          </p:nvSpPr>
          <p:spPr bwMode="auto">
            <a:xfrm flipH="1" flipV="1">
              <a:off x="4412" y="3020"/>
              <a:ext cx="58" cy="29"/>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3" name="Line 359"/>
            <p:cNvSpPr>
              <a:spLocks noChangeShapeType="1"/>
            </p:cNvSpPr>
            <p:nvPr/>
          </p:nvSpPr>
          <p:spPr bwMode="auto">
            <a:xfrm flipV="1">
              <a:off x="3149" y="3020"/>
              <a:ext cx="57" cy="29"/>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4" name="Line 360"/>
            <p:cNvSpPr>
              <a:spLocks noChangeShapeType="1"/>
            </p:cNvSpPr>
            <p:nvPr/>
          </p:nvSpPr>
          <p:spPr bwMode="auto">
            <a:xfrm>
              <a:off x="3149" y="3049"/>
              <a:ext cx="57"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5" name="Rectangle 361"/>
            <p:cNvSpPr>
              <a:spLocks noChangeArrowheads="1"/>
            </p:cNvSpPr>
            <p:nvPr/>
          </p:nvSpPr>
          <p:spPr bwMode="auto">
            <a:xfrm>
              <a:off x="3602" y="2855"/>
              <a:ext cx="64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Gap = 25.2</a:t>
              </a:r>
              <a:endParaRPr lang="en-US" altLang="en-US">
                <a:solidFill>
                  <a:prstClr val="black"/>
                </a:solidFill>
              </a:endParaRPr>
            </a:p>
          </p:txBody>
        </p:sp>
        <p:sp>
          <p:nvSpPr>
            <p:cNvPr id="276" name="Rectangle 362"/>
            <p:cNvSpPr>
              <a:spLocks noChangeArrowheads="1"/>
            </p:cNvSpPr>
            <p:nvPr/>
          </p:nvSpPr>
          <p:spPr bwMode="auto">
            <a:xfrm>
              <a:off x="2486" y="2916"/>
              <a:ext cx="37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Mean </a:t>
              </a:r>
              <a:endParaRPr lang="en-US" altLang="en-US">
                <a:solidFill>
                  <a:prstClr val="black"/>
                </a:solidFill>
              </a:endParaRPr>
            </a:p>
          </p:txBody>
        </p:sp>
        <p:sp>
          <p:nvSpPr>
            <p:cNvPr id="277" name="Rectangle 363"/>
            <p:cNvSpPr>
              <a:spLocks noChangeArrowheads="1"/>
            </p:cNvSpPr>
            <p:nvPr/>
          </p:nvSpPr>
          <p:spPr bwMode="auto">
            <a:xfrm>
              <a:off x="2803" y="2916"/>
              <a:ext cx="367"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Black</a:t>
              </a:r>
              <a:endParaRPr lang="en-US" altLang="en-US">
                <a:solidFill>
                  <a:prstClr val="black"/>
                </a:solidFill>
              </a:endParaRPr>
            </a:p>
          </p:txBody>
        </p:sp>
        <p:sp>
          <p:nvSpPr>
            <p:cNvPr id="278" name="Rectangle 364"/>
            <p:cNvSpPr>
              <a:spLocks noChangeArrowheads="1"/>
            </p:cNvSpPr>
            <p:nvPr/>
          </p:nvSpPr>
          <p:spPr bwMode="auto">
            <a:xfrm>
              <a:off x="2479" y="3035"/>
              <a:ext cx="6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Parent Rank</a:t>
              </a:r>
              <a:endParaRPr lang="en-US" altLang="en-US">
                <a:solidFill>
                  <a:prstClr val="black"/>
                </a:solidFill>
              </a:endParaRPr>
            </a:p>
          </p:txBody>
        </p:sp>
        <p:sp>
          <p:nvSpPr>
            <p:cNvPr id="279" name="Rectangle 365"/>
            <p:cNvSpPr>
              <a:spLocks noChangeArrowheads="1"/>
            </p:cNvSpPr>
            <p:nvPr/>
          </p:nvSpPr>
          <p:spPr bwMode="auto">
            <a:xfrm>
              <a:off x="4578" y="2916"/>
              <a:ext cx="37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Mean </a:t>
              </a:r>
              <a:endParaRPr lang="en-US" altLang="en-US">
                <a:solidFill>
                  <a:prstClr val="black"/>
                </a:solidFill>
              </a:endParaRPr>
            </a:p>
          </p:txBody>
        </p:sp>
        <p:sp>
          <p:nvSpPr>
            <p:cNvPr id="280" name="Rectangle 366"/>
            <p:cNvSpPr>
              <a:spLocks noChangeArrowheads="1"/>
            </p:cNvSpPr>
            <p:nvPr/>
          </p:nvSpPr>
          <p:spPr bwMode="auto">
            <a:xfrm>
              <a:off x="4895" y="2916"/>
              <a:ext cx="37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White</a:t>
              </a:r>
              <a:endParaRPr lang="en-US" altLang="en-US">
                <a:solidFill>
                  <a:prstClr val="black"/>
                </a:solidFill>
              </a:endParaRPr>
            </a:p>
          </p:txBody>
        </p:sp>
        <p:sp>
          <p:nvSpPr>
            <p:cNvPr id="281" name="Rectangle 367"/>
            <p:cNvSpPr>
              <a:spLocks noChangeArrowheads="1"/>
            </p:cNvSpPr>
            <p:nvPr/>
          </p:nvSpPr>
          <p:spPr bwMode="auto">
            <a:xfrm>
              <a:off x="4574" y="3035"/>
              <a:ext cx="6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Parent Rank</a:t>
              </a:r>
              <a:endParaRPr lang="en-US" altLang="en-US">
                <a:solidFill>
                  <a:prstClr val="black"/>
                </a:solidFill>
              </a:endParaRPr>
            </a:p>
          </p:txBody>
        </p:sp>
        <p:sp>
          <p:nvSpPr>
            <p:cNvPr id="282" name="Rectangle 368"/>
            <p:cNvSpPr>
              <a:spLocks noChangeArrowheads="1"/>
            </p:cNvSpPr>
            <p:nvPr/>
          </p:nvSpPr>
          <p:spPr bwMode="auto">
            <a:xfrm>
              <a:off x="3037"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90353B"/>
                  </a:solidFill>
                </a:rPr>
                <a:t>32.7</a:t>
              </a:r>
              <a:endParaRPr lang="en-US" altLang="en-US">
                <a:solidFill>
                  <a:prstClr val="black"/>
                </a:solidFill>
              </a:endParaRPr>
            </a:p>
          </p:txBody>
        </p:sp>
        <p:sp>
          <p:nvSpPr>
            <p:cNvPr id="283" name="Rectangle 369"/>
            <p:cNvSpPr>
              <a:spLocks noChangeArrowheads="1"/>
            </p:cNvSpPr>
            <p:nvPr/>
          </p:nvSpPr>
          <p:spPr bwMode="auto">
            <a:xfrm>
              <a:off x="4153"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1A476F"/>
                  </a:solidFill>
                </a:rPr>
                <a:t>57.9</a:t>
              </a:r>
              <a:endParaRPr lang="en-US" altLang="en-US">
                <a:solidFill>
                  <a:prstClr val="black"/>
                </a:solidFill>
              </a:endParaRPr>
            </a:p>
          </p:txBody>
        </p:sp>
        <p:sp>
          <p:nvSpPr>
            <p:cNvPr id="284" name="Rectangle 370"/>
            <p:cNvSpPr>
              <a:spLocks noChangeArrowheads="1"/>
            </p:cNvSpPr>
            <p:nvPr/>
          </p:nvSpPr>
          <p:spPr bwMode="auto">
            <a:xfrm>
              <a:off x="1568" y="1768"/>
              <a:ext cx="157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Mean Rank of White Children</a:t>
              </a:r>
              <a:endParaRPr lang="en-US" altLang="en-US">
                <a:solidFill>
                  <a:prstClr val="black"/>
                </a:solidFill>
              </a:endParaRPr>
            </a:p>
          </p:txBody>
        </p:sp>
        <p:sp>
          <p:nvSpPr>
            <p:cNvPr id="285" name="Rectangle 371"/>
            <p:cNvSpPr>
              <a:spLocks noChangeArrowheads="1"/>
            </p:cNvSpPr>
            <p:nvPr/>
          </p:nvSpPr>
          <p:spPr bwMode="auto">
            <a:xfrm>
              <a:off x="1165" y="1879"/>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1A476F"/>
                  </a:solidFill>
                </a:rPr>
                <a:t>53.6</a:t>
              </a:r>
              <a:endParaRPr lang="en-US" altLang="en-US">
                <a:solidFill>
                  <a:prstClr val="black"/>
                </a:solidFill>
              </a:endParaRPr>
            </a:p>
          </p:txBody>
        </p:sp>
        <p:sp>
          <p:nvSpPr>
            <p:cNvPr id="286" name="Rectangle 372"/>
            <p:cNvSpPr>
              <a:spLocks noChangeArrowheads="1"/>
            </p:cNvSpPr>
            <p:nvPr/>
          </p:nvSpPr>
          <p:spPr bwMode="auto">
            <a:xfrm>
              <a:off x="1579" y="2066"/>
              <a:ext cx="15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Mean Rank of Black Children</a:t>
              </a:r>
              <a:endParaRPr lang="en-US" altLang="en-US">
                <a:solidFill>
                  <a:prstClr val="black"/>
                </a:solidFill>
              </a:endParaRPr>
            </a:p>
          </p:txBody>
        </p:sp>
        <p:sp>
          <p:nvSpPr>
            <p:cNvPr id="287" name="Rectangle 373"/>
            <p:cNvSpPr>
              <a:spLocks noChangeArrowheads="1"/>
            </p:cNvSpPr>
            <p:nvPr/>
          </p:nvSpPr>
          <p:spPr bwMode="auto">
            <a:xfrm>
              <a:off x="1165" y="2171"/>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90353B"/>
                  </a:solidFill>
                </a:rPr>
                <a:t>44.8</a:t>
              </a:r>
              <a:endParaRPr lang="en-US" altLang="en-US">
                <a:solidFill>
                  <a:prstClr val="black"/>
                </a:solidFill>
              </a:endParaRPr>
            </a:p>
          </p:txBody>
        </p:sp>
        <p:sp>
          <p:nvSpPr>
            <p:cNvPr id="288" name="Line 374"/>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9" name="Line 375"/>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0" name="Rectangle 376"/>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91" name="Line 377"/>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2" name="Rectangle 378"/>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93" name="Line 379"/>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4" name="Rectangle 380"/>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295" name="Line 381"/>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6" name="Rectangle 382"/>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297" name="Line 383"/>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8" name="Rectangle 384"/>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299" name="Line 385"/>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0" name="Rectangle 386"/>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301" name="Rectangle 387"/>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dirty="0">
                  <a:solidFill>
                    <a:srgbClr val="000000"/>
                  </a:solidFill>
                </a:rPr>
                <a:t>Mean Child Household Income Rank</a:t>
              </a:r>
              <a:endParaRPr lang="en-US" altLang="en-US" dirty="0">
                <a:solidFill>
                  <a:prstClr val="black"/>
                </a:solidFill>
              </a:endParaRPr>
            </a:p>
          </p:txBody>
        </p:sp>
        <p:sp>
          <p:nvSpPr>
            <p:cNvPr id="302" name="Line 388"/>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3" name="Line 389"/>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4" name="Rectangle 390"/>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305" name="Line 391"/>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6" name="Rectangle 392"/>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307" name="Line 393"/>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8" name="Rectangle 394"/>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309" name="Line 395"/>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0" name="Rectangle 396"/>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311" name="Line 397"/>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2" name="Rectangle 398"/>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313" name="Line 399"/>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4" name="Rectangle 400"/>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315" name="Rectangle 401"/>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316" name="Rectangle 402"/>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Tree>
    <p:extLst>
      <p:ext uri="{BB962C8B-B14F-4D97-AF65-F5344CB8AC3E}">
        <p14:creationId xmlns:p14="http://schemas.microsoft.com/office/powerpoint/2010/main" val="3112592440"/>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 name="Rectangle 248"/>
          <p:cNvSpPr>
            <a:spLocks noChangeArrowheads="1"/>
          </p:cNvSpPr>
          <p:nvPr/>
        </p:nvSpPr>
        <p:spPr bwMode="auto">
          <a:xfrm>
            <a:off x="6392867" y="204789"/>
            <a:ext cx="96180" cy="415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2700">
                <a:solidFill>
                  <a:srgbClr val="1E2D53"/>
                </a:solidFill>
              </a:rPr>
              <a:t> </a:t>
            </a:r>
            <a:endParaRPr lang="en-US" altLang="en-US" sz="1900">
              <a:solidFill>
                <a:prstClr val="black"/>
              </a:solidFill>
            </a:endParaRPr>
          </a:p>
        </p:txBody>
      </p:sp>
      <p:sp>
        <p:nvSpPr>
          <p:cNvPr id="360" name="TextBox 92"/>
          <p:cNvSpPr txBox="1"/>
          <p:nvPr/>
        </p:nvSpPr>
        <p:spPr>
          <a:xfrm>
            <a:off x="1819183" y="23476"/>
            <a:ext cx="9143867" cy="369328"/>
          </a:xfrm>
          <a:prstGeom prst="rect">
            <a:avLst/>
          </a:prstGeom>
          <a:noFill/>
        </p:spPr>
        <p:txBody>
          <a:bodyPr wrap="square" lIns="91422" tIns="45718" rIns="91422" bIns="45718" rtlCol="0">
            <a:spAutoFit/>
          </a:bodyPr>
          <a:lstStyle/>
          <a:p>
            <a:pPr algn="ctr" defTabSz="914196">
              <a:defRPr/>
            </a:pPr>
            <a:r>
              <a:rPr lang="en-US" b="1" kern="0" dirty="0">
                <a:solidFill>
                  <a:srgbClr val="1E2D53"/>
                </a:solidFill>
                <a:latin typeface="Arial"/>
              </a:rPr>
              <a:t>Convergence in Black-White Gap if Intergenerational Mobility is Race-Invariant</a:t>
            </a:r>
          </a:p>
        </p:txBody>
      </p:sp>
      <p:grpSp>
        <p:nvGrpSpPr>
          <p:cNvPr id="361" name="Group 621"/>
          <p:cNvGrpSpPr>
            <a:grpSpLocks noChangeAspect="1"/>
          </p:cNvGrpSpPr>
          <p:nvPr/>
        </p:nvGrpSpPr>
        <p:grpSpPr bwMode="auto">
          <a:xfrm>
            <a:off x="1522413" y="200025"/>
            <a:ext cx="9380538" cy="6453188"/>
            <a:chOff x="959" y="126"/>
            <a:chExt cx="5909" cy="4065"/>
          </a:xfrm>
        </p:grpSpPr>
        <p:grpSp>
          <p:nvGrpSpPr>
            <p:cNvPr id="362" name="Group 822"/>
            <p:cNvGrpSpPr>
              <a:grpSpLocks/>
            </p:cNvGrpSpPr>
            <p:nvPr/>
          </p:nvGrpSpPr>
          <p:grpSpPr bwMode="auto">
            <a:xfrm>
              <a:off x="1435" y="421"/>
              <a:ext cx="5260" cy="3287"/>
              <a:chOff x="1435" y="421"/>
              <a:chExt cx="5260" cy="3287"/>
            </a:xfrm>
          </p:grpSpPr>
          <p:sp>
            <p:nvSpPr>
              <p:cNvPr id="518" name="Rectangle 624"/>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9" name="Line 625"/>
              <p:cNvSpPr>
                <a:spLocks noChangeShapeType="1"/>
              </p:cNvSpPr>
              <p:nvPr/>
            </p:nvSpPr>
            <p:spPr bwMode="auto">
              <a:xfrm>
                <a:off x="1435" y="370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0" name="Line 626"/>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1" name="Line 627"/>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2" name="Line 628"/>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3" name="Line 629"/>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4" name="Line 630"/>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5" name="Oval 631"/>
              <p:cNvSpPr>
                <a:spLocks noChangeArrowheads="1"/>
              </p:cNvSpPr>
              <p:nvPr/>
            </p:nvSpPr>
            <p:spPr bwMode="auto">
              <a:xfrm>
                <a:off x="1471" y="2624"/>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6" name="Oval 632"/>
              <p:cNvSpPr>
                <a:spLocks noChangeArrowheads="1"/>
              </p:cNvSpPr>
              <p:nvPr/>
            </p:nvSpPr>
            <p:spPr bwMode="auto">
              <a:xfrm>
                <a:off x="1525" y="2578"/>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7" name="Oval 633"/>
              <p:cNvSpPr>
                <a:spLocks noChangeArrowheads="1"/>
              </p:cNvSpPr>
              <p:nvPr/>
            </p:nvSpPr>
            <p:spPr bwMode="auto">
              <a:xfrm>
                <a:off x="1576" y="254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8" name="Oval 634"/>
              <p:cNvSpPr>
                <a:spLocks noChangeArrowheads="1"/>
              </p:cNvSpPr>
              <p:nvPr/>
            </p:nvSpPr>
            <p:spPr bwMode="auto">
              <a:xfrm>
                <a:off x="1630" y="2531"/>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9" name="Oval 635"/>
              <p:cNvSpPr>
                <a:spLocks noChangeArrowheads="1"/>
              </p:cNvSpPr>
              <p:nvPr/>
            </p:nvSpPr>
            <p:spPr bwMode="auto">
              <a:xfrm>
                <a:off x="1680" y="2513"/>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0" name="Oval 636"/>
              <p:cNvSpPr>
                <a:spLocks noChangeArrowheads="1"/>
              </p:cNvSpPr>
              <p:nvPr/>
            </p:nvSpPr>
            <p:spPr bwMode="auto">
              <a:xfrm>
                <a:off x="1734" y="2498"/>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1" name="Oval 637"/>
              <p:cNvSpPr>
                <a:spLocks noChangeArrowheads="1"/>
              </p:cNvSpPr>
              <p:nvPr/>
            </p:nvSpPr>
            <p:spPr bwMode="auto">
              <a:xfrm>
                <a:off x="1784" y="2484"/>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2" name="Oval 638"/>
              <p:cNvSpPr>
                <a:spLocks noChangeArrowheads="1"/>
              </p:cNvSpPr>
              <p:nvPr/>
            </p:nvSpPr>
            <p:spPr bwMode="auto">
              <a:xfrm>
                <a:off x="1838" y="2477"/>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3" name="Oval 639"/>
              <p:cNvSpPr>
                <a:spLocks noChangeArrowheads="1"/>
              </p:cNvSpPr>
              <p:nvPr/>
            </p:nvSpPr>
            <p:spPr bwMode="auto">
              <a:xfrm>
                <a:off x="1892" y="2462"/>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4" name="Oval 640"/>
              <p:cNvSpPr>
                <a:spLocks noChangeArrowheads="1"/>
              </p:cNvSpPr>
              <p:nvPr/>
            </p:nvSpPr>
            <p:spPr bwMode="auto">
              <a:xfrm>
                <a:off x="1943" y="2452"/>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5" name="Oval 641"/>
              <p:cNvSpPr>
                <a:spLocks noChangeArrowheads="1"/>
              </p:cNvSpPr>
              <p:nvPr/>
            </p:nvSpPr>
            <p:spPr bwMode="auto">
              <a:xfrm>
                <a:off x="1997" y="244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6" name="Oval 642"/>
              <p:cNvSpPr>
                <a:spLocks noChangeArrowheads="1"/>
              </p:cNvSpPr>
              <p:nvPr/>
            </p:nvSpPr>
            <p:spPr bwMode="auto">
              <a:xfrm>
                <a:off x="2047" y="2437"/>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7" name="Oval 643"/>
              <p:cNvSpPr>
                <a:spLocks noChangeArrowheads="1"/>
              </p:cNvSpPr>
              <p:nvPr/>
            </p:nvSpPr>
            <p:spPr bwMode="auto">
              <a:xfrm>
                <a:off x="2101" y="2423"/>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8" name="Oval 644"/>
              <p:cNvSpPr>
                <a:spLocks noChangeArrowheads="1"/>
              </p:cNvSpPr>
              <p:nvPr/>
            </p:nvSpPr>
            <p:spPr bwMode="auto">
              <a:xfrm>
                <a:off x="2152" y="2412"/>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9" name="Oval 645"/>
              <p:cNvSpPr>
                <a:spLocks noChangeArrowheads="1"/>
              </p:cNvSpPr>
              <p:nvPr/>
            </p:nvSpPr>
            <p:spPr bwMode="auto">
              <a:xfrm>
                <a:off x="2206" y="2405"/>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0" name="Oval 646"/>
              <p:cNvSpPr>
                <a:spLocks noChangeArrowheads="1"/>
              </p:cNvSpPr>
              <p:nvPr/>
            </p:nvSpPr>
            <p:spPr bwMode="auto">
              <a:xfrm>
                <a:off x="2256" y="2394"/>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1" name="Oval 647"/>
              <p:cNvSpPr>
                <a:spLocks noChangeArrowheads="1"/>
              </p:cNvSpPr>
              <p:nvPr/>
            </p:nvSpPr>
            <p:spPr bwMode="auto">
              <a:xfrm>
                <a:off x="2310" y="2387"/>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2" name="Oval 648"/>
              <p:cNvSpPr>
                <a:spLocks noChangeArrowheads="1"/>
              </p:cNvSpPr>
              <p:nvPr/>
            </p:nvSpPr>
            <p:spPr bwMode="auto">
              <a:xfrm>
                <a:off x="2364" y="238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3" name="Oval 649"/>
              <p:cNvSpPr>
                <a:spLocks noChangeArrowheads="1"/>
              </p:cNvSpPr>
              <p:nvPr/>
            </p:nvSpPr>
            <p:spPr bwMode="auto">
              <a:xfrm>
                <a:off x="2414" y="2365"/>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4" name="Oval 650"/>
              <p:cNvSpPr>
                <a:spLocks noChangeArrowheads="1"/>
              </p:cNvSpPr>
              <p:nvPr/>
            </p:nvSpPr>
            <p:spPr bwMode="auto">
              <a:xfrm>
                <a:off x="2468" y="2358"/>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5" name="Oval 651"/>
              <p:cNvSpPr>
                <a:spLocks noChangeArrowheads="1"/>
              </p:cNvSpPr>
              <p:nvPr/>
            </p:nvSpPr>
            <p:spPr bwMode="auto">
              <a:xfrm>
                <a:off x="2519" y="2351"/>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6" name="Oval 652"/>
              <p:cNvSpPr>
                <a:spLocks noChangeArrowheads="1"/>
              </p:cNvSpPr>
              <p:nvPr/>
            </p:nvSpPr>
            <p:spPr bwMode="auto">
              <a:xfrm>
                <a:off x="2573" y="234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7" name="Oval 653"/>
              <p:cNvSpPr>
                <a:spLocks noChangeArrowheads="1"/>
              </p:cNvSpPr>
              <p:nvPr/>
            </p:nvSpPr>
            <p:spPr bwMode="auto">
              <a:xfrm>
                <a:off x="2623" y="2329"/>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8" name="Oval 654"/>
              <p:cNvSpPr>
                <a:spLocks noChangeArrowheads="1"/>
              </p:cNvSpPr>
              <p:nvPr/>
            </p:nvSpPr>
            <p:spPr bwMode="auto">
              <a:xfrm>
                <a:off x="2677" y="2318"/>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9" name="Oval 655"/>
              <p:cNvSpPr>
                <a:spLocks noChangeArrowheads="1"/>
              </p:cNvSpPr>
              <p:nvPr/>
            </p:nvSpPr>
            <p:spPr bwMode="auto">
              <a:xfrm>
                <a:off x="2728" y="2308"/>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0" name="Oval 656"/>
              <p:cNvSpPr>
                <a:spLocks noChangeArrowheads="1"/>
              </p:cNvSpPr>
              <p:nvPr/>
            </p:nvSpPr>
            <p:spPr bwMode="auto">
              <a:xfrm>
                <a:off x="2782" y="2293"/>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1" name="Oval 657"/>
              <p:cNvSpPr>
                <a:spLocks noChangeArrowheads="1"/>
              </p:cNvSpPr>
              <p:nvPr/>
            </p:nvSpPr>
            <p:spPr bwMode="auto">
              <a:xfrm>
                <a:off x="2836" y="2286"/>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2" name="Oval 658"/>
              <p:cNvSpPr>
                <a:spLocks noChangeArrowheads="1"/>
              </p:cNvSpPr>
              <p:nvPr/>
            </p:nvSpPr>
            <p:spPr bwMode="auto">
              <a:xfrm>
                <a:off x="2886" y="2275"/>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3" name="Oval 659"/>
              <p:cNvSpPr>
                <a:spLocks noChangeArrowheads="1"/>
              </p:cNvSpPr>
              <p:nvPr/>
            </p:nvSpPr>
            <p:spPr bwMode="auto">
              <a:xfrm>
                <a:off x="2940" y="226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4" name="Oval 660"/>
              <p:cNvSpPr>
                <a:spLocks noChangeArrowheads="1"/>
              </p:cNvSpPr>
              <p:nvPr/>
            </p:nvSpPr>
            <p:spPr bwMode="auto">
              <a:xfrm>
                <a:off x="2990" y="2250"/>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5" name="Oval 661"/>
              <p:cNvSpPr>
                <a:spLocks noChangeArrowheads="1"/>
              </p:cNvSpPr>
              <p:nvPr/>
            </p:nvSpPr>
            <p:spPr bwMode="auto">
              <a:xfrm>
                <a:off x="3044" y="2239"/>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6" name="Oval 662"/>
              <p:cNvSpPr>
                <a:spLocks noChangeArrowheads="1"/>
              </p:cNvSpPr>
              <p:nvPr/>
            </p:nvSpPr>
            <p:spPr bwMode="auto">
              <a:xfrm>
                <a:off x="3095" y="2225"/>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7" name="Oval 663"/>
              <p:cNvSpPr>
                <a:spLocks noChangeArrowheads="1"/>
              </p:cNvSpPr>
              <p:nvPr/>
            </p:nvSpPr>
            <p:spPr bwMode="auto">
              <a:xfrm>
                <a:off x="3149" y="2221"/>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8" name="Oval 664"/>
              <p:cNvSpPr>
                <a:spLocks noChangeArrowheads="1"/>
              </p:cNvSpPr>
              <p:nvPr/>
            </p:nvSpPr>
            <p:spPr bwMode="auto">
              <a:xfrm>
                <a:off x="3203" y="2210"/>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9" name="Oval 665"/>
              <p:cNvSpPr>
                <a:spLocks noChangeArrowheads="1"/>
              </p:cNvSpPr>
              <p:nvPr/>
            </p:nvSpPr>
            <p:spPr bwMode="auto">
              <a:xfrm>
                <a:off x="3253" y="2196"/>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1" name="Oval 666"/>
              <p:cNvSpPr>
                <a:spLocks noChangeArrowheads="1"/>
              </p:cNvSpPr>
              <p:nvPr/>
            </p:nvSpPr>
            <p:spPr bwMode="auto">
              <a:xfrm>
                <a:off x="3307" y="2185"/>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2" name="Oval 667"/>
              <p:cNvSpPr>
                <a:spLocks noChangeArrowheads="1"/>
              </p:cNvSpPr>
              <p:nvPr/>
            </p:nvSpPr>
            <p:spPr bwMode="auto">
              <a:xfrm>
                <a:off x="3358" y="2171"/>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3" name="Oval 668"/>
              <p:cNvSpPr>
                <a:spLocks noChangeArrowheads="1"/>
              </p:cNvSpPr>
              <p:nvPr/>
            </p:nvSpPr>
            <p:spPr bwMode="auto">
              <a:xfrm>
                <a:off x="3412" y="216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4" name="Oval 669"/>
              <p:cNvSpPr>
                <a:spLocks noChangeArrowheads="1"/>
              </p:cNvSpPr>
              <p:nvPr/>
            </p:nvSpPr>
            <p:spPr bwMode="auto">
              <a:xfrm>
                <a:off x="3462" y="2153"/>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5" name="Oval 670"/>
              <p:cNvSpPr>
                <a:spLocks noChangeArrowheads="1"/>
              </p:cNvSpPr>
              <p:nvPr/>
            </p:nvSpPr>
            <p:spPr bwMode="auto">
              <a:xfrm>
                <a:off x="3516" y="2138"/>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6" name="Oval 671"/>
              <p:cNvSpPr>
                <a:spLocks noChangeArrowheads="1"/>
              </p:cNvSpPr>
              <p:nvPr/>
            </p:nvSpPr>
            <p:spPr bwMode="auto">
              <a:xfrm>
                <a:off x="3566" y="212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7" name="Oval 672"/>
              <p:cNvSpPr>
                <a:spLocks noChangeArrowheads="1"/>
              </p:cNvSpPr>
              <p:nvPr/>
            </p:nvSpPr>
            <p:spPr bwMode="auto">
              <a:xfrm>
                <a:off x="3620" y="2117"/>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8" name="Oval 673"/>
              <p:cNvSpPr>
                <a:spLocks noChangeArrowheads="1"/>
              </p:cNvSpPr>
              <p:nvPr/>
            </p:nvSpPr>
            <p:spPr bwMode="auto">
              <a:xfrm>
                <a:off x="3671" y="210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9" name="Oval 674"/>
              <p:cNvSpPr>
                <a:spLocks noChangeArrowheads="1"/>
              </p:cNvSpPr>
              <p:nvPr/>
            </p:nvSpPr>
            <p:spPr bwMode="auto">
              <a:xfrm>
                <a:off x="3725" y="2092"/>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0" name="Oval 675"/>
              <p:cNvSpPr>
                <a:spLocks noChangeArrowheads="1"/>
              </p:cNvSpPr>
              <p:nvPr/>
            </p:nvSpPr>
            <p:spPr bwMode="auto">
              <a:xfrm>
                <a:off x="3779" y="208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1" name="Oval 676"/>
              <p:cNvSpPr>
                <a:spLocks noChangeArrowheads="1"/>
              </p:cNvSpPr>
              <p:nvPr/>
            </p:nvSpPr>
            <p:spPr bwMode="auto">
              <a:xfrm>
                <a:off x="3829" y="2070"/>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2" name="Oval 677"/>
              <p:cNvSpPr>
                <a:spLocks noChangeArrowheads="1"/>
              </p:cNvSpPr>
              <p:nvPr/>
            </p:nvSpPr>
            <p:spPr bwMode="auto">
              <a:xfrm>
                <a:off x="3883" y="206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3" name="Oval 678"/>
              <p:cNvSpPr>
                <a:spLocks noChangeArrowheads="1"/>
              </p:cNvSpPr>
              <p:nvPr/>
            </p:nvSpPr>
            <p:spPr bwMode="auto">
              <a:xfrm>
                <a:off x="3934" y="205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4" name="Oval 679"/>
              <p:cNvSpPr>
                <a:spLocks noChangeArrowheads="1"/>
              </p:cNvSpPr>
              <p:nvPr/>
            </p:nvSpPr>
            <p:spPr bwMode="auto">
              <a:xfrm>
                <a:off x="3988" y="2038"/>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5" name="Oval 680"/>
              <p:cNvSpPr>
                <a:spLocks noChangeArrowheads="1"/>
              </p:cNvSpPr>
              <p:nvPr/>
            </p:nvSpPr>
            <p:spPr bwMode="auto">
              <a:xfrm>
                <a:off x="4038" y="2027"/>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6" name="Oval 681"/>
              <p:cNvSpPr>
                <a:spLocks noChangeArrowheads="1"/>
              </p:cNvSpPr>
              <p:nvPr/>
            </p:nvSpPr>
            <p:spPr bwMode="auto">
              <a:xfrm>
                <a:off x="4092" y="2023"/>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7" name="Oval 682"/>
              <p:cNvSpPr>
                <a:spLocks noChangeArrowheads="1"/>
              </p:cNvSpPr>
              <p:nvPr/>
            </p:nvSpPr>
            <p:spPr bwMode="auto">
              <a:xfrm>
                <a:off x="4142" y="200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8" name="Oval 683"/>
              <p:cNvSpPr>
                <a:spLocks noChangeArrowheads="1"/>
              </p:cNvSpPr>
              <p:nvPr/>
            </p:nvSpPr>
            <p:spPr bwMode="auto">
              <a:xfrm>
                <a:off x="4196" y="2002"/>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9" name="Oval 684"/>
              <p:cNvSpPr>
                <a:spLocks noChangeArrowheads="1"/>
              </p:cNvSpPr>
              <p:nvPr/>
            </p:nvSpPr>
            <p:spPr bwMode="auto">
              <a:xfrm>
                <a:off x="4250" y="1987"/>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0" name="Oval 685"/>
              <p:cNvSpPr>
                <a:spLocks noChangeArrowheads="1"/>
              </p:cNvSpPr>
              <p:nvPr/>
            </p:nvSpPr>
            <p:spPr bwMode="auto">
              <a:xfrm>
                <a:off x="4301" y="1976"/>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1" name="Oval 686"/>
              <p:cNvSpPr>
                <a:spLocks noChangeArrowheads="1"/>
              </p:cNvSpPr>
              <p:nvPr/>
            </p:nvSpPr>
            <p:spPr bwMode="auto">
              <a:xfrm>
                <a:off x="4355" y="1966"/>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2" name="Oval 687"/>
              <p:cNvSpPr>
                <a:spLocks noChangeArrowheads="1"/>
              </p:cNvSpPr>
              <p:nvPr/>
            </p:nvSpPr>
            <p:spPr bwMode="auto">
              <a:xfrm>
                <a:off x="4405" y="1958"/>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3" name="Oval 688"/>
              <p:cNvSpPr>
                <a:spLocks noChangeArrowheads="1"/>
              </p:cNvSpPr>
              <p:nvPr/>
            </p:nvSpPr>
            <p:spPr bwMode="auto">
              <a:xfrm>
                <a:off x="4459" y="1944"/>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4" name="Oval 689"/>
              <p:cNvSpPr>
                <a:spLocks noChangeArrowheads="1"/>
              </p:cNvSpPr>
              <p:nvPr/>
            </p:nvSpPr>
            <p:spPr bwMode="auto">
              <a:xfrm>
                <a:off x="4510" y="1937"/>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5" name="Oval 690"/>
              <p:cNvSpPr>
                <a:spLocks noChangeArrowheads="1"/>
              </p:cNvSpPr>
              <p:nvPr/>
            </p:nvSpPr>
            <p:spPr bwMode="auto">
              <a:xfrm>
                <a:off x="4564" y="1922"/>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6" name="Oval 691"/>
              <p:cNvSpPr>
                <a:spLocks noChangeArrowheads="1"/>
              </p:cNvSpPr>
              <p:nvPr/>
            </p:nvSpPr>
            <p:spPr bwMode="auto">
              <a:xfrm>
                <a:off x="4618" y="1915"/>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7" name="Oval 692"/>
              <p:cNvSpPr>
                <a:spLocks noChangeArrowheads="1"/>
              </p:cNvSpPr>
              <p:nvPr/>
            </p:nvSpPr>
            <p:spPr bwMode="auto">
              <a:xfrm>
                <a:off x="4668" y="190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8" name="Oval 693"/>
              <p:cNvSpPr>
                <a:spLocks noChangeArrowheads="1"/>
              </p:cNvSpPr>
              <p:nvPr/>
            </p:nvSpPr>
            <p:spPr bwMode="auto">
              <a:xfrm>
                <a:off x="4722" y="1890"/>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9" name="Oval 694"/>
              <p:cNvSpPr>
                <a:spLocks noChangeArrowheads="1"/>
              </p:cNvSpPr>
              <p:nvPr/>
            </p:nvSpPr>
            <p:spPr bwMode="auto">
              <a:xfrm>
                <a:off x="4772" y="1879"/>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0" name="Oval 695"/>
              <p:cNvSpPr>
                <a:spLocks noChangeArrowheads="1"/>
              </p:cNvSpPr>
              <p:nvPr/>
            </p:nvSpPr>
            <p:spPr bwMode="auto">
              <a:xfrm>
                <a:off x="4826" y="1872"/>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1" name="Oval 696"/>
              <p:cNvSpPr>
                <a:spLocks noChangeArrowheads="1"/>
              </p:cNvSpPr>
              <p:nvPr/>
            </p:nvSpPr>
            <p:spPr bwMode="auto">
              <a:xfrm>
                <a:off x="4877" y="1865"/>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2" name="Oval 697"/>
              <p:cNvSpPr>
                <a:spLocks noChangeArrowheads="1"/>
              </p:cNvSpPr>
              <p:nvPr/>
            </p:nvSpPr>
            <p:spPr bwMode="auto">
              <a:xfrm>
                <a:off x="4931" y="1850"/>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3" name="Oval 698"/>
              <p:cNvSpPr>
                <a:spLocks noChangeArrowheads="1"/>
              </p:cNvSpPr>
              <p:nvPr/>
            </p:nvSpPr>
            <p:spPr bwMode="auto">
              <a:xfrm>
                <a:off x="4981" y="1843"/>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4" name="Oval 699"/>
              <p:cNvSpPr>
                <a:spLocks noChangeArrowheads="1"/>
              </p:cNvSpPr>
              <p:nvPr/>
            </p:nvSpPr>
            <p:spPr bwMode="auto">
              <a:xfrm>
                <a:off x="5035" y="1829"/>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5" name="Oval 700"/>
              <p:cNvSpPr>
                <a:spLocks noChangeArrowheads="1"/>
              </p:cNvSpPr>
              <p:nvPr/>
            </p:nvSpPr>
            <p:spPr bwMode="auto">
              <a:xfrm>
                <a:off x="5089" y="1818"/>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6" name="Oval 701"/>
              <p:cNvSpPr>
                <a:spLocks noChangeArrowheads="1"/>
              </p:cNvSpPr>
              <p:nvPr/>
            </p:nvSpPr>
            <p:spPr bwMode="auto">
              <a:xfrm>
                <a:off x="5140" y="180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7" name="Oval 702"/>
              <p:cNvSpPr>
                <a:spLocks noChangeArrowheads="1"/>
              </p:cNvSpPr>
              <p:nvPr/>
            </p:nvSpPr>
            <p:spPr bwMode="auto">
              <a:xfrm>
                <a:off x="5194" y="1793"/>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8" name="Oval 703"/>
              <p:cNvSpPr>
                <a:spLocks noChangeArrowheads="1"/>
              </p:cNvSpPr>
              <p:nvPr/>
            </p:nvSpPr>
            <p:spPr bwMode="auto">
              <a:xfrm>
                <a:off x="5244" y="178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9" name="Oval 704"/>
              <p:cNvSpPr>
                <a:spLocks noChangeArrowheads="1"/>
              </p:cNvSpPr>
              <p:nvPr/>
            </p:nvSpPr>
            <p:spPr bwMode="auto">
              <a:xfrm>
                <a:off x="5298" y="1771"/>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0" name="Oval 705"/>
              <p:cNvSpPr>
                <a:spLocks noChangeArrowheads="1"/>
              </p:cNvSpPr>
              <p:nvPr/>
            </p:nvSpPr>
            <p:spPr bwMode="auto">
              <a:xfrm>
                <a:off x="5348" y="1760"/>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1" name="Oval 706"/>
              <p:cNvSpPr>
                <a:spLocks noChangeArrowheads="1"/>
              </p:cNvSpPr>
              <p:nvPr/>
            </p:nvSpPr>
            <p:spPr bwMode="auto">
              <a:xfrm>
                <a:off x="5402" y="1753"/>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2" name="Oval 707"/>
              <p:cNvSpPr>
                <a:spLocks noChangeArrowheads="1"/>
              </p:cNvSpPr>
              <p:nvPr/>
            </p:nvSpPr>
            <p:spPr bwMode="auto">
              <a:xfrm>
                <a:off x="5453" y="1735"/>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3" name="Oval 708"/>
              <p:cNvSpPr>
                <a:spLocks noChangeArrowheads="1"/>
              </p:cNvSpPr>
              <p:nvPr/>
            </p:nvSpPr>
            <p:spPr bwMode="auto">
              <a:xfrm>
                <a:off x="5507" y="172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4" name="Oval 709"/>
              <p:cNvSpPr>
                <a:spLocks noChangeArrowheads="1"/>
              </p:cNvSpPr>
              <p:nvPr/>
            </p:nvSpPr>
            <p:spPr bwMode="auto">
              <a:xfrm>
                <a:off x="5561" y="171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5" name="Oval 710"/>
              <p:cNvSpPr>
                <a:spLocks noChangeArrowheads="1"/>
              </p:cNvSpPr>
              <p:nvPr/>
            </p:nvSpPr>
            <p:spPr bwMode="auto">
              <a:xfrm>
                <a:off x="5611" y="170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6" name="Oval 711"/>
              <p:cNvSpPr>
                <a:spLocks noChangeArrowheads="1"/>
              </p:cNvSpPr>
              <p:nvPr/>
            </p:nvSpPr>
            <p:spPr bwMode="auto">
              <a:xfrm>
                <a:off x="5665" y="1688"/>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7" name="Oval 712"/>
              <p:cNvSpPr>
                <a:spLocks noChangeArrowheads="1"/>
              </p:cNvSpPr>
              <p:nvPr/>
            </p:nvSpPr>
            <p:spPr bwMode="auto">
              <a:xfrm>
                <a:off x="5716" y="167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8" name="Oval 713"/>
              <p:cNvSpPr>
                <a:spLocks noChangeArrowheads="1"/>
              </p:cNvSpPr>
              <p:nvPr/>
            </p:nvSpPr>
            <p:spPr bwMode="auto">
              <a:xfrm>
                <a:off x="5770" y="1667"/>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9" name="Oval 714"/>
              <p:cNvSpPr>
                <a:spLocks noChangeArrowheads="1"/>
              </p:cNvSpPr>
              <p:nvPr/>
            </p:nvSpPr>
            <p:spPr bwMode="auto">
              <a:xfrm>
                <a:off x="5820" y="164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0" name="Oval 715"/>
              <p:cNvSpPr>
                <a:spLocks noChangeArrowheads="1"/>
              </p:cNvSpPr>
              <p:nvPr/>
            </p:nvSpPr>
            <p:spPr bwMode="auto">
              <a:xfrm>
                <a:off x="5874" y="163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1" name="Oval 716"/>
              <p:cNvSpPr>
                <a:spLocks noChangeArrowheads="1"/>
              </p:cNvSpPr>
              <p:nvPr/>
            </p:nvSpPr>
            <p:spPr bwMode="auto">
              <a:xfrm>
                <a:off x="5924" y="162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2" name="Oval 717"/>
              <p:cNvSpPr>
                <a:spLocks noChangeArrowheads="1"/>
              </p:cNvSpPr>
              <p:nvPr/>
            </p:nvSpPr>
            <p:spPr bwMode="auto">
              <a:xfrm>
                <a:off x="5978" y="1609"/>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3" name="Oval 718"/>
              <p:cNvSpPr>
                <a:spLocks noChangeArrowheads="1"/>
              </p:cNvSpPr>
              <p:nvPr/>
            </p:nvSpPr>
            <p:spPr bwMode="auto">
              <a:xfrm>
                <a:off x="6032" y="1591"/>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4" name="Oval 719"/>
              <p:cNvSpPr>
                <a:spLocks noChangeArrowheads="1"/>
              </p:cNvSpPr>
              <p:nvPr/>
            </p:nvSpPr>
            <p:spPr bwMode="auto">
              <a:xfrm>
                <a:off x="6083" y="1577"/>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5" name="Oval 720"/>
              <p:cNvSpPr>
                <a:spLocks noChangeArrowheads="1"/>
              </p:cNvSpPr>
              <p:nvPr/>
            </p:nvSpPr>
            <p:spPr bwMode="auto">
              <a:xfrm>
                <a:off x="6137" y="1559"/>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6" name="Oval 721"/>
              <p:cNvSpPr>
                <a:spLocks noChangeArrowheads="1"/>
              </p:cNvSpPr>
              <p:nvPr/>
            </p:nvSpPr>
            <p:spPr bwMode="auto">
              <a:xfrm>
                <a:off x="6187" y="1541"/>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7" name="Oval 722"/>
              <p:cNvSpPr>
                <a:spLocks noChangeArrowheads="1"/>
              </p:cNvSpPr>
              <p:nvPr/>
            </p:nvSpPr>
            <p:spPr bwMode="auto">
              <a:xfrm>
                <a:off x="6241" y="152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8" name="Oval 723"/>
              <p:cNvSpPr>
                <a:spLocks noChangeArrowheads="1"/>
              </p:cNvSpPr>
              <p:nvPr/>
            </p:nvSpPr>
            <p:spPr bwMode="auto">
              <a:xfrm>
                <a:off x="6292" y="1501"/>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9" name="Oval 724"/>
              <p:cNvSpPr>
                <a:spLocks noChangeArrowheads="1"/>
              </p:cNvSpPr>
              <p:nvPr/>
            </p:nvSpPr>
            <p:spPr bwMode="auto">
              <a:xfrm>
                <a:off x="6346" y="148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0" name="Oval 725"/>
              <p:cNvSpPr>
                <a:spLocks noChangeArrowheads="1"/>
              </p:cNvSpPr>
              <p:nvPr/>
            </p:nvSpPr>
            <p:spPr bwMode="auto">
              <a:xfrm>
                <a:off x="6396" y="145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1" name="Oval 726"/>
              <p:cNvSpPr>
                <a:spLocks noChangeArrowheads="1"/>
              </p:cNvSpPr>
              <p:nvPr/>
            </p:nvSpPr>
            <p:spPr bwMode="auto">
              <a:xfrm>
                <a:off x="6450" y="1426"/>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2" name="Oval 727"/>
              <p:cNvSpPr>
                <a:spLocks noChangeArrowheads="1"/>
              </p:cNvSpPr>
              <p:nvPr/>
            </p:nvSpPr>
            <p:spPr bwMode="auto">
              <a:xfrm>
                <a:off x="6504" y="1404"/>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3" name="Oval 728"/>
              <p:cNvSpPr>
                <a:spLocks noChangeArrowheads="1"/>
              </p:cNvSpPr>
              <p:nvPr/>
            </p:nvSpPr>
            <p:spPr bwMode="auto">
              <a:xfrm>
                <a:off x="6554" y="1379"/>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4" name="Oval 729"/>
              <p:cNvSpPr>
                <a:spLocks noChangeArrowheads="1"/>
              </p:cNvSpPr>
              <p:nvPr/>
            </p:nvSpPr>
            <p:spPr bwMode="auto">
              <a:xfrm>
                <a:off x="6608" y="1339"/>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5" name="Oval 730"/>
              <p:cNvSpPr>
                <a:spLocks noChangeArrowheads="1"/>
              </p:cNvSpPr>
              <p:nvPr/>
            </p:nvSpPr>
            <p:spPr bwMode="auto">
              <a:xfrm>
                <a:off x="6659" y="1267"/>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6" name="Freeform 731"/>
              <p:cNvSpPr>
                <a:spLocks/>
              </p:cNvSpPr>
              <p:nvPr/>
            </p:nvSpPr>
            <p:spPr bwMode="auto">
              <a:xfrm>
                <a:off x="1489" y="1462"/>
                <a:ext cx="5188" cy="1141"/>
              </a:xfrm>
              <a:custGeom>
                <a:avLst/>
                <a:gdLst>
                  <a:gd name="T0" fmla="*/ 0 w 1441"/>
                  <a:gd name="T1" fmla="*/ 317 h 317"/>
                  <a:gd name="T2" fmla="*/ 720 w 1441"/>
                  <a:gd name="T3" fmla="*/ 158 h 317"/>
                  <a:gd name="T4" fmla="*/ 1441 w 1441"/>
                  <a:gd name="T5" fmla="*/ 0 h 317"/>
                </a:gdLst>
                <a:ahLst/>
                <a:cxnLst>
                  <a:cxn ang="0">
                    <a:pos x="T0" y="T1"/>
                  </a:cxn>
                  <a:cxn ang="0">
                    <a:pos x="T2" y="T3"/>
                  </a:cxn>
                  <a:cxn ang="0">
                    <a:pos x="T4" y="T5"/>
                  </a:cxn>
                </a:cxnLst>
                <a:rect l="0" t="0" r="r" b="b"/>
                <a:pathLst>
                  <a:path w="1441" h="317">
                    <a:moveTo>
                      <a:pt x="0" y="317"/>
                    </a:moveTo>
                    <a:lnTo>
                      <a:pt x="720" y="158"/>
                    </a:lnTo>
                    <a:lnTo>
                      <a:pt x="1441" y="0"/>
                    </a:lnTo>
                  </a:path>
                </a:pathLst>
              </a:custGeom>
              <a:noFill/>
              <a:ln w="222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7" name="Line 732"/>
              <p:cNvSpPr>
                <a:spLocks noChangeShapeType="1"/>
              </p:cNvSpPr>
              <p:nvPr/>
            </p:nvSpPr>
            <p:spPr bwMode="auto">
              <a:xfrm flipV="1">
                <a:off x="3149" y="367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8" name="Line 733"/>
              <p:cNvSpPr>
                <a:spLocks noChangeShapeType="1"/>
              </p:cNvSpPr>
              <p:nvPr/>
            </p:nvSpPr>
            <p:spPr bwMode="auto">
              <a:xfrm flipV="1">
                <a:off x="3149" y="3643"/>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9" name="Line 734"/>
              <p:cNvSpPr>
                <a:spLocks noChangeShapeType="1"/>
              </p:cNvSpPr>
              <p:nvPr/>
            </p:nvSpPr>
            <p:spPr bwMode="auto">
              <a:xfrm flipV="1">
                <a:off x="3149" y="3622"/>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0" name="Line 735"/>
              <p:cNvSpPr>
                <a:spLocks noChangeShapeType="1"/>
              </p:cNvSpPr>
              <p:nvPr/>
            </p:nvSpPr>
            <p:spPr bwMode="auto">
              <a:xfrm flipV="1">
                <a:off x="3149" y="357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1" name="Line 736"/>
              <p:cNvSpPr>
                <a:spLocks noChangeShapeType="1"/>
              </p:cNvSpPr>
              <p:nvPr/>
            </p:nvSpPr>
            <p:spPr bwMode="auto">
              <a:xfrm flipV="1">
                <a:off x="3149" y="3542"/>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2" name="Line 737"/>
              <p:cNvSpPr>
                <a:spLocks noChangeShapeType="1"/>
              </p:cNvSpPr>
              <p:nvPr/>
            </p:nvSpPr>
            <p:spPr bwMode="auto">
              <a:xfrm flipV="1">
                <a:off x="3149" y="351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3" name="Line 738"/>
              <p:cNvSpPr>
                <a:spLocks noChangeShapeType="1"/>
              </p:cNvSpPr>
              <p:nvPr/>
            </p:nvSpPr>
            <p:spPr bwMode="auto">
              <a:xfrm flipV="1">
                <a:off x="3149" y="349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4" name="Line 739"/>
              <p:cNvSpPr>
                <a:spLocks noChangeShapeType="1"/>
              </p:cNvSpPr>
              <p:nvPr/>
            </p:nvSpPr>
            <p:spPr bwMode="auto">
              <a:xfrm flipV="1">
                <a:off x="3149" y="344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5" name="Line 740"/>
              <p:cNvSpPr>
                <a:spLocks noChangeShapeType="1"/>
              </p:cNvSpPr>
              <p:nvPr/>
            </p:nvSpPr>
            <p:spPr bwMode="auto">
              <a:xfrm flipV="1">
                <a:off x="3149" y="3413"/>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6" name="Line 741"/>
              <p:cNvSpPr>
                <a:spLocks noChangeShapeType="1"/>
              </p:cNvSpPr>
              <p:nvPr/>
            </p:nvSpPr>
            <p:spPr bwMode="auto">
              <a:xfrm flipV="1">
                <a:off x="3149" y="3380"/>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7" name="Line 742"/>
              <p:cNvSpPr>
                <a:spLocks noChangeShapeType="1"/>
              </p:cNvSpPr>
              <p:nvPr/>
            </p:nvSpPr>
            <p:spPr bwMode="auto">
              <a:xfrm flipV="1">
                <a:off x="3149" y="336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8" name="Line 743"/>
              <p:cNvSpPr>
                <a:spLocks noChangeShapeType="1"/>
              </p:cNvSpPr>
              <p:nvPr/>
            </p:nvSpPr>
            <p:spPr bwMode="auto">
              <a:xfrm flipV="1">
                <a:off x="3149" y="3312"/>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9" name="Line 744"/>
              <p:cNvSpPr>
                <a:spLocks noChangeShapeType="1"/>
              </p:cNvSpPr>
              <p:nvPr/>
            </p:nvSpPr>
            <p:spPr bwMode="auto">
              <a:xfrm flipV="1">
                <a:off x="3149" y="328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0" name="Line 745"/>
              <p:cNvSpPr>
                <a:spLocks noChangeShapeType="1"/>
              </p:cNvSpPr>
              <p:nvPr/>
            </p:nvSpPr>
            <p:spPr bwMode="auto">
              <a:xfrm flipV="1">
                <a:off x="3149" y="324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1" name="Line 746"/>
              <p:cNvSpPr>
                <a:spLocks noChangeShapeType="1"/>
              </p:cNvSpPr>
              <p:nvPr/>
            </p:nvSpPr>
            <p:spPr bwMode="auto">
              <a:xfrm flipV="1">
                <a:off x="3149" y="3233"/>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2" name="Line 747"/>
              <p:cNvSpPr>
                <a:spLocks noChangeShapeType="1"/>
              </p:cNvSpPr>
              <p:nvPr/>
            </p:nvSpPr>
            <p:spPr bwMode="auto">
              <a:xfrm flipV="1">
                <a:off x="3149" y="3182"/>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 name="Line 748"/>
              <p:cNvSpPr>
                <a:spLocks noChangeShapeType="1"/>
              </p:cNvSpPr>
              <p:nvPr/>
            </p:nvSpPr>
            <p:spPr bwMode="auto">
              <a:xfrm flipV="1">
                <a:off x="3149" y="315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 name="Line 749"/>
              <p:cNvSpPr>
                <a:spLocks noChangeShapeType="1"/>
              </p:cNvSpPr>
              <p:nvPr/>
            </p:nvSpPr>
            <p:spPr bwMode="auto">
              <a:xfrm flipV="1">
                <a:off x="3149" y="3118"/>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 name="Line 750"/>
              <p:cNvSpPr>
                <a:spLocks noChangeShapeType="1"/>
              </p:cNvSpPr>
              <p:nvPr/>
            </p:nvSpPr>
            <p:spPr bwMode="auto">
              <a:xfrm flipV="1">
                <a:off x="3149" y="3103"/>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 name="Line 751"/>
              <p:cNvSpPr>
                <a:spLocks noChangeShapeType="1"/>
              </p:cNvSpPr>
              <p:nvPr/>
            </p:nvSpPr>
            <p:spPr bwMode="auto">
              <a:xfrm flipV="1">
                <a:off x="3149" y="3049"/>
                <a:ext cx="0" cy="1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7" name="Line 752"/>
              <p:cNvSpPr>
                <a:spLocks noChangeShapeType="1"/>
              </p:cNvSpPr>
              <p:nvPr/>
            </p:nvSpPr>
            <p:spPr bwMode="auto">
              <a:xfrm flipV="1">
                <a:off x="3149" y="3017"/>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8" name="Line 753"/>
              <p:cNvSpPr>
                <a:spLocks noChangeShapeType="1"/>
              </p:cNvSpPr>
              <p:nvPr/>
            </p:nvSpPr>
            <p:spPr bwMode="auto">
              <a:xfrm flipV="1">
                <a:off x="3149" y="298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9" name="Line 754"/>
              <p:cNvSpPr>
                <a:spLocks noChangeShapeType="1"/>
              </p:cNvSpPr>
              <p:nvPr/>
            </p:nvSpPr>
            <p:spPr bwMode="auto">
              <a:xfrm flipV="1">
                <a:off x="3149" y="2974"/>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0" name="Line 755"/>
              <p:cNvSpPr>
                <a:spLocks noChangeShapeType="1"/>
              </p:cNvSpPr>
              <p:nvPr/>
            </p:nvSpPr>
            <p:spPr bwMode="auto">
              <a:xfrm flipV="1">
                <a:off x="3149" y="2920"/>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1" name="Line 756"/>
              <p:cNvSpPr>
                <a:spLocks noChangeShapeType="1"/>
              </p:cNvSpPr>
              <p:nvPr/>
            </p:nvSpPr>
            <p:spPr bwMode="auto">
              <a:xfrm flipV="1">
                <a:off x="3149" y="288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2" name="Line 757"/>
              <p:cNvSpPr>
                <a:spLocks noChangeShapeType="1"/>
              </p:cNvSpPr>
              <p:nvPr/>
            </p:nvSpPr>
            <p:spPr bwMode="auto">
              <a:xfrm flipV="1">
                <a:off x="3149" y="2851"/>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3" name="Line 758"/>
              <p:cNvSpPr>
                <a:spLocks noChangeShapeType="1"/>
              </p:cNvSpPr>
              <p:nvPr/>
            </p:nvSpPr>
            <p:spPr bwMode="auto">
              <a:xfrm flipV="1">
                <a:off x="3149" y="2844"/>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4" name="Line 759"/>
              <p:cNvSpPr>
                <a:spLocks noChangeShapeType="1"/>
              </p:cNvSpPr>
              <p:nvPr/>
            </p:nvSpPr>
            <p:spPr bwMode="auto">
              <a:xfrm flipV="1">
                <a:off x="3149" y="2786"/>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5" name="Line 760"/>
              <p:cNvSpPr>
                <a:spLocks noChangeShapeType="1"/>
              </p:cNvSpPr>
              <p:nvPr/>
            </p:nvSpPr>
            <p:spPr bwMode="auto">
              <a:xfrm flipV="1">
                <a:off x="3149" y="2754"/>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6" name="Line 761"/>
              <p:cNvSpPr>
                <a:spLocks noChangeShapeType="1"/>
              </p:cNvSpPr>
              <p:nvPr/>
            </p:nvSpPr>
            <p:spPr bwMode="auto">
              <a:xfrm flipV="1">
                <a:off x="3149" y="272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7" name="Line 762"/>
              <p:cNvSpPr>
                <a:spLocks noChangeShapeType="1"/>
              </p:cNvSpPr>
              <p:nvPr/>
            </p:nvSpPr>
            <p:spPr bwMode="auto">
              <a:xfrm flipV="1">
                <a:off x="3149" y="2714"/>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8" name="Line 763"/>
              <p:cNvSpPr>
                <a:spLocks noChangeShapeType="1"/>
              </p:cNvSpPr>
              <p:nvPr/>
            </p:nvSpPr>
            <p:spPr bwMode="auto">
              <a:xfrm flipV="1">
                <a:off x="3149" y="2657"/>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9" name="Line 764"/>
              <p:cNvSpPr>
                <a:spLocks noChangeShapeType="1"/>
              </p:cNvSpPr>
              <p:nvPr/>
            </p:nvSpPr>
            <p:spPr bwMode="auto">
              <a:xfrm flipV="1">
                <a:off x="3149" y="262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0" name="Line 765"/>
              <p:cNvSpPr>
                <a:spLocks noChangeShapeType="1"/>
              </p:cNvSpPr>
              <p:nvPr/>
            </p:nvSpPr>
            <p:spPr bwMode="auto">
              <a:xfrm flipV="1">
                <a:off x="3149" y="2588"/>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1" name="Line 766"/>
              <p:cNvSpPr>
                <a:spLocks noChangeShapeType="1"/>
              </p:cNvSpPr>
              <p:nvPr/>
            </p:nvSpPr>
            <p:spPr bwMode="auto">
              <a:xfrm flipV="1">
                <a:off x="3149" y="258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2" name="Line 767"/>
              <p:cNvSpPr>
                <a:spLocks noChangeShapeType="1"/>
              </p:cNvSpPr>
              <p:nvPr/>
            </p:nvSpPr>
            <p:spPr bwMode="auto">
              <a:xfrm flipV="1">
                <a:off x="3149" y="252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3" name="Line 768"/>
              <p:cNvSpPr>
                <a:spLocks noChangeShapeType="1"/>
              </p:cNvSpPr>
              <p:nvPr/>
            </p:nvSpPr>
            <p:spPr bwMode="auto">
              <a:xfrm flipV="1">
                <a:off x="3149" y="2491"/>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4" name="Line 769"/>
              <p:cNvSpPr>
                <a:spLocks noChangeShapeType="1"/>
              </p:cNvSpPr>
              <p:nvPr/>
            </p:nvSpPr>
            <p:spPr bwMode="auto">
              <a:xfrm flipV="1">
                <a:off x="3149" y="245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5" name="Line 770"/>
              <p:cNvSpPr>
                <a:spLocks noChangeShapeType="1"/>
              </p:cNvSpPr>
              <p:nvPr/>
            </p:nvSpPr>
            <p:spPr bwMode="auto">
              <a:xfrm flipV="1">
                <a:off x="3149" y="245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6" name="Line 771"/>
              <p:cNvSpPr>
                <a:spLocks noChangeShapeType="1"/>
              </p:cNvSpPr>
              <p:nvPr/>
            </p:nvSpPr>
            <p:spPr bwMode="auto">
              <a:xfrm flipV="1">
                <a:off x="3149" y="239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7" name="Line 772"/>
              <p:cNvSpPr>
                <a:spLocks noChangeShapeType="1"/>
              </p:cNvSpPr>
              <p:nvPr/>
            </p:nvSpPr>
            <p:spPr bwMode="auto">
              <a:xfrm flipV="1">
                <a:off x="3149" y="236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8" name="Line 773"/>
              <p:cNvSpPr>
                <a:spLocks noChangeShapeType="1"/>
              </p:cNvSpPr>
              <p:nvPr/>
            </p:nvSpPr>
            <p:spPr bwMode="auto">
              <a:xfrm flipV="1">
                <a:off x="3149" y="2326"/>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9" name="Line 774"/>
              <p:cNvSpPr>
                <a:spLocks noChangeShapeType="1"/>
              </p:cNvSpPr>
              <p:nvPr/>
            </p:nvSpPr>
            <p:spPr bwMode="auto">
              <a:xfrm>
                <a:off x="3149" y="2326"/>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0" name="Line 775"/>
              <p:cNvSpPr>
                <a:spLocks noChangeShapeType="1"/>
              </p:cNvSpPr>
              <p:nvPr/>
            </p:nvSpPr>
            <p:spPr bwMode="auto">
              <a:xfrm flipV="1">
                <a:off x="3149" y="2261"/>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1" name="Line 776"/>
              <p:cNvSpPr>
                <a:spLocks noChangeShapeType="1"/>
              </p:cNvSpPr>
              <p:nvPr/>
            </p:nvSpPr>
            <p:spPr bwMode="auto">
              <a:xfrm flipV="1">
                <a:off x="4470" y="367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2" name="Line 777"/>
              <p:cNvSpPr>
                <a:spLocks noChangeShapeType="1"/>
              </p:cNvSpPr>
              <p:nvPr/>
            </p:nvSpPr>
            <p:spPr bwMode="auto">
              <a:xfrm flipV="1">
                <a:off x="4470" y="3643"/>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3" name="Line 778"/>
              <p:cNvSpPr>
                <a:spLocks noChangeShapeType="1"/>
              </p:cNvSpPr>
              <p:nvPr/>
            </p:nvSpPr>
            <p:spPr bwMode="auto">
              <a:xfrm flipV="1">
                <a:off x="4470" y="3622"/>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4" name="Line 779"/>
              <p:cNvSpPr>
                <a:spLocks noChangeShapeType="1"/>
              </p:cNvSpPr>
              <p:nvPr/>
            </p:nvSpPr>
            <p:spPr bwMode="auto">
              <a:xfrm flipV="1">
                <a:off x="4470" y="357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5" name="Line 780"/>
              <p:cNvSpPr>
                <a:spLocks noChangeShapeType="1"/>
              </p:cNvSpPr>
              <p:nvPr/>
            </p:nvSpPr>
            <p:spPr bwMode="auto">
              <a:xfrm flipV="1">
                <a:off x="4470" y="3542"/>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6" name="Line 781"/>
              <p:cNvSpPr>
                <a:spLocks noChangeShapeType="1"/>
              </p:cNvSpPr>
              <p:nvPr/>
            </p:nvSpPr>
            <p:spPr bwMode="auto">
              <a:xfrm flipV="1">
                <a:off x="4470" y="351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7" name="Line 782"/>
              <p:cNvSpPr>
                <a:spLocks noChangeShapeType="1"/>
              </p:cNvSpPr>
              <p:nvPr/>
            </p:nvSpPr>
            <p:spPr bwMode="auto">
              <a:xfrm flipV="1">
                <a:off x="4470" y="349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8" name="Line 783"/>
              <p:cNvSpPr>
                <a:spLocks noChangeShapeType="1"/>
              </p:cNvSpPr>
              <p:nvPr/>
            </p:nvSpPr>
            <p:spPr bwMode="auto">
              <a:xfrm flipV="1">
                <a:off x="4470" y="344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9" name="Line 784"/>
              <p:cNvSpPr>
                <a:spLocks noChangeShapeType="1"/>
              </p:cNvSpPr>
              <p:nvPr/>
            </p:nvSpPr>
            <p:spPr bwMode="auto">
              <a:xfrm flipV="1">
                <a:off x="4470" y="3413"/>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0" name="Line 785"/>
              <p:cNvSpPr>
                <a:spLocks noChangeShapeType="1"/>
              </p:cNvSpPr>
              <p:nvPr/>
            </p:nvSpPr>
            <p:spPr bwMode="auto">
              <a:xfrm flipV="1">
                <a:off x="4470" y="3380"/>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1" name="Line 786"/>
              <p:cNvSpPr>
                <a:spLocks noChangeShapeType="1"/>
              </p:cNvSpPr>
              <p:nvPr/>
            </p:nvSpPr>
            <p:spPr bwMode="auto">
              <a:xfrm flipV="1">
                <a:off x="4470" y="336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2" name="Line 787"/>
              <p:cNvSpPr>
                <a:spLocks noChangeShapeType="1"/>
              </p:cNvSpPr>
              <p:nvPr/>
            </p:nvSpPr>
            <p:spPr bwMode="auto">
              <a:xfrm flipV="1">
                <a:off x="4470" y="3312"/>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3" name="Line 788"/>
              <p:cNvSpPr>
                <a:spLocks noChangeShapeType="1"/>
              </p:cNvSpPr>
              <p:nvPr/>
            </p:nvSpPr>
            <p:spPr bwMode="auto">
              <a:xfrm flipV="1">
                <a:off x="4470" y="328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4" name="Line 789"/>
              <p:cNvSpPr>
                <a:spLocks noChangeShapeType="1"/>
              </p:cNvSpPr>
              <p:nvPr/>
            </p:nvSpPr>
            <p:spPr bwMode="auto">
              <a:xfrm flipV="1">
                <a:off x="4470" y="324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5" name="Line 790"/>
              <p:cNvSpPr>
                <a:spLocks noChangeShapeType="1"/>
              </p:cNvSpPr>
              <p:nvPr/>
            </p:nvSpPr>
            <p:spPr bwMode="auto">
              <a:xfrm flipV="1">
                <a:off x="4470" y="3233"/>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6" name="Line 791"/>
              <p:cNvSpPr>
                <a:spLocks noChangeShapeType="1"/>
              </p:cNvSpPr>
              <p:nvPr/>
            </p:nvSpPr>
            <p:spPr bwMode="auto">
              <a:xfrm flipV="1">
                <a:off x="4470" y="3182"/>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7" name="Line 792"/>
              <p:cNvSpPr>
                <a:spLocks noChangeShapeType="1"/>
              </p:cNvSpPr>
              <p:nvPr/>
            </p:nvSpPr>
            <p:spPr bwMode="auto">
              <a:xfrm flipV="1">
                <a:off x="4470" y="315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8" name="Line 793"/>
              <p:cNvSpPr>
                <a:spLocks noChangeShapeType="1"/>
              </p:cNvSpPr>
              <p:nvPr/>
            </p:nvSpPr>
            <p:spPr bwMode="auto">
              <a:xfrm flipV="1">
                <a:off x="4470" y="3118"/>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9" name="Line 794"/>
              <p:cNvSpPr>
                <a:spLocks noChangeShapeType="1"/>
              </p:cNvSpPr>
              <p:nvPr/>
            </p:nvSpPr>
            <p:spPr bwMode="auto">
              <a:xfrm flipV="1">
                <a:off x="4470" y="3103"/>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0" name="Line 795"/>
              <p:cNvSpPr>
                <a:spLocks noChangeShapeType="1"/>
              </p:cNvSpPr>
              <p:nvPr/>
            </p:nvSpPr>
            <p:spPr bwMode="auto">
              <a:xfrm flipV="1">
                <a:off x="4470" y="3049"/>
                <a:ext cx="0" cy="1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1" name="Line 796"/>
              <p:cNvSpPr>
                <a:spLocks noChangeShapeType="1"/>
              </p:cNvSpPr>
              <p:nvPr/>
            </p:nvSpPr>
            <p:spPr bwMode="auto">
              <a:xfrm flipV="1">
                <a:off x="4470" y="3017"/>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2" name="Line 797"/>
              <p:cNvSpPr>
                <a:spLocks noChangeShapeType="1"/>
              </p:cNvSpPr>
              <p:nvPr/>
            </p:nvSpPr>
            <p:spPr bwMode="auto">
              <a:xfrm flipV="1">
                <a:off x="4470" y="298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3" name="Line 798"/>
              <p:cNvSpPr>
                <a:spLocks noChangeShapeType="1"/>
              </p:cNvSpPr>
              <p:nvPr/>
            </p:nvSpPr>
            <p:spPr bwMode="auto">
              <a:xfrm flipV="1">
                <a:off x="4470" y="2974"/>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4" name="Line 799"/>
              <p:cNvSpPr>
                <a:spLocks noChangeShapeType="1"/>
              </p:cNvSpPr>
              <p:nvPr/>
            </p:nvSpPr>
            <p:spPr bwMode="auto">
              <a:xfrm flipV="1">
                <a:off x="4470" y="2920"/>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5" name="Line 800"/>
              <p:cNvSpPr>
                <a:spLocks noChangeShapeType="1"/>
              </p:cNvSpPr>
              <p:nvPr/>
            </p:nvSpPr>
            <p:spPr bwMode="auto">
              <a:xfrm flipV="1">
                <a:off x="4470" y="288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6" name="Line 801"/>
              <p:cNvSpPr>
                <a:spLocks noChangeShapeType="1"/>
              </p:cNvSpPr>
              <p:nvPr/>
            </p:nvSpPr>
            <p:spPr bwMode="auto">
              <a:xfrm flipV="1">
                <a:off x="4470" y="2851"/>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7" name="Line 802"/>
              <p:cNvSpPr>
                <a:spLocks noChangeShapeType="1"/>
              </p:cNvSpPr>
              <p:nvPr/>
            </p:nvSpPr>
            <p:spPr bwMode="auto">
              <a:xfrm flipV="1">
                <a:off x="4470" y="2844"/>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8" name="Line 803"/>
              <p:cNvSpPr>
                <a:spLocks noChangeShapeType="1"/>
              </p:cNvSpPr>
              <p:nvPr/>
            </p:nvSpPr>
            <p:spPr bwMode="auto">
              <a:xfrm flipV="1">
                <a:off x="4470" y="2786"/>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9" name="Line 804"/>
              <p:cNvSpPr>
                <a:spLocks noChangeShapeType="1"/>
              </p:cNvSpPr>
              <p:nvPr/>
            </p:nvSpPr>
            <p:spPr bwMode="auto">
              <a:xfrm flipV="1">
                <a:off x="4470" y="2754"/>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0" name="Line 805"/>
              <p:cNvSpPr>
                <a:spLocks noChangeShapeType="1"/>
              </p:cNvSpPr>
              <p:nvPr/>
            </p:nvSpPr>
            <p:spPr bwMode="auto">
              <a:xfrm flipV="1">
                <a:off x="4470" y="272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1" name="Line 806"/>
              <p:cNvSpPr>
                <a:spLocks noChangeShapeType="1"/>
              </p:cNvSpPr>
              <p:nvPr/>
            </p:nvSpPr>
            <p:spPr bwMode="auto">
              <a:xfrm flipV="1">
                <a:off x="4470" y="2714"/>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2" name="Line 807"/>
              <p:cNvSpPr>
                <a:spLocks noChangeShapeType="1"/>
              </p:cNvSpPr>
              <p:nvPr/>
            </p:nvSpPr>
            <p:spPr bwMode="auto">
              <a:xfrm flipV="1">
                <a:off x="4470" y="2657"/>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3" name="Line 808"/>
              <p:cNvSpPr>
                <a:spLocks noChangeShapeType="1"/>
              </p:cNvSpPr>
              <p:nvPr/>
            </p:nvSpPr>
            <p:spPr bwMode="auto">
              <a:xfrm flipV="1">
                <a:off x="4470" y="262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4" name="Line 809"/>
              <p:cNvSpPr>
                <a:spLocks noChangeShapeType="1"/>
              </p:cNvSpPr>
              <p:nvPr/>
            </p:nvSpPr>
            <p:spPr bwMode="auto">
              <a:xfrm flipV="1">
                <a:off x="4470" y="2588"/>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5" name="Line 810"/>
              <p:cNvSpPr>
                <a:spLocks noChangeShapeType="1"/>
              </p:cNvSpPr>
              <p:nvPr/>
            </p:nvSpPr>
            <p:spPr bwMode="auto">
              <a:xfrm flipV="1">
                <a:off x="4470" y="258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6" name="Line 811"/>
              <p:cNvSpPr>
                <a:spLocks noChangeShapeType="1"/>
              </p:cNvSpPr>
              <p:nvPr/>
            </p:nvSpPr>
            <p:spPr bwMode="auto">
              <a:xfrm flipV="1">
                <a:off x="4470" y="252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7" name="Line 812"/>
              <p:cNvSpPr>
                <a:spLocks noChangeShapeType="1"/>
              </p:cNvSpPr>
              <p:nvPr/>
            </p:nvSpPr>
            <p:spPr bwMode="auto">
              <a:xfrm flipV="1">
                <a:off x="4470" y="2491"/>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8" name="Line 813"/>
              <p:cNvSpPr>
                <a:spLocks noChangeShapeType="1"/>
              </p:cNvSpPr>
              <p:nvPr/>
            </p:nvSpPr>
            <p:spPr bwMode="auto">
              <a:xfrm flipV="1">
                <a:off x="4470" y="245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9" name="Line 814"/>
              <p:cNvSpPr>
                <a:spLocks noChangeShapeType="1"/>
              </p:cNvSpPr>
              <p:nvPr/>
            </p:nvSpPr>
            <p:spPr bwMode="auto">
              <a:xfrm flipV="1">
                <a:off x="4470" y="245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0" name="Line 815"/>
              <p:cNvSpPr>
                <a:spLocks noChangeShapeType="1"/>
              </p:cNvSpPr>
              <p:nvPr/>
            </p:nvSpPr>
            <p:spPr bwMode="auto">
              <a:xfrm flipV="1">
                <a:off x="4470" y="239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1" name="Line 816"/>
              <p:cNvSpPr>
                <a:spLocks noChangeShapeType="1"/>
              </p:cNvSpPr>
              <p:nvPr/>
            </p:nvSpPr>
            <p:spPr bwMode="auto">
              <a:xfrm flipV="1">
                <a:off x="4470" y="236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2" name="Line 817"/>
              <p:cNvSpPr>
                <a:spLocks noChangeShapeType="1"/>
              </p:cNvSpPr>
              <p:nvPr/>
            </p:nvSpPr>
            <p:spPr bwMode="auto">
              <a:xfrm flipV="1">
                <a:off x="4470" y="2326"/>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3" name="Line 818"/>
              <p:cNvSpPr>
                <a:spLocks noChangeShapeType="1"/>
              </p:cNvSpPr>
              <p:nvPr/>
            </p:nvSpPr>
            <p:spPr bwMode="auto">
              <a:xfrm>
                <a:off x="4470" y="2326"/>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4" name="Line 819"/>
              <p:cNvSpPr>
                <a:spLocks noChangeShapeType="1"/>
              </p:cNvSpPr>
              <p:nvPr/>
            </p:nvSpPr>
            <p:spPr bwMode="auto">
              <a:xfrm flipV="1">
                <a:off x="4470" y="2261"/>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5" name="Line 820"/>
              <p:cNvSpPr>
                <a:spLocks noChangeShapeType="1"/>
              </p:cNvSpPr>
              <p:nvPr/>
            </p:nvSpPr>
            <p:spPr bwMode="auto">
              <a:xfrm flipV="1">
                <a:off x="4470" y="2228"/>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6" name="Line 821"/>
              <p:cNvSpPr>
                <a:spLocks noChangeShapeType="1"/>
              </p:cNvSpPr>
              <p:nvPr/>
            </p:nvSpPr>
            <p:spPr bwMode="auto">
              <a:xfrm flipV="1">
                <a:off x="4470" y="219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363" name="Line 823"/>
            <p:cNvSpPr>
              <a:spLocks noChangeShapeType="1"/>
            </p:cNvSpPr>
            <p:nvPr/>
          </p:nvSpPr>
          <p:spPr bwMode="auto">
            <a:xfrm flipV="1">
              <a:off x="4470" y="2131"/>
              <a:ext cx="0" cy="2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4" name="Line 824"/>
            <p:cNvSpPr>
              <a:spLocks noChangeShapeType="1"/>
            </p:cNvSpPr>
            <p:nvPr/>
          </p:nvSpPr>
          <p:spPr bwMode="auto">
            <a:xfrm flipV="1">
              <a:off x="4470" y="209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5" name="Line 825"/>
            <p:cNvSpPr>
              <a:spLocks noChangeShapeType="1"/>
            </p:cNvSpPr>
            <p:nvPr/>
          </p:nvSpPr>
          <p:spPr bwMode="auto">
            <a:xfrm flipV="1">
              <a:off x="4470" y="2066"/>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6" name="Line 826"/>
            <p:cNvSpPr>
              <a:spLocks noChangeShapeType="1"/>
            </p:cNvSpPr>
            <p:nvPr/>
          </p:nvSpPr>
          <p:spPr bwMode="auto">
            <a:xfrm flipV="1">
              <a:off x="4470" y="1998"/>
              <a:ext cx="0" cy="2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7" name="Line 827"/>
            <p:cNvSpPr>
              <a:spLocks noChangeShapeType="1"/>
            </p:cNvSpPr>
            <p:nvPr/>
          </p:nvSpPr>
          <p:spPr bwMode="auto">
            <a:xfrm flipV="1">
              <a:off x="4470" y="196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8" name="Line 828"/>
            <p:cNvSpPr>
              <a:spLocks noChangeShapeType="1"/>
            </p:cNvSpPr>
            <p:nvPr/>
          </p:nvSpPr>
          <p:spPr bwMode="auto">
            <a:xfrm>
              <a:off x="1435" y="2236"/>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9" name="Line 829"/>
            <p:cNvSpPr>
              <a:spLocks noChangeShapeType="1"/>
            </p:cNvSpPr>
            <p:nvPr/>
          </p:nvSpPr>
          <p:spPr bwMode="auto">
            <a:xfrm>
              <a:off x="1489" y="2236"/>
              <a:ext cx="3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0" name="Line 830"/>
            <p:cNvSpPr>
              <a:spLocks noChangeShapeType="1"/>
            </p:cNvSpPr>
            <p:nvPr/>
          </p:nvSpPr>
          <p:spPr bwMode="auto">
            <a:xfrm>
              <a:off x="1565" y="2236"/>
              <a:ext cx="2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1" name="Line 831"/>
            <p:cNvSpPr>
              <a:spLocks noChangeShapeType="1"/>
            </p:cNvSpPr>
            <p:nvPr/>
          </p:nvSpPr>
          <p:spPr bwMode="auto">
            <a:xfrm>
              <a:off x="1594" y="2236"/>
              <a:ext cx="5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2" name="Line 832"/>
            <p:cNvSpPr>
              <a:spLocks noChangeShapeType="1"/>
            </p:cNvSpPr>
            <p:nvPr/>
          </p:nvSpPr>
          <p:spPr bwMode="auto">
            <a:xfrm>
              <a:off x="1644" y="2236"/>
              <a:ext cx="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3" name="Line 833"/>
            <p:cNvSpPr>
              <a:spLocks noChangeShapeType="1"/>
            </p:cNvSpPr>
            <p:nvPr/>
          </p:nvSpPr>
          <p:spPr bwMode="auto">
            <a:xfrm>
              <a:off x="1694" y="2236"/>
              <a:ext cx="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4" name="Line 834"/>
            <p:cNvSpPr>
              <a:spLocks noChangeShapeType="1"/>
            </p:cNvSpPr>
            <p:nvPr/>
          </p:nvSpPr>
          <p:spPr bwMode="auto">
            <a:xfrm>
              <a:off x="1698" y="2236"/>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5" name="Line 835"/>
            <p:cNvSpPr>
              <a:spLocks noChangeShapeType="1"/>
            </p:cNvSpPr>
            <p:nvPr/>
          </p:nvSpPr>
          <p:spPr bwMode="auto">
            <a:xfrm>
              <a:off x="1752" y="2236"/>
              <a:ext cx="2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6" name="Line 836"/>
            <p:cNvSpPr>
              <a:spLocks noChangeShapeType="1"/>
            </p:cNvSpPr>
            <p:nvPr/>
          </p:nvSpPr>
          <p:spPr bwMode="auto">
            <a:xfrm>
              <a:off x="1824" y="2236"/>
              <a:ext cx="3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7" name="Line 837"/>
            <p:cNvSpPr>
              <a:spLocks noChangeShapeType="1"/>
            </p:cNvSpPr>
            <p:nvPr/>
          </p:nvSpPr>
          <p:spPr bwMode="auto">
            <a:xfrm>
              <a:off x="1856" y="2236"/>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8" name="Line 838"/>
            <p:cNvSpPr>
              <a:spLocks noChangeShapeType="1"/>
            </p:cNvSpPr>
            <p:nvPr/>
          </p:nvSpPr>
          <p:spPr bwMode="auto">
            <a:xfrm>
              <a:off x="1907" y="2236"/>
              <a:ext cx="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9" name="Line 839"/>
            <p:cNvSpPr>
              <a:spLocks noChangeShapeType="1"/>
            </p:cNvSpPr>
            <p:nvPr/>
          </p:nvSpPr>
          <p:spPr bwMode="auto">
            <a:xfrm>
              <a:off x="1954" y="2236"/>
              <a:ext cx="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0" name="Line 840"/>
            <p:cNvSpPr>
              <a:spLocks noChangeShapeType="1"/>
            </p:cNvSpPr>
            <p:nvPr/>
          </p:nvSpPr>
          <p:spPr bwMode="auto">
            <a:xfrm>
              <a:off x="1961" y="2236"/>
              <a:ext cx="5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1" name="Line 841"/>
            <p:cNvSpPr>
              <a:spLocks noChangeShapeType="1"/>
            </p:cNvSpPr>
            <p:nvPr/>
          </p:nvSpPr>
          <p:spPr bwMode="auto">
            <a:xfrm>
              <a:off x="2011" y="2236"/>
              <a:ext cx="2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2" name="Line 842"/>
            <p:cNvSpPr>
              <a:spLocks noChangeShapeType="1"/>
            </p:cNvSpPr>
            <p:nvPr/>
          </p:nvSpPr>
          <p:spPr bwMode="auto">
            <a:xfrm>
              <a:off x="2083" y="2236"/>
              <a:ext cx="3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3" name="Line 843"/>
            <p:cNvSpPr>
              <a:spLocks noChangeShapeType="1"/>
            </p:cNvSpPr>
            <p:nvPr/>
          </p:nvSpPr>
          <p:spPr bwMode="auto">
            <a:xfrm>
              <a:off x="2116" y="2236"/>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4" name="Line 844"/>
            <p:cNvSpPr>
              <a:spLocks noChangeShapeType="1"/>
            </p:cNvSpPr>
            <p:nvPr/>
          </p:nvSpPr>
          <p:spPr bwMode="auto">
            <a:xfrm>
              <a:off x="2170" y="2236"/>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5" name="Line 845"/>
            <p:cNvSpPr>
              <a:spLocks noChangeShapeType="1"/>
            </p:cNvSpPr>
            <p:nvPr/>
          </p:nvSpPr>
          <p:spPr bwMode="auto">
            <a:xfrm>
              <a:off x="2213" y="2236"/>
              <a:ext cx="1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6" name="Line 846"/>
            <p:cNvSpPr>
              <a:spLocks noChangeShapeType="1"/>
            </p:cNvSpPr>
            <p:nvPr/>
          </p:nvSpPr>
          <p:spPr bwMode="auto">
            <a:xfrm>
              <a:off x="2224" y="2236"/>
              <a:ext cx="5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7" name="Line 847"/>
            <p:cNvSpPr>
              <a:spLocks noChangeShapeType="1"/>
            </p:cNvSpPr>
            <p:nvPr/>
          </p:nvSpPr>
          <p:spPr bwMode="auto">
            <a:xfrm>
              <a:off x="2274" y="2236"/>
              <a:ext cx="25"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8" name="Line 848"/>
            <p:cNvSpPr>
              <a:spLocks noChangeShapeType="1"/>
            </p:cNvSpPr>
            <p:nvPr/>
          </p:nvSpPr>
          <p:spPr bwMode="auto">
            <a:xfrm>
              <a:off x="2342" y="2236"/>
              <a:ext cx="36"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9" name="Line 849"/>
            <p:cNvSpPr>
              <a:spLocks noChangeShapeType="1"/>
            </p:cNvSpPr>
            <p:nvPr/>
          </p:nvSpPr>
          <p:spPr bwMode="auto">
            <a:xfrm>
              <a:off x="2378" y="2236"/>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0" name="Line 850"/>
            <p:cNvSpPr>
              <a:spLocks noChangeShapeType="1"/>
            </p:cNvSpPr>
            <p:nvPr/>
          </p:nvSpPr>
          <p:spPr bwMode="auto">
            <a:xfrm>
              <a:off x="2472" y="2236"/>
              <a:ext cx="1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1" name="Line 851"/>
            <p:cNvSpPr>
              <a:spLocks noChangeShapeType="1"/>
            </p:cNvSpPr>
            <p:nvPr/>
          </p:nvSpPr>
          <p:spPr bwMode="auto">
            <a:xfrm>
              <a:off x="2483" y="2236"/>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2" name="Line 852"/>
            <p:cNvSpPr>
              <a:spLocks noChangeShapeType="1"/>
            </p:cNvSpPr>
            <p:nvPr/>
          </p:nvSpPr>
          <p:spPr bwMode="auto">
            <a:xfrm>
              <a:off x="2537" y="2236"/>
              <a:ext cx="2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3" name="Line 853"/>
            <p:cNvSpPr>
              <a:spLocks noChangeShapeType="1"/>
            </p:cNvSpPr>
            <p:nvPr/>
          </p:nvSpPr>
          <p:spPr bwMode="auto">
            <a:xfrm>
              <a:off x="2602" y="2236"/>
              <a:ext cx="3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4" name="Line 854"/>
            <p:cNvSpPr>
              <a:spLocks noChangeShapeType="1"/>
            </p:cNvSpPr>
            <p:nvPr/>
          </p:nvSpPr>
          <p:spPr bwMode="auto">
            <a:xfrm>
              <a:off x="2641" y="2236"/>
              <a:ext cx="4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5" name="Line 855"/>
            <p:cNvSpPr>
              <a:spLocks noChangeShapeType="1"/>
            </p:cNvSpPr>
            <p:nvPr/>
          </p:nvSpPr>
          <p:spPr bwMode="auto">
            <a:xfrm>
              <a:off x="2731" y="2236"/>
              <a:ext cx="15"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6" name="Line 856"/>
            <p:cNvSpPr>
              <a:spLocks noChangeShapeType="1"/>
            </p:cNvSpPr>
            <p:nvPr/>
          </p:nvSpPr>
          <p:spPr bwMode="auto">
            <a:xfrm>
              <a:off x="2746" y="2236"/>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7" name="Line 857"/>
            <p:cNvSpPr>
              <a:spLocks noChangeShapeType="1"/>
            </p:cNvSpPr>
            <p:nvPr/>
          </p:nvSpPr>
          <p:spPr bwMode="auto">
            <a:xfrm>
              <a:off x="2800" y="2236"/>
              <a:ext cx="1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8" name="Line 858"/>
            <p:cNvSpPr>
              <a:spLocks noChangeShapeType="1"/>
            </p:cNvSpPr>
            <p:nvPr/>
          </p:nvSpPr>
          <p:spPr bwMode="auto">
            <a:xfrm>
              <a:off x="2861" y="2236"/>
              <a:ext cx="4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9" name="Line 859"/>
            <p:cNvSpPr>
              <a:spLocks noChangeShapeType="1"/>
            </p:cNvSpPr>
            <p:nvPr/>
          </p:nvSpPr>
          <p:spPr bwMode="auto">
            <a:xfrm>
              <a:off x="2904" y="2236"/>
              <a:ext cx="4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0" name="Line 860"/>
            <p:cNvSpPr>
              <a:spLocks noChangeShapeType="1"/>
            </p:cNvSpPr>
            <p:nvPr/>
          </p:nvSpPr>
          <p:spPr bwMode="auto">
            <a:xfrm>
              <a:off x="2990" y="2236"/>
              <a:ext cx="1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1" name="Line 861"/>
            <p:cNvSpPr>
              <a:spLocks noChangeShapeType="1"/>
            </p:cNvSpPr>
            <p:nvPr/>
          </p:nvSpPr>
          <p:spPr bwMode="auto">
            <a:xfrm>
              <a:off x="3008" y="2236"/>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2" name="Line 862"/>
            <p:cNvSpPr>
              <a:spLocks noChangeShapeType="1"/>
            </p:cNvSpPr>
            <p:nvPr/>
          </p:nvSpPr>
          <p:spPr bwMode="auto">
            <a:xfrm>
              <a:off x="3059" y="2236"/>
              <a:ext cx="1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 name="Line 863"/>
            <p:cNvSpPr>
              <a:spLocks noChangeShapeType="1"/>
            </p:cNvSpPr>
            <p:nvPr/>
          </p:nvSpPr>
          <p:spPr bwMode="auto">
            <a:xfrm>
              <a:off x="1435" y="1948"/>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 name="Line 864"/>
            <p:cNvSpPr>
              <a:spLocks noChangeShapeType="1"/>
            </p:cNvSpPr>
            <p:nvPr/>
          </p:nvSpPr>
          <p:spPr bwMode="auto">
            <a:xfrm>
              <a:off x="1489" y="1948"/>
              <a:ext cx="3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 name="Line 865"/>
            <p:cNvSpPr>
              <a:spLocks noChangeShapeType="1"/>
            </p:cNvSpPr>
            <p:nvPr/>
          </p:nvSpPr>
          <p:spPr bwMode="auto">
            <a:xfrm>
              <a:off x="1565" y="1948"/>
              <a:ext cx="2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6" name="Line 866"/>
            <p:cNvSpPr>
              <a:spLocks noChangeShapeType="1"/>
            </p:cNvSpPr>
            <p:nvPr/>
          </p:nvSpPr>
          <p:spPr bwMode="auto">
            <a:xfrm>
              <a:off x="1594" y="1948"/>
              <a:ext cx="5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7" name="Line 867"/>
            <p:cNvSpPr>
              <a:spLocks noChangeShapeType="1"/>
            </p:cNvSpPr>
            <p:nvPr/>
          </p:nvSpPr>
          <p:spPr bwMode="auto">
            <a:xfrm>
              <a:off x="1644" y="1948"/>
              <a:ext cx="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8" name="Line 868"/>
            <p:cNvSpPr>
              <a:spLocks noChangeShapeType="1"/>
            </p:cNvSpPr>
            <p:nvPr/>
          </p:nvSpPr>
          <p:spPr bwMode="auto">
            <a:xfrm>
              <a:off x="1694" y="1948"/>
              <a:ext cx="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9" name="Line 869"/>
            <p:cNvSpPr>
              <a:spLocks noChangeShapeType="1"/>
            </p:cNvSpPr>
            <p:nvPr/>
          </p:nvSpPr>
          <p:spPr bwMode="auto">
            <a:xfrm>
              <a:off x="1698" y="1948"/>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 name="Line 870"/>
            <p:cNvSpPr>
              <a:spLocks noChangeShapeType="1"/>
            </p:cNvSpPr>
            <p:nvPr/>
          </p:nvSpPr>
          <p:spPr bwMode="auto">
            <a:xfrm>
              <a:off x="1752" y="1948"/>
              <a:ext cx="2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 name="Line 871"/>
            <p:cNvSpPr>
              <a:spLocks noChangeShapeType="1"/>
            </p:cNvSpPr>
            <p:nvPr/>
          </p:nvSpPr>
          <p:spPr bwMode="auto">
            <a:xfrm>
              <a:off x="1824" y="1948"/>
              <a:ext cx="3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 name="Line 872"/>
            <p:cNvSpPr>
              <a:spLocks noChangeShapeType="1"/>
            </p:cNvSpPr>
            <p:nvPr/>
          </p:nvSpPr>
          <p:spPr bwMode="auto">
            <a:xfrm>
              <a:off x="1856" y="1948"/>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 name="Line 873"/>
            <p:cNvSpPr>
              <a:spLocks noChangeShapeType="1"/>
            </p:cNvSpPr>
            <p:nvPr/>
          </p:nvSpPr>
          <p:spPr bwMode="auto">
            <a:xfrm>
              <a:off x="1907" y="1948"/>
              <a:ext cx="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 name="Line 874"/>
            <p:cNvSpPr>
              <a:spLocks noChangeShapeType="1"/>
            </p:cNvSpPr>
            <p:nvPr/>
          </p:nvSpPr>
          <p:spPr bwMode="auto">
            <a:xfrm>
              <a:off x="1954" y="1948"/>
              <a:ext cx="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 name="Line 875"/>
            <p:cNvSpPr>
              <a:spLocks noChangeShapeType="1"/>
            </p:cNvSpPr>
            <p:nvPr/>
          </p:nvSpPr>
          <p:spPr bwMode="auto">
            <a:xfrm>
              <a:off x="1961" y="1948"/>
              <a:ext cx="5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 name="Line 876"/>
            <p:cNvSpPr>
              <a:spLocks noChangeShapeType="1"/>
            </p:cNvSpPr>
            <p:nvPr/>
          </p:nvSpPr>
          <p:spPr bwMode="auto">
            <a:xfrm>
              <a:off x="2011" y="1948"/>
              <a:ext cx="2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 name="Line 877"/>
            <p:cNvSpPr>
              <a:spLocks noChangeShapeType="1"/>
            </p:cNvSpPr>
            <p:nvPr/>
          </p:nvSpPr>
          <p:spPr bwMode="auto">
            <a:xfrm>
              <a:off x="2083" y="1948"/>
              <a:ext cx="3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 name="Line 878"/>
            <p:cNvSpPr>
              <a:spLocks noChangeShapeType="1"/>
            </p:cNvSpPr>
            <p:nvPr/>
          </p:nvSpPr>
          <p:spPr bwMode="auto">
            <a:xfrm>
              <a:off x="2116" y="1948"/>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 name="Line 879"/>
            <p:cNvSpPr>
              <a:spLocks noChangeShapeType="1"/>
            </p:cNvSpPr>
            <p:nvPr/>
          </p:nvSpPr>
          <p:spPr bwMode="auto">
            <a:xfrm>
              <a:off x="2170" y="1948"/>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 name="Line 880"/>
            <p:cNvSpPr>
              <a:spLocks noChangeShapeType="1"/>
            </p:cNvSpPr>
            <p:nvPr/>
          </p:nvSpPr>
          <p:spPr bwMode="auto">
            <a:xfrm>
              <a:off x="2213" y="1948"/>
              <a:ext cx="1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 name="Line 881"/>
            <p:cNvSpPr>
              <a:spLocks noChangeShapeType="1"/>
            </p:cNvSpPr>
            <p:nvPr/>
          </p:nvSpPr>
          <p:spPr bwMode="auto">
            <a:xfrm>
              <a:off x="2224" y="1948"/>
              <a:ext cx="5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 name="Line 882"/>
            <p:cNvSpPr>
              <a:spLocks noChangeShapeType="1"/>
            </p:cNvSpPr>
            <p:nvPr/>
          </p:nvSpPr>
          <p:spPr bwMode="auto">
            <a:xfrm>
              <a:off x="2274" y="1948"/>
              <a:ext cx="25"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 name="Line 883"/>
            <p:cNvSpPr>
              <a:spLocks noChangeShapeType="1"/>
            </p:cNvSpPr>
            <p:nvPr/>
          </p:nvSpPr>
          <p:spPr bwMode="auto">
            <a:xfrm>
              <a:off x="2342" y="1948"/>
              <a:ext cx="36"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 name="Line 884"/>
            <p:cNvSpPr>
              <a:spLocks noChangeShapeType="1"/>
            </p:cNvSpPr>
            <p:nvPr/>
          </p:nvSpPr>
          <p:spPr bwMode="auto">
            <a:xfrm>
              <a:off x="2378" y="1948"/>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 name="Line 885"/>
            <p:cNvSpPr>
              <a:spLocks noChangeShapeType="1"/>
            </p:cNvSpPr>
            <p:nvPr/>
          </p:nvSpPr>
          <p:spPr bwMode="auto">
            <a:xfrm>
              <a:off x="2472" y="1948"/>
              <a:ext cx="1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 name="Line 886"/>
            <p:cNvSpPr>
              <a:spLocks noChangeShapeType="1"/>
            </p:cNvSpPr>
            <p:nvPr/>
          </p:nvSpPr>
          <p:spPr bwMode="auto">
            <a:xfrm>
              <a:off x="2483" y="1948"/>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 name="Line 887"/>
            <p:cNvSpPr>
              <a:spLocks noChangeShapeType="1"/>
            </p:cNvSpPr>
            <p:nvPr/>
          </p:nvSpPr>
          <p:spPr bwMode="auto">
            <a:xfrm>
              <a:off x="2537" y="1948"/>
              <a:ext cx="2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 name="Line 888"/>
            <p:cNvSpPr>
              <a:spLocks noChangeShapeType="1"/>
            </p:cNvSpPr>
            <p:nvPr/>
          </p:nvSpPr>
          <p:spPr bwMode="auto">
            <a:xfrm>
              <a:off x="2602" y="1948"/>
              <a:ext cx="3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 name="Line 889"/>
            <p:cNvSpPr>
              <a:spLocks noChangeShapeType="1"/>
            </p:cNvSpPr>
            <p:nvPr/>
          </p:nvSpPr>
          <p:spPr bwMode="auto">
            <a:xfrm>
              <a:off x="2641" y="1948"/>
              <a:ext cx="4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 name="Line 890"/>
            <p:cNvSpPr>
              <a:spLocks noChangeShapeType="1"/>
            </p:cNvSpPr>
            <p:nvPr/>
          </p:nvSpPr>
          <p:spPr bwMode="auto">
            <a:xfrm>
              <a:off x="2731" y="1948"/>
              <a:ext cx="15"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 name="Line 891"/>
            <p:cNvSpPr>
              <a:spLocks noChangeShapeType="1"/>
            </p:cNvSpPr>
            <p:nvPr/>
          </p:nvSpPr>
          <p:spPr bwMode="auto">
            <a:xfrm>
              <a:off x="2746" y="1948"/>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 name="Line 892"/>
            <p:cNvSpPr>
              <a:spLocks noChangeShapeType="1"/>
            </p:cNvSpPr>
            <p:nvPr/>
          </p:nvSpPr>
          <p:spPr bwMode="auto">
            <a:xfrm>
              <a:off x="2800" y="1948"/>
              <a:ext cx="1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 name="Line 893"/>
            <p:cNvSpPr>
              <a:spLocks noChangeShapeType="1"/>
            </p:cNvSpPr>
            <p:nvPr/>
          </p:nvSpPr>
          <p:spPr bwMode="auto">
            <a:xfrm>
              <a:off x="2861" y="1948"/>
              <a:ext cx="4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 name="Line 894"/>
            <p:cNvSpPr>
              <a:spLocks noChangeShapeType="1"/>
            </p:cNvSpPr>
            <p:nvPr/>
          </p:nvSpPr>
          <p:spPr bwMode="auto">
            <a:xfrm>
              <a:off x="2904" y="1948"/>
              <a:ext cx="4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 name="Line 895"/>
            <p:cNvSpPr>
              <a:spLocks noChangeShapeType="1"/>
            </p:cNvSpPr>
            <p:nvPr/>
          </p:nvSpPr>
          <p:spPr bwMode="auto">
            <a:xfrm>
              <a:off x="2990" y="1948"/>
              <a:ext cx="1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 name="Line 896"/>
            <p:cNvSpPr>
              <a:spLocks noChangeShapeType="1"/>
            </p:cNvSpPr>
            <p:nvPr/>
          </p:nvSpPr>
          <p:spPr bwMode="auto">
            <a:xfrm>
              <a:off x="3008" y="1948"/>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 name="Line 897"/>
            <p:cNvSpPr>
              <a:spLocks noChangeShapeType="1"/>
            </p:cNvSpPr>
            <p:nvPr/>
          </p:nvSpPr>
          <p:spPr bwMode="auto">
            <a:xfrm>
              <a:off x="3059" y="1948"/>
              <a:ext cx="1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 name="Line 898"/>
            <p:cNvSpPr>
              <a:spLocks noChangeShapeType="1"/>
            </p:cNvSpPr>
            <p:nvPr/>
          </p:nvSpPr>
          <p:spPr bwMode="auto">
            <a:xfrm>
              <a:off x="3120" y="1948"/>
              <a:ext cx="4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 name="Line 899"/>
            <p:cNvSpPr>
              <a:spLocks noChangeShapeType="1"/>
            </p:cNvSpPr>
            <p:nvPr/>
          </p:nvSpPr>
          <p:spPr bwMode="auto">
            <a:xfrm>
              <a:off x="3167" y="1948"/>
              <a:ext cx="3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 name="Line 900"/>
            <p:cNvSpPr>
              <a:spLocks noChangeShapeType="1"/>
            </p:cNvSpPr>
            <p:nvPr/>
          </p:nvSpPr>
          <p:spPr bwMode="auto">
            <a:xfrm>
              <a:off x="3250" y="1948"/>
              <a:ext cx="2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 name="Line 901"/>
            <p:cNvSpPr>
              <a:spLocks noChangeShapeType="1"/>
            </p:cNvSpPr>
            <p:nvPr/>
          </p:nvSpPr>
          <p:spPr bwMode="auto">
            <a:xfrm>
              <a:off x="3271" y="1948"/>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 name="Line 902"/>
            <p:cNvSpPr>
              <a:spLocks noChangeShapeType="1"/>
            </p:cNvSpPr>
            <p:nvPr/>
          </p:nvSpPr>
          <p:spPr bwMode="auto">
            <a:xfrm>
              <a:off x="3322" y="1948"/>
              <a:ext cx="1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 name="Line 903"/>
            <p:cNvSpPr>
              <a:spLocks noChangeShapeType="1"/>
            </p:cNvSpPr>
            <p:nvPr/>
          </p:nvSpPr>
          <p:spPr bwMode="auto">
            <a:xfrm>
              <a:off x="3379" y="1948"/>
              <a:ext cx="4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 name="Line 904"/>
            <p:cNvSpPr>
              <a:spLocks noChangeShapeType="1"/>
            </p:cNvSpPr>
            <p:nvPr/>
          </p:nvSpPr>
          <p:spPr bwMode="auto">
            <a:xfrm>
              <a:off x="3426" y="1948"/>
              <a:ext cx="4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 name="Line 905"/>
            <p:cNvSpPr>
              <a:spLocks noChangeShapeType="1"/>
            </p:cNvSpPr>
            <p:nvPr/>
          </p:nvSpPr>
          <p:spPr bwMode="auto">
            <a:xfrm>
              <a:off x="3509" y="1948"/>
              <a:ext cx="25"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 name="Line 906"/>
            <p:cNvSpPr>
              <a:spLocks noChangeShapeType="1"/>
            </p:cNvSpPr>
            <p:nvPr/>
          </p:nvSpPr>
          <p:spPr bwMode="auto">
            <a:xfrm>
              <a:off x="3534" y="1948"/>
              <a:ext cx="5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 name="Line 907"/>
            <p:cNvSpPr>
              <a:spLocks noChangeShapeType="1"/>
            </p:cNvSpPr>
            <p:nvPr/>
          </p:nvSpPr>
          <p:spPr bwMode="auto">
            <a:xfrm>
              <a:off x="3584" y="1948"/>
              <a:ext cx="1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 name="Line 908"/>
            <p:cNvSpPr>
              <a:spLocks noChangeShapeType="1"/>
            </p:cNvSpPr>
            <p:nvPr/>
          </p:nvSpPr>
          <p:spPr bwMode="auto">
            <a:xfrm>
              <a:off x="3638" y="1948"/>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 name="Line 909"/>
            <p:cNvSpPr>
              <a:spLocks noChangeShapeType="1"/>
            </p:cNvSpPr>
            <p:nvPr/>
          </p:nvSpPr>
          <p:spPr bwMode="auto">
            <a:xfrm>
              <a:off x="3689" y="1948"/>
              <a:ext cx="36"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0" name="Line 910"/>
            <p:cNvSpPr>
              <a:spLocks noChangeShapeType="1"/>
            </p:cNvSpPr>
            <p:nvPr/>
          </p:nvSpPr>
          <p:spPr bwMode="auto">
            <a:xfrm>
              <a:off x="3768" y="1948"/>
              <a:ext cx="25"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1" name="Line 911"/>
            <p:cNvSpPr>
              <a:spLocks noChangeShapeType="1"/>
            </p:cNvSpPr>
            <p:nvPr/>
          </p:nvSpPr>
          <p:spPr bwMode="auto">
            <a:xfrm>
              <a:off x="3793" y="1948"/>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2" name="Line 912"/>
            <p:cNvSpPr>
              <a:spLocks noChangeShapeType="1"/>
            </p:cNvSpPr>
            <p:nvPr/>
          </p:nvSpPr>
          <p:spPr bwMode="auto">
            <a:xfrm>
              <a:off x="3847" y="1948"/>
              <a:ext cx="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3" name="Line 913"/>
            <p:cNvSpPr>
              <a:spLocks noChangeShapeType="1"/>
            </p:cNvSpPr>
            <p:nvPr/>
          </p:nvSpPr>
          <p:spPr bwMode="auto">
            <a:xfrm>
              <a:off x="3898" y="1948"/>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4" name="Line 914"/>
            <p:cNvSpPr>
              <a:spLocks noChangeShapeType="1"/>
            </p:cNvSpPr>
            <p:nvPr/>
          </p:nvSpPr>
          <p:spPr bwMode="auto">
            <a:xfrm>
              <a:off x="3898" y="1948"/>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5" name="Line 915"/>
            <p:cNvSpPr>
              <a:spLocks noChangeShapeType="1"/>
            </p:cNvSpPr>
            <p:nvPr/>
          </p:nvSpPr>
          <p:spPr bwMode="auto">
            <a:xfrm>
              <a:off x="3952" y="1948"/>
              <a:ext cx="3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6" name="Line 916"/>
            <p:cNvSpPr>
              <a:spLocks noChangeShapeType="1"/>
            </p:cNvSpPr>
            <p:nvPr/>
          </p:nvSpPr>
          <p:spPr bwMode="auto">
            <a:xfrm>
              <a:off x="4027" y="1948"/>
              <a:ext cx="2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7" name="Line 917"/>
            <p:cNvSpPr>
              <a:spLocks noChangeShapeType="1"/>
            </p:cNvSpPr>
            <p:nvPr/>
          </p:nvSpPr>
          <p:spPr bwMode="auto">
            <a:xfrm>
              <a:off x="4056" y="1948"/>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8" name="Line 918"/>
            <p:cNvSpPr>
              <a:spLocks noChangeShapeType="1"/>
            </p:cNvSpPr>
            <p:nvPr/>
          </p:nvSpPr>
          <p:spPr bwMode="auto">
            <a:xfrm>
              <a:off x="4110" y="1948"/>
              <a:ext cx="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9" name="Line 919"/>
            <p:cNvSpPr>
              <a:spLocks noChangeShapeType="1"/>
            </p:cNvSpPr>
            <p:nvPr/>
          </p:nvSpPr>
          <p:spPr bwMode="auto">
            <a:xfrm>
              <a:off x="4157" y="1948"/>
              <a:ext cx="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0" name="Line 920"/>
            <p:cNvSpPr>
              <a:spLocks noChangeShapeType="1"/>
            </p:cNvSpPr>
            <p:nvPr/>
          </p:nvSpPr>
          <p:spPr bwMode="auto">
            <a:xfrm>
              <a:off x="4160" y="1948"/>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1" name="Line 921"/>
            <p:cNvSpPr>
              <a:spLocks noChangeShapeType="1"/>
            </p:cNvSpPr>
            <p:nvPr/>
          </p:nvSpPr>
          <p:spPr bwMode="auto">
            <a:xfrm>
              <a:off x="4214" y="1948"/>
              <a:ext cx="2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2" name="Line 922"/>
            <p:cNvSpPr>
              <a:spLocks noChangeShapeType="1"/>
            </p:cNvSpPr>
            <p:nvPr/>
          </p:nvSpPr>
          <p:spPr bwMode="auto">
            <a:xfrm>
              <a:off x="4286" y="1948"/>
              <a:ext cx="3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3" name="Line 923"/>
            <p:cNvSpPr>
              <a:spLocks noChangeShapeType="1"/>
            </p:cNvSpPr>
            <p:nvPr/>
          </p:nvSpPr>
          <p:spPr bwMode="auto">
            <a:xfrm>
              <a:off x="4319" y="1948"/>
              <a:ext cx="5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4" name="Line 924"/>
            <p:cNvSpPr>
              <a:spLocks noChangeShapeType="1"/>
            </p:cNvSpPr>
            <p:nvPr/>
          </p:nvSpPr>
          <p:spPr bwMode="auto">
            <a:xfrm>
              <a:off x="4369" y="1948"/>
              <a:ext cx="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5" name="Line 925"/>
            <p:cNvSpPr>
              <a:spLocks noChangeShapeType="1"/>
            </p:cNvSpPr>
            <p:nvPr/>
          </p:nvSpPr>
          <p:spPr bwMode="auto">
            <a:xfrm>
              <a:off x="4416" y="1948"/>
              <a:ext cx="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6" name="Line 926"/>
            <p:cNvSpPr>
              <a:spLocks noChangeShapeType="1"/>
            </p:cNvSpPr>
            <p:nvPr/>
          </p:nvSpPr>
          <p:spPr bwMode="auto">
            <a:xfrm>
              <a:off x="3149" y="3049"/>
              <a:ext cx="132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7" name="Line 927"/>
            <p:cNvSpPr>
              <a:spLocks noChangeShapeType="1"/>
            </p:cNvSpPr>
            <p:nvPr/>
          </p:nvSpPr>
          <p:spPr bwMode="auto">
            <a:xfrm flipH="1">
              <a:off x="4412" y="3049"/>
              <a:ext cx="58"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8" name="Line 928"/>
            <p:cNvSpPr>
              <a:spLocks noChangeShapeType="1"/>
            </p:cNvSpPr>
            <p:nvPr/>
          </p:nvSpPr>
          <p:spPr bwMode="auto">
            <a:xfrm flipH="1" flipV="1">
              <a:off x="4412" y="3020"/>
              <a:ext cx="58" cy="29"/>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9" name="Line 929"/>
            <p:cNvSpPr>
              <a:spLocks noChangeShapeType="1"/>
            </p:cNvSpPr>
            <p:nvPr/>
          </p:nvSpPr>
          <p:spPr bwMode="auto">
            <a:xfrm flipV="1">
              <a:off x="3149" y="3020"/>
              <a:ext cx="57" cy="29"/>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0" name="Line 930"/>
            <p:cNvSpPr>
              <a:spLocks noChangeShapeType="1"/>
            </p:cNvSpPr>
            <p:nvPr/>
          </p:nvSpPr>
          <p:spPr bwMode="auto">
            <a:xfrm>
              <a:off x="3149" y="3049"/>
              <a:ext cx="57"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1" name="Line 931"/>
            <p:cNvSpPr>
              <a:spLocks noChangeShapeType="1"/>
            </p:cNvSpPr>
            <p:nvPr/>
          </p:nvSpPr>
          <p:spPr bwMode="auto">
            <a:xfrm>
              <a:off x="3149" y="1948"/>
              <a:ext cx="0" cy="28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2" name="Line 932"/>
            <p:cNvSpPr>
              <a:spLocks noChangeShapeType="1"/>
            </p:cNvSpPr>
            <p:nvPr/>
          </p:nvSpPr>
          <p:spPr bwMode="auto">
            <a:xfrm flipH="1" flipV="1">
              <a:off x="3120" y="2178"/>
              <a:ext cx="29" cy="5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3" name="Line 933"/>
            <p:cNvSpPr>
              <a:spLocks noChangeShapeType="1"/>
            </p:cNvSpPr>
            <p:nvPr/>
          </p:nvSpPr>
          <p:spPr bwMode="auto">
            <a:xfrm flipV="1">
              <a:off x="3149" y="2178"/>
              <a:ext cx="32" cy="5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4" name="Line 934"/>
            <p:cNvSpPr>
              <a:spLocks noChangeShapeType="1"/>
            </p:cNvSpPr>
            <p:nvPr/>
          </p:nvSpPr>
          <p:spPr bwMode="auto">
            <a:xfrm>
              <a:off x="3149" y="1948"/>
              <a:ext cx="32" cy="5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5" name="Line 935"/>
            <p:cNvSpPr>
              <a:spLocks noChangeShapeType="1"/>
            </p:cNvSpPr>
            <p:nvPr/>
          </p:nvSpPr>
          <p:spPr bwMode="auto">
            <a:xfrm flipH="1">
              <a:off x="3120" y="1948"/>
              <a:ext cx="29" cy="5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6" name="Rectangle 936"/>
            <p:cNvSpPr>
              <a:spLocks noChangeArrowheads="1"/>
            </p:cNvSpPr>
            <p:nvPr/>
          </p:nvSpPr>
          <p:spPr bwMode="auto">
            <a:xfrm>
              <a:off x="3538" y="2722"/>
              <a:ext cx="78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Current Gen.</a:t>
              </a:r>
              <a:endParaRPr lang="en-US" altLang="en-US">
                <a:solidFill>
                  <a:prstClr val="black"/>
                </a:solidFill>
              </a:endParaRPr>
            </a:p>
          </p:txBody>
        </p:sp>
        <p:sp>
          <p:nvSpPr>
            <p:cNvPr id="477" name="Rectangle 937"/>
            <p:cNvSpPr>
              <a:spLocks noChangeArrowheads="1"/>
            </p:cNvSpPr>
            <p:nvPr/>
          </p:nvSpPr>
          <p:spPr bwMode="auto">
            <a:xfrm>
              <a:off x="3602" y="2855"/>
              <a:ext cx="64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Gap = 25.2</a:t>
              </a:r>
              <a:endParaRPr lang="en-US" altLang="en-US">
                <a:solidFill>
                  <a:prstClr val="black"/>
                </a:solidFill>
              </a:endParaRPr>
            </a:p>
          </p:txBody>
        </p:sp>
        <p:sp>
          <p:nvSpPr>
            <p:cNvPr id="478" name="Rectangle 938"/>
            <p:cNvSpPr>
              <a:spLocks noChangeArrowheads="1"/>
            </p:cNvSpPr>
            <p:nvPr/>
          </p:nvSpPr>
          <p:spPr bwMode="auto">
            <a:xfrm>
              <a:off x="2486" y="2916"/>
              <a:ext cx="37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Mean </a:t>
              </a:r>
              <a:endParaRPr lang="en-US" altLang="en-US">
                <a:solidFill>
                  <a:prstClr val="black"/>
                </a:solidFill>
              </a:endParaRPr>
            </a:p>
          </p:txBody>
        </p:sp>
        <p:sp>
          <p:nvSpPr>
            <p:cNvPr id="479" name="Rectangle 939"/>
            <p:cNvSpPr>
              <a:spLocks noChangeArrowheads="1"/>
            </p:cNvSpPr>
            <p:nvPr/>
          </p:nvSpPr>
          <p:spPr bwMode="auto">
            <a:xfrm>
              <a:off x="2803" y="2916"/>
              <a:ext cx="367"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Black</a:t>
              </a:r>
              <a:endParaRPr lang="en-US" altLang="en-US">
                <a:solidFill>
                  <a:prstClr val="black"/>
                </a:solidFill>
              </a:endParaRPr>
            </a:p>
          </p:txBody>
        </p:sp>
        <p:sp>
          <p:nvSpPr>
            <p:cNvPr id="480" name="Rectangle 940"/>
            <p:cNvSpPr>
              <a:spLocks noChangeArrowheads="1"/>
            </p:cNvSpPr>
            <p:nvPr/>
          </p:nvSpPr>
          <p:spPr bwMode="auto">
            <a:xfrm>
              <a:off x="2479" y="3035"/>
              <a:ext cx="6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Parent Rank</a:t>
              </a:r>
              <a:endParaRPr lang="en-US" altLang="en-US">
                <a:solidFill>
                  <a:prstClr val="black"/>
                </a:solidFill>
              </a:endParaRPr>
            </a:p>
          </p:txBody>
        </p:sp>
        <p:sp>
          <p:nvSpPr>
            <p:cNvPr id="481" name="Rectangle 941"/>
            <p:cNvSpPr>
              <a:spLocks noChangeArrowheads="1"/>
            </p:cNvSpPr>
            <p:nvPr/>
          </p:nvSpPr>
          <p:spPr bwMode="auto">
            <a:xfrm>
              <a:off x="4578" y="2916"/>
              <a:ext cx="37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Mean </a:t>
              </a:r>
              <a:endParaRPr lang="en-US" altLang="en-US">
                <a:solidFill>
                  <a:prstClr val="black"/>
                </a:solidFill>
              </a:endParaRPr>
            </a:p>
          </p:txBody>
        </p:sp>
        <p:sp>
          <p:nvSpPr>
            <p:cNvPr id="482" name="Rectangle 942"/>
            <p:cNvSpPr>
              <a:spLocks noChangeArrowheads="1"/>
            </p:cNvSpPr>
            <p:nvPr/>
          </p:nvSpPr>
          <p:spPr bwMode="auto">
            <a:xfrm>
              <a:off x="4895" y="2916"/>
              <a:ext cx="37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White</a:t>
              </a:r>
              <a:endParaRPr lang="en-US" altLang="en-US">
                <a:solidFill>
                  <a:prstClr val="black"/>
                </a:solidFill>
              </a:endParaRPr>
            </a:p>
          </p:txBody>
        </p:sp>
        <p:sp>
          <p:nvSpPr>
            <p:cNvPr id="483" name="Rectangle 943"/>
            <p:cNvSpPr>
              <a:spLocks noChangeArrowheads="1"/>
            </p:cNvSpPr>
            <p:nvPr/>
          </p:nvSpPr>
          <p:spPr bwMode="auto">
            <a:xfrm>
              <a:off x="4574" y="3035"/>
              <a:ext cx="6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a:solidFill>
                    <a:srgbClr val="000000"/>
                  </a:solidFill>
                </a:rPr>
                <a:t>Parent Rank</a:t>
              </a:r>
              <a:endParaRPr lang="en-US" altLang="en-US">
                <a:solidFill>
                  <a:prstClr val="black"/>
                </a:solidFill>
              </a:endParaRPr>
            </a:p>
          </p:txBody>
        </p:sp>
        <p:sp>
          <p:nvSpPr>
            <p:cNvPr id="484" name="Rectangle 944"/>
            <p:cNvSpPr>
              <a:spLocks noChangeArrowheads="1"/>
            </p:cNvSpPr>
            <p:nvPr/>
          </p:nvSpPr>
          <p:spPr bwMode="auto">
            <a:xfrm>
              <a:off x="3037"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90353B"/>
                  </a:solidFill>
                </a:rPr>
                <a:t>32.7</a:t>
              </a:r>
              <a:endParaRPr lang="en-US" altLang="en-US">
                <a:solidFill>
                  <a:prstClr val="black"/>
                </a:solidFill>
              </a:endParaRPr>
            </a:p>
          </p:txBody>
        </p:sp>
        <p:sp>
          <p:nvSpPr>
            <p:cNvPr id="485" name="Rectangle 945"/>
            <p:cNvSpPr>
              <a:spLocks noChangeArrowheads="1"/>
            </p:cNvSpPr>
            <p:nvPr/>
          </p:nvSpPr>
          <p:spPr bwMode="auto">
            <a:xfrm>
              <a:off x="4153"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1A476F"/>
                  </a:solidFill>
                </a:rPr>
                <a:t>57.9</a:t>
              </a:r>
              <a:endParaRPr lang="en-US" altLang="en-US">
                <a:solidFill>
                  <a:prstClr val="black"/>
                </a:solidFill>
              </a:endParaRPr>
            </a:p>
          </p:txBody>
        </p:sp>
        <p:sp>
          <p:nvSpPr>
            <p:cNvPr id="486" name="Rectangle 946"/>
            <p:cNvSpPr>
              <a:spLocks noChangeArrowheads="1"/>
            </p:cNvSpPr>
            <p:nvPr/>
          </p:nvSpPr>
          <p:spPr bwMode="auto">
            <a:xfrm>
              <a:off x="1165" y="1879"/>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1A476F"/>
                  </a:solidFill>
                </a:rPr>
                <a:t>53.6</a:t>
              </a:r>
              <a:endParaRPr lang="en-US" altLang="en-US">
                <a:solidFill>
                  <a:prstClr val="black"/>
                </a:solidFill>
              </a:endParaRPr>
            </a:p>
          </p:txBody>
        </p:sp>
        <p:sp>
          <p:nvSpPr>
            <p:cNvPr id="487" name="Rectangle 947"/>
            <p:cNvSpPr>
              <a:spLocks noChangeArrowheads="1"/>
            </p:cNvSpPr>
            <p:nvPr/>
          </p:nvSpPr>
          <p:spPr bwMode="auto">
            <a:xfrm>
              <a:off x="1475" y="2066"/>
              <a:ext cx="165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Pred. Gap in Next Gen. =  8.8</a:t>
              </a:r>
              <a:endParaRPr lang="en-US" altLang="en-US">
                <a:solidFill>
                  <a:prstClr val="black"/>
                </a:solidFill>
              </a:endParaRPr>
            </a:p>
          </p:txBody>
        </p:sp>
        <p:sp>
          <p:nvSpPr>
            <p:cNvPr id="488" name="Rectangle 948"/>
            <p:cNvSpPr>
              <a:spLocks noChangeArrowheads="1"/>
            </p:cNvSpPr>
            <p:nvPr/>
          </p:nvSpPr>
          <p:spPr bwMode="auto">
            <a:xfrm>
              <a:off x="1165" y="2171"/>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90353B"/>
                  </a:solidFill>
                </a:rPr>
                <a:t>44.8</a:t>
              </a:r>
              <a:endParaRPr lang="en-US" altLang="en-US">
                <a:solidFill>
                  <a:prstClr val="black"/>
                </a:solidFill>
              </a:endParaRPr>
            </a:p>
          </p:txBody>
        </p:sp>
        <p:sp>
          <p:nvSpPr>
            <p:cNvPr id="489" name="Line 949"/>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0" name="Line 950"/>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1" name="Rectangle 951"/>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492" name="Line 952"/>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3" name="Rectangle 953"/>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494" name="Line 954"/>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5" name="Rectangle 955"/>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496" name="Line 956"/>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7" name="Rectangle 957"/>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498" name="Line 958"/>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9" name="Rectangle 959"/>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500" name="Line 960"/>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1" name="Rectangle 961"/>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502" name="Rectangle 962"/>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Mean Child Household Income Rank</a:t>
              </a:r>
              <a:endParaRPr lang="en-US" altLang="en-US">
                <a:solidFill>
                  <a:prstClr val="black"/>
                </a:solidFill>
              </a:endParaRPr>
            </a:p>
          </p:txBody>
        </p:sp>
        <p:sp>
          <p:nvSpPr>
            <p:cNvPr id="503" name="Line 963"/>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4" name="Line 964"/>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5" name="Rectangle 965"/>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506" name="Line 966"/>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7" name="Rectangle 967"/>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508" name="Line 968"/>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9" name="Rectangle 969"/>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510" name="Line 970"/>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1" name="Rectangle 971"/>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512" name="Line 972"/>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3" name="Rectangle 973"/>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514" name="Line 974"/>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5" name="Rectangle 975"/>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516" name="Rectangle 976"/>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517" name="Rectangle 977"/>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Tree>
    <p:extLst>
      <p:ext uri="{BB962C8B-B14F-4D97-AF65-F5344CB8AC3E}">
        <p14:creationId xmlns:p14="http://schemas.microsoft.com/office/powerpoint/2010/main" val="251287406"/>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 name="TextBox 92"/>
          <p:cNvSpPr txBox="1"/>
          <p:nvPr/>
        </p:nvSpPr>
        <p:spPr>
          <a:xfrm>
            <a:off x="1819183" y="23476"/>
            <a:ext cx="9143867" cy="369328"/>
          </a:xfrm>
          <a:prstGeom prst="rect">
            <a:avLst/>
          </a:prstGeom>
          <a:noFill/>
        </p:spPr>
        <p:txBody>
          <a:bodyPr wrap="square" lIns="91422" tIns="45718" rIns="91422" bIns="45718" rtlCol="0">
            <a:spAutoFit/>
          </a:bodyPr>
          <a:lstStyle/>
          <a:p>
            <a:pPr algn="ctr" defTabSz="914196">
              <a:defRPr/>
            </a:pPr>
            <a:r>
              <a:rPr lang="en-US" b="1" kern="0" dirty="0">
                <a:solidFill>
                  <a:srgbClr val="1E2D53"/>
                </a:solidFill>
                <a:latin typeface="Arial"/>
              </a:rPr>
              <a:t>Convergence in Black-White Gap if Intergenerational Mobility is Race-Invariant</a:t>
            </a:r>
          </a:p>
        </p:txBody>
      </p:sp>
      <p:grpSp>
        <p:nvGrpSpPr>
          <p:cNvPr id="249" name="Group 4"/>
          <p:cNvGrpSpPr>
            <a:grpSpLocks noChangeAspect="1"/>
          </p:cNvGrpSpPr>
          <p:nvPr/>
        </p:nvGrpSpPr>
        <p:grpSpPr bwMode="auto">
          <a:xfrm>
            <a:off x="1522413" y="200025"/>
            <a:ext cx="9380538" cy="6453188"/>
            <a:chOff x="959" y="126"/>
            <a:chExt cx="5909" cy="4065"/>
          </a:xfrm>
        </p:grpSpPr>
        <p:grpSp>
          <p:nvGrpSpPr>
            <p:cNvPr id="250" name="Group 205"/>
            <p:cNvGrpSpPr>
              <a:grpSpLocks/>
            </p:cNvGrpSpPr>
            <p:nvPr/>
          </p:nvGrpSpPr>
          <p:grpSpPr bwMode="auto">
            <a:xfrm>
              <a:off x="1435" y="421"/>
              <a:ext cx="5260" cy="3287"/>
              <a:chOff x="1435" y="421"/>
              <a:chExt cx="5260" cy="3287"/>
            </a:xfrm>
          </p:grpSpPr>
          <p:sp>
            <p:nvSpPr>
              <p:cNvPr id="297" name="Line 8"/>
              <p:cNvSpPr>
                <a:spLocks noChangeShapeType="1"/>
              </p:cNvSpPr>
              <p:nvPr/>
            </p:nvSpPr>
            <p:spPr bwMode="auto">
              <a:xfrm>
                <a:off x="1435" y="370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8" name="Line 9"/>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9" name="Line 10"/>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0" name="Line 11"/>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1" name="Line 12"/>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2" name="Line 13"/>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3" name="Oval 14"/>
              <p:cNvSpPr>
                <a:spLocks noChangeArrowheads="1"/>
              </p:cNvSpPr>
              <p:nvPr/>
            </p:nvSpPr>
            <p:spPr bwMode="auto">
              <a:xfrm>
                <a:off x="1471" y="2624"/>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4" name="Oval 15"/>
              <p:cNvSpPr>
                <a:spLocks noChangeArrowheads="1"/>
              </p:cNvSpPr>
              <p:nvPr/>
            </p:nvSpPr>
            <p:spPr bwMode="auto">
              <a:xfrm>
                <a:off x="1525" y="2578"/>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5" name="Oval 16"/>
              <p:cNvSpPr>
                <a:spLocks noChangeArrowheads="1"/>
              </p:cNvSpPr>
              <p:nvPr/>
            </p:nvSpPr>
            <p:spPr bwMode="auto">
              <a:xfrm>
                <a:off x="1576" y="254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6" name="Oval 17"/>
              <p:cNvSpPr>
                <a:spLocks noChangeArrowheads="1"/>
              </p:cNvSpPr>
              <p:nvPr/>
            </p:nvSpPr>
            <p:spPr bwMode="auto">
              <a:xfrm>
                <a:off x="1630" y="2531"/>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7" name="Oval 18"/>
              <p:cNvSpPr>
                <a:spLocks noChangeArrowheads="1"/>
              </p:cNvSpPr>
              <p:nvPr/>
            </p:nvSpPr>
            <p:spPr bwMode="auto">
              <a:xfrm>
                <a:off x="1680" y="2513"/>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8" name="Oval 19"/>
              <p:cNvSpPr>
                <a:spLocks noChangeArrowheads="1"/>
              </p:cNvSpPr>
              <p:nvPr/>
            </p:nvSpPr>
            <p:spPr bwMode="auto">
              <a:xfrm>
                <a:off x="1734" y="2498"/>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9" name="Oval 20"/>
              <p:cNvSpPr>
                <a:spLocks noChangeArrowheads="1"/>
              </p:cNvSpPr>
              <p:nvPr/>
            </p:nvSpPr>
            <p:spPr bwMode="auto">
              <a:xfrm>
                <a:off x="1784" y="2484"/>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0" name="Oval 21"/>
              <p:cNvSpPr>
                <a:spLocks noChangeArrowheads="1"/>
              </p:cNvSpPr>
              <p:nvPr/>
            </p:nvSpPr>
            <p:spPr bwMode="auto">
              <a:xfrm>
                <a:off x="1838" y="2477"/>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1" name="Oval 22"/>
              <p:cNvSpPr>
                <a:spLocks noChangeArrowheads="1"/>
              </p:cNvSpPr>
              <p:nvPr/>
            </p:nvSpPr>
            <p:spPr bwMode="auto">
              <a:xfrm>
                <a:off x="1892" y="2462"/>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2" name="Oval 23"/>
              <p:cNvSpPr>
                <a:spLocks noChangeArrowheads="1"/>
              </p:cNvSpPr>
              <p:nvPr/>
            </p:nvSpPr>
            <p:spPr bwMode="auto">
              <a:xfrm>
                <a:off x="1943" y="2452"/>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3" name="Oval 24"/>
              <p:cNvSpPr>
                <a:spLocks noChangeArrowheads="1"/>
              </p:cNvSpPr>
              <p:nvPr/>
            </p:nvSpPr>
            <p:spPr bwMode="auto">
              <a:xfrm>
                <a:off x="1997" y="244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4" name="Oval 25"/>
              <p:cNvSpPr>
                <a:spLocks noChangeArrowheads="1"/>
              </p:cNvSpPr>
              <p:nvPr/>
            </p:nvSpPr>
            <p:spPr bwMode="auto">
              <a:xfrm>
                <a:off x="2047" y="2437"/>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5" name="Oval 26"/>
              <p:cNvSpPr>
                <a:spLocks noChangeArrowheads="1"/>
              </p:cNvSpPr>
              <p:nvPr/>
            </p:nvSpPr>
            <p:spPr bwMode="auto">
              <a:xfrm>
                <a:off x="2101" y="2423"/>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6" name="Oval 27"/>
              <p:cNvSpPr>
                <a:spLocks noChangeArrowheads="1"/>
              </p:cNvSpPr>
              <p:nvPr/>
            </p:nvSpPr>
            <p:spPr bwMode="auto">
              <a:xfrm>
                <a:off x="2152" y="2412"/>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7" name="Oval 28"/>
              <p:cNvSpPr>
                <a:spLocks noChangeArrowheads="1"/>
              </p:cNvSpPr>
              <p:nvPr/>
            </p:nvSpPr>
            <p:spPr bwMode="auto">
              <a:xfrm>
                <a:off x="2206" y="2405"/>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8" name="Oval 29"/>
              <p:cNvSpPr>
                <a:spLocks noChangeArrowheads="1"/>
              </p:cNvSpPr>
              <p:nvPr/>
            </p:nvSpPr>
            <p:spPr bwMode="auto">
              <a:xfrm>
                <a:off x="2256" y="2394"/>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9" name="Oval 30"/>
              <p:cNvSpPr>
                <a:spLocks noChangeArrowheads="1"/>
              </p:cNvSpPr>
              <p:nvPr/>
            </p:nvSpPr>
            <p:spPr bwMode="auto">
              <a:xfrm>
                <a:off x="2310" y="2387"/>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0" name="Oval 31"/>
              <p:cNvSpPr>
                <a:spLocks noChangeArrowheads="1"/>
              </p:cNvSpPr>
              <p:nvPr/>
            </p:nvSpPr>
            <p:spPr bwMode="auto">
              <a:xfrm>
                <a:off x="2364" y="238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1" name="Oval 32"/>
              <p:cNvSpPr>
                <a:spLocks noChangeArrowheads="1"/>
              </p:cNvSpPr>
              <p:nvPr/>
            </p:nvSpPr>
            <p:spPr bwMode="auto">
              <a:xfrm>
                <a:off x="2414" y="2365"/>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2" name="Oval 33"/>
              <p:cNvSpPr>
                <a:spLocks noChangeArrowheads="1"/>
              </p:cNvSpPr>
              <p:nvPr/>
            </p:nvSpPr>
            <p:spPr bwMode="auto">
              <a:xfrm>
                <a:off x="2468" y="2358"/>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3" name="Oval 34"/>
              <p:cNvSpPr>
                <a:spLocks noChangeArrowheads="1"/>
              </p:cNvSpPr>
              <p:nvPr/>
            </p:nvSpPr>
            <p:spPr bwMode="auto">
              <a:xfrm>
                <a:off x="2519" y="2351"/>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4" name="Oval 35"/>
              <p:cNvSpPr>
                <a:spLocks noChangeArrowheads="1"/>
              </p:cNvSpPr>
              <p:nvPr/>
            </p:nvSpPr>
            <p:spPr bwMode="auto">
              <a:xfrm>
                <a:off x="2573" y="234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5" name="Oval 36"/>
              <p:cNvSpPr>
                <a:spLocks noChangeArrowheads="1"/>
              </p:cNvSpPr>
              <p:nvPr/>
            </p:nvSpPr>
            <p:spPr bwMode="auto">
              <a:xfrm>
                <a:off x="2623" y="2329"/>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6" name="Oval 37"/>
              <p:cNvSpPr>
                <a:spLocks noChangeArrowheads="1"/>
              </p:cNvSpPr>
              <p:nvPr/>
            </p:nvSpPr>
            <p:spPr bwMode="auto">
              <a:xfrm>
                <a:off x="2677" y="2318"/>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 name="Oval 38"/>
              <p:cNvSpPr>
                <a:spLocks noChangeArrowheads="1"/>
              </p:cNvSpPr>
              <p:nvPr/>
            </p:nvSpPr>
            <p:spPr bwMode="auto">
              <a:xfrm>
                <a:off x="2728" y="2308"/>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 name="Oval 39"/>
              <p:cNvSpPr>
                <a:spLocks noChangeArrowheads="1"/>
              </p:cNvSpPr>
              <p:nvPr/>
            </p:nvSpPr>
            <p:spPr bwMode="auto">
              <a:xfrm>
                <a:off x="2782" y="2293"/>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9" name="Oval 40"/>
              <p:cNvSpPr>
                <a:spLocks noChangeArrowheads="1"/>
              </p:cNvSpPr>
              <p:nvPr/>
            </p:nvSpPr>
            <p:spPr bwMode="auto">
              <a:xfrm>
                <a:off x="2836" y="2286"/>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0" name="Oval 41"/>
              <p:cNvSpPr>
                <a:spLocks noChangeArrowheads="1"/>
              </p:cNvSpPr>
              <p:nvPr/>
            </p:nvSpPr>
            <p:spPr bwMode="auto">
              <a:xfrm>
                <a:off x="2886" y="2275"/>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1" name="Oval 42"/>
              <p:cNvSpPr>
                <a:spLocks noChangeArrowheads="1"/>
              </p:cNvSpPr>
              <p:nvPr/>
            </p:nvSpPr>
            <p:spPr bwMode="auto">
              <a:xfrm>
                <a:off x="2940" y="226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2" name="Oval 43"/>
              <p:cNvSpPr>
                <a:spLocks noChangeArrowheads="1"/>
              </p:cNvSpPr>
              <p:nvPr/>
            </p:nvSpPr>
            <p:spPr bwMode="auto">
              <a:xfrm>
                <a:off x="2990" y="2250"/>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3" name="Oval 44"/>
              <p:cNvSpPr>
                <a:spLocks noChangeArrowheads="1"/>
              </p:cNvSpPr>
              <p:nvPr/>
            </p:nvSpPr>
            <p:spPr bwMode="auto">
              <a:xfrm>
                <a:off x="3044" y="2239"/>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4" name="Oval 45"/>
              <p:cNvSpPr>
                <a:spLocks noChangeArrowheads="1"/>
              </p:cNvSpPr>
              <p:nvPr/>
            </p:nvSpPr>
            <p:spPr bwMode="auto">
              <a:xfrm>
                <a:off x="3095" y="2225"/>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5" name="Oval 46"/>
              <p:cNvSpPr>
                <a:spLocks noChangeArrowheads="1"/>
              </p:cNvSpPr>
              <p:nvPr/>
            </p:nvSpPr>
            <p:spPr bwMode="auto">
              <a:xfrm>
                <a:off x="3149" y="2221"/>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6" name="Oval 47"/>
              <p:cNvSpPr>
                <a:spLocks noChangeArrowheads="1"/>
              </p:cNvSpPr>
              <p:nvPr/>
            </p:nvSpPr>
            <p:spPr bwMode="auto">
              <a:xfrm>
                <a:off x="3203" y="2210"/>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7" name="Oval 48"/>
              <p:cNvSpPr>
                <a:spLocks noChangeArrowheads="1"/>
              </p:cNvSpPr>
              <p:nvPr/>
            </p:nvSpPr>
            <p:spPr bwMode="auto">
              <a:xfrm>
                <a:off x="3253" y="2196"/>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8" name="Oval 49"/>
              <p:cNvSpPr>
                <a:spLocks noChangeArrowheads="1"/>
              </p:cNvSpPr>
              <p:nvPr/>
            </p:nvSpPr>
            <p:spPr bwMode="auto">
              <a:xfrm>
                <a:off x="3307" y="2185"/>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9" name="Oval 50"/>
              <p:cNvSpPr>
                <a:spLocks noChangeArrowheads="1"/>
              </p:cNvSpPr>
              <p:nvPr/>
            </p:nvSpPr>
            <p:spPr bwMode="auto">
              <a:xfrm>
                <a:off x="3358" y="2171"/>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0" name="Oval 51"/>
              <p:cNvSpPr>
                <a:spLocks noChangeArrowheads="1"/>
              </p:cNvSpPr>
              <p:nvPr/>
            </p:nvSpPr>
            <p:spPr bwMode="auto">
              <a:xfrm>
                <a:off x="3412" y="216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1" name="Oval 52"/>
              <p:cNvSpPr>
                <a:spLocks noChangeArrowheads="1"/>
              </p:cNvSpPr>
              <p:nvPr/>
            </p:nvSpPr>
            <p:spPr bwMode="auto">
              <a:xfrm>
                <a:off x="3462" y="2153"/>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2" name="Oval 53"/>
              <p:cNvSpPr>
                <a:spLocks noChangeArrowheads="1"/>
              </p:cNvSpPr>
              <p:nvPr/>
            </p:nvSpPr>
            <p:spPr bwMode="auto">
              <a:xfrm>
                <a:off x="3516" y="2138"/>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3" name="Oval 54"/>
              <p:cNvSpPr>
                <a:spLocks noChangeArrowheads="1"/>
              </p:cNvSpPr>
              <p:nvPr/>
            </p:nvSpPr>
            <p:spPr bwMode="auto">
              <a:xfrm>
                <a:off x="3566" y="212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4" name="Oval 55"/>
              <p:cNvSpPr>
                <a:spLocks noChangeArrowheads="1"/>
              </p:cNvSpPr>
              <p:nvPr/>
            </p:nvSpPr>
            <p:spPr bwMode="auto">
              <a:xfrm>
                <a:off x="3620" y="2117"/>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5" name="Oval 56"/>
              <p:cNvSpPr>
                <a:spLocks noChangeArrowheads="1"/>
              </p:cNvSpPr>
              <p:nvPr/>
            </p:nvSpPr>
            <p:spPr bwMode="auto">
              <a:xfrm>
                <a:off x="3671" y="210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 name="Oval 57"/>
              <p:cNvSpPr>
                <a:spLocks noChangeArrowheads="1"/>
              </p:cNvSpPr>
              <p:nvPr/>
            </p:nvSpPr>
            <p:spPr bwMode="auto">
              <a:xfrm>
                <a:off x="3725" y="2092"/>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7" name="Oval 58"/>
              <p:cNvSpPr>
                <a:spLocks noChangeArrowheads="1"/>
              </p:cNvSpPr>
              <p:nvPr/>
            </p:nvSpPr>
            <p:spPr bwMode="auto">
              <a:xfrm>
                <a:off x="3779" y="208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8" name="Oval 59"/>
              <p:cNvSpPr>
                <a:spLocks noChangeArrowheads="1"/>
              </p:cNvSpPr>
              <p:nvPr/>
            </p:nvSpPr>
            <p:spPr bwMode="auto">
              <a:xfrm>
                <a:off x="3829" y="2070"/>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9" name="Oval 60"/>
              <p:cNvSpPr>
                <a:spLocks noChangeArrowheads="1"/>
              </p:cNvSpPr>
              <p:nvPr/>
            </p:nvSpPr>
            <p:spPr bwMode="auto">
              <a:xfrm>
                <a:off x="3883" y="206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0" name="Oval 61"/>
              <p:cNvSpPr>
                <a:spLocks noChangeArrowheads="1"/>
              </p:cNvSpPr>
              <p:nvPr/>
            </p:nvSpPr>
            <p:spPr bwMode="auto">
              <a:xfrm>
                <a:off x="3934" y="205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1" name="Oval 62"/>
              <p:cNvSpPr>
                <a:spLocks noChangeArrowheads="1"/>
              </p:cNvSpPr>
              <p:nvPr/>
            </p:nvSpPr>
            <p:spPr bwMode="auto">
              <a:xfrm>
                <a:off x="3988" y="2038"/>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2" name="Oval 63"/>
              <p:cNvSpPr>
                <a:spLocks noChangeArrowheads="1"/>
              </p:cNvSpPr>
              <p:nvPr/>
            </p:nvSpPr>
            <p:spPr bwMode="auto">
              <a:xfrm>
                <a:off x="4038" y="2027"/>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3" name="Oval 64"/>
              <p:cNvSpPr>
                <a:spLocks noChangeArrowheads="1"/>
              </p:cNvSpPr>
              <p:nvPr/>
            </p:nvSpPr>
            <p:spPr bwMode="auto">
              <a:xfrm>
                <a:off x="4092" y="2023"/>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4" name="Oval 65"/>
              <p:cNvSpPr>
                <a:spLocks noChangeArrowheads="1"/>
              </p:cNvSpPr>
              <p:nvPr/>
            </p:nvSpPr>
            <p:spPr bwMode="auto">
              <a:xfrm>
                <a:off x="4142" y="200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5" name="Oval 66"/>
              <p:cNvSpPr>
                <a:spLocks noChangeArrowheads="1"/>
              </p:cNvSpPr>
              <p:nvPr/>
            </p:nvSpPr>
            <p:spPr bwMode="auto">
              <a:xfrm>
                <a:off x="4196" y="2002"/>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6" name="Oval 67"/>
              <p:cNvSpPr>
                <a:spLocks noChangeArrowheads="1"/>
              </p:cNvSpPr>
              <p:nvPr/>
            </p:nvSpPr>
            <p:spPr bwMode="auto">
              <a:xfrm>
                <a:off x="4250" y="1987"/>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7" name="Oval 68"/>
              <p:cNvSpPr>
                <a:spLocks noChangeArrowheads="1"/>
              </p:cNvSpPr>
              <p:nvPr/>
            </p:nvSpPr>
            <p:spPr bwMode="auto">
              <a:xfrm>
                <a:off x="4301" y="1976"/>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8" name="Oval 69"/>
              <p:cNvSpPr>
                <a:spLocks noChangeArrowheads="1"/>
              </p:cNvSpPr>
              <p:nvPr/>
            </p:nvSpPr>
            <p:spPr bwMode="auto">
              <a:xfrm>
                <a:off x="4355" y="1966"/>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9" name="Oval 70"/>
              <p:cNvSpPr>
                <a:spLocks noChangeArrowheads="1"/>
              </p:cNvSpPr>
              <p:nvPr/>
            </p:nvSpPr>
            <p:spPr bwMode="auto">
              <a:xfrm>
                <a:off x="4405" y="1958"/>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0" name="Oval 71"/>
              <p:cNvSpPr>
                <a:spLocks noChangeArrowheads="1"/>
              </p:cNvSpPr>
              <p:nvPr/>
            </p:nvSpPr>
            <p:spPr bwMode="auto">
              <a:xfrm>
                <a:off x="4459" y="1944"/>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1" name="Oval 72"/>
              <p:cNvSpPr>
                <a:spLocks noChangeArrowheads="1"/>
              </p:cNvSpPr>
              <p:nvPr/>
            </p:nvSpPr>
            <p:spPr bwMode="auto">
              <a:xfrm>
                <a:off x="4510" y="1937"/>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 name="Oval 73"/>
              <p:cNvSpPr>
                <a:spLocks noChangeArrowheads="1"/>
              </p:cNvSpPr>
              <p:nvPr/>
            </p:nvSpPr>
            <p:spPr bwMode="auto">
              <a:xfrm>
                <a:off x="4564" y="1922"/>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3" name="Oval 74"/>
              <p:cNvSpPr>
                <a:spLocks noChangeArrowheads="1"/>
              </p:cNvSpPr>
              <p:nvPr/>
            </p:nvSpPr>
            <p:spPr bwMode="auto">
              <a:xfrm>
                <a:off x="4618" y="1915"/>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4" name="Oval 75"/>
              <p:cNvSpPr>
                <a:spLocks noChangeArrowheads="1"/>
              </p:cNvSpPr>
              <p:nvPr/>
            </p:nvSpPr>
            <p:spPr bwMode="auto">
              <a:xfrm>
                <a:off x="4668" y="190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5" name="Oval 76"/>
              <p:cNvSpPr>
                <a:spLocks noChangeArrowheads="1"/>
              </p:cNvSpPr>
              <p:nvPr/>
            </p:nvSpPr>
            <p:spPr bwMode="auto">
              <a:xfrm>
                <a:off x="4722" y="1890"/>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6" name="Oval 77"/>
              <p:cNvSpPr>
                <a:spLocks noChangeArrowheads="1"/>
              </p:cNvSpPr>
              <p:nvPr/>
            </p:nvSpPr>
            <p:spPr bwMode="auto">
              <a:xfrm>
                <a:off x="4772" y="1879"/>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7" name="Oval 78"/>
              <p:cNvSpPr>
                <a:spLocks noChangeArrowheads="1"/>
              </p:cNvSpPr>
              <p:nvPr/>
            </p:nvSpPr>
            <p:spPr bwMode="auto">
              <a:xfrm>
                <a:off x="4826" y="1872"/>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8" name="Oval 79"/>
              <p:cNvSpPr>
                <a:spLocks noChangeArrowheads="1"/>
              </p:cNvSpPr>
              <p:nvPr/>
            </p:nvSpPr>
            <p:spPr bwMode="auto">
              <a:xfrm>
                <a:off x="4877" y="1865"/>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9" name="Oval 80"/>
              <p:cNvSpPr>
                <a:spLocks noChangeArrowheads="1"/>
              </p:cNvSpPr>
              <p:nvPr/>
            </p:nvSpPr>
            <p:spPr bwMode="auto">
              <a:xfrm>
                <a:off x="4931" y="1850"/>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0" name="Oval 81"/>
              <p:cNvSpPr>
                <a:spLocks noChangeArrowheads="1"/>
              </p:cNvSpPr>
              <p:nvPr/>
            </p:nvSpPr>
            <p:spPr bwMode="auto">
              <a:xfrm>
                <a:off x="4981" y="1843"/>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1" name="Oval 82"/>
              <p:cNvSpPr>
                <a:spLocks noChangeArrowheads="1"/>
              </p:cNvSpPr>
              <p:nvPr/>
            </p:nvSpPr>
            <p:spPr bwMode="auto">
              <a:xfrm>
                <a:off x="5035" y="1829"/>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2" name="Oval 83"/>
              <p:cNvSpPr>
                <a:spLocks noChangeArrowheads="1"/>
              </p:cNvSpPr>
              <p:nvPr/>
            </p:nvSpPr>
            <p:spPr bwMode="auto">
              <a:xfrm>
                <a:off x="5089" y="1818"/>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3" name="Oval 84"/>
              <p:cNvSpPr>
                <a:spLocks noChangeArrowheads="1"/>
              </p:cNvSpPr>
              <p:nvPr/>
            </p:nvSpPr>
            <p:spPr bwMode="auto">
              <a:xfrm>
                <a:off x="5140" y="180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4" name="Oval 85"/>
              <p:cNvSpPr>
                <a:spLocks noChangeArrowheads="1"/>
              </p:cNvSpPr>
              <p:nvPr/>
            </p:nvSpPr>
            <p:spPr bwMode="auto">
              <a:xfrm>
                <a:off x="5194" y="1793"/>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5" name="Oval 86"/>
              <p:cNvSpPr>
                <a:spLocks noChangeArrowheads="1"/>
              </p:cNvSpPr>
              <p:nvPr/>
            </p:nvSpPr>
            <p:spPr bwMode="auto">
              <a:xfrm>
                <a:off x="5244" y="178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6" name="Oval 87"/>
              <p:cNvSpPr>
                <a:spLocks noChangeArrowheads="1"/>
              </p:cNvSpPr>
              <p:nvPr/>
            </p:nvSpPr>
            <p:spPr bwMode="auto">
              <a:xfrm>
                <a:off x="5298" y="1771"/>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7" name="Oval 88"/>
              <p:cNvSpPr>
                <a:spLocks noChangeArrowheads="1"/>
              </p:cNvSpPr>
              <p:nvPr/>
            </p:nvSpPr>
            <p:spPr bwMode="auto">
              <a:xfrm>
                <a:off x="5348" y="1760"/>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8" name="Oval 89"/>
              <p:cNvSpPr>
                <a:spLocks noChangeArrowheads="1"/>
              </p:cNvSpPr>
              <p:nvPr/>
            </p:nvSpPr>
            <p:spPr bwMode="auto">
              <a:xfrm>
                <a:off x="5402" y="1753"/>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9" name="Oval 90"/>
              <p:cNvSpPr>
                <a:spLocks noChangeArrowheads="1"/>
              </p:cNvSpPr>
              <p:nvPr/>
            </p:nvSpPr>
            <p:spPr bwMode="auto">
              <a:xfrm>
                <a:off x="5453" y="1735"/>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0" name="Oval 91"/>
              <p:cNvSpPr>
                <a:spLocks noChangeArrowheads="1"/>
              </p:cNvSpPr>
              <p:nvPr/>
            </p:nvSpPr>
            <p:spPr bwMode="auto">
              <a:xfrm>
                <a:off x="5507" y="172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1" name="Oval 92"/>
              <p:cNvSpPr>
                <a:spLocks noChangeArrowheads="1"/>
              </p:cNvSpPr>
              <p:nvPr/>
            </p:nvSpPr>
            <p:spPr bwMode="auto">
              <a:xfrm>
                <a:off x="5561" y="171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2" name="Oval 93"/>
              <p:cNvSpPr>
                <a:spLocks noChangeArrowheads="1"/>
              </p:cNvSpPr>
              <p:nvPr/>
            </p:nvSpPr>
            <p:spPr bwMode="auto">
              <a:xfrm>
                <a:off x="5611" y="170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3" name="Oval 94"/>
              <p:cNvSpPr>
                <a:spLocks noChangeArrowheads="1"/>
              </p:cNvSpPr>
              <p:nvPr/>
            </p:nvSpPr>
            <p:spPr bwMode="auto">
              <a:xfrm>
                <a:off x="5665" y="1688"/>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4" name="Oval 95"/>
              <p:cNvSpPr>
                <a:spLocks noChangeArrowheads="1"/>
              </p:cNvSpPr>
              <p:nvPr/>
            </p:nvSpPr>
            <p:spPr bwMode="auto">
              <a:xfrm>
                <a:off x="5716" y="167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5" name="Oval 96"/>
              <p:cNvSpPr>
                <a:spLocks noChangeArrowheads="1"/>
              </p:cNvSpPr>
              <p:nvPr/>
            </p:nvSpPr>
            <p:spPr bwMode="auto">
              <a:xfrm>
                <a:off x="5770" y="1667"/>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6" name="Oval 97"/>
              <p:cNvSpPr>
                <a:spLocks noChangeArrowheads="1"/>
              </p:cNvSpPr>
              <p:nvPr/>
            </p:nvSpPr>
            <p:spPr bwMode="auto">
              <a:xfrm>
                <a:off x="5820" y="164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7" name="Oval 98"/>
              <p:cNvSpPr>
                <a:spLocks noChangeArrowheads="1"/>
              </p:cNvSpPr>
              <p:nvPr/>
            </p:nvSpPr>
            <p:spPr bwMode="auto">
              <a:xfrm>
                <a:off x="5874" y="163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8" name="Oval 99"/>
              <p:cNvSpPr>
                <a:spLocks noChangeArrowheads="1"/>
              </p:cNvSpPr>
              <p:nvPr/>
            </p:nvSpPr>
            <p:spPr bwMode="auto">
              <a:xfrm>
                <a:off x="5924" y="162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9" name="Oval 100"/>
              <p:cNvSpPr>
                <a:spLocks noChangeArrowheads="1"/>
              </p:cNvSpPr>
              <p:nvPr/>
            </p:nvSpPr>
            <p:spPr bwMode="auto">
              <a:xfrm>
                <a:off x="5978" y="1609"/>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0" name="Oval 101"/>
              <p:cNvSpPr>
                <a:spLocks noChangeArrowheads="1"/>
              </p:cNvSpPr>
              <p:nvPr/>
            </p:nvSpPr>
            <p:spPr bwMode="auto">
              <a:xfrm>
                <a:off x="6032" y="1591"/>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1" name="Oval 102"/>
              <p:cNvSpPr>
                <a:spLocks noChangeArrowheads="1"/>
              </p:cNvSpPr>
              <p:nvPr/>
            </p:nvSpPr>
            <p:spPr bwMode="auto">
              <a:xfrm>
                <a:off x="6083" y="1577"/>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2" name="Oval 103"/>
              <p:cNvSpPr>
                <a:spLocks noChangeArrowheads="1"/>
              </p:cNvSpPr>
              <p:nvPr/>
            </p:nvSpPr>
            <p:spPr bwMode="auto">
              <a:xfrm>
                <a:off x="6137" y="1559"/>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3" name="Oval 104"/>
              <p:cNvSpPr>
                <a:spLocks noChangeArrowheads="1"/>
              </p:cNvSpPr>
              <p:nvPr/>
            </p:nvSpPr>
            <p:spPr bwMode="auto">
              <a:xfrm>
                <a:off x="6187" y="1541"/>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4" name="Oval 105"/>
              <p:cNvSpPr>
                <a:spLocks noChangeArrowheads="1"/>
              </p:cNvSpPr>
              <p:nvPr/>
            </p:nvSpPr>
            <p:spPr bwMode="auto">
              <a:xfrm>
                <a:off x="6241" y="152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5" name="Oval 106"/>
              <p:cNvSpPr>
                <a:spLocks noChangeArrowheads="1"/>
              </p:cNvSpPr>
              <p:nvPr/>
            </p:nvSpPr>
            <p:spPr bwMode="auto">
              <a:xfrm>
                <a:off x="6292" y="1501"/>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6" name="Oval 107"/>
              <p:cNvSpPr>
                <a:spLocks noChangeArrowheads="1"/>
              </p:cNvSpPr>
              <p:nvPr/>
            </p:nvSpPr>
            <p:spPr bwMode="auto">
              <a:xfrm>
                <a:off x="6346" y="148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7" name="Oval 108"/>
              <p:cNvSpPr>
                <a:spLocks noChangeArrowheads="1"/>
              </p:cNvSpPr>
              <p:nvPr/>
            </p:nvSpPr>
            <p:spPr bwMode="auto">
              <a:xfrm>
                <a:off x="6396" y="145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8" name="Oval 109"/>
              <p:cNvSpPr>
                <a:spLocks noChangeArrowheads="1"/>
              </p:cNvSpPr>
              <p:nvPr/>
            </p:nvSpPr>
            <p:spPr bwMode="auto">
              <a:xfrm>
                <a:off x="6450" y="1426"/>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9" name="Oval 110"/>
              <p:cNvSpPr>
                <a:spLocks noChangeArrowheads="1"/>
              </p:cNvSpPr>
              <p:nvPr/>
            </p:nvSpPr>
            <p:spPr bwMode="auto">
              <a:xfrm>
                <a:off x="6504" y="1404"/>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0" name="Oval 111"/>
              <p:cNvSpPr>
                <a:spLocks noChangeArrowheads="1"/>
              </p:cNvSpPr>
              <p:nvPr/>
            </p:nvSpPr>
            <p:spPr bwMode="auto">
              <a:xfrm>
                <a:off x="6554" y="1379"/>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1" name="Oval 112"/>
              <p:cNvSpPr>
                <a:spLocks noChangeArrowheads="1"/>
              </p:cNvSpPr>
              <p:nvPr/>
            </p:nvSpPr>
            <p:spPr bwMode="auto">
              <a:xfrm>
                <a:off x="6608" y="1339"/>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2" name="Oval 113"/>
              <p:cNvSpPr>
                <a:spLocks noChangeArrowheads="1"/>
              </p:cNvSpPr>
              <p:nvPr/>
            </p:nvSpPr>
            <p:spPr bwMode="auto">
              <a:xfrm>
                <a:off x="6659" y="1267"/>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 name="Freeform 114"/>
              <p:cNvSpPr>
                <a:spLocks/>
              </p:cNvSpPr>
              <p:nvPr/>
            </p:nvSpPr>
            <p:spPr bwMode="auto">
              <a:xfrm>
                <a:off x="1489" y="1462"/>
                <a:ext cx="5188" cy="1141"/>
              </a:xfrm>
              <a:custGeom>
                <a:avLst/>
                <a:gdLst>
                  <a:gd name="T0" fmla="*/ 0 w 1441"/>
                  <a:gd name="T1" fmla="*/ 317 h 317"/>
                  <a:gd name="T2" fmla="*/ 720 w 1441"/>
                  <a:gd name="T3" fmla="*/ 158 h 317"/>
                  <a:gd name="T4" fmla="*/ 1441 w 1441"/>
                  <a:gd name="T5" fmla="*/ 0 h 317"/>
                </a:gdLst>
                <a:ahLst/>
                <a:cxnLst>
                  <a:cxn ang="0">
                    <a:pos x="T0" y="T1"/>
                  </a:cxn>
                  <a:cxn ang="0">
                    <a:pos x="T2" y="T3"/>
                  </a:cxn>
                  <a:cxn ang="0">
                    <a:pos x="T4" y="T5"/>
                  </a:cxn>
                </a:cxnLst>
                <a:rect l="0" t="0" r="r" b="b"/>
                <a:pathLst>
                  <a:path w="1441" h="317">
                    <a:moveTo>
                      <a:pt x="0" y="317"/>
                    </a:moveTo>
                    <a:lnTo>
                      <a:pt x="720" y="158"/>
                    </a:lnTo>
                    <a:lnTo>
                      <a:pt x="1441" y="0"/>
                    </a:lnTo>
                  </a:path>
                </a:pathLst>
              </a:custGeom>
              <a:noFill/>
              <a:ln w="222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 name="Line 115"/>
              <p:cNvSpPr>
                <a:spLocks noChangeShapeType="1"/>
              </p:cNvSpPr>
              <p:nvPr/>
            </p:nvSpPr>
            <p:spPr bwMode="auto">
              <a:xfrm flipV="1">
                <a:off x="3782" y="367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 name="Line 116"/>
              <p:cNvSpPr>
                <a:spLocks noChangeShapeType="1"/>
              </p:cNvSpPr>
              <p:nvPr/>
            </p:nvSpPr>
            <p:spPr bwMode="auto">
              <a:xfrm flipV="1">
                <a:off x="3782" y="3643"/>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6" name="Line 117"/>
              <p:cNvSpPr>
                <a:spLocks noChangeShapeType="1"/>
              </p:cNvSpPr>
              <p:nvPr/>
            </p:nvSpPr>
            <p:spPr bwMode="auto">
              <a:xfrm flipV="1">
                <a:off x="3782" y="3622"/>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7" name="Line 118"/>
              <p:cNvSpPr>
                <a:spLocks noChangeShapeType="1"/>
              </p:cNvSpPr>
              <p:nvPr/>
            </p:nvSpPr>
            <p:spPr bwMode="auto">
              <a:xfrm flipV="1">
                <a:off x="3782" y="357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8" name="Line 119"/>
              <p:cNvSpPr>
                <a:spLocks noChangeShapeType="1"/>
              </p:cNvSpPr>
              <p:nvPr/>
            </p:nvSpPr>
            <p:spPr bwMode="auto">
              <a:xfrm flipV="1">
                <a:off x="3782" y="3542"/>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9" name="Line 120"/>
              <p:cNvSpPr>
                <a:spLocks noChangeShapeType="1"/>
              </p:cNvSpPr>
              <p:nvPr/>
            </p:nvSpPr>
            <p:spPr bwMode="auto">
              <a:xfrm flipV="1">
                <a:off x="3782" y="351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 name="Line 121"/>
              <p:cNvSpPr>
                <a:spLocks noChangeShapeType="1"/>
              </p:cNvSpPr>
              <p:nvPr/>
            </p:nvSpPr>
            <p:spPr bwMode="auto">
              <a:xfrm flipV="1">
                <a:off x="3782" y="349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 name="Line 122"/>
              <p:cNvSpPr>
                <a:spLocks noChangeShapeType="1"/>
              </p:cNvSpPr>
              <p:nvPr/>
            </p:nvSpPr>
            <p:spPr bwMode="auto">
              <a:xfrm flipV="1">
                <a:off x="3782" y="344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 name="Line 123"/>
              <p:cNvSpPr>
                <a:spLocks noChangeShapeType="1"/>
              </p:cNvSpPr>
              <p:nvPr/>
            </p:nvSpPr>
            <p:spPr bwMode="auto">
              <a:xfrm flipV="1">
                <a:off x="3782" y="3413"/>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 name="Line 124"/>
              <p:cNvSpPr>
                <a:spLocks noChangeShapeType="1"/>
              </p:cNvSpPr>
              <p:nvPr/>
            </p:nvSpPr>
            <p:spPr bwMode="auto">
              <a:xfrm flipV="1">
                <a:off x="3782" y="3380"/>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 name="Line 125"/>
              <p:cNvSpPr>
                <a:spLocks noChangeShapeType="1"/>
              </p:cNvSpPr>
              <p:nvPr/>
            </p:nvSpPr>
            <p:spPr bwMode="auto">
              <a:xfrm flipV="1">
                <a:off x="3782" y="336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 name="Line 126"/>
              <p:cNvSpPr>
                <a:spLocks noChangeShapeType="1"/>
              </p:cNvSpPr>
              <p:nvPr/>
            </p:nvSpPr>
            <p:spPr bwMode="auto">
              <a:xfrm flipV="1">
                <a:off x="3782" y="3312"/>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 name="Line 127"/>
              <p:cNvSpPr>
                <a:spLocks noChangeShapeType="1"/>
              </p:cNvSpPr>
              <p:nvPr/>
            </p:nvSpPr>
            <p:spPr bwMode="auto">
              <a:xfrm flipV="1">
                <a:off x="3782" y="328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 name="Line 128"/>
              <p:cNvSpPr>
                <a:spLocks noChangeShapeType="1"/>
              </p:cNvSpPr>
              <p:nvPr/>
            </p:nvSpPr>
            <p:spPr bwMode="auto">
              <a:xfrm flipV="1">
                <a:off x="3782" y="324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 name="Line 129"/>
              <p:cNvSpPr>
                <a:spLocks noChangeShapeType="1"/>
              </p:cNvSpPr>
              <p:nvPr/>
            </p:nvSpPr>
            <p:spPr bwMode="auto">
              <a:xfrm flipV="1">
                <a:off x="3782" y="3233"/>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 name="Line 130"/>
              <p:cNvSpPr>
                <a:spLocks noChangeShapeType="1"/>
              </p:cNvSpPr>
              <p:nvPr/>
            </p:nvSpPr>
            <p:spPr bwMode="auto">
              <a:xfrm flipV="1">
                <a:off x="3782" y="3182"/>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 name="Line 131"/>
              <p:cNvSpPr>
                <a:spLocks noChangeShapeType="1"/>
              </p:cNvSpPr>
              <p:nvPr/>
            </p:nvSpPr>
            <p:spPr bwMode="auto">
              <a:xfrm flipV="1">
                <a:off x="3782" y="315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 name="Line 132"/>
              <p:cNvSpPr>
                <a:spLocks noChangeShapeType="1"/>
              </p:cNvSpPr>
              <p:nvPr/>
            </p:nvSpPr>
            <p:spPr bwMode="auto">
              <a:xfrm flipV="1">
                <a:off x="3782" y="3118"/>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 name="Line 133"/>
              <p:cNvSpPr>
                <a:spLocks noChangeShapeType="1"/>
              </p:cNvSpPr>
              <p:nvPr/>
            </p:nvSpPr>
            <p:spPr bwMode="auto">
              <a:xfrm flipV="1">
                <a:off x="3782" y="3103"/>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 name="Line 134"/>
              <p:cNvSpPr>
                <a:spLocks noChangeShapeType="1"/>
              </p:cNvSpPr>
              <p:nvPr/>
            </p:nvSpPr>
            <p:spPr bwMode="auto">
              <a:xfrm flipV="1">
                <a:off x="3782" y="3049"/>
                <a:ext cx="0" cy="1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 name="Line 135"/>
              <p:cNvSpPr>
                <a:spLocks noChangeShapeType="1"/>
              </p:cNvSpPr>
              <p:nvPr/>
            </p:nvSpPr>
            <p:spPr bwMode="auto">
              <a:xfrm flipV="1">
                <a:off x="3782" y="3017"/>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 name="Line 136"/>
              <p:cNvSpPr>
                <a:spLocks noChangeShapeType="1"/>
              </p:cNvSpPr>
              <p:nvPr/>
            </p:nvSpPr>
            <p:spPr bwMode="auto">
              <a:xfrm flipV="1">
                <a:off x="3782" y="298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 name="Line 137"/>
              <p:cNvSpPr>
                <a:spLocks noChangeShapeType="1"/>
              </p:cNvSpPr>
              <p:nvPr/>
            </p:nvSpPr>
            <p:spPr bwMode="auto">
              <a:xfrm flipV="1">
                <a:off x="3782" y="2974"/>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 name="Line 138"/>
              <p:cNvSpPr>
                <a:spLocks noChangeShapeType="1"/>
              </p:cNvSpPr>
              <p:nvPr/>
            </p:nvSpPr>
            <p:spPr bwMode="auto">
              <a:xfrm flipV="1">
                <a:off x="3782" y="2920"/>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 name="Line 139"/>
              <p:cNvSpPr>
                <a:spLocks noChangeShapeType="1"/>
              </p:cNvSpPr>
              <p:nvPr/>
            </p:nvSpPr>
            <p:spPr bwMode="auto">
              <a:xfrm flipV="1">
                <a:off x="3782" y="288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 name="Line 140"/>
              <p:cNvSpPr>
                <a:spLocks noChangeShapeType="1"/>
              </p:cNvSpPr>
              <p:nvPr/>
            </p:nvSpPr>
            <p:spPr bwMode="auto">
              <a:xfrm flipV="1">
                <a:off x="3782" y="2851"/>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 name="Line 141"/>
              <p:cNvSpPr>
                <a:spLocks noChangeShapeType="1"/>
              </p:cNvSpPr>
              <p:nvPr/>
            </p:nvSpPr>
            <p:spPr bwMode="auto">
              <a:xfrm flipV="1">
                <a:off x="3782" y="2844"/>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 name="Line 142"/>
              <p:cNvSpPr>
                <a:spLocks noChangeShapeType="1"/>
              </p:cNvSpPr>
              <p:nvPr/>
            </p:nvSpPr>
            <p:spPr bwMode="auto">
              <a:xfrm flipV="1">
                <a:off x="3782" y="2786"/>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 name="Line 143"/>
              <p:cNvSpPr>
                <a:spLocks noChangeShapeType="1"/>
              </p:cNvSpPr>
              <p:nvPr/>
            </p:nvSpPr>
            <p:spPr bwMode="auto">
              <a:xfrm flipV="1">
                <a:off x="3782" y="2754"/>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 name="Line 144"/>
              <p:cNvSpPr>
                <a:spLocks noChangeShapeType="1"/>
              </p:cNvSpPr>
              <p:nvPr/>
            </p:nvSpPr>
            <p:spPr bwMode="auto">
              <a:xfrm flipV="1">
                <a:off x="3782" y="272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 name="Line 145"/>
              <p:cNvSpPr>
                <a:spLocks noChangeShapeType="1"/>
              </p:cNvSpPr>
              <p:nvPr/>
            </p:nvSpPr>
            <p:spPr bwMode="auto">
              <a:xfrm flipV="1">
                <a:off x="3782" y="2714"/>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 name="Line 146"/>
              <p:cNvSpPr>
                <a:spLocks noChangeShapeType="1"/>
              </p:cNvSpPr>
              <p:nvPr/>
            </p:nvSpPr>
            <p:spPr bwMode="auto">
              <a:xfrm flipV="1">
                <a:off x="3782" y="2657"/>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 name="Line 147"/>
              <p:cNvSpPr>
                <a:spLocks noChangeShapeType="1"/>
              </p:cNvSpPr>
              <p:nvPr/>
            </p:nvSpPr>
            <p:spPr bwMode="auto">
              <a:xfrm flipV="1">
                <a:off x="3782" y="262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 name="Line 148"/>
              <p:cNvSpPr>
                <a:spLocks noChangeShapeType="1"/>
              </p:cNvSpPr>
              <p:nvPr/>
            </p:nvSpPr>
            <p:spPr bwMode="auto">
              <a:xfrm flipV="1">
                <a:off x="3782" y="2588"/>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 name="Line 149"/>
              <p:cNvSpPr>
                <a:spLocks noChangeShapeType="1"/>
              </p:cNvSpPr>
              <p:nvPr/>
            </p:nvSpPr>
            <p:spPr bwMode="auto">
              <a:xfrm flipV="1">
                <a:off x="3782" y="258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 name="Line 150"/>
              <p:cNvSpPr>
                <a:spLocks noChangeShapeType="1"/>
              </p:cNvSpPr>
              <p:nvPr/>
            </p:nvSpPr>
            <p:spPr bwMode="auto">
              <a:xfrm flipV="1">
                <a:off x="3782" y="252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 name="Line 151"/>
              <p:cNvSpPr>
                <a:spLocks noChangeShapeType="1"/>
              </p:cNvSpPr>
              <p:nvPr/>
            </p:nvSpPr>
            <p:spPr bwMode="auto">
              <a:xfrm flipV="1">
                <a:off x="3782" y="2491"/>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 name="Line 152"/>
              <p:cNvSpPr>
                <a:spLocks noChangeShapeType="1"/>
              </p:cNvSpPr>
              <p:nvPr/>
            </p:nvSpPr>
            <p:spPr bwMode="auto">
              <a:xfrm flipV="1">
                <a:off x="3782" y="245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 name="Line 153"/>
              <p:cNvSpPr>
                <a:spLocks noChangeShapeType="1"/>
              </p:cNvSpPr>
              <p:nvPr/>
            </p:nvSpPr>
            <p:spPr bwMode="auto">
              <a:xfrm flipV="1">
                <a:off x="3782" y="245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 name="Line 154"/>
              <p:cNvSpPr>
                <a:spLocks noChangeShapeType="1"/>
              </p:cNvSpPr>
              <p:nvPr/>
            </p:nvSpPr>
            <p:spPr bwMode="auto">
              <a:xfrm flipV="1">
                <a:off x="3782" y="239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 name="Line 155"/>
              <p:cNvSpPr>
                <a:spLocks noChangeShapeType="1"/>
              </p:cNvSpPr>
              <p:nvPr/>
            </p:nvSpPr>
            <p:spPr bwMode="auto">
              <a:xfrm flipV="1">
                <a:off x="3782" y="236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 name="Line 156"/>
              <p:cNvSpPr>
                <a:spLocks noChangeShapeType="1"/>
              </p:cNvSpPr>
              <p:nvPr/>
            </p:nvSpPr>
            <p:spPr bwMode="auto">
              <a:xfrm flipV="1">
                <a:off x="3782" y="2326"/>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 name="Line 157"/>
              <p:cNvSpPr>
                <a:spLocks noChangeShapeType="1"/>
              </p:cNvSpPr>
              <p:nvPr/>
            </p:nvSpPr>
            <p:spPr bwMode="auto">
              <a:xfrm>
                <a:off x="3782" y="2326"/>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 name="Line 158"/>
              <p:cNvSpPr>
                <a:spLocks noChangeShapeType="1"/>
              </p:cNvSpPr>
              <p:nvPr/>
            </p:nvSpPr>
            <p:spPr bwMode="auto">
              <a:xfrm flipV="1">
                <a:off x="3782" y="2261"/>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 name="Line 159"/>
              <p:cNvSpPr>
                <a:spLocks noChangeShapeType="1"/>
              </p:cNvSpPr>
              <p:nvPr/>
            </p:nvSpPr>
            <p:spPr bwMode="auto">
              <a:xfrm flipV="1">
                <a:off x="3782" y="2228"/>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 name="Line 160"/>
              <p:cNvSpPr>
                <a:spLocks noChangeShapeType="1"/>
              </p:cNvSpPr>
              <p:nvPr/>
            </p:nvSpPr>
            <p:spPr bwMode="auto">
              <a:xfrm flipV="1">
                <a:off x="3782" y="219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0" name="Line 161"/>
              <p:cNvSpPr>
                <a:spLocks noChangeShapeType="1"/>
              </p:cNvSpPr>
              <p:nvPr/>
            </p:nvSpPr>
            <p:spPr bwMode="auto">
              <a:xfrm flipV="1">
                <a:off x="3782" y="2131"/>
                <a:ext cx="0" cy="2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1" name="Line 162"/>
              <p:cNvSpPr>
                <a:spLocks noChangeShapeType="1"/>
              </p:cNvSpPr>
              <p:nvPr/>
            </p:nvSpPr>
            <p:spPr bwMode="auto">
              <a:xfrm flipV="1">
                <a:off x="3782" y="209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2" name="Line 163"/>
              <p:cNvSpPr>
                <a:spLocks noChangeShapeType="1"/>
              </p:cNvSpPr>
              <p:nvPr/>
            </p:nvSpPr>
            <p:spPr bwMode="auto">
              <a:xfrm flipV="1">
                <a:off x="4243" y="367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3" name="Line 164"/>
              <p:cNvSpPr>
                <a:spLocks noChangeShapeType="1"/>
              </p:cNvSpPr>
              <p:nvPr/>
            </p:nvSpPr>
            <p:spPr bwMode="auto">
              <a:xfrm flipV="1">
                <a:off x="4243" y="3643"/>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4" name="Line 165"/>
              <p:cNvSpPr>
                <a:spLocks noChangeShapeType="1"/>
              </p:cNvSpPr>
              <p:nvPr/>
            </p:nvSpPr>
            <p:spPr bwMode="auto">
              <a:xfrm flipV="1">
                <a:off x="4243" y="3622"/>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5" name="Line 166"/>
              <p:cNvSpPr>
                <a:spLocks noChangeShapeType="1"/>
              </p:cNvSpPr>
              <p:nvPr/>
            </p:nvSpPr>
            <p:spPr bwMode="auto">
              <a:xfrm flipV="1">
                <a:off x="4243" y="357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6" name="Line 167"/>
              <p:cNvSpPr>
                <a:spLocks noChangeShapeType="1"/>
              </p:cNvSpPr>
              <p:nvPr/>
            </p:nvSpPr>
            <p:spPr bwMode="auto">
              <a:xfrm flipV="1">
                <a:off x="4243" y="3542"/>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7" name="Line 168"/>
              <p:cNvSpPr>
                <a:spLocks noChangeShapeType="1"/>
              </p:cNvSpPr>
              <p:nvPr/>
            </p:nvSpPr>
            <p:spPr bwMode="auto">
              <a:xfrm flipV="1">
                <a:off x="4243" y="351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8" name="Line 169"/>
              <p:cNvSpPr>
                <a:spLocks noChangeShapeType="1"/>
              </p:cNvSpPr>
              <p:nvPr/>
            </p:nvSpPr>
            <p:spPr bwMode="auto">
              <a:xfrm flipV="1">
                <a:off x="4243" y="349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9" name="Line 170"/>
              <p:cNvSpPr>
                <a:spLocks noChangeShapeType="1"/>
              </p:cNvSpPr>
              <p:nvPr/>
            </p:nvSpPr>
            <p:spPr bwMode="auto">
              <a:xfrm flipV="1">
                <a:off x="4243" y="344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0" name="Line 171"/>
              <p:cNvSpPr>
                <a:spLocks noChangeShapeType="1"/>
              </p:cNvSpPr>
              <p:nvPr/>
            </p:nvSpPr>
            <p:spPr bwMode="auto">
              <a:xfrm flipV="1">
                <a:off x="4243" y="3413"/>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1" name="Line 172"/>
              <p:cNvSpPr>
                <a:spLocks noChangeShapeType="1"/>
              </p:cNvSpPr>
              <p:nvPr/>
            </p:nvSpPr>
            <p:spPr bwMode="auto">
              <a:xfrm flipV="1">
                <a:off x="4243" y="3380"/>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2" name="Line 173"/>
              <p:cNvSpPr>
                <a:spLocks noChangeShapeType="1"/>
              </p:cNvSpPr>
              <p:nvPr/>
            </p:nvSpPr>
            <p:spPr bwMode="auto">
              <a:xfrm flipV="1">
                <a:off x="4243" y="336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3" name="Line 174"/>
              <p:cNvSpPr>
                <a:spLocks noChangeShapeType="1"/>
              </p:cNvSpPr>
              <p:nvPr/>
            </p:nvSpPr>
            <p:spPr bwMode="auto">
              <a:xfrm flipV="1">
                <a:off x="4243" y="3312"/>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4" name="Line 175"/>
              <p:cNvSpPr>
                <a:spLocks noChangeShapeType="1"/>
              </p:cNvSpPr>
              <p:nvPr/>
            </p:nvSpPr>
            <p:spPr bwMode="auto">
              <a:xfrm flipV="1">
                <a:off x="4243" y="328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5" name="Line 176"/>
              <p:cNvSpPr>
                <a:spLocks noChangeShapeType="1"/>
              </p:cNvSpPr>
              <p:nvPr/>
            </p:nvSpPr>
            <p:spPr bwMode="auto">
              <a:xfrm flipV="1">
                <a:off x="4243" y="324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6" name="Line 177"/>
              <p:cNvSpPr>
                <a:spLocks noChangeShapeType="1"/>
              </p:cNvSpPr>
              <p:nvPr/>
            </p:nvSpPr>
            <p:spPr bwMode="auto">
              <a:xfrm flipV="1">
                <a:off x="4243" y="3233"/>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7" name="Line 178"/>
              <p:cNvSpPr>
                <a:spLocks noChangeShapeType="1"/>
              </p:cNvSpPr>
              <p:nvPr/>
            </p:nvSpPr>
            <p:spPr bwMode="auto">
              <a:xfrm flipV="1">
                <a:off x="4243" y="3182"/>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8" name="Line 179"/>
              <p:cNvSpPr>
                <a:spLocks noChangeShapeType="1"/>
              </p:cNvSpPr>
              <p:nvPr/>
            </p:nvSpPr>
            <p:spPr bwMode="auto">
              <a:xfrm flipV="1">
                <a:off x="4243" y="315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9" name="Line 180"/>
              <p:cNvSpPr>
                <a:spLocks noChangeShapeType="1"/>
              </p:cNvSpPr>
              <p:nvPr/>
            </p:nvSpPr>
            <p:spPr bwMode="auto">
              <a:xfrm flipV="1">
                <a:off x="4243" y="3118"/>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0" name="Line 181"/>
              <p:cNvSpPr>
                <a:spLocks noChangeShapeType="1"/>
              </p:cNvSpPr>
              <p:nvPr/>
            </p:nvSpPr>
            <p:spPr bwMode="auto">
              <a:xfrm flipV="1">
                <a:off x="4243" y="3103"/>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1" name="Line 182"/>
              <p:cNvSpPr>
                <a:spLocks noChangeShapeType="1"/>
              </p:cNvSpPr>
              <p:nvPr/>
            </p:nvSpPr>
            <p:spPr bwMode="auto">
              <a:xfrm flipV="1">
                <a:off x="4243" y="3049"/>
                <a:ext cx="0" cy="1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2" name="Line 183"/>
              <p:cNvSpPr>
                <a:spLocks noChangeShapeType="1"/>
              </p:cNvSpPr>
              <p:nvPr/>
            </p:nvSpPr>
            <p:spPr bwMode="auto">
              <a:xfrm flipV="1">
                <a:off x="4243" y="3017"/>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3" name="Line 184"/>
              <p:cNvSpPr>
                <a:spLocks noChangeShapeType="1"/>
              </p:cNvSpPr>
              <p:nvPr/>
            </p:nvSpPr>
            <p:spPr bwMode="auto">
              <a:xfrm flipV="1">
                <a:off x="4243" y="298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4" name="Line 185"/>
              <p:cNvSpPr>
                <a:spLocks noChangeShapeType="1"/>
              </p:cNvSpPr>
              <p:nvPr/>
            </p:nvSpPr>
            <p:spPr bwMode="auto">
              <a:xfrm flipV="1">
                <a:off x="4243" y="2974"/>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5" name="Line 186"/>
              <p:cNvSpPr>
                <a:spLocks noChangeShapeType="1"/>
              </p:cNvSpPr>
              <p:nvPr/>
            </p:nvSpPr>
            <p:spPr bwMode="auto">
              <a:xfrm flipV="1">
                <a:off x="4243" y="2920"/>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6" name="Line 187"/>
              <p:cNvSpPr>
                <a:spLocks noChangeShapeType="1"/>
              </p:cNvSpPr>
              <p:nvPr/>
            </p:nvSpPr>
            <p:spPr bwMode="auto">
              <a:xfrm flipV="1">
                <a:off x="4243" y="288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7" name="Line 188"/>
              <p:cNvSpPr>
                <a:spLocks noChangeShapeType="1"/>
              </p:cNvSpPr>
              <p:nvPr/>
            </p:nvSpPr>
            <p:spPr bwMode="auto">
              <a:xfrm flipV="1">
                <a:off x="4243" y="2851"/>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8" name="Line 189"/>
              <p:cNvSpPr>
                <a:spLocks noChangeShapeType="1"/>
              </p:cNvSpPr>
              <p:nvPr/>
            </p:nvSpPr>
            <p:spPr bwMode="auto">
              <a:xfrm flipV="1">
                <a:off x="4243" y="2844"/>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9" name="Line 190"/>
              <p:cNvSpPr>
                <a:spLocks noChangeShapeType="1"/>
              </p:cNvSpPr>
              <p:nvPr/>
            </p:nvSpPr>
            <p:spPr bwMode="auto">
              <a:xfrm flipV="1">
                <a:off x="4243" y="2786"/>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0" name="Line 191"/>
              <p:cNvSpPr>
                <a:spLocks noChangeShapeType="1"/>
              </p:cNvSpPr>
              <p:nvPr/>
            </p:nvSpPr>
            <p:spPr bwMode="auto">
              <a:xfrm flipV="1">
                <a:off x="4243" y="2754"/>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1" name="Line 192"/>
              <p:cNvSpPr>
                <a:spLocks noChangeShapeType="1"/>
              </p:cNvSpPr>
              <p:nvPr/>
            </p:nvSpPr>
            <p:spPr bwMode="auto">
              <a:xfrm flipV="1">
                <a:off x="4243" y="272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2" name="Line 193"/>
              <p:cNvSpPr>
                <a:spLocks noChangeShapeType="1"/>
              </p:cNvSpPr>
              <p:nvPr/>
            </p:nvSpPr>
            <p:spPr bwMode="auto">
              <a:xfrm flipV="1">
                <a:off x="4243" y="2714"/>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3" name="Line 194"/>
              <p:cNvSpPr>
                <a:spLocks noChangeShapeType="1"/>
              </p:cNvSpPr>
              <p:nvPr/>
            </p:nvSpPr>
            <p:spPr bwMode="auto">
              <a:xfrm flipV="1">
                <a:off x="4243" y="2657"/>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4" name="Line 195"/>
              <p:cNvSpPr>
                <a:spLocks noChangeShapeType="1"/>
              </p:cNvSpPr>
              <p:nvPr/>
            </p:nvSpPr>
            <p:spPr bwMode="auto">
              <a:xfrm flipV="1">
                <a:off x="4243" y="262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5" name="Line 196"/>
              <p:cNvSpPr>
                <a:spLocks noChangeShapeType="1"/>
              </p:cNvSpPr>
              <p:nvPr/>
            </p:nvSpPr>
            <p:spPr bwMode="auto">
              <a:xfrm flipV="1">
                <a:off x="4243" y="2588"/>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6" name="Line 197"/>
              <p:cNvSpPr>
                <a:spLocks noChangeShapeType="1"/>
              </p:cNvSpPr>
              <p:nvPr/>
            </p:nvSpPr>
            <p:spPr bwMode="auto">
              <a:xfrm flipV="1">
                <a:off x="4243" y="258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7" name="Line 198"/>
              <p:cNvSpPr>
                <a:spLocks noChangeShapeType="1"/>
              </p:cNvSpPr>
              <p:nvPr/>
            </p:nvSpPr>
            <p:spPr bwMode="auto">
              <a:xfrm flipV="1">
                <a:off x="4243" y="252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8" name="Line 199"/>
              <p:cNvSpPr>
                <a:spLocks noChangeShapeType="1"/>
              </p:cNvSpPr>
              <p:nvPr/>
            </p:nvSpPr>
            <p:spPr bwMode="auto">
              <a:xfrm flipV="1">
                <a:off x="4243" y="2491"/>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9" name="Line 200"/>
              <p:cNvSpPr>
                <a:spLocks noChangeShapeType="1"/>
              </p:cNvSpPr>
              <p:nvPr/>
            </p:nvSpPr>
            <p:spPr bwMode="auto">
              <a:xfrm flipV="1">
                <a:off x="4243" y="245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0" name="Line 201"/>
              <p:cNvSpPr>
                <a:spLocks noChangeShapeType="1"/>
              </p:cNvSpPr>
              <p:nvPr/>
            </p:nvSpPr>
            <p:spPr bwMode="auto">
              <a:xfrm flipV="1">
                <a:off x="4243" y="245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1" name="Line 202"/>
              <p:cNvSpPr>
                <a:spLocks noChangeShapeType="1"/>
              </p:cNvSpPr>
              <p:nvPr/>
            </p:nvSpPr>
            <p:spPr bwMode="auto">
              <a:xfrm flipV="1">
                <a:off x="4243" y="239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2" name="Line 203"/>
              <p:cNvSpPr>
                <a:spLocks noChangeShapeType="1"/>
              </p:cNvSpPr>
              <p:nvPr/>
            </p:nvSpPr>
            <p:spPr bwMode="auto">
              <a:xfrm flipV="1">
                <a:off x="4243" y="236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3" name="Line 204"/>
              <p:cNvSpPr>
                <a:spLocks noChangeShapeType="1"/>
              </p:cNvSpPr>
              <p:nvPr/>
            </p:nvSpPr>
            <p:spPr bwMode="auto">
              <a:xfrm flipV="1">
                <a:off x="4243" y="2326"/>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251" name="Line 206"/>
            <p:cNvSpPr>
              <a:spLocks noChangeShapeType="1"/>
            </p:cNvSpPr>
            <p:nvPr/>
          </p:nvSpPr>
          <p:spPr bwMode="auto">
            <a:xfrm>
              <a:off x="4243" y="2326"/>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 name="Line 207"/>
            <p:cNvSpPr>
              <a:spLocks noChangeShapeType="1"/>
            </p:cNvSpPr>
            <p:nvPr/>
          </p:nvSpPr>
          <p:spPr bwMode="auto">
            <a:xfrm flipV="1">
              <a:off x="4243" y="2261"/>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 name="Line 208"/>
            <p:cNvSpPr>
              <a:spLocks noChangeShapeType="1"/>
            </p:cNvSpPr>
            <p:nvPr/>
          </p:nvSpPr>
          <p:spPr bwMode="auto">
            <a:xfrm flipV="1">
              <a:off x="4243" y="2228"/>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 name="Line 209"/>
            <p:cNvSpPr>
              <a:spLocks noChangeShapeType="1"/>
            </p:cNvSpPr>
            <p:nvPr/>
          </p:nvSpPr>
          <p:spPr bwMode="auto">
            <a:xfrm flipV="1">
              <a:off x="4243" y="219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 name="Line 210"/>
            <p:cNvSpPr>
              <a:spLocks noChangeShapeType="1"/>
            </p:cNvSpPr>
            <p:nvPr/>
          </p:nvSpPr>
          <p:spPr bwMode="auto">
            <a:xfrm flipV="1">
              <a:off x="4243" y="2131"/>
              <a:ext cx="0" cy="2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 name="Line 211"/>
            <p:cNvSpPr>
              <a:spLocks noChangeShapeType="1"/>
            </p:cNvSpPr>
            <p:nvPr/>
          </p:nvSpPr>
          <p:spPr bwMode="auto">
            <a:xfrm flipV="1">
              <a:off x="4243" y="209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 name="Line 212"/>
            <p:cNvSpPr>
              <a:spLocks noChangeShapeType="1"/>
            </p:cNvSpPr>
            <p:nvPr/>
          </p:nvSpPr>
          <p:spPr bwMode="auto">
            <a:xfrm flipV="1">
              <a:off x="4243" y="2066"/>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 name="Line 213"/>
            <p:cNvSpPr>
              <a:spLocks noChangeShapeType="1"/>
            </p:cNvSpPr>
            <p:nvPr/>
          </p:nvSpPr>
          <p:spPr bwMode="auto">
            <a:xfrm flipV="1">
              <a:off x="4243" y="1998"/>
              <a:ext cx="0" cy="2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 name="Line 319"/>
            <p:cNvSpPr>
              <a:spLocks noChangeShapeType="1"/>
            </p:cNvSpPr>
            <p:nvPr/>
          </p:nvSpPr>
          <p:spPr bwMode="auto">
            <a:xfrm>
              <a:off x="3782" y="2632"/>
              <a:ext cx="465"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 name="Line 320"/>
            <p:cNvSpPr>
              <a:spLocks noChangeShapeType="1"/>
            </p:cNvSpPr>
            <p:nvPr/>
          </p:nvSpPr>
          <p:spPr bwMode="auto">
            <a:xfrm flipH="1">
              <a:off x="4186" y="2632"/>
              <a:ext cx="61"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 name="Line 321"/>
            <p:cNvSpPr>
              <a:spLocks noChangeShapeType="1"/>
            </p:cNvSpPr>
            <p:nvPr/>
          </p:nvSpPr>
          <p:spPr bwMode="auto">
            <a:xfrm flipH="1" flipV="1">
              <a:off x="4186" y="2603"/>
              <a:ext cx="61" cy="29"/>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 name="Line 322"/>
            <p:cNvSpPr>
              <a:spLocks noChangeShapeType="1"/>
            </p:cNvSpPr>
            <p:nvPr/>
          </p:nvSpPr>
          <p:spPr bwMode="auto">
            <a:xfrm flipV="1">
              <a:off x="3782" y="2603"/>
              <a:ext cx="58" cy="29"/>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3" name="Line 323"/>
            <p:cNvSpPr>
              <a:spLocks noChangeShapeType="1"/>
            </p:cNvSpPr>
            <p:nvPr/>
          </p:nvSpPr>
          <p:spPr bwMode="auto">
            <a:xfrm>
              <a:off x="3782" y="2632"/>
              <a:ext cx="58"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 name="Rectangle 329"/>
            <p:cNvSpPr>
              <a:spLocks noChangeArrowheads="1"/>
            </p:cNvSpPr>
            <p:nvPr/>
          </p:nvSpPr>
          <p:spPr bwMode="auto">
            <a:xfrm>
              <a:off x="3671"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90353B"/>
                  </a:solidFill>
                </a:rPr>
                <a:t>44.8</a:t>
              </a:r>
              <a:endParaRPr lang="en-US" altLang="en-US">
                <a:solidFill>
                  <a:prstClr val="black"/>
                </a:solidFill>
              </a:endParaRPr>
            </a:p>
          </p:txBody>
        </p:sp>
        <p:sp>
          <p:nvSpPr>
            <p:cNvPr id="265" name="Rectangle 330"/>
            <p:cNvSpPr>
              <a:spLocks noChangeArrowheads="1"/>
            </p:cNvSpPr>
            <p:nvPr/>
          </p:nvSpPr>
          <p:spPr bwMode="auto">
            <a:xfrm>
              <a:off x="4153"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1A476F"/>
                  </a:solidFill>
                </a:rPr>
                <a:t>53.6</a:t>
              </a:r>
              <a:endParaRPr lang="en-US" altLang="en-US">
                <a:solidFill>
                  <a:prstClr val="black"/>
                </a:solidFill>
              </a:endParaRPr>
            </a:p>
          </p:txBody>
        </p:sp>
        <p:sp>
          <p:nvSpPr>
            <p:cNvPr id="266" name="Rectangle 331"/>
            <p:cNvSpPr>
              <a:spLocks noChangeArrowheads="1"/>
            </p:cNvSpPr>
            <p:nvPr/>
          </p:nvSpPr>
          <p:spPr bwMode="auto">
            <a:xfrm>
              <a:off x="4463" y="2531"/>
              <a:ext cx="60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Next Gen.</a:t>
              </a:r>
              <a:endParaRPr lang="en-US" altLang="en-US">
                <a:solidFill>
                  <a:prstClr val="black"/>
                </a:solidFill>
              </a:endParaRPr>
            </a:p>
          </p:txBody>
        </p:sp>
        <p:sp>
          <p:nvSpPr>
            <p:cNvPr id="267" name="Rectangle 332"/>
            <p:cNvSpPr>
              <a:spLocks noChangeArrowheads="1"/>
            </p:cNvSpPr>
            <p:nvPr/>
          </p:nvSpPr>
          <p:spPr bwMode="auto">
            <a:xfrm>
              <a:off x="4459" y="2650"/>
              <a:ext cx="61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Gap =  8.8</a:t>
              </a:r>
              <a:endParaRPr lang="en-US" altLang="en-US">
                <a:solidFill>
                  <a:prstClr val="black"/>
                </a:solidFill>
              </a:endParaRPr>
            </a:p>
          </p:txBody>
        </p:sp>
        <p:sp>
          <p:nvSpPr>
            <p:cNvPr id="268" name="Line 336"/>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9" name="Line 337"/>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 name="Rectangle 338"/>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71" name="Line 339"/>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2" name="Rectangle 340"/>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73" name="Line 341"/>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4" name="Rectangle 342"/>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275" name="Line 343"/>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6" name="Rectangle 344"/>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277" name="Line 345"/>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8" name="Rectangle 346"/>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279" name="Line 347"/>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0" name="Rectangle 348"/>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281" name="Rectangle 349"/>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Mean Child Household Income Rank</a:t>
              </a:r>
              <a:endParaRPr lang="en-US" altLang="en-US">
                <a:solidFill>
                  <a:prstClr val="black"/>
                </a:solidFill>
              </a:endParaRPr>
            </a:p>
          </p:txBody>
        </p:sp>
        <p:sp>
          <p:nvSpPr>
            <p:cNvPr id="282" name="Line 350"/>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3" name="Line 351"/>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4" name="Rectangle 352"/>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85" name="Line 353"/>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6" name="Rectangle 354"/>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87" name="Line 355"/>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8" name="Rectangle 356"/>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289" name="Line 357"/>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0" name="Rectangle 358"/>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291" name="Line 359"/>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2" name="Rectangle 360"/>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293" name="Line 361"/>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4" name="Rectangle 362"/>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295" name="Rectangle 363"/>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296" name="Rectangle 364"/>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Tree>
    <p:extLst>
      <p:ext uri="{BB962C8B-B14F-4D97-AF65-F5344CB8AC3E}">
        <p14:creationId xmlns:p14="http://schemas.microsoft.com/office/powerpoint/2010/main" val="2342494190"/>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 name="TextBox 346"/>
          <p:cNvSpPr txBox="1"/>
          <p:nvPr/>
        </p:nvSpPr>
        <p:spPr>
          <a:xfrm>
            <a:off x="2384335" y="1069837"/>
            <a:ext cx="5751859" cy="677104"/>
          </a:xfrm>
          <a:prstGeom prst="rect">
            <a:avLst/>
          </a:prstGeom>
          <a:noFill/>
        </p:spPr>
        <p:txBody>
          <a:bodyPr wrap="none" lIns="91422" tIns="45718" rIns="91422" bIns="45718" rtlCol="0">
            <a:spAutoFit/>
          </a:bodyPr>
          <a:lstStyle/>
          <a:p>
            <a:pPr defTabSz="914196"/>
            <a:r>
              <a:rPr lang="en-US" sz="1900" i="1" dirty="0">
                <a:solidFill>
                  <a:prstClr val="black"/>
                </a:solidFill>
              </a:rPr>
              <a:t>If </a:t>
            </a:r>
            <a:r>
              <a:rPr lang="en-US" sz="1900" i="1" dirty="0" err="1">
                <a:solidFill>
                  <a:prstClr val="black"/>
                </a:solidFill>
              </a:rPr>
              <a:t>intergen</a:t>
            </a:r>
            <a:r>
              <a:rPr lang="en-US" sz="1900" i="1" dirty="0">
                <a:solidFill>
                  <a:prstClr val="black"/>
                </a:solidFill>
              </a:rPr>
              <a:t> mobility did not vary by race, </a:t>
            </a:r>
          </a:p>
          <a:p>
            <a:pPr defTabSz="914196"/>
            <a:r>
              <a:rPr lang="en-US" sz="1900" i="1" dirty="0">
                <a:solidFill>
                  <a:prstClr val="black"/>
                </a:solidFill>
              </a:rPr>
              <a:t>racial disparities would shrink rapidly across </a:t>
            </a:r>
            <a:r>
              <a:rPr lang="en-US" sz="1900" i="1" dirty="0" smtClean="0">
                <a:solidFill>
                  <a:prstClr val="black"/>
                </a:solidFill>
              </a:rPr>
              <a:t>generations</a:t>
            </a:r>
            <a:endParaRPr lang="en-US" sz="1600" i="1" dirty="0">
              <a:solidFill>
                <a:prstClr val="black"/>
              </a:solidFill>
            </a:endParaRPr>
          </a:p>
        </p:txBody>
      </p:sp>
      <p:sp>
        <p:nvSpPr>
          <p:cNvPr id="384" name="TextBox 92"/>
          <p:cNvSpPr txBox="1"/>
          <p:nvPr/>
        </p:nvSpPr>
        <p:spPr>
          <a:xfrm>
            <a:off x="1819183" y="23476"/>
            <a:ext cx="9143867" cy="369328"/>
          </a:xfrm>
          <a:prstGeom prst="rect">
            <a:avLst/>
          </a:prstGeom>
          <a:noFill/>
        </p:spPr>
        <p:txBody>
          <a:bodyPr wrap="square" lIns="91422" tIns="45718" rIns="91422" bIns="45718" rtlCol="0">
            <a:spAutoFit/>
          </a:bodyPr>
          <a:lstStyle/>
          <a:p>
            <a:pPr algn="ctr" defTabSz="914196">
              <a:defRPr/>
            </a:pPr>
            <a:r>
              <a:rPr lang="en-US" b="1" kern="0" dirty="0">
                <a:solidFill>
                  <a:srgbClr val="1E2D53"/>
                </a:solidFill>
                <a:latin typeface="Arial"/>
              </a:rPr>
              <a:t>Convergence in Black-White Gap if Intergenerational Mobility is Race-Invariant</a:t>
            </a:r>
          </a:p>
        </p:txBody>
      </p:sp>
      <p:grpSp>
        <p:nvGrpSpPr>
          <p:cNvPr id="385" name="Group 4"/>
          <p:cNvGrpSpPr>
            <a:grpSpLocks noChangeAspect="1"/>
          </p:cNvGrpSpPr>
          <p:nvPr/>
        </p:nvGrpSpPr>
        <p:grpSpPr bwMode="auto">
          <a:xfrm>
            <a:off x="1522413" y="200025"/>
            <a:ext cx="9380538" cy="6453188"/>
            <a:chOff x="959" y="126"/>
            <a:chExt cx="5909" cy="4065"/>
          </a:xfrm>
        </p:grpSpPr>
        <p:grpSp>
          <p:nvGrpSpPr>
            <p:cNvPr id="386" name="Group 205"/>
            <p:cNvGrpSpPr>
              <a:grpSpLocks/>
            </p:cNvGrpSpPr>
            <p:nvPr/>
          </p:nvGrpSpPr>
          <p:grpSpPr bwMode="auto">
            <a:xfrm>
              <a:off x="1435" y="421"/>
              <a:ext cx="5260" cy="3287"/>
              <a:chOff x="1435" y="421"/>
              <a:chExt cx="5260" cy="3287"/>
            </a:xfrm>
          </p:grpSpPr>
          <p:sp>
            <p:nvSpPr>
              <p:cNvPr id="619" name="Line 8"/>
              <p:cNvSpPr>
                <a:spLocks noChangeShapeType="1"/>
              </p:cNvSpPr>
              <p:nvPr/>
            </p:nvSpPr>
            <p:spPr bwMode="auto">
              <a:xfrm>
                <a:off x="1435" y="370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0" name="Line 9"/>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1" name="Line 10"/>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2" name="Line 11"/>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3" name="Line 12"/>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4" name="Line 13"/>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5" name="Oval 14"/>
              <p:cNvSpPr>
                <a:spLocks noChangeArrowheads="1"/>
              </p:cNvSpPr>
              <p:nvPr/>
            </p:nvSpPr>
            <p:spPr bwMode="auto">
              <a:xfrm>
                <a:off x="1471" y="2624"/>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6" name="Oval 15"/>
              <p:cNvSpPr>
                <a:spLocks noChangeArrowheads="1"/>
              </p:cNvSpPr>
              <p:nvPr/>
            </p:nvSpPr>
            <p:spPr bwMode="auto">
              <a:xfrm>
                <a:off x="1525" y="2578"/>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7" name="Oval 16"/>
              <p:cNvSpPr>
                <a:spLocks noChangeArrowheads="1"/>
              </p:cNvSpPr>
              <p:nvPr/>
            </p:nvSpPr>
            <p:spPr bwMode="auto">
              <a:xfrm>
                <a:off x="1576" y="254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8" name="Oval 17"/>
              <p:cNvSpPr>
                <a:spLocks noChangeArrowheads="1"/>
              </p:cNvSpPr>
              <p:nvPr/>
            </p:nvSpPr>
            <p:spPr bwMode="auto">
              <a:xfrm>
                <a:off x="1630" y="2531"/>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9" name="Oval 18"/>
              <p:cNvSpPr>
                <a:spLocks noChangeArrowheads="1"/>
              </p:cNvSpPr>
              <p:nvPr/>
            </p:nvSpPr>
            <p:spPr bwMode="auto">
              <a:xfrm>
                <a:off x="1680" y="2513"/>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0" name="Oval 19"/>
              <p:cNvSpPr>
                <a:spLocks noChangeArrowheads="1"/>
              </p:cNvSpPr>
              <p:nvPr/>
            </p:nvSpPr>
            <p:spPr bwMode="auto">
              <a:xfrm>
                <a:off x="1734" y="2498"/>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1" name="Oval 20"/>
              <p:cNvSpPr>
                <a:spLocks noChangeArrowheads="1"/>
              </p:cNvSpPr>
              <p:nvPr/>
            </p:nvSpPr>
            <p:spPr bwMode="auto">
              <a:xfrm>
                <a:off x="1784" y="2484"/>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2" name="Oval 21"/>
              <p:cNvSpPr>
                <a:spLocks noChangeArrowheads="1"/>
              </p:cNvSpPr>
              <p:nvPr/>
            </p:nvSpPr>
            <p:spPr bwMode="auto">
              <a:xfrm>
                <a:off x="1838" y="2477"/>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3" name="Oval 22"/>
              <p:cNvSpPr>
                <a:spLocks noChangeArrowheads="1"/>
              </p:cNvSpPr>
              <p:nvPr/>
            </p:nvSpPr>
            <p:spPr bwMode="auto">
              <a:xfrm>
                <a:off x="1892" y="2462"/>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4" name="Oval 23"/>
              <p:cNvSpPr>
                <a:spLocks noChangeArrowheads="1"/>
              </p:cNvSpPr>
              <p:nvPr/>
            </p:nvSpPr>
            <p:spPr bwMode="auto">
              <a:xfrm>
                <a:off x="1943" y="2452"/>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5" name="Oval 24"/>
              <p:cNvSpPr>
                <a:spLocks noChangeArrowheads="1"/>
              </p:cNvSpPr>
              <p:nvPr/>
            </p:nvSpPr>
            <p:spPr bwMode="auto">
              <a:xfrm>
                <a:off x="1997" y="244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6" name="Oval 25"/>
              <p:cNvSpPr>
                <a:spLocks noChangeArrowheads="1"/>
              </p:cNvSpPr>
              <p:nvPr/>
            </p:nvSpPr>
            <p:spPr bwMode="auto">
              <a:xfrm>
                <a:off x="2047" y="2437"/>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7" name="Oval 26"/>
              <p:cNvSpPr>
                <a:spLocks noChangeArrowheads="1"/>
              </p:cNvSpPr>
              <p:nvPr/>
            </p:nvSpPr>
            <p:spPr bwMode="auto">
              <a:xfrm>
                <a:off x="2101" y="2423"/>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8" name="Oval 27"/>
              <p:cNvSpPr>
                <a:spLocks noChangeArrowheads="1"/>
              </p:cNvSpPr>
              <p:nvPr/>
            </p:nvSpPr>
            <p:spPr bwMode="auto">
              <a:xfrm>
                <a:off x="2152" y="2412"/>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9" name="Oval 28"/>
              <p:cNvSpPr>
                <a:spLocks noChangeArrowheads="1"/>
              </p:cNvSpPr>
              <p:nvPr/>
            </p:nvSpPr>
            <p:spPr bwMode="auto">
              <a:xfrm>
                <a:off x="2206" y="2405"/>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0" name="Oval 29"/>
              <p:cNvSpPr>
                <a:spLocks noChangeArrowheads="1"/>
              </p:cNvSpPr>
              <p:nvPr/>
            </p:nvSpPr>
            <p:spPr bwMode="auto">
              <a:xfrm>
                <a:off x="2256" y="2394"/>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1" name="Oval 30"/>
              <p:cNvSpPr>
                <a:spLocks noChangeArrowheads="1"/>
              </p:cNvSpPr>
              <p:nvPr/>
            </p:nvSpPr>
            <p:spPr bwMode="auto">
              <a:xfrm>
                <a:off x="2310" y="2387"/>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2" name="Oval 31"/>
              <p:cNvSpPr>
                <a:spLocks noChangeArrowheads="1"/>
              </p:cNvSpPr>
              <p:nvPr/>
            </p:nvSpPr>
            <p:spPr bwMode="auto">
              <a:xfrm>
                <a:off x="2364" y="238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 name="Oval 32"/>
              <p:cNvSpPr>
                <a:spLocks noChangeArrowheads="1"/>
              </p:cNvSpPr>
              <p:nvPr/>
            </p:nvSpPr>
            <p:spPr bwMode="auto">
              <a:xfrm>
                <a:off x="2414" y="2365"/>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 name="Oval 33"/>
              <p:cNvSpPr>
                <a:spLocks noChangeArrowheads="1"/>
              </p:cNvSpPr>
              <p:nvPr/>
            </p:nvSpPr>
            <p:spPr bwMode="auto">
              <a:xfrm>
                <a:off x="2468" y="2358"/>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 name="Oval 34"/>
              <p:cNvSpPr>
                <a:spLocks noChangeArrowheads="1"/>
              </p:cNvSpPr>
              <p:nvPr/>
            </p:nvSpPr>
            <p:spPr bwMode="auto">
              <a:xfrm>
                <a:off x="2519" y="2351"/>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 name="Oval 35"/>
              <p:cNvSpPr>
                <a:spLocks noChangeArrowheads="1"/>
              </p:cNvSpPr>
              <p:nvPr/>
            </p:nvSpPr>
            <p:spPr bwMode="auto">
              <a:xfrm>
                <a:off x="2573" y="234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7" name="Oval 36"/>
              <p:cNvSpPr>
                <a:spLocks noChangeArrowheads="1"/>
              </p:cNvSpPr>
              <p:nvPr/>
            </p:nvSpPr>
            <p:spPr bwMode="auto">
              <a:xfrm>
                <a:off x="2623" y="2329"/>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8" name="Oval 37"/>
              <p:cNvSpPr>
                <a:spLocks noChangeArrowheads="1"/>
              </p:cNvSpPr>
              <p:nvPr/>
            </p:nvSpPr>
            <p:spPr bwMode="auto">
              <a:xfrm>
                <a:off x="2677" y="2318"/>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9" name="Oval 38"/>
              <p:cNvSpPr>
                <a:spLocks noChangeArrowheads="1"/>
              </p:cNvSpPr>
              <p:nvPr/>
            </p:nvSpPr>
            <p:spPr bwMode="auto">
              <a:xfrm>
                <a:off x="2728" y="2308"/>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0" name="Oval 39"/>
              <p:cNvSpPr>
                <a:spLocks noChangeArrowheads="1"/>
              </p:cNvSpPr>
              <p:nvPr/>
            </p:nvSpPr>
            <p:spPr bwMode="auto">
              <a:xfrm>
                <a:off x="2782" y="2293"/>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1" name="Oval 40"/>
              <p:cNvSpPr>
                <a:spLocks noChangeArrowheads="1"/>
              </p:cNvSpPr>
              <p:nvPr/>
            </p:nvSpPr>
            <p:spPr bwMode="auto">
              <a:xfrm>
                <a:off x="2836" y="2286"/>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2" name="Oval 41"/>
              <p:cNvSpPr>
                <a:spLocks noChangeArrowheads="1"/>
              </p:cNvSpPr>
              <p:nvPr/>
            </p:nvSpPr>
            <p:spPr bwMode="auto">
              <a:xfrm>
                <a:off x="2886" y="2275"/>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3" name="Oval 42"/>
              <p:cNvSpPr>
                <a:spLocks noChangeArrowheads="1"/>
              </p:cNvSpPr>
              <p:nvPr/>
            </p:nvSpPr>
            <p:spPr bwMode="auto">
              <a:xfrm>
                <a:off x="2940" y="226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4" name="Oval 43"/>
              <p:cNvSpPr>
                <a:spLocks noChangeArrowheads="1"/>
              </p:cNvSpPr>
              <p:nvPr/>
            </p:nvSpPr>
            <p:spPr bwMode="auto">
              <a:xfrm>
                <a:off x="2990" y="2250"/>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5" name="Oval 44"/>
              <p:cNvSpPr>
                <a:spLocks noChangeArrowheads="1"/>
              </p:cNvSpPr>
              <p:nvPr/>
            </p:nvSpPr>
            <p:spPr bwMode="auto">
              <a:xfrm>
                <a:off x="3044" y="2239"/>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6" name="Oval 45"/>
              <p:cNvSpPr>
                <a:spLocks noChangeArrowheads="1"/>
              </p:cNvSpPr>
              <p:nvPr/>
            </p:nvSpPr>
            <p:spPr bwMode="auto">
              <a:xfrm>
                <a:off x="3095" y="2225"/>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7" name="Oval 46"/>
              <p:cNvSpPr>
                <a:spLocks noChangeArrowheads="1"/>
              </p:cNvSpPr>
              <p:nvPr/>
            </p:nvSpPr>
            <p:spPr bwMode="auto">
              <a:xfrm>
                <a:off x="3149" y="2221"/>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8" name="Oval 47"/>
              <p:cNvSpPr>
                <a:spLocks noChangeArrowheads="1"/>
              </p:cNvSpPr>
              <p:nvPr/>
            </p:nvSpPr>
            <p:spPr bwMode="auto">
              <a:xfrm>
                <a:off x="3203" y="2210"/>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9" name="Oval 48"/>
              <p:cNvSpPr>
                <a:spLocks noChangeArrowheads="1"/>
              </p:cNvSpPr>
              <p:nvPr/>
            </p:nvSpPr>
            <p:spPr bwMode="auto">
              <a:xfrm>
                <a:off x="3253" y="2196"/>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0" name="Oval 49"/>
              <p:cNvSpPr>
                <a:spLocks noChangeArrowheads="1"/>
              </p:cNvSpPr>
              <p:nvPr/>
            </p:nvSpPr>
            <p:spPr bwMode="auto">
              <a:xfrm>
                <a:off x="3307" y="2185"/>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1" name="Oval 50"/>
              <p:cNvSpPr>
                <a:spLocks noChangeArrowheads="1"/>
              </p:cNvSpPr>
              <p:nvPr/>
            </p:nvSpPr>
            <p:spPr bwMode="auto">
              <a:xfrm>
                <a:off x="3358" y="2171"/>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2" name="Oval 51"/>
              <p:cNvSpPr>
                <a:spLocks noChangeArrowheads="1"/>
              </p:cNvSpPr>
              <p:nvPr/>
            </p:nvSpPr>
            <p:spPr bwMode="auto">
              <a:xfrm>
                <a:off x="3412" y="216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3" name="Oval 52"/>
              <p:cNvSpPr>
                <a:spLocks noChangeArrowheads="1"/>
              </p:cNvSpPr>
              <p:nvPr/>
            </p:nvSpPr>
            <p:spPr bwMode="auto">
              <a:xfrm>
                <a:off x="3462" y="2153"/>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4" name="Oval 53"/>
              <p:cNvSpPr>
                <a:spLocks noChangeArrowheads="1"/>
              </p:cNvSpPr>
              <p:nvPr/>
            </p:nvSpPr>
            <p:spPr bwMode="auto">
              <a:xfrm>
                <a:off x="3516" y="2138"/>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5" name="Oval 54"/>
              <p:cNvSpPr>
                <a:spLocks noChangeArrowheads="1"/>
              </p:cNvSpPr>
              <p:nvPr/>
            </p:nvSpPr>
            <p:spPr bwMode="auto">
              <a:xfrm>
                <a:off x="3566" y="212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6" name="Oval 55"/>
              <p:cNvSpPr>
                <a:spLocks noChangeArrowheads="1"/>
              </p:cNvSpPr>
              <p:nvPr/>
            </p:nvSpPr>
            <p:spPr bwMode="auto">
              <a:xfrm>
                <a:off x="3620" y="2117"/>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7" name="Oval 56"/>
              <p:cNvSpPr>
                <a:spLocks noChangeArrowheads="1"/>
              </p:cNvSpPr>
              <p:nvPr/>
            </p:nvSpPr>
            <p:spPr bwMode="auto">
              <a:xfrm>
                <a:off x="3671" y="210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8" name="Oval 57"/>
              <p:cNvSpPr>
                <a:spLocks noChangeArrowheads="1"/>
              </p:cNvSpPr>
              <p:nvPr/>
            </p:nvSpPr>
            <p:spPr bwMode="auto">
              <a:xfrm>
                <a:off x="3725" y="2092"/>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9" name="Oval 58"/>
              <p:cNvSpPr>
                <a:spLocks noChangeArrowheads="1"/>
              </p:cNvSpPr>
              <p:nvPr/>
            </p:nvSpPr>
            <p:spPr bwMode="auto">
              <a:xfrm>
                <a:off x="3779" y="208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0" name="Oval 59"/>
              <p:cNvSpPr>
                <a:spLocks noChangeArrowheads="1"/>
              </p:cNvSpPr>
              <p:nvPr/>
            </p:nvSpPr>
            <p:spPr bwMode="auto">
              <a:xfrm>
                <a:off x="3829" y="2070"/>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1" name="Oval 60"/>
              <p:cNvSpPr>
                <a:spLocks noChangeArrowheads="1"/>
              </p:cNvSpPr>
              <p:nvPr/>
            </p:nvSpPr>
            <p:spPr bwMode="auto">
              <a:xfrm>
                <a:off x="3883" y="206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2" name="Oval 61"/>
              <p:cNvSpPr>
                <a:spLocks noChangeArrowheads="1"/>
              </p:cNvSpPr>
              <p:nvPr/>
            </p:nvSpPr>
            <p:spPr bwMode="auto">
              <a:xfrm>
                <a:off x="3934" y="205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3" name="Oval 62"/>
              <p:cNvSpPr>
                <a:spLocks noChangeArrowheads="1"/>
              </p:cNvSpPr>
              <p:nvPr/>
            </p:nvSpPr>
            <p:spPr bwMode="auto">
              <a:xfrm>
                <a:off x="3988" y="2038"/>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4" name="Oval 63"/>
              <p:cNvSpPr>
                <a:spLocks noChangeArrowheads="1"/>
              </p:cNvSpPr>
              <p:nvPr/>
            </p:nvSpPr>
            <p:spPr bwMode="auto">
              <a:xfrm>
                <a:off x="4038" y="2027"/>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8" name="Oval 64"/>
              <p:cNvSpPr>
                <a:spLocks noChangeArrowheads="1"/>
              </p:cNvSpPr>
              <p:nvPr/>
            </p:nvSpPr>
            <p:spPr bwMode="auto">
              <a:xfrm>
                <a:off x="4092" y="2023"/>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9" name="Oval 65"/>
              <p:cNvSpPr>
                <a:spLocks noChangeArrowheads="1"/>
              </p:cNvSpPr>
              <p:nvPr/>
            </p:nvSpPr>
            <p:spPr bwMode="auto">
              <a:xfrm>
                <a:off x="4142" y="200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0" name="Oval 66"/>
              <p:cNvSpPr>
                <a:spLocks noChangeArrowheads="1"/>
              </p:cNvSpPr>
              <p:nvPr/>
            </p:nvSpPr>
            <p:spPr bwMode="auto">
              <a:xfrm>
                <a:off x="4196" y="2002"/>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4" name="Oval 67"/>
              <p:cNvSpPr>
                <a:spLocks noChangeArrowheads="1"/>
              </p:cNvSpPr>
              <p:nvPr/>
            </p:nvSpPr>
            <p:spPr bwMode="auto">
              <a:xfrm>
                <a:off x="4250" y="1987"/>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5" name="Oval 68"/>
              <p:cNvSpPr>
                <a:spLocks noChangeArrowheads="1"/>
              </p:cNvSpPr>
              <p:nvPr/>
            </p:nvSpPr>
            <p:spPr bwMode="auto">
              <a:xfrm>
                <a:off x="4301" y="1976"/>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6" name="Oval 69"/>
              <p:cNvSpPr>
                <a:spLocks noChangeArrowheads="1"/>
              </p:cNvSpPr>
              <p:nvPr/>
            </p:nvSpPr>
            <p:spPr bwMode="auto">
              <a:xfrm>
                <a:off x="4355" y="1966"/>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7" name="Oval 70"/>
              <p:cNvSpPr>
                <a:spLocks noChangeArrowheads="1"/>
              </p:cNvSpPr>
              <p:nvPr/>
            </p:nvSpPr>
            <p:spPr bwMode="auto">
              <a:xfrm>
                <a:off x="4405" y="1958"/>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8" name="Oval 71"/>
              <p:cNvSpPr>
                <a:spLocks noChangeArrowheads="1"/>
              </p:cNvSpPr>
              <p:nvPr/>
            </p:nvSpPr>
            <p:spPr bwMode="auto">
              <a:xfrm>
                <a:off x="4459" y="1944"/>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9" name="Oval 72"/>
              <p:cNvSpPr>
                <a:spLocks noChangeArrowheads="1"/>
              </p:cNvSpPr>
              <p:nvPr/>
            </p:nvSpPr>
            <p:spPr bwMode="auto">
              <a:xfrm>
                <a:off x="4510" y="1937"/>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0" name="Oval 73"/>
              <p:cNvSpPr>
                <a:spLocks noChangeArrowheads="1"/>
              </p:cNvSpPr>
              <p:nvPr/>
            </p:nvSpPr>
            <p:spPr bwMode="auto">
              <a:xfrm>
                <a:off x="4564" y="1922"/>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1" name="Oval 74"/>
              <p:cNvSpPr>
                <a:spLocks noChangeArrowheads="1"/>
              </p:cNvSpPr>
              <p:nvPr/>
            </p:nvSpPr>
            <p:spPr bwMode="auto">
              <a:xfrm>
                <a:off x="4618" y="1915"/>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2" name="Oval 75"/>
              <p:cNvSpPr>
                <a:spLocks noChangeArrowheads="1"/>
              </p:cNvSpPr>
              <p:nvPr/>
            </p:nvSpPr>
            <p:spPr bwMode="auto">
              <a:xfrm>
                <a:off x="4668" y="1904"/>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3" name="Oval 76"/>
              <p:cNvSpPr>
                <a:spLocks noChangeArrowheads="1"/>
              </p:cNvSpPr>
              <p:nvPr/>
            </p:nvSpPr>
            <p:spPr bwMode="auto">
              <a:xfrm>
                <a:off x="4722" y="1890"/>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4" name="Oval 77"/>
              <p:cNvSpPr>
                <a:spLocks noChangeArrowheads="1"/>
              </p:cNvSpPr>
              <p:nvPr/>
            </p:nvSpPr>
            <p:spPr bwMode="auto">
              <a:xfrm>
                <a:off x="4772" y="1879"/>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5" name="Oval 78"/>
              <p:cNvSpPr>
                <a:spLocks noChangeArrowheads="1"/>
              </p:cNvSpPr>
              <p:nvPr/>
            </p:nvSpPr>
            <p:spPr bwMode="auto">
              <a:xfrm>
                <a:off x="4826" y="1872"/>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6" name="Oval 79"/>
              <p:cNvSpPr>
                <a:spLocks noChangeArrowheads="1"/>
              </p:cNvSpPr>
              <p:nvPr/>
            </p:nvSpPr>
            <p:spPr bwMode="auto">
              <a:xfrm>
                <a:off x="4877" y="1865"/>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7" name="Oval 80"/>
              <p:cNvSpPr>
                <a:spLocks noChangeArrowheads="1"/>
              </p:cNvSpPr>
              <p:nvPr/>
            </p:nvSpPr>
            <p:spPr bwMode="auto">
              <a:xfrm>
                <a:off x="4931" y="1850"/>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8" name="Oval 81"/>
              <p:cNvSpPr>
                <a:spLocks noChangeArrowheads="1"/>
              </p:cNvSpPr>
              <p:nvPr/>
            </p:nvSpPr>
            <p:spPr bwMode="auto">
              <a:xfrm>
                <a:off x="4981" y="1843"/>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19" name="Oval 82"/>
              <p:cNvSpPr>
                <a:spLocks noChangeArrowheads="1"/>
              </p:cNvSpPr>
              <p:nvPr/>
            </p:nvSpPr>
            <p:spPr bwMode="auto">
              <a:xfrm>
                <a:off x="5035" y="1829"/>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20" name="Oval 83"/>
              <p:cNvSpPr>
                <a:spLocks noChangeArrowheads="1"/>
              </p:cNvSpPr>
              <p:nvPr/>
            </p:nvSpPr>
            <p:spPr bwMode="auto">
              <a:xfrm>
                <a:off x="5089" y="1818"/>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21" name="Oval 84"/>
              <p:cNvSpPr>
                <a:spLocks noChangeArrowheads="1"/>
              </p:cNvSpPr>
              <p:nvPr/>
            </p:nvSpPr>
            <p:spPr bwMode="auto">
              <a:xfrm>
                <a:off x="5140" y="180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22" name="Oval 85"/>
              <p:cNvSpPr>
                <a:spLocks noChangeArrowheads="1"/>
              </p:cNvSpPr>
              <p:nvPr/>
            </p:nvSpPr>
            <p:spPr bwMode="auto">
              <a:xfrm>
                <a:off x="5194" y="1793"/>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23" name="Oval 86"/>
              <p:cNvSpPr>
                <a:spLocks noChangeArrowheads="1"/>
              </p:cNvSpPr>
              <p:nvPr/>
            </p:nvSpPr>
            <p:spPr bwMode="auto">
              <a:xfrm>
                <a:off x="5244" y="1786"/>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24" name="Oval 87"/>
              <p:cNvSpPr>
                <a:spLocks noChangeArrowheads="1"/>
              </p:cNvSpPr>
              <p:nvPr/>
            </p:nvSpPr>
            <p:spPr bwMode="auto">
              <a:xfrm>
                <a:off x="5298" y="1771"/>
                <a:ext cx="32"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25" name="Oval 88"/>
              <p:cNvSpPr>
                <a:spLocks noChangeArrowheads="1"/>
              </p:cNvSpPr>
              <p:nvPr/>
            </p:nvSpPr>
            <p:spPr bwMode="auto">
              <a:xfrm>
                <a:off x="5348" y="1760"/>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26" name="Oval 89"/>
              <p:cNvSpPr>
                <a:spLocks noChangeArrowheads="1"/>
              </p:cNvSpPr>
              <p:nvPr/>
            </p:nvSpPr>
            <p:spPr bwMode="auto">
              <a:xfrm>
                <a:off x="5402" y="1753"/>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27" name="Oval 90"/>
              <p:cNvSpPr>
                <a:spLocks noChangeArrowheads="1"/>
              </p:cNvSpPr>
              <p:nvPr/>
            </p:nvSpPr>
            <p:spPr bwMode="auto">
              <a:xfrm>
                <a:off x="5453" y="1735"/>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28" name="Oval 91"/>
              <p:cNvSpPr>
                <a:spLocks noChangeArrowheads="1"/>
              </p:cNvSpPr>
              <p:nvPr/>
            </p:nvSpPr>
            <p:spPr bwMode="auto">
              <a:xfrm>
                <a:off x="5507" y="172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29" name="Oval 92"/>
              <p:cNvSpPr>
                <a:spLocks noChangeArrowheads="1"/>
              </p:cNvSpPr>
              <p:nvPr/>
            </p:nvSpPr>
            <p:spPr bwMode="auto">
              <a:xfrm>
                <a:off x="5561" y="171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30" name="Oval 93"/>
              <p:cNvSpPr>
                <a:spLocks noChangeArrowheads="1"/>
              </p:cNvSpPr>
              <p:nvPr/>
            </p:nvSpPr>
            <p:spPr bwMode="auto">
              <a:xfrm>
                <a:off x="5611" y="170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31" name="Oval 94"/>
              <p:cNvSpPr>
                <a:spLocks noChangeArrowheads="1"/>
              </p:cNvSpPr>
              <p:nvPr/>
            </p:nvSpPr>
            <p:spPr bwMode="auto">
              <a:xfrm>
                <a:off x="5665" y="1688"/>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32" name="Oval 95"/>
              <p:cNvSpPr>
                <a:spLocks noChangeArrowheads="1"/>
              </p:cNvSpPr>
              <p:nvPr/>
            </p:nvSpPr>
            <p:spPr bwMode="auto">
              <a:xfrm>
                <a:off x="5716" y="167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33" name="Oval 96"/>
              <p:cNvSpPr>
                <a:spLocks noChangeArrowheads="1"/>
              </p:cNvSpPr>
              <p:nvPr/>
            </p:nvSpPr>
            <p:spPr bwMode="auto">
              <a:xfrm>
                <a:off x="5770" y="1667"/>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34" name="Oval 97"/>
              <p:cNvSpPr>
                <a:spLocks noChangeArrowheads="1"/>
              </p:cNvSpPr>
              <p:nvPr/>
            </p:nvSpPr>
            <p:spPr bwMode="auto">
              <a:xfrm>
                <a:off x="5820" y="1649"/>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35" name="Oval 98"/>
              <p:cNvSpPr>
                <a:spLocks noChangeArrowheads="1"/>
              </p:cNvSpPr>
              <p:nvPr/>
            </p:nvSpPr>
            <p:spPr bwMode="auto">
              <a:xfrm>
                <a:off x="5874" y="1634"/>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36" name="Oval 99"/>
              <p:cNvSpPr>
                <a:spLocks noChangeArrowheads="1"/>
              </p:cNvSpPr>
              <p:nvPr/>
            </p:nvSpPr>
            <p:spPr bwMode="auto">
              <a:xfrm>
                <a:off x="5924" y="162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37" name="Oval 100"/>
              <p:cNvSpPr>
                <a:spLocks noChangeArrowheads="1"/>
              </p:cNvSpPr>
              <p:nvPr/>
            </p:nvSpPr>
            <p:spPr bwMode="auto">
              <a:xfrm>
                <a:off x="5978" y="1609"/>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38" name="Oval 101"/>
              <p:cNvSpPr>
                <a:spLocks noChangeArrowheads="1"/>
              </p:cNvSpPr>
              <p:nvPr/>
            </p:nvSpPr>
            <p:spPr bwMode="auto">
              <a:xfrm>
                <a:off x="6032" y="1591"/>
                <a:ext cx="33"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39" name="Oval 102"/>
              <p:cNvSpPr>
                <a:spLocks noChangeArrowheads="1"/>
              </p:cNvSpPr>
              <p:nvPr/>
            </p:nvSpPr>
            <p:spPr bwMode="auto">
              <a:xfrm>
                <a:off x="6083" y="1577"/>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40" name="Oval 103"/>
              <p:cNvSpPr>
                <a:spLocks noChangeArrowheads="1"/>
              </p:cNvSpPr>
              <p:nvPr/>
            </p:nvSpPr>
            <p:spPr bwMode="auto">
              <a:xfrm>
                <a:off x="6137" y="1559"/>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41" name="Oval 104"/>
              <p:cNvSpPr>
                <a:spLocks noChangeArrowheads="1"/>
              </p:cNvSpPr>
              <p:nvPr/>
            </p:nvSpPr>
            <p:spPr bwMode="auto">
              <a:xfrm>
                <a:off x="6187" y="1541"/>
                <a:ext cx="36"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42" name="Oval 105"/>
              <p:cNvSpPr>
                <a:spLocks noChangeArrowheads="1"/>
              </p:cNvSpPr>
              <p:nvPr/>
            </p:nvSpPr>
            <p:spPr bwMode="auto">
              <a:xfrm>
                <a:off x="6241" y="1523"/>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43" name="Oval 106"/>
              <p:cNvSpPr>
                <a:spLocks noChangeArrowheads="1"/>
              </p:cNvSpPr>
              <p:nvPr/>
            </p:nvSpPr>
            <p:spPr bwMode="auto">
              <a:xfrm>
                <a:off x="6292" y="1501"/>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44" name="Oval 107"/>
              <p:cNvSpPr>
                <a:spLocks noChangeArrowheads="1"/>
              </p:cNvSpPr>
              <p:nvPr/>
            </p:nvSpPr>
            <p:spPr bwMode="auto">
              <a:xfrm>
                <a:off x="6346" y="1480"/>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45" name="Oval 108"/>
              <p:cNvSpPr>
                <a:spLocks noChangeArrowheads="1"/>
              </p:cNvSpPr>
              <p:nvPr/>
            </p:nvSpPr>
            <p:spPr bwMode="auto">
              <a:xfrm>
                <a:off x="6396" y="1454"/>
                <a:ext cx="36"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46" name="Oval 109"/>
              <p:cNvSpPr>
                <a:spLocks noChangeArrowheads="1"/>
              </p:cNvSpPr>
              <p:nvPr/>
            </p:nvSpPr>
            <p:spPr bwMode="auto">
              <a:xfrm>
                <a:off x="6450" y="1426"/>
                <a:ext cx="32" cy="36"/>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47" name="Oval 110"/>
              <p:cNvSpPr>
                <a:spLocks noChangeArrowheads="1"/>
              </p:cNvSpPr>
              <p:nvPr/>
            </p:nvSpPr>
            <p:spPr bwMode="auto">
              <a:xfrm>
                <a:off x="6504" y="1404"/>
                <a:ext cx="32"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48" name="Oval 111"/>
              <p:cNvSpPr>
                <a:spLocks noChangeArrowheads="1"/>
              </p:cNvSpPr>
              <p:nvPr/>
            </p:nvSpPr>
            <p:spPr bwMode="auto">
              <a:xfrm>
                <a:off x="6554" y="1379"/>
                <a:ext cx="33" cy="3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49" name="Oval 112"/>
              <p:cNvSpPr>
                <a:spLocks noChangeArrowheads="1"/>
              </p:cNvSpPr>
              <p:nvPr/>
            </p:nvSpPr>
            <p:spPr bwMode="auto">
              <a:xfrm>
                <a:off x="6608" y="1339"/>
                <a:ext cx="33"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0" name="Oval 113"/>
              <p:cNvSpPr>
                <a:spLocks noChangeArrowheads="1"/>
              </p:cNvSpPr>
              <p:nvPr/>
            </p:nvSpPr>
            <p:spPr bwMode="auto">
              <a:xfrm>
                <a:off x="6659" y="1267"/>
                <a:ext cx="36" cy="33"/>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1" name="Freeform 114"/>
              <p:cNvSpPr>
                <a:spLocks/>
              </p:cNvSpPr>
              <p:nvPr/>
            </p:nvSpPr>
            <p:spPr bwMode="auto">
              <a:xfrm>
                <a:off x="1489" y="1462"/>
                <a:ext cx="5188" cy="1141"/>
              </a:xfrm>
              <a:custGeom>
                <a:avLst/>
                <a:gdLst>
                  <a:gd name="T0" fmla="*/ 0 w 1441"/>
                  <a:gd name="T1" fmla="*/ 317 h 317"/>
                  <a:gd name="T2" fmla="*/ 720 w 1441"/>
                  <a:gd name="T3" fmla="*/ 158 h 317"/>
                  <a:gd name="T4" fmla="*/ 1441 w 1441"/>
                  <a:gd name="T5" fmla="*/ 0 h 317"/>
                </a:gdLst>
                <a:ahLst/>
                <a:cxnLst>
                  <a:cxn ang="0">
                    <a:pos x="T0" y="T1"/>
                  </a:cxn>
                  <a:cxn ang="0">
                    <a:pos x="T2" y="T3"/>
                  </a:cxn>
                  <a:cxn ang="0">
                    <a:pos x="T4" y="T5"/>
                  </a:cxn>
                </a:cxnLst>
                <a:rect l="0" t="0" r="r" b="b"/>
                <a:pathLst>
                  <a:path w="1441" h="317">
                    <a:moveTo>
                      <a:pt x="0" y="317"/>
                    </a:moveTo>
                    <a:lnTo>
                      <a:pt x="720" y="158"/>
                    </a:lnTo>
                    <a:lnTo>
                      <a:pt x="1441" y="0"/>
                    </a:lnTo>
                  </a:path>
                </a:pathLst>
              </a:custGeom>
              <a:noFill/>
              <a:ln w="222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2" name="Line 115"/>
              <p:cNvSpPr>
                <a:spLocks noChangeShapeType="1"/>
              </p:cNvSpPr>
              <p:nvPr/>
            </p:nvSpPr>
            <p:spPr bwMode="auto">
              <a:xfrm flipV="1">
                <a:off x="3782" y="367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3" name="Line 116"/>
              <p:cNvSpPr>
                <a:spLocks noChangeShapeType="1"/>
              </p:cNvSpPr>
              <p:nvPr/>
            </p:nvSpPr>
            <p:spPr bwMode="auto">
              <a:xfrm flipV="1">
                <a:off x="3782" y="3643"/>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4" name="Line 117"/>
              <p:cNvSpPr>
                <a:spLocks noChangeShapeType="1"/>
              </p:cNvSpPr>
              <p:nvPr/>
            </p:nvSpPr>
            <p:spPr bwMode="auto">
              <a:xfrm flipV="1">
                <a:off x="3782" y="3622"/>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5" name="Line 118"/>
              <p:cNvSpPr>
                <a:spLocks noChangeShapeType="1"/>
              </p:cNvSpPr>
              <p:nvPr/>
            </p:nvSpPr>
            <p:spPr bwMode="auto">
              <a:xfrm flipV="1">
                <a:off x="3782" y="357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6" name="Line 119"/>
              <p:cNvSpPr>
                <a:spLocks noChangeShapeType="1"/>
              </p:cNvSpPr>
              <p:nvPr/>
            </p:nvSpPr>
            <p:spPr bwMode="auto">
              <a:xfrm flipV="1">
                <a:off x="3782" y="3542"/>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7" name="Line 120"/>
              <p:cNvSpPr>
                <a:spLocks noChangeShapeType="1"/>
              </p:cNvSpPr>
              <p:nvPr/>
            </p:nvSpPr>
            <p:spPr bwMode="auto">
              <a:xfrm flipV="1">
                <a:off x="3782" y="351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8" name="Line 121"/>
              <p:cNvSpPr>
                <a:spLocks noChangeShapeType="1"/>
              </p:cNvSpPr>
              <p:nvPr/>
            </p:nvSpPr>
            <p:spPr bwMode="auto">
              <a:xfrm flipV="1">
                <a:off x="3782" y="349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9" name="Line 122"/>
              <p:cNvSpPr>
                <a:spLocks noChangeShapeType="1"/>
              </p:cNvSpPr>
              <p:nvPr/>
            </p:nvSpPr>
            <p:spPr bwMode="auto">
              <a:xfrm flipV="1">
                <a:off x="3782" y="344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0" name="Line 123"/>
              <p:cNvSpPr>
                <a:spLocks noChangeShapeType="1"/>
              </p:cNvSpPr>
              <p:nvPr/>
            </p:nvSpPr>
            <p:spPr bwMode="auto">
              <a:xfrm flipV="1">
                <a:off x="3782" y="3413"/>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1" name="Line 124"/>
              <p:cNvSpPr>
                <a:spLocks noChangeShapeType="1"/>
              </p:cNvSpPr>
              <p:nvPr/>
            </p:nvSpPr>
            <p:spPr bwMode="auto">
              <a:xfrm flipV="1">
                <a:off x="3782" y="3380"/>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2" name="Line 125"/>
              <p:cNvSpPr>
                <a:spLocks noChangeShapeType="1"/>
              </p:cNvSpPr>
              <p:nvPr/>
            </p:nvSpPr>
            <p:spPr bwMode="auto">
              <a:xfrm flipV="1">
                <a:off x="3782" y="336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3" name="Line 126"/>
              <p:cNvSpPr>
                <a:spLocks noChangeShapeType="1"/>
              </p:cNvSpPr>
              <p:nvPr/>
            </p:nvSpPr>
            <p:spPr bwMode="auto">
              <a:xfrm flipV="1">
                <a:off x="3782" y="3312"/>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4" name="Line 127"/>
              <p:cNvSpPr>
                <a:spLocks noChangeShapeType="1"/>
              </p:cNvSpPr>
              <p:nvPr/>
            </p:nvSpPr>
            <p:spPr bwMode="auto">
              <a:xfrm flipV="1">
                <a:off x="3782" y="328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5" name="Line 128"/>
              <p:cNvSpPr>
                <a:spLocks noChangeShapeType="1"/>
              </p:cNvSpPr>
              <p:nvPr/>
            </p:nvSpPr>
            <p:spPr bwMode="auto">
              <a:xfrm flipV="1">
                <a:off x="3782" y="324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6" name="Line 129"/>
              <p:cNvSpPr>
                <a:spLocks noChangeShapeType="1"/>
              </p:cNvSpPr>
              <p:nvPr/>
            </p:nvSpPr>
            <p:spPr bwMode="auto">
              <a:xfrm flipV="1">
                <a:off x="3782" y="3233"/>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7" name="Line 130"/>
              <p:cNvSpPr>
                <a:spLocks noChangeShapeType="1"/>
              </p:cNvSpPr>
              <p:nvPr/>
            </p:nvSpPr>
            <p:spPr bwMode="auto">
              <a:xfrm flipV="1">
                <a:off x="3782" y="3182"/>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8" name="Line 131"/>
              <p:cNvSpPr>
                <a:spLocks noChangeShapeType="1"/>
              </p:cNvSpPr>
              <p:nvPr/>
            </p:nvSpPr>
            <p:spPr bwMode="auto">
              <a:xfrm flipV="1">
                <a:off x="3782" y="315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9" name="Line 132"/>
              <p:cNvSpPr>
                <a:spLocks noChangeShapeType="1"/>
              </p:cNvSpPr>
              <p:nvPr/>
            </p:nvSpPr>
            <p:spPr bwMode="auto">
              <a:xfrm flipV="1">
                <a:off x="3782" y="3118"/>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0" name="Line 133"/>
              <p:cNvSpPr>
                <a:spLocks noChangeShapeType="1"/>
              </p:cNvSpPr>
              <p:nvPr/>
            </p:nvSpPr>
            <p:spPr bwMode="auto">
              <a:xfrm flipV="1">
                <a:off x="3782" y="3103"/>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1" name="Line 134"/>
              <p:cNvSpPr>
                <a:spLocks noChangeShapeType="1"/>
              </p:cNvSpPr>
              <p:nvPr/>
            </p:nvSpPr>
            <p:spPr bwMode="auto">
              <a:xfrm flipV="1">
                <a:off x="3782" y="3049"/>
                <a:ext cx="0" cy="1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2" name="Line 135"/>
              <p:cNvSpPr>
                <a:spLocks noChangeShapeType="1"/>
              </p:cNvSpPr>
              <p:nvPr/>
            </p:nvSpPr>
            <p:spPr bwMode="auto">
              <a:xfrm flipV="1">
                <a:off x="3782" y="3017"/>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3" name="Line 136"/>
              <p:cNvSpPr>
                <a:spLocks noChangeShapeType="1"/>
              </p:cNvSpPr>
              <p:nvPr/>
            </p:nvSpPr>
            <p:spPr bwMode="auto">
              <a:xfrm flipV="1">
                <a:off x="3782" y="298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4" name="Line 137"/>
              <p:cNvSpPr>
                <a:spLocks noChangeShapeType="1"/>
              </p:cNvSpPr>
              <p:nvPr/>
            </p:nvSpPr>
            <p:spPr bwMode="auto">
              <a:xfrm flipV="1">
                <a:off x="3782" y="2974"/>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5" name="Line 138"/>
              <p:cNvSpPr>
                <a:spLocks noChangeShapeType="1"/>
              </p:cNvSpPr>
              <p:nvPr/>
            </p:nvSpPr>
            <p:spPr bwMode="auto">
              <a:xfrm flipV="1">
                <a:off x="3782" y="2920"/>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6" name="Line 139"/>
              <p:cNvSpPr>
                <a:spLocks noChangeShapeType="1"/>
              </p:cNvSpPr>
              <p:nvPr/>
            </p:nvSpPr>
            <p:spPr bwMode="auto">
              <a:xfrm flipV="1">
                <a:off x="3782" y="288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7" name="Line 140"/>
              <p:cNvSpPr>
                <a:spLocks noChangeShapeType="1"/>
              </p:cNvSpPr>
              <p:nvPr/>
            </p:nvSpPr>
            <p:spPr bwMode="auto">
              <a:xfrm flipV="1">
                <a:off x="3782" y="2851"/>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8" name="Line 141"/>
              <p:cNvSpPr>
                <a:spLocks noChangeShapeType="1"/>
              </p:cNvSpPr>
              <p:nvPr/>
            </p:nvSpPr>
            <p:spPr bwMode="auto">
              <a:xfrm flipV="1">
                <a:off x="3782" y="2844"/>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9" name="Line 142"/>
              <p:cNvSpPr>
                <a:spLocks noChangeShapeType="1"/>
              </p:cNvSpPr>
              <p:nvPr/>
            </p:nvSpPr>
            <p:spPr bwMode="auto">
              <a:xfrm flipV="1">
                <a:off x="3782" y="2786"/>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0" name="Line 143"/>
              <p:cNvSpPr>
                <a:spLocks noChangeShapeType="1"/>
              </p:cNvSpPr>
              <p:nvPr/>
            </p:nvSpPr>
            <p:spPr bwMode="auto">
              <a:xfrm flipV="1">
                <a:off x="3782" y="2754"/>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1" name="Line 144"/>
              <p:cNvSpPr>
                <a:spLocks noChangeShapeType="1"/>
              </p:cNvSpPr>
              <p:nvPr/>
            </p:nvSpPr>
            <p:spPr bwMode="auto">
              <a:xfrm flipV="1">
                <a:off x="3782" y="272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2" name="Line 145"/>
              <p:cNvSpPr>
                <a:spLocks noChangeShapeType="1"/>
              </p:cNvSpPr>
              <p:nvPr/>
            </p:nvSpPr>
            <p:spPr bwMode="auto">
              <a:xfrm flipV="1">
                <a:off x="3782" y="2714"/>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3" name="Line 146"/>
              <p:cNvSpPr>
                <a:spLocks noChangeShapeType="1"/>
              </p:cNvSpPr>
              <p:nvPr/>
            </p:nvSpPr>
            <p:spPr bwMode="auto">
              <a:xfrm flipV="1">
                <a:off x="3782" y="2657"/>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4" name="Line 147"/>
              <p:cNvSpPr>
                <a:spLocks noChangeShapeType="1"/>
              </p:cNvSpPr>
              <p:nvPr/>
            </p:nvSpPr>
            <p:spPr bwMode="auto">
              <a:xfrm flipV="1">
                <a:off x="3782" y="262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5" name="Line 148"/>
              <p:cNvSpPr>
                <a:spLocks noChangeShapeType="1"/>
              </p:cNvSpPr>
              <p:nvPr/>
            </p:nvSpPr>
            <p:spPr bwMode="auto">
              <a:xfrm flipV="1">
                <a:off x="3782" y="2588"/>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6" name="Line 149"/>
              <p:cNvSpPr>
                <a:spLocks noChangeShapeType="1"/>
              </p:cNvSpPr>
              <p:nvPr/>
            </p:nvSpPr>
            <p:spPr bwMode="auto">
              <a:xfrm flipV="1">
                <a:off x="3782" y="258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7" name="Line 150"/>
              <p:cNvSpPr>
                <a:spLocks noChangeShapeType="1"/>
              </p:cNvSpPr>
              <p:nvPr/>
            </p:nvSpPr>
            <p:spPr bwMode="auto">
              <a:xfrm flipV="1">
                <a:off x="3782" y="252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8" name="Line 151"/>
              <p:cNvSpPr>
                <a:spLocks noChangeShapeType="1"/>
              </p:cNvSpPr>
              <p:nvPr/>
            </p:nvSpPr>
            <p:spPr bwMode="auto">
              <a:xfrm flipV="1">
                <a:off x="3782" y="2491"/>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9" name="Line 152"/>
              <p:cNvSpPr>
                <a:spLocks noChangeShapeType="1"/>
              </p:cNvSpPr>
              <p:nvPr/>
            </p:nvSpPr>
            <p:spPr bwMode="auto">
              <a:xfrm flipV="1">
                <a:off x="3782" y="245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0" name="Line 153"/>
              <p:cNvSpPr>
                <a:spLocks noChangeShapeType="1"/>
              </p:cNvSpPr>
              <p:nvPr/>
            </p:nvSpPr>
            <p:spPr bwMode="auto">
              <a:xfrm flipV="1">
                <a:off x="3782" y="245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1" name="Line 154"/>
              <p:cNvSpPr>
                <a:spLocks noChangeShapeType="1"/>
              </p:cNvSpPr>
              <p:nvPr/>
            </p:nvSpPr>
            <p:spPr bwMode="auto">
              <a:xfrm flipV="1">
                <a:off x="3782" y="239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2" name="Line 155"/>
              <p:cNvSpPr>
                <a:spLocks noChangeShapeType="1"/>
              </p:cNvSpPr>
              <p:nvPr/>
            </p:nvSpPr>
            <p:spPr bwMode="auto">
              <a:xfrm flipV="1">
                <a:off x="3782" y="236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3" name="Line 156"/>
              <p:cNvSpPr>
                <a:spLocks noChangeShapeType="1"/>
              </p:cNvSpPr>
              <p:nvPr/>
            </p:nvSpPr>
            <p:spPr bwMode="auto">
              <a:xfrm flipV="1">
                <a:off x="3782" y="2326"/>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4" name="Line 157"/>
              <p:cNvSpPr>
                <a:spLocks noChangeShapeType="1"/>
              </p:cNvSpPr>
              <p:nvPr/>
            </p:nvSpPr>
            <p:spPr bwMode="auto">
              <a:xfrm>
                <a:off x="3782" y="2326"/>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5" name="Line 158"/>
              <p:cNvSpPr>
                <a:spLocks noChangeShapeType="1"/>
              </p:cNvSpPr>
              <p:nvPr/>
            </p:nvSpPr>
            <p:spPr bwMode="auto">
              <a:xfrm flipV="1">
                <a:off x="3782" y="2261"/>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6" name="Line 159"/>
              <p:cNvSpPr>
                <a:spLocks noChangeShapeType="1"/>
              </p:cNvSpPr>
              <p:nvPr/>
            </p:nvSpPr>
            <p:spPr bwMode="auto">
              <a:xfrm flipV="1">
                <a:off x="3782" y="2228"/>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7" name="Line 160"/>
              <p:cNvSpPr>
                <a:spLocks noChangeShapeType="1"/>
              </p:cNvSpPr>
              <p:nvPr/>
            </p:nvSpPr>
            <p:spPr bwMode="auto">
              <a:xfrm flipV="1">
                <a:off x="3782" y="219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8" name="Line 161"/>
              <p:cNvSpPr>
                <a:spLocks noChangeShapeType="1"/>
              </p:cNvSpPr>
              <p:nvPr/>
            </p:nvSpPr>
            <p:spPr bwMode="auto">
              <a:xfrm flipV="1">
                <a:off x="3782" y="2131"/>
                <a:ext cx="0" cy="2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9" name="Line 162"/>
              <p:cNvSpPr>
                <a:spLocks noChangeShapeType="1"/>
              </p:cNvSpPr>
              <p:nvPr/>
            </p:nvSpPr>
            <p:spPr bwMode="auto">
              <a:xfrm flipV="1">
                <a:off x="3782" y="209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0" name="Line 163"/>
              <p:cNvSpPr>
                <a:spLocks noChangeShapeType="1"/>
              </p:cNvSpPr>
              <p:nvPr/>
            </p:nvSpPr>
            <p:spPr bwMode="auto">
              <a:xfrm flipV="1">
                <a:off x="4243" y="367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1" name="Line 164"/>
              <p:cNvSpPr>
                <a:spLocks noChangeShapeType="1"/>
              </p:cNvSpPr>
              <p:nvPr/>
            </p:nvSpPr>
            <p:spPr bwMode="auto">
              <a:xfrm flipV="1">
                <a:off x="4243" y="3643"/>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2" name="Line 165"/>
              <p:cNvSpPr>
                <a:spLocks noChangeShapeType="1"/>
              </p:cNvSpPr>
              <p:nvPr/>
            </p:nvSpPr>
            <p:spPr bwMode="auto">
              <a:xfrm flipV="1">
                <a:off x="4243" y="3622"/>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3" name="Line 166"/>
              <p:cNvSpPr>
                <a:spLocks noChangeShapeType="1"/>
              </p:cNvSpPr>
              <p:nvPr/>
            </p:nvSpPr>
            <p:spPr bwMode="auto">
              <a:xfrm flipV="1">
                <a:off x="4243" y="357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4" name="Line 167"/>
              <p:cNvSpPr>
                <a:spLocks noChangeShapeType="1"/>
              </p:cNvSpPr>
              <p:nvPr/>
            </p:nvSpPr>
            <p:spPr bwMode="auto">
              <a:xfrm flipV="1">
                <a:off x="4243" y="3542"/>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5" name="Line 168"/>
              <p:cNvSpPr>
                <a:spLocks noChangeShapeType="1"/>
              </p:cNvSpPr>
              <p:nvPr/>
            </p:nvSpPr>
            <p:spPr bwMode="auto">
              <a:xfrm flipV="1">
                <a:off x="4243" y="351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6" name="Line 169"/>
              <p:cNvSpPr>
                <a:spLocks noChangeShapeType="1"/>
              </p:cNvSpPr>
              <p:nvPr/>
            </p:nvSpPr>
            <p:spPr bwMode="auto">
              <a:xfrm flipV="1">
                <a:off x="4243" y="349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7" name="Line 170"/>
              <p:cNvSpPr>
                <a:spLocks noChangeShapeType="1"/>
              </p:cNvSpPr>
              <p:nvPr/>
            </p:nvSpPr>
            <p:spPr bwMode="auto">
              <a:xfrm flipV="1">
                <a:off x="4243" y="344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8" name="Line 171"/>
              <p:cNvSpPr>
                <a:spLocks noChangeShapeType="1"/>
              </p:cNvSpPr>
              <p:nvPr/>
            </p:nvSpPr>
            <p:spPr bwMode="auto">
              <a:xfrm flipV="1">
                <a:off x="4243" y="3413"/>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9" name="Line 172"/>
              <p:cNvSpPr>
                <a:spLocks noChangeShapeType="1"/>
              </p:cNvSpPr>
              <p:nvPr/>
            </p:nvSpPr>
            <p:spPr bwMode="auto">
              <a:xfrm flipV="1">
                <a:off x="4243" y="3380"/>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0" name="Line 173"/>
              <p:cNvSpPr>
                <a:spLocks noChangeShapeType="1"/>
              </p:cNvSpPr>
              <p:nvPr/>
            </p:nvSpPr>
            <p:spPr bwMode="auto">
              <a:xfrm flipV="1">
                <a:off x="4243" y="3362"/>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1" name="Line 174"/>
              <p:cNvSpPr>
                <a:spLocks noChangeShapeType="1"/>
              </p:cNvSpPr>
              <p:nvPr/>
            </p:nvSpPr>
            <p:spPr bwMode="auto">
              <a:xfrm flipV="1">
                <a:off x="4243" y="3312"/>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2" name="Line 175"/>
              <p:cNvSpPr>
                <a:spLocks noChangeShapeType="1"/>
              </p:cNvSpPr>
              <p:nvPr/>
            </p:nvSpPr>
            <p:spPr bwMode="auto">
              <a:xfrm flipV="1">
                <a:off x="4243" y="328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3" name="Line 176"/>
              <p:cNvSpPr>
                <a:spLocks noChangeShapeType="1"/>
              </p:cNvSpPr>
              <p:nvPr/>
            </p:nvSpPr>
            <p:spPr bwMode="auto">
              <a:xfrm flipV="1">
                <a:off x="4243" y="324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4" name="Line 177"/>
              <p:cNvSpPr>
                <a:spLocks noChangeShapeType="1"/>
              </p:cNvSpPr>
              <p:nvPr/>
            </p:nvSpPr>
            <p:spPr bwMode="auto">
              <a:xfrm flipV="1">
                <a:off x="4243" y="3233"/>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5" name="Line 178"/>
              <p:cNvSpPr>
                <a:spLocks noChangeShapeType="1"/>
              </p:cNvSpPr>
              <p:nvPr/>
            </p:nvSpPr>
            <p:spPr bwMode="auto">
              <a:xfrm flipV="1">
                <a:off x="4243" y="3182"/>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6" name="Line 179"/>
              <p:cNvSpPr>
                <a:spLocks noChangeShapeType="1"/>
              </p:cNvSpPr>
              <p:nvPr/>
            </p:nvSpPr>
            <p:spPr bwMode="auto">
              <a:xfrm flipV="1">
                <a:off x="4243" y="3150"/>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7" name="Line 180"/>
              <p:cNvSpPr>
                <a:spLocks noChangeShapeType="1"/>
              </p:cNvSpPr>
              <p:nvPr/>
            </p:nvSpPr>
            <p:spPr bwMode="auto">
              <a:xfrm flipV="1">
                <a:off x="4243" y="3118"/>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8" name="Line 181"/>
              <p:cNvSpPr>
                <a:spLocks noChangeShapeType="1"/>
              </p:cNvSpPr>
              <p:nvPr/>
            </p:nvSpPr>
            <p:spPr bwMode="auto">
              <a:xfrm flipV="1">
                <a:off x="4243" y="3103"/>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9" name="Line 182"/>
              <p:cNvSpPr>
                <a:spLocks noChangeShapeType="1"/>
              </p:cNvSpPr>
              <p:nvPr/>
            </p:nvSpPr>
            <p:spPr bwMode="auto">
              <a:xfrm flipV="1">
                <a:off x="4243" y="3049"/>
                <a:ext cx="0" cy="1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0" name="Line 183"/>
              <p:cNvSpPr>
                <a:spLocks noChangeShapeType="1"/>
              </p:cNvSpPr>
              <p:nvPr/>
            </p:nvSpPr>
            <p:spPr bwMode="auto">
              <a:xfrm flipV="1">
                <a:off x="4243" y="3017"/>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1" name="Line 184"/>
              <p:cNvSpPr>
                <a:spLocks noChangeShapeType="1"/>
              </p:cNvSpPr>
              <p:nvPr/>
            </p:nvSpPr>
            <p:spPr bwMode="auto">
              <a:xfrm flipV="1">
                <a:off x="4243" y="298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2" name="Line 185"/>
              <p:cNvSpPr>
                <a:spLocks noChangeShapeType="1"/>
              </p:cNvSpPr>
              <p:nvPr/>
            </p:nvSpPr>
            <p:spPr bwMode="auto">
              <a:xfrm flipV="1">
                <a:off x="4243" y="2974"/>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3" name="Line 186"/>
              <p:cNvSpPr>
                <a:spLocks noChangeShapeType="1"/>
              </p:cNvSpPr>
              <p:nvPr/>
            </p:nvSpPr>
            <p:spPr bwMode="auto">
              <a:xfrm flipV="1">
                <a:off x="4243" y="2920"/>
                <a:ext cx="0" cy="1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4" name="Line 187"/>
              <p:cNvSpPr>
                <a:spLocks noChangeShapeType="1"/>
              </p:cNvSpPr>
              <p:nvPr/>
            </p:nvSpPr>
            <p:spPr bwMode="auto">
              <a:xfrm flipV="1">
                <a:off x="4243" y="2887"/>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5" name="Line 188"/>
              <p:cNvSpPr>
                <a:spLocks noChangeShapeType="1"/>
              </p:cNvSpPr>
              <p:nvPr/>
            </p:nvSpPr>
            <p:spPr bwMode="auto">
              <a:xfrm flipV="1">
                <a:off x="4243" y="2851"/>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6" name="Line 189"/>
              <p:cNvSpPr>
                <a:spLocks noChangeShapeType="1"/>
              </p:cNvSpPr>
              <p:nvPr/>
            </p:nvSpPr>
            <p:spPr bwMode="auto">
              <a:xfrm flipV="1">
                <a:off x="4243" y="2844"/>
                <a:ext cx="0" cy="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7" name="Line 190"/>
              <p:cNvSpPr>
                <a:spLocks noChangeShapeType="1"/>
              </p:cNvSpPr>
              <p:nvPr/>
            </p:nvSpPr>
            <p:spPr bwMode="auto">
              <a:xfrm flipV="1">
                <a:off x="4243" y="2786"/>
                <a:ext cx="0" cy="1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8" name="Line 191"/>
              <p:cNvSpPr>
                <a:spLocks noChangeShapeType="1"/>
              </p:cNvSpPr>
              <p:nvPr/>
            </p:nvSpPr>
            <p:spPr bwMode="auto">
              <a:xfrm flipV="1">
                <a:off x="4243" y="2754"/>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9" name="Line 192"/>
              <p:cNvSpPr>
                <a:spLocks noChangeShapeType="1"/>
              </p:cNvSpPr>
              <p:nvPr/>
            </p:nvSpPr>
            <p:spPr bwMode="auto">
              <a:xfrm flipV="1">
                <a:off x="4243" y="272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0" name="Line 193"/>
              <p:cNvSpPr>
                <a:spLocks noChangeShapeType="1"/>
              </p:cNvSpPr>
              <p:nvPr/>
            </p:nvSpPr>
            <p:spPr bwMode="auto">
              <a:xfrm flipV="1">
                <a:off x="4243" y="2714"/>
                <a:ext cx="0" cy="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1" name="Line 194"/>
              <p:cNvSpPr>
                <a:spLocks noChangeShapeType="1"/>
              </p:cNvSpPr>
              <p:nvPr/>
            </p:nvSpPr>
            <p:spPr bwMode="auto">
              <a:xfrm flipV="1">
                <a:off x="4243" y="2657"/>
                <a:ext cx="0" cy="1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2" name="Line 195"/>
              <p:cNvSpPr>
                <a:spLocks noChangeShapeType="1"/>
              </p:cNvSpPr>
              <p:nvPr/>
            </p:nvSpPr>
            <p:spPr bwMode="auto">
              <a:xfrm flipV="1">
                <a:off x="4243" y="2624"/>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3" name="Line 196"/>
              <p:cNvSpPr>
                <a:spLocks noChangeShapeType="1"/>
              </p:cNvSpPr>
              <p:nvPr/>
            </p:nvSpPr>
            <p:spPr bwMode="auto">
              <a:xfrm flipV="1">
                <a:off x="4243" y="2588"/>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4" name="Line 197"/>
              <p:cNvSpPr>
                <a:spLocks noChangeShapeType="1"/>
              </p:cNvSpPr>
              <p:nvPr/>
            </p:nvSpPr>
            <p:spPr bwMode="auto">
              <a:xfrm flipV="1">
                <a:off x="4243" y="2585"/>
                <a:ext cx="0" cy="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5" name="Line 198"/>
              <p:cNvSpPr>
                <a:spLocks noChangeShapeType="1"/>
              </p:cNvSpPr>
              <p:nvPr/>
            </p:nvSpPr>
            <p:spPr bwMode="auto">
              <a:xfrm flipV="1">
                <a:off x="4243" y="252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6" name="Line 199"/>
              <p:cNvSpPr>
                <a:spLocks noChangeShapeType="1"/>
              </p:cNvSpPr>
              <p:nvPr/>
            </p:nvSpPr>
            <p:spPr bwMode="auto">
              <a:xfrm flipV="1">
                <a:off x="4243" y="2491"/>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7" name="Line 200"/>
              <p:cNvSpPr>
                <a:spLocks noChangeShapeType="1"/>
              </p:cNvSpPr>
              <p:nvPr/>
            </p:nvSpPr>
            <p:spPr bwMode="auto">
              <a:xfrm flipV="1">
                <a:off x="4243" y="245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8" name="Line 201"/>
              <p:cNvSpPr>
                <a:spLocks noChangeShapeType="1"/>
              </p:cNvSpPr>
              <p:nvPr/>
            </p:nvSpPr>
            <p:spPr bwMode="auto">
              <a:xfrm flipV="1">
                <a:off x="4243" y="2455"/>
                <a:ext cx="0" cy="4"/>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9" name="Line 202"/>
              <p:cNvSpPr>
                <a:spLocks noChangeShapeType="1"/>
              </p:cNvSpPr>
              <p:nvPr/>
            </p:nvSpPr>
            <p:spPr bwMode="auto">
              <a:xfrm flipV="1">
                <a:off x="4243" y="2394"/>
                <a:ext cx="0" cy="1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40" name="Line 203"/>
              <p:cNvSpPr>
                <a:spLocks noChangeShapeType="1"/>
              </p:cNvSpPr>
              <p:nvPr/>
            </p:nvSpPr>
            <p:spPr bwMode="auto">
              <a:xfrm flipV="1">
                <a:off x="4243" y="2362"/>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41" name="Line 204"/>
              <p:cNvSpPr>
                <a:spLocks noChangeShapeType="1"/>
              </p:cNvSpPr>
              <p:nvPr/>
            </p:nvSpPr>
            <p:spPr bwMode="auto">
              <a:xfrm flipV="1">
                <a:off x="4243" y="2326"/>
                <a:ext cx="0" cy="3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387" name="Line 206"/>
            <p:cNvSpPr>
              <a:spLocks noChangeShapeType="1"/>
            </p:cNvSpPr>
            <p:nvPr/>
          </p:nvSpPr>
          <p:spPr bwMode="auto">
            <a:xfrm>
              <a:off x="4243" y="2326"/>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8" name="Line 207"/>
            <p:cNvSpPr>
              <a:spLocks noChangeShapeType="1"/>
            </p:cNvSpPr>
            <p:nvPr/>
          </p:nvSpPr>
          <p:spPr bwMode="auto">
            <a:xfrm flipV="1">
              <a:off x="4243" y="2261"/>
              <a:ext cx="0" cy="2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89" name="Line 208"/>
            <p:cNvSpPr>
              <a:spLocks noChangeShapeType="1"/>
            </p:cNvSpPr>
            <p:nvPr/>
          </p:nvSpPr>
          <p:spPr bwMode="auto">
            <a:xfrm flipV="1">
              <a:off x="4243" y="2228"/>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0" name="Line 209"/>
            <p:cNvSpPr>
              <a:spLocks noChangeShapeType="1"/>
            </p:cNvSpPr>
            <p:nvPr/>
          </p:nvSpPr>
          <p:spPr bwMode="auto">
            <a:xfrm flipV="1">
              <a:off x="4243" y="2196"/>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1" name="Line 210"/>
            <p:cNvSpPr>
              <a:spLocks noChangeShapeType="1"/>
            </p:cNvSpPr>
            <p:nvPr/>
          </p:nvSpPr>
          <p:spPr bwMode="auto">
            <a:xfrm flipV="1">
              <a:off x="4243" y="2131"/>
              <a:ext cx="0" cy="2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2" name="Line 211"/>
            <p:cNvSpPr>
              <a:spLocks noChangeShapeType="1"/>
            </p:cNvSpPr>
            <p:nvPr/>
          </p:nvSpPr>
          <p:spPr bwMode="auto">
            <a:xfrm flipV="1">
              <a:off x="4243" y="2099"/>
              <a:ext cx="0" cy="32"/>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3" name="Line 212"/>
            <p:cNvSpPr>
              <a:spLocks noChangeShapeType="1"/>
            </p:cNvSpPr>
            <p:nvPr/>
          </p:nvSpPr>
          <p:spPr bwMode="auto">
            <a:xfrm flipV="1">
              <a:off x="4243" y="2066"/>
              <a:ext cx="0" cy="33"/>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4" name="Line 213"/>
            <p:cNvSpPr>
              <a:spLocks noChangeShapeType="1"/>
            </p:cNvSpPr>
            <p:nvPr/>
          </p:nvSpPr>
          <p:spPr bwMode="auto">
            <a:xfrm flipV="1">
              <a:off x="4243" y="1998"/>
              <a:ext cx="0" cy="2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5" name="Line 214"/>
            <p:cNvSpPr>
              <a:spLocks noChangeShapeType="1"/>
            </p:cNvSpPr>
            <p:nvPr/>
          </p:nvSpPr>
          <p:spPr bwMode="auto">
            <a:xfrm>
              <a:off x="1435" y="2099"/>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6" name="Line 215"/>
            <p:cNvSpPr>
              <a:spLocks noChangeShapeType="1"/>
            </p:cNvSpPr>
            <p:nvPr/>
          </p:nvSpPr>
          <p:spPr bwMode="auto">
            <a:xfrm>
              <a:off x="1489" y="2099"/>
              <a:ext cx="3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7" name="Line 216"/>
            <p:cNvSpPr>
              <a:spLocks noChangeShapeType="1"/>
            </p:cNvSpPr>
            <p:nvPr/>
          </p:nvSpPr>
          <p:spPr bwMode="auto">
            <a:xfrm>
              <a:off x="1565" y="2099"/>
              <a:ext cx="2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8" name="Line 217"/>
            <p:cNvSpPr>
              <a:spLocks noChangeShapeType="1"/>
            </p:cNvSpPr>
            <p:nvPr/>
          </p:nvSpPr>
          <p:spPr bwMode="auto">
            <a:xfrm>
              <a:off x="1594" y="2099"/>
              <a:ext cx="5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9" name="Line 218"/>
            <p:cNvSpPr>
              <a:spLocks noChangeShapeType="1"/>
            </p:cNvSpPr>
            <p:nvPr/>
          </p:nvSpPr>
          <p:spPr bwMode="auto">
            <a:xfrm>
              <a:off x="1644" y="2099"/>
              <a:ext cx="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0" name="Line 219"/>
            <p:cNvSpPr>
              <a:spLocks noChangeShapeType="1"/>
            </p:cNvSpPr>
            <p:nvPr/>
          </p:nvSpPr>
          <p:spPr bwMode="auto">
            <a:xfrm>
              <a:off x="1694" y="2099"/>
              <a:ext cx="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1" name="Line 220"/>
            <p:cNvSpPr>
              <a:spLocks noChangeShapeType="1"/>
            </p:cNvSpPr>
            <p:nvPr/>
          </p:nvSpPr>
          <p:spPr bwMode="auto">
            <a:xfrm>
              <a:off x="1698" y="2099"/>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2" name="Line 221"/>
            <p:cNvSpPr>
              <a:spLocks noChangeShapeType="1"/>
            </p:cNvSpPr>
            <p:nvPr/>
          </p:nvSpPr>
          <p:spPr bwMode="auto">
            <a:xfrm>
              <a:off x="1752" y="2099"/>
              <a:ext cx="2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 name="Line 222"/>
            <p:cNvSpPr>
              <a:spLocks noChangeShapeType="1"/>
            </p:cNvSpPr>
            <p:nvPr/>
          </p:nvSpPr>
          <p:spPr bwMode="auto">
            <a:xfrm>
              <a:off x="1824" y="2099"/>
              <a:ext cx="3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 name="Line 223"/>
            <p:cNvSpPr>
              <a:spLocks noChangeShapeType="1"/>
            </p:cNvSpPr>
            <p:nvPr/>
          </p:nvSpPr>
          <p:spPr bwMode="auto">
            <a:xfrm>
              <a:off x="1856" y="2099"/>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 name="Line 224"/>
            <p:cNvSpPr>
              <a:spLocks noChangeShapeType="1"/>
            </p:cNvSpPr>
            <p:nvPr/>
          </p:nvSpPr>
          <p:spPr bwMode="auto">
            <a:xfrm>
              <a:off x="1907" y="2099"/>
              <a:ext cx="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6" name="Line 225"/>
            <p:cNvSpPr>
              <a:spLocks noChangeShapeType="1"/>
            </p:cNvSpPr>
            <p:nvPr/>
          </p:nvSpPr>
          <p:spPr bwMode="auto">
            <a:xfrm>
              <a:off x="1954" y="2099"/>
              <a:ext cx="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7" name="Line 226"/>
            <p:cNvSpPr>
              <a:spLocks noChangeShapeType="1"/>
            </p:cNvSpPr>
            <p:nvPr/>
          </p:nvSpPr>
          <p:spPr bwMode="auto">
            <a:xfrm>
              <a:off x="1961" y="2099"/>
              <a:ext cx="5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8" name="Line 227"/>
            <p:cNvSpPr>
              <a:spLocks noChangeShapeType="1"/>
            </p:cNvSpPr>
            <p:nvPr/>
          </p:nvSpPr>
          <p:spPr bwMode="auto">
            <a:xfrm>
              <a:off x="2011" y="2099"/>
              <a:ext cx="2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9" name="Line 228"/>
            <p:cNvSpPr>
              <a:spLocks noChangeShapeType="1"/>
            </p:cNvSpPr>
            <p:nvPr/>
          </p:nvSpPr>
          <p:spPr bwMode="auto">
            <a:xfrm>
              <a:off x="2083" y="2099"/>
              <a:ext cx="3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 name="Line 229"/>
            <p:cNvSpPr>
              <a:spLocks noChangeShapeType="1"/>
            </p:cNvSpPr>
            <p:nvPr/>
          </p:nvSpPr>
          <p:spPr bwMode="auto">
            <a:xfrm>
              <a:off x="2116" y="2099"/>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 name="Line 230"/>
            <p:cNvSpPr>
              <a:spLocks noChangeShapeType="1"/>
            </p:cNvSpPr>
            <p:nvPr/>
          </p:nvSpPr>
          <p:spPr bwMode="auto">
            <a:xfrm>
              <a:off x="2170" y="2099"/>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 name="Line 231"/>
            <p:cNvSpPr>
              <a:spLocks noChangeShapeType="1"/>
            </p:cNvSpPr>
            <p:nvPr/>
          </p:nvSpPr>
          <p:spPr bwMode="auto">
            <a:xfrm>
              <a:off x="2213" y="2099"/>
              <a:ext cx="1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 name="Line 232"/>
            <p:cNvSpPr>
              <a:spLocks noChangeShapeType="1"/>
            </p:cNvSpPr>
            <p:nvPr/>
          </p:nvSpPr>
          <p:spPr bwMode="auto">
            <a:xfrm>
              <a:off x="2224" y="2099"/>
              <a:ext cx="5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 name="Line 233"/>
            <p:cNvSpPr>
              <a:spLocks noChangeShapeType="1"/>
            </p:cNvSpPr>
            <p:nvPr/>
          </p:nvSpPr>
          <p:spPr bwMode="auto">
            <a:xfrm>
              <a:off x="2274" y="2099"/>
              <a:ext cx="25"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 name="Line 234"/>
            <p:cNvSpPr>
              <a:spLocks noChangeShapeType="1"/>
            </p:cNvSpPr>
            <p:nvPr/>
          </p:nvSpPr>
          <p:spPr bwMode="auto">
            <a:xfrm>
              <a:off x="2342" y="2099"/>
              <a:ext cx="36"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 name="Line 235"/>
            <p:cNvSpPr>
              <a:spLocks noChangeShapeType="1"/>
            </p:cNvSpPr>
            <p:nvPr/>
          </p:nvSpPr>
          <p:spPr bwMode="auto">
            <a:xfrm>
              <a:off x="2378" y="2099"/>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 name="Line 236"/>
            <p:cNvSpPr>
              <a:spLocks noChangeShapeType="1"/>
            </p:cNvSpPr>
            <p:nvPr/>
          </p:nvSpPr>
          <p:spPr bwMode="auto">
            <a:xfrm>
              <a:off x="2472" y="2099"/>
              <a:ext cx="1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 name="Line 237"/>
            <p:cNvSpPr>
              <a:spLocks noChangeShapeType="1"/>
            </p:cNvSpPr>
            <p:nvPr/>
          </p:nvSpPr>
          <p:spPr bwMode="auto">
            <a:xfrm>
              <a:off x="2483" y="2099"/>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 name="Line 238"/>
            <p:cNvSpPr>
              <a:spLocks noChangeShapeType="1"/>
            </p:cNvSpPr>
            <p:nvPr/>
          </p:nvSpPr>
          <p:spPr bwMode="auto">
            <a:xfrm>
              <a:off x="2537" y="2099"/>
              <a:ext cx="2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 name="Line 239"/>
            <p:cNvSpPr>
              <a:spLocks noChangeShapeType="1"/>
            </p:cNvSpPr>
            <p:nvPr/>
          </p:nvSpPr>
          <p:spPr bwMode="auto">
            <a:xfrm>
              <a:off x="2602" y="2099"/>
              <a:ext cx="3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 name="Line 240"/>
            <p:cNvSpPr>
              <a:spLocks noChangeShapeType="1"/>
            </p:cNvSpPr>
            <p:nvPr/>
          </p:nvSpPr>
          <p:spPr bwMode="auto">
            <a:xfrm>
              <a:off x="2641" y="2099"/>
              <a:ext cx="4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 name="Line 241"/>
            <p:cNvSpPr>
              <a:spLocks noChangeShapeType="1"/>
            </p:cNvSpPr>
            <p:nvPr/>
          </p:nvSpPr>
          <p:spPr bwMode="auto">
            <a:xfrm>
              <a:off x="2731" y="2099"/>
              <a:ext cx="15"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 name="Line 242"/>
            <p:cNvSpPr>
              <a:spLocks noChangeShapeType="1"/>
            </p:cNvSpPr>
            <p:nvPr/>
          </p:nvSpPr>
          <p:spPr bwMode="auto">
            <a:xfrm>
              <a:off x="2746" y="2099"/>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 name="Line 243"/>
            <p:cNvSpPr>
              <a:spLocks noChangeShapeType="1"/>
            </p:cNvSpPr>
            <p:nvPr/>
          </p:nvSpPr>
          <p:spPr bwMode="auto">
            <a:xfrm>
              <a:off x="2800" y="2099"/>
              <a:ext cx="1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 name="Line 244"/>
            <p:cNvSpPr>
              <a:spLocks noChangeShapeType="1"/>
            </p:cNvSpPr>
            <p:nvPr/>
          </p:nvSpPr>
          <p:spPr bwMode="auto">
            <a:xfrm>
              <a:off x="2861" y="2099"/>
              <a:ext cx="4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 name="Line 245"/>
            <p:cNvSpPr>
              <a:spLocks noChangeShapeType="1"/>
            </p:cNvSpPr>
            <p:nvPr/>
          </p:nvSpPr>
          <p:spPr bwMode="auto">
            <a:xfrm>
              <a:off x="2904" y="2099"/>
              <a:ext cx="4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 name="Line 246"/>
            <p:cNvSpPr>
              <a:spLocks noChangeShapeType="1"/>
            </p:cNvSpPr>
            <p:nvPr/>
          </p:nvSpPr>
          <p:spPr bwMode="auto">
            <a:xfrm>
              <a:off x="2990" y="2099"/>
              <a:ext cx="1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 name="Line 247"/>
            <p:cNvSpPr>
              <a:spLocks noChangeShapeType="1"/>
            </p:cNvSpPr>
            <p:nvPr/>
          </p:nvSpPr>
          <p:spPr bwMode="auto">
            <a:xfrm>
              <a:off x="3008" y="2099"/>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 name="Line 248"/>
            <p:cNvSpPr>
              <a:spLocks noChangeShapeType="1"/>
            </p:cNvSpPr>
            <p:nvPr/>
          </p:nvSpPr>
          <p:spPr bwMode="auto">
            <a:xfrm>
              <a:off x="3059" y="2099"/>
              <a:ext cx="1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 name="Line 249"/>
            <p:cNvSpPr>
              <a:spLocks noChangeShapeType="1"/>
            </p:cNvSpPr>
            <p:nvPr/>
          </p:nvSpPr>
          <p:spPr bwMode="auto">
            <a:xfrm>
              <a:off x="3120" y="2099"/>
              <a:ext cx="4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 name="Line 250"/>
            <p:cNvSpPr>
              <a:spLocks noChangeShapeType="1"/>
            </p:cNvSpPr>
            <p:nvPr/>
          </p:nvSpPr>
          <p:spPr bwMode="auto">
            <a:xfrm>
              <a:off x="3167" y="2099"/>
              <a:ext cx="3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 name="Line 251"/>
            <p:cNvSpPr>
              <a:spLocks noChangeShapeType="1"/>
            </p:cNvSpPr>
            <p:nvPr/>
          </p:nvSpPr>
          <p:spPr bwMode="auto">
            <a:xfrm>
              <a:off x="3250" y="2099"/>
              <a:ext cx="2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 name="Line 252"/>
            <p:cNvSpPr>
              <a:spLocks noChangeShapeType="1"/>
            </p:cNvSpPr>
            <p:nvPr/>
          </p:nvSpPr>
          <p:spPr bwMode="auto">
            <a:xfrm>
              <a:off x="3271" y="2099"/>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 name="Line 253"/>
            <p:cNvSpPr>
              <a:spLocks noChangeShapeType="1"/>
            </p:cNvSpPr>
            <p:nvPr/>
          </p:nvSpPr>
          <p:spPr bwMode="auto">
            <a:xfrm>
              <a:off x="3322" y="2099"/>
              <a:ext cx="1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 name="Line 254"/>
            <p:cNvSpPr>
              <a:spLocks noChangeShapeType="1"/>
            </p:cNvSpPr>
            <p:nvPr/>
          </p:nvSpPr>
          <p:spPr bwMode="auto">
            <a:xfrm>
              <a:off x="3379" y="2099"/>
              <a:ext cx="4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 name="Line 255"/>
            <p:cNvSpPr>
              <a:spLocks noChangeShapeType="1"/>
            </p:cNvSpPr>
            <p:nvPr/>
          </p:nvSpPr>
          <p:spPr bwMode="auto">
            <a:xfrm>
              <a:off x="3426" y="2099"/>
              <a:ext cx="4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 name="Line 256"/>
            <p:cNvSpPr>
              <a:spLocks noChangeShapeType="1"/>
            </p:cNvSpPr>
            <p:nvPr/>
          </p:nvSpPr>
          <p:spPr bwMode="auto">
            <a:xfrm>
              <a:off x="3509" y="2099"/>
              <a:ext cx="25"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 name="Line 257"/>
            <p:cNvSpPr>
              <a:spLocks noChangeShapeType="1"/>
            </p:cNvSpPr>
            <p:nvPr/>
          </p:nvSpPr>
          <p:spPr bwMode="auto">
            <a:xfrm>
              <a:off x="3534" y="2099"/>
              <a:ext cx="5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0" name="Line 258"/>
            <p:cNvSpPr>
              <a:spLocks noChangeShapeType="1"/>
            </p:cNvSpPr>
            <p:nvPr/>
          </p:nvSpPr>
          <p:spPr bwMode="auto">
            <a:xfrm>
              <a:off x="3584" y="2099"/>
              <a:ext cx="1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1" name="Line 259"/>
            <p:cNvSpPr>
              <a:spLocks noChangeShapeType="1"/>
            </p:cNvSpPr>
            <p:nvPr/>
          </p:nvSpPr>
          <p:spPr bwMode="auto">
            <a:xfrm>
              <a:off x="3638" y="2099"/>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2" name="Line 260"/>
            <p:cNvSpPr>
              <a:spLocks noChangeShapeType="1"/>
            </p:cNvSpPr>
            <p:nvPr/>
          </p:nvSpPr>
          <p:spPr bwMode="auto">
            <a:xfrm>
              <a:off x="3689" y="2099"/>
              <a:ext cx="36"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3" name="Line 261"/>
            <p:cNvSpPr>
              <a:spLocks noChangeShapeType="1"/>
            </p:cNvSpPr>
            <p:nvPr/>
          </p:nvSpPr>
          <p:spPr bwMode="auto">
            <a:xfrm>
              <a:off x="1435" y="1994"/>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4" name="Line 262"/>
            <p:cNvSpPr>
              <a:spLocks noChangeShapeType="1"/>
            </p:cNvSpPr>
            <p:nvPr/>
          </p:nvSpPr>
          <p:spPr bwMode="auto">
            <a:xfrm>
              <a:off x="1489" y="1994"/>
              <a:ext cx="3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5" name="Line 263"/>
            <p:cNvSpPr>
              <a:spLocks noChangeShapeType="1"/>
            </p:cNvSpPr>
            <p:nvPr/>
          </p:nvSpPr>
          <p:spPr bwMode="auto">
            <a:xfrm>
              <a:off x="1565" y="1994"/>
              <a:ext cx="2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6" name="Line 264"/>
            <p:cNvSpPr>
              <a:spLocks noChangeShapeType="1"/>
            </p:cNvSpPr>
            <p:nvPr/>
          </p:nvSpPr>
          <p:spPr bwMode="auto">
            <a:xfrm>
              <a:off x="1594" y="1994"/>
              <a:ext cx="5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7" name="Line 265"/>
            <p:cNvSpPr>
              <a:spLocks noChangeShapeType="1"/>
            </p:cNvSpPr>
            <p:nvPr/>
          </p:nvSpPr>
          <p:spPr bwMode="auto">
            <a:xfrm>
              <a:off x="1644" y="1994"/>
              <a:ext cx="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8" name="Line 266"/>
            <p:cNvSpPr>
              <a:spLocks noChangeShapeType="1"/>
            </p:cNvSpPr>
            <p:nvPr/>
          </p:nvSpPr>
          <p:spPr bwMode="auto">
            <a:xfrm>
              <a:off x="1694" y="1994"/>
              <a:ext cx="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9" name="Line 267"/>
            <p:cNvSpPr>
              <a:spLocks noChangeShapeType="1"/>
            </p:cNvSpPr>
            <p:nvPr/>
          </p:nvSpPr>
          <p:spPr bwMode="auto">
            <a:xfrm>
              <a:off x="1698" y="1994"/>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0" name="Line 268"/>
            <p:cNvSpPr>
              <a:spLocks noChangeShapeType="1"/>
            </p:cNvSpPr>
            <p:nvPr/>
          </p:nvSpPr>
          <p:spPr bwMode="auto">
            <a:xfrm>
              <a:off x="1752" y="1994"/>
              <a:ext cx="2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1" name="Line 269"/>
            <p:cNvSpPr>
              <a:spLocks noChangeShapeType="1"/>
            </p:cNvSpPr>
            <p:nvPr/>
          </p:nvSpPr>
          <p:spPr bwMode="auto">
            <a:xfrm>
              <a:off x="1824" y="1994"/>
              <a:ext cx="3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2" name="Line 270"/>
            <p:cNvSpPr>
              <a:spLocks noChangeShapeType="1"/>
            </p:cNvSpPr>
            <p:nvPr/>
          </p:nvSpPr>
          <p:spPr bwMode="auto">
            <a:xfrm>
              <a:off x="1856" y="1994"/>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3" name="Line 271"/>
            <p:cNvSpPr>
              <a:spLocks noChangeShapeType="1"/>
            </p:cNvSpPr>
            <p:nvPr/>
          </p:nvSpPr>
          <p:spPr bwMode="auto">
            <a:xfrm>
              <a:off x="1907" y="1994"/>
              <a:ext cx="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4" name="Line 272"/>
            <p:cNvSpPr>
              <a:spLocks noChangeShapeType="1"/>
            </p:cNvSpPr>
            <p:nvPr/>
          </p:nvSpPr>
          <p:spPr bwMode="auto">
            <a:xfrm>
              <a:off x="1954" y="1994"/>
              <a:ext cx="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5" name="Line 273"/>
            <p:cNvSpPr>
              <a:spLocks noChangeShapeType="1"/>
            </p:cNvSpPr>
            <p:nvPr/>
          </p:nvSpPr>
          <p:spPr bwMode="auto">
            <a:xfrm>
              <a:off x="1961" y="1994"/>
              <a:ext cx="5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6" name="Line 274"/>
            <p:cNvSpPr>
              <a:spLocks noChangeShapeType="1"/>
            </p:cNvSpPr>
            <p:nvPr/>
          </p:nvSpPr>
          <p:spPr bwMode="auto">
            <a:xfrm>
              <a:off x="2011" y="1994"/>
              <a:ext cx="2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7" name="Line 275"/>
            <p:cNvSpPr>
              <a:spLocks noChangeShapeType="1"/>
            </p:cNvSpPr>
            <p:nvPr/>
          </p:nvSpPr>
          <p:spPr bwMode="auto">
            <a:xfrm>
              <a:off x="2083" y="1994"/>
              <a:ext cx="3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8" name="Line 276"/>
            <p:cNvSpPr>
              <a:spLocks noChangeShapeType="1"/>
            </p:cNvSpPr>
            <p:nvPr/>
          </p:nvSpPr>
          <p:spPr bwMode="auto">
            <a:xfrm>
              <a:off x="2116" y="1994"/>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9" name="Line 277"/>
            <p:cNvSpPr>
              <a:spLocks noChangeShapeType="1"/>
            </p:cNvSpPr>
            <p:nvPr/>
          </p:nvSpPr>
          <p:spPr bwMode="auto">
            <a:xfrm>
              <a:off x="2170" y="1994"/>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0" name="Line 278"/>
            <p:cNvSpPr>
              <a:spLocks noChangeShapeType="1"/>
            </p:cNvSpPr>
            <p:nvPr/>
          </p:nvSpPr>
          <p:spPr bwMode="auto">
            <a:xfrm>
              <a:off x="2213" y="1994"/>
              <a:ext cx="1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1" name="Line 279"/>
            <p:cNvSpPr>
              <a:spLocks noChangeShapeType="1"/>
            </p:cNvSpPr>
            <p:nvPr/>
          </p:nvSpPr>
          <p:spPr bwMode="auto">
            <a:xfrm>
              <a:off x="2224" y="1994"/>
              <a:ext cx="5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2" name="Line 280"/>
            <p:cNvSpPr>
              <a:spLocks noChangeShapeType="1"/>
            </p:cNvSpPr>
            <p:nvPr/>
          </p:nvSpPr>
          <p:spPr bwMode="auto">
            <a:xfrm>
              <a:off x="2274" y="1994"/>
              <a:ext cx="25"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3" name="Line 281"/>
            <p:cNvSpPr>
              <a:spLocks noChangeShapeType="1"/>
            </p:cNvSpPr>
            <p:nvPr/>
          </p:nvSpPr>
          <p:spPr bwMode="auto">
            <a:xfrm>
              <a:off x="2342" y="1994"/>
              <a:ext cx="36"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4" name="Line 282"/>
            <p:cNvSpPr>
              <a:spLocks noChangeShapeType="1"/>
            </p:cNvSpPr>
            <p:nvPr/>
          </p:nvSpPr>
          <p:spPr bwMode="auto">
            <a:xfrm>
              <a:off x="2378" y="1994"/>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5" name="Line 283"/>
            <p:cNvSpPr>
              <a:spLocks noChangeShapeType="1"/>
            </p:cNvSpPr>
            <p:nvPr/>
          </p:nvSpPr>
          <p:spPr bwMode="auto">
            <a:xfrm>
              <a:off x="2472" y="1994"/>
              <a:ext cx="1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6" name="Line 284"/>
            <p:cNvSpPr>
              <a:spLocks noChangeShapeType="1"/>
            </p:cNvSpPr>
            <p:nvPr/>
          </p:nvSpPr>
          <p:spPr bwMode="auto">
            <a:xfrm>
              <a:off x="2483" y="1994"/>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7" name="Line 285"/>
            <p:cNvSpPr>
              <a:spLocks noChangeShapeType="1"/>
            </p:cNvSpPr>
            <p:nvPr/>
          </p:nvSpPr>
          <p:spPr bwMode="auto">
            <a:xfrm>
              <a:off x="2537" y="1994"/>
              <a:ext cx="2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8" name="Line 286"/>
            <p:cNvSpPr>
              <a:spLocks noChangeShapeType="1"/>
            </p:cNvSpPr>
            <p:nvPr/>
          </p:nvSpPr>
          <p:spPr bwMode="auto">
            <a:xfrm>
              <a:off x="2602" y="1994"/>
              <a:ext cx="3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9" name="Line 287"/>
            <p:cNvSpPr>
              <a:spLocks noChangeShapeType="1"/>
            </p:cNvSpPr>
            <p:nvPr/>
          </p:nvSpPr>
          <p:spPr bwMode="auto">
            <a:xfrm>
              <a:off x="2641" y="1994"/>
              <a:ext cx="4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84" name="Line 288"/>
            <p:cNvSpPr>
              <a:spLocks noChangeShapeType="1"/>
            </p:cNvSpPr>
            <p:nvPr/>
          </p:nvSpPr>
          <p:spPr bwMode="auto">
            <a:xfrm>
              <a:off x="2731" y="1994"/>
              <a:ext cx="15"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8" name="Line 289"/>
            <p:cNvSpPr>
              <a:spLocks noChangeShapeType="1"/>
            </p:cNvSpPr>
            <p:nvPr/>
          </p:nvSpPr>
          <p:spPr bwMode="auto">
            <a:xfrm>
              <a:off x="2746" y="1994"/>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5" name="Line 290"/>
            <p:cNvSpPr>
              <a:spLocks noChangeShapeType="1"/>
            </p:cNvSpPr>
            <p:nvPr/>
          </p:nvSpPr>
          <p:spPr bwMode="auto">
            <a:xfrm>
              <a:off x="2800" y="1994"/>
              <a:ext cx="1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4" name="Line 291"/>
            <p:cNvSpPr>
              <a:spLocks noChangeShapeType="1"/>
            </p:cNvSpPr>
            <p:nvPr/>
          </p:nvSpPr>
          <p:spPr bwMode="auto">
            <a:xfrm>
              <a:off x="2861" y="1994"/>
              <a:ext cx="4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5" name="Line 292"/>
            <p:cNvSpPr>
              <a:spLocks noChangeShapeType="1"/>
            </p:cNvSpPr>
            <p:nvPr/>
          </p:nvSpPr>
          <p:spPr bwMode="auto">
            <a:xfrm>
              <a:off x="2904" y="1994"/>
              <a:ext cx="4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6" name="Line 293"/>
            <p:cNvSpPr>
              <a:spLocks noChangeShapeType="1"/>
            </p:cNvSpPr>
            <p:nvPr/>
          </p:nvSpPr>
          <p:spPr bwMode="auto">
            <a:xfrm>
              <a:off x="2990" y="1994"/>
              <a:ext cx="1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7" name="Line 294"/>
            <p:cNvSpPr>
              <a:spLocks noChangeShapeType="1"/>
            </p:cNvSpPr>
            <p:nvPr/>
          </p:nvSpPr>
          <p:spPr bwMode="auto">
            <a:xfrm>
              <a:off x="3008" y="1994"/>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8" name="Line 295"/>
            <p:cNvSpPr>
              <a:spLocks noChangeShapeType="1"/>
            </p:cNvSpPr>
            <p:nvPr/>
          </p:nvSpPr>
          <p:spPr bwMode="auto">
            <a:xfrm>
              <a:off x="3059" y="1994"/>
              <a:ext cx="1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9" name="Line 296"/>
            <p:cNvSpPr>
              <a:spLocks noChangeShapeType="1"/>
            </p:cNvSpPr>
            <p:nvPr/>
          </p:nvSpPr>
          <p:spPr bwMode="auto">
            <a:xfrm>
              <a:off x="3120" y="1994"/>
              <a:ext cx="4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0" name="Line 297"/>
            <p:cNvSpPr>
              <a:spLocks noChangeShapeType="1"/>
            </p:cNvSpPr>
            <p:nvPr/>
          </p:nvSpPr>
          <p:spPr bwMode="auto">
            <a:xfrm>
              <a:off x="3167" y="1994"/>
              <a:ext cx="3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1" name="Line 298"/>
            <p:cNvSpPr>
              <a:spLocks noChangeShapeType="1"/>
            </p:cNvSpPr>
            <p:nvPr/>
          </p:nvSpPr>
          <p:spPr bwMode="auto">
            <a:xfrm>
              <a:off x="3250" y="1994"/>
              <a:ext cx="2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3" name="Line 299"/>
            <p:cNvSpPr>
              <a:spLocks noChangeShapeType="1"/>
            </p:cNvSpPr>
            <p:nvPr/>
          </p:nvSpPr>
          <p:spPr bwMode="auto">
            <a:xfrm>
              <a:off x="3271" y="1994"/>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4" name="Line 300"/>
            <p:cNvSpPr>
              <a:spLocks noChangeShapeType="1"/>
            </p:cNvSpPr>
            <p:nvPr/>
          </p:nvSpPr>
          <p:spPr bwMode="auto">
            <a:xfrm>
              <a:off x="3322" y="1994"/>
              <a:ext cx="1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5" name="Line 301"/>
            <p:cNvSpPr>
              <a:spLocks noChangeShapeType="1"/>
            </p:cNvSpPr>
            <p:nvPr/>
          </p:nvSpPr>
          <p:spPr bwMode="auto">
            <a:xfrm>
              <a:off x="3379" y="1994"/>
              <a:ext cx="4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6" name="Line 302"/>
            <p:cNvSpPr>
              <a:spLocks noChangeShapeType="1"/>
            </p:cNvSpPr>
            <p:nvPr/>
          </p:nvSpPr>
          <p:spPr bwMode="auto">
            <a:xfrm>
              <a:off x="3426" y="1994"/>
              <a:ext cx="4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7" name="Line 303"/>
            <p:cNvSpPr>
              <a:spLocks noChangeShapeType="1"/>
            </p:cNvSpPr>
            <p:nvPr/>
          </p:nvSpPr>
          <p:spPr bwMode="auto">
            <a:xfrm>
              <a:off x="3509" y="1994"/>
              <a:ext cx="25"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8" name="Line 304"/>
            <p:cNvSpPr>
              <a:spLocks noChangeShapeType="1"/>
            </p:cNvSpPr>
            <p:nvPr/>
          </p:nvSpPr>
          <p:spPr bwMode="auto">
            <a:xfrm>
              <a:off x="3534" y="1994"/>
              <a:ext cx="5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9" name="Line 305"/>
            <p:cNvSpPr>
              <a:spLocks noChangeShapeType="1"/>
            </p:cNvSpPr>
            <p:nvPr/>
          </p:nvSpPr>
          <p:spPr bwMode="auto">
            <a:xfrm>
              <a:off x="3584" y="1994"/>
              <a:ext cx="1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0" name="Line 306"/>
            <p:cNvSpPr>
              <a:spLocks noChangeShapeType="1"/>
            </p:cNvSpPr>
            <p:nvPr/>
          </p:nvSpPr>
          <p:spPr bwMode="auto">
            <a:xfrm>
              <a:off x="3638" y="1994"/>
              <a:ext cx="5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1" name="Line 307"/>
            <p:cNvSpPr>
              <a:spLocks noChangeShapeType="1"/>
            </p:cNvSpPr>
            <p:nvPr/>
          </p:nvSpPr>
          <p:spPr bwMode="auto">
            <a:xfrm>
              <a:off x="3689" y="1994"/>
              <a:ext cx="36"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2" name="Line 308"/>
            <p:cNvSpPr>
              <a:spLocks noChangeShapeType="1"/>
            </p:cNvSpPr>
            <p:nvPr/>
          </p:nvSpPr>
          <p:spPr bwMode="auto">
            <a:xfrm>
              <a:off x="3768" y="1994"/>
              <a:ext cx="25"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3" name="Line 309"/>
            <p:cNvSpPr>
              <a:spLocks noChangeShapeType="1"/>
            </p:cNvSpPr>
            <p:nvPr/>
          </p:nvSpPr>
          <p:spPr bwMode="auto">
            <a:xfrm>
              <a:off x="3793" y="1994"/>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4" name="Line 310"/>
            <p:cNvSpPr>
              <a:spLocks noChangeShapeType="1"/>
            </p:cNvSpPr>
            <p:nvPr/>
          </p:nvSpPr>
          <p:spPr bwMode="auto">
            <a:xfrm>
              <a:off x="3847" y="1994"/>
              <a:ext cx="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5" name="Line 311"/>
            <p:cNvSpPr>
              <a:spLocks noChangeShapeType="1"/>
            </p:cNvSpPr>
            <p:nvPr/>
          </p:nvSpPr>
          <p:spPr bwMode="auto">
            <a:xfrm>
              <a:off x="3898" y="1994"/>
              <a:ext cx="0"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6" name="Line 312"/>
            <p:cNvSpPr>
              <a:spLocks noChangeShapeType="1"/>
            </p:cNvSpPr>
            <p:nvPr/>
          </p:nvSpPr>
          <p:spPr bwMode="auto">
            <a:xfrm>
              <a:off x="3898" y="1994"/>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7" name="Line 313"/>
            <p:cNvSpPr>
              <a:spLocks noChangeShapeType="1"/>
            </p:cNvSpPr>
            <p:nvPr/>
          </p:nvSpPr>
          <p:spPr bwMode="auto">
            <a:xfrm>
              <a:off x="3952" y="1994"/>
              <a:ext cx="3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8" name="Line 314"/>
            <p:cNvSpPr>
              <a:spLocks noChangeShapeType="1"/>
            </p:cNvSpPr>
            <p:nvPr/>
          </p:nvSpPr>
          <p:spPr bwMode="auto">
            <a:xfrm>
              <a:off x="4027" y="1994"/>
              <a:ext cx="29"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9" name="Line 315"/>
            <p:cNvSpPr>
              <a:spLocks noChangeShapeType="1"/>
            </p:cNvSpPr>
            <p:nvPr/>
          </p:nvSpPr>
          <p:spPr bwMode="auto">
            <a:xfrm>
              <a:off x="4056" y="1994"/>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0" name="Line 316"/>
            <p:cNvSpPr>
              <a:spLocks noChangeShapeType="1"/>
            </p:cNvSpPr>
            <p:nvPr/>
          </p:nvSpPr>
          <p:spPr bwMode="auto">
            <a:xfrm>
              <a:off x="4110" y="1994"/>
              <a:ext cx="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1" name="Line 317"/>
            <p:cNvSpPr>
              <a:spLocks noChangeShapeType="1"/>
            </p:cNvSpPr>
            <p:nvPr/>
          </p:nvSpPr>
          <p:spPr bwMode="auto">
            <a:xfrm>
              <a:off x="4157" y="1994"/>
              <a:ext cx="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2" name="Line 318"/>
            <p:cNvSpPr>
              <a:spLocks noChangeShapeType="1"/>
            </p:cNvSpPr>
            <p:nvPr/>
          </p:nvSpPr>
          <p:spPr bwMode="auto">
            <a:xfrm>
              <a:off x="4160" y="1994"/>
              <a:ext cx="54"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3" name="Line 319"/>
            <p:cNvSpPr>
              <a:spLocks noChangeShapeType="1"/>
            </p:cNvSpPr>
            <p:nvPr/>
          </p:nvSpPr>
          <p:spPr bwMode="auto">
            <a:xfrm>
              <a:off x="3782" y="2632"/>
              <a:ext cx="465"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4" name="Line 320"/>
            <p:cNvSpPr>
              <a:spLocks noChangeShapeType="1"/>
            </p:cNvSpPr>
            <p:nvPr/>
          </p:nvSpPr>
          <p:spPr bwMode="auto">
            <a:xfrm flipH="1">
              <a:off x="4186" y="2632"/>
              <a:ext cx="61"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5" name="Line 321"/>
            <p:cNvSpPr>
              <a:spLocks noChangeShapeType="1"/>
            </p:cNvSpPr>
            <p:nvPr/>
          </p:nvSpPr>
          <p:spPr bwMode="auto">
            <a:xfrm flipH="1" flipV="1">
              <a:off x="4186" y="2603"/>
              <a:ext cx="61" cy="29"/>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6" name="Line 322"/>
            <p:cNvSpPr>
              <a:spLocks noChangeShapeType="1"/>
            </p:cNvSpPr>
            <p:nvPr/>
          </p:nvSpPr>
          <p:spPr bwMode="auto">
            <a:xfrm flipV="1">
              <a:off x="3782" y="2603"/>
              <a:ext cx="58" cy="29"/>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7" name="Line 323"/>
            <p:cNvSpPr>
              <a:spLocks noChangeShapeType="1"/>
            </p:cNvSpPr>
            <p:nvPr/>
          </p:nvSpPr>
          <p:spPr bwMode="auto">
            <a:xfrm>
              <a:off x="3782" y="2632"/>
              <a:ext cx="58"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8" name="Line 324"/>
            <p:cNvSpPr>
              <a:spLocks noChangeShapeType="1"/>
            </p:cNvSpPr>
            <p:nvPr/>
          </p:nvSpPr>
          <p:spPr bwMode="auto">
            <a:xfrm>
              <a:off x="2224" y="1994"/>
              <a:ext cx="0" cy="10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9" name="Line 325"/>
            <p:cNvSpPr>
              <a:spLocks noChangeShapeType="1"/>
            </p:cNvSpPr>
            <p:nvPr/>
          </p:nvSpPr>
          <p:spPr bwMode="auto">
            <a:xfrm flipH="1" flipV="1">
              <a:off x="2191" y="2038"/>
              <a:ext cx="33" cy="5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0" name="Line 326"/>
            <p:cNvSpPr>
              <a:spLocks noChangeShapeType="1"/>
            </p:cNvSpPr>
            <p:nvPr/>
          </p:nvSpPr>
          <p:spPr bwMode="auto">
            <a:xfrm flipV="1">
              <a:off x="2224" y="2038"/>
              <a:ext cx="28" cy="5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1" name="Line 327"/>
            <p:cNvSpPr>
              <a:spLocks noChangeShapeType="1"/>
            </p:cNvSpPr>
            <p:nvPr/>
          </p:nvSpPr>
          <p:spPr bwMode="auto">
            <a:xfrm>
              <a:off x="2224" y="1994"/>
              <a:ext cx="28" cy="5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2" name="Line 328"/>
            <p:cNvSpPr>
              <a:spLocks noChangeShapeType="1"/>
            </p:cNvSpPr>
            <p:nvPr/>
          </p:nvSpPr>
          <p:spPr bwMode="auto">
            <a:xfrm flipH="1">
              <a:off x="2191" y="1994"/>
              <a:ext cx="33" cy="5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3" name="Rectangle 329"/>
            <p:cNvSpPr>
              <a:spLocks noChangeArrowheads="1"/>
            </p:cNvSpPr>
            <p:nvPr/>
          </p:nvSpPr>
          <p:spPr bwMode="auto">
            <a:xfrm>
              <a:off x="3671"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90353B"/>
                  </a:solidFill>
                </a:rPr>
                <a:t>44.8</a:t>
              </a:r>
              <a:endParaRPr lang="en-US" altLang="en-US">
                <a:solidFill>
                  <a:prstClr val="black"/>
                </a:solidFill>
              </a:endParaRPr>
            </a:p>
          </p:txBody>
        </p:sp>
        <p:sp>
          <p:nvSpPr>
            <p:cNvPr id="584" name="Rectangle 330"/>
            <p:cNvSpPr>
              <a:spLocks noChangeArrowheads="1"/>
            </p:cNvSpPr>
            <p:nvPr/>
          </p:nvSpPr>
          <p:spPr bwMode="auto">
            <a:xfrm>
              <a:off x="4153"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1A476F"/>
                  </a:solidFill>
                </a:rPr>
                <a:t>53.6</a:t>
              </a:r>
              <a:endParaRPr lang="en-US" altLang="en-US">
                <a:solidFill>
                  <a:prstClr val="black"/>
                </a:solidFill>
              </a:endParaRPr>
            </a:p>
          </p:txBody>
        </p:sp>
        <p:sp>
          <p:nvSpPr>
            <p:cNvPr id="585" name="Rectangle 331"/>
            <p:cNvSpPr>
              <a:spLocks noChangeArrowheads="1"/>
            </p:cNvSpPr>
            <p:nvPr/>
          </p:nvSpPr>
          <p:spPr bwMode="auto">
            <a:xfrm>
              <a:off x="4463" y="2531"/>
              <a:ext cx="60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Next Gen.</a:t>
              </a:r>
              <a:endParaRPr lang="en-US" altLang="en-US">
                <a:solidFill>
                  <a:prstClr val="black"/>
                </a:solidFill>
              </a:endParaRPr>
            </a:p>
          </p:txBody>
        </p:sp>
        <p:sp>
          <p:nvSpPr>
            <p:cNvPr id="586" name="Rectangle 332"/>
            <p:cNvSpPr>
              <a:spLocks noChangeArrowheads="1"/>
            </p:cNvSpPr>
            <p:nvPr/>
          </p:nvSpPr>
          <p:spPr bwMode="auto">
            <a:xfrm>
              <a:off x="4459" y="2650"/>
              <a:ext cx="61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Gap =  8.8</a:t>
              </a:r>
              <a:endParaRPr lang="en-US" altLang="en-US">
                <a:solidFill>
                  <a:prstClr val="black"/>
                </a:solidFill>
              </a:endParaRPr>
            </a:p>
          </p:txBody>
        </p:sp>
        <p:sp>
          <p:nvSpPr>
            <p:cNvPr id="587" name="Rectangle 333"/>
            <p:cNvSpPr>
              <a:spLocks noChangeArrowheads="1"/>
            </p:cNvSpPr>
            <p:nvPr/>
          </p:nvSpPr>
          <p:spPr bwMode="auto">
            <a:xfrm>
              <a:off x="1165" y="193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1A476F"/>
                  </a:solidFill>
                </a:rPr>
                <a:t>52.1</a:t>
              </a:r>
              <a:endParaRPr lang="en-US" altLang="en-US">
                <a:solidFill>
                  <a:prstClr val="black"/>
                </a:solidFill>
              </a:endParaRPr>
            </a:p>
          </p:txBody>
        </p:sp>
        <p:sp>
          <p:nvSpPr>
            <p:cNvPr id="588" name="Rectangle 334"/>
            <p:cNvSpPr>
              <a:spLocks noChangeArrowheads="1"/>
            </p:cNvSpPr>
            <p:nvPr/>
          </p:nvSpPr>
          <p:spPr bwMode="auto">
            <a:xfrm>
              <a:off x="1165" y="203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90353B"/>
                  </a:solidFill>
                </a:rPr>
                <a:t>49.0</a:t>
              </a:r>
              <a:endParaRPr lang="en-US" altLang="en-US">
                <a:solidFill>
                  <a:prstClr val="black"/>
                </a:solidFill>
              </a:endParaRPr>
            </a:p>
          </p:txBody>
        </p:sp>
        <p:sp>
          <p:nvSpPr>
            <p:cNvPr id="589" name="Rectangle 335"/>
            <p:cNvSpPr>
              <a:spLocks noChangeArrowheads="1"/>
            </p:cNvSpPr>
            <p:nvPr/>
          </p:nvSpPr>
          <p:spPr bwMode="auto">
            <a:xfrm>
              <a:off x="1748" y="1836"/>
              <a:ext cx="100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a:solidFill>
                    <a:srgbClr val="000000"/>
                  </a:solidFill>
                </a:rPr>
                <a:t>Gen. 2 Gap =  3.1</a:t>
              </a:r>
              <a:endParaRPr lang="en-US" altLang="en-US">
                <a:solidFill>
                  <a:prstClr val="black"/>
                </a:solidFill>
              </a:endParaRPr>
            </a:p>
          </p:txBody>
        </p:sp>
        <p:sp>
          <p:nvSpPr>
            <p:cNvPr id="590" name="Line 336"/>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1" name="Line 337"/>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2" name="Rectangle 338"/>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593" name="Line 339"/>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4" name="Rectangle 340"/>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595" name="Line 341"/>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6" name="Rectangle 342"/>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597" name="Line 343"/>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8" name="Rectangle 344"/>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599" name="Line 345"/>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0" name="Rectangle 346"/>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601" name="Line 347"/>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2" name="Rectangle 348"/>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603" name="Rectangle 349"/>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Mean Child Household Income Rank</a:t>
              </a:r>
              <a:endParaRPr lang="en-US" altLang="en-US">
                <a:solidFill>
                  <a:prstClr val="black"/>
                </a:solidFill>
              </a:endParaRPr>
            </a:p>
          </p:txBody>
        </p:sp>
        <p:sp>
          <p:nvSpPr>
            <p:cNvPr id="604" name="Line 350"/>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5" name="Line 351"/>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6" name="Rectangle 352"/>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607" name="Line 353"/>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8" name="Rectangle 354"/>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609" name="Line 355"/>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0" name="Rectangle 356"/>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40</a:t>
              </a:r>
              <a:endParaRPr lang="en-US" altLang="en-US">
                <a:solidFill>
                  <a:prstClr val="black"/>
                </a:solidFill>
              </a:endParaRPr>
            </a:p>
          </p:txBody>
        </p:sp>
        <p:sp>
          <p:nvSpPr>
            <p:cNvPr id="611" name="Line 357"/>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2" name="Rectangle 358"/>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60</a:t>
              </a:r>
              <a:endParaRPr lang="en-US" altLang="en-US">
                <a:solidFill>
                  <a:prstClr val="black"/>
                </a:solidFill>
              </a:endParaRPr>
            </a:p>
          </p:txBody>
        </p:sp>
        <p:sp>
          <p:nvSpPr>
            <p:cNvPr id="613" name="Line 359"/>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4" name="Rectangle 360"/>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80</a:t>
              </a:r>
              <a:endParaRPr lang="en-US" altLang="en-US">
                <a:solidFill>
                  <a:prstClr val="black"/>
                </a:solidFill>
              </a:endParaRPr>
            </a:p>
          </p:txBody>
        </p:sp>
        <p:sp>
          <p:nvSpPr>
            <p:cNvPr id="615" name="Line 361"/>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6" name="Rectangle 362"/>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100</a:t>
              </a:r>
              <a:endParaRPr lang="en-US" altLang="en-US">
                <a:solidFill>
                  <a:prstClr val="black"/>
                </a:solidFill>
              </a:endParaRPr>
            </a:p>
          </p:txBody>
        </p:sp>
        <p:sp>
          <p:nvSpPr>
            <p:cNvPr id="617" name="Rectangle 363"/>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Parent Household Income Rank</a:t>
              </a:r>
              <a:endParaRPr lang="en-US" altLang="en-US">
                <a:solidFill>
                  <a:prstClr val="black"/>
                </a:solidFill>
              </a:endParaRPr>
            </a:p>
          </p:txBody>
        </p:sp>
        <p:sp>
          <p:nvSpPr>
            <p:cNvPr id="618" name="Rectangle 364"/>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Tree>
    <p:extLst>
      <p:ext uri="{BB962C8B-B14F-4D97-AF65-F5344CB8AC3E}">
        <p14:creationId xmlns:p14="http://schemas.microsoft.com/office/powerpoint/2010/main" val="2193514370"/>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1374775" y="-6350"/>
            <a:ext cx="9528175" cy="6870700"/>
            <a:chOff x="866" y="-4"/>
            <a:chExt cx="6002" cy="4328"/>
          </a:xfrm>
        </p:grpSpPr>
        <p:sp>
          <p:nvSpPr>
            <p:cNvPr id="5"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6" name="Group 205"/>
            <p:cNvGrpSpPr>
              <a:grpSpLocks/>
            </p:cNvGrpSpPr>
            <p:nvPr/>
          </p:nvGrpSpPr>
          <p:grpSpPr bwMode="auto">
            <a:xfrm>
              <a:off x="866" y="-4"/>
              <a:ext cx="5948" cy="4328"/>
              <a:chOff x="866" y="-4"/>
              <a:chExt cx="5948" cy="4328"/>
            </a:xfrm>
          </p:grpSpPr>
          <p:sp>
            <p:nvSpPr>
              <p:cNvPr id="276"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7"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8"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9" name="Line 8"/>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0" name="Line 9"/>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1" name="Line 10"/>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2" name="Line 11"/>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3" name="Line 12"/>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4" name="Oval 13"/>
              <p:cNvSpPr>
                <a:spLocks noChangeArrowheads="1"/>
              </p:cNvSpPr>
              <p:nvPr/>
            </p:nvSpPr>
            <p:spPr bwMode="auto">
              <a:xfrm>
                <a:off x="1471" y="25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5" name="Oval 14"/>
              <p:cNvSpPr>
                <a:spLocks noChangeArrowheads="1"/>
              </p:cNvSpPr>
              <p:nvPr/>
            </p:nvSpPr>
            <p:spPr bwMode="auto">
              <a:xfrm>
                <a:off x="1522" y="24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6" name="Oval 15"/>
              <p:cNvSpPr>
                <a:spLocks noChangeArrowheads="1"/>
              </p:cNvSpPr>
              <p:nvPr/>
            </p:nvSpPr>
            <p:spPr bwMode="auto">
              <a:xfrm>
                <a:off x="1576" y="24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7" name="Oval 16"/>
              <p:cNvSpPr>
                <a:spLocks noChangeArrowheads="1"/>
              </p:cNvSpPr>
              <p:nvPr/>
            </p:nvSpPr>
            <p:spPr bwMode="auto">
              <a:xfrm>
                <a:off x="1626" y="2437"/>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8" name="Oval 17"/>
              <p:cNvSpPr>
                <a:spLocks noChangeArrowheads="1"/>
              </p:cNvSpPr>
              <p:nvPr/>
            </p:nvSpPr>
            <p:spPr bwMode="auto">
              <a:xfrm>
                <a:off x="1680" y="24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9" name="Oval 18"/>
              <p:cNvSpPr>
                <a:spLocks noChangeArrowheads="1"/>
              </p:cNvSpPr>
              <p:nvPr/>
            </p:nvSpPr>
            <p:spPr bwMode="auto">
              <a:xfrm>
                <a:off x="1730" y="241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0" name="Oval 19"/>
              <p:cNvSpPr>
                <a:spLocks noChangeArrowheads="1"/>
              </p:cNvSpPr>
              <p:nvPr/>
            </p:nvSpPr>
            <p:spPr bwMode="auto">
              <a:xfrm>
                <a:off x="1784" y="23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1" name="Oval 20"/>
              <p:cNvSpPr>
                <a:spLocks noChangeArrowheads="1"/>
              </p:cNvSpPr>
              <p:nvPr/>
            </p:nvSpPr>
            <p:spPr bwMode="auto">
              <a:xfrm>
                <a:off x="1838" y="23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2" name="Oval 21"/>
              <p:cNvSpPr>
                <a:spLocks noChangeArrowheads="1"/>
              </p:cNvSpPr>
              <p:nvPr/>
            </p:nvSpPr>
            <p:spPr bwMode="auto">
              <a:xfrm>
                <a:off x="1889" y="2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3" name="Oval 22"/>
              <p:cNvSpPr>
                <a:spLocks noChangeArrowheads="1"/>
              </p:cNvSpPr>
              <p:nvPr/>
            </p:nvSpPr>
            <p:spPr bwMode="auto">
              <a:xfrm>
                <a:off x="1943" y="2351"/>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4" name="Oval 23"/>
              <p:cNvSpPr>
                <a:spLocks noChangeArrowheads="1"/>
              </p:cNvSpPr>
              <p:nvPr/>
            </p:nvSpPr>
            <p:spPr bwMode="auto">
              <a:xfrm>
                <a:off x="1993" y="23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5" name="Oval 24"/>
              <p:cNvSpPr>
                <a:spLocks noChangeArrowheads="1"/>
              </p:cNvSpPr>
              <p:nvPr/>
            </p:nvSpPr>
            <p:spPr bwMode="auto">
              <a:xfrm>
                <a:off x="2047" y="23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6" name="Oval 25"/>
              <p:cNvSpPr>
                <a:spLocks noChangeArrowheads="1"/>
              </p:cNvSpPr>
              <p:nvPr/>
            </p:nvSpPr>
            <p:spPr bwMode="auto">
              <a:xfrm>
                <a:off x="2098" y="2322"/>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7" name="Oval 26"/>
              <p:cNvSpPr>
                <a:spLocks noChangeArrowheads="1"/>
              </p:cNvSpPr>
              <p:nvPr/>
            </p:nvSpPr>
            <p:spPr bwMode="auto">
              <a:xfrm>
                <a:off x="2152" y="23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8" name="Oval 27"/>
              <p:cNvSpPr>
                <a:spLocks noChangeArrowheads="1"/>
              </p:cNvSpPr>
              <p:nvPr/>
            </p:nvSpPr>
            <p:spPr bwMode="auto">
              <a:xfrm>
                <a:off x="2202" y="2300"/>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39" name="Oval 28"/>
              <p:cNvSpPr>
                <a:spLocks noChangeArrowheads="1"/>
              </p:cNvSpPr>
              <p:nvPr/>
            </p:nvSpPr>
            <p:spPr bwMode="auto">
              <a:xfrm>
                <a:off x="2256" y="22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0" name="Oval 29"/>
              <p:cNvSpPr>
                <a:spLocks noChangeArrowheads="1"/>
              </p:cNvSpPr>
              <p:nvPr/>
            </p:nvSpPr>
            <p:spPr bwMode="auto">
              <a:xfrm>
                <a:off x="2310" y="22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1" name="Oval 30"/>
              <p:cNvSpPr>
                <a:spLocks noChangeArrowheads="1"/>
              </p:cNvSpPr>
              <p:nvPr/>
            </p:nvSpPr>
            <p:spPr bwMode="auto">
              <a:xfrm>
                <a:off x="2360" y="22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2" name="Oval 31"/>
              <p:cNvSpPr>
                <a:spLocks noChangeArrowheads="1"/>
              </p:cNvSpPr>
              <p:nvPr/>
            </p:nvSpPr>
            <p:spPr bwMode="auto">
              <a:xfrm>
                <a:off x="2414" y="22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3" name="Oval 32"/>
              <p:cNvSpPr>
                <a:spLocks noChangeArrowheads="1"/>
              </p:cNvSpPr>
              <p:nvPr/>
            </p:nvSpPr>
            <p:spPr bwMode="auto">
              <a:xfrm>
                <a:off x="2465" y="22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0" name="Oval 33"/>
              <p:cNvSpPr>
                <a:spLocks noChangeArrowheads="1"/>
              </p:cNvSpPr>
              <p:nvPr/>
            </p:nvSpPr>
            <p:spPr bwMode="auto">
              <a:xfrm>
                <a:off x="2519" y="22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1" name="Oval 34"/>
              <p:cNvSpPr>
                <a:spLocks noChangeArrowheads="1"/>
              </p:cNvSpPr>
              <p:nvPr/>
            </p:nvSpPr>
            <p:spPr bwMode="auto">
              <a:xfrm>
                <a:off x="2569" y="223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2" name="Oval 35"/>
              <p:cNvSpPr>
                <a:spLocks noChangeArrowheads="1"/>
              </p:cNvSpPr>
              <p:nvPr/>
            </p:nvSpPr>
            <p:spPr bwMode="auto">
              <a:xfrm>
                <a:off x="2623" y="22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3" name="Oval 36"/>
              <p:cNvSpPr>
                <a:spLocks noChangeArrowheads="1"/>
              </p:cNvSpPr>
              <p:nvPr/>
            </p:nvSpPr>
            <p:spPr bwMode="auto">
              <a:xfrm>
                <a:off x="2677" y="220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5" name="Oval 37"/>
              <p:cNvSpPr>
                <a:spLocks noChangeArrowheads="1"/>
              </p:cNvSpPr>
              <p:nvPr/>
            </p:nvSpPr>
            <p:spPr bwMode="auto">
              <a:xfrm>
                <a:off x="2728" y="22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7" name="Oval 38"/>
              <p:cNvSpPr>
                <a:spLocks noChangeArrowheads="1"/>
              </p:cNvSpPr>
              <p:nvPr/>
            </p:nvSpPr>
            <p:spPr bwMode="auto">
              <a:xfrm>
                <a:off x="2782"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8" name="Oval 39"/>
              <p:cNvSpPr>
                <a:spLocks noChangeArrowheads="1"/>
              </p:cNvSpPr>
              <p:nvPr/>
            </p:nvSpPr>
            <p:spPr bwMode="auto">
              <a:xfrm>
                <a:off x="2832" y="21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0" name="Oval 40"/>
              <p:cNvSpPr>
                <a:spLocks noChangeArrowheads="1"/>
              </p:cNvSpPr>
              <p:nvPr/>
            </p:nvSpPr>
            <p:spPr bwMode="auto">
              <a:xfrm>
                <a:off x="2886" y="21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2" name="Oval 41"/>
              <p:cNvSpPr>
                <a:spLocks noChangeArrowheads="1"/>
              </p:cNvSpPr>
              <p:nvPr/>
            </p:nvSpPr>
            <p:spPr bwMode="auto">
              <a:xfrm>
                <a:off x="2936" y="21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8" name="Oval 42"/>
              <p:cNvSpPr>
                <a:spLocks noChangeArrowheads="1"/>
              </p:cNvSpPr>
              <p:nvPr/>
            </p:nvSpPr>
            <p:spPr bwMode="auto">
              <a:xfrm>
                <a:off x="2990" y="21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9" name="Oval 43"/>
              <p:cNvSpPr>
                <a:spLocks noChangeArrowheads="1"/>
              </p:cNvSpPr>
              <p:nvPr/>
            </p:nvSpPr>
            <p:spPr bwMode="auto">
              <a:xfrm>
                <a:off x="3041" y="2138"/>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0" name="Oval 44"/>
              <p:cNvSpPr>
                <a:spLocks noChangeArrowheads="1"/>
              </p:cNvSpPr>
              <p:nvPr/>
            </p:nvSpPr>
            <p:spPr bwMode="auto">
              <a:xfrm>
                <a:off x="3095"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1" name="Oval 45"/>
              <p:cNvSpPr>
                <a:spLocks noChangeArrowheads="1"/>
              </p:cNvSpPr>
              <p:nvPr/>
            </p:nvSpPr>
            <p:spPr bwMode="auto">
              <a:xfrm>
                <a:off x="3149"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2" name="Oval 46"/>
              <p:cNvSpPr>
                <a:spLocks noChangeArrowheads="1"/>
              </p:cNvSpPr>
              <p:nvPr/>
            </p:nvSpPr>
            <p:spPr bwMode="auto">
              <a:xfrm>
                <a:off x="3199" y="2110"/>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3" name="Oval 47"/>
              <p:cNvSpPr>
                <a:spLocks noChangeArrowheads="1"/>
              </p:cNvSpPr>
              <p:nvPr/>
            </p:nvSpPr>
            <p:spPr bwMode="auto">
              <a:xfrm>
                <a:off x="3253" y="2099"/>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4" name="Oval 48"/>
              <p:cNvSpPr>
                <a:spLocks noChangeArrowheads="1"/>
              </p:cNvSpPr>
              <p:nvPr/>
            </p:nvSpPr>
            <p:spPr bwMode="auto">
              <a:xfrm>
                <a:off x="3304" y="20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5" name="Oval 49"/>
              <p:cNvSpPr>
                <a:spLocks noChangeArrowheads="1"/>
              </p:cNvSpPr>
              <p:nvPr/>
            </p:nvSpPr>
            <p:spPr bwMode="auto">
              <a:xfrm>
                <a:off x="3358" y="207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6" name="Oval 50"/>
              <p:cNvSpPr>
                <a:spLocks noChangeArrowheads="1"/>
              </p:cNvSpPr>
              <p:nvPr/>
            </p:nvSpPr>
            <p:spPr bwMode="auto">
              <a:xfrm>
                <a:off x="3408" y="20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7" name="Oval 51"/>
              <p:cNvSpPr>
                <a:spLocks noChangeArrowheads="1"/>
              </p:cNvSpPr>
              <p:nvPr/>
            </p:nvSpPr>
            <p:spPr bwMode="auto">
              <a:xfrm>
                <a:off x="3462" y="2059"/>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8" name="Oval 52"/>
              <p:cNvSpPr>
                <a:spLocks noChangeArrowheads="1"/>
              </p:cNvSpPr>
              <p:nvPr/>
            </p:nvSpPr>
            <p:spPr bwMode="auto">
              <a:xfrm>
                <a:off x="3512" y="205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9" name="Oval 53"/>
              <p:cNvSpPr>
                <a:spLocks noChangeArrowheads="1"/>
              </p:cNvSpPr>
              <p:nvPr/>
            </p:nvSpPr>
            <p:spPr bwMode="auto">
              <a:xfrm>
                <a:off x="3566" y="204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0" name="Oval 54"/>
              <p:cNvSpPr>
                <a:spLocks noChangeArrowheads="1"/>
              </p:cNvSpPr>
              <p:nvPr/>
            </p:nvSpPr>
            <p:spPr bwMode="auto">
              <a:xfrm>
                <a:off x="3620" y="20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1" name="Oval 55"/>
              <p:cNvSpPr>
                <a:spLocks noChangeArrowheads="1"/>
              </p:cNvSpPr>
              <p:nvPr/>
            </p:nvSpPr>
            <p:spPr bwMode="auto">
              <a:xfrm>
                <a:off x="3671" y="20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2" name="Oval 56"/>
              <p:cNvSpPr>
                <a:spLocks noChangeArrowheads="1"/>
              </p:cNvSpPr>
              <p:nvPr/>
            </p:nvSpPr>
            <p:spPr bwMode="auto">
              <a:xfrm>
                <a:off x="3725" y="2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3" name="Oval 57"/>
              <p:cNvSpPr>
                <a:spLocks noChangeArrowheads="1"/>
              </p:cNvSpPr>
              <p:nvPr/>
            </p:nvSpPr>
            <p:spPr bwMode="auto">
              <a:xfrm>
                <a:off x="3775" y="20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4" name="Oval 58"/>
              <p:cNvSpPr>
                <a:spLocks noChangeArrowheads="1"/>
              </p:cNvSpPr>
              <p:nvPr/>
            </p:nvSpPr>
            <p:spPr bwMode="auto">
              <a:xfrm>
                <a:off x="3829" y="1994"/>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5" name="Oval 59"/>
              <p:cNvSpPr>
                <a:spLocks noChangeArrowheads="1"/>
              </p:cNvSpPr>
              <p:nvPr/>
            </p:nvSpPr>
            <p:spPr bwMode="auto">
              <a:xfrm>
                <a:off x="3880" y="19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6" name="Oval 60"/>
              <p:cNvSpPr>
                <a:spLocks noChangeArrowheads="1"/>
              </p:cNvSpPr>
              <p:nvPr/>
            </p:nvSpPr>
            <p:spPr bwMode="auto">
              <a:xfrm>
                <a:off x="3934" y="1984"/>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7" name="Oval 61"/>
              <p:cNvSpPr>
                <a:spLocks noChangeArrowheads="1"/>
              </p:cNvSpPr>
              <p:nvPr/>
            </p:nvSpPr>
            <p:spPr bwMode="auto">
              <a:xfrm>
                <a:off x="3984" y="1969"/>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8" name="Oval 62"/>
              <p:cNvSpPr>
                <a:spLocks noChangeArrowheads="1"/>
              </p:cNvSpPr>
              <p:nvPr/>
            </p:nvSpPr>
            <p:spPr bwMode="auto">
              <a:xfrm>
                <a:off x="4038" y="1958"/>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4" name="Oval 63"/>
              <p:cNvSpPr>
                <a:spLocks noChangeArrowheads="1"/>
              </p:cNvSpPr>
              <p:nvPr/>
            </p:nvSpPr>
            <p:spPr bwMode="auto">
              <a:xfrm>
                <a:off x="4092" y="195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5" name="Oval 64"/>
              <p:cNvSpPr>
                <a:spLocks noChangeArrowheads="1"/>
              </p:cNvSpPr>
              <p:nvPr/>
            </p:nvSpPr>
            <p:spPr bwMode="auto">
              <a:xfrm>
                <a:off x="4142" y="1940"/>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6" name="Oval 65"/>
              <p:cNvSpPr>
                <a:spLocks noChangeArrowheads="1"/>
              </p:cNvSpPr>
              <p:nvPr/>
            </p:nvSpPr>
            <p:spPr bwMode="auto">
              <a:xfrm>
                <a:off x="4196" y="193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7" name="Oval 66"/>
              <p:cNvSpPr>
                <a:spLocks noChangeArrowheads="1"/>
              </p:cNvSpPr>
              <p:nvPr/>
            </p:nvSpPr>
            <p:spPr bwMode="auto">
              <a:xfrm>
                <a:off x="4247" y="19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8" name="Oval 67"/>
              <p:cNvSpPr>
                <a:spLocks noChangeArrowheads="1"/>
              </p:cNvSpPr>
              <p:nvPr/>
            </p:nvSpPr>
            <p:spPr bwMode="auto">
              <a:xfrm>
                <a:off x="4301" y="19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9" name="Oval 68"/>
              <p:cNvSpPr>
                <a:spLocks noChangeArrowheads="1"/>
              </p:cNvSpPr>
              <p:nvPr/>
            </p:nvSpPr>
            <p:spPr bwMode="auto">
              <a:xfrm>
                <a:off x="4351" y="19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0" name="Oval 69"/>
              <p:cNvSpPr>
                <a:spLocks noChangeArrowheads="1"/>
              </p:cNvSpPr>
              <p:nvPr/>
            </p:nvSpPr>
            <p:spPr bwMode="auto">
              <a:xfrm>
                <a:off x="4405" y="18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1" name="Oval 70"/>
              <p:cNvSpPr>
                <a:spLocks noChangeArrowheads="1"/>
              </p:cNvSpPr>
              <p:nvPr/>
            </p:nvSpPr>
            <p:spPr bwMode="auto">
              <a:xfrm>
                <a:off x="4456" y="1886"/>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2" name="Oval 71"/>
              <p:cNvSpPr>
                <a:spLocks noChangeArrowheads="1"/>
              </p:cNvSpPr>
              <p:nvPr/>
            </p:nvSpPr>
            <p:spPr bwMode="auto">
              <a:xfrm>
                <a:off x="4510" y="18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3" name="Oval 72"/>
              <p:cNvSpPr>
                <a:spLocks noChangeArrowheads="1"/>
              </p:cNvSpPr>
              <p:nvPr/>
            </p:nvSpPr>
            <p:spPr bwMode="auto">
              <a:xfrm>
                <a:off x="4564" y="18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4" name="Oval 73"/>
              <p:cNvSpPr>
                <a:spLocks noChangeArrowheads="1"/>
              </p:cNvSpPr>
              <p:nvPr/>
            </p:nvSpPr>
            <p:spPr bwMode="auto">
              <a:xfrm>
                <a:off x="4614" y="18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5" name="Oval 74"/>
              <p:cNvSpPr>
                <a:spLocks noChangeArrowheads="1"/>
              </p:cNvSpPr>
              <p:nvPr/>
            </p:nvSpPr>
            <p:spPr bwMode="auto">
              <a:xfrm>
                <a:off x="4668" y="18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6" name="Oval 75"/>
              <p:cNvSpPr>
                <a:spLocks noChangeArrowheads="1"/>
              </p:cNvSpPr>
              <p:nvPr/>
            </p:nvSpPr>
            <p:spPr bwMode="auto">
              <a:xfrm>
                <a:off x="4718" y="18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7" name="Oval 76"/>
              <p:cNvSpPr>
                <a:spLocks noChangeArrowheads="1"/>
              </p:cNvSpPr>
              <p:nvPr/>
            </p:nvSpPr>
            <p:spPr bwMode="auto">
              <a:xfrm>
                <a:off x="4772" y="18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8" name="Oval 77"/>
              <p:cNvSpPr>
                <a:spLocks noChangeArrowheads="1"/>
              </p:cNvSpPr>
              <p:nvPr/>
            </p:nvSpPr>
            <p:spPr bwMode="auto">
              <a:xfrm>
                <a:off x="4823" y="1814"/>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9" name="Oval 78"/>
              <p:cNvSpPr>
                <a:spLocks noChangeArrowheads="1"/>
              </p:cNvSpPr>
              <p:nvPr/>
            </p:nvSpPr>
            <p:spPr bwMode="auto">
              <a:xfrm>
                <a:off x="4877" y="180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0" name="Oval 79"/>
              <p:cNvSpPr>
                <a:spLocks noChangeArrowheads="1"/>
              </p:cNvSpPr>
              <p:nvPr/>
            </p:nvSpPr>
            <p:spPr bwMode="auto">
              <a:xfrm>
                <a:off x="4927" y="1793"/>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1" name="Oval 80"/>
              <p:cNvSpPr>
                <a:spLocks noChangeArrowheads="1"/>
              </p:cNvSpPr>
              <p:nvPr/>
            </p:nvSpPr>
            <p:spPr bwMode="auto">
              <a:xfrm>
                <a:off x="4981" y="17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2" name="Oval 81"/>
              <p:cNvSpPr>
                <a:spLocks noChangeArrowheads="1"/>
              </p:cNvSpPr>
              <p:nvPr/>
            </p:nvSpPr>
            <p:spPr bwMode="auto">
              <a:xfrm>
                <a:off x="5035" y="177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3" name="Oval 82"/>
              <p:cNvSpPr>
                <a:spLocks noChangeArrowheads="1"/>
              </p:cNvSpPr>
              <p:nvPr/>
            </p:nvSpPr>
            <p:spPr bwMode="auto">
              <a:xfrm>
                <a:off x="5086" y="17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4" name="Oval 83"/>
              <p:cNvSpPr>
                <a:spLocks noChangeArrowheads="1"/>
              </p:cNvSpPr>
              <p:nvPr/>
            </p:nvSpPr>
            <p:spPr bwMode="auto">
              <a:xfrm>
                <a:off x="5140" y="17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5" name="Oval 84"/>
              <p:cNvSpPr>
                <a:spLocks noChangeArrowheads="1"/>
              </p:cNvSpPr>
              <p:nvPr/>
            </p:nvSpPr>
            <p:spPr bwMode="auto">
              <a:xfrm>
                <a:off x="5190"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6" name="Oval 85"/>
              <p:cNvSpPr>
                <a:spLocks noChangeArrowheads="1"/>
              </p:cNvSpPr>
              <p:nvPr/>
            </p:nvSpPr>
            <p:spPr bwMode="auto">
              <a:xfrm>
                <a:off x="5244" y="17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7" name="Oval 86"/>
              <p:cNvSpPr>
                <a:spLocks noChangeArrowheads="1"/>
              </p:cNvSpPr>
              <p:nvPr/>
            </p:nvSpPr>
            <p:spPr bwMode="auto">
              <a:xfrm>
                <a:off x="5294" y="1721"/>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8" name="Oval 87"/>
              <p:cNvSpPr>
                <a:spLocks noChangeArrowheads="1"/>
              </p:cNvSpPr>
              <p:nvPr/>
            </p:nvSpPr>
            <p:spPr bwMode="auto">
              <a:xfrm>
                <a:off x="5348" y="17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9" name="Oval 88"/>
              <p:cNvSpPr>
                <a:spLocks noChangeArrowheads="1"/>
              </p:cNvSpPr>
              <p:nvPr/>
            </p:nvSpPr>
            <p:spPr bwMode="auto">
              <a:xfrm>
                <a:off x="5399" y="1703"/>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0" name="Oval 89"/>
              <p:cNvSpPr>
                <a:spLocks noChangeArrowheads="1"/>
              </p:cNvSpPr>
              <p:nvPr/>
            </p:nvSpPr>
            <p:spPr bwMode="auto">
              <a:xfrm>
                <a:off x="5453" y="16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1" name="Oval 90"/>
              <p:cNvSpPr>
                <a:spLocks noChangeArrowheads="1"/>
              </p:cNvSpPr>
              <p:nvPr/>
            </p:nvSpPr>
            <p:spPr bwMode="auto">
              <a:xfrm>
                <a:off x="5507" y="16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2" name="Oval 91"/>
              <p:cNvSpPr>
                <a:spLocks noChangeArrowheads="1"/>
              </p:cNvSpPr>
              <p:nvPr/>
            </p:nvSpPr>
            <p:spPr bwMode="auto">
              <a:xfrm>
                <a:off x="5557" y="16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3" name="Oval 92"/>
              <p:cNvSpPr>
                <a:spLocks noChangeArrowheads="1"/>
              </p:cNvSpPr>
              <p:nvPr/>
            </p:nvSpPr>
            <p:spPr bwMode="auto">
              <a:xfrm>
                <a:off x="5611" y="1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4" name="Oval 93"/>
              <p:cNvSpPr>
                <a:spLocks noChangeArrowheads="1"/>
              </p:cNvSpPr>
              <p:nvPr/>
            </p:nvSpPr>
            <p:spPr bwMode="auto">
              <a:xfrm>
                <a:off x="5662" y="16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5" name="Oval 94"/>
              <p:cNvSpPr>
                <a:spLocks noChangeArrowheads="1"/>
              </p:cNvSpPr>
              <p:nvPr/>
            </p:nvSpPr>
            <p:spPr bwMode="auto">
              <a:xfrm>
                <a:off x="5716" y="162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6" name="Oval 95"/>
              <p:cNvSpPr>
                <a:spLocks noChangeArrowheads="1"/>
              </p:cNvSpPr>
              <p:nvPr/>
            </p:nvSpPr>
            <p:spPr bwMode="auto">
              <a:xfrm>
                <a:off x="5766" y="1624"/>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7" name="Oval 96"/>
              <p:cNvSpPr>
                <a:spLocks noChangeArrowheads="1"/>
              </p:cNvSpPr>
              <p:nvPr/>
            </p:nvSpPr>
            <p:spPr bwMode="auto">
              <a:xfrm>
                <a:off x="5820" y="1606"/>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8" name="Oval 97"/>
              <p:cNvSpPr>
                <a:spLocks noChangeArrowheads="1"/>
              </p:cNvSpPr>
              <p:nvPr/>
            </p:nvSpPr>
            <p:spPr bwMode="auto">
              <a:xfrm>
                <a:off x="5874" y="15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9" name="Oval 98"/>
              <p:cNvSpPr>
                <a:spLocks noChangeArrowheads="1"/>
              </p:cNvSpPr>
              <p:nvPr/>
            </p:nvSpPr>
            <p:spPr bwMode="auto">
              <a:xfrm>
                <a:off x="5924" y="15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0" name="Oval 99"/>
              <p:cNvSpPr>
                <a:spLocks noChangeArrowheads="1"/>
              </p:cNvSpPr>
              <p:nvPr/>
            </p:nvSpPr>
            <p:spPr bwMode="auto">
              <a:xfrm>
                <a:off x="5978" y="15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1" name="Oval 100"/>
              <p:cNvSpPr>
                <a:spLocks noChangeArrowheads="1"/>
              </p:cNvSpPr>
              <p:nvPr/>
            </p:nvSpPr>
            <p:spPr bwMode="auto">
              <a:xfrm>
                <a:off x="6029" y="15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2" name="Oval 101"/>
              <p:cNvSpPr>
                <a:spLocks noChangeArrowheads="1"/>
              </p:cNvSpPr>
              <p:nvPr/>
            </p:nvSpPr>
            <p:spPr bwMode="auto">
              <a:xfrm>
                <a:off x="6083"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3" name="Oval 102"/>
              <p:cNvSpPr>
                <a:spLocks noChangeArrowheads="1"/>
              </p:cNvSpPr>
              <p:nvPr/>
            </p:nvSpPr>
            <p:spPr bwMode="auto">
              <a:xfrm>
                <a:off x="6133" y="15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4" name="Oval 103"/>
              <p:cNvSpPr>
                <a:spLocks noChangeArrowheads="1"/>
              </p:cNvSpPr>
              <p:nvPr/>
            </p:nvSpPr>
            <p:spPr bwMode="auto">
              <a:xfrm>
                <a:off x="6187" y="15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5" name="Oval 104"/>
              <p:cNvSpPr>
                <a:spLocks noChangeArrowheads="1"/>
              </p:cNvSpPr>
              <p:nvPr/>
            </p:nvSpPr>
            <p:spPr bwMode="auto">
              <a:xfrm>
                <a:off x="6238" y="1490"/>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6" name="Oval 105"/>
              <p:cNvSpPr>
                <a:spLocks noChangeArrowheads="1"/>
              </p:cNvSpPr>
              <p:nvPr/>
            </p:nvSpPr>
            <p:spPr bwMode="auto">
              <a:xfrm>
                <a:off x="6292" y="146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7" name="Oval 106"/>
              <p:cNvSpPr>
                <a:spLocks noChangeArrowheads="1"/>
              </p:cNvSpPr>
              <p:nvPr/>
            </p:nvSpPr>
            <p:spPr bwMode="auto">
              <a:xfrm>
                <a:off x="6342" y="1451"/>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8" name="Oval 107"/>
              <p:cNvSpPr>
                <a:spLocks noChangeArrowheads="1"/>
              </p:cNvSpPr>
              <p:nvPr/>
            </p:nvSpPr>
            <p:spPr bwMode="auto">
              <a:xfrm>
                <a:off x="6396" y="14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39" name="Oval 108"/>
              <p:cNvSpPr>
                <a:spLocks noChangeArrowheads="1"/>
              </p:cNvSpPr>
              <p:nvPr/>
            </p:nvSpPr>
            <p:spPr bwMode="auto">
              <a:xfrm>
                <a:off x="6450" y="1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40" name="Oval 109"/>
              <p:cNvSpPr>
                <a:spLocks noChangeArrowheads="1"/>
              </p:cNvSpPr>
              <p:nvPr/>
            </p:nvSpPr>
            <p:spPr bwMode="auto">
              <a:xfrm>
                <a:off x="6500" y="13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41" name="Oval 110"/>
              <p:cNvSpPr>
                <a:spLocks noChangeArrowheads="1"/>
              </p:cNvSpPr>
              <p:nvPr/>
            </p:nvSpPr>
            <p:spPr bwMode="auto">
              <a:xfrm>
                <a:off x="6554" y="13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42" name="Oval 111"/>
              <p:cNvSpPr>
                <a:spLocks noChangeArrowheads="1"/>
              </p:cNvSpPr>
              <p:nvPr/>
            </p:nvSpPr>
            <p:spPr bwMode="auto">
              <a:xfrm>
                <a:off x="6605" y="13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43" name="Oval 112"/>
              <p:cNvSpPr>
                <a:spLocks noChangeArrowheads="1"/>
              </p:cNvSpPr>
              <p:nvPr/>
            </p:nvSpPr>
            <p:spPr bwMode="auto">
              <a:xfrm>
                <a:off x="6659" y="12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44" name="Freeform 113"/>
              <p:cNvSpPr>
                <a:spLocks/>
              </p:cNvSpPr>
              <p:nvPr/>
            </p:nvSpPr>
            <p:spPr bwMode="auto">
              <a:xfrm>
                <a:off x="1457" y="284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45" name="Freeform 114"/>
              <p:cNvSpPr>
                <a:spLocks/>
              </p:cNvSpPr>
              <p:nvPr/>
            </p:nvSpPr>
            <p:spPr bwMode="auto">
              <a:xfrm>
                <a:off x="1511" y="281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46" name="Freeform 115"/>
              <p:cNvSpPr>
                <a:spLocks/>
              </p:cNvSpPr>
              <p:nvPr/>
            </p:nvSpPr>
            <p:spPr bwMode="auto">
              <a:xfrm>
                <a:off x="1561" y="2790"/>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47" name="Freeform 116"/>
              <p:cNvSpPr>
                <a:spLocks/>
              </p:cNvSpPr>
              <p:nvPr/>
            </p:nvSpPr>
            <p:spPr bwMode="auto">
              <a:xfrm>
                <a:off x="1615" y="277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48" name="Freeform 117"/>
              <p:cNvSpPr>
                <a:spLocks/>
              </p:cNvSpPr>
              <p:nvPr/>
            </p:nvSpPr>
            <p:spPr bwMode="auto">
              <a:xfrm>
                <a:off x="1669" y="275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49" name="Freeform 118"/>
              <p:cNvSpPr>
                <a:spLocks/>
              </p:cNvSpPr>
              <p:nvPr/>
            </p:nvSpPr>
            <p:spPr bwMode="auto">
              <a:xfrm>
                <a:off x="1720" y="275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50" name="Freeform 119"/>
              <p:cNvSpPr>
                <a:spLocks/>
              </p:cNvSpPr>
              <p:nvPr/>
            </p:nvSpPr>
            <p:spPr bwMode="auto">
              <a:xfrm>
                <a:off x="1774" y="274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51" name="Freeform 120"/>
              <p:cNvSpPr>
                <a:spLocks/>
              </p:cNvSpPr>
              <p:nvPr/>
            </p:nvSpPr>
            <p:spPr bwMode="auto">
              <a:xfrm>
                <a:off x="1824" y="2725"/>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52" name="Freeform 121"/>
              <p:cNvSpPr>
                <a:spLocks/>
              </p:cNvSpPr>
              <p:nvPr/>
            </p:nvSpPr>
            <p:spPr bwMode="auto">
              <a:xfrm>
                <a:off x="1878" y="2718"/>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53" name="Freeform 122"/>
              <p:cNvSpPr>
                <a:spLocks/>
              </p:cNvSpPr>
              <p:nvPr/>
            </p:nvSpPr>
            <p:spPr bwMode="auto">
              <a:xfrm>
                <a:off x="1928" y="270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54" name="Freeform 123"/>
              <p:cNvSpPr>
                <a:spLocks/>
              </p:cNvSpPr>
              <p:nvPr/>
            </p:nvSpPr>
            <p:spPr bwMode="auto">
              <a:xfrm>
                <a:off x="1982" y="2700"/>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55" name="Freeform 124"/>
              <p:cNvSpPr>
                <a:spLocks/>
              </p:cNvSpPr>
              <p:nvPr/>
            </p:nvSpPr>
            <p:spPr bwMode="auto">
              <a:xfrm>
                <a:off x="2033" y="2693"/>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56" name="Freeform 125"/>
              <p:cNvSpPr>
                <a:spLocks/>
              </p:cNvSpPr>
              <p:nvPr/>
            </p:nvSpPr>
            <p:spPr bwMode="auto">
              <a:xfrm>
                <a:off x="2087" y="268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57" name="Freeform 126"/>
              <p:cNvSpPr>
                <a:spLocks/>
              </p:cNvSpPr>
              <p:nvPr/>
            </p:nvSpPr>
            <p:spPr bwMode="auto">
              <a:xfrm>
                <a:off x="2141" y="2678"/>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58" name="Freeform 127"/>
              <p:cNvSpPr>
                <a:spLocks/>
              </p:cNvSpPr>
              <p:nvPr/>
            </p:nvSpPr>
            <p:spPr bwMode="auto">
              <a:xfrm>
                <a:off x="2191" y="266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59" name="Freeform 128"/>
              <p:cNvSpPr>
                <a:spLocks/>
              </p:cNvSpPr>
              <p:nvPr/>
            </p:nvSpPr>
            <p:spPr bwMode="auto">
              <a:xfrm>
                <a:off x="2245" y="2664"/>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60" name="Freeform 129"/>
              <p:cNvSpPr>
                <a:spLocks/>
              </p:cNvSpPr>
              <p:nvPr/>
            </p:nvSpPr>
            <p:spPr bwMode="auto">
              <a:xfrm>
                <a:off x="2296" y="265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61" name="Freeform 130"/>
              <p:cNvSpPr>
                <a:spLocks/>
              </p:cNvSpPr>
              <p:nvPr/>
            </p:nvSpPr>
            <p:spPr bwMode="auto">
              <a:xfrm>
                <a:off x="2350" y="265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62" name="Freeform 131"/>
              <p:cNvSpPr>
                <a:spLocks/>
              </p:cNvSpPr>
              <p:nvPr/>
            </p:nvSpPr>
            <p:spPr bwMode="auto">
              <a:xfrm>
                <a:off x="2400" y="264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63" name="Freeform 132"/>
              <p:cNvSpPr>
                <a:spLocks/>
              </p:cNvSpPr>
              <p:nvPr/>
            </p:nvSpPr>
            <p:spPr bwMode="auto">
              <a:xfrm>
                <a:off x="2454" y="26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64" name="Freeform 133"/>
              <p:cNvSpPr>
                <a:spLocks/>
              </p:cNvSpPr>
              <p:nvPr/>
            </p:nvSpPr>
            <p:spPr bwMode="auto">
              <a:xfrm>
                <a:off x="2504" y="2628"/>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65" name="Freeform 134"/>
              <p:cNvSpPr>
                <a:spLocks/>
              </p:cNvSpPr>
              <p:nvPr/>
            </p:nvSpPr>
            <p:spPr bwMode="auto">
              <a:xfrm>
                <a:off x="2558" y="2617"/>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66" name="Freeform 135"/>
              <p:cNvSpPr>
                <a:spLocks/>
              </p:cNvSpPr>
              <p:nvPr/>
            </p:nvSpPr>
            <p:spPr bwMode="auto">
              <a:xfrm>
                <a:off x="2612" y="261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67" name="Freeform 136"/>
              <p:cNvSpPr>
                <a:spLocks/>
              </p:cNvSpPr>
              <p:nvPr/>
            </p:nvSpPr>
            <p:spPr bwMode="auto">
              <a:xfrm>
                <a:off x="2663" y="261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68" name="Freeform 137"/>
              <p:cNvSpPr>
                <a:spLocks/>
              </p:cNvSpPr>
              <p:nvPr/>
            </p:nvSpPr>
            <p:spPr bwMode="auto">
              <a:xfrm>
                <a:off x="2717" y="259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69" name="Freeform 138"/>
              <p:cNvSpPr>
                <a:spLocks/>
              </p:cNvSpPr>
              <p:nvPr/>
            </p:nvSpPr>
            <p:spPr bwMode="auto">
              <a:xfrm>
                <a:off x="2767" y="258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70" name="Freeform 139"/>
              <p:cNvSpPr>
                <a:spLocks/>
              </p:cNvSpPr>
              <p:nvPr/>
            </p:nvSpPr>
            <p:spPr bwMode="auto">
              <a:xfrm>
                <a:off x="2821" y="258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71" name="Freeform 140"/>
              <p:cNvSpPr>
                <a:spLocks/>
              </p:cNvSpPr>
              <p:nvPr/>
            </p:nvSpPr>
            <p:spPr bwMode="auto">
              <a:xfrm>
                <a:off x="2872" y="2574"/>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72" name="Freeform 141"/>
              <p:cNvSpPr>
                <a:spLocks/>
              </p:cNvSpPr>
              <p:nvPr/>
            </p:nvSpPr>
            <p:spPr bwMode="auto">
              <a:xfrm>
                <a:off x="2926" y="2570"/>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73" name="Freeform 142"/>
              <p:cNvSpPr>
                <a:spLocks/>
              </p:cNvSpPr>
              <p:nvPr/>
            </p:nvSpPr>
            <p:spPr bwMode="auto">
              <a:xfrm>
                <a:off x="2980" y="2556"/>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74" name="Freeform 143"/>
              <p:cNvSpPr>
                <a:spLocks/>
              </p:cNvSpPr>
              <p:nvPr/>
            </p:nvSpPr>
            <p:spPr bwMode="auto">
              <a:xfrm>
                <a:off x="3030" y="254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75" name="Freeform 144"/>
              <p:cNvSpPr>
                <a:spLocks/>
              </p:cNvSpPr>
              <p:nvPr/>
            </p:nvSpPr>
            <p:spPr bwMode="auto">
              <a:xfrm>
                <a:off x="3084" y="253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76" name="Freeform 145"/>
              <p:cNvSpPr>
                <a:spLocks/>
              </p:cNvSpPr>
              <p:nvPr/>
            </p:nvSpPr>
            <p:spPr bwMode="auto">
              <a:xfrm>
                <a:off x="3134" y="252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77" name="Freeform 146"/>
              <p:cNvSpPr>
                <a:spLocks/>
              </p:cNvSpPr>
              <p:nvPr/>
            </p:nvSpPr>
            <p:spPr bwMode="auto">
              <a:xfrm>
                <a:off x="3188" y="2524"/>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78" name="Freeform 147"/>
              <p:cNvSpPr>
                <a:spLocks/>
              </p:cNvSpPr>
              <p:nvPr/>
            </p:nvSpPr>
            <p:spPr bwMode="auto">
              <a:xfrm>
                <a:off x="3239" y="251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79" name="Freeform 148"/>
              <p:cNvSpPr>
                <a:spLocks/>
              </p:cNvSpPr>
              <p:nvPr/>
            </p:nvSpPr>
            <p:spPr bwMode="auto">
              <a:xfrm>
                <a:off x="3293" y="250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0" name="Freeform 149"/>
              <p:cNvSpPr>
                <a:spLocks/>
              </p:cNvSpPr>
              <p:nvPr/>
            </p:nvSpPr>
            <p:spPr bwMode="auto">
              <a:xfrm>
                <a:off x="3343" y="2502"/>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1" name="Freeform 150"/>
              <p:cNvSpPr>
                <a:spLocks/>
              </p:cNvSpPr>
              <p:nvPr/>
            </p:nvSpPr>
            <p:spPr bwMode="auto">
              <a:xfrm>
                <a:off x="3397" y="2488"/>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2" name="Freeform 151"/>
              <p:cNvSpPr>
                <a:spLocks/>
              </p:cNvSpPr>
              <p:nvPr/>
            </p:nvSpPr>
            <p:spPr bwMode="auto">
              <a:xfrm>
                <a:off x="3451" y="248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3" name="Freeform 152"/>
              <p:cNvSpPr>
                <a:spLocks/>
              </p:cNvSpPr>
              <p:nvPr/>
            </p:nvSpPr>
            <p:spPr bwMode="auto">
              <a:xfrm>
                <a:off x="3502" y="2473"/>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4" name="Freeform 153"/>
              <p:cNvSpPr>
                <a:spLocks/>
              </p:cNvSpPr>
              <p:nvPr/>
            </p:nvSpPr>
            <p:spPr bwMode="auto">
              <a:xfrm>
                <a:off x="3556" y="247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5" name="Freeform 154"/>
              <p:cNvSpPr>
                <a:spLocks/>
              </p:cNvSpPr>
              <p:nvPr/>
            </p:nvSpPr>
            <p:spPr bwMode="auto">
              <a:xfrm>
                <a:off x="3606" y="2466"/>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6" name="Freeform 155"/>
              <p:cNvSpPr>
                <a:spLocks/>
              </p:cNvSpPr>
              <p:nvPr/>
            </p:nvSpPr>
            <p:spPr bwMode="auto">
              <a:xfrm>
                <a:off x="3660" y="245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7" name="Freeform 156"/>
              <p:cNvSpPr>
                <a:spLocks/>
              </p:cNvSpPr>
              <p:nvPr/>
            </p:nvSpPr>
            <p:spPr bwMode="auto">
              <a:xfrm>
                <a:off x="3710" y="2444"/>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8" name="Freeform 157"/>
              <p:cNvSpPr>
                <a:spLocks/>
              </p:cNvSpPr>
              <p:nvPr/>
            </p:nvSpPr>
            <p:spPr bwMode="auto">
              <a:xfrm>
                <a:off x="3764" y="2441"/>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9" name="Freeform 158"/>
              <p:cNvSpPr>
                <a:spLocks/>
              </p:cNvSpPr>
              <p:nvPr/>
            </p:nvSpPr>
            <p:spPr bwMode="auto">
              <a:xfrm>
                <a:off x="3815" y="2426"/>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0" name="Freeform 159"/>
              <p:cNvSpPr>
                <a:spLocks/>
              </p:cNvSpPr>
              <p:nvPr/>
            </p:nvSpPr>
            <p:spPr bwMode="auto">
              <a:xfrm>
                <a:off x="3869" y="2423"/>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1" name="Freeform 160"/>
              <p:cNvSpPr>
                <a:spLocks/>
              </p:cNvSpPr>
              <p:nvPr/>
            </p:nvSpPr>
            <p:spPr bwMode="auto">
              <a:xfrm>
                <a:off x="3923" y="2416"/>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2" name="Freeform 161"/>
              <p:cNvSpPr>
                <a:spLocks/>
              </p:cNvSpPr>
              <p:nvPr/>
            </p:nvSpPr>
            <p:spPr bwMode="auto">
              <a:xfrm>
                <a:off x="3973" y="2405"/>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3" name="Freeform 162"/>
              <p:cNvSpPr>
                <a:spLocks/>
              </p:cNvSpPr>
              <p:nvPr/>
            </p:nvSpPr>
            <p:spPr bwMode="auto">
              <a:xfrm>
                <a:off x="4027" y="239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4" name="Freeform 163"/>
              <p:cNvSpPr>
                <a:spLocks/>
              </p:cNvSpPr>
              <p:nvPr/>
            </p:nvSpPr>
            <p:spPr bwMode="auto">
              <a:xfrm>
                <a:off x="4078" y="239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5" name="Freeform 164"/>
              <p:cNvSpPr>
                <a:spLocks/>
              </p:cNvSpPr>
              <p:nvPr/>
            </p:nvSpPr>
            <p:spPr bwMode="auto">
              <a:xfrm>
                <a:off x="4132" y="2383"/>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6" name="Freeform 165"/>
              <p:cNvSpPr>
                <a:spLocks/>
              </p:cNvSpPr>
              <p:nvPr/>
            </p:nvSpPr>
            <p:spPr bwMode="auto">
              <a:xfrm>
                <a:off x="4182" y="238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7" name="Freeform 166"/>
              <p:cNvSpPr>
                <a:spLocks/>
              </p:cNvSpPr>
              <p:nvPr/>
            </p:nvSpPr>
            <p:spPr bwMode="auto">
              <a:xfrm>
                <a:off x="4236" y="236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8" name="Freeform 167"/>
              <p:cNvSpPr>
                <a:spLocks/>
              </p:cNvSpPr>
              <p:nvPr/>
            </p:nvSpPr>
            <p:spPr bwMode="auto">
              <a:xfrm>
                <a:off x="4286" y="2372"/>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9" name="Freeform 168"/>
              <p:cNvSpPr>
                <a:spLocks/>
              </p:cNvSpPr>
              <p:nvPr/>
            </p:nvSpPr>
            <p:spPr bwMode="auto">
              <a:xfrm>
                <a:off x="4340" y="2354"/>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0" name="Freeform 169"/>
              <p:cNvSpPr>
                <a:spLocks/>
              </p:cNvSpPr>
              <p:nvPr/>
            </p:nvSpPr>
            <p:spPr bwMode="auto">
              <a:xfrm>
                <a:off x="4394" y="2351"/>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1" name="Freeform 170"/>
              <p:cNvSpPr>
                <a:spLocks/>
              </p:cNvSpPr>
              <p:nvPr/>
            </p:nvSpPr>
            <p:spPr bwMode="auto">
              <a:xfrm>
                <a:off x="4445" y="2351"/>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2" name="Freeform 171"/>
              <p:cNvSpPr>
                <a:spLocks/>
              </p:cNvSpPr>
              <p:nvPr/>
            </p:nvSpPr>
            <p:spPr bwMode="auto">
              <a:xfrm>
                <a:off x="4499" y="2340"/>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3" name="Freeform 172"/>
              <p:cNvSpPr>
                <a:spLocks/>
              </p:cNvSpPr>
              <p:nvPr/>
            </p:nvSpPr>
            <p:spPr bwMode="auto">
              <a:xfrm>
                <a:off x="4549" y="2326"/>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4" name="Freeform 173"/>
              <p:cNvSpPr>
                <a:spLocks/>
              </p:cNvSpPr>
              <p:nvPr/>
            </p:nvSpPr>
            <p:spPr bwMode="auto">
              <a:xfrm>
                <a:off x="4603" y="232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5" name="Freeform 174"/>
              <p:cNvSpPr>
                <a:spLocks/>
              </p:cNvSpPr>
              <p:nvPr/>
            </p:nvSpPr>
            <p:spPr bwMode="auto">
              <a:xfrm>
                <a:off x="4654" y="230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6" name="Freeform 175"/>
              <p:cNvSpPr>
                <a:spLocks/>
              </p:cNvSpPr>
              <p:nvPr/>
            </p:nvSpPr>
            <p:spPr bwMode="auto">
              <a:xfrm>
                <a:off x="4708" y="2311"/>
                <a:ext cx="61" cy="51"/>
              </a:xfrm>
              <a:custGeom>
                <a:avLst/>
                <a:gdLst>
                  <a:gd name="T0" fmla="*/ 28 w 61"/>
                  <a:gd name="T1" fmla="*/ 0 h 51"/>
                  <a:gd name="T2" fmla="*/ 0 w 61"/>
                  <a:gd name="T3" fmla="*/ 51 h 51"/>
                  <a:gd name="T4" fmla="*/ 61 w 61"/>
                  <a:gd name="T5" fmla="*/ 51 h 51"/>
                  <a:gd name="T6" fmla="*/ 28 w 61"/>
                  <a:gd name="T7" fmla="*/ 0 h 51"/>
                </a:gdLst>
                <a:ahLst/>
                <a:cxnLst>
                  <a:cxn ang="0">
                    <a:pos x="T0" y="T1"/>
                  </a:cxn>
                  <a:cxn ang="0">
                    <a:pos x="T2" y="T3"/>
                  </a:cxn>
                  <a:cxn ang="0">
                    <a:pos x="T4" y="T5"/>
                  </a:cxn>
                  <a:cxn ang="0">
                    <a:pos x="T6" y="T7"/>
                  </a:cxn>
                </a:cxnLst>
                <a:rect l="0" t="0" r="r" b="b"/>
                <a:pathLst>
                  <a:path w="61" h="51">
                    <a:moveTo>
                      <a:pt x="28" y="0"/>
                    </a:moveTo>
                    <a:lnTo>
                      <a:pt x="0" y="51"/>
                    </a:lnTo>
                    <a:lnTo>
                      <a:pt x="61"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7" name="Freeform 176"/>
              <p:cNvSpPr>
                <a:spLocks/>
              </p:cNvSpPr>
              <p:nvPr/>
            </p:nvSpPr>
            <p:spPr bwMode="auto">
              <a:xfrm>
                <a:off x="4758" y="230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8" name="Freeform 177"/>
              <p:cNvSpPr>
                <a:spLocks/>
              </p:cNvSpPr>
              <p:nvPr/>
            </p:nvSpPr>
            <p:spPr bwMode="auto">
              <a:xfrm>
                <a:off x="4812" y="229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9" name="Freeform 178"/>
              <p:cNvSpPr>
                <a:spLocks/>
              </p:cNvSpPr>
              <p:nvPr/>
            </p:nvSpPr>
            <p:spPr bwMode="auto">
              <a:xfrm>
                <a:off x="4866" y="2293"/>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0" name="Freeform 179"/>
              <p:cNvSpPr>
                <a:spLocks/>
              </p:cNvSpPr>
              <p:nvPr/>
            </p:nvSpPr>
            <p:spPr bwMode="auto">
              <a:xfrm>
                <a:off x="4916" y="2282"/>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1" name="Freeform 180"/>
              <p:cNvSpPr>
                <a:spLocks/>
              </p:cNvSpPr>
              <p:nvPr/>
            </p:nvSpPr>
            <p:spPr bwMode="auto">
              <a:xfrm>
                <a:off x="4970" y="2268"/>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2" name="Freeform 181"/>
              <p:cNvSpPr>
                <a:spLocks/>
              </p:cNvSpPr>
              <p:nvPr/>
            </p:nvSpPr>
            <p:spPr bwMode="auto">
              <a:xfrm>
                <a:off x="5021" y="2257"/>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3" name="Freeform 182"/>
              <p:cNvSpPr>
                <a:spLocks/>
              </p:cNvSpPr>
              <p:nvPr/>
            </p:nvSpPr>
            <p:spPr bwMode="auto">
              <a:xfrm>
                <a:off x="5075" y="2257"/>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4" name="Freeform 183"/>
              <p:cNvSpPr>
                <a:spLocks/>
              </p:cNvSpPr>
              <p:nvPr/>
            </p:nvSpPr>
            <p:spPr bwMode="auto">
              <a:xfrm>
                <a:off x="5125" y="2250"/>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5" name="Freeform 184"/>
              <p:cNvSpPr>
                <a:spLocks/>
              </p:cNvSpPr>
              <p:nvPr/>
            </p:nvSpPr>
            <p:spPr bwMode="auto">
              <a:xfrm>
                <a:off x="5179" y="223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6" name="Freeform 185"/>
              <p:cNvSpPr>
                <a:spLocks/>
              </p:cNvSpPr>
              <p:nvPr/>
            </p:nvSpPr>
            <p:spPr bwMode="auto">
              <a:xfrm>
                <a:off x="5230" y="2228"/>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7" name="Freeform 186"/>
              <p:cNvSpPr>
                <a:spLocks/>
              </p:cNvSpPr>
              <p:nvPr/>
            </p:nvSpPr>
            <p:spPr bwMode="auto">
              <a:xfrm>
                <a:off x="5284" y="2218"/>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8" name="Freeform 187"/>
              <p:cNvSpPr>
                <a:spLocks/>
              </p:cNvSpPr>
              <p:nvPr/>
            </p:nvSpPr>
            <p:spPr bwMode="auto">
              <a:xfrm>
                <a:off x="5338" y="221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9" name="Freeform 188"/>
              <p:cNvSpPr>
                <a:spLocks/>
              </p:cNvSpPr>
              <p:nvPr/>
            </p:nvSpPr>
            <p:spPr bwMode="auto">
              <a:xfrm>
                <a:off x="5388" y="219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0" name="Freeform 189"/>
              <p:cNvSpPr>
                <a:spLocks/>
              </p:cNvSpPr>
              <p:nvPr/>
            </p:nvSpPr>
            <p:spPr bwMode="auto">
              <a:xfrm>
                <a:off x="5442" y="219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1" name="Freeform 190"/>
              <p:cNvSpPr>
                <a:spLocks/>
              </p:cNvSpPr>
              <p:nvPr/>
            </p:nvSpPr>
            <p:spPr bwMode="auto">
              <a:xfrm>
                <a:off x="5492" y="2189"/>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2" name="Freeform 191"/>
              <p:cNvSpPr>
                <a:spLocks/>
              </p:cNvSpPr>
              <p:nvPr/>
            </p:nvSpPr>
            <p:spPr bwMode="auto">
              <a:xfrm>
                <a:off x="5546" y="2171"/>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3" name="Freeform 192"/>
              <p:cNvSpPr>
                <a:spLocks/>
              </p:cNvSpPr>
              <p:nvPr/>
            </p:nvSpPr>
            <p:spPr bwMode="auto">
              <a:xfrm>
                <a:off x="5597" y="216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4" name="Freeform 193"/>
              <p:cNvSpPr>
                <a:spLocks/>
              </p:cNvSpPr>
              <p:nvPr/>
            </p:nvSpPr>
            <p:spPr bwMode="auto">
              <a:xfrm>
                <a:off x="5651" y="214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5" name="Freeform 194"/>
              <p:cNvSpPr>
                <a:spLocks/>
              </p:cNvSpPr>
              <p:nvPr/>
            </p:nvSpPr>
            <p:spPr bwMode="auto">
              <a:xfrm>
                <a:off x="5701" y="2153"/>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6" name="Freeform 195"/>
              <p:cNvSpPr>
                <a:spLocks/>
              </p:cNvSpPr>
              <p:nvPr/>
            </p:nvSpPr>
            <p:spPr bwMode="auto">
              <a:xfrm>
                <a:off x="5755" y="2124"/>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7" name="Freeform 196"/>
              <p:cNvSpPr>
                <a:spLocks/>
              </p:cNvSpPr>
              <p:nvPr/>
            </p:nvSpPr>
            <p:spPr bwMode="auto">
              <a:xfrm>
                <a:off x="5809" y="2113"/>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8" name="Freeform 197"/>
              <p:cNvSpPr>
                <a:spLocks/>
              </p:cNvSpPr>
              <p:nvPr/>
            </p:nvSpPr>
            <p:spPr bwMode="auto">
              <a:xfrm>
                <a:off x="5860" y="209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9" name="Freeform 198"/>
              <p:cNvSpPr>
                <a:spLocks/>
              </p:cNvSpPr>
              <p:nvPr/>
            </p:nvSpPr>
            <p:spPr bwMode="auto">
              <a:xfrm>
                <a:off x="5914" y="2081"/>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0" name="Freeform 199"/>
              <p:cNvSpPr>
                <a:spLocks/>
              </p:cNvSpPr>
              <p:nvPr/>
            </p:nvSpPr>
            <p:spPr bwMode="auto">
              <a:xfrm>
                <a:off x="5964" y="207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1" name="Freeform 200"/>
              <p:cNvSpPr>
                <a:spLocks/>
              </p:cNvSpPr>
              <p:nvPr/>
            </p:nvSpPr>
            <p:spPr bwMode="auto">
              <a:xfrm>
                <a:off x="6018" y="205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2" name="Freeform 201"/>
              <p:cNvSpPr>
                <a:spLocks/>
              </p:cNvSpPr>
              <p:nvPr/>
            </p:nvSpPr>
            <p:spPr bwMode="auto">
              <a:xfrm>
                <a:off x="6068" y="2034"/>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3" name="Freeform 202"/>
              <p:cNvSpPr>
                <a:spLocks/>
              </p:cNvSpPr>
              <p:nvPr/>
            </p:nvSpPr>
            <p:spPr bwMode="auto">
              <a:xfrm>
                <a:off x="6122" y="2002"/>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4" name="Freeform 203"/>
              <p:cNvSpPr>
                <a:spLocks/>
              </p:cNvSpPr>
              <p:nvPr/>
            </p:nvSpPr>
            <p:spPr bwMode="auto">
              <a:xfrm>
                <a:off x="6176" y="199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5" name="Freeform 204"/>
              <p:cNvSpPr>
                <a:spLocks/>
              </p:cNvSpPr>
              <p:nvPr/>
            </p:nvSpPr>
            <p:spPr bwMode="auto">
              <a:xfrm>
                <a:off x="6227" y="196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7" name="Freeform 206"/>
            <p:cNvSpPr>
              <a:spLocks/>
            </p:cNvSpPr>
            <p:nvPr/>
          </p:nvSpPr>
          <p:spPr bwMode="auto">
            <a:xfrm>
              <a:off x="6281" y="1940"/>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 name="Freeform 207"/>
            <p:cNvSpPr>
              <a:spLocks/>
            </p:cNvSpPr>
            <p:nvPr/>
          </p:nvSpPr>
          <p:spPr bwMode="auto">
            <a:xfrm>
              <a:off x="6331" y="190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 name="Freeform 208"/>
            <p:cNvSpPr>
              <a:spLocks/>
            </p:cNvSpPr>
            <p:nvPr/>
          </p:nvSpPr>
          <p:spPr bwMode="auto">
            <a:xfrm>
              <a:off x="6385" y="1861"/>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 name="Freeform 209"/>
            <p:cNvSpPr>
              <a:spLocks/>
            </p:cNvSpPr>
            <p:nvPr/>
          </p:nvSpPr>
          <p:spPr bwMode="auto">
            <a:xfrm>
              <a:off x="6436" y="1829"/>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 name="Freeform 210"/>
            <p:cNvSpPr>
              <a:spLocks/>
            </p:cNvSpPr>
            <p:nvPr/>
          </p:nvSpPr>
          <p:spPr bwMode="auto">
            <a:xfrm>
              <a:off x="6490" y="1786"/>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 name="Freeform 211"/>
            <p:cNvSpPr>
              <a:spLocks/>
            </p:cNvSpPr>
            <p:nvPr/>
          </p:nvSpPr>
          <p:spPr bwMode="auto">
            <a:xfrm>
              <a:off x="6540" y="175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 name="Freeform 212"/>
            <p:cNvSpPr>
              <a:spLocks/>
            </p:cNvSpPr>
            <p:nvPr/>
          </p:nvSpPr>
          <p:spPr bwMode="auto">
            <a:xfrm>
              <a:off x="6594" y="17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 name="Freeform 213"/>
            <p:cNvSpPr>
              <a:spLocks/>
            </p:cNvSpPr>
            <p:nvPr/>
          </p:nvSpPr>
          <p:spPr bwMode="auto">
            <a:xfrm>
              <a:off x="6648" y="1652"/>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 name="Freeform 214"/>
            <p:cNvSpPr>
              <a:spLocks/>
            </p:cNvSpPr>
            <p:nvPr/>
          </p:nvSpPr>
          <p:spPr bwMode="auto">
            <a:xfrm>
              <a:off x="1489" y="1436"/>
              <a:ext cx="5188" cy="1052"/>
            </a:xfrm>
            <a:custGeom>
              <a:avLst/>
              <a:gdLst>
                <a:gd name="T0" fmla="*/ 0 w 1441"/>
                <a:gd name="T1" fmla="*/ 292 h 292"/>
                <a:gd name="T2" fmla="*/ 720 w 1441"/>
                <a:gd name="T3" fmla="*/ 146 h 292"/>
                <a:gd name="T4" fmla="*/ 1441 w 1441"/>
                <a:gd name="T5" fmla="*/ 0 h 292"/>
              </a:gdLst>
              <a:ahLst/>
              <a:cxnLst>
                <a:cxn ang="0">
                  <a:pos x="T0" y="T1"/>
                </a:cxn>
                <a:cxn ang="0">
                  <a:pos x="T2" y="T3"/>
                </a:cxn>
                <a:cxn ang="0">
                  <a:pos x="T4" y="T5"/>
                </a:cxn>
              </a:cxnLst>
              <a:rect l="0" t="0" r="r" b="b"/>
              <a:pathLst>
                <a:path w="1441" h="292">
                  <a:moveTo>
                    <a:pt x="0" y="292"/>
                  </a:moveTo>
                  <a:lnTo>
                    <a:pt x="720" y="146"/>
                  </a:lnTo>
                  <a:lnTo>
                    <a:pt x="1441"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 name="Freeform 215"/>
            <p:cNvSpPr>
              <a:spLocks/>
            </p:cNvSpPr>
            <p:nvPr/>
          </p:nvSpPr>
          <p:spPr bwMode="auto">
            <a:xfrm>
              <a:off x="1489" y="1958"/>
              <a:ext cx="5188" cy="904"/>
            </a:xfrm>
            <a:custGeom>
              <a:avLst/>
              <a:gdLst>
                <a:gd name="T0" fmla="*/ 0 w 1441"/>
                <a:gd name="T1" fmla="*/ 251 h 251"/>
                <a:gd name="T2" fmla="*/ 720 w 1441"/>
                <a:gd name="T3" fmla="*/ 126 h 251"/>
                <a:gd name="T4" fmla="*/ 1441 w 1441"/>
                <a:gd name="T5" fmla="*/ 0 h 251"/>
              </a:gdLst>
              <a:ahLst/>
              <a:cxnLst>
                <a:cxn ang="0">
                  <a:pos x="T0" y="T1"/>
                </a:cxn>
                <a:cxn ang="0">
                  <a:pos x="T2" y="T3"/>
                </a:cxn>
                <a:cxn ang="0">
                  <a:pos x="T4" y="T5"/>
                </a:cxn>
              </a:cxnLst>
              <a:rect l="0" t="0" r="r" b="b"/>
              <a:pathLst>
                <a:path w="1441" h="251">
                  <a:moveTo>
                    <a:pt x="0" y="251"/>
                  </a:moveTo>
                  <a:lnTo>
                    <a:pt x="720" y="126"/>
                  </a:lnTo>
                  <a:lnTo>
                    <a:pt x="1441"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 name="Line 216"/>
            <p:cNvSpPr>
              <a:spLocks noChangeShapeType="1"/>
            </p:cNvSpPr>
            <p:nvPr/>
          </p:nvSpPr>
          <p:spPr bwMode="auto">
            <a:xfrm flipV="1">
              <a:off x="2746" y="2221"/>
              <a:ext cx="0" cy="414"/>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 name="Line 217"/>
            <p:cNvSpPr>
              <a:spLocks noChangeShapeType="1"/>
            </p:cNvSpPr>
            <p:nvPr/>
          </p:nvSpPr>
          <p:spPr bwMode="auto">
            <a:xfrm flipV="1">
              <a:off x="5366" y="1728"/>
              <a:ext cx="0" cy="51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 name="Line 218"/>
            <p:cNvSpPr>
              <a:spLocks noChangeShapeType="1"/>
            </p:cNvSpPr>
            <p:nvPr/>
          </p:nvSpPr>
          <p:spPr bwMode="auto">
            <a:xfrm flipV="1">
              <a:off x="6677" y="1278"/>
              <a:ext cx="0" cy="407"/>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 name="Line 225"/>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 name="Line 226"/>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 name="Rectangle 227"/>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29" name="Line 228"/>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 name="Rectangle 229"/>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31" name="Line 230"/>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 name="Rectangle 231"/>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225" name="Line 232"/>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 name="Rectangle 233"/>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227" name="Line 234"/>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 name="Rectangle 235"/>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229" name="Line 236"/>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 name="Rectangle 237"/>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sp>
          <p:nvSpPr>
            <p:cNvPr id="231" name="Rectangle 238"/>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Mean Child Household Income Rank</a:t>
              </a:r>
              <a:endParaRPr lang="en-US" altLang="en-US" smtClean="0">
                <a:solidFill>
                  <a:prstClr val="black"/>
                </a:solidFill>
              </a:endParaRPr>
            </a:p>
          </p:txBody>
        </p:sp>
        <p:sp>
          <p:nvSpPr>
            <p:cNvPr id="232" name="Line 239"/>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 name="Line 240"/>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 name="Rectangle 241"/>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235" name="Line 242"/>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 name="Rectangle 243"/>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237" name="Line 244"/>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 name="Rectangle 245"/>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239" name="Line 246"/>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 name="Rectangle 247"/>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241" name="Line 248"/>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 name="Rectangle 249"/>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243" name="Line 250"/>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 name="Rectangle 251"/>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sp>
          <p:nvSpPr>
            <p:cNvPr id="245" name="Rectangle 252"/>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Parent Household Income Rank</a:t>
              </a:r>
              <a:endParaRPr lang="en-US" altLang="en-US" smtClean="0">
                <a:solidFill>
                  <a:prstClr val="black"/>
                </a:solidFill>
              </a:endParaRPr>
            </a:p>
          </p:txBody>
        </p:sp>
        <p:sp>
          <p:nvSpPr>
            <p:cNvPr id="250" name="Rectangle 257"/>
            <p:cNvSpPr>
              <a:spLocks noChangeArrowheads="1"/>
            </p:cNvSpPr>
            <p:nvPr/>
          </p:nvSpPr>
          <p:spPr bwMode="auto">
            <a:xfrm>
              <a:off x="5212" y="3395"/>
              <a:ext cx="2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900" dirty="0" smtClean="0">
                  <a:solidFill>
                    <a:srgbClr val="000000"/>
                  </a:solidFill>
                </a:rPr>
                <a:t> </a:t>
              </a:r>
              <a:endParaRPr lang="en-US" altLang="en-US" dirty="0" smtClean="0">
                <a:solidFill>
                  <a:prstClr val="black"/>
                </a:solidFill>
              </a:endParaRPr>
            </a:p>
          </p:txBody>
        </p:sp>
        <p:sp>
          <p:nvSpPr>
            <p:cNvPr id="258" name="Rectangle 262"/>
            <p:cNvSpPr>
              <a:spLocks noChangeArrowheads="1"/>
            </p:cNvSpPr>
            <p:nvPr/>
          </p:nvSpPr>
          <p:spPr bwMode="auto">
            <a:xfrm>
              <a:off x="5190" y="3575"/>
              <a:ext cx="2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900" dirty="0" smtClean="0">
                  <a:solidFill>
                    <a:srgbClr val="000000"/>
                  </a:solidFill>
                </a:rPr>
                <a:t> </a:t>
              </a:r>
              <a:endParaRPr lang="en-US" altLang="en-US" dirty="0" smtClean="0">
                <a:solidFill>
                  <a:prstClr val="black"/>
                </a:solidFill>
              </a:endParaRPr>
            </a:p>
          </p:txBody>
        </p:sp>
        <p:sp>
          <p:nvSpPr>
            <p:cNvPr id="267" name="Rectangle 266"/>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smtClean="0">
                  <a:solidFill>
                    <a:srgbClr val="1E2D53"/>
                  </a:solidFill>
                </a:rPr>
                <a:t> </a:t>
              </a:r>
              <a:endParaRPr lang="en-US" altLang="en-US" smtClean="0">
                <a:solidFill>
                  <a:prstClr val="black"/>
                </a:solidFill>
              </a:endParaRPr>
            </a:p>
          </p:txBody>
        </p:sp>
      </p:grpSp>
      <p:sp>
        <p:nvSpPr>
          <p:cNvPr id="2" name="TextBox 92"/>
          <p:cNvSpPr txBox="1"/>
          <p:nvPr/>
        </p:nvSpPr>
        <p:spPr>
          <a:xfrm>
            <a:off x="1710075" y="87880"/>
            <a:ext cx="9228500" cy="384719"/>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rPr>
              <a:t>Intergenerational Mobility for Whites vs. Blacks</a:t>
            </a:r>
          </a:p>
        </p:txBody>
      </p:sp>
      <p:sp>
        <p:nvSpPr>
          <p:cNvPr id="544" name="Rectangle 256"/>
          <p:cNvSpPr>
            <a:spLocks noChangeArrowheads="1"/>
          </p:cNvSpPr>
          <p:nvPr/>
        </p:nvSpPr>
        <p:spPr bwMode="auto">
          <a:xfrm>
            <a:off x="2559052" y="3460750"/>
            <a:ext cx="522288"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500" b="1" dirty="0" smtClean="0">
                <a:solidFill>
                  <a:srgbClr val="000000"/>
                </a:solidFill>
              </a:rPr>
              <a:t>White</a:t>
            </a:r>
            <a:endParaRPr lang="en-US" altLang="en-US" sz="1900" b="1" dirty="0">
              <a:solidFill>
                <a:prstClr val="black"/>
              </a:solidFill>
            </a:endParaRPr>
          </a:p>
        </p:txBody>
      </p:sp>
      <p:sp>
        <p:nvSpPr>
          <p:cNvPr id="545" name="Rectangle 256"/>
          <p:cNvSpPr>
            <a:spLocks noChangeArrowheads="1"/>
          </p:cNvSpPr>
          <p:nvPr/>
        </p:nvSpPr>
        <p:spPr bwMode="auto">
          <a:xfrm>
            <a:off x="2605599" y="4644232"/>
            <a:ext cx="514564"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500" b="1" dirty="0" smtClean="0">
                <a:solidFill>
                  <a:srgbClr val="000000"/>
                </a:solidFill>
              </a:rPr>
              <a:t>Black</a:t>
            </a:r>
            <a:endParaRPr lang="en-US" altLang="en-US" sz="1900" b="1" dirty="0">
              <a:solidFill>
                <a:prstClr val="black"/>
              </a:solidFill>
            </a:endParaRPr>
          </a:p>
        </p:txBody>
      </p:sp>
      <p:sp>
        <p:nvSpPr>
          <p:cNvPr id="546" name="Rectangle 560"/>
          <p:cNvSpPr>
            <a:spLocks noChangeArrowheads="1"/>
          </p:cNvSpPr>
          <p:nvPr/>
        </p:nvSpPr>
        <p:spPr bwMode="auto">
          <a:xfrm>
            <a:off x="3309205" y="3079750"/>
            <a:ext cx="1519238"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500" dirty="0">
                <a:solidFill>
                  <a:srgbClr val="000000"/>
                </a:solidFill>
              </a:rPr>
              <a:t>Diff. at p=25: 12.6</a:t>
            </a:r>
            <a:endParaRPr lang="en-US" altLang="en-US" sz="1900" dirty="0">
              <a:solidFill>
                <a:prstClr val="black"/>
              </a:solidFill>
            </a:endParaRPr>
          </a:p>
        </p:txBody>
      </p:sp>
      <p:sp>
        <p:nvSpPr>
          <p:cNvPr id="547" name="Rectangle 561"/>
          <p:cNvSpPr>
            <a:spLocks noChangeArrowheads="1"/>
          </p:cNvSpPr>
          <p:nvPr/>
        </p:nvSpPr>
        <p:spPr bwMode="auto">
          <a:xfrm>
            <a:off x="8445503" y="3697288"/>
            <a:ext cx="1519238"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500">
                <a:solidFill>
                  <a:srgbClr val="000000"/>
                </a:solidFill>
              </a:rPr>
              <a:t>Diff. at p=75: 15.7</a:t>
            </a:r>
            <a:endParaRPr lang="en-US" altLang="en-US" sz="1900">
              <a:solidFill>
                <a:prstClr val="black"/>
              </a:solidFill>
            </a:endParaRPr>
          </a:p>
        </p:txBody>
      </p:sp>
      <p:sp>
        <p:nvSpPr>
          <p:cNvPr id="548" name="Rectangle 562"/>
          <p:cNvSpPr>
            <a:spLocks noChangeArrowheads="1"/>
          </p:cNvSpPr>
          <p:nvPr/>
        </p:nvSpPr>
        <p:spPr bwMode="auto">
          <a:xfrm>
            <a:off x="9147178" y="1765300"/>
            <a:ext cx="1627188"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500">
                <a:solidFill>
                  <a:srgbClr val="000000"/>
                </a:solidFill>
              </a:rPr>
              <a:t>Diff. at p=100: 12.4</a:t>
            </a:r>
            <a:endParaRPr lang="en-US" altLang="en-US" sz="1900">
              <a:solidFill>
                <a:prstClr val="black"/>
              </a:solidFill>
            </a:endParaRPr>
          </a:p>
        </p:txBody>
      </p:sp>
    </p:spTree>
    <p:extLst>
      <p:ext uri="{BB962C8B-B14F-4D97-AF65-F5344CB8AC3E}">
        <p14:creationId xmlns:p14="http://schemas.microsoft.com/office/powerpoint/2010/main" val="739359229"/>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AutoShape 45"/>
          <p:cNvSpPr>
            <a:spLocks noChangeAspect="1" noChangeArrowheads="1" noTextEdit="1"/>
          </p:cNvSpPr>
          <p:nvPr/>
        </p:nvSpPr>
        <p:spPr bwMode="auto">
          <a:xfrm>
            <a:off x="1381127" y="-47135"/>
            <a:ext cx="942975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6" name="Rectangle 50"/>
          <p:cNvSpPr>
            <a:spLocks noChangeArrowheads="1"/>
          </p:cNvSpPr>
          <p:nvPr/>
        </p:nvSpPr>
        <p:spPr bwMode="auto">
          <a:xfrm>
            <a:off x="2432052" y="1849928"/>
            <a:ext cx="727075" cy="4075113"/>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 name="Rectangle 51"/>
          <p:cNvSpPr>
            <a:spLocks noChangeArrowheads="1"/>
          </p:cNvSpPr>
          <p:nvPr/>
        </p:nvSpPr>
        <p:spPr bwMode="auto">
          <a:xfrm>
            <a:off x="4249740" y="3439015"/>
            <a:ext cx="731838" cy="2486025"/>
          </a:xfrm>
          <a:prstGeom prst="rect">
            <a:avLst/>
          </a:prstGeom>
          <a:solidFill>
            <a:srgbClr val="A65D62"/>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 name="Rectangle 52"/>
          <p:cNvSpPr>
            <a:spLocks noChangeArrowheads="1"/>
          </p:cNvSpPr>
          <p:nvPr/>
        </p:nvSpPr>
        <p:spPr bwMode="auto">
          <a:xfrm>
            <a:off x="6073777" y="724390"/>
            <a:ext cx="730250" cy="5200650"/>
          </a:xfrm>
          <a:prstGeom prst="rect">
            <a:avLst/>
          </a:prstGeom>
          <a:solidFill>
            <a:srgbClr val="779159"/>
          </a:solidFill>
          <a:ln w="11113">
            <a:solidFill>
              <a:srgbClr val="55752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 name="Rectangle 53"/>
          <p:cNvSpPr>
            <a:spLocks noChangeArrowheads="1"/>
          </p:cNvSpPr>
          <p:nvPr/>
        </p:nvSpPr>
        <p:spPr bwMode="auto">
          <a:xfrm>
            <a:off x="7896228" y="2902440"/>
            <a:ext cx="731838" cy="3022600"/>
          </a:xfrm>
          <a:prstGeom prst="rect">
            <a:avLst/>
          </a:prstGeom>
          <a:solidFill>
            <a:srgbClr val="E99833"/>
          </a:solidFill>
          <a:ln w="11113">
            <a:solidFill>
              <a:srgbClr val="E37E00"/>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2" name="Rectangle 54"/>
          <p:cNvSpPr>
            <a:spLocks noChangeArrowheads="1"/>
          </p:cNvSpPr>
          <p:nvPr/>
        </p:nvSpPr>
        <p:spPr bwMode="auto">
          <a:xfrm>
            <a:off x="9718678" y="3364403"/>
            <a:ext cx="731838" cy="2560638"/>
          </a:xfrm>
          <a:prstGeom prst="rect">
            <a:avLst/>
          </a:prstGeom>
          <a:solidFill>
            <a:srgbClr val="A9A4DB"/>
          </a:solidFill>
          <a:ln w="11113">
            <a:solidFill>
              <a:srgbClr val="938DD2"/>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3" name="Rectangle 55"/>
          <p:cNvSpPr>
            <a:spLocks noChangeArrowheads="1"/>
          </p:cNvSpPr>
          <p:nvPr/>
        </p:nvSpPr>
        <p:spPr bwMode="auto">
          <a:xfrm>
            <a:off x="2451102" y="1972850"/>
            <a:ext cx="696913"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500" b="1" dirty="0">
                <a:solidFill>
                  <a:prstClr val="white"/>
                </a:solidFill>
              </a:rPr>
              <a:t>$63,200</a:t>
            </a:r>
            <a:endParaRPr lang="en-US" altLang="en-US" sz="1900" b="1" dirty="0">
              <a:solidFill>
                <a:prstClr val="white"/>
              </a:solidFill>
            </a:endParaRPr>
          </a:p>
        </p:txBody>
      </p:sp>
      <p:sp>
        <p:nvSpPr>
          <p:cNvPr id="104" name="Rectangle 56"/>
          <p:cNvSpPr>
            <a:spLocks noChangeArrowheads="1"/>
          </p:cNvSpPr>
          <p:nvPr/>
        </p:nvSpPr>
        <p:spPr bwMode="auto">
          <a:xfrm>
            <a:off x="4273552" y="3555588"/>
            <a:ext cx="696913"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500" b="1" dirty="0">
                <a:solidFill>
                  <a:prstClr val="white"/>
                </a:solidFill>
              </a:rPr>
              <a:t>$38,600</a:t>
            </a:r>
            <a:endParaRPr lang="en-US" altLang="en-US" sz="1900" b="1" dirty="0">
              <a:solidFill>
                <a:prstClr val="white"/>
              </a:solidFill>
            </a:endParaRPr>
          </a:p>
        </p:txBody>
      </p:sp>
      <p:sp>
        <p:nvSpPr>
          <p:cNvPr id="105" name="Rectangle 57"/>
          <p:cNvSpPr>
            <a:spLocks noChangeArrowheads="1"/>
          </p:cNvSpPr>
          <p:nvPr/>
        </p:nvSpPr>
        <p:spPr bwMode="auto">
          <a:xfrm>
            <a:off x="6097590" y="847313"/>
            <a:ext cx="696913"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500" b="1" dirty="0">
                <a:solidFill>
                  <a:prstClr val="white"/>
                </a:solidFill>
              </a:rPr>
              <a:t>$80,700</a:t>
            </a:r>
            <a:endParaRPr lang="en-US" altLang="en-US" sz="1900" b="1" dirty="0">
              <a:solidFill>
                <a:prstClr val="white"/>
              </a:solidFill>
            </a:endParaRPr>
          </a:p>
        </p:txBody>
      </p:sp>
      <p:sp>
        <p:nvSpPr>
          <p:cNvPr id="106" name="Rectangle 58"/>
          <p:cNvSpPr>
            <a:spLocks noChangeArrowheads="1"/>
          </p:cNvSpPr>
          <p:nvPr/>
        </p:nvSpPr>
        <p:spPr bwMode="auto">
          <a:xfrm>
            <a:off x="7920040" y="3023775"/>
            <a:ext cx="696913"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500" b="1" dirty="0">
                <a:solidFill>
                  <a:prstClr val="white"/>
                </a:solidFill>
              </a:rPr>
              <a:t>$46,900</a:t>
            </a:r>
            <a:endParaRPr lang="en-US" altLang="en-US" sz="1900" b="1" dirty="0">
              <a:solidFill>
                <a:prstClr val="white"/>
              </a:solidFill>
            </a:endParaRPr>
          </a:p>
        </p:txBody>
      </p:sp>
      <p:sp>
        <p:nvSpPr>
          <p:cNvPr id="107" name="Rectangle 59"/>
          <p:cNvSpPr>
            <a:spLocks noChangeArrowheads="1"/>
          </p:cNvSpPr>
          <p:nvPr/>
        </p:nvSpPr>
        <p:spPr bwMode="auto">
          <a:xfrm>
            <a:off x="9742490" y="3487325"/>
            <a:ext cx="696913"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500" b="1" dirty="0">
                <a:solidFill>
                  <a:prstClr val="white"/>
                </a:solidFill>
              </a:rPr>
              <a:t>$39,700</a:t>
            </a:r>
            <a:endParaRPr lang="en-US" altLang="en-US" sz="1900" b="1" dirty="0">
              <a:solidFill>
                <a:prstClr val="white"/>
              </a:solidFill>
            </a:endParaRPr>
          </a:p>
        </p:txBody>
      </p:sp>
      <p:sp>
        <p:nvSpPr>
          <p:cNvPr id="108" name="Line 60"/>
          <p:cNvSpPr>
            <a:spLocks noChangeShapeType="1"/>
          </p:cNvSpPr>
          <p:nvPr/>
        </p:nvSpPr>
        <p:spPr bwMode="auto">
          <a:xfrm flipV="1">
            <a:off x="2278065" y="575165"/>
            <a:ext cx="0" cy="549910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9" name="Line 61"/>
          <p:cNvSpPr>
            <a:spLocks noChangeShapeType="1"/>
          </p:cNvSpPr>
          <p:nvPr/>
        </p:nvSpPr>
        <p:spPr bwMode="auto">
          <a:xfrm flipH="1">
            <a:off x="2187577" y="5925040"/>
            <a:ext cx="9048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0" name="Rectangle 62"/>
          <p:cNvSpPr>
            <a:spLocks noChangeArrowheads="1"/>
          </p:cNvSpPr>
          <p:nvPr/>
        </p:nvSpPr>
        <p:spPr bwMode="auto">
          <a:xfrm>
            <a:off x="1947865" y="5726603"/>
            <a:ext cx="136525"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900">
                <a:solidFill>
                  <a:srgbClr val="000000"/>
                </a:solidFill>
              </a:rPr>
              <a:t>0</a:t>
            </a:r>
            <a:endParaRPr lang="en-US" altLang="en-US" sz="1900">
              <a:solidFill>
                <a:prstClr val="black"/>
              </a:solidFill>
            </a:endParaRPr>
          </a:p>
        </p:txBody>
      </p:sp>
      <p:sp>
        <p:nvSpPr>
          <p:cNvPr id="111" name="Line 63"/>
          <p:cNvSpPr>
            <a:spLocks noChangeShapeType="1"/>
          </p:cNvSpPr>
          <p:nvPr/>
        </p:nvSpPr>
        <p:spPr bwMode="auto">
          <a:xfrm flipH="1">
            <a:off x="2187577" y="4639165"/>
            <a:ext cx="9048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2" name="Rectangle 64"/>
          <p:cNvSpPr>
            <a:spLocks noChangeArrowheads="1"/>
          </p:cNvSpPr>
          <p:nvPr/>
        </p:nvSpPr>
        <p:spPr bwMode="auto">
          <a:xfrm>
            <a:off x="1881190" y="4437553"/>
            <a:ext cx="27305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900">
                <a:solidFill>
                  <a:srgbClr val="000000"/>
                </a:solidFill>
              </a:rPr>
              <a:t>20</a:t>
            </a:r>
            <a:endParaRPr lang="en-US" altLang="en-US" sz="1900">
              <a:solidFill>
                <a:prstClr val="black"/>
              </a:solidFill>
            </a:endParaRPr>
          </a:p>
        </p:txBody>
      </p:sp>
      <p:sp>
        <p:nvSpPr>
          <p:cNvPr id="113" name="Line 65"/>
          <p:cNvSpPr>
            <a:spLocks noChangeShapeType="1"/>
          </p:cNvSpPr>
          <p:nvPr/>
        </p:nvSpPr>
        <p:spPr bwMode="auto">
          <a:xfrm flipH="1">
            <a:off x="2187577" y="3346940"/>
            <a:ext cx="9048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4" name="Rectangle 66"/>
          <p:cNvSpPr>
            <a:spLocks noChangeArrowheads="1"/>
          </p:cNvSpPr>
          <p:nvPr/>
        </p:nvSpPr>
        <p:spPr bwMode="auto">
          <a:xfrm>
            <a:off x="1881190" y="3146915"/>
            <a:ext cx="27305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900">
                <a:solidFill>
                  <a:srgbClr val="000000"/>
                </a:solidFill>
              </a:rPr>
              <a:t>40</a:t>
            </a:r>
            <a:endParaRPr lang="en-US" altLang="en-US" sz="1900">
              <a:solidFill>
                <a:prstClr val="black"/>
              </a:solidFill>
            </a:endParaRPr>
          </a:p>
        </p:txBody>
      </p:sp>
      <p:sp>
        <p:nvSpPr>
          <p:cNvPr id="115" name="Line 67"/>
          <p:cNvSpPr>
            <a:spLocks noChangeShapeType="1"/>
          </p:cNvSpPr>
          <p:nvPr/>
        </p:nvSpPr>
        <p:spPr bwMode="auto">
          <a:xfrm flipH="1">
            <a:off x="2187577" y="2056303"/>
            <a:ext cx="9048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6" name="Rectangle 68"/>
          <p:cNvSpPr>
            <a:spLocks noChangeArrowheads="1"/>
          </p:cNvSpPr>
          <p:nvPr/>
        </p:nvSpPr>
        <p:spPr bwMode="auto">
          <a:xfrm>
            <a:off x="1881190" y="1854690"/>
            <a:ext cx="27305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900">
                <a:solidFill>
                  <a:srgbClr val="000000"/>
                </a:solidFill>
              </a:rPr>
              <a:t>60</a:t>
            </a:r>
            <a:endParaRPr lang="en-US" altLang="en-US" sz="1900">
              <a:solidFill>
                <a:prstClr val="black"/>
              </a:solidFill>
            </a:endParaRPr>
          </a:p>
        </p:txBody>
      </p:sp>
      <p:sp>
        <p:nvSpPr>
          <p:cNvPr id="117" name="Line 69"/>
          <p:cNvSpPr>
            <a:spLocks noChangeShapeType="1"/>
          </p:cNvSpPr>
          <p:nvPr/>
        </p:nvSpPr>
        <p:spPr bwMode="auto">
          <a:xfrm flipH="1">
            <a:off x="2187577" y="770428"/>
            <a:ext cx="9048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8" name="Rectangle 70"/>
          <p:cNvSpPr>
            <a:spLocks noChangeArrowheads="1"/>
          </p:cNvSpPr>
          <p:nvPr/>
        </p:nvSpPr>
        <p:spPr bwMode="auto">
          <a:xfrm>
            <a:off x="1881190" y="570403"/>
            <a:ext cx="27305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900" dirty="0">
                <a:solidFill>
                  <a:srgbClr val="000000"/>
                </a:solidFill>
              </a:rPr>
              <a:t>80</a:t>
            </a:r>
            <a:endParaRPr lang="en-US" altLang="en-US" sz="1900" dirty="0">
              <a:solidFill>
                <a:prstClr val="black"/>
              </a:solidFill>
            </a:endParaRPr>
          </a:p>
        </p:txBody>
      </p:sp>
      <p:sp>
        <p:nvSpPr>
          <p:cNvPr id="119" name="Rectangle 71"/>
          <p:cNvSpPr>
            <a:spLocks noChangeArrowheads="1"/>
          </p:cNvSpPr>
          <p:nvPr/>
        </p:nvSpPr>
        <p:spPr bwMode="auto">
          <a:xfrm rot="16200000">
            <a:off x="-228598" y="3119927"/>
            <a:ext cx="3821113"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900" dirty="0">
                <a:solidFill>
                  <a:srgbClr val="000000"/>
                </a:solidFill>
              </a:rPr>
              <a:t>Median Household Income ($1000)</a:t>
            </a:r>
            <a:endParaRPr lang="en-US" altLang="en-US" sz="1900" dirty="0">
              <a:solidFill>
                <a:prstClr val="black"/>
              </a:solidFill>
            </a:endParaRPr>
          </a:p>
        </p:txBody>
      </p:sp>
      <p:sp>
        <p:nvSpPr>
          <p:cNvPr id="120" name="Line 72"/>
          <p:cNvSpPr>
            <a:spLocks noChangeShapeType="1"/>
          </p:cNvSpPr>
          <p:nvPr/>
        </p:nvSpPr>
        <p:spPr bwMode="auto">
          <a:xfrm>
            <a:off x="2278065" y="5926628"/>
            <a:ext cx="8321676"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1" name="Line 73"/>
          <p:cNvSpPr>
            <a:spLocks noChangeShapeType="1"/>
          </p:cNvSpPr>
          <p:nvPr/>
        </p:nvSpPr>
        <p:spPr bwMode="auto">
          <a:xfrm>
            <a:off x="2792415" y="5941745"/>
            <a:ext cx="0" cy="9683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3" name="Line 75"/>
          <p:cNvSpPr>
            <a:spLocks noChangeShapeType="1"/>
          </p:cNvSpPr>
          <p:nvPr/>
        </p:nvSpPr>
        <p:spPr bwMode="auto">
          <a:xfrm>
            <a:off x="4616452" y="5941745"/>
            <a:ext cx="0" cy="9683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5" name="Line 77"/>
          <p:cNvSpPr>
            <a:spLocks noChangeShapeType="1"/>
          </p:cNvSpPr>
          <p:nvPr/>
        </p:nvSpPr>
        <p:spPr bwMode="auto">
          <a:xfrm>
            <a:off x="6438903" y="5941745"/>
            <a:ext cx="0" cy="9683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7" name="Line 79"/>
          <p:cNvSpPr>
            <a:spLocks noChangeShapeType="1"/>
          </p:cNvSpPr>
          <p:nvPr/>
        </p:nvSpPr>
        <p:spPr bwMode="auto">
          <a:xfrm>
            <a:off x="8261353" y="5941745"/>
            <a:ext cx="0" cy="9683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9" name="Line 81"/>
          <p:cNvSpPr>
            <a:spLocks noChangeShapeType="1"/>
          </p:cNvSpPr>
          <p:nvPr/>
        </p:nvSpPr>
        <p:spPr bwMode="auto">
          <a:xfrm>
            <a:off x="10085390" y="5941745"/>
            <a:ext cx="0" cy="9683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1" name="Rectangle 83"/>
          <p:cNvSpPr>
            <a:spLocks noChangeArrowheads="1"/>
          </p:cNvSpPr>
          <p:nvPr/>
        </p:nvSpPr>
        <p:spPr bwMode="auto">
          <a:xfrm>
            <a:off x="6392865" y="152890"/>
            <a:ext cx="9683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2700" dirty="0">
                <a:solidFill>
                  <a:srgbClr val="1E2D53"/>
                </a:solidFill>
              </a:rPr>
              <a:t> </a:t>
            </a:r>
            <a:endParaRPr lang="en-US" altLang="en-US" sz="1900" dirty="0">
              <a:solidFill>
                <a:prstClr val="black"/>
              </a:solidFill>
            </a:endParaRPr>
          </a:p>
        </p:txBody>
      </p:sp>
      <p:sp>
        <p:nvSpPr>
          <p:cNvPr id="9" name="Title 1"/>
          <p:cNvSpPr txBox="1">
            <a:spLocks/>
          </p:cNvSpPr>
          <p:nvPr/>
        </p:nvSpPr>
        <p:spPr>
          <a:xfrm>
            <a:off x="1679754" y="30229"/>
            <a:ext cx="9144000" cy="428536"/>
          </a:xfrm>
          <a:prstGeom prst="rect">
            <a:avLst/>
          </a:prstGeom>
        </p:spPr>
        <p:txBody>
          <a:bodyPr vert="horz" lIns="91422" tIns="45718" rIns="91422" bIns="45718"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1900" dirty="0">
                <a:solidFill>
                  <a:srgbClr val="002060"/>
                </a:solidFill>
                <a:latin typeface="Arial" panose="020B0604020202020204" pitchFamily="34" charset="0"/>
                <a:cs typeface="Arial" panose="020B0604020202020204" pitchFamily="34" charset="0"/>
              </a:rPr>
              <a:t>Median Household Income by Race and Ethnicity in 2016</a:t>
            </a:r>
          </a:p>
        </p:txBody>
      </p:sp>
      <p:sp>
        <p:nvSpPr>
          <p:cNvPr id="132" name="Rectangle 41"/>
          <p:cNvSpPr>
            <a:spLocks noChangeArrowheads="1"/>
          </p:cNvSpPr>
          <p:nvPr/>
        </p:nvSpPr>
        <p:spPr bwMode="auto">
          <a:xfrm>
            <a:off x="2565249" y="6084620"/>
            <a:ext cx="52418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196"/>
            <a:r>
              <a:rPr lang="en-US" altLang="en-US" sz="1600" dirty="0" smtClean="0">
                <a:solidFill>
                  <a:srgbClr val="000000"/>
                </a:solidFill>
              </a:rPr>
              <a:t>White</a:t>
            </a:r>
          </a:p>
        </p:txBody>
      </p:sp>
      <p:sp>
        <p:nvSpPr>
          <p:cNvPr id="133" name="Rectangle 43"/>
          <p:cNvSpPr>
            <a:spLocks noChangeArrowheads="1"/>
          </p:cNvSpPr>
          <p:nvPr/>
        </p:nvSpPr>
        <p:spPr bwMode="auto">
          <a:xfrm>
            <a:off x="4398144" y="6084620"/>
            <a:ext cx="50013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196"/>
            <a:r>
              <a:rPr lang="en-US" altLang="en-US" sz="1600" dirty="0" smtClean="0">
                <a:solidFill>
                  <a:srgbClr val="000000"/>
                </a:solidFill>
              </a:rPr>
              <a:t>Black</a:t>
            </a:r>
          </a:p>
        </p:txBody>
      </p:sp>
      <p:sp>
        <p:nvSpPr>
          <p:cNvPr id="134" name="Rectangle 45"/>
          <p:cNvSpPr>
            <a:spLocks noChangeArrowheads="1"/>
          </p:cNvSpPr>
          <p:nvPr/>
        </p:nvSpPr>
        <p:spPr bwMode="auto">
          <a:xfrm>
            <a:off x="6197864" y="6084620"/>
            <a:ext cx="51135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196"/>
            <a:r>
              <a:rPr lang="en-US" altLang="en-US" sz="1600" dirty="0" smtClean="0">
                <a:solidFill>
                  <a:srgbClr val="000000"/>
                </a:solidFill>
              </a:rPr>
              <a:t>Asian</a:t>
            </a:r>
          </a:p>
        </p:txBody>
      </p:sp>
      <p:sp>
        <p:nvSpPr>
          <p:cNvPr id="135" name="Rectangle 47"/>
          <p:cNvSpPr>
            <a:spLocks noChangeArrowheads="1"/>
          </p:cNvSpPr>
          <p:nvPr/>
        </p:nvSpPr>
        <p:spPr bwMode="auto">
          <a:xfrm>
            <a:off x="7875821" y="6084620"/>
            <a:ext cx="78386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600" dirty="0">
                <a:solidFill>
                  <a:srgbClr val="000000"/>
                </a:solidFill>
              </a:rPr>
              <a:t>Hispanic</a:t>
            </a:r>
            <a:endParaRPr lang="en-US" altLang="en-US" sz="1600" dirty="0">
              <a:solidFill>
                <a:prstClr val="black"/>
              </a:solidFill>
            </a:endParaRPr>
          </a:p>
        </p:txBody>
      </p:sp>
      <p:sp>
        <p:nvSpPr>
          <p:cNvPr id="136" name="Rectangle 49"/>
          <p:cNvSpPr>
            <a:spLocks noChangeArrowheads="1"/>
          </p:cNvSpPr>
          <p:nvPr/>
        </p:nvSpPr>
        <p:spPr bwMode="auto">
          <a:xfrm>
            <a:off x="9325508" y="6084620"/>
            <a:ext cx="147690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4196"/>
            <a:r>
              <a:rPr lang="en-US" altLang="en-US" sz="1600" dirty="0">
                <a:solidFill>
                  <a:srgbClr val="000000"/>
                </a:solidFill>
              </a:rPr>
              <a:t>American Indian</a:t>
            </a:r>
            <a:endParaRPr lang="en-US" altLang="en-US" sz="1600" dirty="0">
              <a:solidFill>
                <a:prstClr val="black"/>
              </a:solidFill>
            </a:endParaRPr>
          </a:p>
        </p:txBody>
      </p:sp>
      <p:sp>
        <p:nvSpPr>
          <p:cNvPr id="39" name="Rectangle 38"/>
          <p:cNvSpPr/>
          <p:nvPr/>
        </p:nvSpPr>
        <p:spPr>
          <a:xfrm>
            <a:off x="73893" y="6584568"/>
            <a:ext cx="12184096" cy="246221"/>
          </a:xfrm>
          <a:prstGeom prst="rect">
            <a:avLst/>
          </a:prstGeom>
        </p:spPr>
        <p:txBody>
          <a:bodyPr wrap="square">
            <a:spAutoFit/>
          </a:bodyPr>
          <a:lstStyle/>
          <a:p>
            <a:pPr lvl="0">
              <a:defRPr/>
            </a:pPr>
            <a:r>
              <a:rPr kumimoji="0" lang="en-US" sz="1000" b="0" i="1" u="none" strike="noStrike" kern="1200" cap="none" spc="0" normalizeH="0" baseline="0" noProof="0" dirty="0" smtClean="0">
                <a:ln>
                  <a:noFill/>
                </a:ln>
                <a:solidFill>
                  <a:prstClr val="black"/>
                </a:solidFill>
                <a:effectLst/>
                <a:uLnTx/>
                <a:uFillTx/>
                <a:latin typeface="Arial" panose="020B0604020202020204" pitchFamily="34" charset="0"/>
                <a:cs typeface="Arial" panose="020B0604020202020204" pitchFamily="34" charset="0"/>
              </a:rPr>
              <a:t>Note:</a:t>
            </a:r>
            <a:r>
              <a:rPr kumimoji="0" lang="en-US" sz="1000" b="0" u="none" strike="noStrike" kern="1200" cap="none" spc="0" normalizeH="0" noProof="0" dirty="0" smtClean="0">
                <a:ln>
                  <a:noFill/>
                </a:ln>
                <a:solidFill>
                  <a:prstClr val="black"/>
                </a:solidFill>
                <a:effectLst/>
                <a:uLnTx/>
                <a:uFillTx/>
                <a:latin typeface="Arial" panose="020B0604020202020204" pitchFamily="34" charset="0"/>
                <a:cs typeface="Arial" panose="020B0604020202020204" pitchFamily="34" charset="0"/>
              </a:rPr>
              <a:t> We focus here and in subsequent analyses on </a:t>
            </a:r>
            <a:r>
              <a:rPr lang="en-US" sz="1000" dirty="0" smtClean="0">
                <a:latin typeface="Arial" panose="020B0604020202020204" pitchFamily="34" charset="0"/>
                <a:cs typeface="Arial" panose="020B0604020202020204" pitchFamily="34" charset="0"/>
              </a:rPr>
              <a:t>four </a:t>
            </a:r>
            <a:r>
              <a:rPr lang="en-US" sz="1000" dirty="0">
                <a:latin typeface="Arial" panose="020B0604020202020204" pitchFamily="34" charset="0"/>
                <a:cs typeface="Arial" panose="020B0604020202020204" pitchFamily="34" charset="0"/>
              </a:rPr>
              <a:t>non-Hispanic single-race groups (white, black, Asian</a:t>
            </a:r>
            <a:r>
              <a:rPr lang="en-US" sz="1000" dirty="0" smtClean="0">
                <a:latin typeface="Arial" panose="020B0604020202020204" pitchFamily="34" charset="0"/>
                <a:cs typeface="Arial" panose="020B0604020202020204" pitchFamily="34" charset="0"/>
              </a:rPr>
              <a:t>, </a:t>
            </a:r>
            <a:r>
              <a:rPr lang="en-US" sz="1000" dirty="0">
                <a:latin typeface="Arial" panose="020B0604020202020204" pitchFamily="34" charset="0"/>
                <a:cs typeface="Arial" panose="020B0604020202020204" pitchFamily="34" charset="0"/>
              </a:rPr>
              <a:t>American Indian and Alaska Native) and Hispanics. </a:t>
            </a:r>
            <a:r>
              <a:rPr kumimoji="0" lang="en-US" sz="1000" b="0" u="none" strike="noStrike" kern="1200" cap="none" spc="0" normalizeH="0" noProof="0" dirty="0" smtClean="0">
                <a:ln>
                  <a:noFill/>
                </a:ln>
                <a:solidFill>
                  <a:prstClr val="black"/>
                </a:solidFill>
                <a:effectLst/>
                <a:uLnTx/>
                <a:uFillTx/>
                <a:latin typeface="Arial" panose="020B0604020202020204" pitchFamily="34" charset="0"/>
                <a:cs typeface="Arial" panose="020B0604020202020204" pitchFamily="34" charset="0"/>
              </a:rPr>
              <a:t>Source: American Community Survey 2016. </a:t>
            </a:r>
            <a:endParaRPr kumimoji="0" lang="en-US" sz="1000" b="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8479746"/>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3"/>
          <p:cNvSpPr>
            <a:spLocks noChangeAspect="1" noChangeArrowheads="1" noTextEdit="1"/>
          </p:cNvSpPr>
          <p:nvPr/>
        </p:nvSpPr>
        <p:spPr bwMode="auto">
          <a:xfrm>
            <a:off x="1381125" y="0"/>
            <a:ext cx="94297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 name="Rectangle 5"/>
          <p:cNvSpPr>
            <a:spLocks noChangeArrowheads="1"/>
          </p:cNvSpPr>
          <p:nvPr/>
        </p:nvSpPr>
        <p:spPr bwMode="auto">
          <a:xfrm>
            <a:off x="1374775" y="-6350"/>
            <a:ext cx="9442450" cy="6870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 name="Rectangle 6"/>
          <p:cNvSpPr>
            <a:spLocks noChangeArrowheads="1"/>
          </p:cNvSpPr>
          <p:nvPr/>
        </p:nvSpPr>
        <p:spPr bwMode="auto">
          <a:xfrm>
            <a:off x="1381125" y="6350"/>
            <a:ext cx="9423400" cy="6851650"/>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 name="AutoShape 3"/>
          <p:cNvSpPr>
            <a:spLocks noChangeAspect="1" noChangeArrowheads="1" noTextEdit="1"/>
          </p:cNvSpPr>
          <p:nvPr/>
        </p:nvSpPr>
        <p:spPr bwMode="auto">
          <a:xfrm>
            <a:off x="1381125" y="0"/>
            <a:ext cx="94297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 name="Rectangle 5"/>
          <p:cNvSpPr>
            <a:spLocks noChangeArrowheads="1"/>
          </p:cNvSpPr>
          <p:nvPr/>
        </p:nvSpPr>
        <p:spPr bwMode="auto">
          <a:xfrm>
            <a:off x="1374775" y="-6350"/>
            <a:ext cx="9442450" cy="6870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 name="Rectangle 6"/>
          <p:cNvSpPr>
            <a:spLocks noChangeArrowheads="1"/>
          </p:cNvSpPr>
          <p:nvPr/>
        </p:nvSpPr>
        <p:spPr bwMode="auto">
          <a:xfrm>
            <a:off x="1381125" y="6350"/>
            <a:ext cx="9423400" cy="6851650"/>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 name="Rectangle 7"/>
          <p:cNvSpPr>
            <a:spLocks noChangeArrowheads="1"/>
          </p:cNvSpPr>
          <p:nvPr/>
        </p:nvSpPr>
        <p:spPr bwMode="auto">
          <a:xfrm>
            <a:off x="2278063" y="674688"/>
            <a:ext cx="8321675" cy="477202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 name="Line 8"/>
          <p:cNvSpPr>
            <a:spLocks noChangeShapeType="1"/>
          </p:cNvSpPr>
          <p:nvPr/>
        </p:nvSpPr>
        <p:spPr bwMode="auto">
          <a:xfrm>
            <a:off x="2278063" y="5297488"/>
            <a:ext cx="8321675"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 name="Line 9"/>
          <p:cNvSpPr>
            <a:spLocks noChangeShapeType="1"/>
          </p:cNvSpPr>
          <p:nvPr/>
        </p:nvSpPr>
        <p:spPr bwMode="auto">
          <a:xfrm>
            <a:off x="2278063" y="4400550"/>
            <a:ext cx="8321675"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 name="Line 10"/>
          <p:cNvSpPr>
            <a:spLocks noChangeShapeType="1"/>
          </p:cNvSpPr>
          <p:nvPr/>
        </p:nvSpPr>
        <p:spPr bwMode="auto">
          <a:xfrm>
            <a:off x="2278063" y="3508375"/>
            <a:ext cx="8321675"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 name="Line 11"/>
          <p:cNvSpPr>
            <a:spLocks noChangeShapeType="1"/>
          </p:cNvSpPr>
          <p:nvPr/>
        </p:nvSpPr>
        <p:spPr bwMode="auto">
          <a:xfrm>
            <a:off x="2278063" y="2611438"/>
            <a:ext cx="8321675"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 name="Line 12"/>
          <p:cNvSpPr>
            <a:spLocks noChangeShapeType="1"/>
          </p:cNvSpPr>
          <p:nvPr/>
        </p:nvSpPr>
        <p:spPr bwMode="auto">
          <a:xfrm>
            <a:off x="2278063" y="1720850"/>
            <a:ext cx="8321675"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 name="Line 13"/>
          <p:cNvSpPr>
            <a:spLocks noChangeShapeType="1"/>
          </p:cNvSpPr>
          <p:nvPr/>
        </p:nvSpPr>
        <p:spPr bwMode="auto">
          <a:xfrm>
            <a:off x="2278063" y="822325"/>
            <a:ext cx="8321675"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 name="Rectangle 14"/>
          <p:cNvSpPr>
            <a:spLocks noChangeArrowheads="1"/>
          </p:cNvSpPr>
          <p:nvPr/>
        </p:nvSpPr>
        <p:spPr bwMode="auto">
          <a:xfrm>
            <a:off x="5346700" y="4521200"/>
            <a:ext cx="1017588" cy="776288"/>
          </a:xfrm>
          <a:prstGeom prst="rect">
            <a:avLst/>
          </a:prstGeom>
          <a:solidFill>
            <a:srgbClr val="002060"/>
          </a:solidFill>
          <a:ln w="0">
            <a:solidFill>
              <a:srgbClr val="002060"/>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 name="Rectangle 15"/>
          <p:cNvSpPr>
            <a:spLocks noChangeArrowheads="1"/>
          </p:cNvSpPr>
          <p:nvPr/>
        </p:nvSpPr>
        <p:spPr bwMode="auto">
          <a:xfrm>
            <a:off x="2432050" y="4349750"/>
            <a:ext cx="1017588" cy="947738"/>
          </a:xfrm>
          <a:prstGeom prst="rect">
            <a:avLst/>
          </a:prstGeom>
          <a:solidFill>
            <a:srgbClr val="002060"/>
          </a:solidFill>
          <a:ln w="0">
            <a:solidFill>
              <a:srgbClr val="002060"/>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 name="Rectangle 16"/>
          <p:cNvSpPr>
            <a:spLocks noChangeArrowheads="1"/>
          </p:cNvSpPr>
          <p:nvPr/>
        </p:nvSpPr>
        <p:spPr bwMode="auto">
          <a:xfrm>
            <a:off x="8261350" y="1617663"/>
            <a:ext cx="1023938" cy="3679825"/>
          </a:xfrm>
          <a:prstGeom prst="rect">
            <a:avLst/>
          </a:prstGeom>
          <a:solidFill>
            <a:srgbClr val="002060"/>
          </a:solidFill>
          <a:ln w="0">
            <a:solidFill>
              <a:srgbClr val="002060"/>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 name="Rectangle 17"/>
          <p:cNvSpPr>
            <a:spLocks noChangeArrowheads="1"/>
          </p:cNvSpPr>
          <p:nvPr/>
        </p:nvSpPr>
        <p:spPr bwMode="auto">
          <a:xfrm>
            <a:off x="6513513" y="3800475"/>
            <a:ext cx="1017588" cy="1497013"/>
          </a:xfrm>
          <a:prstGeom prst="rect">
            <a:avLst/>
          </a:prstGeom>
          <a:solidFill>
            <a:srgbClr val="C00000"/>
          </a:solidFill>
          <a:ln w="0">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 name="Rectangle 18"/>
          <p:cNvSpPr>
            <a:spLocks noChangeArrowheads="1"/>
          </p:cNvSpPr>
          <p:nvPr/>
        </p:nvSpPr>
        <p:spPr bwMode="auto">
          <a:xfrm>
            <a:off x="3598863" y="5068888"/>
            <a:ext cx="1017588" cy="228600"/>
          </a:xfrm>
          <a:prstGeom prst="rect">
            <a:avLst/>
          </a:prstGeom>
          <a:solidFill>
            <a:srgbClr val="C00000"/>
          </a:solidFill>
          <a:ln w="0">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 name="Rectangle 19"/>
          <p:cNvSpPr>
            <a:spLocks noChangeArrowheads="1"/>
          </p:cNvSpPr>
          <p:nvPr/>
        </p:nvSpPr>
        <p:spPr bwMode="auto">
          <a:xfrm>
            <a:off x="9428163" y="3692525"/>
            <a:ext cx="1022350" cy="1604963"/>
          </a:xfrm>
          <a:prstGeom prst="rect">
            <a:avLst/>
          </a:prstGeom>
          <a:solidFill>
            <a:srgbClr val="C00000"/>
          </a:solidFill>
          <a:ln w="0">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 name="Rectangle 20"/>
          <p:cNvSpPr>
            <a:spLocks noChangeArrowheads="1"/>
          </p:cNvSpPr>
          <p:nvPr/>
        </p:nvSpPr>
        <p:spPr bwMode="auto">
          <a:xfrm>
            <a:off x="5724525" y="4244975"/>
            <a:ext cx="27892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smtClean="0">
                <a:solidFill>
                  <a:srgbClr val="000000"/>
                </a:solidFill>
              </a:rPr>
              <a:t>9%</a:t>
            </a:r>
            <a:endParaRPr lang="en-US" altLang="en-US" b="1" smtClean="0">
              <a:solidFill>
                <a:prstClr val="black"/>
              </a:solidFill>
            </a:endParaRPr>
          </a:p>
        </p:txBody>
      </p:sp>
      <p:sp>
        <p:nvSpPr>
          <p:cNvPr id="250" name="Rectangle 21"/>
          <p:cNvSpPr>
            <a:spLocks noChangeArrowheads="1"/>
          </p:cNvSpPr>
          <p:nvPr/>
        </p:nvSpPr>
        <p:spPr bwMode="auto">
          <a:xfrm>
            <a:off x="2759075" y="4073525"/>
            <a:ext cx="37568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dirty="0" smtClean="0">
                <a:solidFill>
                  <a:srgbClr val="000000"/>
                </a:solidFill>
              </a:rPr>
              <a:t>11%</a:t>
            </a:r>
            <a:endParaRPr lang="en-US" altLang="en-US" b="1" dirty="0" smtClean="0">
              <a:solidFill>
                <a:prstClr val="black"/>
              </a:solidFill>
            </a:endParaRPr>
          </a:p>
        </p:txBody>
      </p:sp>
      <p:sp>
        <p:nvSpPr>
          <p:cNvPr id="251" name="Rectangle 22"/>
          <p:cNvSpPr>
            <a:spLocks noChangeArrowheads="1"/>
          </p:cNvSpPr>
          <p:nvPr/>
        </p:nvSpPr>
        <p:spPr bwMode="auto">
          <a:xfrm>
            <a:off x="8588375" y="1343025"/>
            <a:ext cx="386324"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smtClean="0">
                <a:solidFill>
                  <a:srgbClr val="000000"/>
                </a:solidFill>
              </a:rPr>
              <a:t>41%</a:t>
            </a:r>
            <a:endParaRPr lang="en-US" altLang="en-US" b="1" smtClean="0">
              <a:solidFill>
                <a:prstClr val="black"/>
              </a:solidFill>
            </a:endParaRPr>
          </a:p>
        </p:txBody>
      </p:sp>
      <p:sp>
        <p:nvSpPr>
          <p:cNvPr id="252" name="Rectangle 23"/>
          <p:cNvSpPr>
            <a:spLocks noChangeArrowheads="1"/>
          </p:cNvSpPr>
          <p:nvPr/>
        </p:nvSpPr>
        <p:spPr bwMode="auto">
          <a:xfrm>
            <a:off x="6838950" y="3525838"/>
            <a:ext cx="386324"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smtClean="0">
                <a:solidFill>
                  <a:srgbClr val="000000"/>
                </a:solidFill>
              </a:rPr>
              <a:t>17%</a:t>
            </a:r>
            <a:endParaRPr lang="en-US" altLang="en-US" b="1" smtClean="0">
              <a:solidFill>
                <a:prstClr val="black"/>
              </a:solidFill>
            </a:endParaRPr>
          </a:p>
        </p:txBody>
      </p:sp>
      <p:sp>
        <p:nvSpPr>
          <p:cNvPr id="253" name="Rectangle 24"/>
          <p:cNvSpPr>
            <a:spLocks noChangeArrowheads="1"/>
          </p:cNvSpPr>
          <p:nvPr/>
        </p:nvSpPr>
        <p:spPr bwMode="auto">
          <a:xfrm>
            <a:off x="3975100" y="4794250"/>
            <a:ext cx="27892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dirty="0" smtClean="0">
                <a:solidFill>
                  <a:srgbClr val="000000"/>
                </a:solidFill>
              </a:rPr>
              <a:t>3%</a:t>
            </a:r>
            <a:endParaRPr lang="en-US" altLang="en-US" b="1" dirty="0" smtClean="0">
              <a:solidFill>
                <a:prstClr val="black"/>
              </a:solidFill>
            </a:endParaRPr>
          </a:p>
        </p:txBody>
      </p:sp>
      <p:sp>
        <p:nvSpPr>
          <p:cNvPr id="254" name="Rectangle 25"/>
          <p:cNvSpPr>
            <a:spLocks noChangeArrowheads="1"/>
          </p:cNvSpPr>
          <p:nvPr/>
        </p:nvSpPr>
        <p:spPr bwMode="auto">
          <a:xfrm>
            <a:off x="9753600" y="3411538"/>
            <a:ext cx="386324"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smtClean="0">
                <a:solidFill>
                  <a:srgbClr val="000000"/>
                </a:solidFill>
              </a:rPr>
              <a:t>18%</a:t>
            </a:r>
            <a:endParaRPr lang="en-US" altLang="en-US" b="1" smtClean="0">
              <a:solidFill>
                <a:prstClr val="black"/>
              </a:solidFill>
            </a:endParaRPr>
          </a:p>
        </p:txBody>
      </p:sp>
      <p:sp>
        <p:nvSpPr>
          <p:cNvPr id="255" name="Line 26"/>
          <p:cNvSpPr>
            <a:spLocks noChangeShapeType="1"/>
          </p:cNvSpPr>
          <p:nvPr/>
        </p:nvSpPr>
        <p:spPr bwMode="auto">
          <a:xfrm flipV="1">
            <a:off x="2278063" y="674688"/>
            <a:ext cx="0" cy="4772025"/>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 name="Line 27"/>
          <p:cNvSpPr>
            <a:spLocks noChangeShapeType="1"/>
          </p:cNvSpPr>
          <p:nvPr/>
        </p:nvSpPr>
        <p:spPr bwMode="auto">
          <a:xfrm flipH="1">
            <a:off x="2187575" y="5297488"/>
            <a:ext cx="9048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3" name="Rectangle 28"/>
          <p:cNvSpPr>
            <a:spLocks noChangeArrowheads="1"/>
          </p:cNvSpPr>
          <p:nvPr/>
        </p:nvSpPr>
        <p:spPr bwMode="auto">
          <a:xfrm rot="16200000">
            <a:off x="1895475" y="5080000"/>
            <a:ext cx="239713"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34" name="Line 29"/>
          <p:cNvSpPr>
            <a:spLocks noChangeShapeType="1"/>
          </p:cNvSpPr>
          <p:nvPr/>
        </p:nvSpPr>
        <p:spPr bwMode="auto">
          <a:xfrm flipH="1">
            <a:off x="2187575" y="4400550"/>
            <a:ext cx="9048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5" name="Rectangle 30"/>
          <p:cNvSpPr>
            <a:spLocks noChangeArrowheads="1"/>
          </p:cNvSpPr>
          <p:nvPr/>
        </p:nvSpPr>
        <p:spPr bwMode="auto">
          <a:xfrm rot="16200000">
            <a:off x="1830388" y="4184650"/>
            <a:ext cx="371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a:t>
            </a:r>
            <a:endParaRPr lang="en-US" altLang="en-US" smtClean="0">
              <a:solidFill>
                <a:prstClr val="black"/>
              </a:solidFill>
            </a:endParaRPr>
          </a:p>
        </p:txBody>
      </p:sp>
      <p:sp>
        <p:nvSpPr>
          <p:cNvPr id="36" name="Line 31"/>
          <p:cNvSpPr>
            <a:spLocks noChangeShapeType="1"/>
          </p:cNvSpPr>
          <p:nvPr/>
        </p:nvSpPr>
        <p:spPr bwMode="auto">
          <a:xfrm flipH="1">
            <a:off x="2187575" y="3508375"/>
            <a:ext cx="9048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7" name="Rectangle 32"/>
          <p:cNvSpPr>
            <a:spLocks noChangeArrowheads="1"/>
          </p:cNvSpPr>
          <p:nvPr/>
        </p:nvSpPr>
        <p:spPr bwMode="auto">
          <a:xfrm rot="16200000">
            <a:off x="1830388" y="3294063"/>
            <a:ext cx="371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38" name="Line 33"/>
          <p:cNvSpPr>
            <a:spLocks noChangeShapeType="1"/>
          </p:cNvSpPr>
          <p:nvPr/>
        </p:nvSpPr>
        <p:spPr bwMode="auto">
          <a:xfrm flipH="1">
            <a:off x="2187575" y="2611438"/>
            <a:ext cx="9048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9" name="Rectangle 34"/>
          <p:cNvSpPr>
            <a:spLocks noChangeArrowheads="1"/>
          </p:cNvSpPr>
          <p:nvPr/>
        </p:nvSpPr>
        <p:spPr bwMode="auto">
          <a:xfrm rot="16200000">
            <a:off x="1830388" y="2395538"/>
            <a:ext cx="371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30</a:t>
            </a:r>
            <a:endParaRPr lang="en-US" altLang="en-US" smtClean="0">
              <a:solidFill>
                <a:prstClr val="black"/>
              </a:solidFill>
            </a:endParaRPr>
          </a:p>
        </p:txBody>
      </p:sp>
      <p:sp>
        <p:nvSpPr>
          <p:cNvPr id="40" name="Line 35"/>
          <p:cNvSpPr>
            <a:spLocks noChangeShapeType="1"/>
          </p:cNvSpPr>
          <p:nvPr/>
        </p:nvSpPr>
        <p:spPr bwMode="auto">
          <a:xfrm flipH="1">
            <a:off x="2187575" y="1720850"/>
            <a:ext cx="9048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 name="Rectangle 36"/>
          <p:cNvSpPr>
            <a:spLocks noChangeArrowheads="1"/>
          </p:cNvSpPr>
          <p:nvPr/>
        </p:nvSpPr>
        <p:spPr bwMode="auto">
          <a:xfrm rot="16200000">
            <a:off x="1830388" y="1503363"/>
            <a:ext cx="371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42" name="Line 37"/>
          <p:cNvSpPr>
            <a:spLocks noChangeShapeType="1"/>
          </p:cNvSpPr>
          <p:nvPr/>
        </p:nvSpPr>
        <p:spPr bwMode="auto">
          <a:xfrm flipH="1">
            <a:off x="2187575" y="822325"/>
            <a:ext cx="9048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 name="Rectangle 38"/>
          <p:cNvSpPr>
            <a:spLocks noChangeArrowheads="1"/>
          </p:cNvSpPr>
          <p:nvPr/>
        </p:nvSpPr>
        <p:spPr bwMode="auto">
          <a:xfrm rot="16200000">
            <a:off x="1830388" y="608013"/>
            <a:ext cx="371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50</a:t>
            </a:r>
            <a:endParaRPr lang="en-US" altLang="en-US" smtClean="0">
              <a:solidFill>
                <a:prstClr val="black"/>
              </a:solidFill>
            </a:endParaRPr>
          </a:p>
        </p:txBody>
      </p:sp>
      <p:sp>
        <p:nvSpPr>
          <p:cNvPr id="44" name="Rectangle 39"/>
          <p:cNvSpPr>
            <a:spLocks noChangeArrowheads="1"/>
          </p:cNvSpPr>
          <p:nvPr/>
        </p:nvSpPr>
        <p:spPr bwMode="auto">
          <a:xfrm rot="16200000">
            <a:off x="296502" y="2762713"/>
            <a:ext cx="2500685"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dirty="0" smtClean="0">
                <a:solidFill>
                  <a:srgbClr val="000000"/>
                </a:solidFill>
              </a:rPr>
              <a:t>Percentage of Children</a:t>
            </a:r>
            <a:endParaRPr lang="en-US" altLang="en-US" dirty="0" smtClean="0">
              <a:solidFill>
                <a:prstClr val="black"/>
              </a:solidFill>
            </a:endParaRPr>
          </a:p>
        </p:txBody>
      </p:sp>
      <p:sp>
        <p:nvSpPr>
          <p:cNvPr id="45" name="Line 40"/>
          <p:cNvSpPr>
            <a:spLocks noChangeShapeType="1"/>
          </p:cNvSpPr>
          <p:nvPr/>
        </p:nvSpPr>
        <p:spPr bwMode="auto">
          <a:xfrm>
            <a:off x="2278063" y="5446713"/>
            <a:ext cx="8321675"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 name="Line 41"/>
          <p:cNvSpPr>
            <a:spLocks noChangeShapeType="1"/>
          </p:cNvSpPr>
          <p:nvPr/>
        </p:nvSpPr>
        <p:spPr bwMode="auto">
          <a:xfrm>
            <a:off x="3524250" y="5446713"/>
            <a:ext cx="0" cy="9683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 name="Rectangle 42"/>
          <p:cNvSpPr>
            <a:spLocks noChangeArrowheads="1"/>
          </p:cNvSpPr>
          <p:nvPr/>
        </p:nvSpPr>
        <p:spPr bwMode="auto">
          <a:xfrm>
            <a:off x="2704313" y="5589588"/>
            <a:ext cx="1639873"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dirty="0" smtClean="0">
                <a:solidFill>
                  <a:srgbClr val="000000"/>
                </a:solidFill>
              </a:rPr>
              <a:t>Kids Q5 Given </a:t>
            </a:r>
            <a:endParaRPr lang="en-US" altLang="en-US" dirty="0" smtClean="0">
              <a:solidFill>
                <a:prstClr val="black"/>
              </a:solidFill>
            </a:endParaRPr>
          </a:p>
        </p:txBody>
      </p:sp>
      <p:sp>
        <p:nvSpPr>
          <p:cNvPr id="48" name="Rectangle 43"/>
          <p:cNvSpPr>
            <a:spLocks noChangeArrowheads="1"/>
          </p:cNvSpPr>
          <p:nvPr/>
        </p:nvSpPr>
        <p:spPr bwMode="auto">
          <a:xfrm>
            <a:off x="2924175" y="5829300"/>
            <a:ext cx="131445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Parents Q1</a:t>
            </a:r>
            <a:endParaRPr lang="en-US" altLang="en-US" smtClean="0">
              <a:solidFill>
                <a:prstClr val="black"/>
              </a:solidFill>
            </a:endParaRPr>
          </a:p>
        </p:txBody>
      </p:sp>
      <p:sp>
        <p:nvSpPr>
          <p:cNvPr id="50" name="Line 44"/>
          <p:cNvSpPr>
            <a:spLocks noChangeShapeType="1"/>
          </p:cNvSpPr>
          <p:nvPr/>
        </p:nvSpPr>
        <p:spPr bwMode="auto">
          <a:xfrm>
            <a:off x="6438900" y="5446713"/>
            <a:ext cx="0" cy="9683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 name="Rectangle 45"/>
          <p:cNvSpPr>
            <a:spLocks noChangeArrowheads="1"/>
          </p:cNvSpPr>
          <p:nvPr/>
        </p:nvSpPr>
        <p:spPr bwMode="auto">
          <a:xfrm>
            <a:off x="5601827" y="5589588"/>
            <a:ext cx="1572546"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dirty="0" smtClean="0">
                <a:solidFill>
                  <a:srgbClr val="000000"/>
                </a:solidFill>
              </a:rPr>
              <a:t>Kids Q1 Given</a:t>
            </a:r>
            <a:endParaRPr lang="en-US" altLang="en-US" dirty="0" smtClean="0">
              <a:solidFill>
                <a:prstClr val="black"/>
              </a:solidFill>
            </a:endParaRPr>
          </a:p>
        </p:txBody>
      </p:sp>
      <p:sp>
        <p:nvSpPr>
          <p:cNvPr id="53" name="Rectangle 46"/>
          <p:cNvSpPr>
            <a:spLocks noChangeArrowheads="1"/>
          </p:cNvSpPr>
          <p:nvPr/>
        </p:nvSpPr>
        <p:spPr bwMode="auto">
          <a:xfrm>
            <a:off x="5838825" y="5829300"/>
            <a:ext cx="131445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Parents Q5</a:t>
            </a:r>
            <a:endParaRPr lang="en-US" altLang="en-US" smtClean="0">
              <a:solidFill>
                <a:prstClr val="black"/>
              </a:solidFill>
            </a:endParaRPr>
          </a:p>
        </p:txBody>
      </p:sp>
      <p:sp>
        <p:nvSpPr>
          <p:cNvPr id="54" name="Line 47"/>
          <p:cNvSpPr>
            <a:spLocks noChangeShapeType="1"/>
          </p:cNvSpPr>
          <p:nvPr/>
        </p:nvSpPr>
        <p:spPr bwMode="auto">
          <a:xfrm>
            <a:off x="9353550" y="5446713"/>
            <a:ext cx="0" cy="9683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5" name="Rectangle 48"/>
          <p:cNvSpPr>
            <a:spLocks noChangeArrowheads="1"/>
          </p:cNvSpPr>
          <p:nvPr/>
        </p:nvSpPr>
        <p:spPr bwMode="auto">
          <a:xfrm>
            <a:off x="8579461" y="5589588"/>
            <a:ext cx="1572546"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dirty="0" smtClean="0">
                <a:solidFill>
                  <a:srgbClr val="000000"/>
                </a:solidFill>
              </a:rPr>
              <a:t>Kids Q5 Given</a:t>
            </a:r>
            <a:endParaRPr lang="en-US" altLang="en-US" dirty="0" smtClean="0">
              <a:solidFill>
                <a:prstClr val="black"/>
              </a:solidFill>
            </a:endParaRPr>
          </a:p>
        </p:txBody>
      </p:sp>
      <p:sp>
        <p:nvSpPr>
          <p:cNvPr id="56" name="Rectangle 49"/>
          <p:cNvSpPr>
            <a:spLocks noChangeArrowheads="1"/>
          </p:cNvSpPr>
          <p:nvPr/>
        </p:nvSpPr>
        <p:spPr bwMode="auto">
          <a:xfrm>
            <a:off x="8753475" y="5829300"/>
            <a:ext cx="131445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Parents Q5</a:t>
            </a:r>
            <a:endParaRPr lang="en-US" altLang="en-US" smtClean="0">
              <a:solidFill>
                <a:prstClr val="black"/>
              </a:solidFill>
            </a:endParaRPr>
          </a:p>
        </p:txBody>
      </p:sp>
      <p:sp>
        <p:nvSpPr>
          <p:cNvPr id="57" name="Rectangle 50"/>
          <p:cNvSpPr>
            <a:spLocks noChangeArrowheads="1"/>
          </p:cNvSpPr>
          <p:nvPr/>
        </p:nvSpPr>
        <p:spPr bwMode="auto">
          <a:xfrm>
            <a:off x="4592638" y="6292850"/>
            <a:ext cx="3692525" cy="279400"/>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 name="Rectangle 51"/>
          <p:cNvSpPr>
            <a:spLocks noChangeArrowheads="1"/>
          </p:cNvSpPr>
          <p:nvPr/>
        </p:nvSpPr>
        <p:spPr bwMode="auto">
          <a:xfrm>
            <a:off x="4604727" y="6191495"/>
            <a:ext cx="890588" cy="241300"/>
          </a:xfrm>
          <a:prstGeom prst="rect">
            <a:avLst/>
          </a:prstGeom>
          <a:solidFill>
            <a:srgbClr val="002060"/>
          </a:solidFill>
          <a:ln w="0">
            <a:solidFill>
              <a:srgbClr val="002060"/>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 name="Rectangle 52"/>
          <p:cNvSpPr>
            <a:spLocks noChangeArrowheads="1"/>
          </p:cNvSpPr>
          <p:nvPr/>
        </p:nvSpPr>
        <p:spPr bwMode="auto">
          <a:xfrm>
            <a:off x="6609740" y="6191495"/>
            <a:ext cx="892175" cy="241300"/>
          </a:xfrm>
          <a:prstGeom prst="rect">
            <a:avLst/>
          </a:prstGeom>
          <a:solidFill>
            <a:srgbClr val="C00000"/>
          </a:solidFill>
          <a:ln w="0">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 name="Rectangle 53"/>
          <p:cNvSpPr>
            <a:spLocks noChangeArrowheads="1"/>
          </p:cNvSpPr>
          <p:nvPr/>
        </p:nvSpPr>
        <p:spPr bwMode="auto">
          <a:xfrm>
            <a:off x="5638190" y="6191495"/>
            <a:ext cx="7366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White</a:t>
            </a:r>
            <a:endParaRPr lang="en-US" altLang="en-US" smtClean="0">
              <a:solidFill>
                <a:prstClr val="black"/>
              </a:solidFill>
            </a:endParaRPr>
          </a:p>
        </p:txBody>
      </p:sp>
      <p:sp>
        <p:nvSpPr>
          <p:cNvPr id="61" name="Rectangle 54"/>
          <p:cNvSpPr>
            <a:spLocks noChangeArrowheads="1"/>
          </p:cNvSpPr>
          <p:nvPr/>
        </p:nvSpPr>
        <p:spPr bwMode="auto">
          <a:xfrm>
            <a:off x="7644790" y="6191495"/>
            <a:ext cx="696913"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Black</a:t>
            </a:r>
            <a:endParaRPr lang="en-US" altLang="en-US" smtClean="0">
              <a:solidFill>
                <a:prstClr val="black"/>
              </a:solidFill>
            </a:endParaRPr>
          </a:p>
        </p:txBody>
      </p:sp>
      <p:sp>
        <p:nvSpPr>
          <p:cNvPr id="62" name="Rectangle 55"/>
          <p:cNvSpPr>
            <a:spLocks noChangeArrowheads="1"/>
          </p:cNvSpPr>
          <p:nvPr/>
        </p:nvSpPr>
        <p:spPr bwMode="auto">
          <a:xfrm>
            <a:off x="6388100" y="206375"/>
            <a:ext cx="279400" cy="52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smtClean="0">
                <a:solidFill>
                  <a:srgbClr val="1E2D53"/>
                </a:solidFill>
              </a:rPr>
              <a:t> </a:t>
            </a:r>
            <a:endParaRPr lang="en-US" altLang="en-US" smtClean="0">
              <a:solidFill>
                <a:prstClr val="black"/>
              </a:solidFill>
            </a:endParaRPr>
          </a:p>
        </p:txBody>
      </p:sp>
      <p:sp>
        <p:nvSpPr>
          <p:cNvPr id="231" name="Rectangle 39"/>
          <p:cNvSpPr>
            <a:spLocks noChangeArrowheads="1"/>
          </p:cNvSpPr>
          <p:nvPr/>
        </p:nvSpPr>
        <p:spPr bwMode="auto">
          <a:xfrm>
            <a:off x="6388100" y="206375"/>
            <a:ext cx="279400" cy="52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smtClean="0">
                <a:solidFill>
                  <a:srgbClr val="1E2D53"/>
                </a:solidFill>
              </a:rPr>
              <a:t> </a:t>
            </a:r>
            <a:endParaRPr lang="en-US" altLang="en-US" smtClean="0">
              <a:solidFill>
                <a:prstClr val="black"/>
              </a:solidFill>
            </a:endParaRPr>
          </a:p>
        </p:txBody>
      </p:sp>
      <p:sp>
        <p:nvSpPr>
          <p:cNvPr id="248" name="AutoShape 200"/>
          <p:cNvSpPr>
            <a:spLocks noChangeAspect="1" noChangeArrowheads="1" noTextEdit="1"/>
          </p:cNvSpPr>
          <p:nvPr/>
        </p:nvSpPr>
        <p:spPr bwMode="auto">
          <a:xfrm>
            <a:off x="1381125" y="0"/>
            <a:ext cx="94297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 name="AutoShape 3"/>
          <p:cNvSpPr>
            <a:spLocks noChangeAspect="1" noChangeArrowheads="1" noTextEdit="1"/>
          </p:cNvSpPr>
          <p:nvPr/>
        </p:nvSpPr>
        <p:spPr bwMode="auto">
          <a:xfrm>
            <a:off x="1381132" y="0"/>
            <a:ext cx="942975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2" tIns="45718" rIns="91422" bIns="45718" numCol="1" anchor="t" anchorCtr="0" compatLnSpc="1">
            <a:prstTxWarp prst="textNoShape">
              <a:avLst/>
            </a:prstTxWarp>
          </a:bodyPr>
          <a:lstStyle/>
          <a:p>
            <a:pPr defTabSz="914196"/>
            <a:endParaRPr lang="en-US" sz="1900">
              <a:solidFill>
                <a:prstClr val="black"/>
              </a:solidFill>
            </a:endParaRPr>
          </a:p>
        </p:txBody>
      </p:sp>
      <p:sp>
        <p:nvSpPr>
          <p:cNvPr id="49" name="TextBox 92"/>
          <p:cNvSpPr txBox="1"/>
          <p:nvPr/>
        </p:nvSpPr>
        <p:spPr>
          <a:xfrm>
            <a:off x="1" y="87868"/>
            <a:ext cx="12192000" cy="400111"/>
          </a:xfrm>
          <a:prstGeom prst="rect">
            <a:avLst/>
          </a:prstGeom>
          <a:noFill/>
        </p:spPr>
        <p:txBody>
          <a:bodyPr wrap="square" lIns="91422" tIns="45718" rIns="91422" bIns="45718" rtlCol="0">
            <a:spAutoFit/>
          </a:bodyPr>
          <a:lstStyle/>
          <a:p>
            <a:pPr algn="ctr" defTabSz="914196">
              <a:defRPr/>
            </a:pPr>
            <a:r>
              <a:rPr lang="en-US" sz="2000" b="1" kern="0" dirty="0">
                <a:solidFill>
                  <a:srgbClr val="1E2D53"/>
                </a:solidFill>
                <a:latin typeface="Arial"/>
                <a:cs typeface="Arial"/>
              </a:rPr>
              <a:t>Rates </a:t>
            </a:r>
            <a:r>
              <a:rPr lang="en-US" sz="2000" b="1" kern="0" dirty="0" smtClean="0">
                <a:solidFill>
                  <a:srgbClr val="1E2D53"/>
                </a:solidFill>
                <a:latin typeface="Arial"/>
                <a:cs typeface="Arial"/>
              </a:rPr>
              <a:t>of Upward and Downward Mobility: Blacks vs. Whites</a:t>
            </a:r>
            <a:endParaRPr lang="en-US" sz="2000" b="1" kern="0" dirty="0">
              <a:solidFill>
                <a:srgbClr val="1E2D53"/>
              </a:solidFill>
              <a:latin typeface="Arial"/>
              <a:cs typeface="Arial"/>
            </a:endParaRPr>
          </a:p>
        </p:txBody>
      </p:sp>
      <p:sp>
        <p:nvSpPr>
          <p:cNvPr id="2" name="TextBox 1"/>
          <p:cNvSpPr txBox="1"/>
          <p:nvPr/>
        </p:nvSpPr>
        <p:spPr>
          <a:xfrm>
            <a:off x="-17021" y="6491626"/>
            <a:ext cx="6393032" cy="369332"/>
          </a:xfrm>
          <a:prstGeom prst="rect">
            <a:avLst/>
          </a:prstGeom>
          <a:noFill/>
        </p:spPr>
        <p:txBody>
          <a:bodyPr wrap="none" rtlCol="0">
            <a:spAutoFit/>
          </a:bodyPr>
          <a:lstStyle/>
          <a:p>
            <a:r>
              <a:rPr lang="en-US" dirty="0" smtClean="0"/>
              <a:t>Click </a:t>
            </a:r>
            <a:r>
              <a:rPr lang="en-US" dirty="0" smtClean="0">
                <a:hlinkClick r:id="rId3"/>
              </a:rPr>
              <a:t>here </a:t>
            </a:r>
            <a:r>
              <a:rPr lang="en-US" dirty="0" smtClean="0"/>
              <a:t>to view an interactive depiction of these transition rates</a:t>
            </a:r>
            <a:endParaRPr lang="en-US" dirty="0"/>
          </a:p>
        </p:txBody>
      </p:sp>
    </p:spTree>
    <p:extLst>
      <p:ext uri="{BB962C8B-B14F-4D97-AF65-F5344CB8AC3E}">
        <p14:creationId xmlns:p14="http://schemas.microsoft.com/office/powerpoint/2010/main" val="2955370758"/>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4"/>
          <p:cNvGrpSpPr>
            <a:grpSpLocks noChangeAspect="1"/>
          </p:cNvGrpSpPr>
          <p:nvPr/>
        </p:nvGrpSpPr>
        <p:grpSpPr bwMode="auto">
          <a:xfrm>
            <a:off x="1374775" y="-6350"/>
            <a:ext cx="9442450" cy="6870700"/>
            <a:chOff x="866" y="-4"/>
            <a:chExt cx="5948" cy="4328"/>
          </a:xfrm>
        </p:grpSpPr>
        <p:sp>
          <p:nvSpPr>
            <p:cNvPr id="7"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8" name="Group 205"/>
            <p:cNvGrpSpPr>
              <a:grpSpLocks/>
            </p:cNvGrpSpPr>
            <p:nvPr/>
          </p:nvGrpSpPr>
          <p:grpSpPr bwMode="auto">
            <a:xfrm>
              <a:off x="866" y="-4"/>
              <a:ext cx="5948" cy="4328"/>
              <a:chOff x="866" y="-4"/>
              <a:chExt cx="5948" cy="4328"/>
            </a:xfrm>
          </p:grpSpPr>
          <p:sp>
            <p:nvSpPr>
              <p:cNvPr id="2422"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3"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4"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5" name="Line 8"/>
              <p:cNvSpPr>
                <a:spLocks noChangeShapeType="1"/>
              </p:cNvSpPr>
              <p:nvPr/>
            </p:nvSpPr>
            <p:spPr bwMode="auto">
              <a:xfrm>
                <a:off x="1435" y="370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6" name="Line 9"/>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7" name="Line 10"/>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8" name="Line 11"/>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9" name="Line 12"/>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0" name="Line 13"/>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1" name="Oval 14"/>
              <p:cNvSpPr>
                <a:spLocks noChangeArrowheads="1"/>
              </p:cNvSpPr>
              <p:nvPr/>
            </p:nvSpPr>
            <p:spPr bwMode="auto">
              <a:xfrm>
                <a:off x="1471" y="25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2" name="Oval 15"/>
              <p:cNvSpPr>
                <a:spLocks noChangeArrowheads="1"/>
              </p:cNvSpPr>
              <p:nvPr/>
            </p:nvSpPr>
            <p:spPr bwMode="auto">
              <a:xfrm>
                <a:off x="1522" y="24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3" name="Oval 16"/>
              <p:cNvSpPr>
                <a:spLocks noChangeArrowheads="1"/>
              </p:cNvSpPr>
              <p:nvPr/>
            </p:nvSpPr>
            <p:spPr bwMode="auto">
              <a:xfrm>
                <a:off x="1576" y="24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4" name="Oval 17"/>
              <p:cNvSpPr>
                <a:spLocks noChangeArrowheads="1"/>
              </p:cNvSpPr>
              <p:nvPr/>
            </p:nvSpPr>
            <p:spPr bwMode="auto">
              <a:xfrm>
                <a:off x="1626" y="2437"/>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5" name="Oval 18"/>
              <p:cNvSpPr>
                <a:spLocks noChangeArrowheads="1"/>
              </p:cNvSpPr>
              <p:nvPr/>
            </p:nvSpPr>
            <p:spPr bwMode="auto">
              <a:xfrm>
                <a:off x="1680" y="24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6" name="Oval 19"/>
              <p:cNvSpPr>
                <a:spLocks noChangeArrowheads="1"/>
              </p:cNvSpPr>
              <p:nvPr/>
            </p:nvSpPr>
            <p:spPr bwMode="auto">
              <a:xfrm>
                <a:off x="1730" y="241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7" name="Oval 20"/>
              <p:cNvSpPr>
                <a:spLocks noChangeArrowheads="1"/>
              </p:cNvSpPr>
              <p:nvPr/>
            </p:nvSpPr>
            <p:spPr bwMode="auto">
              <a:xfrm>
                <a:off x="1784" y="23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8" name="Oval 21"/>
              <p:cNvSpPr>
                <a:spLocks noChangeArrowheads="1"/>
              </p:cNvSpPr>
              <p:nvPr/>
            </p:nvSpPr>
            <p:spPr bwMode="auto">
              <a:xfrm>
                <a:off x="1838" y="23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9" name="Oval 22"/>
              <p:cNvSpPr>
                <a:spLocks noChangeArrowheads="1"/>
              </p:cNvSpPr>
              <p:nvPr/>
            </p:nvSpPr>
            <p:spPr bwMode="auto">
              <a:xfrm>
                <a:off x="1889" y="2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0" name="Oval 23"/>
              <p:cNvSpPr>
                <a:spLocks noChangeArrowheads="1"/>
              </p:cNvSpPr>
              <p:nvPr/>
            </p:nvSpPr>
            <p:spPr bwMode="auto">
              <a:xfrm>
                <a:off x="1943" y="2351"/>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1" name="Oval 24"/>
              <p:cNvSpPr>
                <a:spLocks noChangeArrowheads="1"/>
              </p:cNvSpPr>
              <p:nvPr/>
            </p:nvSpPr>
            <p:spPr bwMode="auto">
              <a:xfrm>
                <a:off x="1993" y="23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2" name="Oval 25"/>
              <p:cNvSpPr>
                <a:spLocks noChangeArrowheads="1"/>
              </p:cNvSpPr>
              <p:nvPr/>
            </p:nvSpPr>
            <p:spPr bwMode="auto">
              <a:xfrm>
                <a:off x="2047" y="23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3" name="Oval 26"/>
              <p:cNvSpPr>
                <a:spLocks noChangeArrowheads="1"/>
              </p:cNvSpPr>
              <p:nvPr/>
            </p:nvSpPr>
            <p:spPr bwMode="auto">
              <a:xfrm>
                <a:off x="2098" y="2322"/>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4" name="Oval 27"/>
              <p:cNvSpPr>
                <a:spLocks noChangeArrowheads="1"/>
              </p:cNvSpPr>
              <p:nvPr/>
            </p:nvSpPr>
            <p:spPr bwMode="auto">
              <a:xfrm>
                <a:off x="2152" y="23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5" name="Oval 28"/>
              <p:cNvSpPr>
                <a:spLocks noChangeArrowheads="1"/>
              </p:cNvSpPr>
              <p:nvPr/>
            </p:nvSpPr>
            <p:spPr bwMode="auto">
              <a:xfrm>
                <a:off x="2202" y="2300"/>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6" name="Oval 29"/>
              <p:cNvSpPr>
                <a:spLocks noChangeArrowheads="1"/>
              </p:cNvSpPr>
              <p:nvPr/>
            </p:nvSpPr>
            <p:spPr bwMode="auto">
              <a:xfrm>
                <a:off x="2256" y="22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7" name="Oval 30"/>
              <p:cNvSpPr>
                <a:spLocks noChangeArrowheads="1"/>
              </p:cNvSpPr>
              <p:nvPr/>
            </p:nvSpPr>
            <p:spPr bwMode="auto">
              <a:xfrm>
                <a:off x="2310" y="22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8" name="Oval 31"/>
              <p:cNvSpPr>
                <a:spLocks noChangeArrowheads="1"/>
              </p:cNvSpPr>
              <p:nvPr/>
            </p:nvSpPr>
            <p:spPr bwMode="auto">
              <a:xfrm>
                <a:off x="2360" y="22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9" name="Oval 32"/>
              <p:cNvSpPr>
                <a:spLocks noChangeArrowheads="1"/>
              </p:cNvSpPr>
              <p:nvPr/>
            </p:nvSpPr>
            <p:spPr bwMode="auto">
              <a:xfrm>
                <a:off x="2414" y="22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0" name="Oval 33"/>
              <p:cNvSpPr>
                <a:spLocks noChangeArrowheads="1"/>
              </p:cNvSpPr>
              <p:nvPr/>
            </p:nvSpPr>
            <p:spPr bwMode="auto">
              <a:xfrm>
                <a:off x="2465" y="22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1" name="Oval 34"/>
              <p:cNvSpPr>
                <a:spLocks noChangeArrowheads="1"/>
              </p:cNvSpPr>
              <p:nvPr/>
            </p:nvSpPr>
            <p:spPr bwMode="auto">
              <a:xfrm>
                <a:off x="2519" y="22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2" name="Oval 35"/>
              <p:cNvSpPr>
                <a:spLocks noChangeArrowheads="1"/>
              </p:cNvSpPr>
              <p:nvPr/>
            </p:nvSpPr>
            <p:spPr bwMode="auto">
              <a:xfrm>
                <a:off x="2569" y="223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3" name="Oval 36"/>
              <p:cNvSpPr>
                <a:spLocks noChangeArrowheads="1"/>
              </p:cNvSpPr>
              <p:nvPr/>
            </p:nvSpPr>
            <p:spPr bwMode="auto">
              <a:xfrm>
                <a:off x="2623" y="22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4" name="Oval 37"/>
              <p:cNvSpPr>
                <a:spLocks noChangeArrowheads="1"/>
              </p:cNvSpPr>
              <p:nvPr/>
            </p:nvSpPr>
            <p:spPr bwMode="auto">
              <a:xfrm>
                <a:off x="2677" y="220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5" name="Oval 38"/>
              <p:cNvSpPr>
                <a:spLocks noChangeArrowheads="1"/>
              </p:cNvSpPr>
              <p:nvPr/>
            </p:nvSpPr>
            <p:spPr bwMode="auto">
              <a:xfrm>
                <a:off x="2728" y="22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6" name="Oval 39"/>
              <p:cNvSpPr>
                <a:spLocks noChangeArrowheads="1"/>
              </p:cNvSpPr>
              <p:nvPr/>
            </p:nvSpPr>
            <p:spPr bwMode="auto">
              <a:xfrm>
                <a:off x="2782"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7" name="Oval 40"/>
              <p:cNvSpPr>
                <a:spLocks noChangeArrowheads="1"/>
              </p:cNvSpPr>
              <p:nvPr/>
            </p:nvSpPr>
            <p:spPr bwMode="auto">
              <a:xfrm>
                <a:off x="2832" y="21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8" name="Oval 41"/>
              <p:cNvSpPr>
                <a:spLocks noChangeArrowheads="1"/>
              </p:cNvSpPr>
              <p:nvPr/>
            </p:nvSpPr>
            <p:spPr bwMode="auto">
              <a:xfrm>
                <a:off x="2886" y="21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9" name="Oval 42"/>
              <p:cNvSpPr>
                <a:spLocks noChangeArrowheads="1"/>
              </p:cNvSpPr>
              <p:nvPr/>
            </p:nvSpPr>
            <p:spPr bwMode="auto">
              <a:xfrm>
                <a:off x="2936" y="21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0" name="Oval 43"/>
              <p:cNvSpPr>
                <a:spLocks noChangeArrowheads="1"/>
              </p:cNvSpPr>
              <p:nvPr/>
            </p:nvSpPr>
            <p:spPr bwMode="auto">
              <a:xfrm>
                <a:off x="2990" y="21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1" name="Oval 44"/>
              <p:cNvSpPr>
                <a:spLocks noChangeArrowheads="1"/>
              </p:cNvSpPr>
              <p:nvPr/>
            </p:nvSpPr>
            <p:spPr bwMode="auto">
              <a:xfrm>
                <a:off x="3041" y="2138"/>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2" name="Oval 45"/>
              <p:cNvSpPr>
                <a:spLocks noChangeArrowheads="1"/>
              </p:cNvSpPr>
              <p:nvPr/>
            </p:nvSpPr>
            <p:spPr bwMode="auto">
              <a:xfrm>
                <a:off x="3095"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3" name="Oval 46"/>
              <p:cNvSpPr>
                <a:spLocks noChangeArrowheads="1"/>
              </p:cNvSpPr>
              <p:nvPr/>
            </p:nvSpPr>
            <p:spPr bwMode="auto">
              <a:xfrm>
                <a:off x="3149"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4" name="Oval 47"/>
              <p:cNvSpPr>
                <a:spLocks noChangeArrowheads="1"/>
              </p:cNvSpPr>
              <p:nvPr/>
            </p:nvSpPr>
            <p:spPr bwMode="auto">
              <a:xfrm>
                <a:off x="3199" y="2110"/>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5" name="Oval 48"/>
              <p:cNvSpPr>
                <a:spLocks noChangeArrowheads="1"/>
              </p:cNvSpPr>
              <p:nvPr/>
            </p:nvSpPr>
            <p:spPr bwMode="auto">
              <a:xfrm>
                <a:off x="3253" y="2099"/>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6" name="Oval 49"/>
              <p:cNvSpPr>
                <a:spLocks noChangeArrowheads="1"/>
              </p:cNvSpPr>
              <p:nvPr/>
            </p:nvSpPr>
            <p:spPr bwMode="auto">
              <a:xfrm>
                <a:off x="3304" y="20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7" name="Oval 50"/>
              <p:cNvSpPr>
                <a:spLocks noChangeArrowheads="1"/>
              </p:cNvSpPr>
              <p:nvPr/>
            </p:nvSpPr>
            <p:spPr bwMode="auto">
              <a:xfrm>
                <a:off x="3358" y="207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8" name="Oval 51"/>
              <p:cNvSpPr>
                <a:spLocks noChangeArrowheads="1"/>
              </p:cNvSpPr>
              <p:nvPr/>
            </p:nvSpPr>
            <p:spPr bwMode="auto">
              <a:xfrm>
                <a:off x="3408" y="20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9" name="Oval 52"/>
              <p:cNvSpPr>
                <a:spLocks noChangeArrowheads="1"/>
              </p:cNvSpPr>
              <p:nvPr/>
            </p:nvSpPr>
            <p:spPr bwMode="auto">
              <a:xfrm>
                <a:off x="3462" y="2059"/>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0" name="Oval 53"/>
              <p:cNvSpPr>
                <a:spLocks noChangeArrowheads="1"/>
              </p:cNvSpPr>
              <p:nvPr/>
            </p:nvSpPr>
            <p:spPr bwMode="auto">
              <a:xfrm>
                <a:off x="3512" y="205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1" name="Oval 54"/>
              <p:cNvSpPr>
                <a:spLocks noChangeArrowheads="1"/>
              </p:cNvSpPr>
              <p:nvPr/>
            </p:nvSpPr>
            <p:spPr bwMode="auto">
              <a:xfrm>
                <a:off x="3566" y="204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2" name="Oval 55"/>
              <p:cNvSpPr>
                <a:spLocks noChangeArrowheads="1"/>
              </p:cNvSpPr>
              <p:nvPr/>
            </p:nvSpPr>
            <p:spPr bwMode="auto">
              <a:xfrm>
                <a:off x="3620" y="20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3" name="Oval 56"/>
              <p:cNvSpPr>
                <a:spLocks noChangeArrowheads="1"/>
              </p:cNvSpPr>
              <p:nvPr/>
            </p:nvSpPr>
            <p:spPr bwMode="auto">
              <a:xfrm>
                <a:off x="3671" y="20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4" name="Oval 57"/>
              <p:cNvSpPr>
                <a:spLocks noChangeArrowheads="1"/>
              </p:cNvSpPr>
              <p:nvPr/>
            </p:nvSpPr>
            <p:spPr bwMode="auto">
              <a:xfrm>
                <a:off x="3725" y="2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5" name="Oval 58"/>
              <p:cNvSpPr>
                <a:spLocks noChangeArrowheads="1"/>
              </p:cNvSpPr>
              <p:nvPr/>
            </p:nvSpPr>
            <p:spPr bwMode="auto">
              <a:xfrm>
                <a:off x="3775" y="20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6" name="Oval 59"/>
              <p:cNvSpPr>
                <a:spLocks noChangeArrowheads="1"/>
              </p:cNvSpPr>
              <p:nvPr/>
            </p:nvSpPr>
            <p:spPr bwMode="auto">
              <a:xfrm>
                <a:off x="3829" y="1994"/>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7" name="Oval 60"/>
              <p:cNvSpPr>
                <a:spLocks noChangeArrowheads="1"/>
              </p:cNvSpPr>
              <p:nvPr/>
            </p:nvSpPr>
            <p:spPr bwMode="auto">
              <a:xfrm>
                <a:off x="3880" y="19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8" name="Oval 61"/>
              <p:cNvSpPr>
                <a:spLocks noChangeArrowheads="1"/>
              </p:cNvSpPr>
              <p:nvPr/>
            </p:nvSpPr>
            <p:spPr bwMode="auto">
              <a:xfrm>
                <a:off x="3934" y="1984"/>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9" name="Oval 62"/>
              <p:cNvSpPr>
                <a:spLocks noChangeArrowheads="1"/>
              </p:cNvSpPr>
              <p:nvPr/>
            </p:nvSpPr>
            <p:spPr bwMode="auto">
              <a:xfrm>
                <a:off x="3984" y="1969"/>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0" name="Oval 63"/>
              <p:cNvSpPr>
                <a:spLocks noChangeArrowheads="1"/>
              </p:cNvSpPr>
              <p:nvPr/>
            </p:nvSpPr>
            <p:spPr bwMode="auto">
              <a:xfrm>
                <a:off x="4038" y="1958"/>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1" name="Oval 64"/>
              <p:cNvSpPr>
                <a:spLocks noChangeArrowheads="1"/>
              </p:cNvSpPr>
              <p:nvPr/>
            </p:nvSpPr>
            <p:spPr bwMode="auto">
              <a:xfrm>
                <a:off x="4092" y="195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2" name="Oval 65"/>
              <p:cNvSpPr>
                <a:spLocks noChangeArrowheads="1"/>
              </p:cNvSpPr>
              <p:nvPr/>
            </p:nvSpPr>
            <p:spPr bwMode="auto">
              <a:xfrm>
                <a:off x="4142" y="1940"/>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3" name="Oval 66"/>
              <p:cNvSpPr>
                <a:spLocks noChangeArrowheads="1"/>
              </p:cNvSpPr>
              <p:nvPr/>
            </p:nvSpPr>
            <p:spPr bwMode="auto">
              <a:xfrm>
                <a:off x="4196" y="193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4" name="Oval 67"/>
              <p:cNvSpPr>
                <a:spLocks noChangeArrowheads="1"/>
              </p:cNvSpPr>
              <p:nvPr/>
            </p:nvSpPr>
            <p:spPr bwMode="auto">
              <a:xfrm>
                <a:off x="4247" y="19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5" name="Oval 68"/>
              <p:cNvSpPr>
                <a:spLocks noChangeArrowheads="1"/>
              </p:cNvSpPr>
              <p:nvPr/>
            </p:nvSpPr>
            <p:spPr bwMode="auto">
              <a:xfrm>
                <a:off x="4301" y="19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6" name="Oval 69"/>
              <p:cNvSpPr>
                <a:spLocks noChangeArrowheads="1"/>
              </p:cNvSpPr>
              <p:nvPr/>
            </p:nvSpPr>
            <p:spPr bwMode="auto">
              <a:xfrm>
                <a:off x="4351" y="19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7" name="Oval 70"/>
              <p:cNvSpPr>
                <a:spLocks noChangeArrowheads="1"/>
              </p:cNvSpPr>
              <p:nvPr/>
            </p:nvSpPr>
            <p:spPr bwMode="auto">
              <a:xfrm>
                <a:off x="4405" y="18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8" name="Oval 71"/>
              <p:cNvSpPr>
                <a:spLocks noChangeArrowheads="1"/>
              </p:cNvSpPr>
              <p:nvPr/>
            </p:nvSpPr>
            <p:spPr bwMode="auto">
              <a:xfrm>
                <a:off x="4456" y="1886"/>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9" name="Oval 72"/>
              <p:cNvSpPr>
                <a:spLocks noChangeArrowheads="1"/>
              </p:cNvSpPr>
              <p:nvPr/>
            </p:nvSpPr>
            <p:spPr bwMode="auto">
              <a:xfrm>
                <a:off x="4510" y="18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0" name="Oval 73"/>
              <p:cNvSpPr>
                <a:spLocks noChangeArrowheads="1"/>
              </p:cNvSpPr>
              <p:nvPr/>
            </p:nvSpPr>
            <p:spPr bwMode="auto">
              <a:xfrm>
                <a:off x="4564" y="18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1" name="Oval 74"/>
              <p:cNvSpPr>
                <a:spLocks noChangeArrowheads="1"/>
              </p:cNvSpPr>
              <p:nvPr/>
            </p:nvSpPr>
            <p:spPr bwMode="auto">
              <a:xfrm>
                <a:off x="4614" y="18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2" name="Oval 75"/>
              <p:cNvSpPr>
                <a:spLocks noChangeArrowheads="1"/>
              </p:cNvSpPr>
              <p:nvPr/>
            </p:nvSpPr>
            <p:spPr bwMode="auto">
              <a:xfrm>
                <a:off x="4668" y="18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3" name="Oval 76"/>
              <p:cNvSpPr>
                <a:spLocks noChangeArrowheads="1"/>
              </p:cNvSpPr>
              <p:nvPr/>
            </p:nvSpPr>
            <p:spPr bwMode="auto">
              <a:xfrm>
                <a:off x="4718" y="18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4" name="Oval 77"/>
              <p:cNvSpPr>
                <a:spLocks noChangeArrowheads="1"/>
              </p:cNvSpPr>
              <p:nvPr/>
            </p:nvSpPr>
            <p:spPr bwMode="auto">
              <a:xfrm>
                <a:off x="4772" y="18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5" name="Oval 78"/>
              <p:cNvSpPr>
                <a:spLocks noChangeArrowheads="1"/>
              </p:cNvSpPr>
              <p:nvPr/>
            </p:nvSpPr>
            <p:spPr bwMode="auto">
              <a:xfrm>
                <a:off x="4823" y="1814"/>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6" name="Oval 79"/>
              <p:cNvSpPr>
                <a:spLocks noChangeArrowheads="1"/>
              </p:cNvSpPr>
              <p:nvPr/>
            </p:nvSpPr>
            <p:spPr bwMode="auto">
              <a:xfrm>
                <a:off x="4877" y="180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7" name="Oval 80"/>
              <p:cNvSpPr>
                <a:spLocks noChangeArrowheads="1"/>
              </p:cNvSpPr>
              <p:nvPr/>
            </p:nvSpPr>
            <p:spPr bwMode="auto">
              <a:xfrm>
                <a:off x="4927" y="1793"/>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8" name="Oval 81"/>
              <p:cNvSpPr>
                <a:spLocks noChangeArrowheads="1"/>
              </p:cNvSpPr>
              <p:nvPr/>
            </p:nvSpPr>
            <p:spPr bwMode="auto">
              <a:xfrm>
                <a:off x="4981" y="17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9" name="Oval 82"/>
              <p:cNvSpPr>
                <a:spLocks noChangeArrowheads="1"/>
              </p:cNvSpPr>
              <p:nvPr/>
            </p:nvSpPr>
            <p:spPr bwMode="auto">
              <a:xfrm>
                <a:off x="5035" y="177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0" name="Oval 83"/>
              <p:cNvSpPr>
                <a:spLocks noChangeArrowheads="1"/>
              </p:cNvSpPr>
              <p:nvPr/>
            </p:nvSpPr>
            <p:spPr bwMode="auto">
              <a:xfrm>
                <a:off x="5086" y="17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1" name="Oval 84"/>
              <p:cNvSpPr>
                <a:spLocks noChangeArrowheads="1"/>
              </p:cNvSpPr>
              <p:nvPr/>
            </p:nvSpPr>
            <p:spPr bwMode="auto">
              <a:xfrm>
                <a:off x="5140" y="17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2" name="Oval 85"/>
              <p:cNvSpPr>
                <a:spLocks noChangeArrowheads="1"/>
              </p:cNvSpPr>
              <p:nvPr/>
            </p:nvSpPr>
            <p:spPr bwMode="auto">
              <a:xfrm>
                <a:off x="5190"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3" name="Oval 86"/>
              <p:cNvSpPr>
                <a:spLocks noChangeArrowheads="1"/>
              </p:cNvSpPr>
              <p:nvPr/>
            </p:nvSpPr>
            <p:spPr bwMode="auto">
              <a:xfrm>
                <a:off x="5244" y="17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4" name="Oval 87"/>
              <p:cNvSpPr>
                <a:spLocks noChangeArrowheads="1"/>
              </p:cNvSpPr>
              <p:nvPr/>
            </p:nvSpPr>
            <p:spPr bwMode="auto">
              <a:xfrm>
                <a:off x="5294" y="1721"/>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5" name="Oval 88"/>
              <p:cNvSpPr>
                <a:spLocks noChangeArrowheads="1"/>
              </p:cNvSpPr>
              <p:nvPr/>
            </p:nvSpPr>
            <p:spPr bwMode="auto">
              <a:xfrm>
                <a:off x="5348" y="17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6" name="Oval 89"/>
              <p:cNvSpPr>
                <a:spLocks noChangeArrowheads="1"/>
              </p:cNvSpPr>
              <p:nvPr/>
            </p:nvSpPr>
            <p:spPr bwMode="auto">
              <a:xfrm>
                <a:off x="5399" y="1703"/>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7" name="Oval 90"/>
              <p:cNvSpPr>
                <a:spLocks noChangeArrowheads="1"/>
              </p:cNvSpPr>
              <p:nvPr/>
            </p:nvSpPr>
            <p:spPr bwMode="auto">
              <a:xfrm>
                <a:off x="5453" y="16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8" name="Oval 91"/>
              <p:cNvSpPr>
                <a:spLocks noChangeArrowheads="1"/>
              </p:cNvSpPr>
              <p:nvPr/>
            </p:nvSpPr>
            <p:spPr bwMode="auto">
              <a:xfrm>
                <a:off x="5507" y="16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9" name="Oval 92"/>
              <p:cNvSpPr>
                <a:spLocks noChangeArrowheads="1"/>
              </p:cNvSpPr>
              <p:nvPr/>
            </p:nvSpPr>
            <p:spPr bwMode="auto">
              <a:xfrm>
                <a:off x="5557" y="16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0" name="Oval 93"/>
              <p:cNvSpPr>
                <a:spLocks noChangeArrowheads="1"/>
              </p:cNvSpPr>
              <p:nvPr/>
            </p:nvSpPr>
            <p:spPr bwMode="auto">
              <a:xfrm>
                <a:off x="5611" y="1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1" name="Oval 94"/>
              <p:cNvSpPr>
                <a:spLocks noChangeArrowheads="1"/>
              </p:cNvSpPr>
              <p:nvPr/>
            </p:nvSpPr>
            <p:spPr bwMode="auto">
              <a:xfrm>
                <a:off x="5662" y="16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2" name="Oval 95"/>
              <p:cNvSpPr>
                <a:spLocks noChangeArrowheads="1"/>
              </p:cNvSpPr>
              <p:nvPr/>
            </p:nvSpPr>
            <p:spPr bwMode="auto">
              <a:xfrm>
                <a:off x="5716" y="162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3" name="Oval 96"/>
              <p:cNvSpPr>
                <a:spLocks noChangeArrowheads="1"/>
              </p:cNvSpPr>
              <p:nvPr/>
            </p:nvSpPr>
            <p:spPr bwMode="auto">
              <a:xfrm>
                <a:off x="5766" y="1624"/>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4" name="Oval 97"/>
              <p:cNvSpPr>
                <a:spLocks noChangeArrowheads="1"/>
              </p:cNvSpPr>
              <p:nvPr/>
            </p:nvSpPr>
            <p:spPr bwMode="auto">
              <a:xfrm>
                <a:off x="5820" y="1606"/>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5" name="Oval 98"/>
              <p:cNvSpPr>
                <a:spLocks noChangeArrowheads="1"/>
              </p:cNvSpPr>
              <p:nvPr/>
            </p:nvSpPr>
            <p:spPr bwMode="auto">
              <a:xfrm>
                <a:off x="5874" y="15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6" name="Oval 99"/>
              <p:cNvSpPr>
                <a:spLocks noChangeArrowheads="1"/>
              </p:cNvSpPr>
              <p:nvPr/>
            </p:nvSpPr>
            <p:spPr bwMode="auto">
              <a:xfrm>
                <a:off x="5924" y="15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7" name="Oval 100"/>
              <p:cNvSpPr>
                <a:spLocks noChangeArrowheads="1"/>
              </p:cNvSpPr>
              <p:nvPr/>
            </p:nvSpPr>
            <p:spPr bwMode="auto">
              <a:xfrm>
                <a:off x="5978" y="15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8" name="Oval 101"/>
              <p:cNvSpPr>
                <a:spLocks noChangeArrowheads="1"/>
              </p:cNvSpPr>
              <p:nvPr/>
            </p:nvSpPr>
            <p:spPr bwMode="auto">
              <a:xfrm>
                <a:off x="6029" y="15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9" name="Oval 102"/>
              <p:cNvSpPr>
                <a:spLocks noChangeArrowheads="1"/>
              </p:cNvSpPr>
              <p:nvPr/>
            </p:nvSpPr>
            <p:spPr bwMode="auto">
              <a:xfrm>
                <a:off x="6083"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0" name="Oval 103"/>
              <p:cNvSpPr>
                <a:spLocks noChangeArrowheads="1"/>
              </p:cNvSpPr>
              <p:nvPr/>
            </p:nvSpPr>
            <p:spPr bwMode="auto">
              <a:xfrm>
                <a:off x="6133" y="15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1" name="Oval 104"/>
              <p:cNvSpPr>
                <a:spLocks noChangeArrowheads="1"/>
              </p:cNvSpPr>
              <p:nvPr/>
            </p:nvSpPr>
            <p:spPr bwMode="auto">
              <a:xfrm>
                <a:off x="6187" y="15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2" name="Oval 105"/>
              <p:cNvSpPr>
                <a:spLocks noChangeArrowheads="1"/>
              </p:cNvSpPr>
              <p:nvPr/>
            </p:nvSpPr>
            <p:spPr bwMode="auto">
              <a:xfrm>
                <a:off x="6238" y="1490"/>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3" name="Oval 106"/>
              <p:cNvSpPr>
                <a:spLocks noChangeArrowheads="1"/>
              </p:cNvSpPr>
              <p:nvPr/>
            </p:nvSpPr>
            <p:spPr bwMode="auto">
              <a:xfrm>
                <a:off x="6292" y="146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4" name="Oval 107"/>
              <p:cNvSpPr>
                <a:spLocks noChangeArrowheads="1"/>
              </p:cNvSpPr>
              <p:nvPr/>
            </p:nvSpPr>
            <p:spPr bwMode="auto">
              <a:xfrm>
                <a:off x="6342" y="1451"/>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5" name="Oval 108"/>
              <p:cNvSpPr>
                <a:spLocks noChangeArrowheads="1"/>
              </p:cNvSpPr>
              <p:nvPr/>
            </p:nvSpPr>
            <p:spPr bwMode="auto">
              <a:xfrm>
                <a:off x="6396" y="14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6" name="Oval 109"/>
              <p:cNvSpPr>
                <a:spLocks noChangeArrowheads="1"/>
              </p:cNvSpPr>
              <p:nvPr/>
            </p:nvSpPr>
            <p:spPr bwMode="auto">
              <a:xfrm>
                <a:off x="6450" y="1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7" name="Oval 110"/>
              <p:cNvSpPr>
                <a:spLocks noChangeArrowheads="1"/>
              </p:cNvSpPr>
              <p:nvPr/>
            </p:nvSpPr>
            <p:spPr bwMode="auto">
              <a:xfrm>
                <a:off x="6500" y="13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8" name="Oval 111"/>
              <p:cNvSpPr>
                <a:spLocks noChangeArrowheads="1"/>
              </p:cNvSpPr>
              <p:nvPr/>
            </p:nvSpPr>
            <p:spPr bwMode="auto">
              <a:xfrm>
                <a:off x="6554" y="13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9" name="Oval 112"/>
              <p:cNvSpPr>
                <a:spLocks noChangeArrowheads="1"/>
              </p:cNvSpPr>
              <p:nvPr/>
            </p:nvSpPr>
            <p:spPr bwMode="auto">
              <a:xfrm>
                <a:off x="6605" y="13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0" name="Oval 113"/>
              <p:cNvSpPr>
                <a:spLocks noChangeArrowheads="1"/>
              </p:cNvSpPr>
              <p:nvPr/>
            </p:nvSpPr>
            <p:spPr bwMode="auto">
              <a:xfrm>
                <a:off x="6659" y="12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1" name="Freeform 114"/>
              <p:cNvSpPr>
                <a:spLocks/>
              </p:cNvSpPr>
              <p:nvPr/>
            </p:nvSpPr>
            <p:spPr bwMode="auto">
              <a:xfrm>
                <a:off x="1457" y="284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2" name="Freeform 115"/>
              <p:cNvSpPr>
                <a:spLocks/>
              </p:cNvSpPr>
              <p:nvPr/>
            </p:nvSpPr>
            <p:spPr bwMode="auto">
              <a:xfrm>
                <a:off x="1511" y="281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3" name="Freeform 116"/>
              <p:cNvSpPr>
                <a:spLocks/>
              </p:cNvSpPr>
              <p:nvPr/>
            </p:nvSpPr>
            <p:spPr bwMode="auto">
              <a:xfrm>
                <a:off x="1561" y="2790"/>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4" name="Freeform 117"/>
              <p:cNvSpPr>
                <a:spLocks/>
              </p:cNvSpPr>
              <p:nvPr/>
            </p:nvSpPr>
            <p:spPr bwMode="auto">
              <a:xfrm>
                <a:off x="1615" y="277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5" name="Freeform 118"/>
              <p:cNvSpPr>
                <a:spLocks/>
              </p:cNvSpPr>
              <p:nvPr/>
            </p:nvSpPr>
            <p:spPr bwMode="auto">
              <a:xfrm>
                <a:off x="1669" y="275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6" name="Freeform 119"/>
              <p:cNvSpPr>
                <a:spLocks/>
              </p:cNvSpPr>
              <p:nvPr/>
            </p:nvSpPr>
            <p:spPr bwMode="auto">
              <a:xfrm>
                <a:off x="1720" y="275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7" name="Freeform 120"/>
              <p:cNvSpPr>
                <a:spLocks/>
              </p:cNvSpPr>
              <p:nvPr/>
            </p:nvSpPr>
            <p:spPr bwMode="auto">
              <a:xfrm>
                <a:off x="1774" y="274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8" name="Freeform 121"/>
              <p:cNvSpPr>
                <a:spLocks/>
              </p:cNvSpPr>
              <p:nvPr/>
            </p:nvSpPr>
            <p:spPr bwMode="auto">
              <a:xfrm>
                <a:off x="1824" y="2725"/>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9" name="Freeform 122"/>
              <p:cNvSpPr>
                <a:spLocks/>
              </p:cNvSpPr>
              <p:nvPr/>
            </p:nvSpPr>
            <p:spPr bwMode="auto">
              <a:xfrm>
                <a:off x="1878" y="2718"/>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0" name="Freeform 123"/>
              <p:cNvSpPr>
                <a:spLocks/>
              </p:cNvSpPr>
              <p:nvPr/>
            </p:nvSpPr>
            <p:spPr bwMode="auto">
              <a:xfrm>
                <a:off x="1928" y="270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1" name="Freeform 124"/>
              <p:cNvSpPr>
                <a:spLocks/>
              </p:cNvSpPr>
              <p:nvPr/>
            </p:nvSpPr>
            <p:spPr bwMode="auto">
              <a:xfrm>
                <a:off x="1982" y="2700"/>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2" name="Freeform 125"/>
              <p:cNvSpPr>
                <a:spLocks/>
              </p:cNvSpPr>
              <p:nvPr/>
            </p:nvSpPr>
            <p:spPr bwMode="auto">
              <a:xfrm>
                <a:off x="2033" y="2693"/>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3" name="Freeform 126"/>
              <p:cNvSpPr>
                <a:spLocks/>
              </p:cNvSpPr>
              <p:nvPr/>
            </p:nvSpPr>
            <p:spPr bwMode="auto">
              <a:xfrm>
                <a:off x="2087" y="268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4" name="Freeform 127"/>
              <p:cNvSpPr>
                <a:spLocks/>
              </p:cNvSpPr>
              <p:nvPr/>
            </p:nvSpPr>
            <p:spPr bwMode="auto">
              <a:xfrm>
                <a:off x="2141" y="2678"/>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5" name="Freeform 128"/>
              <p:cNvSpPr>
                <a:spLocks/>
              </p:cNvSpPr>
              <p:nvPr/>
            </p:nvSpPr>
            <p:spPr bwMode="auto">
              <a:xfrm>
                <a:off x="2191" y="266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6" name="Freeform 129"/>
              <p:cNvSpPr>
                <a:spLocks/>
              </p:cNvSpPr>
              <p:nvPr/>
            </p:nvSpPr>
            <p:spPr bwMode="auto">
              <a:xfrm>
                <a:off x="2245" y="2664"/>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7" name="Freeform 130"/>
              <p:cNvSpPr>
                <a:spLocks/>
              </p:cNvSpPr>
              <p:nvPr/>
            </p:nvSpPr>
            <p:spPr bwMode="auto">
              <a:xfrm>
                <a:off x="2296" y="265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8" name="Freeform 131"/>
              <p:cNvSpPr>
                <a:spLocks/>
              </p:cNvSpPr>
              <p:nvPr/>
            </p:nvSpPr>
            <p:spPr bwMode="auto">
              <a:xfrm>
                <a:off x="2350" y="265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9" name="Freeform 132"/>
              <p:cNvSpPr>
                <a:spLocks/>
              </p:cNvSpPr>
              <p:nvPr/>
            </p:nvSpPr>
            <p:spPr bwMode="auto">
              <a:xfrm>
                <a:off x="2400" y="264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0" name="Freeform 133"/>
              <p:cNvSpPr>
                <a:spLocks/>
              </p:cNvSpPr>
              <p:nvPr/>
            </p:nvSpPr>
            <p:spPr bwMode="auto">
              <a:xfrm>
                <a:off x="2454" y="26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1" name="Freeform 134"/>
              <p:cNvSpPr>
                <a:spLocks/>
              </p:cNvSpPr>
              <p:nvPr/>
            </p:nvSpPr>
            <p:spPr bwMode="auto">
              <a:xfrm>
                <a:off x="2504" y="2628"/>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2" name="Freeform 135"/>
              <p:cNvSpPr>
                <a:spLocks/>
              </p:cNvSpPr>
              <p:nvPr/>
            </p:nvSpPr>
            <p:spPr bwMode="auto">
              <a:xfrm>
                <a:off x="2558" y="2617"/>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3" name="Freeform 136"/>
              <p:cNvSpPr>
                <a:spLocks/>
              </p:cNvSpPr>
              <p:nvPr/>
            </p:nvSpPr>
            <p:spPr bwMode="auto">
              <a:xfrm>
                <a:off x="2612" y="261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4" name="Freeform 137"/>
              <p:cNvSpPr>
                <a:spLocks/>
              </p:cNvSpPr>
              <p:nvPr/>
            </p:nvSpPr>
            <p:spPr bwMode="auto">
              <a:xfrm>
                <a:off x="2663" y="261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5" name="Freeform 138"/>
              <p:cNvSpPr>
                <a:spLocks/>
              </p:cNvSpPr>
              <p:nvPr/>
            </p:nvSpPr>
            <p:spPr bwMode="auto">
              <a:xfrm>
                <a:off x="2717" y="259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6" name="Freeform 139"/>
              <p:cNvSpPr>
                <a:spLocks/>
              </p:cNvSpPr>
              <p:nvPr/>
            </p:nvSpPr>
            <p:spPr bwMode="auto">
              <a:xfrm>
                <a:off x="2767" y="258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7" name="Freeform 140"/>
              <p:cNvSpPr>
                <a:spLocks/>
              </p:cNvSpPr>
              <p:nvPr/>
            </p:nvSpPr>
            <p:spPr bwMode="auto">
              <a:xfrm>
                <a:off x="2821" y="258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8" name="Freeform 141"/>
              <p:cNvSpPr>
                <a:spLocks/>
              </p:cNvSpPr>
              <p:nvPr/>
            </p:nvSpPr>
            <p:spPr bwMode="auto">
              <a:xfrm>
                <a:off x="2872" y="2574"/>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9" name="Freeform 142"/>
              <p:cNvSpPr>
                <a:spLocks/>
              </p:cNvSpPr>
              <p:nvPr/>
            </p:nvSpPr>
            <p:spPr bwMode="auto">
              <a:xfrm>
                <a:off x="2926" y="2570"/>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0" name="Freeform 143"/>
              <p:cNvSpPr>
                <a:spLocks/>
              </p:cNvSpPr>
              <p:nvPr/>
            </p:nvSpPr>
            <p:spPr bwMode="auto">
              <a:xfrm>
                <a:off x="2980" y="2556"/>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1" name="Freeform 144"/>
              <p:cNvSpPr>
                <a:spLocks/>
              </p:cNvSpPr>
              <p:nvPr/>
            </p:nvSpPr>
            <p:spPr bwMode="auto">
              <a:xfrm>
                <a:off x="3030" y="254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2" name="Freeform 145"/>
              <p:cNvSpPr>
                <a:spLocks/>
              </p:cNvSpPr>
              <p:nvPr/>
            </p:nvSpPr>
            <p:spPr bwMode="auto">
              <a:xfrm>
                <a:off x="3084" y="253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3" name="Freeform 146"/>
              <p:cNvSpPr>
                <a:spLocks/>
              </p:cNvSpPr>
              <p:nvPr/>
            </p:nvSpPr>
            <p:spPr bwMode="auto">
              <a:xfrm>
                <a:off x="3134" y="252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4" name="Freeform 147"/>
              <p:cNvSpPr>
                <a:spLocks/>
              </p:cNvSpPr>
              <p:nvPr/>
            </p:nvSpPr>
            <p:spPr bwMode="auto">
              <a:xfrm>
                <a:off x="3188" y="2524"/>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5" name="Freeform 148"/>
              <p:cNvSpPr>
                <a:spLocks/>
              </p:cNvSpPr>
              <p:nvPr/>
            </p:nvSpPr>
            <p:spPr bwMode="auto">
              <a:xfrm>
                <a:off x="3239" y="251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6" name="Freeform 149"/>
              <p:cNvSpPr>
                <a:spLocks/>
              </p:cNvSpPr>
              <p:nvPr/>
            </p:nvSpPr>
            <p:spPr bwMode="auto">
              <a:xfrm>
                <a:off x="3293" y="250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7" name="Freeform 150"/>
              <p:cNvSpPr>
                <a:spLocks/>
              </p:cNvSpPr>
              <p:nvPr/>
            </p:nvSpPr>
            <p:spPr bwMode="auto">
              <a:xfrm>
                <a:off x="3343" y="2502"/>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8" name="Freeform 151"/>
              <p:cNvSpPr>
                <a:spLocks/>
              </p:cNvSpPr>
              <p:nvPr/>
            </p:nvSpPr>
            <p:spPr bwMode="auto">
              <a:xfrm>
                <a:off x="3397" y="2488"/>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9" name="Freeform 152"/>
              <p:cNvSpPr>
                <a:spLocks/>
              </p:cNvSpPr>
              <p:nvPr/>
            </p:nvSpPr>
            <p:spPr bwMode="auto">
              <a:xfrm>
                <a:off x="3451" y="248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0" name="Freeform 153"/>
              <p:cNvSpPr>
                <a:spLocks/>
              </p:cNvSpPr>
              <p:nvPr/>
            </p:nvSpPr>
            <p:spPr bwMode="auto">
              <a:xfrm>
                <a:off x="3502" y="2473"/>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1" name="Freeform 154"/>
              <p:cNvSpPr>
                <a:spLocks/>
              </p:cNvSpPr>
              <p:nvPr/>
            </p:nvSpPr>
            <p:spPr bwMode="auto">
              <a:xfrm>
                <a:off x="3556" y="247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2" name="Freeform 155"/>
              <p:cNvSpPr>
                <a:spLocks/>
              </p:cNvSpPr>
              <p:nvPr/>
            </p:nvSpPr>
            <p:spPr bwMode="auto">
              <a:xfrm>
                <a:off x="3606" y="2466"/>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3" name="Freeform 156"/>
              <p:cNvSpPr>
                <a:spLocks/>
              </p:cNvSpPr>
              <p:nvPr/>
            </p:nvSpPr>
            <p:spPr bwMode="auto">
              <a:xfrm>
                <a:off x="3660" y="245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4" name="Freeform 157"/>
              <p:cNvSpPr>
                <a:spLocks/>
              </p:cNvSpPr>
              <p:nvPr/>
            </p:nvSpPr>
            <p:spPr bwMode="auto">
              <a:xfrm>
                <a:off x="3710" y="2444"/>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5" name="Freeform 158"/>
              <p:cNvSpPr>
                <a:spLocks/>
              </p:cNvSpPr>
              <p:nvPr/>
            </p:nvSpPr>
            <p:spPr bwMode="auto">
              <a:xfrm>
                <a:off x="3764" y="2441"/>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6" name="Freeform 159"/>
              <p:cNvSpPr>
                <a:spLocks/>
              </p:cNvSpPr>
              <p:nvPr/>
            </p:nvSpPr>
            <p:spPr bwMode="auto">
              <a:xfrm>
                <a:off x="3815" y="2426"/>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7" name="Freeform 160"/>
              <p:cNvSpPr>
                <a:spLocks/>
              </p:cNvSpPr>
              <p:nvPr/>
            </p:nvSpPr>
            <p:spPr bwMode="auto">
              <a:xfrm>
                <a:off x="3869" y="2423"/>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8" name="Freeform 161"/>
              <p:cNvSpPr>
                <a:spLocks/>
              </p:cNvSpPr>
              <p:nvPr/>
            </p:nvSpPr>
            <p:spPr bwMode="auto">
              <a:xfrm>
                <a:off x="3923" y="2416"/>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9" name="Freeform 162"/>
              <p:cNvSpPr>
                <a:spLocks/>
              </p:cNvSpPr>
              <p:nvPr/>
            </p:nvSpPr>
            <p:spPr bwMode="auto">
              <a:xfrm>
                <a:off x="3973" y="2405"/>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0" name="Freeform 163"/>
              <p:cNvSpPr>
                <a:spLocks/>
              </p:cNvSpPr>
              <p:nvPr/>
            </p:nvSpPr>
            <p:spPr bwMode="auto">
              <a:xfrm>
                <a:off x="4027" y="239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1" name="Freeform 164"/>
              <p:cNvSpPr>
                <a:spLocks/>
              </p:cNvSpPr>
              <p:nvPr/>
            </p:nvSpPr>
            <p:spPr bwMode="auto">
              <a:xfrm>
                <a:off x="4078" y="239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2" name="Freeform 165"/>
              <p:cNvSpPr>
                <a:spLocks/>
              </p:cNvSpPr>
              <p:nvPr/>
            </p:nvSpPr>
            <p:spPr bwMode="auto">
              <a:xfrm>
                <a:off x="4132" y="2383"/>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3" name="Freeform 166"/>
              <p:cNvSpPr>
                <a:spLocks/>
              </p:cNvSpPr>
              <p:nvPr/>
            </p:nvSpPr>
            <p:spPr bwMode="auto">
              <a:xfrm>
                <a:off x="4182" y="238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4" name="Freeform 167"/>
              <p:cNvSpPr>
                <a:spLocks/>
              </p:cNvSpPr>
              <p:nvPr/>
            </p:nvSpPr>
            <p:spPr bwMode="auto">
              <a:xfrm>
                <a:off x="4236" y="236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5" name="Freeform 168"/>
              <p:cNvSpPr>
                <a:spLocks/>
              </p:cNvSpPr>
              <p:nvPr/>
            </p:nvSpPr>
            <p:spPr bwMode="auto">
              <a:xfrm>
                <a:off x="4286" y="2372"/>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6" name="Freeform 169"/>
              <p:cNvSpPr>
                <a:spLocks/>
              </p:cNvSpPr>
              <p:nvPr/>
            </p:nvSpPr>
            <p:spPr bwMode="auto">
              <a:xfrm>
                <a:off x="4340" y="2354"/>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7" name="Freeform 170"/>
              <p:cNvSpPr>
                <a:spLocks/>
              </p:cNvSpPr>
              <p:nvPr/>
            </p:nvSpPr>
            <p:spPr bwMode="auto">
              <a:xfrm>
                <a:off x="4394" y="2351"/>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8" name="Freeform 171"/>
              <p:cNvSpPr>
                <a:spLocks/>
              </p:cNvSpPr>
              <p:nvPr/>
            </p:nvSpPr>
            <p:spPr bwMode="auto">
              <a:xfrm>
                <a:off x="4445" y="2351"/>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9" name="Freeform 172"/>
              <p:cNvSpPr>
                <a:spLocks/>
              </p:cNvSpPr>
              <p:nvPr/>
            </p:nvSpPr>
            <p:spPr bwMode="auto">
              <a:xfrm>
                <a:off x="4499" y="2340"/>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0" name="Freeform 173"/>
              <p:cNvSpPr>
                <a:spLocks/>
              </p:cNvSpPr>
              <p:nvPr/>
            </p:nvSpPr>
            <p:spPr bwMode="auto">
              <a:xfrm>
                <a:off x="4549" y="2326"/>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1" name="Freeform 174"/>
              <p:cNvSpPr>
                <a:spLocks/>
              </p:cNvSpPr>
              <p:nvPr/>
            </p:nvSpPr>
            <p:spPr bwMode="auto">
              <a:xfrm>
                <a:off x="4603" y="232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2" name="Freeform 175"/>
              <p:cNvSpPr>
                <a:spLocks/>
              </p:cNvSpPr>
              <p:nvPr/>
            </p:nvSpPr>
            <p:spPr bwMode="auto">
              <a:xfrm>
                <a:off x="4654" y="230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3" name="Freeform 176"/>
              <p:cNvSpPr>
                <a:spLocks/>
              </p:cNvSpPr>
              <p:nvPr/>
            </p:nvSpPr>
            <p:spPr bwMode="auto">
              <a:xfrm>
                <a:off x="4708" y="2311"/>
                <a:ext cx="61" cy="51"/>
              </a:xfrm>
              <a:custGeom>
                <a:avLst/>
                <a:gdLst>
                  <a:gd name="T0" fmla="*/ 28 w 61"/>
                  <a:gd name="T1" fmla="*/ 0 h 51"/>
                  <a:gd name="T2" fmla="*/ 0 w 61"/>
                  <a:gd name="T3" fmla="*/ 51 h 51"/>
                  <a:gd name="T4" fmla="*/ 61 w 61"/>
                  <a:gd name="T5" fmla="*/ 51 h 51"/>
                  <a:gd name="T6" fmla="*/ 28 w 61"/>
                  <a:gd name="T7" fmla="*/ 0 h 51"/>
                </a:gdLst>
                <a:ahLst/>
                <a:cxnLst>
                  <a:cxn ang="0">
                    <a:pos x="T0" y="T1"/>
                  </a:cxn>
                  <a:cxn ang="0">
                    <a:pos x="T2" y="T3"/>
                  </a:cxn>
                  <a:cxn ang="0">
                    <a:pos x="T4" y="T5"/>
                  </a:cxn>
                  <a:cxn ang="0">
                    <a:pos x="T6" y="T7"/>
                  </a:cxn>
                </a:cxnLst>
                <a:rect l="0" t="0" r="r" b="b"/>
                <a:pathLst>
                  <a:path w="61" h="51">
                    <a:moveTo>
                      <a:pt x="28" y="0"/>
                    </a:moveTo>
                    <a:lnTo>
                      <a:pt x="0" y="51"/>
                    </a:lnTo>
                    <a:lnTo>
                      <a:pt x="61"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4" name="Freeform 177"/>
              <p:cNvSpPr>
                <a:spLocks/>
              </p:cNvSpPr>
              <p:nvPr/>
            </p:nvSpPr>
            <p:spPr bwMode="auto">
              <a:xfrm>
                <a:off x="4758" y="230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5" name="Freeform 178"/>
              <p:cNvSpPr>
                <a:spLocks/>
              </p:cNvSpPr>
              <p:nvPr/>
            </p:nvSpPr>
            <p:spPr bwMode="auto">
              <a:xfrm>
                <a:off x="4812" y="229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6" name="Freeform 179"/>
              <p:cNvSpPr>
                <a:spLocks/>
              </p:cNvSpPr>
              <p:nvPr/>
            </p:nvSpPr>
            <p:spPr bwMode="auto">
              <a:xfrm>
                <a:off x="4866" y="2293"/>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7" name="Freeform 180"/>
              <p:cNvSpPr>
                <a:spLocks/>
              </p:cNvSpPr>
              <p:nvPr/>
            </p:nvSpPr>
            <p:spPr bwMode="auto">
              <a:xfrm>
                <a:off x="4916" y="2282"/>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8" name="Freeform 181"/>
              <p:cNvSpPr>
                <a:spLocks/>
              </p:cNvSpPr>
              <p:nvPr/>
            </p:nvSpPr>
            <p:spPr bwMode="auto">
              <a:xfrm>
                <a:off x="4970" y="2268"/>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9" name="Freeform 182"/>
              <p:cNvSpPr>
                <a:spLocks/>
              </p:cNvSpPr>
              <p:nvPr/>
            </p:nvSpPr>
            <p:spPr bwMode="auto">
              <a:xfrm>
                <a:off x="5021" y="2257"/>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0" name="Freeform 183"/>
              <p:cNvSpPr>
                <a:spLocks/>
              </p:cNvSpPr>
              <p:nvPr/>
            </p:nvSpPr>
            <p:spPr bwMode="auto">
              <a:xfrm>
                <a:off x="5075" y="2257"/>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1" name="Freeform 184"/>
              <p:cNvSpPr>
                <a:spLocks/>
              </p:cNvSpPr>
              <p:nvPr/>
            </p:nvSpPr>
            <p:spPr bwMode="auto">
              <a:xfrm>
                <a:off x="5125" y="2250"/>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2" name="Freeform 185"/>
              <p:cNvSpPr>
                <a:spLocks/>
              </p:cNvSpPr>
              <p:nvPr/>
            </p:nvSpPr>
            <p:spPr bwMode="auto">
              <a:xfrm>
                <a:off x="5179" y="223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3" name="Freeform 186"/>
              <p:cNvSpPr>
                <a:spLocks/>
              </p:cNvSpPr>
              <p:nvPr/>
            </p:nvSpPr>
            <p:spPr bwMode="auto">
              <a:xfrm>
                <a:off x="5230" y="2228"/>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4" name="Freeform 187"/>
              <p:cNvSpPr>
                <a:spLocks/>
              </p:cNvSpPr>
              <p:nvPr/>
            </p:nvSpPr>
            <p:spPr bwMode="auto">
              <a:xfrm>
                <a:off x="5284" y="2218"/>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5" name="Freeform 188"/>
              <p:cNvSpPr>
                <a:spLocks/>
              </p:cNvSpPr>
              <p:nvPr/>
            </p:nvSpPr>
            <p:spPr bwMode="auto">
              <a:xfrm>
                <a:off x="5338" y="221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6" name="Freeform 189"/>
              <p:cNvSpPr>
                <a:spLocks/>
              </p:cNvSpPr>
              <p:nvPr/>
            </p:nvSpPr>
            <p:spPr bwMode="auto">
              <a:xfrm>
                <a:off x="5388" y="219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7" name="Freeform 190"/>
              <p:cNvSpPr>
                <a:spLocks/>
              </p:cNvSpPr>
              <p:nvPr/>
            </p:nvSpPr>
            <p:spPr bwMode="auto">
              <a:xfrm>
                <a:off x="5442" y="219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8" name="Freeform 191"/>
              <p:cNvSpPr>
                <a:spLocks/>
              </p:cNvSpPr>
              <p:nvPr/>
            </p:nvSpPr>
            <p:spPr bwMode="auto">
              <a:xfrm>
                <a:off x="5492" y="2189"/>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9" name="Freeform 192"/>
              <p:cNvSpPr>
                <a:spLocks/>
              </p:cNvSpPr>
              <p:nvPr/>
            </p:nvSpPr>
            <p:spPr bwMode="auto">
              <a:xfrm>
                <a:off x="5546" y="2171"/>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0" name="Freeform 193"/>
              <p:cNvSpPr>
                <a:spLocks/>
              </p:cNvSpPr>
              <p:nvPr/>
            </p:nvSpPr>
            <p:spPr bwMode="auto">
              <a:xfrm>
                <a:off x="5597" y="216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1" name="Freeform 194"/>
              <p:cNvSpPr>
                <a:spLocks/>
              </p:cNvSpPr>
              <p:nvPr/>
            </p:nvSpPr>
            <p:spPr bwMode="auto">
              <a:xfrm>
                <a:off x="5651" y="214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2" name="Freeform 195"/>
              <p:cNvSpPr>
                <a:spLocks/>
              </p:cNvSpPr>
              <p:nvPr/>
            </p:nvSpPr>
            <p:spPr bwMode="auto">
              <a:xfrm>
                <a:off x="5701" y="2153"/>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3" name="Freeform 196"/>
              <p:cNvSpPr>
                <a:spLocks/>
              </p:cNvSpPr>
              <p:nvPr/>
            </p:nvSpPr>
            <p:spPr bwMode="auto">
              <a:xfrm>
                <a:off x="5755" y="2124"/>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4" name="Freeform 197"/>
              <p:cNvSpPr>
                <a:spLocks/>
              </p:cNvSpPr>
              <p:nvPr/>
            </p:nvSpPr>
            <p:spPr bwMode="auto">
              <a:xfrm>
                <a:off x="5809" y="2113"/>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5" name="Freeform 198"/>
              <p:cNvSpPr>
                <a:spLocks/>
              </p:cNvSpPr>
              <p:nvPr/>
            </p:nvSpPr>
            <p:spPr bwMode="auto">
              <a:xfrm>
                <a:off x="5860" y="209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6" name="Freeform 199"/>
              <p:cNvSpPr>
                <a:spLocks/>
              </p:cNvSpPr>
              <p:nvPr/>
            </p:nvSpPr>
            <p:spPr bwMode="auto">
              <a:xfrm>
                <a:off x="5914" y="2081"/>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7" name="Freeform 200"/>
              <p:cNvSpPr>
                <a:spLocks/>
              </p:cNvSpPr>
              <p:nvPr/>
            </p:nvSpPr>
            <p:spPr bwMode="auto">
              <a:xfrm>
                <a:off x="5964" y="207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8" name="Freeform 201"/>
              <p:cNvSpPr>
                <a:spLocks/>
              </p:cNvSpPr>
              <p:nvPr/>
            </p:nvSpPr>
            <p:spPr bwMode="auto">
              <a:xfrm>
                <a:off x="6018" y="205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9" name="Freeform 202"/>
              <p:cNvSpPr>
                <a:spLocks/>
              </p:cNvSpPr>
              <p:nvPr/>
            </p:nvSpPr>
            <p:spPr bwMode="auto">
              <a:xfrm>
                <a:off x="6068" y="2034"/>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0" name="Freeform 203"/>
              <p:cNvSpPr>
                <a:spLocks/>
              </p:cNvSpPr>
              <p:nvPr/>
            </p:nvSpPr>
            <p:spPr bwMode="auto">
              <a:xfrm>
                <a:off x="6122" y="2002"/>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1" name="Freeform 204"/>
              <p:cNvSpPr>
                <a:spLocks/>
              </p:cNvSpPr>
              <p:nvPr/>
            </p:nvSpPr>
            <p:spPr bwMode="auto">
              <a:xfrm>
                <a:off x="6176" y="199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grpSp>
          <p:nvGrpSpPr>
            <p:cNvPr id="9" name="Group 406"/>
            <p:cNvGrpSpPr>
              <a:grpSpLocks/>
            </p:cNvGrpSpPr>
            <p:nvPr/>
          </p:nvGrpSpPr>
          <p:grpSpPr bwMode="auto">
            <a:xfrm>
              <a:off x="1435" y="1436"/>
              <a:ext cx="5271" cy="2272"/>
              <a:chOff x="1435" y="1436"/>
              <a:chExt cx="5271" cy="2272"/>
            </a:xfrm>
          </p:grpSpPr>
          <p:sp>
            <p:nvSpPr>
              <p:cNvPr id="2222" name="Freeform 206"/>
              <p:cNvSpPr>
                <a:spLocks/>
              </p:cNvSpPr>
              <p:nvPr/>
            </p:nvSpPr>
            <p:spPr bwMode="auto">
              <a:xfrm>
                <a:off x="6227" y="196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3" name="Freeform 207"/>
              <p:cNvSpPr>
                <a:spLocks/>
              </p:cNvSpPr>
              <p:nvPr/>
            </p:nvSpPr>
            <p:spPr bwMode="auto">
              <a:xfrm>
                <a:off x="6281" y="1940"/>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4" name="Freeform 208"/>
              <p:cNvSpPr>
                <a:spLocks/>
              </p:cNvSpPr>
              <p:nvPr/>
            </p:nvSpPr>
            <p:spPr bwMode="auto">
              <a:xfrm>
                <a:off x="6331" y="190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5" name="Freeform 209"/>
              <p:cNvSpPr>
                <a:spLocks/>
              </p:cNvSpPr>
              <p:nvPr/>
            </p:nvSpPr>
            <p:spPr bwMode="auto">
              <a:xfrm>
                <a:off x="6385" y="1861"/>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6" name="Freeform 210"/>
              <p:cNvSpPr>
                <a:spLocks/>
              </p:cNvSpPr>
              <p:nvPr/>
            </p:nvSpPr>
            <p:spPr bwMode="auto">
              <a:xfrm>
                <a:off x="6436" y="1829"/>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7" name="Freeform 211"/>
              <p:cNvSpPr>
                <a:spLocks/>
              </p:cNvSpPr>
              <p:nvPr/>
            </p:nvSpPr>
            <p:spPr bwMode="auto">
              <a:xfrm>
                <a:off x="6490" y="1786"/>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8" name="Freeform 212"/>
              <p:cNvSpPr>
                <a:spLocks/>
              </p:cNvSpPr>
              <p:nvPr/>
            </p:nvSpPr>
            <p:spPr bwMode="auto">
              <a:xfrm>
                <a:off x="6540" y="175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9" name="Freeform 213"/>
              <p:cNvSpPr>
                <a:spLocks/>
              </p:cNvSpPr>
              <p:nvPr/>
            </p:nvSpPr>
            <p:spPr bwMode="auto">
              <a:xfrm>
                <a:off x="6594" y="17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0" name="Freeform 214"/>
              <p:cNvSpPr>
                <a:spLocks/>
              </p:cNvSpPr>
              <p:nvPr/>
            </p:nvSpPr>
            <p:spPr bwMode="auto">
              <a:xfrm>
                <a:off x="6648" y="1652"/>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1" name="Freeform 215"/>
              <p:cNvSpPr>
                <a:spLocks/>
              </p:cNvSpPr>
              <p:nvPr/>
            </p:nvSpPr>
            <p:spPr bwMode="auto">
              <a:xfrm>
                <a:off x="1489" y="1436"/>
                <a:ext cx="5188" cy="1052"/>
              </a:xfrm>
              <a:custGeom>
                <a:avLst/>
                <a:gdLst>
                  <a:gd name="T0" fmla="*/ 0 w 1441"/>
                  <a:gd name="T1" fmla="*/ 292 h 292"/>
                  <a:gd name="T2" fmla="*/ 720 w 1441"/>
                  <a:gd name="T3" fmla="*/ 146 h 292"/>
                  <a:gd name="T4" fmla="*/ 1441 w 1441"/>
                  <a:gd name="T5" fmla="*/ 0 h 292"/>
                </a:gdLst>
                <a:ahLst/>
                <a:cxnLst>
                  <a:cxn ang="0">
                    <a:pos x="T0" y="T1"/>
                  </a:cxn>
                  <a:cxn ang="0">
                    <a:pos x="T2" y="T3"/>
                  </a:cxn>
                  <a:cxn ang="0">
                    <a:pos x="T4" y="T5"/>
                  </a:cxn>
                </a:cxnLst>
                <a:rect l="0" t="0" r="r" b="b"/>
                <a:pathLst>
                  <a:path w="1441" h="292">
                    <a:moveTo>
                      <a:pt x="0" y="292"/>
                    </a:moveTo>
                    <a:lnTo>
                      <a:pt x="720" y="146"/>
                    </a:lnTo>
                    <a:lnTo>
                      <a:pt x="1441"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2" name="Freeform 216"/>
              <p:cNvSpPr>
                <a:spLocks/>
              </p:cNvSpPr>
              <p:nvPr/>
            </p:nvSpPr>
            <p:spPr bwMode="auto">
              <a:xfrm>
                <a:off x="1489" y="1958"/>
                <a:ext cx="5188" cy="904"/>
              </a:xfrm>
              <a:custGeom>
                <a:avLst/>
                <a:gdLst>
                  <a:gd name="T0" fmla="*/ 0 w 1441"/>
                  <a:gd name="T1" fmla="*/ 251 h 251"/>
                  <a:gd name="T2" fmla="*/ 720 w 1441"/>
                  <a:gd name="T3" fmla="*/ 126 h 251"/>
                  <a:gd name="T4" fmla="*/ 1441 w 1441"/>
                  <a:gd name="T5" fmla="*/ 0 h 251"/>
                </a:gdLst>
                <a:ahLst/>
                <a:cxnLst>
                  <a:cxn ang="0">
                    <a:pos x="T0" y="T1"/>
                  </a:cxn>
                  <a:cxn ang="0">
                    <a:pos x="T2" y="T3"/>
                  </a:cxn>
                  <a:cxn ang="0">
                    <a:pos x="T4" y="T5"/>
                  </a:cxn>
                </a:cxnLst>
                <a:rect l="0" t="0" r="r" b="b"/>
                <a:pathLst>
                  <a:path w="1441" h="251">
                    <a:moveTo>
                      <a:pt x="0" y="251"/>
                    </a:moveTo>
                    <a:lnTo>
                      <a:pt x="720" y="126"/>
                    </a:lnTo>
                    <a:lnTo>
                      <a:pt x="1441"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3" name="Line 217"/>
              <p:cNvSpPr>
                <a:spLocks noChangeShapeType="1"/>
              </p:cNvSpPr>
              <p:nvPr/>
            </p:nvSpPr>
            <p:spPr bwMode="auto">
              <a:xfrm flipV="1">
                <a:off x="4286" y="3676"/>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4" name="Line 218"/>
              <p:cNvSpPr>
                <a:spLocks noChangeShapeType="1"/>
              </p:cNvSpPr>
              <p:nvPr/>
            </p:nvSpPr>
            <p:spPr bwMode="auto">
              <a:xfrm flipV="1">
                <a:off x="4286" y="3643"/>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5" name="Line 219"/>
              <p:cNvSpPr>
                <a:spLocks noChangeShapeType="1"/>
              </p:cNvSpPr>
              <p:nvPr/>
            </p:nvSpPr>
            <p:spPr bwMode="auto">
              <a:xfrm flipV="1">
                <a:off x="4286" y="3622"/>
                <a:ext cx="0" cy="2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6" name="Line 220"/>
              <p:cNvSpPr>
                <a:spLocks noChangeShapeType="1"/>
              </p:cNvSpPr>
              <p:nvPr/>
            </p:nvSpPr>
            <p:spPr bwMode="auto">
              <a:xfrm flipV="1">
                <a:off x="4286" y="3575"/>
                <a:ext cx="0" cy="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7" name="Line 221"/>
              <p:cNvSpPr>
                <a:spLocks noChangeShapeType="1"/>
              </p:cNvSpPr>
              <p:nvPr/>
            </p:nvSpPr>
            <p:spPr bwMode="auto">
              <a:xfrm flipV="1">
                <a:off x="4286" y="3542"/>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8" name="Line 222"/>
              <p:cNvSpPr>
                <a:spLocks noChangeShapeType="1"/>
              </p:cNvSpPr>
              <p:nvPr/>
            </p:nvSpPr>
            <p:spPr bwMode="auto">
              <a:xfrm flipV="1">
                <a:off x="4286" y="351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9" name="Line 223"/>
              <p:cNvSpPr>
                <a:spLocks noChangeShapeType="1"/>
              </p:cNvSpPr>
              <p:nvPr/>
            </p:nvSpPr>
            <p:spPr bwMode="auto">
              <a:xfrm flipV="1">
                <a:off x="4286" y="3492"/>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0" name="Line 224"/>
              <p:cNvSpPr>
                <a:spLocks noChangeShapeType="1"/>
              </p:cNvSpPr>
              <p:nvPr/>
            </p:nvSpPr>
            <p:spPr bwMode="auto">
              <a:xfrm flipV="1">
                <a:off x="4286" y="3445"/>
                <a:ext cx="0" cy="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1" name="Line 225"/>
              <p:cNvSpPr>
                <a:spLocks noChangeShapeType="1"/>
              </p:cNvSpPr>
              <p:nvPr/>
            </p:nvSpPr>
            <p:spPr bwMode="auto">
              <a:xfrm flipV="1">
                <a:off x="4286" y="3413"/>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2" name="Line 226"/>
              <p:cNvSpPr>
                <a:spLocks noChangeShapeType="1"/>
              </p:cNvSpPr>
              <p:nvPr/>
            </p:nvSpPr>
            <p:spPr bwMode="auto">
              <a:xfrm flipV="1">
                <a:off x="4286" y="3380"/>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3" name="Line 227"/>
              <p:cNvSpPr>
                <a:spLocks noChangeShapeType="1"/>
              </p:cNvSpPr>
              <p:nvPr/>
            </p:nvSpPr>
            <p:spPr bwMode="auto">
              <a:xfrm flipV="1">
                <a:off x="4286" y="3362"/>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4" name="Line 228"/>
              <p:cNvSpPr>
                <a:spLocks noChangeShapeType="1"/>
              </p:cNvSpPr>
              <p:nvPr/>
            </p:nvSpPr>
            <p:spPr bwMode="auto">
              <a:xfrm flipV="1">
                <a:off x="4286" y="3312"/>
                <a:ext cx="0" cy="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5" name="Line 229"/>
              <p:cNvSpPr>
                <a:spLocks noChangeShapeType="1"/>
              </p:cNvSpPr>
              <p:nvPr/>
            </p:nvSpPr>
            <p:spPr bwMode="auto">
              <a:xfrm flipV="1">
                <a:off x="4286" y="328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6" name="Line 230"/>
              <p:cNvSpPr>
                <a:spLocks noChangeShapeType="1"/>
              </p:cNvSpPr>
              <p:nvPr/>
            </p:nvSpPr>
            <p:spPr bwMode="auto">
              <a:xfrm flipV="1">
                <a:off x="4286" y="3247"/>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7" name="Line 231"/>
              <p:cNvSpPr>
                <a:spLocks noChangeShapeType="1"/>
              </p:cNvSpPr>
              <p:nvPr/>
            </p:nvSpPr>
            <p:spPr bwMode="auto">
              <a:xfrm flipV="1">
                <a:off x="4286" y="3233"/>
                <a:ext cx="0" cy="1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8" name="Line 232"/>
              <p:cNvSpPr>
                <a:spLocks noChangeShapeType="1"/>
              </p:cNvSpPr>
              <p:nvPr/>
            </p:nvSpPr>
            <p:spPr bwMode="auto">
              <a:xfrm flipV="1">
                <a:off x="4286" y="3182"/>
                <a:ext cx="0" cy="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9" name="Line 233"/>
              <p:cNvSpPr>
                <a:spLocks noChangeShapeType="1"/>
              </p:cNvSpPr>
              <p:nvPr/>
            </p:nvSpPr>
            <p:spPr bwMode="auto">
              <a:xfrm flipV="1">
                <a:off x="4286" y="315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0" name="Line 234"/>
              <p:cNvSpPr>
                <a:spLocks noChangeShapeType="1"/>
              </p:cNvSpPr>
              <p:nvPr/>
            </p:nvSpPr>
            <p:spPr bwMode="auto">
              <a:xfrm flipV="1">
                <a:off x="4286" y="3118"/>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1" name="Line 235"/>
              <p:cNvSpPr>
                <a:spLocks noChangeShapeType="1"/>
              </p:cNvSpPr>
              <p:nvPr/>
            </p:nvSpPr>
            <p:spPr bwMode="auto">
              <a:xfrm flipV="1">
                <a:off x="4286" y="3103"/>
                <a:ext cx="0" cy="1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2" name="Line 236"/>
              <p:cNvSpPr>
                <a:spLocks noChangeShapeType="1"/>
              </p:cNvSpPr>
              <p:nvPr/>
            </p:nvSpPr>
            <p:spPr bwMode="auto">
              <a:xfrm flipV="1">
                <a:off x="4286" y="3049"/>
                <a:ext cx="0" cy="1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3" name="Line 237"/>
              <p:cNvSpPr>
                <a:spLocks noChangeShapeType="1"/>
              </p:cNvSpPr>
              <p:nvPr/>
            </p:nvSpPr>
            <p:spPr bwMode="auto">
              <a:xfrm flipV="1">
                <a:off x="4286" y="3017"/>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4" name="Line 238"/>
              <p:cNvSpPr>
                <a:spLocks noChangeShapeType="1"/>
              </p:cNvSpPr>
              <p:nvPr/>
            </p:nvSpPr>
            <p:spPr bwMode="auto">
              <a:xfrm flipV="1">
                <a:off x="4286" y="2984"/>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5" name="Line 239"/>
              <p:cNvSpPr>
                <a:spLocks noChangeShapeType="1"/>
              </p:cNvSpPr>
              <p:nvPr/>
            </p:nvSpPr>
            <p:spPr bwMode="auto">
              <a:xfrm flipV="1">
                <a:off x="4286" y="2974"/>
                <a:ext cx="0" cy="1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6" name="Line 240"/>
              <p:cNvSpPr>
                <a:spLocks noChangeShapeType="1"/>
              </p:cNvSpPr>
              <p:nvPr/>
            </p:nvSpPr>
            <p:spPr bwMode="auto">
              <a:xfrm flipV="1">
                <a:off x="4286" y="2920"/>
                <a:ext cx="0" cy="1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7" name="Line 241"/>
              <p:cNvSpPr>
                <a:spLocks noChangeShapeType="1"/>
              </p:cNvSpPr>
              <p:nvPr/>
            </p:nvSpPr>
            <p:spPr bwMode="auto">
              <a:xfrm flipV="1">
                <a:off x="4286" y="2887"/>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8" name="Line 242"/>
              <p:cNvSpPr>
                <a:spLocks noChangeShapeType="1"/>
              </p:cNvSpPr>
              <p:nvPr/>
            </p:nvSpPr>
            <p:spPr bwMode="auto">
              <a:xfrm flipV="1">
                <a:off x="4286" y="2851"/>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9" name="Line 243"/>
              <p:cNvSpPr>
                <a:spLocks noChangeShapeType="1"/>
              </p:cNvSpPr>
              <p:nvPr/>
            </p:nvSpPr>
            <p:spPr bwMode="auto">
              <a:xfrm flipV="1">
                <a:off x="4286" y="2844"/>
                <a:ext cx="0" cy="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0" name="Line 244"/>
              <p:cNvSpPr>
                <a:spLocks noChangeShapeType="1"/>
              </p:cNvSpPr>
              <p:nvPr/>
            </p:nvSpPr>
            <p:spPr bwMode="auto">
              <a:xfrm flipV="1">
                <a:off x="4286" y="2786"/>
                <a:ext cx="0" cy="1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1" name="Line 245"/>
              <p:cNvSpPr>
                <a:spLocks noChangeShapeType="1"/>
              </p:cNvSpPr>
              <p:nvPr/>
            </p:nvSpPr>
            <p:spPr bwMode="auto">
              <a:xfrm flipV="1">
                <a:off x="4286" y="2754"/>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2" name="Line 246"/>
              <p:cNvSpPr>
                <a:spLocks noChangeShapeType="1"/>
              </p:cNvSpPr>
              <p:nvPr/>
            </p:nvSpPr>
            <p:spPr bwMode="auto">
              <a:xfrm flipV="1">
                <a:off x="4286" y="2722"/>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3" name="Line 247"/>
              <p:cNvSpPr>
                <a:spLocks noChangeShapeType="1"/>
              </p:cNvSpPr>
              <p:nvPr/>
            </p:nvSpPr>
            <p:spPr bwMode="auto">
              <a:xfrm flipV="1">
                <a:off x="4286" y="2714"/>
                <a:ext cx="0" cy="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4" name="Line 248"/>
              <p:cNvSpPr>
                <a:spLocks noChangeShapeType="1"/>
              </p:cNvSpPr>
              <p:nvPr/>
            </p:nvSpPr>
            <p:spPr bwMode="auto">
              <a:xfrm flipV="1">
                <a:off x="4286" y="2657"/>
                <a:ext cx="0" cy="1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5" name="Line 249"/>
              <p:cNvSpPr>
                <a:spLocks noChangeShapeType="1"/>
              </p:cNvSpPr>
              <p:nvPr/>
            </p:nvSpPr>
            <p:spPr bwMode="auto">
              <a:xfrm flipV="1">
                <a:off x="4286" y="2624"/>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6" name="Line 250"/>
              <p:cNvSpPr>
                <a:spLocks noChangeShapeType="1"/>
              </p:cNvSpPr>
              <p:nvPr/>
            </p:nvSpPr>
            <p:spPr bwMode="auto">
              <a:xfrm flipV="1">
                <a:off x="4286" y="2588"/>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7" name="Line 251"/>
              <p:cNvSpPr>
                <a:spLocks noChangeShapeType="1"/>
              </p:cNvSpPr>
              <p:nvPr/>
            </p:nvSpPr>
            <p:spPr bwMode="auto">
              <a:xfrm flipV="1">
                <a:off x="4286" y="2585"/>
                <a:ext cx="0" cy="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8" name="Line 252"/>
              <p:cNvSpPr>
                <a:spLocks noChangeShapeType="1"/>
              </p:cNvSpPr>
              <p:nvPr/>
            </p:nvSpPr>
            <p:spPr bwMode="auto">
              <a:xfrm flipV="1">
                <a:off x="4286" y="2524"/>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9" name="Line 253"/>
              <p:cNvSpPr>
                <a:spLocks noChangeShapeType="1"/>
              </p:cNvSpPr>
              <p:nvPr/>
            </p:nvSpPr>
            <p:spPr bwMode="auto">
              <a:xfrm flipV="1">
                <a:off x="4286" y="2491"/>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0" name="Line 254"/>
              <p:cNvSpPr>
                <a:spLocks noChangeShapeType="1"/>
              </p:cNvSpPr>
              <p:nvPr/>
            </p:nvSpPr>
            <p:spPr bwMode="auto">
              <a:xfrm flipV="1">
                <a:off x="4286" y="2459"/>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1" name="Line 255"/>
              <p:cNvSpPr>
                <a:spLocks noChangeShapeType="1"/>
              </p:cNvSpPr>
              <p:nvPr/>
            </p:nvSpPr>
            <p:spPr bwMode="auto">
              <a:xfrm flipV="1">
                <a:off x="4286" y="2455"/>
                <a:ext cx="0" cy="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2" name="Line 256"/>
              <p:cNvSpPr>
                <a:spLocks noChangeShapeType="1"/>
              </p:cNvSpPr>
              <p:nvPr/>
            </p:nvSpPr>
            <p:spPr bwMode="auto">
              <a:xfrm flipV="1">
                <a:off x="4286" y="2394"/>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3" name="Line 257"/>
              <p:cNvSpPr>
                <a:spLocks noChangeShapeType="1"/>
              </p:cNvSpPr>
              <p:nvPr/>
            </p:nvSpPr>
            <p:spPr bwMode="auto">
              <a:xfrm flipV="1">
                <a:off x="4286" y="2362"/>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4" name="Line 258"/>
              <p:cNvSpPr>
                <a:spLocks noChangeShapeType="1"/>
              </p:cNvSpPr>
              <p:nvPr/>
            </p:nvSpPr>
            <p:spPr bwMode="auto">
              <a:xfrm flipV="1">
                <a:off x="4286" y="2326"/>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5" name="Line 259"/>
              <p:cNvSpPr>
                <a:spLocks noChangeShapeType="1"/>
              </p:cNvSpPr>
              <p:nvPr/>
            </p:nvSpPr>
            <p:spPr bwMode="auto">
              <a:xfrm>
                <a:off x="4286" y="2326"/>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6" name="Line 260"/>
              <p:cNvSpPr>
                <a:spLocks noChangeShapeType="1"/>
              </p:cNvSpPr>
              <p:nvPr/>
            </p:nvSpPr>
            <p:spPr bwMode="auto">
              <a:xfrm flipV="1">
                <a:off x="4286" y="2261"/>
                <a:ext cx="0" cy="2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7" name="Line 261"/>
              <p:cNvSpPr>
                <a:spLocks noChangeShapeType="1"/>
              </p:cNvSpPr>
              <p:nvPr/>
            </p:nvSpPr>
            <p:spPr bwMode="auto">
              <a:xfrm flipV="1">
                <a:off x="4286" y="2228"/>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8" name="Line 262"/>
              <p:cNvSpPr>
                <a:spLocks noChangeShapeType="1"/>
              </p:cNvSpPr>
              <p:nvPr/>
            </p:nvSpPr>
            <p:spPr bwMode="auto">
              <a:xfrm flipV="1">
                <a:off x="4286" y="2196"/>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9" name="Line 263"/>
              <p:cNvSpPr>
                <a:spLocks noChangeShapeType="1"/>
              </p:cNvSpPr>
              <p:nvPr/>
            </p:nvSpPr>
            <p:spPr bwMode="auto">
              <a:xfrm flipV="1">
                <a:off x="4286" y="2131"/>
                <a:ext cx="0" cy="2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0" name="Line 264"/>
              <p:cNvSpPr>
                <a:spLocks noChangeShapeType="1"/>
              </p:cNvSpPr>
              <p:nvPr/>
            </p:nvSpPr>
            <p:spPr bwMode="auto">
              <a:xfrm flipV="1">
                <a:off x="4286" y="2099"/>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1" name="Line 265"/>
              <p:cNvSpPr>
                <a:spLocks noChangeShapeType="1"/>
              </p:cNvSpPr>
              <p:nvPr/>
            </p:nvSpPr>
            <p:spPr bwMode="auto">
              <a:xfrm flipV="1">
                <a:off x="4286" y="2066"/>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2" name="Line 266"/>
              <p:cNvSpPr>
                <a:spLocks noChangeShapeType="1"/>
              </p:cNvSpPr>
              <p:nvPr/>
            </p:nvSpPr>
            <p:spPr bwMode="auto">
              <a:xfrm flipV="1">
                <a:off x="4286" y="1998"/>
                <a:ext cx="0" cy="2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3" name="Line 267"/>
              <p:cNvSpPr>
                <a:spLocks noChangeShapeType="1"/>
              </p:cNvSpPr>
              <p:nvPr/>
            </p:nvSpPr>
            <p:spPr bwMode="auto">
              <a:xfrm flipV="1">
                <a:off x="4286" y="1966"/>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4" name="Line 268"/>
              <p:cNvSpPr>
                <a:spLocks noChangeShapeType="1"/>
              </p:cNvSpPr>
              <p:nvPr/>
            </p:nvSpPr>
            <p:spPr bwMode="auto">
              <a:xfrm flipV="1">
                <a:off x="4286" y="1937"/>
                <a:ext cx="0" cy="29"/>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5" name="Line 269"/>
              <p:cNvSpPr>
                <a:spLocks noChangeShapeType="1"/>
              </p:cNvSpPr>
              <p:nvPr/>
            </p:nvSpPr>
            <p:spPr bwMode="auto">
              <a:xfrm>
                <a:off x="1435"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6" name="Line 270"/>
              <p:cNvSpPr>
                <a:spLocks noChangeShapeType="1"/>
              </p:cNvSpPr>
              <p:nvPr/>
            </p:nvSpPr>
            <p:spPr bwMode="auto">
              <a:xfrm>
                <a:off x="1489" y="1919"/>
                <a:ext cx="3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7" name="Line 271"/>
              <p:cNvSpPr>
                <a:spLocks noChangeShapeType="1"/>
              </p:cNvSpPr>
              <p:nvPr/>
            </p:nvSpPr>
            <p:spPr bwMode="auto">
              <a:xfrm>
                <a:off x="1565" y="1919"/>
                <a:ext cx="2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8" name="Line 272"/>
              <p:cNvSpPr>
                <a:spLocks noChangeShapeType="1"/>
              </p:cNvSpPr>
              <p:nvPr/>
            </p:nvSpPr>
            <p:spPr bwMode="auto">
              <a:xfrm>
                <a:off x="1594" y="1919"/>
                <a:ext cx="5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9" name="Line 273"/>
              <p:cNvSpPr>
                <a:spLocks noChangeShapeType="1"/>
              </p:cNvSpPr>
              <p:nvPr/>
            </p:nvSpPr>
            <p:spPr bwMode="auto">
              <a:xfrm>
                <a:off x="1644" y="1919"/>
                <a:ext cx="7"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0" name="Line 274"/>
              <p:cNvSpPr>
                <a:spLocks noChangeShapeType="1"/>
              </p:cNvSpPr>
              <p:nvPr/>
            </p:nvSpPr>
            <p:spPr bwMode="auto">
              <a:xfrm>
                <a:off x="1694" y="1919"/>
                <a:ext cx="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1" name="Line 275"/>
              <p:cNvSpPr>
                <a:spLocks noChangeShapeType="1"/>
              </p:cNvSpPr>
              <p:nvPr/>
            </p:nvSpPr>
            <p:spPr bwMode="auto">
              <a:xfrm>
                <a:off x="1698"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2" name="Line 276"/>
              <p:cNvSpPr>
                <a:spLocks noChangeShapeType="1"/>
              </p:cNvSpPr>
              <p:nvPr/>
            </p:nvSpPr>
            <p:spPr bwMode="auto">
              <a:xfrm>
                <a:off x="1752" y="1919"/>
                <a:ext cx="2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3" name="Line 277"/>
              <p:cNvSpPr>
                <a:spLocks noChangeShapeType="1"/>
              </p:cNvSpPr>
              <p:nvPr/>
            </p:nvSpPr>
            <p:spPr bwMode="auto">
              <a:xfrm>
                <a:off x="1824" y="1919"/>
                <a:ext cx="32"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4" name="Line 278"/>
              <p:cNvSpPr>
                <a:spLocks noChangeShapeType="1"/>
              </p:cNvSpPr>
              <p:nvPr/>
            </p:nvSpPr>
            <p:spPr bwMode="auto">
              <a:xfrm>
                <a:off x="1856" y="1919"/>
                <a:ext cx="5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5" name="Line 279"/>
              <p:cNvSpPr>
                <a:spLocks noChangeShapeType="1"/>
              </p:cNvSpPr>
              <p:nvPr/>
            </p:nvSpPr>
            <p:spPr bwMode="auto">
              <a:xfrm>
                <a:off x="1907" y="1919"/>
                <a:ext cx="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6" name="Line 280"/>
              <p:cNvSpPr>
                <a:spLocks noChangeShapeType="1"/>
              </p:cNvSpPr>
              <p:nvPr/>
            </p:nvSpPr>
            <p:spPr bwMode="auto">
              <a:xfrm>
                <a:off x="1954" y="1919"/>
                <a:ext cx="7"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7" name="Line 281"/>
              <p:cNvSpPr>
                <a:spLocks noChangeShapeType="1"/>
              </p:cNvSpPr>
              <p:nvPr/>
            </p:nvSpPr>
            <p:spPr bwMode="auto">
              <a:xfrm>
                <a:off x="1961" y="1919"/>
                <a:ext cx="5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8" name="Line 282"/>
              <p:cNvSpPr>
                <a:spLocks noChangeShapeType="1"/>
              </p:cNvSpPr>
              <p:nvPr/>
            </p:nvSpPr>
            <p:spPr bwMode="auto">
              <a:xfrm>
                <a:off x="2011" y="1919"/>
                <a:ext cx="2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9" name="Line 283"/>
              <p:cNvSpPr>
                <a:spLocks noChangeShapeType="1"/>
              </p:cNvSpPr>
              <p:nvPr/>
            </p:nvSpPr>
            <p:spPr bwMode="auto">
              <a:xfrm>
                <a:off x="2083" y="1919"/>
                <a:ext cx="3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0" name="Line 284"/>
              <p:cNvSpPr>
                <a:spLocks noChangeShapeType="1"/>
              </p:cNvSpPr>
              <p:nvPr/>
            </p:nvSpPr>
            <p:spPr bwMode="auto">
              <a:xfrm>
                <a:off x="2116"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1" name="Line 285"/>
              <p:cNvSpPr>
                <a:spLocks noChangeShapeType="1"/>
              </p:cNvSpPr>
              <p:nvPr/>
            </p:nvSpPr>
            <p:spPr bwMode="auto">
              <a:xfrm>
                <a:off x="2170" y="1919"/>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2" name="Line 286"/>
              <p:cNvSpPr>
                <a:spLocks noChangeShapeType="1"/>
              </p:cNvSpPr>
              <p:nvPr/>
            </p:nvSpPr>
            <p:spPr bwMode="auto">
              <a:xfrm>
                <a:off x="2213" y="1919"/>
                <a:ext cx="1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3" name="Line 287"/>
              <p:cNvSpPr>
                <a:spLocks noChangeShapeType="1"/>
              </p:cNvSpPr>
              <p:nvPr/>
            </p:nvSpPr>
            <p:spPr bwMode="auto">
              <a:xfrm>
                <a:off x="2224" y="1919"/>
                <a:ext cx="5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4" name="Line 288"/>
              <p:cNvSpPr>
                <a:spLocks noChangeShapeType="1"/>
              </p:cNvSpPr>
              <p:nvPr/>
            </p:nvSpPr>
            <p:spPr bwMode="auto">
              <a:xfrm>
                <a:off x="2274" y="1919"/>
                <a:ext cx="25"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5" name="Line 289"/>
              <p:cNvSpPr>
                <a:spLocks noChangeShapeType="1"/>
              </p:cNvSpPr>
              <p:nvPr/>
            </p:nvSpPr>
            <p:spPr bwMode="auto">
              <a:xfrm>
                <a:off x="2342" y="1919"/>
                <a:ext cx="36"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6" name="Line 290"/>
              <p:cNvSpPr>
                <a:spLocks noChangeShapeType="1"/>
              </p:cNvSpPr>
              <p:nvPr/>
            </p:nvSpPr>
            <p:spPr bwMode="auto">
              <a:xfrm>
                <a:off x="2378" y="1919"/>
                <a:ext cx="5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7" name="Line 291"/>
              <p:cNvSpPr>
                <a:spLocks noChangeShapeType="1"/>
              </p:cNvSpPr>
              <p:nvPr/>
            </p:nvSpPr>
            <p:spPr bwMode="auto">
              <a:xfrm>
                <a:off x="2472" y="1919"/>
                <a:ext cx="1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8" name="Line 292"/>
              <p:cNvSpPr>
                <a:spLocks noChangeShapeType="1"/>
              </p:cNvSpPr>
              <p:nvPr/>
            </p:nvSpPr>
            <p:spPr bwMode="auto">
              <a:xfrm>
                <a:off x="2483"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9" name="Line 293"/>
              <p:cNvSpPr>
                <a:spLocks noChangeShapeType="1"/>
              </p:cNvSpPr>
              <p:nvPr/>
            </p:nvSpPr>
            <p:spPr bwMode="auto">
              <a:xfrm>
                <a:off x="2537" y="1919"/>
                <a:ext cx="2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0" name="Line 294"/>
              <p:cNvSpPr>
                <a:spLocks noChangeShapeType="1"/>
              </p:cNvSpPr>
              <p:nvPr/>
            </p:nvSpPr>
            <p:spPr bwMode="auto">
              <a:xfrm>
                <a:off x="2602" y="1919"/>
                <a:ext cx="3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1" name="Line 295"/>
              <p:cNvSpPr>
                <a:spLocks noChangeShapeType="1"/>
              </p:cNvSpPr>
              <p:nvPr/>
            </p:nvSpPr>
            <p:spPr bwMode="auto">
              <a:xfrm>
                <a:off x="2641" y="1919"/>
                <a:ext cx="47"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2" name="Line 296"/>
              <p:cNvSpPr>
                <a:spLocks noChangeShapeType="1"/>
              </p:cNvSpPr>
              <p:nvPr/>
            </p:nvSpPr>
            <p:spPr bwMode="auto">
              <a:xfrm>
                <a:off x="2731" y="1919"/>
                <a:ext cx="15"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3" name="Line 297"/>
              <p:cNvSpPr>
                <a:spLocks noChangeShapeType="1"/>
              </p:cNvSpPr>
              <p:nvPr/>
            </p:nvSpPr>
            <p:spPr bwMode="auto">
              <a:xfrm>
                <a:off x="2746"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4" name="Line 298"/>
              <p:cNvSpPr>
                <a:spLocks noChangeShapeType="1"/>
              </p:cNvSpPr>
              <p:nvPr/>
            </p:nvSpPr>
            <p:spPr bwMode="auto">
              <a:xfrm>
                <a:off x="2800" y="1919"/>
                <a:ext cx="18"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5" name="Line 299"/>
              <p:cNvSpPr>
                <a:spLocks noChangeShapeType="1"/>
              </p:cNvSpPr>
              <p:nvPr/>
            </p:nvSpPr>
            <p:spPr bwMode="auto">
              <a:xfrm>
                <a:off x="2861" y="1919"/>
                <a:ext cx="4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6" name="Line 300"/>
              <p:cNvSpPr>
                <a:spLocks noChangeShapeType="1"/>
              </p:cNvSpPr>
              <p:nvPr/>
            </p:nvSpPr>
            <p:spPr bwMode="auto">
              <a:xfrm>
                <a:off x="2904" y="1919"/>
                <a:ext cx="4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7" name="Line 301"/>
              <p:cNvSpPr>
                <a:spLocks noChangeShapeType="1"/>
              </p:cNvSpPr>
              <p:nvPr/>
            </p:nvSpPr>
            <p:spPr bwMode="auto">
              <a:xfrm>
                <a:off x="2990" y="1919"/>
                <a:ext cx="18"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8" name="Line 302"/>
              <p:cNvSpPr>
                <a:spLocks noChangeShapeType="1"/>
              </p:cNvSpPr>
              <p:nvPr/>
            </p:nvSpPr>
            <p:spPr bwMode="auto">
              <a:xfrm>
                <a:off x="3008" y="1919"/>
                <a:ext cx="5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9" name="Line 303"/>
              <p:cNvSpPr>
                <a:spLocks noChangeShapeType="1"/>
              </p:cNvSpPr>
              <p:nvPr/>
            </p:nvSpPr>
            <p:spPr bwMode="auto">
              <a:xfrm>
                <a:off x="3059" y="1919"/>
                <a:ext cx="18"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0" name="Line 304"/>
              <p:cNvSpPr>
                <a:spLocks noChangeShapeType="1"/>
              </p:cNvSpPr>
              <p:nvPr/>
            </p:nvSpPr>
            <p:spPr bwMode="auto">
              <a:xfrm>
                <a:off x="3120" y="1919"/>
                <a:ext cx="47"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1" name="Line 305"/>
              <p:cNvSpPr>
                <a:spLocks noChangeShapeType="1"/>
              </p:cNvSpPr>
              <p:nvPr/>
            </p:nvSpPr>
            <p:spPr bwMode="auto">
              <a:xfrm>
                <a:off x="3167" y="1919"/>
                <a:ext cx="3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2" name="Line 306"/>
              <p:cNvSpPr>
                <a:spLocks noChangeShapeType="1"/>
              </p:cNvSpPr>
              <p:nvPr/>
            </p:nvSpPr>
            <p:spPr bwMode="auto">
              <a:xfrm>
                <a:off x="3250" y="1919"/>
                <a:ext cx="2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3" name="Line 307"/>
              <p:cNvSpPr>
                <a:spLocks noChangeShapeType="1"/>
              </p:cNvSpPr>
              <p:nvPr/>
            </p:nvSpPr>
            <p:spPr bwMode="auto">
              <a:xfrm>
                <a:off x="3271" y="1919"/>
                <a:ext cx="5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4" name="Line 308"/>
              <p:cNvSpPr>
                <a:spLocks noChangeShapeType="1"/>
              </p:cNvSpPr>
              <p:nvPr/>
            </p:nvSpPr>
            <p:spPr bwMode="auto">
              <a:xfrm>
                <a:off x="3322" y="1919"/>
                <a:ext cx="1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5" name="Line 309"/>
              <p:cNvSpPr>
                <a:spLocks noChangeShapeType="1"/>
              </p:cNvSpPr>
              <p:nvPr/>
            </p:nvSpPr>
            <p:spPr bwMode="auto">
              <a:xfrm>
                <a:off x="3379" y="1919"/>
                <a:ext cx="47"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6" name="Line 310"/>
              <p:cNvSpPr>
                <a:spLocks noChangeShapeType="1"/>
              </p:cNvSpPr>
              <p:nvPr/>
            </p:nvSpPr>
            <p:spPr bwMode="auto">
              <a:xfrm>
                <a:off x="3426" y="1919"/>
                <a:ext cx="4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7" name="Line 311"/>
              <p:cNvSpPr>
                <a:spLocks noChangeShapeType="1"/>
              </p:cNvSpPr>
              <p:nvPr/>
            </p:nvSpPr>
            <p:spPr bwMode="auto">
              <a:xfrm>
                <a:off x="3509" y="1919"/>
                <a:ext cx="25"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8" name="Line 312"/>
              <p:cNvSpPr>
                <a:spLocks noChangeShapeType="1"/>
              </p:cNvSpPr>
              <p:nvPr/>
            </p:nvSpPr>
            <p:spPr bwMode="auto">
              <a:xfrm>
                <a:off x="3534" y="1919"/>
                <a:ext cx="5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9" name="Line 313"/>
              <p:cNvSpPr>
                <a:spLocks noChangeShapeType="1"/>
              </p:cNvSpPr>
              <p:nvPr/>
            </p:nvSpPr>
            <p:spPr bwMode="auto">
              <a:xfrm>
                <a:off x="3584" y="1919"/>
                <a:ext cx="1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0" name="Line 314"/>
              <p:cNvSpPr>
                <a:spLocks noChangeShapeType="1"/>
              </p:cNvSpPr>
              <p:nvPr/>
            </p:nvSpPr>
            <p:spPr bwMode="auto">
              <a:xfrm>
                <a:off x="3638" y="1919"/>
                <a:ext cx="5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1" name="Line 315"/>
              <p:cNvSpPr>
                <a:spLocks noChangeShapeType="1"/>
              </p:cNvSpPr>
              <p:nvPr/>
            </p:nvSpPr>
            <p:spPr bwMode="auto">
              <a:xfrm>
                <a:off x="3689" y="1919"/>
                <a:ext cx="36"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2" name="Line 316"/>
              <p:cNvSpPr>
                <a:spLocks noChangeShapeType="1"/>
              </p:cNvSpPr>
              <p:nvPr/>
            </p:nvSpPr>
            <p:spPr bwMode="auto">
              <a:xfrm>
                <a:off x="3768" y="1919"/>
                <a:ext cx="25"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3" name="Line 317"/>
              <p:cNvSpPr>
                <a:spLocks noChangeShapeType="1"/>
              </p:cNvSpPr>
              <p:nvPr/>
            </p:nvSpPr>
            <p:spPr bwMode="auto">
              <a:xfrm>
                <a:off x="3793"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4" name="Line 318"/>
              <p:cNvSpPr>
                <a:spLocks noChangeShapeType="1"/>
              </p:cNvSpPr>
              <p:nvPr/>
            </p:nvSpPr>
            <p:spPr bwMode="auto">
              <a:xfrm>
                <a:off x="3847" y="1919"/>
                <a:ext cx="7"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5" name="Line 319"/>
              <p:cNvSpPr>
                <a:spLocks noChangeShapeType="1"/>
              </p:cNvSpPr>
              <p:nvPr/>
            </p:nvSpPr>
            <p:spPr bwMode="auto">
              <a:xfrm>
                <a:off x="3898" y="1919"/>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6" name="Line 320"/>
              <p:cNvSpPr>
                <a:spLocks noChangeShapeType="1"/>
              </p:cNvSpPr>
              <p:nvPr/>
            </p:nvSpPr>
            <p:spPr bwMode="auto">
              <a:xfrm>
                <a:off x="3898"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7" name="Line 321"/>
              <p:cNvSpPr>
                <a:spLocks noChangeShapeType="1"/>
              </p:cNvSpPr>
              <p:nvPr/>
            </p:nvSpPr>
            <p:spPr bwMode="auto">
              <a:xfrm>
                <a:off x="3952" y="1919"/>
                <a:ext cx="32"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8" name="Line 322"/>
              <p:cNvSpPr>
                <a:spLocks noChangeShapeType="1"/>
              </p:cNvSpPr>
              <p:nvPr/>
            </p:nvSpPr>
            <p:spPr bwMode="auto">
              <a:xfrm>
                <a:off x="4027" y="1919"/>
                <a:ext cx="2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9" name="Line 323"/>
              <p:cNvSpPr>
                <a:spLocks noChangeShapeType="1"/>
              </p:cNvSpPr>
              <p:nvPr/>
            </p:nvSpPr>
            <p:spPr bwMode="auto">
              <a:xfrm>
                <a:off x="4056"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0" name="Line 324"/>
              <p:cNvSpPr>
                <a:spLocks noChangeShapeType="1"/>
              </p:cNvSpPr>
              <p:nvPr/>
            </p:nvSpPr>
            <p:spPr bwMode="auto">
              <a:xfrm>
                <a:off x="4110" y="1919"/>
                <a:ext cx="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1" name="Line 325"/>
              <p:cNvSpPr>
                <a:spLocks noChangeShapeType="1"/>
              </p:cNvSpPr>
              <p:nvPr/>
            </p:nvSpPr>
            <p:spPr bwMode="auto">
              <a:xfrm>
                <a:off x="4157" y="1919"/>
                <a:ext cx="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2" name="Line 326"/>
              <p:cNvSpPr>
                <a:spLocks noChangeShapeType="1"/>
              </p:cNvSpPr>
              <p:nvPr/>
            </p:nvSpPr>
            <p:spPr bwMode="auto">
              <a:xfrm>
                <a:off x="4160"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3" name="Line 327"/>
              <p:cNvSpPr>
                <a:spLocks noChangeShapeType="1"/>
              </p:cNvSpPr>
              <p:nvPr/>
            </p:nvSpPr>
            <p:spPr bwMode="auto">
              <a:xfrm>
                <a:off x="4214" y="1919"/>
                <a:ext cx="2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4" name="Line 328"/>
              <p:cNvSpPr>
                <a:spLocks noChangeShapeType="1"/>
              </p:cNvSpPr>
              <p:nvPr/>
            </p:nvSpPr>
            <p:spPr bwMode="auto">
              <a:xfrm flipV="1">
                <a:off x="1435" y="369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5" name="Line 329"/>
              <p:cNvSpPr>
                <a:spLocks noChangeShapeType="1"/>
              </p:cNvSpPr>
              <p:nvPr/>
            </p:nvSpPr>
            <p:spPr bwMode="auto">
              <a:xfrm flipV="1">
                <a:off x="1453" y="368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6" name="Line 330"/>
              <p:cNvSpPr>
                <a:spLocks noChangeShapeType="1"/>
              </p:cNvSpPr>
              <p:nvPr/>
            </p:nvSpPr>
            <p:spPr bwMode="auto">
              <a:xfrm flipV="1">
                <a:off x="1471" y="367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7" name="Line 331"/>
              <p:cNvSpPr>
                <a:spLocks noChangeShapeType="1"/>
              </p:cNvSpPr>
              <p:nvPr/>
            </p:nvSpPr>
            <p:spPr bwMode="auto">
              <a:xfrm flipV="1">
                <a:off x="1489" y="366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8" name="Line 332"/>
              <p:cNvSpPr>
                <a:spLocks noChangeShapeType="1"/>
              </p:cNvSpPr>
              <p:nvPr/>
            </p:nvSpPr>
            <p:spPr bwMode="auto">
              <a:xfrm flipV="1">
                <a:off x="1507" y="3661"/>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9" name="Line 333"/>
              <p:cNvSpPr>
                <a:spLocks noChangeShapeType="1"/>
              </p:cNvSpPr>
              <p:nvPr/>
            </p:nvSpPr>
            <p:spPr bwMode="auto">
              <a:xfrm flipV="1">
                <a:off x="1547" y="3629"/>
                <a:ext cx="11"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0" name="Line 334"/>
              <p:cNvSpPr>
                <a:spLocks noChangeShapeType="1"/>
              </p:cNvSpPr>
              <p:nvPr/>
            </p:nvSpPr>
            <p:spPr bwMode="auto">
              <a:xfrm flipV="1">
                <a:off x="1558" y="361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1" name="Line 335"/>
              <p:cNvSpPr>
                <a:spLocks noChangeShapeType="1"/>
              </p:cNvSpPr>
              <p:nvPr/>
            </p:nvSpPr>
            <p:spPr bwMode="auto">
              <a:xfrm flipV="1">
                <a:off x="1576" y="360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2" name="Line 336"/>
              <p:cNvSpPr>
                <a:spLocks noChangeShapeType="1"/>
              </p:cNvSpPr>
              <p:nvPr/>
            </p:nvSpPr>
            <p:spPr bwMode="auto">
              <a:xfrm flipV="1">
                <a:off x="1594" y="359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3" name="Line 337"/>
              <p:cNvSpPr>
                <a:spLocks noChangeShapeType="1"/>
              </p:cNvSpPr>
              <p:nvPr/>
            </p:nvSpPr>
            <p:spPr bwMode="auto">
              <a:xfrm flipV="1">
                <a:off x="1612" y="3593"/>
                <a:ext cx="7"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4" name="Line 338"/>
              <p:cNvSpPr>
                <a:spLocks noChangeShapeType="1"/>
              </p:cNvSpPr>
              <p:nvPr/>
            </p:nvSpPr>
            <p:spPr bwMode="auto">
              <a:xfrm flipV="1">
                <a:off x="1655" y="3564"/>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5" name="Line 339"/>
              <p:cNvSpPr>
                <a:spLocks noChangeShapeType="1"/>
              </p:cNvSpPr>
              <p:nvPr/>
            </p:nvSpPr>
            <p:spPr bwMode="auto">
              <a:xfrm flipV="1">
                <a:off x="1666" y="3553"/>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6" name="Line 340"/>
              <p:cNvSpPr>
                <a:spLocks noChangeShapeType="1"/>
              </p:cNvSpPr>
              <p:nvPr/>
            </p:nvSpPr>
            <p:spPr bwMode="auto">
              <a:xfrm flipV="1">
                <a:off x="1680" y="354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7" name="Line 341"/>
              <p:cNvSpPr>
                <a:spLocks noChangeShapeType="1"/>
              </p:cNvSpPr>
              <p:nvPr/>
            </p:nvSpPr>
            <p:spPr bwMode="auto">
              <a:xfrm flipV="1">
                <a:off x="1698" y="353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8" name="Line 342"/>
              <p:cNvSpPr>
                <a:spLocks noChangeShapeType="1"/>
              </p:cNvSpPr>
              <p:nvPr/>
            </p:nvSpPr>
            <p:spPr bwMode="auto">
              <a:xfrm flipV="1">
                <a:off x="1716" y="3524"/>
                <a:ext cx="11"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9" name="Line 343"/>
              <p:cNvSpPr>
                <a:spLocks noChangeShapeType="1"/>
              </p:cNvSpPr>
              <p:nvPr/>
            </p:nvSpPr>
            <p:spPr bwMode="auto">
              <a:xfrm flipV="1">
                <a:off x="1766" y="3499"/>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0" name="Line 344"/>
              <p:cNvSpPr>
                <a:spLocks noChangeShapeType="1"/>
              </p:cNvSpPr>
              <p:nvPr/>
            </p:nvSpPr>
            <p:spPr bwMode="auto">
              <a:xfrm flipV="1">
                <a:off x="1770" y="348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1" name="Line 345"/>
              <p:cNvSpPr>
                <a:spLocks noChangeShapeType="1"/>
              </p:cNvSpPr>
              <p:nvPr/>
            </p:nvSpPr>
            <p:spPr bwMode="auto">
              <a:xfrm flipV="1">
                <a:off x="1788" y="3478"/>
                <a:ext cx="14"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2" name="Line 346"/>
              <p:cNvSpPr>
                <a:spLocks noChangeShapeType="1"/>
              </p:cNvSpPr>
              <p:nvPr/>
            </p:nvSpPr>
            <p:spPr bwMode="auto">
              <a:xfrm flipV="1">
                <a:off x="1802" y="346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3" name="Line 347"/>
              <p:cNvSpPr>
                <a:spLocks noChangeShapeType="1"/>
              </p:cNvSpPr>
              <p:nvPr/>
            </p:nvSpPr>
            <p:spPr bwMode="auto">
              <a:xfrm flipV="1">
                <a:off x="1820" y="345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4" name="Line 348"/>
              <p:cNvSpPr>
                <a:spLocks noChangeShapeType="1"/>
              </p:cNvSpPr>
              <p:nvPr/>
            </p:nvSpPr>
            <p:spPr bwMode="auto">
              <a:xfrm flipV="1">
                <a:off x="1874" y="342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5" name="Line 349"/>
              <p:cNvSpPr>
                <a:spLocks noChangeShapeType="1"/>
              </p:cNvSpPr>
              <p:nvPr/>
            </p:nvSpPr>
            <p:spPr bwMode="auto">
              <a:xfrm flipV="1">
                <a:off x="1892" y="340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6" name="Line 350"/>
              <p:cNvSpPr>
                <a:spLocks noChangeShapeType="1"/>
              </p:cNvSpPr>
              <p:nvPr/>
            </p:nvSpPr>
            <p:spPr bwMode="auto">
              <a:xfrm flipV="1">
                <a:off x="1910" y="339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7" name="Line 351"/>
              <p:cNvSpPr>
                <a:spLocks noChangeShapeType="1"/>
              </p:cNvSpPr>
              <p:nvPr/>
            </p:nvSpPr>
            <p:spPr bwMode="auto">
              <a:xfrm flipV="1">
                <a:off x="1928" y="3388"/>
                <a:ext cx="15"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8" name="Line 352"/>
              <p:cNvSpPr>
                <a:spLocks noChangeShapeType="1"/>
              </p:cNvSpPr>
              <p:nvPr/>
            </p:nvSpPr>
            <p:spPr bwMode="auto">
              <a:xfrm>
                <a:off x="1943" y="3388"/>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9" name="Line 353"/>
              <p:cNvSpPr>
                <a:spLocks noChangeShapeType="1"/>
              </p:cNvSpPr>
              <p:nvPr/>
            </p:nvSpPr>
            <p:spPr bwMode="auto">
              <a:xfrm flipV="1">
                <a:off x="1986" y="3355"/>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0" name="Line 354"/>
              <p:cNvSpPr>
                <a:spLocks noChangeShapeType="1"/>
              </p:cNvSpPr>
              <p:nvPr/>
            </p:nvSpPr>
            <p:spPr bwMode="auto">
              <a:xfrm flipV="1">
                <a:off x="1997" y="334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1" name="Line 355"/>
              <p:cNvSpPr>
                <a:spLocks noChangeShapeType="1"/>
              </p:cNvSpPr>
              <p:nvPr/>
            </p:nvSpPr>
            <p:spPr bwMode="auto">
              <a:xfrm flipV="1">
                <a:off x="2015" y="333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2" name="Line 356"/>
              <p:cNvSpPr>
                <a:spLocks noChangeShapeType="1"/>
              </p:cNvSpPr>
              <p:nvPr/>
            </p:nvSpPr>
            <p:spPr bwMode="auto">
              <a:xfrm flipV="1">
                <a:off x="2033" y="332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3" name="Line 357"/>
              <p:cNvSpPr>
                <a:spLocks noChangeShapeType="1"/>
              </p:cNvSpPr>
              <p:nvPr/>
            </p:nvSpPr>
            <p:spPr bwMode="auto">
              <a:xfrm flipV="1">
                <a:off x="2051" y="3319"/>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4" name="Line 358"/>
              <p:cNvSpPr>
                <a:spLocks noChangeShapeType="1"/>
              </p:cNvSpPr>
              <p:nvPr/>
            </p:nvSpPr>
            <p:spPr bwMode="auto">
              <a:xfrm flipV="1">
                <a:off x="2094" y="3290"/>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5" name="Line 359"/>
              <p:cNvSpPr>
                <a:spLocks noChangeShapeType="1"/>
              </p:cNvSpPr>
              <p:nvPr/>
            </p:nvSpPr>
            <p:spPr bwMode="auto">
              <a:xfrm flipV="1">
                <a:off x="2101" y="328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6" name="Line 360"/>
              <p:cNvSpPr>
                <a:spLocks noChangeShapeType="1"/>
              </p:cNvSpPr>
              <p:nvPr/>
            </p:nvSpPr>
            <p:spPr bwMode="auto">
              <a:xfrm flipV="1">
                <a:off x="2119" y="326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7" name="Line 361"/>
              <p:cNvSpPr>
                <a:spLocks noChangeShapeType="1"/>
              </p:cNvSpPr>
              <p:nvPr/>
            </p:nvSpPr>
            <p:spPr bwMode="auto">
              <a:xfrm flipV="1">
                <a:off x="2137" y="325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8" name="Line 362"/>
              <p:cNvSpPr>
                <a:spLocks noChangeShapeType="1"/>
              </p:cNvSpPr>
              <p:nvPr/>
            </p:nvSpPr>
            <p:spPr bwMode="auto">
              <a:xfrm flipV="1">
                <a:off x="2155" y="3247"/>
                <a:ext cx="11"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9" name="Line 363"/>
              <p:cNvSpPr>
                <a:spLocks noChangeShapeType="1"/>
              </p:cNvSpPr>
              <p:nvPr/>
            </p:nvSpPr>
            <p:spPr bwMode="auto">
              <a:xfrm flipV="1">
                <a:off x="2206" y="3222"/>
                <a:ext cx="0"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0" name="Line 364"/>
              <p:cNvSpPr>
                <a:spLocks noChangeShapeType="1"/>
              </p:cNvSpPr>
              <p:nvPr/>
            </p:nvSpPr>
            <p:spPr bwMode="auto">
              <a:xfrm flipV="1">
                <a:off x="2206" y="321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1" name="Line 365"/>
              <p:cNvSpPr>
                <a:spLocks noChangeShapeType="1"/>
              </p:cNvSpPr>
              <p:nvPr/>
            </p:nvSpPr>
            <p:spPr bwMode="auto">
              <a:xfrm flipV="1">
                <a:off x="2224" y="320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2" name="Line 366"/>
              <p:cNvSpPr>
                <a:spLocks noChangeShapeType="1"/>
              </p:cNvSpPr>
              <p:nvPr/>
            </p:nvSpPr>
            <p:spPr bwMode="auto">
              <a:xfrm flipV="1">
                <a:off x="2242" y="319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3" name="Line 367"/>
              <p:cNvSpPr>
                <a:spLocks noChangeShapeType="1"/>
              </p:cNvSpPr>
              <p:nvPr/>
            </p:nvSpPr>
            <p:spPr bwMode="auto">
              <a:xfrm flipV="1">
                <a:off x="2260" y="317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4" name="Line 368"/>
              <p:cNvSpPr>
                <a:spLocks noChangeShapeType="1"/>
              </p:cNvSpPr>
              <p:nvPr/>
            </p:nvSpPr>
            <p:spPr bwMode="auto">
              <a:xfrm flipV="1">
                <a:off x="2314" y="3146"/>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5" name="Line 369"/>
              <p:cNvSpPr>
                <a:spLocks noChangeShapeType="1"/>
              </p:cNvSpPr>
              <p:nvPr/>
            </p:nvSpPr>
            <p:spPr bwMode="auto">
              <a:xfrm flipV="1">
                <a:off x="2328" y="313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6" name="Line 370"/>
              <p:cNvSpPr>
                <a:spLocks noChangeShapeType="1"/>
              </p:cNvSpPr>
              <p:nvPr/>
            </p:nvSpPr>
            <p:spPr bwMode="auto">
              <a:xfrm flipV="1">
                <a:off x="2346" y="312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7" name="Line 371"/>
              <p:cNvSpPr>
                <a:spLocks noChangeShapeType="1"/>
              </p:cNvSpPr>
              <p:nvPr/>
            </p:nvSpPr>
            <p:spPr bwMode="auto">
              <a:xfrm flipV="1">
                <a:off x="2364" y="311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8" name="Line 372"/>
              <p:cNvSpPr>
                <a:spLocks noChangeShapeType="1"/>
              </p:cNvSpPr>
              <p:nvPr/>
            </p:nvSpPr>
            <p:spPr bwMode="auto">
              <a:xfrm flipV="1">
                <a:off x="2382" y="3110"/>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9" name="Line 373"/>
              <p:cNvSpPr>
                <a:spLocks noChangeShapeType="1"/>
              </p:cNvSpPr>
              <p:nvPr/>
            </p:nvSpPr>
            <p:spPr bwMode="auto">
              <a:xfrm flipV="1">
                <a:off x="2422" y="3082"/>
                <a:ext cx="14"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0" name="Line 374"/>
              <p:cNvSpPr>
                <a:spLocks noChangeShapeType="1"/>
              </p:cNvSpPr>
              <p:nvPr/>
            </p:nvSpPr>
            <p:spPr bwMode="auto">
              <a:xfrm flipV="1">
                <a:off x="2436" y="307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1" name="Line 375"/>
              <p:cNvSpPr>
                <a:spLocks noChangeShapeType="1"/>
              </p:cNvSpPr>
              <p:nvPr/>
            </p:nvSpPr>
            <p:spPr bwMode="auto">
              <a:xfrm flipV="1">
                <a:off x="2454" y="3060"/>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2" name="Line 376"/>
              <p:cNvSpPr>
                <a:spLocks noChangeShapeType="1"/>
              </p:cNvSpPr>
              <p:nvPr/>
            </p:nvSpPr>
            <p:spPr bwMode="auto">
              <a:xfrm flipV="1">
                <a:off x="2468" y="304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3" name="Line 377"/>
              <p:cNvSpPr>
                <a:spLocks noChangeShapeType="1"/>
              </p:cNvSpPr>
              <p:nvPr/>
            </p:nvSpPr>
            <p:spPr bwMode="auto">
              <a:xfrm flipV="1">
                <a:off x="2486" y="3042"/>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4" name="Line 378"/>
              <p:cNvSpPr>
                <a:spLocks noChangeShapeType="1"/>
              </p:cNvSpPr>
              <p:nvPr/>
            </p:nvSpPr>
            <p:spPr bwMode="auto">
              <a:xfrm flipV="1">
                <a:off x="2533" y="3013"/>
                <a:ext cx="7"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5" name="Line 379"/>
              <p:cNvSpPr>
                <a:spLocks noChangeShapeType="1"/>
              </p:cNvSpPr>
              <p:nvPr/>
            </p:nvSpPr>
            <p:spPr bwMode="auto">
              <a:xfrm flipV="1">
                <a:off x="2540" y="300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6" name="Line 380"/>
              <p:cNvSpPr>
                <a:spLocks noChangeShapeType="1"/>
              </p:cNvSpPr>
              <p:nvPr/>
            </p:nvSpPr>
            <p:spPr bwMode="auto">
              <a:xfrm flipV="1">
                <a:off x="2558" y="299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7" name="Line 381"/>
              <p:cNvSpPr>
                <a:spLocks noChangeShapeType="1"/>
              </p:cNvSpPr>
              <p:nvPr/>
            </p:nvSpPr>
            <p:spPr bwMode="auto">
              <a:xfrm flipV="1">
                <a:off x="2576" y="298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8" name="Line 382"/>
              <p:cNvSpPr>
                <a:spLocks noChangeShapeType="1"/>
              </p:cNvSpPr>
              <p:nvPr/>
            </p:nvSpPr>
            <p:spPr bwMode="auto">
              <a:xfrm flipV="1">
                <a:off x="2594" y="2974"/>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9" name="Line 383"/>
              <p:cNvSpPr>
                <a:spLocks noChangeShapeType="1"/>
              </p:cNvSpPr>
              <p:nvPr/>
            </p:nvSpPr>
            <p:spPr bwMode="auto">
              <a:xfrm flipV="1">
                <a:off x="2641" y="2948"/>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0" name="Line 384"/>
              <p:cNvSpPr>
                <a:spLocks noChangeShapeType="1"/>
              </p:cNvSpPr>
              <p:nvPr/>
            </p:nvSpPr>
            <p:spPr bwMode="auto">
              <a:xfrm flipV="1">
                <a:off x="2645" y="293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1" name="Line 385"/>
              <p:cNvSpPr>
                <a:spLocks noChangeShapeType="1"/>
              </p:cNvSpPr>
              <p:nvPr/>
            </p:nvSpPr>
            <p:spPr bwMode="auto">
              <a:xfrm flipV="1">
                <a:off x="2663" y="292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2" name="Line 386"/>
              <p:cNvSpPr>
                <a:spLocks noChangeShapeType="1"/>
              </p:cNvSpPr>
              <p:nvPr/>
            </p:nvSpPr>
            <p:spPr bwMode="auto">
              <a:xfrm flipV="1">
                <a:off x="2681" y="291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3" name="Line 387"/>
              <p:cNvSpPr>
                <a:spLocks noChangeShapeType="1"/>
              </p:cNvSpPr>
              <p:nvPr/>
            </p:nvSpPr>
            <p:spPr bwMode="auto">
              <a:xfrm flipV="1">
                <a:off x="2699" y="290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4" name="Line 388"/>
              <p:cNvSpPr>
                <a:spLocks noChangeShapeType="1"/>
              </p:cNvSpPr>
              <p:nvPr/>
            </p:nvSpPr>
            <p:spPr bwMode="auto">
              <a:xfrm>
                <a:off x="2717" y="2905"/>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5" name="Line 389"/>
              <p:cNvSpPr>
                <a:spLocks noChangeShapeType="1"/>
              </p:cNvSpPr>
              <p:nvPr/>
            </p:nvSpPr>
            <p:spPr bwMode="auto">
              <a:xfrm flipV="1">
                <a:off x="2753" y="2873"/>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6" name="Line 390"/>
              <p:cNvSpPr>
                <a:spLocks noChangeShapeType="1"/>
              </p:cNvSpPr>
              <p:nvPr/>
            </p:nvSpPr>
            <p:spPr bwMode="auto">
              <a:xfrm flipV="1">
                <a:off x="2767" y="286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7" name="Line 391"/>
              <p:cNvSpPr>
                <a:spLocks noChangeShapeType="1"/>
              </p:cNvSpPr>
              <p:nvPr/>
            </p:nvSpPr>
            <p:spPr bwMode="auto">
              <a:xfrm flipV="1">
                <a:off x="2785" y="285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8" name="Line 392"/>
              <p:cNvSpPr>
                <a:spLocks noChangeShapeType="1"/>
              </p:cNvSpPr>
              <p:nvPr/>
            </p:nvSpPr>
            <p:spPr bwMode="auto">
              <a:xfrm flipV="1">
                <a:off x="2803" y="284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9" name="Line 393"/>
              <p:cNvSpPr>
                <a:spLocks noChangeShapeType="1"/>
              </p:cNvSpPr>
              <p:nvPr/>
            </p:nvSpPr>
            <p:spPr bwMode="auto">
              <a:xfrm flipV="1">
                <a:off x="2821" y="2837"/>
                <a:ext cx="4"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0" name="Line 394"/>
              <p:cNvSpPr>
                <a:spLocks noChangeShapeType="1"/>
              </p:cNvSpPr>
              <p:nvPr/>
            </p:nvSpPr>
            <p:spPr bwMode="auto">
              <a:xfrm flipV="1">
                <a:off x="2861" y="2808"/>
                <a:ext cx="11"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1" name="Line 395"/>
              <p:cNvSpPr>
                <a:spLocks noChangeShapeType="1"/>
              </p:cNvSpPr>
              <p:nvPr/>
            </p:nvSpPr>
            <p:spPr bwMode="auto">
              <a:xfrm flipV="1">
                <a:off x="2872" y="2794"/>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2" name="Line 396"/>
              <p:cNvSpPr>
                <a:spLocks noChangeShapeType="1"/>
              </p:cNvSpPr>
              <p:nvPr/>
            </p:nvSpPr>
            <p:spPr bwMode="auto">
              <a:xfrm flipV="1">
                <a:off x="2890" y="278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3" name="Line 397"/>
              <p:cNvSpPr>
                <a:spLocks noChangeShapeType="1"/>
              </p:cNvSpPr>
              <p:nvPr/>
            </p:nvSpPr>
            <p:spPr bwMode="auto">
              <a:xfrm flipV="1">
                <a:off x="2908" y="277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4" name="Line 398"/>
              <p:cNvSpPr>
                <a:spLocks noChangeShapeType="1"/>
              </p:cNvSpPr>
              <p:nvPr/>
            </p:nvSpPr>
            <p:spPr bwMode="auto">
              <a:xfrm flipV="1">
                <a:off x="2926" y="2768"/>
                <a:ext cx="10"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5" name="Line 399"/>
              <p:cNvSpPr>
                <a:spLocks noChangeShapeType="1"/>
              </p:cNvSpPr>
              <p:nvPr/>
            </p:nvSpPr>
            <p:spPr bwMode="auto">
              <a:xfrm flipV="1">
                <a:off x="2972" y="2740"/>
                <a:ext cx="8"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6" name="Line 400"/>
              <p:cNvSpPr>
                <a:spLocks noChangeShapeType="1"/>
              </p:cNvSpPr>
              <p:nvPr/>
            </p:nvSpPr>
            <p:spPr bwMode="auto">
              <a:xfrm flipV="1">
                <a:off x="2980" y="2729"/>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7" name="Line 401"/>
              <p:cNvSpPr>
                <a:spLocks noChangeShapeType="1"/>
              </p:cNvSpPr>
              <p:nvPr/>
            </p:nvSpPr>
            <p:spPr bwMode="auto">
              <a:xfrm flipV="1">
                <a:off x="2994" y="271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8" name="Line 402"/>
              <p:cNvSpPr>
                <a:spLocks noChangeShapeType="1"/>
              </p:cNvSpPr>
              <p:nvPr/>
            </p:nvSpPr>
            <p:spPr bwMode="auto">
              <a:xfrm flipV="1">
                <a:off x="3012" y="270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9" name="Line 403"/>
              <p:cNvSpPr>
                <a:spLocks noChangeShapeType="1"/>
              </p:cNvSpPr>
              <p:nvPr/>
            </p:nvSpPr>
            <p:spPr bwMode="auto">
              <a:xfrm flipV="1">
                <a:off x="3030" y="2700"/>
                <a:ext cx="14"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0" name="Line 404"/>
              <p:cNvSpPr>
                <a:spLocks noChangeShapeType="1"/>
              </p:cNvSpPr>
              <p:nvPr/>
            </p:nvSpPr>
            <p:spPr bwMode="auto">
              <a:xfrm>
                <a:off x="3080" y="2675"/>
                <a:ext cx="4"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1" name="Line 405"/>
              <p:cNvSpPr>
                <a:spLocks noChangeShapeType="1"/>
              </p:cNvSpPr>
              <p:nvPr/>
            </p:nvSpPr>
            <p:spPr bwMode="auto">
              <a:xfrm flipV="1">
                <a:off x="3084" y="266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grpSp>
          <p:nvGrpSpPr>
            <p:cNvPr id="10" name="Group 607"/>
            <p:cNvGrpSpPr>
              <a:grpSpLocks/>
            </p:cNvGrpSpPr>
            <p:nvPr/>
          </p:nvGrpSpPr>
          <p:grpSpPr bwMode="auto">
            <a:xfrm>
              <a:off x="959" y="226"/>
              <a:ext cx="5909" cy="3774"/>
              <a:chOff x="959" y="226"/>
              <a:chExt cx="5909" cy="3774"/>
            </a:xfrm>
          </p:grpSpPr>
          <p:sp>
            <p:nvSpPr>
              <p:cNvPr id="13" name="Line 407"/>
              <p:cNvSpPr>
                <a:spLocks noChangeShapeType="1"/>
              </p:cNvSpPr>
              <p:nvPr/>
            </p:nvSpPr>
            <p:spPr bwMode="auto">
              <a:xfrm flipV="1">
                <a:off x="3102" y="265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 name="Line 408"/>
              <p:cNvSpPr>
                <a:spLocks noChangeShapeType="1"/>
              </p:cNvSpPr>
              <p:nvPr/>
            </p:nvSpPr>
            <p:spPr bwMode="auto">
              <a:xfrm flipV="1">
                <a:off x="3120" y="2642"/>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 name="Line 409"/>
              <p:cNvSpPr>
                <a:spLocks noChangeShapeType="1"/>
              </p:cNvSpPr>
              <p:nvPr/>
            </p:nvSpPr>
            <p:spPr bwMode="auto">
              <a:xfrm flipV="1">
                <a:off x="3134" y="263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 name="Line 410"/>
              <p:cNvSpPr>
                <a:spLocks noChangeShapeType="1"/>
              </p:cNvSpPr>
              <p:nvPr/>
            </p:nvSpPr>
            <p:spPr bwMode="auto">
              <a:xfrm flipV="1">
                <a:off x="3152" y="2628"/>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 name="Line 411"/>
              <p:cNvSpPr>
                <a:spLocks noChangeShapeType="1"/>
              </p:cNvSpPr>
              <p:nvPr/>
            </p:nvSpPr>
            <p:spPr bwMode="auto">
              <a:xfrm flipV="1">
                <a:off x="3192" y="2599"/>
                <a:ext cx="14"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 name="Line 412"/>
              <p:cNvSpPr>
                <a:spLocks noChangeShapeType="1"/>
              </p:cNvSpPr>
              <p:nvPr/>
            </p:nvSpPr>
            <p:spPr bwMode="auto">
              <a:xfrm flipV="1">
                <a:off x="3206" y="2585"/>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 name="Line 413"/>
              <p:cNvSpPr>
                <a:spLocks noChangeShapeType="1"/>
              </p:cNvSpPr>
              <p:nvPr/>
            </p:nvSpPr>
            <p:spPr bwMode="auto">
              <a:xfrm flipV="1">
                <a:off x="3224" y="257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 name="Line 414"/>
              <p:cNvSpPr>
                <a:spLocks noChangeShapeType="1"/>
              </p:cNvSpPr>
              <p:nvPr/>
            </p:nvSpPr>
            <p:spPr bwMode="auto">
              <a:xfrm flipV="1">
                <a:off x="3242" y="256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 name="Line 415"/>
              <p:cNvSpPr>
                <a:spLocks noChangeShapeType="1"/>
              </p:cNvSpPr>
              <p:nvPr/>
            </p:nvSpPr>
            <p:spPr bwMode="auto">
              <a:xfrm flipV="1">
                <a:off x="3260" y="2560"/>
                <a:ext cx="4"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 name="Line 416"/>
              <p:cNvSpPr>
                <a:spLocks noChangeShapeType="1"/>
              </p:cNvSpPr>
              <p:nvPr/>
            </p:nvSpPr>
            <p:spPr bwMode="auto">
              <a:xfrm flipV="1">
                <a:off x="3300" y="2531"/>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 name="Line 417"/>
              <p:cNvSpPr>
                <a:spLocks noChangeShapeType="1"/>
              </p:cNvSpPr>
              <p:nvPr/>
            </p:nvSpPr>
            <p:spPr bwMode="auto">
              <a:xfrm flipV="1">
                <a:off x="3311" y="252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 name="Line 418"/>
              <p:cNvSpPr>
                <a:spLocks noChangeShapeType="1"/>
              </p:cNvSpPr>
              <p:nvPr/>
            </p:nvSpPr>
            <p:spPr bwMode="auto">
              <a:xfrm flipV="1">
                <a:off x="3329" y="250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 name="Line 419"/>
              <p:cNvSpPr>
                <a:spLocks noChangeShapeType="1"/>
              </p:cNvSpPr>
              <p:nvPr/>
            </p:nvSpPr>
            <p:spPr bwMode="auto">
              <a:xfrm flipV="1">
                <a:off x="3347" y="249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 name="Line 420"/>
              <p:cNvSpPr>
                <a:spLocks noChangeShapeType="1"/>
              </p:cNvSpPr>
              <p:nvPr/>
            </p:nvSpPr>
            <p:spPr bwMode="auto">
              <a:xfrm flipV="1">
                <a:off x="3365" y="2491"/>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 name="Line 421"/>
              <p:cNvSpPr>
                <a:spLocks noChangeShapeType="1"/>
              </p:cNvSpPr>
              <p:nvPr/>
            </p:nvSpPr>
            <p:spPr bwMode="auto">
              <a:xfrm flipV="1">
                <a:off x="3412" y="2466"/>
                <a:ext cx="3"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 name="Line 422"/>
              <p:cNvSpPr>
                <a:spLocks noChangeShapeType="1"/>
              </p:cNvSpPr>
              <p:nvPr/>
            </p:nvSpPr>
            <p:spPr bwMode="auto">
              <a:xfrm flipV="1">
                <a:off x="3415" y="245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 name="Line 423"/>
              <p:cNvSpPr>
                <a:spLocks noChangeShapeType="1"/>
              </p:cNvSpPr>
              <p:nvPr/>
            </p:nvSpPr>
            <p:spPr bwMode="auto">
              <a:xfrm flipV="1">
                <a:off x="3433" y="244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 name="Line 424"/>
              <p:cNvSpPr>
                <a:spLocks noChangeShapeType="1"/>
              </p:cNvSpPr>
              <p:nvPr/>
            </p:nvSpPr>
            <p:spPr bwMode="auto">
              <a:xfrm flipV="1">
                <a:off x="3451" y="243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 name="Line 425"/>
              <p:cNvSpPr>
                <a:spLocks noChangeShapeType="1"/>
              </p:cNvSpPr>
              <p:nvPr/>
            </p:nvSpPr>
            <p:spPr bwMode="auto">
              <a:xfrm flipV="1">
                <a:off x="3469" y="2423"/>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8" name="Line 426"/>
              <p:cNvSpPr>
                <a:spLocks noChangeShapeType="1"/>
              </p:cNvSpPr>
              <p:nvPr/>
            </p:nvSpPr>
            <p:spPr bwMode="auto">
              <a:xfrm>
                <a:off x="3520" y="2401"/>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9" name="Line 427"/>
              <p:cNvSpPr>
                <a:spLocks noChangeShapeType="1"/>
              </p:cNvSpPr>
              <p:nvPr/>
            </p:nvSpPr>
            <p:spPr bwMode="auto">
              <a:xfrm flipV="1">
                <a:off x="3523" y="2387"/>
                <a:ext cx="15"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0" name="Line 428"/>
              <p:cNvSpPr>
                <a:spLocks noChangeShapeType="1"/>
              </p:cNvSpPr>
              <p:nvPr/>
            </p:nvSpPr>
            <p:spPr bwMode="auto">
              <a:xfrm flipV="1">
                <a:off x="3538" y="237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1" name="Line 429"/>
              <p:cNvSpPr>
                <a:spLocks noChangeShapeType="1"/>
              </p:cNvSpPr>
              <p:nvPr/>
            </p:nvSpPr>
            <p:spPr bwMode="auto">
              <a:xfrm flipV="1">
                <a:off x="3556" y="236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2" name="Line 430"/>
              <p:cNvSpPr>
                <a:spLocks noChangeShapeType="1"/>
              </p:cNvSpPr>
              <p:nvPr/>
            </p:nvSpPr>
            <p:spPr bwMode="auto">
              <a:xfrm flipV="1">
                <a:off x="3574" y="235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4" name="Line 431"/>
              <p:cNvSpPr>
                <a:spLocks noChangeShapeType="1"/>
              </p:cNvSpPr>
              <p:nvPr/>
            </p:nvSpPr>
            <p:spPr bwMode="auto">
              <a:xfrm>
                <a:off x="3592" y="2354"/>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5" name="Line 432"/>
              <p:cNvSpPr>
                <a:spLocks noChangeShapeType="1"/>
              </p:cNvSpPr>
              <p:nvPr/>
            </p:nvSpPr>
            <p:spPr bwMode="auto">
              <a:xfrm flipV="1">
                <a:off x="3631" y="2322"/>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6" name="Line 433"/>
              <p:cNvSpPr>
                <a:spLocks noChangeShapeType="1"/>
              </p:cNvSpPr>
              <p:nvPr/>
            </p:nvSpPr>
            <p:spPr bwMode="auto">
              <a:xfrm flipV="1">
                <a:off x="3646" y="231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7" name="Line 434"/>
              <p:cNvSpPr>
                <a:spLocks noChangeShapeType="1"/>
              </p:cNvSpPr>
              <p:nvPr/>
            </p:nvSpPr>
            <p:spPr bwMode="auto">
              <a:xfrm flipV="1">
                <a:off x="3664" y="2300"/>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8" name="Line 435"/>
              <p:cNvSpPr>
                <a:spLocks noChangeShapeType="1"/>
              </p:cNvSpPr>
              <p:nvPr/>
            </p:nvSpPr>
            <p:spPr bwMode="auto">
              <a:xfrm flipV="1">
                <a:off x="3678" y="229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9" name="Line 436"/>
              <p:cNvSpPr>
                <a:spLocks noChangeShapeType="1"/>
              </p:cNvSpPr>
              <p:nvPr/>
            </p:nvSpPr>
            <p:spPr bwMode="auto">
              <a:xfrm flipV="1">
                <a:off x="3696" y="2286"/>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0" name="Line 437"/>
              <p:cNvSpPr>
                <a:spLocks noChangeShapeType="1"/>
              </p:cNvSpPr>
              <p:nvPr/>
            </p:nvSpPr>
            <p:spPr bwMode="auto">
              <a:xfrm flipV="1">
                <a:off x="3739" y="2257"/>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1" name="Line 438"/>
              <p:cNvSpPr>
                <a:spLocks noChangeShapeType="1"/>
              </p:cNvSpPr>
              <p:nvPr/>
            </p:nvSpPr>
            <p:spPr bwMode="auto">
              <a:xfrm flipV="1">
                <a:off x="3750" y="224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2" name="Line 439"/>
              <p:cNvSpPr>
                <a:spLocks noChangeShapeType="1"/>
              </p:cNvSpPr>
              <p:nvPr/>
            </p:nvSpPr>
            <p:spPr bwMode="auto">
              <a:xfrm flipV="1">
                <a:off x="3768" y="223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3" name="Line 440"/>
              <p:cNvSpPr>
                <a:spLocks noChangeShapeType="1"/>
              </p:cNvSpPr>
              <p:nvPr/>
            </p:nvSpPr>
            <p:spPr bwMode="auto">
              <a:xfrm flipV="1">
                <a:off x="3786" y="222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4" name="Line 441"/>
              <p:cNvSpPr>
                <a:spLocks noChangeShapeType="1"/>
              </p:cNvSpPr>
              <p:nvPr/>
            </p:nvSpPr>
            <p:spPr bwMode="auto">
              <a:xfrm flipV="1">
                <a:off x="3804" y="2218"/>
                <a:ext cx="7"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5" name="Line 442"/>
              <p:cNvSpPr>
                <a:spLocks noChangeShapeType="1"/>
              </p:cNvSpPr>
              <p:nvPr/>
            </p:nvSpPr>
            <p:spPr bwMode="auto">
              <a:xfrm>
                <a:off x="3851" y="2192"/>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6" name="Line 443"/>
              <p:cNvSpPr>
                <a:spLocks noChangeShapeType="1"/>
              </p:cNvSpPr>
              <p:nvPr/>
            </p:nvSpPr>
            <p:spPr bwMode="auto">
              <a:xfrm flipV="1">
                <a:off x="3854" y="2178"/>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7" name="Line 444"/>
              <p:cNvSpPr>
                <a:spLocks noChangeShapeType="1"/>
              </p:cNvSpPr>
              <p:nvPr/>
            </p:nvSpPr>
            <p:spPr bwMode="auto">
              <a:xfrm flipV="1">
                <a:off x="3872" y="216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8" name="Line 445"/>
              <p:cNvSpPr>
                <a:spLocks noChangeShapeType="1"/>
              </p:cNvSpPr>
              <p:nvPr/>
            </p:nvSpPr>
            <p:spPr bwMode="auto">
              <a:xfrm flipV="1">
                <a:off x="3890" y="215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9" name="Line 446"/>
              <p:cNvSpPr>
                <a:spLocks noChangeShapeType="1"/>
              </p:cNvSpPr>
              <p:nvPr/>
            </p:nvSpPr>
            <p:spPr bwMode="auto">
              <a:xfrm flipV="1">
                <a:off x="3908" y="2149"/>
                <a:ext cx="15"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0" name="Line 447"/>
              <p:cNvSpPr>
                <a:spLocks noChangeShapeType="1"/>
              </p:cNvSpPr>
              <p:nvPr/>
            </p:nvSpPr>
            <p:spPr bwMode="auto">
              <a:xfrm>
                <a:off x="3959" y="2124"/>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1" name="Line 448"/>
              <p:cNvSpPr>
                <a:spLocks noChangeShapeType="1"/>
              </p:cNvSpPr>
              <p:nvPr/>
            </p:nvSpPr>
            <p:spPr bwMode="auto">
              <a:xfrm flipV="1">
                <a:off x="3959" y="211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2" name="Line 449"/>
              <p:cNvSpPr>
                <a:spLocks noChangeShapeType="1"/>
              </p:cNvSpPr>
              <p:nvPr/>
            </p:nvSpPr>
            <p:spPr bwMode="auto">
              <a:xfrm flipV="1">
                <a:off x="3977" y="210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3" name="Line 450"/>
              <p:cNvSpPr>
                <a:spLocks noChangeShapeType="1"/>
              </p:cNvSpPr>
              <p:nvPr/>
            </p:nvSpPr>
            <p:spPr bwMode="auto">
              <a:xfrm flipV="1">
                <a:off x="3995" y="209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4" name="Line 451"/>
              <p:cNvSpPr>
                <a:spLocks noChangeShapeType="1"/>
              </p:cNvSpPr>
              <p:nvPr/>
            </p:nvSpPr>
            <p:spPr bwMode="auto">
              <a:xfrm flipV="1">
                <a:off x="4013" y="208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5" name="Line 452"/>
              <p:cNvSpPr>
                <a:spLocks noChangeShapeType="1"/>
              </p:cNvSpPr>
              <p:nvPr/>
            </p:nvSpPr>
            <p:spPr bwMode="auto">
              <a:xfrm>
                <a:off x="4031" y="2081"/>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6" name="Line 453"/>
              <p:cNvSpPr>
                <a:spLocks noChangeShapeType="1"/>
              </p:cNvSpPr>
              <p:nvPr/>
            </p:nvSpPr>
            <p:spPr bwMode="auto">
              <a:xfrm flipV="1">
                <a:off x="4070" y="2048"/>
                <a:ext cx="11"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7" name="Line 454"/>
              <p:cNvSpPr>
                <a:spLocks noChangeShapeType="1"/>
              </p:cNvSpPr>
              <p:nvPr/>
            </p:nvSpPr>
            <p:spPr bwMode="auto">
              <a:xfrm flipV="1">
                <a:off x="4081" y="203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8" name="Line 455"/>
              <p:cNvSpPr>
                <a:spLocks noChangeShapeType="1"/>
              </p:cNvSpPr>
              <p:nvPr/>
            </p:nvSpPr>
            <p:spPr bwMode="auto">
              <a:xfrm flipV="1">
                <a:off x="4099" y="202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9" name="Line 456"/>
              <p:cNvSpPr>
                <a:spLocks noChangeShapeType="1"/>
              </p:cNvSpPr>
              <p:nvPr/>
            </p:nvSpPr>
            <p:spPr bwMode="auto">
              <a:xfrm flipV="1">
                <a:off x="4117" y="201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11" name="Line 457"/>
              <p:cNvSpPr>
                <a:spLocks noChangeShapeType="1"/>
              </p:cNvSpPr>
              <p:nvPr/>
            </p:nvSpPr>
            <p:spPr bwMode="auto">
              <a:xfrm flipV="1">
                <a:off x="4135" y="2009"/>
                <a:ext cx="7"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12" name="Line 458"/>
              <p:cNvSpPr>
                <a:spLocks noChangeShapeType="1"/>
              </p:cNvSpPr>
              <p:nvPr/>
            </p:nvSpPr>
            <p:spPr bwMode="auto">
              <a:xfrm flipV="1">
                <a:off x="4178" y="1984"/>
                <a:ext cx="11"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13" name="Line 459"/>
              <p:cNvSpPr>
                <a:spLocks noChangeShapeType="1"/>
              </p:cNvSpPr>
              <p:nvPr/>
            </p:nvSpPr>
            <p:spPr bwMode="auto">
              <a:xfrm flipV="1">
                <a:off x="4189" y="1969"/>
                <a:ext cx="15" cy="1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14" name="Line 460"/>
              <p:cNvSpPr>
                <a:spLocks noChangeShapeType="1"/>
              </p:cNvSpPr>
              <p:nvPr/>
            </p:nvSpPr>
            <p:spPr bwMode="auto">
              <a:xfrm flipV="1">
                <a:off x="4204" y="195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15" name="Line 461"/>
              <p:cNvSpPr>
                <a:spLocks noChangeShapeType="1"/>
              </p:cNvSpPr>
              <p:nvPr/>
            </p:nvSpPr>
            <p:spPr bwMode="auto">
              <a:xfrm flipV="1">
                <a:off x="4222" y="194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8" name="Line 462"/>
              <p:cNvSpPr>
                <a:spLocks noChangeShapeType="1"/>
              </p:cNvSpPr>
              <p:nvPr/>
            </p:nvSpPr>
            <p:spPr bwMode="auto">
              <a:xfrm flipV="1">
                <a:off x="4240" y="1940"/>
                <a:ext cx="10"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9" name="Line 463"/>
              <p:cNvSpPr>
                <a:spLocks noChangeShapeType="1"/>
              </p:cNvSpPr>
              <p:nvPr/>
            </p:nvSpPr>
            <p:spPr bwMode="auto">
              <a:xfrm flipV="1">
                <a:off x="4286" y="1915"/>
                <a:ext cx="8"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0" name="Line 464"/>
              <p:cNvSpPr>
                <a:spLocks noChangeShapeType="1"/>
              </p:cNvSpPr>
              <p:nvPr/>
            </p:nvSpPr>
            <p:spPr bwMode="auto">
              <a:xfrm flipV="1">
                <a:off x="4294" y="190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0" name="Line 465"/>
              <p:cNvSpPr>
                <a:spLocks noChangeShapeType="1"/>
              </p:cNvSpPr>
              <p:nvPr/>
            </p:nvSpPr>
            <p:spPr bwMode="auto">
              <a:xfrm flipV="1">
                <a:off x="4312" y="189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1" name="Line 466"/>
              <p:cNvSpPr>
                <a:spLocks noChangeShapeType="1"/>
              </p:cNvSpPr>
              <p:nvPr/>
            </p:nvSpPr>
            <p:spPr bwMode="auto">
              <a:xfrm flipV="1">
                <a:off x="4330" y="1883"/>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2" name="Line 467"/>
              <p:cNvSpPr>
                <a:spLocks noChangeShapeType="1"/>
              </p:cNvSpPr>
              <p:nvPr/>
            </p:nvSpPr>
            <p:spPr bwMode="auto">
              <a:xfrm flipV="1">
                <a:off x="4344" y="187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3" name="Line 468"/>
              <p:cNvSpPr>
                <a:spLocks noChangeShapeType="1"/>
              </p:cNvSpPr>
              <p:nvPr/>
            </p:nvSpPr>
            <p:spPr bwMode="auto">
              <a:xfrm>
                <a:off x="4398" y="1850"/>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4" name="Line 469"/>
              <p:cNvSpPr>
                <a:spLocks noChangeShapeType="1"/>
              </p:cNvSpPr>
              <p:nvPr/>
            </p:nvSpPr>
            <p:spPr bwMode="auto">
              <a:xfrm flipV="1">
                <a:off x="4398" y="184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5" name="Line 470"/>
              <p:cNvSpPr>
                <a:spLocks noChangeShapeType="1"/>
              </p:cNvSpPr>
              <p:nvPr/>
            </p:nvSpPr>
            <p:spPr bwMode="auto">
              <a:xfrm flipV="1">
                <a:off x="4416" y="182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6" name="Line 471"/>
              <p:cNvSpPr>
                <a:spLocks noChangeShapeType="1"/>
              </p:cNvSpPr>
              <p:nvPr/>
            </p:nvSpPr>
            <p:spPr bwMode="auto">
              <a:xfrm flipV="1">
                <a:off x="4434" y="181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7" name="Line 472"/>
              <p:cNvSpPr>
                <a:spLocks noChangeShapeType="1"/>
              </p:cNvSpPr>
              <p:nvPr/>
            </p:nvSpPr>
            <p:spPr bwMode="auto">
              <a:xfrm flipV="1">
                <a:off x="4452" y="180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8" name="Line 473"/>
              <p:cNvSpPr>
                <a:spLocks noChangeShapeType="1"/>
              </p:cNvSpPr>
              <p:nvPr/>
            </p:nvSpPr>
            <p:spPr bwMode="auto">
              <a:xfrm flipV="1">
                <a:off x="4470" y="1804"/>
                <a:ext cx="0"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9" name="Line 474"/>
              <p:cNvSpPr>
                <a:spLocks noChangeShapeType="1"/>
              </p:cNvSpPr>
              <p:nvPr/>
            </p:nvSpPr>
            <p:spPr bwMode="auto">
              <a:xfrm flipV="1">
                <a:off x="4506" y="1771"/>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0" name="Line 475"/>
              <p:cNvSpPr>
                <a:spLocks noChangeShapeType="1"/>
              </p:cNvSpPr>
              <p:nvPr/>
            </p:nvSpPr>
            <p:spPr bwMode="auto">
              <a:xfrm flipV="1">
                <a:off x="4520" y="176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1" name="Line 476"/>
              <p:cNvSpPr>
                <a:spLocks noChangeShapeType="1"/>
              </p:cNvSpPr>
              <p:nvPr/>
            </p:nvSpPr>
            <p:spPr bwMode="auto">
              <a:xfrm flipV="1">
                <a:off x="4538" y="175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2" name="Line 477"/>
              <p:cNvSpPr>
                <a:spLocks noChangeShapeType="1"/>
              </p:cNvSpPr>
              <p:nvPr/>
            </p:nvSpPr>
            <p:spPr bwMode="auto">
              <a:xfrm flipV="1">
                <a:off x="4556" y="173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3" name="Line 478"/>
              <p:cNvSpPr>
                <a:spLocks noChangeShapeType="1"/>
              </p:cNvSpPr>
              <p:nvPr/>
            </p:nvSpPr>
            <p:spPr bwMode="auto">
              <a:xfrm flipV="1">
                <a:off x="4574" y="1735"/>
                <a:ext cx="8"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4" name="Line 479"/>
              <p:cNvSpPr>
                <a:spLocks noChangeShapeType="1"/>
              </p:cNvSpPr>
              <p:nvPr/>
            </p:nvSpPr>
            <p:spPr bwMode="auto">
              <a:xfrm flipV="1">
                <a:off x="4618" y="1706"/>
                <a:ext cx="7"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5" name="Line 480"/>
              <p:cNvSpPr>
                <a:spLocks noChangeShapeType="1"/>
              </p:cNvSpPr>
              <p:nvPr/>
            </p:nvSpPr>
            <p:spPr bwMode="auto">
              <a:xfrm flipV="1">
                <a:off x="4625" y="169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6" name="Line 481"/>
              <p:cNvSpPr>
                <a:spLocks noChangeShapeType="1"/>
              </p:cNvSpPr>
              <p:nvPr/>
            </p:nvSpPr>
            <p:spPr bwMode="auto">
              <a:xfrm flipV="1">
                <a:off x="4643" y="168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7" name="Line 482"/>
              <p:cNvSpPr>
                <a:spLocks noChangeShapeType="1"/>
              </p:cNvSpPr>
              <p:nvPr/>
            </p:nvSpPr>
            <p:spPr bwMode="auto">
              <a:xfrm flipV="1">
                <a:off x="4661" y="167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8" name="Line 483"/>
              <p:cNvSpPr>
                <a:spLocks noChangeShapeType="1"/>
              </p:cNvSpPr>
              <p:nvPr/>
            </p:nvSpPr>
            <p:spPr bwMode="auto">
              <a:xfrm flipV="1">
                <a:off x="4679" y="1667"/>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9" name="Line 484"/>
              <p:cNvSpPr>
                <a:spLocks noChangeShapeType="1"/>
              </p:cNvSpPr>
              <p:nvPr/>
            </p:nvSpPr>
            <p:spPr bwMode="auto">
              <a:xfrm flipV="1">
                <a:off x="4726" y="1642"/>
                <a:ext cx="7"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0" name="Line 485"/>
              <p:cNvSpPr>
                <a:spLocks noChangeShapeType="1"/>
              </p:cNvSpPr>
              <p:nvPr/>
            </p:nvSpPr>
            <p:spPr bwMode="auto">
              <a:xfrm flipV="1">
                <a:off x="4733" y="1631"/>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1" name="Line 486"/>
              <p:cNvSpPr>
                <a:spLocks noChangeShapeType="1"/>
              </p:cNvSpPr>
              <p:nvPr/>
            </p:nvSpPr>
            <p:spPr bwMode="auto">
              <a:xfrm flipV="1">
                <a:off x="4747" y="162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2" name="Line 487"/>
              <p:cNvSpPr>
                <a:spLocks noChangeShapeType="1"/>
              </p:cNvSpPr>
              <p:nvPr/>
            </p:nvSpPr>
            <p:spPr bwMode="auto">
              <a:xfrm flipV="1">
                <a:off x="4765" y="160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3" name="Line 488"/>
              <p:cNvSpPr>
                <a:spLocks noChangeShapeType="1"/>
              </p:cNvSpPr>
              <p:nvPr/>
            </p:nvSpPr>
            <p:spPr bwMode="auto">
              <a:xfrm flipV="1">
                <a:off x="4783" y="159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4" name="Line 489"/>
              <p:cNvSpPr>
                <a:spLocks noChangeShapeType="1"/>
              </p:cNvSpPr>
              <p:nvPr/>
            </p:nvSpPr>
            <p:spPr bwMode="auto">
              <a:xfrm flipV="1">
                <a:off x="4837" y="156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5" name="Line 490"/>
              <p:cNvSpPr>
                <a:spLocks noChangeShapeType="1"/>
              </p:cNvSpPr>
              <p:nvPr/>
            </p:nvSpPr>
            <p:spPr bwMode="auto">
              <a:xfrm flipV="1">
                <a:off x="4855" y="1552"/>
                <a:ext cx="15"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6" name="Line 491"/>
              <p:cNvSpPr>
                <a:spLocks noChangeShapeType="1"/>
              </p:cNvSpPr>
              <p:nvPr/>
            </p:nvSpPr>
            <p:spPr bwMode="auto">
              <a:xfrm flipV="1">
                <a:off x="4870" y="154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7" name="Line 492"/>
              <p:cNvSpPr>
                <a:spLocks noChangeShapeType="1"/>
              </p:cNvSpPr>
              <p:nvPr/>
            </p:nvSpPr>
            <p:spPr bwMode="auto">
              <a:xfrm flipV="1">
                <a:off x="4888" y="153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8" name="Line 493"/>
              <p:cNvSpPr>
                <a:spLocks noChangeShapeType="1"/>
              </p:cNvSpPr>
              <p:nvPr/>
            </p:nvSpPr>
            <p:spPr bwMode="auto">
              <a:xfrm>
                <a:off x="4906" y="1530"/>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9" name="Line 494"/>
              <p:cNvSpPr>
                <a:spLocks noChangeShapeType="1"/>
              </p:cNvSpPr>
              <p:nvPr/>
            </p:nvSpPr>
            <p:spPr bwMode="auto">
              <a:xfrm flipV="1">
                <a:off x="4945" y="1498"/>
                <a:ext cx="15"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0" name="Line 495"/>
              <p:cNvSpPr>
                <a:spLocks noChangeShapeType="1"/>
              </p:cNvSpPr>
              <p:nvPr/>
            </p:nvSpPr>
            <p:spPr bwMode="auto">
              <a:xfrm flipV="1">
                <a:off x="4960" y="148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1" name="Line 496"/>
              <p:cNvSpPr>
                <a:spLocks noChangeShapeType="1"/>
              </p:cNvSpPr>
              <p:nvPr/>
            </p:nvSpPr>
            <p:spPr bwMode="auto">
              <a:xfrm flipV="1">
                <a:off x="4978" y="147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2" name="Line 497"/>
              <p:cNvSpPr>
                <a:spLocks noChangeShapeType="1"/>
              </p:cNvSpPr>
              <p:nvPr/>
            </p:nvSpPr>
            <p:spPr bwMode="auto">
              <a:xfrm flipV="1">
                <a:off x="4996" y="1465"/>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3" name="Line 498"/>
              <p:cNvSpPr>
                <a:spLocks noChangeShapeType="1"/>
              </p:cNvSpPr>
              <p:nvPr/>
            </p:nvSpPr>
            <p:spPr bwMode="auto">
              <a:xfrm flipV="1">
                <a:off x="5010" y="1462"/>
                <a:ext cx="11"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4" name="Line 499"/>
              <p:cNvSpPr>
                <a:spLocks noChangeShapeType="1"/>
              </p:cNvSpPr>
              <p:nvPr/>
            </p:nvSpPr>
            <p:spPr bwMode="auto">
              <a:xfrm flipV="1">
                <a:off x="5057" y="1433"/>
                <a:ext cx="7"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5" name="Line 500"/>
              <p:cNvSpPr>
                <a:spLocks noChangeShapeType="1"/>
              </p:cNvSpPr>
              <p:nvPr/>
            </p:nvSpPr>
            <p:spPr bwMode="auto">
              <a:xfrm flipV="1">
                <a:off x="5064" y="142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6" name="Line 501"/>
              <p:cNvSpPr>
                <a:spLocks noChangeShapeType="1"/>
              </p:cNvSpPr>
              <p:nvPr/>
            </p:nvSpPr>
            <p:spPr bwMode="auto">
              <a:xfrm flipV="1">
                <a:off x="5082" y="141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7" name="Line 502"/>
              <p:cNvSpPr>
                <a:spLocks noChangeShapeType="1"/>
              </p:cNvSpPr>
              <p:nvPr/>
            </p:nvSpPr>
            <p:spPr bwMode="auto">
              <a:xfrm flipV="1">
                <a:off x="5100" y="140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8" name="Line 503"/>
              <p:cNvSpPr>
                <a:spLocks noChangeShapeType="1"/>
              </p:cNvSpPr>
              <p:nvPr/>
            </p:nvSpPr>
            <p:spPr bwMode="auto">
              <a:xfrm flipV="1">
                <a:off x="5118" y="1393"/>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9" name="Line 504"/>
              <p:cNvSpPr>
                <a:spLocks noChangeShapeType="1"/>
              </p:cNvSpPr>
              <p:nvPr/>
            </p:nvSpPr>
            <p:spPr bwMode="auto">
              <a:xfrm>
                <a:off x="5165" y="1368"/>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0" name="Line 505"/>
              <p:cNvSpPr>
                <a:spLocks noChangeShapeType="1"/>
              </p:cNvSpPr>
              <p:nvPr/>
            </p:nvSpPr>
            <p:spPr bwMode="auto">
              <a:xfrm flipV="1">
                <a:off x="5168" y="135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1" name="Line 506"/>
              <p:cNvSpPr>
                <a:spLocks noChangeShapeType="1"/>
              </p:cNvSpPr>
              <p:nvPr/>
            </p:nvSpPr>
            <p:spPr bwMode="auto">
              <a:xfrm flipV="1">
                <a:off x="5186" y="1343"/>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2" name="Line 507"/>
              <p:cNvSpPr>
                <a:spLocks noChangeShapeType="1"/>
              </p:cNvSpPr>
              <p:nvPr/>
            </p:nvSpPr>
            <p:spPr bwMode="auto">
              <a:xfrm flipV="1">
                <a:off x="5204" y="133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3" name="Line 508"/>
              <p:cNvSpPr>
                <a:spLocks noChangeShapeType="1"/>
              </p:cNvSpPr>
              <p:nvPr/>
            </p:nvSpPr>
            <p:spPr bwMode="auto">
              <a:xfrm flipV="1">
                <a:off x="5222" y="1325"/>
                <a:ext cx="18"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4" name="Line 509"/>
              <p:cNvSpPr>
                <a:spLocks noChangeShapeType="1"/>
              </p:cNvSpPr>
              <p:nvPr/>
            </p:nvSpPr>
            <p:spPr bwMode="auto">
              <a:xfrm flipV="1">
                <a:off x="5276" y="1289"/>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5" name="Line 510"/>
              <p:cNvSpPr>
                <a:spLocks noChangeShapeType="1"/>
              </p:cNvSpPr>
              <p:nvPr/>
            </p:nvSpPr>
            <p:spPr bwMode="auto">
              <a:xfrm flipV="1">
                <a:off x="5291" y="127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6" name="Line 511"/>
              <p:cNvSpPr>
                <a:spLocks noChangeShapeType="1"/>
              </p:cNvSpPr>
              <p:nvPr/>
            </p:nvSpPr>
            <p:spPr bwMode="auto">
              <a:xfrm flipV="1">
                <a:off x="5309" y="126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7" name="Line 512"/>
              <p:cNvSpPr>
                <a:spLocks noChangeShapeType="1"/>
              </p:cNvSpPr>
              <p:nvPr/>
            </p:nvSpPr>
            <p:spPr bwMode="auto">
              <a:xfrm flipV="1">
                <a:off x="5327" y="125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8" name="Line 513"/>
              <p:cNvSpPr>
                <a:spLocks noChangeShapeType="1"/>
              </p:cNvSpPr>
              <p:nvPr/>
            </p:nvSpPr>
            <p:spPr bwMode="auto">
              <a:xfrm flipV="1">
                <a:off x="5345" y="1253"/>
                <a:ext cx="3"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9" name="Line 514"/>
              <p:cNvSpPr>
                <a:spLocks noChangeShapeType="1"/>
              </p:cNvSpPr>
              <p:nvPr/>
            </p:nvSpPr>
            <p:spPr bwMode="auto">
              <a:xfrm flipV="1">
                <a:off x="5384" y="1224"/>
                <a:ext cx="15"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0" name="Line 515"/>
              <p:cNvSpPr>
                <a:spLocks noChangeShapeType="1"/>
              </p:cNvSpPr>
              <p:nvPr/>
            </p:nvSpPr>
            <p:spPr bwMode="auto">
              <a:xfrm flipV="1">
                <a:off x="5399" y="1213"/>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1" name="Line 516"/>
              <p:cNvSpPr>
                <a:spLocks noChangeShapeType="1"/>
              </p:cNvSpPr>
              <p:nvPr/>
            </p:nvSpPr>
            <p:spPr bwMode="auto">
              <a:xfrm flipV="1">
                <a:off x="5413" y="120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2" name="Line 517"/>
              <p:cNvSpPr>
                <a:spLocks noChangeShapeType="1"/>
              </p:cNvSpPr>
              <p:nvPr/>
            </p:nvSpPr>
            <p:spPr bwMode="auto">
              <a:xfrm flipV="1">
                <a:off x="5431" y="119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3" name="Line 518"/>
              <p:cNvSpPr>
                <a:spLocks noChangeShapeType="1"/>
              </p:cNvSpPr>
              <p:nvPr/>
            </p:nvSpPr>
            <p:spPr bwMode="auto">
              <a:xfrm flipV="1">
                <a:off x="5449" y="1184"/>
                <a:ext cx="7"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4" name="Line 519"/>
              <p:cNvSpPr>
                <a:spLocks noChangeShapeType="1"/>
              </p:cNvSpPr>
              <p:nvPr/>
            </p:nvSpPr>
            <p:spPr bwMode="auto">
              <a:xfrm flipV="1">
                <a:off x="5496" y="1159"/>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5" name="Line 520"/>
              <p:cNvSpPr>
                <a:spLocks noChangeShapeType="1"/>
              </p:cNvSpPr>
              <p:nvPr/>
            </p:nvSpPr>
            <p:spPr bwMode="auto">
              <a:xfrm flipV="1">
                <a:off x="5503" y="114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6" name="Line 521"/>
              <p:cNvSpPr>
                <a:spLocks noChangeShapeType="1"/>
              </p:cNvSpPr>
              <p:nvPr/>
            </p:nvSpPr>
            <p:spPr bwMode="auto">
              <a:xfrm flipV="1">
                <a:off x="5521" y="1134"/>
                <a:ext cx="15"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7" name="Line 522"/>
              <p:cNvSpPr>
                <a:spLocks noChangeShapeType="1"/>
              </p:cNvSpPr>
              <p:nvPr/>
            </p:nvSpPr>
            <p:spPr bwMode="auto">
              <a:xfrm flipV="1">
                <a:off x="5536" y="112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8" name="Line 523"/>
              <p:cNvSpPr>
                <a:spLocks noChangeShapeType="1"/>
              </p:cNvSpPr>
              <p:nvPr/>
            </p:nvSpPr>
            <p:spPr bwMode="auto">
              <a:xfrm flipV="1">
                <a:off x="5554" y="1116"/>
                <a:ext cx="14"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9" name="Line 524"/>
              <p:cNvSpPr>
                <a:spLocks noChangeShapeType="1"/>
              </p:cNvSpPr>
              <p:nvPr/>
            </p:nvSpPr>
            <p:spPr bwMode="auto">
              <a:xfrm flipV="1">
                <a:off x="5604" y="1091"/>
                <a:ext cx="4"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0" name="Line 525"/>
              <p:cNvSpPr>
                <a:spLocks noChangeShapeType="1"/>
              </p:cNvSpPr>
              <p:nvPr/>
            </p:nvSpPr>
            <p:spPr bwMode="auto">
              <a:xfrm flipV="1">
                <a:off x="5608" y="108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1" name="Line 526"/>
              <p:cNvSpPr>
                <a:spLocks noChangeShapeType="1"/>
              </p:cNvSpPr>
              <p:nvPr/>
            </p:nvSpPr>
            <p:spPr bwMode="auto">
              <a:xfrm flipV="1">
                <a:off x="5626" y="106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2" name="Line 527"/>
              <p:cNvSpPr>
                <a:spLocks noChangeShapeType="1"/>
              </p:cNvSpPr>
              <p:nvPr/>
            </p:nvSpPr>
            <p:spPr bwMode="auto">
              <a:xfrm flipV="1">
                <a:off x="5644" y="105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3" name="Line 528"/>
              <p:cNvSpPr>
                <a:spLocks noChangeShapeType="1"/>
              </p:cNvSpPr>
              <p:nvPr/>
            </p:nvSpPr>
            <p:spPr bwMode="auto">
              <a:xfrm flipV="1">
                <a:off x="5662" y="1048"/>
                <a:ext cx="14"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4" name="Line 529"/>
              <p:cNvSpPr>
                <a:spLocks noChangeShapeType="1"/>
              </p:cNvSpPr>
              <p:nvPr/>
            </p:nvSpPr>
            <p:spPr bwMode="auto">
              <a:xfrm flipV="1">
                <a:off x="5716" y="1015"/>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5" name="Line 530"/>
              <p:cNvSpPr>
                <a:spLocks noChangeShapeType="1"/>
              </p:cNvSpPr>
              <p:nvPr/>
            </p:nvSpPr>
            <p:spPr bwMode="auto">
              <a:xfrm flipV="1">
                <a:off x="5730" y="100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6" name="Line 531"/>
              <p:cNvSpPr>
                <a:spLocks noChangeShapeType="1"/>
              </p:cNvSpPr>
              <p:nvPr/>
            </p:nvSpPr>
            <p:spPr bwMode="auto">
              <a:xfrm flipV="1">
                <a:off x="5748" y="99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7" name="Line 532"/>
              <p:cNvSpPr>
                <a:spLocks noChangeShapeType="1"/>
              </p:cNvSpPr>
              <p:nvPr/>
            </p:nvSpPr>
            <p:spPr bwMode="auto">
              <a:xfrm flipV="1">
                <a:off x="5766" y="98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8" name="Line 533"/>
              <p:cNvSpPr>
                <a:spLocks noChangeShapeType="1"/>
              </p:cNvSpPr>
              <p:nvPr/>
            </p:nvSpPr>
            <p:spPr bwMode="auto">
              <a:xfrm flipV="1">
                <a:off x="5784" y="979"/>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9" name="Line 534"/>
              <p:cNvSpPr>
                <a:spLocks noChangeShapeType="1"/>
              </p:cNvSpPr>
              <p:nvPr/>
            </p:nvSpPr>
            <p:spPr bwMode="auto">
              <a:xfrm flipV="1">
                <a:off x="5824" y="950"/>
                <a:ext cx="10"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0" name="Line 535"/>
              <p:cNvSpPr>
                <a:spLocks noChangeShapeType="1"/>
              </p:cNvSpPr>
              <p:nvPr/>
            </p:nvSpPr>
            <p:spPr bwMode="auto">
              <a:xfrm flipV="1">
                <a:off x="5834" y="936"/>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1" name="Line 536"/>
              <p:cNvSpPr>
                <a:spLocks noChangeShapeType="1"/>
              </p:cNvSpPr>
              <p:nvPr/>
            </p:nvSpPr>
            <p:spPr bwMode="auto">
              <a:xfrm flipV="1">
                <a:off x="5852" y="92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2" name="Line 537"/>
              <p:cNvSpPr>
                <a:spLocks noChangeShapeType="1"/>
              </p:cNvSpPr>
              <p:nvPr/>
            </p:nvSpPr>
            <p:spPr bwMode="auto">
              <a:xfrm flipV="1">
                <a:off x="5870" y="91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3" name="Line 538"/>
              <p:cNvSpPr>
                <a:spLocks noChangeShapeType="1"/>
              </p:cNvSpPr>
              <p:nvPr/>
            </p:nvSpPr>
            <p:spPr bwMode="auto">
              <a:xfrm flipV="1">
                <a:off x="5888" y="911"/>
                <a:ext cx="8"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4" name="Line 539"/>
              <p:cNvSpPr>
                <a:spLocks noChangeShapeType="1"/>
              </p:cNvSpPr>
              <p:nvPr/>
            </p:nvSpPr>
            <p:spPr bwMode="auto">
              <a:xfrm flipV="1">
                <a:off x="5932" y="882"/>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5" name="Line 540"/>
              <p:cNvSpPr>
                <a:spLocks noChangeShapeType="1"/>
              </p:cNvSpPr>
              <p:nvPr/>
            </p:nvSpPr>
            <p:spPr bwMode="auto">
              <a:xfrm flipV="1">
                <a:off x="5939" y="87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6" name="Line 541"/>
              <p:cNvSpPr>
                <a:spLocks noChangeShapeType="1"/>
              </p:cNvSpPr>
              <p:nvPr/>
            </p:nvSpPr>
            <p:spPr bwMode="auto">
              <a:xfrm flipV="1">
                <a:off x="5957" y="86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7" name="Line 542"/>
              <p:cNvSpPr>
                <a:spLocks noChangeShapeType="1"/>
              </p:cNvSpPr>
              <p:nvPr/>
            </p:nvSpPr>
            <p:spPr bwMode="auto">
              <a:xfrm flipV="1">
                <a:off x="5975" y="85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8" name="Line 543"/>
              <p:cNvSpPr>
                <a:spLocks noChangeShapeType="1"/>
              </p:cNvSpPr>
              <p:nvPr/>
            </p:nvSpPr>
            <p:spPr bwMode="auto">
              <a:xfrm flipV="1">
                <a:off x="5993" y="842"/>
                <a:ext cx="14"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9" name="Line 544"/>
              <p:cNvSpPr>
                <a:spLocks noChangeShapeType="1"/>
              </p:cNvSpPr>
              <p:nvPr/>
            </p:nvSpPr>
            <p:spPr bwMode="auto">
              <a:xfrm>
                <a:off x="6043" y="817"/>
                <a:ext cx="4"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0" name="Line 545"/>
              <p:cNvSpPr>
                <a:spLocks noChangeShapeType="1"/>
              </p:cNvSpPr>
              <p:nvPr/>
            </p:nvSpPr>
            <p:spPr bwMode="auto">
              <a:xfrm flipV="1">
                <a:off x="6047" y="80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1" name="Line 546"/>
              <p:cNvSpPr>
                <a:spLocks noChangeShapeType="1"/>
              </p:cNvSpPr>
              <p:nvPr/>
            </p:nvSpPr>
            <p:spPr bwMode="auto">
              <a:xfrm flipV="1">
                <a:off x="6065" y="796"/>
                <a:ext cx="14"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2" name="Line 547"/>
              <p:cNvSpPr>
                <a:spLocks noChangeShapeType="1"/>
              </p:cNvSpPr>
              <p:nvPr/>
            </p:nvSpPr>
            <p:spPr bwMode="auto">
              <a:xfrm flipV="1">
                <a:off x="6079" y="78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3" name="Line 548"/>
              <p:cNvSpPr>
                <a:spLocks noChangeShapeType="1"/>
              </p:cNvSpPr>
              <p:nvPr/>
            </p:nvSpPr>
            <p:spPr bwMode="auto">
              <a:xfrm flipV="1">
                <a:off x="6097" y="77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4" name="Line 549"/>
              <p:cNvSpPr>
                <a:spLocks noChangeShapeType="1"/>
              </p:cNvSpPr>
              <p:nvPr/>
            </p:nvSpPr>
            <p:spPr bwMode="auto">
              <a:xfrm>
                <a:off x="6115" y="774"/>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5" name="Line 550"/>
              <p:cNvSpPr>
                <a:spLocks noChangeShapeType="1"/>
              </p:cNvSpPr>
              <p:nvPr/>
            </p:nvSpPr>
            <p:spPr bwMode="auto">
              <a:xfrm flipV="1">
                <a:off x="6151" y="742"/>
                <a:ext cx="18"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6" name="Line 551"/>
              <p:cNvSpPr>
                <a:spLocks noChangeShapeType="1"/>
              </p:cNvSpPr>
              <p:nvPr/>
            </p:nvSpPr>
            <p:spPr bwMode="auto">
              <a:xfrm flipV="1">
                <a:off x="6169" y="727"/>
                <a:ext cx="18" cy="1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7" name="Line 552"/>
              <p:cNvSpPr>
                <a:spLocks noChangeShapeType="1"/>
              </p:cNvSpPr>
              <p:nvPr/>
            </p:nvSpPr>
            <p:spPr bwMode="auto">
              <a:xfrm flipV="1">
                <a:off x="6187" y="716"/>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8" name="Line 553"/>
              <p:cNvSpPr>
                <a:spLocks noChangeShapeType="1"/>
              </p:cNvSpPr>
              <p:nvPr/>
            </p:nvSpPr>
            <p:spPr bwMode="auto">
              <a:xfrm flipV="1">
                <a:off x="6202" y="70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9" name="Line 554"/>
              <p:cNvSpPr>
                <a:spLocks noChangeShapeType="1"/>
              </p:cNvSpPr>
              <p:nvPr/>
            </p:nvSpPr>
            <p:spPr bwMode="auto">
              <a:xfrm>
                <a:off x="6220" y="706"/>
                <a:ext cx="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0" name="Line 555"/>
              <p:cNvSpPr>
                <a:spLocks noChangeShapeType="1"/>
              </p:cNvSpPr>
              <p:nvPr/>
            </p:nvSpPr>
            <p:spPr bwMode="auto">
              <a:xfrm flipV="1">
                <a:off x="6263" y="673"/>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1" name="Line 556"/>
              <p:cNvSpPr>
                <a:spLocks noChangeShapeType="1"/>
              </p:cNvSpPr>
              <p:nvPr/>
            </p:nvSpPr>
            <p:spPr bwMode="auto">
              <a:xfrm flipV="1">
                <a:off x="6274" y="66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2" name="Line 557"/>
              <p:cNvSpPr>
                <a:spLocks noChangeShapeType="1"/>
              </p:cNvSpPr>
              <p:nvPr/>
            </p:nvSpPr>
            <p:spPr bwMode="auto">
              <a:xfrm flipV="1">
                <a:off x="6292" y="65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3" name="Line 558"/>
              <p:cNvSpPr>
                <a:spLocks noChangeShapeType="1"/>
              </p:cNvSpPr>
              <p:nvPr/>
            </p:nvSpPr>
            <p:spPr bwMode="auto">
              <a:xfrm flipV="1">
                <a:off x="6310" y="64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4" name="Line 559"/>
              <p:cNvSpPr>
                <a:spLocks noChangeShapeType="1"/>
              </p:cNvSpPr>
              <p:nvPr/>
            </p:nvSpPr>
            <p:spPr bwMode="auto">
              <a:xfrm flipV="1">
                <a:off x="6328" y="634"/>
                <a:ext cx="7"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5" name="Line 560"/>
              <p:cNvSpPr>
                <a:spLocks noChangeShapeType="1"/>
              </p:cNvSpPr>
              <p:nvPr/>
            </p:nvSpPr>
            <p:spPr bwMode="auto">
              <a:xfrm flipV="1">
                <a:off x="6371" y="608"/>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6" name="Line 561"/>
              <p:cNvSpPr>
                <a:spLocks noChangeShapeType="1"/>
              </p:cNvSpPr>
              <p:nvPr/>
            </p:nvSpPr>
            <p:spPr bwMode="auto">
              <a:xfrm flipV="1">
                <a:off x="6378" y="59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7" name="Line 562"/>
              <p:cNvSpPr>
                <a:spLocks noChangeShapeType="1"/>
              </p:cNvSpPr>
              <p:nvPr/>
            </p:nvSpPr>
            <p:spPr bwMode="auto">
              <a:xfrm flipV="1">
                <a:off x="6396" y="58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8" name="Line 563"/>
              <p:cNvSpPr>
                <a:spLocks noChangeShapeType="1"/>
              </p:cNvSpPr>
              <p:nvPr/>
            </p:nvSpPr>
            <p:spPr bwMode="auto">
              <a:xfrm flipV="1">
                <a:off x="6414" y="57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9" name="Line 564"/>
              <p:cNvSpPr>
                <a:spLocks noChangeShapeType="1"/>
              </p:cNvSpPr>
              <p:nvPr/>
            </p:nvSpPr>
            <p:spPr bwMode="auto">
              <a:xfrm flipV="1">
                <a:off x="6432" y="565"/>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0" name="Line 565"/>
              <p:cNvSpPr>
                <a:spLocks noChangeShapeType="1"/>
              </p:cNvSpPr>
              <p:nvPr/>
            </p:nvSpPr>
            <p:spPr bwMode="auto">
              <a:xfrm>
                <a:off x="6482" y="544"/>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1" name="Line 566"/>
              <p:cNvSpPr>
                <a:spLocks noChangeShapeType="1"/>
              </p:cNvSpPr>
              <p:nvPr/>
            </p:nvSpPr>
            <p:spPr bwMode="auto">
              <a:xfrm flipV="1">
                <a:off x="6482" y="53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2" name="Line 567"/>
              <p:cNvSpPr>
                <a:spLocks noChangeShapeType="1"/>
              </p:cNvSpPr>
              <p:nvPr/>
            </p:nvSpPr>
            <p:spPr bwMode="auto">
              <a:xfrm flipV="1">
                <a:off x="6500" y="518"/>
                <a:ext cx="18" cy="1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3" name="Line 568"/>
              <p:cNvSpPr>
                <a:spLocks noChangeShapeType="1"/>
              </p:cNvSpPr>
              <p:nvPr/>
            </p:nvSpPr>
            <p:spPr bwMode="auto">
              <a:xfrm flipV="1">
                <a:off x="6518" y="50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4" name="Line 569"/>
              <p:cNvSpPr>
                <a:spLocks noChangeShapeType="1"/>
              </p:cNvSpPr>
              <p:nvPr/>
            </p:nvSpPr>
            <p:spPr bwMode="auto">
              <a:xfrm flipV="1">
                <a:off x="6536" y="49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5" name="Line 570"/>
              <p:cNvSpPr>
                <a:spLocks noChangeShapeType="1"/>
              </p:cNvSpPr>
              <p:nvPr/>
            </p:nvSpPr>
            <p:spPr bwMode="auto">
              <a:xfrm>
                <a:off x="6554" y="497"/>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6" name="Line 571"/>
              <p:cNvSpPr>
                <a:spLocks noChangeShapeType="1"/>
              </p:cNvSpPr>
              <p:nvPr/>
            </p:nvSpPr>
            <p:spPr bwMode="auto">
              <a:xfrm flipV="1">
                <a:off x="6590" y="464"/>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7" name="Line 572"/>
              <p:cNvSpPr>
                <a:spLocks noChangeShapeType="1"/>
              </p:cNvSpPr>
              <p:nvPr/>
            </p:nvSpPr>
            <p:spPr bwMode="auto">
              <a:xfrm flipV="1">
                <a:off x="6605" y="45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8" name="Line 573"/>
              <p:cNvSpPr>
                <a:spLocks noChangeShapeType="1"/>
              </p:cNvSpPr>
              <p:nvPr/>
            </p:nvSpPr>
            <p:spPr bwMode="auto">
              <a:xfrm flipV="1">
                <a:off x="6623" y="44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9" name="Line 574"/>
              <p:cNvSpPr>
                <a:spLocks noChangeShapeType="1"/>
              </p:cNvSpPr>
              <p:nvPr/>
            </p:nvSpPr>
            <p:spPr bwMode="auto">
              <a:xfrm flipV="1">
                <a:off x="6641" y="43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0" name="Line 575"/>
              <p:cNvSpPr>
                <a:spLocks noChangeShapeType="1"/>
              </p:cNvSpPr>
              <p:nvPr/>
            </p:nvSpPr>
            <p:spPr bwMode="auto">
              <a:xfrm flipV="1">
                <a:off x="6659" y="428"/>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1" name="Rectangle 576"/>
              <p:cNvSpPr>
                <a:spLocks noChangeArrowheads="1"/>
              </p:cNvSpPr>
              <p:nvPr/>
            </p:nvSpPr>
            <p:spPr bwMode="auto">
              <a:xfrm>
                <a:off x="4175"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smtClean="0">
                    <a:solidFill>
                      <a:srgbClr val="1A476F"/>
                    </a:solidFill>
                  </a:rPr>
                  <a:t>54.4</a:t>
                </a:r>
                <a:endParaRPr lang="en-US" altLang="en-US" smtClean="0">
                  <a:solidFill>
                    <a:prstClr val="black"/>
                  </a:solidFill>
                </a:endParaRPr>
              </a:p>
            </p:txBody>
          </p:sp>
          <p:sp>
            <p:nvSpPr>
              <p:cNvPr id="2192" name="Rectangle 577"/>
              <p:cNvSpPr>
                <a:spLocks noChangeArrowheads="1"/>
              </p:cNvSpPr>
              <p:nvPr/>
            </p:nvSpPr>
            <p:spPr bwMode="auto">
              <a:xfrm>
                <a:off x="1165" y="1854"/>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smtClean="0">
                    <a:solidFill>
                      <a:srgbClr val="1A476F"/>
                    </a:solidFill>
                  </a:rPr>
                  <a:t>54.4</a:t>
                </a:r>
                <a:endParaRPr lang="en-US" altLang="en-US" smtClean="0">
                  <a:solidFill>
                    <a:prstClr val="black"/>
                  </a:solidFill>
                </a:endParaRPr>
              </a:p>
            </p:txBody>
          </p:sp>
          <p:sp>
            <p:nvSpPr>
              <p:cNvPr id="2193" name="Rectangle 578"/>
              <p:cNvSpPr>
                <a:spLocks noChangeArrowheads="1"/>
              </p:cNvSpPr>
              <p:nvPr/>
            </p:nvSpPr>
            <p:spPr bwMode="auto">
              <a:xfrm>
                <a:off x="3743" y="1609"/>
                <a:ext cx="47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smtClean="0">
                    <a:solidFill>
                      <a:srgbClr val="000000"/>
                    </a:solidFill>
                  </a:rPr>
                  <a:t>Whites'</a:t>
                </a:r>
                <a:endParaRPr lang="en-US" altLang="en-US" smtClean="0">
                  <a:solidFill>
                    <a:prstClr val="black"/>
                  </a:solidFill>
                </a:endParaRPr>
              </a:p>
            </p:txBody>
          </p:sp>
          <p:sp>
            <p:nvSpPr>
              <p:cNvPr id="2194" name="Rectangle 579"/>
              <p:cNvSpPr>
                <a:spLocks noChangeArrowheads="1"/>
              </p:cNvSpPr>
              <p:nvPr/>
            </p:nvSpPr>
            <p:spPr bwMode="auto">
              <a:xfrm>
                <a:off x="3624" y="1732"/>
                <a:ext cx="70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smtClean="0">
                    <a:solidFill>
                      <a:srgbClr val="000000"/>
                    </a:solidFill>
                  </a:rPr>
                  <a:t>Steady State</a:t>
                </a:r>
                <a:endParaRPr lang="en-US" altLang="en-US" smtClean="0">
                  <a:solidFill>
                    <a:prstClr val="black"/>
                  </a:solidFill>
                </a:endParaRPr>
              </a:p>
            </p:txBody>
          </p:sp>
          <p:sp>
            <p:nvSpPr>
              <p:cNvPr id="2195" name="Line 580"/>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6" name="Line 581"/>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7" name="Rectangle 582"/>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2198" name="Line 583"/>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9" name="Rectangle 584"/>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2200" name="Line 585"/>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01" name="Rectangle 586"/>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2202" name="Line 587"/>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03" name="Rectangle 588"/>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2204" name="Line 589"/>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05" name="Rectangle 590"/>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2206" name="Line 591"/>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07" name="Rectangle 592"/>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sp>
            <p:nvSpPr>
              <p:cNvPr id="2208" name="Rectangle 593"/>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Mean Child Household Income Rank</a:t>
                </a:r>
                <a:endParaRPr lang="en-US" altLang="en-US" smtClean="0">
                  <a:solidFill>
                    <a:prstClr val="black"/>
                  </a:solidFill>
                </a:endParaRPr>
              </a:p>
            </p:txBody>
          </p:sp>
          <p:sp>
            <p:nvSpPr>
              <p:cNvPr id="2209" name="Line 594"/>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0" name="Line 595"/>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1" name="Rectangle 596"/>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2212" name="Line 597"/>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3" name="Rectangle 598"/>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2214" name="Line 599"/>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5" name="Rectangle 600"/>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2216" name="Line 601"/>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7" name="Rectangle 602"/>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2218" name="Line 603"/>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9" name="Rectangle 604"/>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2220" name="Line 605"/>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1" name="Rectangle 606"/>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grpSp>
        <p:sp>
          <p:nvSpPr>
            <p:cNvPr id="11" name="Rectangle 608"/>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Parent Household Income Rank</a:t>
              </a:r>
              <a:endParaRPr lang="en-US" altLang="en-US" smtClean="0">
                <a:solidFill>
                  <a:prstClr val="black"/>
                </a:solidFill>
              </a:endParaRPr>
            </a:p>
          </p:txBody>
        </p:sp>
        <p:sp>
          <p:nvSpPr>
            <p:cNvPr id="12" name="Rectangle 609"/>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smtClean="0">
                  <a:solidFill>
                    <a:srgbClr val="1E2D53"/>
                  </a:solidFill>
                </a:rPr>
                <a:t> </a:t>
              </a:r>
              <a:endParaRPr lang="en-US" altLang="en-US" smtClean="0">
                <a:solidFill>
                  <a:prstClr val="black"/>
                </a:solidFill>
              </a:endParaRPr>
            </a:p>
          </p:txBody>
        </p:sp>
      </p:grpSp>
      <p:sp>
        <p:nvSpPr>
          <p:cNvPr id="2" name="TextBox 92"/>
          <p:cNvSpPr txBox="1"/>
          <p:nvPr/>
        </p:nvSpPr>
        <p:spPr>
          <a:xfrm>
            <a:off x="1710075" y="87880"/>
            <a:ext cx="9228500" cy="384719"/>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rPr>
              <a:t>Intergenerational Mobility for Whites vs. Blacks</a:t>
            </a:r>
          </a:p>
        </p:txBody>
      </p:sp>
      <p:sp>
        <p:nvSpPr>
          <p:cNvPr id="2053" name="Rectangle 686"/>
          <p:cNvSpPr>
            <a:spLocks noChangeArrowheads="1"/>
          </p:cNvSpPr>
          <p:nvPr/>
        </p:nvSpPr>
        <p:spPr bwMode="auto">
          <a:xfrm>
            <a:off x="6388103" y="200028"/>
            <a:ext cx="110608" cy="477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3100">
                <a:solidFill>
                  <a:srgbClr val="1E2D53"/>
                </a:solidFill>
              </a:rPr>
              <a:t> </a:t>
            </a:r>
            <a:endParaRPr lang="en-US" altLang="en-US" sz="1900">
              <a:solidFill>
                <a:prstClr val="black"/>
              </a:solidFill>
            </a:endParaRPr>
          </a:p>
        </p:txBody>
      </p:sp>
    </p:spTree>
    <p:extLst>
      <p:ext uri="{BB962C8B-B14F-4D97-AF65-F5344CB8AC3E}">
        <p14:creationId xmlns:p14="http://schemas.microsoft.com/office/powerpoint/2010/main" val="1054781448"/>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1374775" y="-6350"/>
            <a:ext cx="9442450" cy="6870700"/>
            <a:chOff x="866" y="-4"/>
            <a:chExt cx="5948" cy="4328"/>
          </a:xfrm>
        </p:grpSpPr>
        <p:sp>
          <p:nvSpPr>
            <p:cNvPr id="5"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6" name="Group 205"/>
            <p:cNvGrpSpPr>
              <a:grpSpLocks/>
            </p:cNvGrpSpPr>
            <p:nvPr/>
          </p:nvGrpSpPr>
          <p:grpSpPr bwMode="auto">
            <a:xfrm>
              <a:off x="866" y="-4"/>
              <a:ext cx="5948" cy="4328"/>
              <a:chOff x="866" y="-4"/>
              <a:chExt cx="5948" cy="4328"/>
            </a:xfrm>
          </p:grpSpPr>
          <p:sp>
            <p:nvSpPr>
              <p:cNvPr id="1840"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1"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2"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3" name="Line 8"/>
              <p:cNvSpPr>
                <a:spLocks noChangeShapeType="1"/>
              </p:cNvSpPr>
              <p:nvPr/>
            </p:nvSpPr>
            <p:spPr bwMode="auto">
              <a:xfrm>
                <a:off x="1435" y="370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4" name="Line 9"/>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5" name="Line 10"/>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6" name="Line 11"/>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7" name="Line 12"/>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8" name="Line 13"/>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9" name="Oval 14"/>
              <p:cNvSpPr>
                <a:spLocks noChangeArrowheads="1"/>
              </p:cNvSpPr>
              <p:nvPr/>
            </p:nvSpPr>
            <p:spPr bwMode="auto">
              <a:xfrm>
                <a:off x="1471" y="25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0" name="Oval 15"/>
              <p:cNvSpPr>
                <a:spLocks noChangeArrowheads="1"/>
              </p:cNvSpPr>
              <p:nvPr/>
            </p:nvSpPr>
            <p:spPr bwMode="auto">
              <a:xfrm>
                <a:off x="1522" y="24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1" name="Oval 16"/>
              <p:cNvSpPr>
                <a:spLocks noChangeArrowheads="1"/>
              </p:cNvSpPr>
              <p:nvPr/>
            </p:nvSpPr>
            <p:spPr bwMode="auto">
              <a:xfrm>
                <a:off x="1576" y="24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2" name="Oval 17"/>
              <p:cNvSpPr>
                <a:spLocks noChangeArrowheads="1"/>
              </p:cNvSpPr>
              <p:nvPr/>
            </p:nvSpPr>
            <p:spPr bwMode="auto">
              <a:xfrm>
                <a:off x="1626" y="2437"/>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3" name="Oval 18"/>
              <p:cNvSpPr>
                <a:spLocks noChangeArrowheads="1"/>
              </p:cNvSpPr>
              <p:nvPr/>
            </p:nvSpPr>
            <p:spPr bwMode="auto">
              <a:xfrm>
                <a:off x="1680" y="24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4" name="Oval 19"/>
              <p:cNvSpPr>
                <a:spLocks noChangeArrowheads="1"/>
              </p:cNvSpPr>
              <p:nvPr/>
            </p:nvSpPr>
            <p:spPr bwMode="auto">
              <a:xfrm>
                <a:off x="1730" y="241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5" name="Oval 20"/>
              <p:cNvSpPr>
                <a:spLocks noChangeArrowheads="1"/>
              </p:cNvSpPr>
              <p:nvPr/>
            </p:nvSpPr>
            <p:spPr bwMode="auto">
              <a:xfrm>
                <a:off x="1784" y="23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6" name="Oval 21"/>
              <p:cNvSpPr>
                <a:spLocks noChangeArrowheads="1"/>
              </p:cNvSpPr>
              <p:nvPr/>
            </p:nvSpPr>
            <p:spPr bwMode="auto">
              <a:xfrm>
                <a:off x="1838" y="23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7" name="Oval 22"/>
              <p:cNvSpPr>
                <a:spLocks noChangeArrowheads="1"/>
              </p:cNvSpPr>
              <p:nvPr/>
            </p:nvSpPr>
            <p:spPr bwMode="auto">
              <a:xfrm>
                <a:off x="1889" y="2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8" name="Oval 23"/>
              <p:cNvSpPr>
                <a:spLocks noChangeArrowheads="1"/>
              </p:cNvSpPr>
              <p:nvPr/>
            </p:nvSpPr>
            <p:spPr bwMode="auto">
              <a:xfrm>
                <a:off x="1943" y="2351"/>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9" name="Oval 24"/>
              <p:cNvSpPr>
                <a:spLocks noChangeArrowheads="1"/>
              </p:cNvSpPr>
              <p:nvPr/>
            </p:nvSpPr>
            <p:spPr bwMode="auto">
              <a:xfrm>
                <a:off x="1993" y="23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0" name="Oval 25"/>
              <p:cNvSpPr>
                <a:spLocks noChangeArrowheads="1"/>
              </p:cNvSpPr>
              <p:nvPr/>
            </p:nvSpPr>
            <p:spPr bwMode="auto">
              <a:xfrm>
                <a:off x="2047" y="23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1" name="Oval 26"/>
              <p:cNvSpPr>
                <a:spLocks noChangeArrowheads="1"/>
              </p:cNvSpPr>
              <p:nvPr/>
            </p:nvSpPr>
            <p:spPr bwMode="auto">
              <a:xfrm>
                <a:off x="2098" y="2322"/>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2" name="Oval 27"/>
              <p:cNvSpPr>
                <a:spLocks noChangeArrowheads="1"/>
              </p:cNvSpPr>
              <p:nvPr/>
            </p:nvSpPr>
            <p:spPr bwMode="auto">
              <a:xfrm>
                <a:off x="2152" y="23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3" name="Oval 28"/>
              <p:cNvSpPr>
                <a:spLocks noChangeArrowheads="1"/>
              </p:cNvSpPr>
              <p:nvPr/>
            </p:nvSpPr>
            <p:spPr bwMode="auto">
              <a:xfrm>
                <a:off x="2202" y="2300"/>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4" name="Oval 29"/>
              <p:cNvSpPr>
                <a:spLocks noChangeArrowheads="1"/>
              </p:cNvSpPr>
              <p:nvPr/>
            </p:nvSpPr>
            <p:spPr bwMode="auto">
              <a:xfrm>
                <a:off x="2256" y="22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5" name="Oval 30"/>
              <p:cNvSpPr>
                <a:spLocks noChangeArrowheads="1"/>
              </p:cNvSpPr>
              <p:nvPr/>
            </p:nvSpPr>
            <p:spPr bwMode="auto">
              <a:xfrm>
                <a:off x="2310" y="22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6" name="Oval 31"/>
              <p:cNvSpPr>
                <a:spLocks noChangeArrowheads="1"/>
              </p:cNvSpPr>
              <p:nvPr/>
            </p:nvSpPr>
            <p:spPr bwMode="auto">
              <a:xfrm>
                <a:off x="2360" y="22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7" name="Oval 32"/>
              <p:cNvSpPr>
                <a:spLocks noChangeArrowheads="1"/>
              </p:cNvSpPr>
              <p:nvPr/>
            </p:nvSpPr>
            <p:spPr bwMode="auto">
              <a:xfrm>
                <a:off x="2414" y="22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8" name="Oval 33"/>
              <p:cNvSpPr>
                <a:spLocks noChangeArrowheads="1"/>
              </p:cNvSpPr>
              <p:nvPr/>
            </p:nvSpPr>
            <p:spPr bwMode="auto">
              <a:xfrm>
                <a:off x="2465" y="22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9" name="Oval 34"/>
              <p:cNvSpPr>
                <a:spLocks noChangeArrowheads="1"/>
              </p:cNvSpPr>
              <p:nvPr/>
            </p:nvSpPr>
            <p:spPr bwMode="auto">
              <a:xfrm>
                <a:off x="2519" y="22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0" name="Oval 35"/>
              <p:cNvSpPr>
                <a:spLocks noChangeArrowheads="1"/>
              </p:cNvSpPr>
              <p:nvPr/>
            </p:nvSpPr>
            <p:spPr bwMode="auto">
              <a:xfrm>
                <a:off x="2569" y="223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1" name="Oval 36"/>
              <p:cNvSpPr>
                <a:spLocks noChangeArrowheads="1"/>
              </p:cNvSpPr>
              <p:nvPr/>
            </p:nvSpPr>
            <p:spPr bwMode="auto">
              <a:xfrm>
                <a:off x="2623" y="22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2" name="Oval 37"/>
              <p:cNvSpPr>
                <a:spLocks noChangeArrowheads="1"/>
              </p:cNvSpPr>
              <p:nvPr/>
            </p:nvSpPr>
            <p:spPr bwMode="auto">
              <a:xfrm>
                <a:off x="2677" y="220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3" name="Oval 38"/>
              <p:cNvSpPr>
                <a:spLocks noChangeArrowheads="1"/>
              </p:cNvSpPr>
              <p:nvPr/>
            </p:nvSpPr>
            <p:spPr bwMode="auto">
              <a:xfrm>
                <a:off x="2728" y="22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4" name="Oval 39"/>
              <p:cNvSpPr>
                <a:spLocks noChangeArrowheads="1"/>
              </p:cNvSpPr>
              <p:nvPr/>
            </p:nvSpPr>
            <p:spPr bwMode="auto">
              <a:xfrm>
                <a:off x="2782"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5" name="Oval 40"/>
              <p:cNvSpPr>
                <a:spLocks noChangeArrowheads="1"/>
              </p:cNvSpPr>
              <p:nvPr/>
            </p:nvSpPr>
            <p:spPr bwMode="auto">
              <a:xfrm>
                <a:off x="2832" y="21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6" name="Oval 41"/>
              <p:cNvSpPr>
                <a:spLocks noChangeArrowheads="1"/>
              </p:cNvSpPr>
              <p:nvPr/>
            </p:nvSpPr>
            <p:spPr bwMode="auto">
              <a:xfrm>
                <a:off x="2886" y="21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7" name="Oval 42"/>
              <p:cNvSpPr>
                <a:spLocks noChangeArrowheads="1"/>
              </p:cNvSpPr>
              <p:nvPr/>
            </p:nvSpPr>
            <p:spPr bwMode="auto">
              <a:xfrm>
                <a:off x="2936" y="21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8" name="Oval 43"/>
              <p:cNvSpPr>
                <a:spLocks noChangeArrowheads="1"/>
              </p:cNvSpPr>
              <p:nvPr/>
            </p:nvSpPr>
            <p:spPr bwMode="auto">
              <a:xfrm>
                <a:off x="2990" y="21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9" name="Oval 44"/>
              <p:cNvSpPr>
                <a:spLocks noChangeArrowheads="1"/>
              </p:cNvSpPr>
              <p:nvPr/>
            </p:nvSpPr>
            <p:spPr bwMode="auto">
              <a:xfrm>
                <a:off x="3041" y="2138"/>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0" name="Oval 45"/>
              <p:cNvSpPr>
                <a:spLocks noChangeArrowheads="1"/>
              </p:cNvSpPr>
              <p:nvPr/>
            </p:nvSpPr>
            <p:spPr bwMode="auto">
              <a:xfrm>
                <a:off x="3095"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1" name="Oval 46"/>
              <p:cNvSpPr>
                <a:spLocks noChangeArrowheads="1"/>
              </p:cNvSpPr>
              <p:nvPr/>
            </p:nvSpPr>
            <p:spPr bwMode="auto">
              <a:xfrm>
                <a:off x="3149"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2" name="Oval 47"/>
              <p:cNvSpPr>
                <a:spLocks noChangeArrowheads="1"/>
              </p:cNvSpPr>
              <p:nvPr/>
            </p:nvSpPr>
            <p:spPr bwMode="auto">
              <a:xfrm>
                <a:off x="3199" y="2110"/>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3" name="Oval 48"/>
              <p:cNvSpPr>
                <a:spLocks noChangeArrowheads="1"/>
              </p:cNvSpPr>
              <p:nvPr/>
            </p:nvSpPr>
            <p:spPr bwMode="auto">
              <a:xfrm>
                <a:off x="3253" y="2099"/>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4" name="Oval 49"/>
              <p:cNvSpPr>
                <a:spLocks noChangeArrowheads="1"/>
              </p:cNvSpPr>
              <p:nvPr/>
            </p:nvSpPr>
            <p:spPr bwMode="auto">
              <a:xfrm>
                <a:off x="3304" y="20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5" name="Oval 50"/>
              <p:cNvSpPr>
                <a:spLocks noChangeArrowheads="1"/>
              </p:cNvSpPr>
              <p:nvPr/>
            </p:nvSpPr>
            <p:spPr bwMode="auto">
              <a:xfrm>
                <a:off x="3358" y="207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6" name="Oval 51"/>
              <p:cNvSpPr>
                <a:spLocks noChangeArrowheads="1"/>
              </p:cNvSpPr>
              <p:nvPr/>
            </p:nvSpPr>
            <p:spPr bwMode="auto">
              <a:xfrm>
                <a:off x="3408" y="20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7" name="Oval 52"/>
              <p:cNvSpPr>
                <a:spLocks noChangeArrowheads="1"/>
              </p:cNvSpPr>
              <p:nvPr/>
            </p:nvSpPr>
            <p:spPr bwMode="auto">
              <a:xfrm>
                <a:off x="3462" y="2059"/>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8" name="Oval 53"/>
              <p:cNvSpPr>
                <a:spLocks noChangeArrowheads="1"/>
              </p:cNvSpPr>
              <p:nvPr/>
            </p:nvSpPr>
            <p:spPr bwMode="auto">
              <a:xfrm>
                <a:off x="3512" y="205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9" name="Oval 54"/>
              <p:cNvSpPr>
                <a:spLocks noChangeArrowheads="1"/>
              </p:cNvSpPr>
              <p:nvPr/>
            </p:nvSpPr>
            <p:spPr bwMode="auto">
              <a:xfrm>
                <a:off x="3566" y="204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0" name="Oval 55"/>
              <p:cNvSpPr>
                <a:spLocks noChangeArrowheads="1"/>
              </p:cNvSpPr>
              <p:nvPr/>
            </p:nvSpPr>
            <p:spPr bwMode="auto">
              <a:xfrm>
                <a:off x="3620" y="20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1" name="Oval 56"/>
              <p:cNvSpPr>
                <a:spLocks noChangeArrowheads="1"/>
              </p:cNvSpPr>
              <p:nvPr/>
            </p:nvSpPr>
            <p:spPr bwMode="auto">
              <a:xfrm>
                <a:off x="3671" y="20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2" name="Oval 57"/>
              <p:cNvSpPr>
                <a:spLocks noChangeArrowheads="1"/>
              </p:cNvSpPr>
              <p:nvPr/>
            </p:nvSpPr>
            <p:spPr bwMode="auto">
              <a:xfrm>
                <a:off x="3725" y="2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3" name="Oval 58"/>
              <p:cNvSpPr>
                <a:spLocks noChangeArrowheads="1"/>
              </p:cNvSpPr>
              <p:nvPr/>
            </p:nvSpPr>
            <p:spPr bwMode="auto">
              <a:xfrm>
                <a:off x="3775" y="20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4" name="Oval 59"/>
              <p:cNvSpPr>
                <a:spLocks noChangeArrowheads="1"/>
              </p:cNvSpPr>
              <p:nvPr/>
            </p:nvSpPr>
            <p:spPr bwMode="auto">
              <a:xfrm>
                <a:off x="3829" y="1994"/>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5" name="Oval 60"/>
              <p:cNvSpPr>
                <a:spLocks noChangeArrowheads="1"/>
              </p:cNvSpPr>
              <p:nvPr/>
            </p:nvSpPr>
            <p:spPr bwMode="auto">
              <a:xfrm>
                <a:off x="3880" y="19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6" name="Oval 61"/>
              <p:cNvSpPr>
                <a:spLocks noChangeArrowheads="1"/>
              </p:cNvSpPr>
              <p:nvPr/>
            </p:nvSpPr>
            <p:spPr bwMode="auto">
              <a:xfrm>
                <a:off x="3934" y="1984"/>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7" name="Oval 62"/>
              <p:cNvSpPr>
                <a:spLocks noChangeArrowheads="1"/>
              </p:cNvSpPr>
              <p:nvPr/>
            </p:nvSpPr>
            <p:spPr bwMode="auto">
              <a:xfrm>
                <a:off x="3984" y="1969"/>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8" name="Oval 63"/>
              <p:cNvSpPr>
                <a:spLocks noChangeArrowheads="1"/>
              </p:cNvSpPr>
              <p:nvPr/>
            </p:nvSpPr>
            <p:spPr bwMode="auto">
              <a:xfrm>
                <a:off x="4038" y="1958"/>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9" name="Oval 64"/>
              <p:cNvSpPr>
                <a:spLocks noChangeArrowheads="1"/>
              </p:cNvSpPr>
              <p:nvPr/>
            </p:nvSpPr>
            <p:spPr bwMode="auto">
              <a:xfrm>
                <a:off x="4092" y="195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0" name="Oval 65"/>
              <p:cNvSpPr>
                <a:spLocks noChangeArrowheads="1"/>
              </p:cNvSpPr>
              <p:nvPr/>
            </p:nvSpPr>
            <p:spPr bwMode="auto">
              <a:xfrm>
                <a:off x="4142" y="1940"/>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1" name="Oval 66"/>
              <p:cNvSpPr>
                <a:spLocks noChangeArrowheads="1"/>
              </p:cNvSpPr>
              <p:nvPr/>
            </p:nvSpPr>
            <p:spPr bwMode="auto">
              <a:xfrm>
                <a:off x="4196" y="193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2" name="Oval 67"/>
              <p:cNvSpPr>
                <a:spLocks noChangeArrowheads="1"/>
              </p:cNvSpPr>
              <p:nvPr/>
            </p:nvSpPr>
            <p:spPr bwMode="auto">
              <a:xfrm>
                <a:off x="4247" y="19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3" name="Oval 68"/>
              <p:cNvSpPr>
                <a:spLocks noChangeArrowheads="1"/>
              </p:cNvSpPr>
              <p:nvPr/>
            </p:nvSpPr>
            <p:spPr bwMode="auto">
              <a:xfrm>
                <a:off x="4301" y="19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4" name="Oval 69"/>
              <p:cNvSpPr>
                <a:spLocks noChangeArrowheads="1"/>
              </p:cNvSpPr>
              <p:nvPr/>
            </p:nvSpPr>
            <p:spPr bwMode="auto">
              <a:xfrm>
                <a:off x="4351" y="19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5" name="Oval 70"/>
              <p:cNvSpPr>
                <a:spLocks noChangeArrowheads="1"/>
              </p:cNvSpPr>
              <p:nvPr/>
            </p:nvSpPr>
            <p:spPr bwMode="auto">
              <a:xfrm>
                <a:off x="4405" y="18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6" name="Oval 71"/>
              <p:cNvSpPr>
                <a:spLocks noChangeArrowheads="1"/>
              </p:cNvSpPr>
              <p:nvPr/>
            </p:nvSpPr>
            <p:spPr bwMode="auto">
              <a:xfrm>
                <a:off x="4456" y="1886"/>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7" name="Oval 72"/>
              <p:cNvSpPr>
                <a:spLocks noChangeArrowheads="1"/>
              </p:cNvSpPr>
              <p:nvPr/>
            </p:nvSpPr>
            <p:spPr bwMode="auto">
              <a:xfrm>
                <a:off x="4510" y="18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8" name="Oval 73"/>
              <p:cNvSpPr>
                <a:spLocks noChangeArrowheads="1"/>
              </p:cNvSpPr>
              <p:nvPr/>
            </p:nvSpPr>
            <p:spPr bwMode="auto">
              <a:xfrm>
                <a:off x="4564" y="18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9" name="Oval 74"/>
              <p:cNvSpPr>
                <a:spLocks noChangeArrowheads="1"/>
              </p:cNvSpPr>
              <p:nvPr/>
            </p:nvSpPr>
            <p:spPr bwMode="auto">
              <a:xfrm>
                <a:off x="4614" y="18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0" name="Oval 75"/>
              <p:cNvSpPr>
                <a:spLocks noChangeArrowheads="1"/>
              </p:cNvSpPr>
              <p:nvPr/>
            </p:nvSpPr>
            <p:spPr bwMode="auto">
              <a:xfrm>
                <a:off x="4668" y="18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1" name="Oval 76"/>
              <p:cNvSpPr>
                <a:spLocks noChangeArrowheads="1"/>
              </p:cNvSpPr>
              <p:nvPr/>
            </p:nvSpPr>
            <p:spPr bwMode="auto">
              <a:xfrm>
                <a:off x="4718" y="18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2" name="Oval 77"/>
              <p:cNvSpPr>
                <a:spLocks noChangeArrowheads="1"/>
              </p:cNvSpPr>
              <p:nvPr/>
            </p:nvSpPr>
            <p:spPr bwMode="auto">
              <a:xfrm>
                <a:off x="4772" y="18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3" name="Oval 78"/>
              <p:cNvSpPr>
                <a:spLocks noChangeArrowheads="1"/>
              </p:cNvSpPr>
              <p:nvPr/>
            </p:nvSpPr>
            <p:spPr bwMode="auto">
              <a:xfrm>
                <a:off x="4823" y="1814"/>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4" name="Oval 79"/>
              <p:cNvSpPr>
                <a:spLocks noChangeArrowheads="1"/>
              </p:cNvSpPr>
              <p:nvPr/>
            </p:nvSpPr>
            <p:spPr bwMode="auto">
              <a:xfrm>
                <a:off x="4877" y="180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5" name="Oval 80"/>
              <p:cNvSpPr>
                <a:spLocks noChangeArrowheads="1"/>
              </p:cNvSpPr>
              <p:nvPr/>
            </p:nvSpPr>
            <p:spPr bwMode="auto">
              <a:xfrm>
                <a:off x="4927" y="1793"/>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6" name="Oval 81"/>
              <p:cNvSpPr>
                <a:spLocks noChangeArrowheads="1"/>
              </p:cNvSpPr>
              <p:nvPr/>
            </p:nvSpPr>
            <p:spPr bwMode="auto">
              <a:xfrm>
                <a:off x="4981" y="17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7" name="Oval 82"/>
              <p:cNvSpPr>
                <a:spLocks noChangeArrowheads="1"/>
              </p:cNvSpPr>
              <p:nvPr/>
            </p:nvSpPr>
            <p:spPr bwMode="auto">
              <a:xfrm>
                <a:off x="5035" y="177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8" name="Oval 83"/>
              <p:cNvSpPr>
                <a:spLocks noChangeArrowheads="1"/>
              </p:cNvSpPr>
              <p:nvPr/>
            </p:nvSpPr>
            <p:spPr bwMode="auto">
              <a:xfrm>
                <a:off x="5086" y="17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9" name="Oval 84"/>
              <p:cNvSpPr>
                <a:spLocks noChangeArrowheads="1"/>
              </p:cNvSpPr>
              <p:nvPr/>
            </p:nvSpPr>
            <p:spPr bwMode="auto">
              <a:xfrm>
                <a:off x="5140" y="17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0" name="Oval 85"/>
              <p:cNvSpPr>
                <a:spLocks noChangeArrowheads="1"/>
              </p:cNvSpPr>
              <p:nvPr/>
            </p:nvSpPr>
            <p:spPr bwMode="auto">
              <a:xfrm>
                <a:off x="5190"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1" name="Oval 86"/>
              <p:cNvSpPr>
                <a:spLocks noChangeArrowheads="1"/>
              </p:cNvSpPr>
              <p:nvPr/>
            </p:nvSpPr>
            <p:spPr bwMode="auto">
              <a:xfrm>
                <a:off x="5244" y="17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2" name="Oval 87"/>
              <p:cNvSpPr>
                <a:spLocks noChangeArrowheads="1"/>
              </p:cNvSpPr>
              <p:nvPr/>
            </p:nvSpPr>
            <p:spPr bwMode="auto">
              <a:xfrm>
                <a:off x="5294" y="1721"/>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3" name="Oval 88"/>
              <p:cNvSpPr>
                <a:spLocks noChangeArrowheads="1"/>
              </p:cNvSpPr>
              <p:nvPr/>
            </p:nvSpPr>
            <p:spPr bwMode="auto">
              <a:xfrm>
                <a:off x="5348" y="17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4" name="Oval 89"/>
              <p:cNvSpPr>
                <a:spLocks noChangeArrowheads="1"/>
              </p:cNvSpPr>
              <p:nvPr/>
            </p:nvSpPr>
            <p:spPr bwMode="auto">
              <a:xfrm>
                <a:off x="5399" y="1703"/>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5" name="Oval 90"/>
              <p:cNvSpPr>
                <a:spLocks noChangeArrowheads="1"/>
              </p:cNvSpPr>
              <p:nvPr/>
            </p:nvSpPr>
            <p:spPr bwMode="auto">
              <a:xfrm>
                <a:off x="5453" y="16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6" name="Oval 91"/>
              <p:cNvSpPr>
                <a:spLocks noChangeArrowheads="1"/>
              </p:cNvSpPr>
              <p:nvPr/>
            </p:nvSpPr>
            <p:spPr bwMode="auto">
              <a:xfrm>
                <a:off x="5507" y="16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7" name="Oval 92"/>
              <p:cNvSpPr>
                <a:spLocks noChangeArrowheads="1"/>
              </p:cNvSpPr>
              <p:nvPr/>
            </p:nvSpPr>
            <p:spPr bwMode="auto">
              <a:xfrm>
                <a:off x="5557" y="16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8" name="Oval 93"/>
              <p:cNvSpPr>
                <a:spLocks noChangeArrowheads="1"/>
              </p:cNvSpPr>
              <p:nvPr/>
            </p:nvSpPr>
            <p:spPr bwMode="auto">
              <a:xfrm>
                <a:off x="5611" y="1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9" name="Oval 94"/>
              <p:cNvSpPr>
                <a:spLocks noChangeArrowheads="1"/>
              </p:cNvSpPr>
              <p:nvPr/>
            </p:nvSpPr>
            <p:spPr bwMode="auto">
              <a:xfrm>
                <a:off x="5662" y="16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0" name="Oval 95"/>
              <p:cNvSpPr>
                <a:spLocks noChangeArrowheads="1"/>
              </p:cNvSpPr>
              <p:nvPr/>
            </p:nvSpPr>
            <p:spPr bwMode="auto">
              <a:xfrm>
                <a:off x="5716" y="162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1" name="Oval 96"/>
              <p:cNvSpPr>
                <a:spLocks noChangeArrowheads="1"/>
              </p:cNvSpPr>
              <p:nvPr/>
            </p:nvSpPr>
            <p:spPr bwMode="auto">
              <a:xfrm>
                <a:off x="5766" y="1624"/>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2" name="Oval 97"/>
              <p:cNvSpPr>
                <a:spLocks noChangeArrowheads="1"/>
              </p:cNvSpPr>
              <p:nvPr/>
            </p:nvSpPr>
            <p:spPr bwMode="auto">
              <a:xfrm>
                <a:off x="5820" y="1606"/>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3" name="Oval 98"/>
              <p:cNvSpPr>
                <a:spLocks noChangeArrowheads="1"/>
              </p:cNvSpPr>
              <p:nvPr/>
            </p:nvSpPr>
            <p:spPr bwMode="auto">
              <a:xfrm>
                <a:off x="5874" y="15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4" name="Oval 99"/>
              <p:cNvSpPr>
                <a:spLocks noChangeArrowheads="1"/>
              </p:cNvSpPr>
              <p:nvPr/>
            </p:nvSpPr>
            <p:spPr bwMode="auto">
              <a:xfrm>
                <a:off x="5924" y="15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5" name="Oval 100"/>
              <p:cNvSpPr>
                <a:spLocks noChangeArrowheads="1"/>
              </p:cNvSpPr>
              <p:nvPr/>
            </p:nvSpPr>
            <p:spPr bwMode="auto">
              <a:xfrm>
                <a:off x="5978" y="15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6" name="Oval 101"/>
              <p:cNvSpPr>
                <a:spLocks noChangeArrowheads="1"/>
              </p:cNvSpPr>
              <p:nvPr/>
            </p:nvSpPr>
            <p:spPr bwMode="auto">
              <a:xfrm>
                <a:off x="6029" y="15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7" name="Oval 102"/>
              <p:cNvSpPr>
                <a:spLocks noChangeArrowheads="1"/>
              </p:cNvSpPr>
              <p:nvPr/>
            </p:nvSpPr>
            <p:spPr bwMode="auto">
              <a:xfrm>
                <a:off x="6083"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8" name="Oval 103"/>
              <p:cNvSpPr>
                <a:spLocks noChangeArrowheads="1"/>
              </p:cNvSpPr>
              <p:nvPr/>
            </p:nvSpPr>
            <p:spPr bwMode="auto">
              <a:xfrm>
                <a:off x="6133" y="15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9" name="Oval 104"/>
              <p:cNvSpPr>
                <a:spLocks noChangeArrowheads="1"/>
              </p:cNvSpPr>
              <p:nvPr/>
            </p:nvSpPr>
            <p:spPr bwMode="auto">
              <a:xfrm>
                <a:off x="6187" y="15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0" name="Oval 105"/>
              <p:cNvSpPr>
                <a:spLocks noChangeArrowheads="1"/>
              </p:cNvSpPr>
              <p:nvPr/>
            </p:nvSpPr>
            <p:spPr bwMode="auto">
              <a:xfrm>
                <a:off x="6238" y="1490"/>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1" name="Oval 106"/>
              <p:cNvSpPr>
                <a:spLocks noChangeArrowheads="1"/>
              </p:cNvSpPr>
              <p:nvPr/>
            </p:nvSpPr>
            <p:spPr bwMode="auto">
              <a:xfrm>
                <a:off x="6292" y="146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2" name="Oval 107"/>
              <p:cNvSpPr>
                <a:spLocks noChangeArrowheads="1"/>
              </p:cNvSpPr>
              <p:nvPr/>
            </p:nvSpPr>
            <p:spPr bwMode="auto">
              <a:xfrm>
                <a:off x="6342" y="1451"/>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3" name="Oval 108"/>
              <p:cNvSpPr>
                <a:spLocks noChangeArrowheads="1"/>
              </p:cNvSpPr>
              <p:nvPr/>
            </p:nvSpPr>
            <p:spPr bwMode="auto">
              <a:xfrm>
                <a:off x="6396" y="14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4" name="Oval 109"/>
              <p:cNvSpPr>
                <a:spLocks noChangeArrowheads="1"/>
              </p:cNvSpPr>
              <p:nvPr/>
            </p:nvSpPr>
            <p:spPr bwMode="auto">
              <a:xfrm>
                <a:off x="6450" y="1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5" name="Oval 110"/>
              <p:cNvSpPr>
                <a:spLocks noChangeArrowheads="1"/>
              </p:cNvSpPr>
              <p:nvPr/>
            </p:nvSpPr>
            <p:spPr bwMode="auto">
              <a:xfrm>
                <a:off x="6500" y="13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6" name="Oval 111"/>
              <p:cNvSpPr>
                <a:spLocks noChangeArrowheads="1"/>
              </p:cNvSpPr>
              <p:nvPr/>
            </p:nvSpPr>
            <p:spPr bwMode="auto">
              <a:xfrm>
                <a:off x="6554" y="13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7" name="Oval 112"/>
              <p:cNvSpPr>
                <a:spLocks noChangeArrowheads="1"/>
              </p:cNvSpPr>
              <p:nvPr/>
            </p:nvSpPr>
            <p:spPr bwMode="auto">
              <a:xfrm>
                <a:off x="6605" y="13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8" name="Oval 113"/>
              <p:cNvSpPr>
                <a:spLocks noChangeArrowheads="1"/>
              </p:cNvSpPr>
              <p:nvPr/>
            </p:nvSpPr>
            <p:spPr bwMode="auto">
              <a:xfrm>
                <a:off x="6659" y="12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9" name="Freeform 114"/>
              <p:cNvSpPr>
                <a:spLocks/>
              </p:cNvSpPr>
              <p:nvPr/>
            </p:nvSpPr>
            <p:spPr bwMode="auto">
              <a:xfrm>
                <a:off x="1457" y="284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0" name="Freeform 115"/>
              <p:cNvSpPr>
                <a:spLocks/>
              </p:cNvSpPr>
              <p:nvPr/>
            </p:nvSpPr>
            <p:spPr bwMode="auto">
              <a:xfrm>
                <a:off x="1511" y="281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1" name="Freeform 116"/>
              <p:cNvSpPr>
                <a:spLocks/>
              </p:cNvSpPr>
              <p:nvPr/>
            </p:nvSpPr>
            <p:spPr bwMode="auto">
              <a:xfrm>
                <a:off x="1561" y="2790"/>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2" name="Freeform 117"/>
              <p:cNvSpPr>
                <a:spLocks/>
              </p:cNvSpPr>
              <p:nvPr/>
            </p:nvSpPr>
            <p:spPr bwMode="auto">
              <a:xfrm>
                <a:off x="1615" y="277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3" name="Freeform 118"/>
              <p:cNvSpPr>
                <a:spLocks/>
              </p:cNvSpPr>
              <p:nvPr/>
            </p:nvSpPr>
            <p:spPr bwMode="auto">
              <a:xfrm>
                <a:off x="1669" y="275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4" name="Freeform 119"/>
              <p:cNvSpPr>
                <a:spLocks/>
              </p:cNvSpPr>
              <p:nvPr/>
            </p:nvSpPr>
            <p:spPr bwMode="auto">
              <a:xfrm>
                <a:off x="1720" y="275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5" name="Freeform 120"/>
              <p:cNvSpPr>
                <a:spLocks/>
              </p:cNvSpPr>
              <p:nvPr/>
            </p:nvSpPr>
            <p:spPr bwMode="auto">
              <a:xfrm>
                <a:off x="1774" y="274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6" name="Freeform 121"/>
              <p:cNvSpPr>
                <a:spLocks/>
              </p:cNvSpPr>
              <p:nvPr/>
            </p:nvSpPr>
            <p:spPr bwMode="auto">
              <a:xfrm>
                <a:off x="1824" y="2725"/>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7" name="Freeform 122"/>
              <p:cNvSpPr>
                <a:spLocks/>
              </p:cNvSpPr>
              <p:nvPr/>
            </p:nvSpPr>
            <p:spPr bwMode="auto">
              <a:xfrm>
                <a:off x="1878" y="2718"/>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8" name="Freeform 123"/>
              <p:cNvSpPr>
                <a:spLocks/>
              </p:cNvSpPr>
              <p:nvPr/>
            </p:nvSpPr>
            <p:spPr bwMode="auto">
              <a:xfrm>
                <a:off x="1928" y="270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9" name="Freeform 124"/>
              <p:cNvSpPr>
                <a:spLocks/>
              </p:cNvSpPr>
              <p:nvPr/>
            </p:nvSpPr>
            <p:spPr bwMode="auto">
              <a:xfrm>
                <a:off x="1982" y="2700"/>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0" name="Freeform 125"/>
              <p:cNvSpPr>
                <a:spLocks/>
              </p:cNvSpPr>
              <p:nvPr/>
            </p:nvSpPr>
            <p:spPr bwMode="auto">
              <a:xfrm>
                <a:off x="2033" y="2693"/>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1" name="Freeform 126"/>
              <p:cNvSpPr>
                <a:spLocks/>
              </p:cNvSpPr>
              <p:nvPr/>
            </p:nvSpPr>
            <p:spPr bwMode="auto">
              <a:xfrm>
                <a:off x="2087" y="268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2" name="Freeform 127"/>
              <p:cNvSpPr>
                <a:spLocks/>
              </p:cNvSpPr>
              <p:nvPr/>
            </p:nvSpPr>
            <p:spPr bwMode="auto">
              <a:xfrm>
                <a:off x="2141" y="2678"/>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3" name="Freeform 128"/>
              <p:cNvSpPr>
                <a:spLocks/>
              </p:cNvSpPr>
              <p:nvPr/>
            </p:nvSpPr>
            <p:spPr bwMode="auto">
              <a:xfrm>
                <a:off x="2191" y="266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4" name="Freeform 129"/>
              <p:cNvSpPr>
                <a:spLocks/>
              </p:cNvSpPr>
              <p:nvPr/>
            </p:nvSpPr>
            <p:spPr bwMode="auto">
              <a:xfrm>
                <a:off x="2245" y="2664"/>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5" name="Freeform 130"/>
              <p:cNvSpPr>
                <a:spLocks/>
              </p:cNvSpPr>
              <p:nvPr/>
            </p:nvSpPr>
            <p:spPr bwMode="auto">
              <a:xfrm>
                <a:off x="2296" y="265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6" name="Freeform 131"/>
              <p:cNvSpPr>
                <a:spLocks/>
              </p:cNvSpPr>
              <p:nvPr/>
            </p:nvSpPr>
            <p:spPr bwMode="auto">
              <a:xfrm>
                <a:off x="2350" y="265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7" name="Freeform 132"/>
              <p:cNvSpPr>
                <a:spLocks/>
              </p:cNvSpPr>
              <p:nvPr/>
            </p:nvSpPr>
            <p:spPr bwMode="auto">
              <a:xfrm>
                <a:off x="2400" y="264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8" name="Freeform 133"/>
              <p:cNvSpPr>
                <a:spLocks/>
              </p:cNvSpPr>
              <p:nvPr/>
            </p:nvSpPr>
            <p:spPr bwMode="auto">
              <a:xfrm>
                <a:off x="2454" y="26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9" name="Freeform 134"/>
              <p:cNvSpPr>
                <a:spLocks/>
              </p:cNvSpPr>
              <p:nvPr/>
            </p:nvSpPr>
            <p:spPr bwMode="auto">
              <a:xfrm>
                <a:off x="2504" y="2628"/>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0" name="Freeform 135"/>
              <p:cNvSpPr>
                <a:spLocks/>
              </p:cNvSpPr>
              <p:nvPr/>
            </p:nvSpPr>
            <p:spPr bwMode="auto">
              <a:xfrm>
                <a:off x="2558" y="2617"/>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1" name="Freeform 136"/>
              <p:cNvSpPr>
                <a:spLocks/>
              </p:cNvSpPr>
              <p:nvPr/>
            </p:nvSpPr>
            <p:spPr bwMode="auto">
              <a:xfrm>
                <a:off x="2612" y="261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2" name="Freeform 137"/>
              <p:cNvSpPr>
                <a:spLocks/>
              </p:cNvSpPr>
              <p:nvPr/>
            </p:nvSpPr>
            <p:spPr bwMode="auto">
              <a:xfrm>
                <a:off x="2663" y="261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3" name="Freeform 138"/>
              <p:cNvSpPr>
                <a:spLocks/>
              </p:cNvSpPr>
              <p:nvPr/>
            </p:nvSpPr>
            <p:spPr bwMode="auto">
              <a:xfrm>
                <a:off x="2717" y="259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4" name="Freeform 139"/>
              <p:cNvSpPr>
                <a:spLocks/>
              </p:cNvSpPr>
              <p:nvPr/>
            </p:nvSpPr>
            <p:spPr bwMode="auto">
              <a:xfrm>
                <a:off x="2767" y="258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5" name="Freeform 140"/>
              <p:cNvSpPr>
                <a:spLocks/>
              </p:cNvSpPr>
              <p:nvPr/>
            </p:nvSpPr>
            <p:spPr bwMode="auto">
              <a:xfrm>
                <a:off x="2821" y="258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6" name="Freeform 141"/>
              <p:cNvSpPr>
                <a:spLocks/>
              </p:cNvSpPr>
              <p:nvPr/>
            </p:nvSpPr>
            <p:spPr bwMode="auto">
              <a:xfrm>
                <a:off x="2872" y="2574"/>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7" name="Freeform 142"/>
              <p:cNvSpPr>
                <a:spLocks/>
              </p:cNvSpPr>
              <p:nvPr/>
            </p:nvSpPr>
            <p:spPr bwMode="auto">
              <a:xfrm>
                <a:off x="2926" y="2570"/>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8" name="Freeform 143"/>
              <p:cNvSpPr>
                <a:spLocks/>
              </p:cNvSpPr>
              <p:nvPr/>
            </p:nvSpPr>
            <p:spPr bwMode="auto">
              <a:xfrm>
                <a:off x="2980" y="2556"/>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9" name="Freeform 144"/>
              <p:cNvSpPr>
                <a:spLocks/>
              </p:cNvSpPr>
              <p:nvPr/>
            </p:nvSpPr>
            <p:spPr bwMode="auto">
              <a:xfrm>
                <a:off x="3030" y="254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0" name="Freeform 145"/>
              <p:cNvSpPr>
                <a:spLocks/>
              </p:cNvSpPr>
              <p:nvPr/>
            </p:nvSpPr>
            <p:spPr bwMode="auto">
              <a:xfrm>
                <a:off x="3084" y="253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1" name="Freeform 146"/>
              <p:cNvSpPr>
                <a:spLocks/>
              </p:cNvSpPr>
              <p:nvPr/>
            </p:nvSpPr>
            <p:spPr bwMode="auto">
              <a:xfrm>
                <a:off x="3134" y="252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2" name="Freeform 147"/>
              <p:cNvSpPr>
                <a:spLocks/>
              </p:cNvSpPr>
              <p:nvPr/>
            </p:nvSpPr>
            <p:spPr bwMode="auto">
              <a:xfrm>
                <a:off x="3188" y="2524"/>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3" name="Freeform 148"/>
              <p:cNvSpPr>
                <a:spLocks/>
              </p:cNvSpPr>
              <p:nvPr/>
            </p:nvSpPr>
            <p:spPr bwMode="auto">
              <a:xfrm>
                <a:off x="3239" y="251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4" name="Freeform 149"/>
              <p:cNvSpPr>
                <a:spLocks/>
              </p:cNvSpPr>
              <p:nvPr/>
            </p:nvSpPr>
            <p:spPr bwMode="auto">
              <a:xfrm>
                <a:off x="3293" y="250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5" name="Freeform 150"/>
              <p:cNvSpPr>
                <a:spLocks/>
              </p:cNvSpPr>
              <p:nvPr/>
            </p:nvSpPr>
            <p:spPr bwMode="auto">
              <a:xfrm>
                <a:off x="3343" y="2502"/>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6" name="Freeform 151"/>
              <p:cNvSpPr>
                <a:spLocks/>
              </p:cNvSpPr>
              <p:nvPr/>
            </p:nvSpPr>
            <p:spPr bwMode="auto">
              <a:xfrm>
                <a:off x="3397" y="2488"/>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7" name="Freeform 152"/>
              <p:cNvSpPr>
                <a:spLocks/>
              </p:cNvSpPr>
              <p:nvPr/>
            </p:nvSpPr>
            <p:spPr bwMode="auto">
              <a:xfrm>
                <a:off x="3451" y="248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8" name="Freeform 153"/>
              <p:cNvSpPr>
                <a:spLocks/>
              </p:cNvSpPr>
              <p:nvPr/>
            </p:nvSpPr>
            <p:spPr bwMode="auto">
              <a:xfrm>
                <a:off x="3502" y="2473"/>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9" name="Freeform 154"/>
              <p:cNvSpPr>
                <a:spLocks/>
              </p:cNvSpPr>
              <p:nvPr/>
            </p:nvSpPr>
            <p:spPr bwMode="auto">
              <a:xfrm>
                <a:off x="3556" y="247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0" name="Freeform 155"/>
              <p:cNvSpPr>
                <a:spLocks/>
              </p:cNvSpPr>
              <p:nvPr/>
            </p:nvSpPr>
            <p:spPr bwMode="auto">
              <a:xfrm>
                <a:off x="3606" y="2466"/>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1" name="Freeform 156"/>
              <p:cNvSpPr>
                <a:spLocks/>
              </p:cNvSpPr>
              <p:nvPr/>
            </p:nvSpPr>
            <p:spPr bwMode="auto">
              <a:xfrm>
                <a:off x="3660" y="245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2" name="Freeform 157"/>
              <p:cNvSpPr>
                <a:spLocks/>
              </p:cNvSpPr>
              <p:nvPr/>
            </p:nvSpPr>
            <p:spPr bwMode="auto">
              <a:xfrm>
                <a:off x="3710" y="2444"/>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3" name="Freeform 158"/>
              <p:cNvSpPr>
                <a:spLocks/>
              </p:cNvSpPr>
              <p:nvPr/>
            </p:nvSpPr>
            <p:spPr bwMode="auto">
              <a:xfrm>
                <a:off x="3764" y="2441"/>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4" name="Freeform 159"/>
              <p:cNvSpPr>
                <a:spLocks/>
              </p:cNvSpPr>
              <p:nvPr/>
            </p:nvSpPr>
            <p:spPr bwMode="auto">
              <a:xfrm>
                <a:off x="3815" y="2426"/>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5" name="Freeform 160"/>
              <p:cNvSpPr>
                <a:spLocks/>
              </p:cNvSpPr>
              <p:nvPr/>
            </p:nvSpPr>
            <p:spPr bwMode="auto">
              <a:xfrm>
                <a:off x="3869" y="2423"/>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6" name="Freeform 161"/>
              <p:cNvSpPr>
                <a:spLocks/>
              </p:cNvSpPr>
              <p:nvPr/>
            </p:nvSpPr>
            <p:spPr bwMode="auto">
              <a:xfrm>
                <a:off x="3923" y="2416"/>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7" name="Freeform 162"/>
              <p:cNvSpPr>
                <a:spLocks/>
              </p:cNvSpPr>
              <p:nvPr/>
            </p:nvSpPr>
            <p:spPr bwMode="auto">
              <a:xfrm>
                <a:off x="3973" y="2405"/>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8" name="Freeform 163"/>
              <p:cNvSpPr>
                <a:spLocks/>
              </p:cNvSpPr>
              <p:nvPr/>
            </p:nvSpPr>
            <p:spPr bwMode="auto">
              <a:xfrm>
                <a:off x="4027" y="239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9" name="Freeform 164"/>
              <p:cNvSpPr>
                <a:spLocks/>
              </p:cNvSpPr>
              <p:nvPr/>
            </p:nvSpPr>
            <p:spPr bwMode="auto">
              <a:xfrm>
                <a:off x="4078" y="239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0" name="Freeform 165"/>
              <p:cNvSpPr>
                <a:spLocks/>
              </p:cNvSpPr>
              <p:nvPr/>
            </p:nvSpPr>
            <p:spPr bwMode="auto">
              <a:xfrm>
                <a:off x="4132" y="2383"/>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1" name="Freeform 166"/>
              <p:cNvSpPr>
                <a:spLocks/>
              </p:cNvSpPr>
              <p:nvPr/>
            </p:nvSpPr>
            <p:spPr bwMode="auto">
              <a:xfrm>
                <a:off x="4182" y="238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2" name="Freeform 167"/>
              <p:cNvSpPr>
                <a:spLocks/>
              </p:cNvSpPr>
              <p:nvPr/>
            </p:nvSpPr>
            <p:spPr bwMode="auto">
              <a:xfrm>
                <a:off x="4236" y="236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3" name="Freeform 168"/>
              <p:cNvSpPr>
                <a:spLocks/>
              </p:cNvSpPr>
              <p:nvPr/>
            </p:nvSpPr>
            <p:spPr bwMode="auto">
              <a:xfrm>
                <a:off x="4286" y="2372"/>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4" name="Freeform 169"/>
              <p:cNvSpPr>
                <a:spLocks/>
              </p:cNvSpPr>
              <p:nvPr/>
            </p:nvSpPr>
            <p:spPr bwMode="auto">
              <a:xfrm>
                <a:off x="4340" y="2354"/>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5" name="Freeform 170"/>
              <p:cNvSpPr>
                <a:spLocks/>
              </p:cNvSpPr>
              <p:nvPr/>
            </p:nvSpPr>
            <p:spPr bwMode="auto">
              <a:xfrm>
                <a:off x="4394" y="2351"/>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6" name="Freeform 171"/>
              <p:cNvSpPr>
                <a:spLocks/>
              </p:cNvSpPr>
              <p:nvPr/>
            </p:nvSpPr>
            <p:spPr bwMode="auto">
              <a:xfrm>
                <a:off x="4445" y="2351"/>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7" name="Freeform 172"/>
              <p:cNvSpPr>
                <a:spLocks/>
              </p:cNvSpPr>
              <p:nvPr/>
            </p:nvSpPr>
            <p:spPr bwMode="auto">
              <a:xfrm>
                <a:off x="4499" y="2340"/>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8" name="Freeform 173"/>
              <p:cNvSpPr>
                <a:spLocks/>
              </p:cNvSpPr>
              <p:nvPr/>
            </p:nvSpPr>
            <p:spPr bwMode="auto">
              <a:xfrm>
                <a:off x="4549" y="2326"/>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9" name="Freeform 174"/>
              <p:cNvSpPr>
                <a:spLocks/>
              </p:cNvSpPr>
              <p:nvPr/>
            </p:nvSpPr>
            <p:spPr bwMode="auto">
              <a:xfrm>
                <a:off x="4603" y="232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0" name="Freeform 175"/>
              <p:cNvSpPr>
                <a:spLocks/>
              </p:cNvSpPr>
              <p:nvPr/>
            </p:nvSpPr>
            <p:spPr bwMode="auto">
              <a:xfrm>
                <a:off x="4654" y="230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1" name="Freeform 176"/>
              <p:cNvSpPr>
                <a:spLocks/>
              </p:cNvSpPr>
              <p:nvPr/>
            </p:nvSpPr>
            <p:spPr bwMode="auto">
              <a:xfrm>
                <a:off x="4708" y="2311"/>
                <a:ext cx="61" cy="51"/>
              </a:xfrm>
              <a:custGeom>
                <a:avLst/>
                <a:gdLst>
                  <a:gd name="T0" fmla="*/ 28 w 61"/>
                  <a:gd name="T1" fmla="*/ 0 h 51"/>
                  <a:gd name="T2" fmla="*/ 0 w 61"/>
                  <a:gd name="T3" fmla="*/ 51 h 51"/>
                  <a:gd name="T4" fmla="*/ 61 w 61"/>
                  <a:gd name="T5" fmla="*/ 51 h 51"/>
                  <a:gd name="T6" fmla="*/ 28 w 61"/>
                  <a:gd name="T7" fmla="*/ 0 h 51"/>
                </a:gdLst>
                <a:ahLst/>
                <a:cxnLst>
                  <a:cxn ang="0">
                    <a:pos x="T0" y="T1"/>
                  </a:cxn>
                  <a:cxn ang="0">
                    <a:pos x="T2" y="T3"/>
                  </a:cxn>
                  <a:cxn ang="0">
                    <a:pos x="T4" y="T5"/>
                  </a:cxn>
                  <a:cxn ang="0">
                    <a:pos x="T6" y="T7"/>
                  </a:cxn>
                </a:cxnLst>
                <a:rect l="0" t="0" r="r" b="b"/>
                <a:pathLst>
                  <a:path w="61" h="51">
                    <a:moveTo>
                      <a:pt x="28" y="0"/>
                    </a:moveTo>
                    <a:lnTo>
                      <a:pt x="0" y="51"/>
                    </a:lnTo>
                    <a:lnTo>
                      <a:pt x="61"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2" name="Freeform 177"/>
              <p:cNvSpPr>
                <a:spLocks/>
              </p:cNvSpPr>
              <p:nvPr/>
            </p:nvSpPr>
            <p:spPr bwMode="auto">
              <a:xfrm>
                <a:off x="4758" y="230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3" name="Freeform 178"/>
              <p:cNvSpPr>
                <a:spLocks/>
              </p:cNvSpPr>
              <p:nvPr/>
            </p:nvSpPr>
            <p:spPr bwMode="auto">
              <a:xfrm>
                <a:off x="4812" y="229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4" name="Freeform 179"/>
              <p:cNvSpPr>
                <a:spLocks/>
              </p:cNvSpPr>
              <p:nvPr/>
            </p:nvSpPr>
            <p:spPr bwMode="auto">
              <a:xfrm>
                <a:off x="4866" y="2293"/>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5" name="Freeform 180"/>
              <p:cNvSpPr>
                <a:spLocks/>
              </p:cNvSpPr>
              <p:nvPr/>
            </p:nvSpPr>
            <p:spPr bwMode="auto">
              <a:xfrm>
                <a:off x="4916" y="2282"/>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6" name="Freeform 181"/>
              <p:cNvSpPr>
                <a:spLocks/>
              </p:cNvSpPr>
              <p:nvPr/>
            </p:nvSpPr>
            <p:spPr bwMode="auto">
              <a:xfrm>
                <a:off x="4970" y="2268"/>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7" name="Freeform 182"/>
              <p:cNvSpPr>
                <a:spLocks/>
              </p:cNvSpPr>
              <p:nvPr/>
            </p:nvSpPr>
            <p:spPr bwMode="auto">
              <a:xfrm>
                <a:off x="5021" y="2257"/>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8" name="Freeform 183"/>
              <p:cNvSpPr>
                <a:spLocks/>
              </p:cNvSpPr>
              <p:nvPr/>
            </p:nvSpPr>
            <p:spPr bwMode="auto">
              <a:xfrm>
                <a:off x="5075" y="2257"/>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9" name="Freeform 184"/>
              <p:cNvSpPr>
                <a:spLocks/>
              </p:cNvSpPr>
              <p:nvPr/>
            </p:nvSpPr>
            <p:spPr bwMode="auto">
              <a:xfrm>
                <a:off x="5125" y="2250"/>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0" name="Freeform 185"/>
              <p:cNvSpPr>
                <a:spLocks/>
              </p:cNvSpPr>
              <p:nvPr/>
            </p:nvSpPr>
            <p:spPr bwMode="auto">
              <a:xfrm>
                <a:off x="5179" y="223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1" name="Freeform 186"/>
              <p:cNvSpPr>
                <a:spLocks/>
              </p:cNvSpPr>
              <p:nvPr/>
            </p:nvSpPr>
            <p:spPr bwMode="auto">
              <a:xfrm>
                <a:off x="5230" y="2228"/>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2" name="Freeform 187"/>
              <p:cNvSpPr>
                <a:spLocks/>
              </p:cNvSpPr>
              <p:nvPr/>
            </p:nvSpPr>
            <p:spPr bwMode="auto">
              <a:xfrm>
                <a:off x="5284" y="2218"/>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3" name="Freeform 188"/>
              <p:cNvSpPr>
                <a:spLocks/>
              </p:cNvSpPr>
              <p:nvPr/>
            </p:nvSpPr>
            <p:spPr bwMode="auto">
              <a:xfrm>
                <a:off x="5338" y="221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4" name="Freeform 189"/>
              <p:cNvSpPr>
                <a:spLocks/>
              </p:cNvSpPr>
              <p:nvPr/>
            </p:nvSpPr>
            <p:spPr bwMode="auto">
              <a:xfrm>
                <a:off x="5388" y="219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5" name="Freeform 190"/>
              <p:cNvSpPr>
                <a:spLocks/>
              </p:cNvSpPr>
              <p:nvPr/>
            </p:nvSpPr>
            <p:spPr bwMode="auto">
              <a:xfrm>
                <a:off x="5442" y="219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6" name="Freeform 191"/>
              <p:cNvSpPr>
                <a:spLocks/>
              </p:cNvSpPr>
              <p:nvPr/>
            </p:nvSpPr>
            <p:spPr bwMode="auto">
              <a:xfrm>
                <a:off x="5492" y="2189"/>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7" name="Freeform 192"/>
              <p:cNvSpPr>
                <a:spLocks/>
              </p:cNvSpPr>
              <p:nvPr/>
            </p:nvSpPr>
            <p:spPr bwMode="auto">
              <a:xfrm>
                <a:off x="5546" y="2171"/>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8" name="Freeform 193"/>
              <p:cNvSpPr>
                <a:spLocks/>
              </p:cNvSpPr>
              <p:nvPr/>
            </p:nvSpPr>
            <p:spPr bwMode="auto">
              <a:xfrm>
                <a:off x="5597" y="216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9" name="Freeform 194"/>
              <p:cNvSpPr>
                <a:spLocks/>
              </p:cNvSpPr>
              <p:nvPr/>
            </p:nvSpPr>
            <p:spPr bwMode="auto">
              <a:xfrm>
                <a:off x="5651" y="214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0" name="Freeform 195"/>
              <p:cNvSpPr>
                <a:spLocks/>
              </p:cNvSpPr>
              <p:nvPr/>
            </p:nvSpPr>
            <p:spPr bwMode="auto">
              <a:xfrm>
                <a:off x="5701" y="2153"/>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1" name="Freeform 196"/>
              <p:cNvSpPr>
                <a:spLocks/>
              </p:cNvSpPr>
              <p:nvPr/>
            </p:nvSpPr>
            <p:spPr bwMode="auto">
              <a:xfrm>
                <a:off x="5755" y="2124"/>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2" name="Freeform 197"/>
              <p:cNvSpPr>
                <a:spLocks/>
              </p:cNvSpPr>
              <p:nvPr/>
            </p:nvSpPr>
            <p:spPr bwMode="auto">
              <a:xfrm>
                <a:off x="5809" y="2113"/>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3" name="Freeform 198"/>
              <p:cNvSpPr>
                <a:spLocks/>
              </p:cNvSpPr>
              <p:nvPr/>
            </p:nvSpPr>
            <p:spPr bwMode="auto">
              <a:xfrm>
                <a:off x="5860" y="209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4" name="Freeform 199"/>
              <p:cNvSpPr>
                <a:spLocks/>
              </p:cNvSpPr>
              <p:nvPr/>
            </p:nvSpPr>
            <p:spPr bwMode="auto">
              <a:xfrm>
                <a:off x="5914" y="2081"/>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5" name="Freeform 200"/>
              <p:cNvSpPr>
                <a:spLocks/>
              </p:cNvSpPr>
              <p:nvPr/>
            </p:nvSpPr>
            <p:spPr bwMode="auto">
              <a:xfrm>
                <a:off x="5964" y="207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6" name="Freeform 201"/>
              <p:cNvSpPr>
                <a:spLocks/>
              </p:cNvSpPr>
              <p:nvPr/>
            </p:nvSpPr>
            <p:spPr bwMode="auto">
              <a:xfrm>
                <a:off x="6018" y="205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7" name="Freeform 202"/>
              <p:cNvSpPr>
                <a:spLocks/>
              </p:cNvSpPr>
              <p:nvPr/>
            </p:nvSpPr>
            <p:spPr bwMode="auto">
              <a:xfrm>
                <a:off x="6068" y="2034"/>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8" name="Freeform 203"/>
              <p:cNvSpPr>
                <a:spLocks/>
              </p:cNvSpPr>
              <p:nvPr/>
            </p:nvSpPr>
            <p:spPr bwMode="auto">
              <a:xfrm>
                <a:off x="6122" y="2002"/>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9" name="Freeform 204"/>
              <p:cNvSpPr>
                <a:spLocks/>
              </p:cNvSpPr>
              <p:nvPr/>
            </p:nvSpPr>
            <p:spPr bwMode="auto">
              <a:xfrm>
                <a:off x="6176" y="199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grpSp>
          <p:nvGrpSpPr>
            <p:cNvPr id="7" name="Group 406"/>
            <p:cNvGrpSpPr>
              <a:grpSpLocks/>
            </p:cNvGrpSpPr>
            <p:nvPr/>
          </p:nvGrpSpPr>
          <p:grpSpPr bwMode="auto">
            <a:xfrm>
              <a:off x="1435" y="1436"/>
              <a:ext cx="5271" cy="2272"/>
              <a:chOff x="1435" y="1436"/>
              <a:chExt cx="5271" cy="2272"/>
            </a:xfrm>
          </p:grpSpPr>
          <p:sp>
            <p:nvSpPr>
              <p:cNvPr id="1640" name="Freeform 206"/>
              <p:cNvSpPr>
                <a:spLocks/>
              </p:cNvSpPr>
              <p:nvPr/>
            </p:nvSpPr>
            <p:spPr bwMode="auto">
              <a:xfrm>
                <a:off x="6227" y="196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1" name="Freeform 207"/>
              <p:cNvSpPr>
                <a:spLocks/>
              </p:cNvSpPr>
              <p:nvPr/>
            </p:nvSpPr>
            <p:spPr bwMode="auto">
              <a:xfrm>
                <a:off x="6281" y="1940"/>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2" name="Freeform 208"/>
              <p:cNvSpPr>
                <a:spLocks/>
              </p:cNvSpPr>
              <p:nvPr/>
            </p:nvSpPr>
            <p:spPr bwMode="auto">
              <a:xfrm>
                <a:off x="6331" y="190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3" name="Freeform 209"/>
              <p:cNvSpPr>
                <a:spLocks/>
              </p:cNvSpPr>
              <p:nvPr/>
            </p:nvSpPr>
            <p:spPr bwMode="auto">
              <a:xfrm>
                <a:off x="6385" y="1861"/>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4" name="Freeform 210"/>
              <p:cNvSpPr>
                <a:spLocks/>
              </p:cNvSpPr>
              <p:nvPr/>
            </p:nvSpPr>
            <p:spPr bwMode="auto">
              <a:xfrm>
                <a:off x="6436" y="1829"/>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5" name="Freeform 211"/>
              <p:cNvSpPr>
                <a:spLocks/>
              </p:cNvSpPr>
              <p:nvPr/>
            </p:nvSpPr>
            <p:spPr bwMode="auto">
              <a:xfrm>
                <a:off x="6490" y="1786"/>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6" name="Freeform 212"/>
              <p:cNvSpPr>
                <a:spLocks/>
              </p:cNvSpPr>
              <p:nvPr/>
            </p:nvSpPr>
            <p:spPr bwMode="auto">
              <a:xfrm>
                <a:off x="6540" y="175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7" name="Freeform 213"/>
              <p:cNvSpPr>
                <a:spLocks/>
              </p:cNvSpPr>
              <p:nvPr/>
            </p:nvSpPr>
            <p:spPr bwMode="auto">
              <a:xfrm>
                <a:off x="6594" y="17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8" name="Freeform 214"/>
              <p:cNvSpPr>
                <a:spLocks/>
              </p:cNvSpPr>
              <p:nvPr/>
            </p:nvSpPr>
            <p:spPr bwMode="auto">
              <a:xfrm>
                <a:off x="6648" y="1652"/>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9" name="Freeform 215"/>
              <p:cNvSpPr>
                <a:spLocks/>
              </p:cNvSpPr>
              <p:nvPr/>
            </p:nvSpPr>
            <p:spPr bwMode="auto">
              <a:xfrm>
                <a:off x="1489" y="1436"/>
                <a:ext cx="5188" cy="1052"/>
              </a:xfrm>
              <a:custGeom>
                <a:avLst/>
                <a:gdLst>
                  <a:gd name="T0" fmla="*/ 0 w 1441"/>
                  <a:gd name="T1" fmla="*/ 292 h 292"/>
                  <a:gd name="T2" fmla="*/ 720 w 1441"/>
                  <a:gd name="T3" fmla="*/ 146 h 292"/>
                  <a:gd name="T4" fmla="*/ 1441 w 1441"/>
                  <a:gd name="T5" fmla="*/ 0 h 292"/>
                </a:gdLst>
                <a:ahLst/>
                <a:cxnLst>
                  <a:cxn ang="0">
                    <a:pos x="T0" y="T1"/>
                  </a:cxn>
                  <a:cxn ang="0">
                    <a:pos x="T2" y="T3"/>
                  </a:cxn>
                  <a:cxn ang="0">
                    <a:pos x="T4" y="T5"/>
                  </a:cxn>
                </a:cxnLst>
                <a:rect l="0" t="0" r="r" b="b"/>
                <a:pathLst>
                  <a:path w="1441" h="292">
                    <a:moveTo>
                      <a:pt x="0" y="292"/>
                    </a:moveTo>
                    <a:lnTo>
                      <a:pt x="720" y="146"/>
                    </a:lnTo>
                    <a:lnTo>
                      <a:pt x="1441"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0" name="Freeform 216"/>
              <p:cNvSpPr>
                <a:spLocks/>
              </p:cNvSpPr>
              <p:nvPr/>
            </p:nvSpPr>
            <p:spPr bwMode="auto">
              <a:xfrm>
                <a:off x="1489" y="1958"/>
                <a:ext cx="5188" cy="904"/>
              </a:xfrm>
              <a:custGeom>
                <a:avLst/>
                <a:gdLst>
                  <a:gd name="T0" fmla="*/ 0 w 1441"/>
                  <a:gd name="T1" fmla="*/ 251 h 251"/>
                  <a:gd name="T2" fmla="*/ 720 w 1441"/>
                  <a:gd name="T3" fmla="*/ 126 h 251"/>
                  <a:gd name="T4" fmla="*/ 1441 w 1441"/>
                  <a:gd name="T5" fmla="*/ 0 h 251"/>
                </a:gdLst>
                <a:ahLst/>
                <a:cxnLst>
                  <a:cxn ang="0">
                    <a:pos x="T0" y="T1"/>
                  </a:cxn>
                  <a:cxn ang="0">
                    <a:pos x="T2" y="T3"/>
                  </a:cxn>
                  <a:cxn ang="0">
                    <a:pos x="T4" y="T5"/>
                  </a:cxn>
                </a:cxnLst>
                <a:rect l="0" t="0" r="r" b="b"/>
                <a:pathLst>
                  <a:path w="1441" h="251">
                    <a:moveTo>
                      <a:pt x="0" y="251"/>
                    </a:moveTo>
                    <a:lnTo>
                      <a:pt x="720" y="126"/>
                    </a:lnTo>
                    <a:lnTo>
                      <a:pt x="1441"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1" name="Line 217"/>
              <p:cNvSpPr>
                <a:spLocks noChangeShapeType="1"/>
              </p:cNvSpPr>
              <p:nvPr/>
            </p:nvSpPr>
            <p:spPr bwMode="auto">
              <a:xfrm flipV="1">
                <a:off x="4286" y="3676"/>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2" name="Line 218"/>
              <p:cNvSpPr>
                <a:spLocks noChangeShapeType="1"/>
              </p:cNvSpPr>
              <p:nvPr/>
            </p:nvSpPr>
            <p:spPr bwMode="auto">
              <a:xfrm flipV="1">
                <a:off x="4286" y="3643"/>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3" name="Line 219"/>
              <p:cNvSpPr>
                <a:spLocks noChangeShapeType="1"/>
              </p:cNvSpPr>
              <p:nvPr/>
            </p:nvSpPr>
            <p:spPr bwMode="auto">
              <a:xfrm flipV="1">
                <a:off x="4286" y="3622"/>
                <a:ext cx="0" cy="2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4" name="Line 220"/>
              <p:cNvSpPr>
                <a:spLocks noChangeShapeType="1"/>
              </p:cNvSpPr>
              <p:nvPr/>
            </p:nvSpPr>
            <p:spPr bwMode="auto">
              <a:xfrm flipV="1">
                <a:off x="4286" y="3575"/>
                <a:ext cx="0" cy="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5" name="Line 221"/>
              <p:cNvSpPr>
                <a:spLocks noChangeShapeType="1"/>
              </p:cNvSpPr>
              <p:nvPr/>
            </p:nvSpPr>
            <p:spPr bwMode="auto">
              <a:xfrm flipV="1">
                <a:off x="4286" y="3542"/>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6" name="Line 222"/>
              <p:cNvSpPr>
                <a:spLocks noChangeShapeType="1"/>
              </p:cNvSpPr>
              <p:nvPr/>
            </p:nvSpPr>
            <p:spPr bwMode="auto">
              <a:xfrm flipV="1">
                <a:off x="4286" y="351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7" name="Line 223"/>
              <p:cNvSpPr>
                <a:spLocks noChangeShapeType="1"/>
              </p:cNvSpPr>
              <p:nvPr/>
            </p:nvSpPr>
            <p:spPr bwMode="auto">
              <a:xfrm flipV="1">
                <a:off x="4286" y="3492"/>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8" name="Line 224"/>
              <p:cNvSpPr>
                <a:spLocks noChangeShapeType="1"/>
              </p:cNvSpPr>
              <p:nvPr/>
            </p:nvSpPr>
            <p:spPr bwMode="auto">
              <a:xfrm flipV="1">
                <a:off x="4286" y="3445"/>
                <a:ext cx="0" cy="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9" name="Line 225"/>
              <p:cNvSpPr>
                <a:spLocks noChangeShapeType="1"/>
              </p:cNvSpPr>
              <p:nvPr/>
            </p:nvSpPr>
            <p:spPr bwMode="auto">
              <a:xfrm flipV="1">
                <a:off x="4286" y="3413"/>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0" name="Line 226"/>
              <p:cNvSpPr>
                <a:spLocks noChangeShapeType="1"/>
              </p:cNvSpPr>
              <p:nvPr/>
            </p:nvSpPr>
            <p:spPr bwMode="auto">
              <a:xfrm flipV="1">
                <a:off x="4286" y="3380"/>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1" name="Line 227"/>
              <p:cNvSpPr>
                <a:spLocks noChangeShapeType="1"/>
              </p:cNvSpPr>
              <p:nvPr/>
            </p:nvSpPr>
            <p:spPr bwMode="auto">
              <a:xfrm flipV="1">
                <a:off x="4286" y="3362"/>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2" name="Line 228"/>
              <p:cNvSpPr>
                <a:spLocks noChangeShapeType="1"/>
              </p:cNvSpPr>
              <p:nvPr/>
            </p:nvSpPr>
            <p:spPr bwMode="auto">
              <a:xfrm flipV="1">
                <a:off x="4286" y="3312"/>
                <a:ext cx="0" cy="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3" name="Line 229"/>
              <p:cNvSpPr>
                <a:spLocks noChangeShapeType="1"/>
              </p:cNvSpPr>
              <p:nvPr/>
            </p:nvSpPr>
            <p:spPr bwMode="auto">
              <a:xfrm flipV="1">
                <a:off x="4286" y="328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4" name="Line 230"/>
              <p:cNvSpPr>
                <a:spLocks noChangeShapeType="1"/>
              </p:cNvSpPr>
              <p:nvPr/>
            </p:nvSpPr>
            <p:spPr bwMode="auto">
              <a:xfrm flipV="1">
                <a:off x="4286" y="3247"/>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5" name="Line 231"/>
              <p:cNvSpPr>
                <a:spLocks noChangeShapeType="1"/>
              </p:cNvSpPr>
              <p:nvPr/>
            </p:nvSpPr>
            <p:spPr bwMode="auto">
              <a:xfrm flipV="1">
                <a:off x="4286" y="3233"/>
                <a:ext cx="0" cy="1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6" name="Line 232"/>
              <p:cNvSpPr>
                <a:spLocks noChangeShapeType="1"/>
              </p:cNvSpPr>
              <p:nvPr/>
            </p:nvSpPr>
            <p:spPr bwMode="auto">
              <a:xfrm flipV="1">
                <a:off x="4286" y="3182"/>
                <a:ext cx="0" cy="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7" name="Line 233"/>
              <p:cNvSpPr>
                <a:spLocks noChangeShapeType="1"/>
              </p:cNvSpPr>
              <p:nvPr/>
            </p:nvSpPr>
            <p:spPr bwMode="auto">
              <a:xfrm flipV="1">
                <a:off x="4286" y="315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8" name="Line 234"/>
              <p:cNvSpPr>
                <a:spLocks noChangeShapeType="1"/>
              </p:cNvSpPr>
              <p:nvPr/>
            </p:nvSpPr>
            <p:spPr bwMode="auto">
              <a:xfrm flipV="1">
                <a:off x="4286" y="3118"/>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9" name="Line 235"/>
              <p:cNvSpPr>
                <a:spLocks noChangeShapeType="1"/>
              </p:cNvSpPr>
              <p:nvPr/>
            </p:nvSpPr>
            <p:spPr bwMode="auto">
              <a:xfrm flipV="1">
                <a:off x="4286" y="3103"/>
                <a:ext cx="0" cy="1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0" name="Line 236"/>
              <p:cNvSpPr>
                <a:spLocks noChangeShapeType="1"/>
              </p:cNvSpPr>
              <p:nvPr/>
            </p:nvSpPr>
            <p:spPr bwMode="auto">
              <a:xfrm flipV="1">
                <a:off x="4286" y="3049"/>
                <a:ext cx="0" cy="1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1" name="Line 237"/>
              <p:cNvSpPr>
                <a:spLocks noChangeShapeType="1"/>
              </p:cNvSpPr>
              <p:nvPr/>
            </p:nvSpPr>
            <p:spPr bwMode="auto">
              <a:xfrm flipV="1">
                <a:off x="4286" y="3017"/>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2" name="Line 238"/>
              <p:cNvSpPr>
                <a:spLocks noChangeShapeType="1"/>
              </p:cNvSpPr>
              <p:nvPr/>
            </p:nvSpPr>
            <p:spPr bwMode="auto">
              <a:xfrm flipV="1">
                <a:off x="4286" y="2984"/>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3" name="Line 239"/>
              <p:cNvSpPr>
                <a:spLocks noChangeShapeType="1"/>
              </p:cNvSpPr>
              <p:nvPr/>
            </p:nvSpPr>
            <p:spPr bwMode="auto">
              <a:xfrm flipV="1">
                <a:off x="4286" y="2974"/>
                <a:ext cx="0" cy="1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4" name="Line 240"/>
              <p:cNvSpPr>
                <a:spLocks noChangeShapeType="1"/>
              </p:cNvSpPr>
              <p:nvPr/>
            </p:nvSpPr>
            <p:spPr bwMode="auto">
              <a:xfrm flipV="1">
                <a:off x="4286" y="2920"/>
                <a:ext cx="0" cy="1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5" name="Line 241"/>
              <p:cNvSpPr>
                <a:spLocks noChangeShapeType="1"/>
              </p:cNvSpPr>
              <p:nvPr/>
            </p:nvSpPr>
            <p:spPr bwMode="auto">
              <a:xfrm flipV="1">
                <a:off x="4286" y="2887"/>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6" name="Line 242"/>
              <p:cNvSpPr>
                <a:spLocks noChangeShapeType="1"/>
              </p:cNvSpPr>
              <p:nvPr/>
            </p:nvSpPr>
            <p:spPr bwMode="auto">
              <a:xfrm flipV="1">
                <a:off x="4286" y="2851"/>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7" name="Line 243"/>
              <p:cNvSpPr>
                <a:spLocks noChangeShapeType="1"/>
              </p:cNvSpPr>
              <p:nvPr/>
            </p:nvSpPr>
            <p:spPr bwMode="auto">
              <a:xfrm flipV="1">
                <a:off x="4286" y="2844"/>
                <a:ext cx="0" cy="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8" name="Line 244"/>
              <p:cNvSpPr>
                <a:spLocks noChangeShapeType="1"/>
              </p:cNvSpPr>
              <p:nvPr/>
            </p:nvSpPr>
            <p:spPr bwMode="auto">
              <a:xfrm flipV="1">
                <a:off x="4286" y="2786"/>
                <a:ext cx="0" cy="1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9" name="Line 245"/>
              <p:cNvSpPr>
                <a:spLocks noChangeShapeType="1"/>
              </p:cNvSpPr>
              <p:nvPr/>
            </p:nvSpPr>
            <p:spPr bwMode="auto">
              <a:xfrm flipV="1">
                <a:off x="4286" y="2754"/>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0" name="Line 246"/>
              <p:cNvSpPr>
                <a:spLocks noChangeShapeType="1"/>
              </p:cNvSpPr>
              <p:nvPr/>
            </p:nvSpPr>
            <p:spPr bwMode="auto">
              <a:xfrm flipV="1">
                <a:off x="4286" y="2722"/>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1" name="Line 247"/>
              <p:cNvSpPr>
                <a:spLocks noChangeShapeType="1"/>
              </p:cNvSpPr>
              <p:nvPr/>
            </p:nvSpPr>
            <p:spPr bwMode="auto">
              <a:xfrm flipV="1">
                <a:off x="4286" y="2714"/>
                <a:ext cx="0" cy="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2" name="Line 248"/>
              <p:cNvSpPr>
                <a:spLocks noChangeShapeType="1"/>
              </p:cNvSpPr>
              <p:nvPr/>
            </p:nvSpPr>
            <p:spPr bwMode="auto">
              <a:xfrm flipV="1">
                <a:off x="4286" y="2657"/>
                <a:ext cx="0" cy="1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3" name="Line 249"/>
              <p:cNvSpPr>
                <a:spLocks noChangeShapeType="1"/>
              </p:cNvSpPr>
              <p:nvPr/>
            </p:nvSpPr>
            <p:spPr bwMode="auto">
              <a:xfrm flipV="1">
                <a:off x="4286" y="2624"/>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4" name="Line 250"/>
              <p:cNvSpPr>
                <a:spLocks noChangeShapeType="1"/>
              </p:cNvSpPr>
              <p:nvPr/>
            </p:nvSpPr>
            <p:spPr bwMode="auto">
              <a:xfrm flipV="1">
                <a:off x="4286" y="2588"/>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5" name="Line 251"/>
              <p:cNvSpPr>
                <a:spLocks noChangeShapeType="1"/>
              </p:cNvSpPr>
              <p:nvPr/>
            </p:nvSpPr>
            <p:spPr bwMode="auto">
              <a:xfrm flipV="1">
                <a:off x="4286" y="2585"/>
                <a:ext cx="0" cy="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6" name="Line 252"/>
              <p:cNvSpPr>
                <a:spLocks noChangeShapeType="1"/>
              </p:cNvSpPr>
              <p:nvPr/>
            </p:nvSpPr>
            <p:spPr bwMode="auto">
              <a:xfrm flipV="1">
                <a:off x="4286" y="2524"/>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7" name="Line 253"/>
              <p:cNvSpPr>
                <a:spLocks noChangeShapeType="1"/>
              </p:cNvSpPr>
              <p:nvPr/>
            </p:nvSpPr>
            <p:spPr bwMode="auto">
              <a:xfrm flipV="1">
                <a:off x="4286" y="2491"/>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8" name="Line 254"/>
              <p:cNvSpPr>
                <a:spLocks noChangeShapeType="1"/>
              </p:cNvSpPr>
              <p:nvPr/>
            </p:nvSpPr>
            <p:spPr bwMode="auto">
              <a:xfrm flipV="1">
                <a:off x="4286" y="2459"/>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9" name="Line 255"/>
              <p:cNvSpPr>
                <a:spLocks noChangeShapeType="1"/>
              </p:cNvSpPr>
              <p:nvPr/>
            </p:nvSpPr>
            <p:spPr bwMode="auto">
              <a:xfrm flipV="1">
                <a:off x="4286" y="2455"/>
                <a:ext cx="0" cy="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0" name="Line 256"/>
              <p:cNvSpPr>
                <a:spLocks noChangeShapeType="1"/>
              </p:cNvSpPr>
              <p:nvPr/>
            </p:nvSpPr>
            <p:spPr bwMode="auto">
              <a:xfrm flipV="1">
                <a:off x="4286" y="2394"/>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1" name="Line 257"/>
              <p:cNvSpPr>
                <a:spLocks noChangeShapeType="1"/>
              </p:cNvSpPr>
              <p:nvPr/>
            </p:nvSpPr>
            <p:spPr bwMode="auto">
              <a:xfrm flipV="1">
                <a:off x="4286" y="2362"/>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2" name="Line 258"/>
              <p:cNvSpPr>
                <a:spLocks noChangeShapeType="1"/>
              </p:cNvSpPr>
              <p:nvPr/>
            </p:nvSpPr>
            <p:spPr bwMode="auto">
              <a:xfrm flipV="1">
                <a:off x="4286" y="2326"/>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3" name="Line 259"/>
              <p:cNvSpPr>
                <a:spLocks noChangeShapeType="1"/>
              </p:cNvSpPr>
              <p:nvPr/>
            </p:nvSpPr>
            <p:spPr bwMode="auto">
              <a:xfrm>
                <a:off x="4286" y="2326"/>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4" name="Line 260"/>
              <p:cNvSpPr>
                <a:spLocks noChangeShapeType="1"/>
              </p:cNvSpPr>
              <p:nvPr/>
            </p:nvSpPr>
            <p:spPr bwMode="auto">
              <a:xfrm flipV="1">
                <a:off x="4286" y="2261"/>
                <a:ext cx="0" cy="2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5" name="Line 261"/>
              <p:cNvSpPr>
                <a:spLocks noChangeShapeType="1"/>
              </p:cNvSpPr>
              <p:nvPr/>
            </p:nvSpPr>
            <p:spPr bwMode="auto">
              <a:xfrm flipV="1">
                <a:off x="4286" y="2228"/>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6" name="Line 262"/>
              <p:cNvSpPr>
                <a:spLocks noChangeShapeType="1"/>
              </p:cNvSpPr>
              <p:nvPr/>
            </p:nvSpPr>
            <p:spPr bwMode="auto">
              <a:xfrm flipV="1">
                <a:off x="4286" y="2196"/>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7" name="Line 263"/>
              <p:cNvSpPr>
                <a:spLocks noChangeShapeType="1"/>
              </p:cNvSpPr>
              <p:nvPr/>
            </p:nvSpPr>
            <p:spPr bwMode="auto">
              <a:xfrm flipV="1">
                <a:off x="4286" y="2131"/>
                <a:ext cx="0" cy="2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8" name="Line 264"/>
              <p:cNvSpPr>
                <a:spLocks noChangeShapeType="1"/>
              </p:cNvSpPr>
              <p:nvPr/>
            </p:nvSpPr>
            <p:spPr bwMode="auto">
              <a:xfrm flipV="1">
                <a:off x="4286" y="2099"/>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9" name="Line 265"/>
              <p:cNvSpPr>
                <a:spLocks noChangeShapeType="1"/>
              </p:cNvSpPr>
              <p:nvPr/>
            </p:nvSpPr>
            <p:spPr bwMode="auto">
              <a:xfrm flipV="1">
                <a:off x="4286" y="2066"/>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0" name="Line 266"/>
              <p:cNvSpPr>
                <a:spLocks noChangeShapeType="1"/>
              </p:cNvSpPr>
              <p:nvPr/>
            </p:nvSpPr>
            <p:spPr bwMode="auto">
              <a:xfrm flipV="1">
                <a:off x="4286" y="1998"/>
                <a:ext cx="0" cy="2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1" name="Line 267"/>
              <p:cNvSpPr>
                <a:spLocks noChangeShapeType="1"/>
              </p:cNvSpPr>
              <p:nvPr/>
            </p:nvSpPr>
            <p:spPr bwMode="auto">
              <a:xfrm flipV="1">
                <a:off x="4286" y="1966"/>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2" name="Line 268"/>
              <p:cNvSpPr>
                <a:spLocks noChangeShapeType="1"/>
              </p:cNvSpPr>
              <p:nvPr/>
            </p:nvSpPr>
            <p:spPr bwMode="auto">
              <a:xfrm flipV="1">
                <a:off x="4286" y="1937"/>
                <a:ext cx="0" cy="29"/>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3" name="Line 269"/>
              <p:cNvSpPr>
                <a:spLocks noChangeShapeType="1"/>
              </p:cNvSpPr>
              <p:nvPr/>
            </p:nvSpPr>
            <p:spPr bwMode="auto">
              <a:xfrm flipV="1">
                <a:off x="3282" y="3676"/>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4" name="Line 270"/>
              <p:cNvSpPr>
                <a:spLocks noChangeShapeType="1"/>
              </p:cNvSpPr>
              <p:nvPr/>
            </p:nvSpPr>
            <p:spPr bwMode="auto">
              <a:xfrm flipV="1">
                <a:off x="3282" y="3643"/>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5" name="Line 271"/>
              <p:cNvSpPr>
                <a:spLocks noChangeShapeType="1"/>
              </p:cNvSpPr>
              <p:nvPr/>
            </p:nvSpPr>
            <p:spPr bwMode="auto">
              <a:xfrm flipV="1">
                <a:off x="3282" y="3622"/>
                <a:ext cx="0" cy="2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6" name="Line 272"/>
              <p:cNvSpPr>
                <a:spLocks noChangeShapeType="1"/>
              </p:cNvSpPr>
              <p:nvPr/>
            </p:nvSpPr>
            <p:spPr bwMode="auto">
              <a:xfrm flipV="1">
                <a:off x="3282" y="3575"/>
                <a:ext cx="0" cy="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7" name="Line 273"/>
              <p:cNvSpPr>
                <a:spLocks noChangeShapeType="1"/>
              </p:cNvSpPr>
              <p:nvPr/>
            </p:nvSpPr>
            <p:spPr bwMode="auto">
              <a:xfrm flipV="1">
                <a:off x="3282" y="3542"/>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8" name="Line 274"/>
              <p:cNvSpPr>
                <a:spLocks noChangeShapeType="1"/>
              </p:cNvSpPr>
              <p:nvPr/>
            </p:nvSpPr>
            <p:spPr bwMode="auto">
              <a:xfrm flipV="1">
                <a:off x="3282" y="351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9" name="Line 275"/>
              <p:cNvSpPr>
                <a:spLocks noChangeShapeType="1"/>
              </p:cNvSpPr>
              <p:nvPr/>
            </p:nvSpPr>
            <p:spPr bwMode="auto">
              <a:xfrm flipV="1">
                <a:off x="3282" y="3492"/>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0" name="Line 276"/>
              <p:cNvSpPr>
                <a:spLocks noChangeShapeType="1"/>
              </p:cNvSpPr>
              <p:nvPr/>
            </p:nvSpPr>
            <p:spPr bwMode="auto">
              <a:xfrm flipV="1">
                <a:off x="3282" y="3445"/>
                <a:ext cx="0" cy="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1" name="Line 277"/>
              <p:cNvSpPr>
                <a:spLocks noChangeShapeType="1"/>
              </p:cNvSpPr>
              <p:nvPr/>
            </p:nvSpPr>
            <p:spPr bwMode="auto">
              <a:xfrm flipV="1">
                <a:off x="3282" y="3413"/>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2" name="Line 278"/>
              <p:cNvSpPr>
                <a:spLocks noChangeShapeType="1"/>
              </p:cNvSpPr>
              <p:nvPr/>
            </p:nvSpPr>
            <p:spPr bwMode="auto">
              <a:xfrm flipV="1">
                <a:off x="3282" y="3380"/>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3" name="Line 279"/>
              <p:cNvSpPr>
                <a:spLocks noChangeShapeType="1"/>
              </p:cNvSpPr>
              <p:nvPr/>
            </p:nvSpPr>
            <p:spPr bwMode="auto">
              <a:xfrm flipV="1">
                <a:off x="3282" y="3362"/>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4" name="Line 280"/>
              <p:cNvSpPr>
                <a:spLocks noChangeShapeType="1"/>
              </p:cNvSpPr>
              <p:nvPr/>
            </p:nvSpPr>
            <p:spPr bwMode="auto">
              <a:xfrm flipV="1">
                <a:off x="3282" y="3312"/>
                <a:ext cx="0" cy="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5" name="Line 281"/>
              <p:cNvSpPr>
                <a:spLocks noChangeShapeType="1"/>
              </p:cNvSpPr>
              <p:nvPr/>
            </p:nvSpPr>
            <p:spPr bwMode="auto">
              <a:xfrm flipV="1">
                <a:off x="3282" y="328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6" name="Line 282"/>
              <p:cNvSpPr>
                <a:spLocks noChangeShapeType="1"/>
              </p:cNvSpPr>
              <p:nvPr/>
            </p:nvSpPr>
            <p:spPr bwMode="auto">
              <a:xfrm flipV="1">
                <a:off x="3282" y="3247"/>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7" name="Line 283"/>
              <p:cNvSpPr>
                <a:spLocks noChangeShapeType="1"/>
              </p:cNvSpPr>
              <p:nvPr/>
            </p:nvSpPr>
            <p:spPr bwMode="auto">
              <a:xfrm flipV="1">
                <a:off x="3282" y="3233"/>
                <a:ext cx="0" cy="1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8" name="Line 284"/>
              <p:cNvSpPr>
                <a:spLocks noChangeShapeType="1"/>
              </p:cNvSpPr>
              <p:nvPr/>
            </p:nvSpPr>
            <p:spPr bwMode="auto">
              <a:xfrm flipV="1">
                <a:off x="3282" y="3182"/>
                <a:ext cx="0" cy="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9" name="Line 285"/>
              <p:cNvSpPr>
                <a:spLocks noChangeShapeType="1"/>
              </p:cNvSpPr>
              <p:nvPr/>
            </p:nvSpPr>
            <p:spPr bwMode="auto">
              <a:xfrm flipV="1">
                <a:off x="3282" y="315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0" name="Line 286"/>
              <p:cNvSpPr>
                <a:spLocks noChangeShapeType="1"/>
              </p:cNvSpPr>
              <p:nvPr/>
            </p:nvSpPr>
            <p:spPr bwMode="auto">
              <a:xfrm flipV="1">
                <a:off x="3282" y="3118"/>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1" name="Line 287"/>
              <p:cNvSpPr>
                <a:spLocks noChangeShapeType="1"/>
              </p:cNvSpPr>
              <p:nvPr/>
            </p:nvSpPr>
            <p:spPr bwMode="auto">
              <a:xfrm flipV="1">
                <a:off x="3282" y="3103"/>
                <a:ext cx="0" cy="1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2" name="Line 288"/>
              <p:cNvSpPr>
                <a:spLocks noChangeShapeType="1"/>
              </p:cNvSpPr>
              <p:nvPr/>
            </p:nvSpPr>
            <p:spPr bwMode="auto">
              <a:xfrm flipV="1">
                <a:off x="3282" y="3049"/>
                <a:ext cx="0" cy="1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3" name="Line 289"/>
              <p:cNvSpPr>
                <a:spLocks noChangeShapeType="1"/>
              </p:cNvSpPr>
              <p:nvPr/>
            </p:nvSpPr>
            <p:spPr bwMode="auto">
              <a:xfrm flipV="1">
                <a:off x="3282" y="3017"/>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4" name="Line 290"/>
              <p:cNvSpPr>
                <a:spLocks noChangeShapeType="1"/>
              </p:cNvSpPr>
              <p:nvPr/>
            </p:nvSpPr>
            <p:spPr bwMode="auto">
              <a:xfrm flipV="1">
                <a:off x="3282" y="2984"/>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5" name="Line 291"/>
              <p:cNvSpPr>
                <a:spLocks noChangeShapeType="1"/>
              </p:cNvSpPr>
              <p:nvPr/>
            </p:nvSpPr>
            <p:spPr bwMode="auto">
              <a:xfrm flipV="1">
                <a:off x="3282" y="2974"/>
                <a:ext cx="0" cy="1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6" name="Line 292"/>
              <p:cNvSpPr>
                <a:spLocks noChangeShapeType="1"/>
              </p:cNvSpPr>
              <p:nvPr/>
            </p:nvSpPr>
            <p:spPr bwMode="auto">
              <a:xfrm flipV="1">
                <a:off x="3282" y="2920"/>
                <a:ext cx="0" cy="1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7" name="Line 293"/>
              <p:cNvSpPr>
                <a:spLocks noChangeShapeType="1"/>
              </p:cNvSpPr>
              <p:nvPr/>
            </p:nvSpPr>
            <p:spPr bwMode="auto">
              <a:xfrm flipV="1">
                <a:off x="3282" y="2887"/>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8" name="Line 294"/>
              <p:cNvSpPr>
                <a:spLocks noChangeShapeType="1"/>
              </p:cNvSpPr>
              <p:nvPr/>
            </p:nvSpPr>
            <p:spPr bwMode="auto">
              <a:xfrm flipV="1">
                <a:off x="3282" y="2851"/>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9" name="Line 295"/>
              <p:cNvSpPr>
                <a:spLocks noChangeShapeType="1"/>
              </p:cNvSpPr>
              <p:nvPr/>
            </p:nvSpPr>
            <p:spPr bwMode="auto">
              <a:xfrm flipV="1">
                <a:off x="3282" y="2844"/>
                <a:ext cx="0" cy="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0" name="Line 296"/>
              <p:cNvSpPr>
                <a:spLocks noChangeShapeType="1"/>
              </p:cNvSpPr>
              <p:nvPr/>
            </p:nvSpPr>
            <p:spPr bwMode="auto">
              <a:xfrm flipV="1">
                <a:off x="3282" y="2786"/>
                <a:ext cx="0" cy="1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1" name="Line 297"/>
              <p:cNvSpPr>
                <a:spLocks noChangeShapeType="1"/>
              </p:cNvSpPr>
              <p:nvPr/>
            </p:nvSpPr>
            <p:spPr bwMode="auto">
              <a:xfrm flipV="1">
                <a:off x="3282" y="2754"/>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2" name="Line 298"/>
              <p:cNvSpPr>
                <a:spLocks noChangeShapeType="1"/>
              </p:cNvSpPr>
              <p:nvPr/>
            </p:nvSpPr>
            <p:spPr bwMode="auto">
              <a:xfrm flipV="1">
                <a:off x="3282" y="2722"/>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3" name="Line 299"/>
              <p:cNvSpPr>
                <a:spLocks noChangeShapeType="1"/>
              </p:cNvSpPr>
              <p:nvPr/>
            </p:nvSpPr>
            <p:spPr bwMode="auto">
              <a:xfrm flipV="1">
                <a:off x="3282" y="2714"/>
                <a:ext cx="0" cy="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4" name="Line 300"/>
              <p:cNvSpPr>
                <a:spLocks noChangeShapeType="1"/>
              </p:cNvSpPr>
              <p:nvPr/>
            </p:nvSpPr>
            <p:spPr bwMode="auto">
              <a:xfrm flipV="1">
                <a:off x="3282" y="2657"/>
                <a:ext cx="0" cy="1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5" name="Line 301"/>
              <p:cNvSpPr>
                <a:spLocks noChangeShapeType="1"/>
              </p:cNvSpPr>
              <p:nvPr/>
            </p:nvSpPr>
            <p:spPr bwMode="auto">
              <a:xfrm flipV="1">
                <a:off x="3282" y="2624"/>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6" name="Line 302"/>
              <p:cNvSpPr>
                <a:spLocks noChangeShapeType="1"/>
              </p:cNvSpPr>
              <p:nvPr/>
            </p:nvSpPr>
            <p:spPr bwMode="auto">
              <a:xfrm flipV="1">
                <a:off x="3282" y="2588"/>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7" name="Line 303"/>
              <p:cNvSpPr>
                <a:spLocks noChangeShapeType="1"/>
              </p:cNvSpPr>
              <p:nvPr/>
            </p:nvSpPr>
            <p:spPr bwMode="auto">
              <a:xfrm flipV="1">
                <a:off x="3282" y="2585"/>
                <a:ext cx="0" cy="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8" name="Line 304"/>
              <p:cNvSpPr>
                <a:spLocks noChangeShapeType="1"/>
              </p:cNvSpPr>
              <p:nvPr/>
            </p:nvSpPr>
            <p:spPr bwMode="auto">
              <a:xfrm>
                <a:off x="1435"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9" name="Line 305"/>
              <p:cNvSpPr>
                <a:spLocks noChangeShapeType="1"/>
              </p:cNvSpPr>
              <p:nvPr/>
            </p:nvSpPr>
            <p:spPr bwMode="auto">
              <a:xfrm>
                <a:off x="1489" y="1919"/>
                <a:ext cx="3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40" name="Line 306"/>
              <p:cNvSpPr>
                <a:spLocks noChangeShapeType="1"/>
              </p:cNvSpPr>
              <p:nvPr/>
            </p:nvSpPr>
            <p:spPr bwMode="auto">
              <a:xfrm>
                <a:off x="1565" y="1919"/>
                <a:ext cx="2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41" name="Line 307"/>
              <p:cNvSpPr>
                <a:spLocks noChangeShapeType="1"/>
              </p:cNvSpPr>
              <p:nvPr/>
            </p:nvSpPr>
            <p:spPr bwMode="auto">
              <a:xfrm>
                <a:off x="1594" y="1919"/>
                <a:ext cx="5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42" name="Line 308"/>
              <p:cNvSpPr>
                <a:spLocks noChangeShapeType="1"/>
              </p:cNvSpPr>
              <p:nvPr/>
            </p:nvSpPr>
            <p:spPr bwMode="auto">
              <a:xfrm>
                <a:off x="1644" y="1919"/>
                <a:ext cx="7"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43" name="Line 309"/>
              <p:cNvSpPr>
                <a:spLocks noChangeShapeType="1"/>
              </p:cNvSpPr>
              <p:nvPr/>
            </p:nvSpPr>
            <p:spPr bwMode="auto">
              <a:xfrm>
                <a:off x="1694" y="1919"/>
                <a:ext cx="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44" name="Line 310"/>
              <p:cNvSpPr>
                <a:spLocks noChangeShapeType="1"/>
              </p:cNvSpPr>
              <p:nvPr/>
            </p:nvSpPr>
            <p:spPr bwMode="auto">
              <a:xfrm>
                <a:off x="1698"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45" name="Line 311"/>
              <p:cNvSpPr>
                <a:spLocks noChangeShapeType="1"/>
              </p:cNvSpPr>
              <p:nvPr/>
            </p:nvSpPr>
            <p:spPr bwMode="auto">
              <a:xfrm>
                <a:off x="1752" y="1919"/>
                <a:ext cx="2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46" name="Line 312"/>
              <p:cNvSpPr>
                <a:spLocks noChangeShapeType="1"/>
              </p:cNvSpPr>
              <p:nvPr/>
            </p:nvSpPr>
            <p:spPr bwMode="auto">
              <a:xfrm>
                <a:off x="1824" y="1919"/>
                <a:ext cx="32"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47" name="Line 313"/>
              <p:cNvSpPr>
                <a:spLocks noChangeShapeType="1"/>
              </p:cNvSpPr>
              <p:nvPr/>
            </p:nvSpPr>
            <p:spPr bwMode="auto">
              <a:xfrm>
                <a:off x="1856" y="1919"/>
                <a:ext cx="5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48" name="Line 314"/>
              <p:cNvSpPr>
                <a:spLocks noChangeShapeType="1"/>
              </p:cNvSpPr>
              <p:nvPr/>
            </p:nvSpPr>
            <p:spPr bwMode="auto">
              <a:xfrm>
                <a:off x="1907" y="1919"/>
                <a:ext cx="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49" name="Line 315"/>
              <p:cNvSpPr>
                <a:spLocks noChangeShapeType="1"/>
              </p:cNvSpPr>
              <p:nvPr/>
            </p:nvSpPr>
            <p:spPr bwMode="auto">
              <a:xfrm>
                <a:off x="1954" y="1919"/>
                <a:ext cx="7"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50" name="Line 316"/>
              <p:cNvSpPr>
                <a:spLocks noChangeShapeType="1"/>
              </p:cNvSpPr>
              <p:nvPr/>
            </p:nvSpPr>
            <p:spPr bwMode="auto">
              <a:xfrm>
                <a:off x="1961" y="1919"/>
                <a:ext cx="5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51" name="Line 317"/>
              <p:cNvSpPr>
                <a:spLocks noChangeShapeType="1"/>
              </p:cNvSpPr>
              <p:nvPr/>
            </p:nvSpPr>
            <p:spPr bwMode="auto">
              <a:xfrm>
                <a:off x="2011" y="1919"/>
                <a:ext cx="2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52" name="Line 318"/>
              <p:cNvSpPr>
                <a:spLocks noChangeShapeType="1"/>
              </p:cNvSpPr>
              <p:nvPr/>
            </p:nvSpPr>
            <p:spPr bwMode="auto">
              <a:xfrm>
                <a:off x="2083" y="1919"/>
                <a:ext cx="3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53" name="Line 319"/>
              <p:cNvSpPr>
                <a:spLocks noChangeShapeType="1"/>
              </p:cNvSpPr>
              <p:nvPr/>
            </p:nvSpPr>
            <p:spPr bwMode="auto">
              <a:xfrm>
                <a:off x="2116"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54" name="Line 320"/>
              <p:cNvSpPr>
                <a:spLocks noChangeShapeType="1"/>
              </p:cNvSpPr>
              <p:nvPr/>
            </p:nvSpPr>
            <p:spPr bwMode="auto">
              <a:xfrm>
                <a:off x="2170" y="1919"/>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55" name="Line 321"/>
              <p:cNvSpPr>
                <a:spLocks noChangeShapeType="1"/>
              </p:cNvSpPr>
              <p:nvPr/>
            </p:nvSpPr>
            <p:spPr bwMode="auto">
              <a:xfrm>
                <a:off x="2213" y="1919"/>
                <a:ext cx="1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56" name="Line 322"/>
              <p:cNvSpPr>
                <a:spLocks noChangeShapeType="1"/>
              </p:cNvSpPr>
              <p:nvPr/>
            </p:nvSpPr>
            <p:spPr bwMode="auto">
              <a:xfrm>
                <a:off x="2224" y="1919"/>
                <a:ext cx="5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57" name="Line 323"/>
              <p:cNvSpPr>
                <a:spLocks noChangeShapeType="1"/>
              </p:cNvSpPr>
              <p:nvPr/>
            </p:nvSpPr>
            <p:spPr bwMode="auto">
              <a:xfrm>
                <a:off x="2274" y="1919"/>
                <a:ext cx="25"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58" name="Line 324"/>
              <p:cNvSpPr>
                <a:spLocks noChangeShapeType="1"/>
              </p:cNvSpPr>
              <p:nvPr/>
            </p:nvSpPr>
            <p:spPr bwMode="auto">
              <a:xfrm>
                <a:off x="2342" y="1919"/>
                <a:ext cx="36"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59" name="Line 325"/>
              <p:cNvSpPr>
                <a:spLocks noChangeShapeType="1"/>
              </p:cNvSpPr>
              <p:nvPr/>
            </p:nvSpPr>
            <p:spPr bwMode="auto">
              <a:xfrm>
                <a:off x="2378" y="1919"/>
                <a:ext cx="5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0" name="Line 326"/>
              <p:cNvSpPr>
                <a:spLocks noChangeShapeType="1"/>
              </p:cNvSpPr>
              <p:nvPr/>
            </p:nvSpPr>
            <p:spPr bwMode="auto">
              <a:xfrm>
                <a:off x="2472" y="1919"/>
                <a:ext cx="1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1" name="Line 327"/>
              <p:cNvSpPr>
                <a:spLocks noChangeShapeType="1"/>
              </p:cNvSpPr>
              <p:nvPr/>
            </p:nvSpPr>
            <p:spPr bwMode="auto">
              <a:xfrm>
                <a:off x="2483"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2" name="Line 328"/>
              <p:cNvSpPr>
                <a:spLocks noChangeShapeType="1"/>
              </p:cNvSpPr>
              <p:nvPr/>
            </p:nvSpPr>
            <p:spPr bwMode="auto">
              <a:xfrm>
                <a:off x="2537" y="1919"/>
                <a:ext cx="2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3" name="Line 329"/>
              <p:cNvSpPr>
                <a:spLocks noChangeShapeType="1"/>
              </p:cNvSpPr>
              <p:nvPr/>
            </p:nvSpPr>
            <p:spPr bwMode="auto">
              <a:xfrm>
                <a:off x="2602" y="1919"/>
                <a:ext cx="3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4" name="Line 330"/>
              <p:cNvSpPr>
                <a:spLocks noChangeShapeType="1"/>
              </p:cNvSpPr>
              <p:nvPr/>
            </p:nvSpPr>
            <p:spPr bwMode="auto">
              <a:xfrm>
                <a:off x="2641" y="1919"/>
                <a:ext cx="47"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5" name="Line 331"/>
              <p:cNvSpPr>
                <a:spLocks noChangeShapeType="1"/>
              </p:cNvSpPr>
              <p:nvPr/>
            </p:nvSpPr>
            <p:spPr bwMode="auto">
              <a:xfrm>
                <a:off x="2731" y="1919"/>
                <a:ext cx="15"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6" name="Line 332"/>
              <p:cNvSpPr>
                <a:spLocks noChangeShapeType="1"/>
              </p:cNvSpPr>
              <p:nvPr/>
            </p:nvSpPr>
            <p:spPr bwMode="auto">
              <a:xfrm>
                <a:off x="2746"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7" name="Line 333"/>
              <p:cNvSpPr>
                <a:spLocks noChangeShapeType="1"/>
              </p:cNvSpPr>
              <p:nvPr/>
            </p:nvSpPr>
            <p:spPr bwMode="auto">
              <a:xfrm>
                <a:off x="2800" y="1919"/>
                <a:ext cx="18"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8" name="Line 334"/>
              <p:cNvSpPr>
                <a:spLocks noChangeShapeType="1"/>
              </p:cNvSpPr>
              <p:nvPr/>
            </p:nvSpPr>
            <p:spPr bwMode="auto">
              <a:xfrm>
                <a:off x="2861" y="1919"/>
                <a:ext cx="4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9" name="Line 335"/>
              <p:cNvSpPr>
                <a:spLocks noChangeShapeType="1"/>
              </p:cNvSpPr>
              <p:nvPr/>
            </p:nvSpPr>
            <p:spPr bwMode="auto">
              <a:xfrm>
                <a:off x="2904" y="1919"/>
                <a:ext cx="4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70" name="Line 336"/>
              <p:cNvSpPr>
                <a:spLocks noChangeShapeType="1"/>
              </p:cNvSpPr>
              <p:nvPr/>
            </p:nvSpPr>
            <p:spPr bwMode="auto">
              <a:xfrm>
                <a:off x="2990" y="1919"/>
                <a:ext cx="18"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71" name="Line 337"/>
              <p:cNvSpPr>
                <a:spLocks noChangeShapeType="1"/>
              </p:cNvSpPr>
              <p:nvPr/>
            </p:nvSpPr>
            <p:spPr bwMode="auto">
              <a:xfrm>
                <a:off x="3008" y="1919"/>
                <a:ext cx="5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72" name="Line 338"/>
              <p:cNvSpPr>
                <a:spLocks noChangeShapeType="1"/>
              </p:cNvSpPr>
              <p:nvPr/>
            </p:nvSpPr>
            <p:spPr bwMode="auto">
              <a:xfrm>
                <a:off x="3059" y="1919"/>
                <a:ext cx="18"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73" name="Line 339"/>
              <p:cNvSpPr>
                <a:spLocks noChangeShapeType="1"/>
              </p:cNvSpPr>
              <p:nvPr/>
            </p:nvSpPr>
            <p:spPr bwMode="auto">
              <a:xfrm>
                <a:off x="3120" y="1919"/>
                <a:ext cx="47"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74" name="Line 340"/>
              <p:cNvSpPr>
                <a:spLocks noChangeShapeType="1"/>
              </p:cNvSpPr>
              <p:nvPr/>
            </p:nvSpPr>
            <p:spPr bwMode="auto">
              <a:xfrm>
                <a:off x="3167" y="1919"/>
                <a:ext cx="3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75" name="Line 341"/>
              <p:cNvSpPr>
                <a:spLocks noChangeShapeType="1"/>
              </p:cNvSpPr>
              <p:nvPr/>
            </p:nvSpPr>
            <p:spPr bwMode="auto">
              <a:xfrm>
                <a:off x="3250" y="1919"/>
                <a:ext cx="2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76" name="Line 342"/>
              <p:cNvSpPr>
                <a:spLocks noChangeShapeType="1"/>
              </p:cNvSpPr>
              <p:nvPr/>
            </p:nvSpPr>
            <p:spPr bwMode="auto">
              <a:xfrm>
                <a:off x="3271" y="1919"/>
                <a:ext cx="5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77" name="Line 343"/>
              <p:cNvSpPr>
                <a:spLocks noChangeShapeType="1"/>
              </p:cNvSpPr>
              <p:nvPr/>
            </p:nvSpPr>
            <p:spPr bwMode="auto">
              <a:xfrm>
                <a:off x="3322" y="1919"/>
                <a:ext cx="1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78" name="Line 344"/>
              <p:cNvSpPr>
                <a:spLocks noChangeShapeType="1"/>
              </p:cNvSpPr>
              <p:nvPr/>
            </p:nvSpPr>
            <p:spPr bwMode="auto">
              <a:xfrm>
                <a:off x="3379" y="1919"/>
                <a:ext cx="47"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79" name="Line 345"/>
              <p:cNvSpPr>
                <a:spLocks noChangeShapeType="1"/>
              </p:cNvSpPr>
              <p:nvPr/>
            </p:nvSpPr>
            <p:spPr bwMode="auto">
              <a:xfrm>
                <a:off x="3426" y="1919"/>
                <a:ext cx="4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0" name="Line 346"/>
              <p:cNvSpPr>
                <a:spLocks noChangeShapeType="1"/>
              </p:cNvSpPr>
              <p:nvPr/>
            </p:nvSpPr>
            <p:spPr bwMode="auto">
              <a:xfrm>
                <a:off x="3509" y="1919"/>
                <a:ext cx="25"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1" name="Line 347"/>
              <p:cNvSpPr>
                <a:spLocks noChangeShapeType="1"/>
              </p:cNvSpPr>
              <p:nvPr/>
            </p:nvSpPr>
            <p:spPr bwMode="auto">
              <a:xfrm>
                <a:off x="3534" y="1919"/>
                <a:ext cx="5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2" name="Line 348"/>
              <p:cNvSpPr>
                <a:spLocks noChangeShapeType="1"/>
              </p:cNvSpPr>
              <p:nvPr/>
            </p:nvSpPr>
            <p:spPr bwMode="auto">
              <a:xfrm>
                <a:off x="3584" y="1919"/>
                <a:ext cx="1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3" name="Line 349"/>
              <p:cNvSpPr>
                <a:spLocks noChangeShapeType="1"/>
              </p:cNvSpPr>
              <p:nvPr/>
            </p:nvSpPr>
            <p:spPr bwMode="auto">
              <a:xfrm>
                <a:off x="3638" y="1919"/>
                <a:ext cx="5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4" name="Line 350"/>
              <p:cNvSpPr>
                <a:spLocks noChangeShapeType="1"/>
              </p:cNvSpPr>
              <p:nvPr/>
            </p:nvSpPr>
            <p:spPr bwMode="auto">
              <a:xfrm>
                <a:off x="3689" y="1919"/>
                <a:ext cx="36"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5" name="Line 351"/>
              <p:cNvSpPr>
                <a:spLocks noChangeShapeType="1"/>
              </p:cNvSpPr>
              <p:nvPr/>
            </p:nvSpPr>
            <p:spPr bwMode="auto">
              <a:xfrm>
                <a:off x="3768" y="1919"/>
                <a:ext cx="25"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6" name="Line 352"/>
              <p:cNvSpPr>
                <a:spLocks noChangeShapeType="1"/>
              </p:cNvSpPr>
              <p:nvPr/>
            </p:nvSpPr>
            <p:spPr bwMode="auto">
              <a:xfrm>
                <a:off x="3793"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7" name="Line 353"/>
              <p:cNvSpPr>
                <a:spLocks noChangeShapeType="1"/>
              </p:cNvSpPr>
              <p:nvPr/>
            </p:nvSpPr>
            <p:spPr bwMode="auto">
              <a:xfrm>
                <a:off x="3847" y="1919"/>
                <a:ext cx="7"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8" name="Line 354"/>
              <p:cNvSpPr>
                <a:spLocks noChangeShapeType="1"/>
              </p:cNvSpPr>
              <p:nvPr/>
            </p:nvSpPr>
            <p:spPr bwMode="auto">
              <a:xfrm>
                <a:off x="3898" y="1919"/>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9" name="Line 355"/>
              <p:cNvSpPr>
                <a:spLocks noChangeShapeType="1"/>
              </p:cNvSpPr>
              <p:nvPr/>
            </p:nvSpPr>
            <p:spPr bwMode="auto">
              <a:xfrm>
                <a:off x="3898"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0" name="Line 356"/>
              <p:cNvSpPr>
                <a:spLocks noChangeShapeType="1"/>
              </p:cNvSpPr>
              <p:nvPr/>
            </p:nvSpPr>
            <p:spPr bwMode="auto">
              <a:xfrm>
                <a:off x="3952" y="1919"/>
                <a:ext cx="32"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1" name="Line 357"/>
              <p:cNvSpPr>
                <a:spLocks noChangeShapeType="1"/>
              </p:cNvSpPr>
              <p:nvPr/>
            </p:nvSpPr>
            <p:spPr bwMode="auto">
              <a:xfrm>
                <a:off x="4027" y="1919"/>
                <a:ext cx="2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2" name="Line 358"/>
              <p:cNvSpPr>
                <a:spLocks noChangeShapeType="1"/>
              </p:cNvSpPr>
              <p:nvPr/>
            </p:nvSpPr>
            <p:spPr bwMode="auto">
              <a:xfrm>
                <a:off x="4056"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3" name="Line 359"/>
              <p:cNvSpPr>
                <a:spLocks noChangeShapeType="1"/>
              </p:cNvSpPr>
              <p:nvPr/>
            </p:nvSpPr>
            <p:spPr bwMode="auto">
              <a:xfrm>
                <a:off x="4110" y="1919"/>
                <a:ext cx="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4" name="Line 360"/>
              <p:cNvSpPr>
                <a:spLocks noChangeShapeType="1"/>
              </p:cNvSpPr>
              <p:nvPr/>
            </p:nvSpPr>
            <p:spPr bwMode="auto">
              <a:xfrm>
                <a:off x="4157" y="1919"/>
                <a:ext cx="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5" name="Line 361"/>
              <p:cNvSpPr>
                <a:spLocks noChangeShapeType="1"/>
              </p:cNvSpPr>
              <p:nvPr/>
            </p:nvSpPr>
            <p:spPr bwMode="auto">
              <a:xfrm>
                <a:off x="4160" y="1919"/>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6" name="Line 362"/>
              <p:cNvSpPr>
                <a:spLocks noChangeShapeType="1"/>
              </p:cNvSpPr>
              <p:nvPr/>
            </p:nvSpPr>
            <p:spPr bwMode="auto">
              <a:xfrm>
                <a:off x="4214" y="1919"/>
                <a:ext cx="2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7" name="Line 363"/>
              <p:cNvSpPr>
                <a:spLocks noChangeShapeType="1"/>
              </p:cNvSpPr>
              <p:nvPr/>
            </p:nvSpPr>
            <p:spPr bwMode="auto">
              <a:xfrm>
                <a:off x="1435" y="2552"/>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8" name="Line 364"/>
              <p:cNvSpPr>
                <a:spLocks noChangeShapeType="1"/>
              </p:cNvSpPr>
              <p:nvPr/>
            </p:nvSpPr>
            <p:spPr bwMode="auto">
              <a:xfrm>
                <a:off x="1489" y="2552"/>
                <a:ext cx="3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9" name="Line 365"/>
              <p:cNvSpPr>
                <a:spLocks noChangeShapeType="1"/>
              </p:cNvSpPr>
              <p:nvPr/>
            </p:nvSpPr>
            <p:spPr bwMode="auto">
              <a:xfrm>
                <a:off x="1565" y="2552"/>
                <a:ext cx="2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0" name="Line 366"/>
              <p:cNvSpPr>
                <a:spLocks noChangeShapeType="1"/>
              </p:cNvSpPr>
              <p:nvPr/>
            </p:nvSpPr>
            <p:spPr bwMode="auto">
              <a:xfrm>
                <a:off x="1594" y="2552"/>
                <a:ext cx="5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1" name="Line 367"/>
              <p:cNvSpPr>
                <a:spLocks noChangeShapeType="1"/>
              </p:cNvSpPr>
              <p:nvPr/>
            </p:nvSpPr>
            <p:spPr bwMode="auto">
              <a:xfrm>
                <a:off x="1644" y="2552"/>
                <a:ext cx="7"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2" name="Line 368"/>
              <p:cNvSpPr>
                <a:spLocks noChangeShapeType="1"/>
              </p:cNvSpPr>
              <p:nvPr/>
            </p:nvSpPr>
            <p:spPr bwMode="auto">
              <a:xfrm>
                <a:off x="1694" y="2552"/>
                <a:ext cx="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3" name="Line 369"/>
              <p:cNvSpPr>
                <a:spLocks noChangeShapeType="1"/>
              </p:cNvSpPr>
              <p:nvPr/>
            </p:nvSpPr>
            <p:spPr bwMode="auto">
              <a:xfrm>
                <a:off x="1698" y="2552"/>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4" name="Line 370"/>
              <p:cNvSpPr>
                <a:spLocks noChangeShapeType="1"/>
              </p:cNvSpPr>
              <p:nvPr/>
            </p:nvSpPr>
            <p:spPr bwMode="auto">
              <a:xfrm>
                <a:off x="1752" y="2552"/>
                <a:ext cx="2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5" name="Line 371"/>
              <p:cNvSpPr>
                <a:spLocks noChangeShapeType="1"/>
              </p:cNvSpPr>
              <p:nvPr/>
            </p:nvSpPr>
            <p:spPr bwMode="auto">
              <a:xfrm>
                <a:off x="1824" y="2552"/>
                <a:ext cx="32"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6" name="Line 372"/>
              <p:cNvSpPr>
                <a:spLocks noChangeShapeType="1"/>
              </p:cNvSpPr>
              <p:nvPr/>
            </p:nvSpPr>
            <p:spPr bwMode="auto">
              <a:xfrm>
                <a:off x="1856" y="2552"/>
                <a:ext cx="5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7" name="Line 373"/>
              <p:cNvSpPr>
                <a:spLocks noChangeShapeType="1"/>
              </p:cNvSpPr>
              <p:nvPr/>
            </p:nvSpPr>
            <p:spPr bwMode="auto">
              <a:xfrm>
                <a:off x="1907" y="2552"/>
                <a:ext cx="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8" name="Line 374"/>
              <p:cNvSpPr>
                <a:spLocks noChangeShapeType="1"/>
              </p:cNvSpPr>
              <p:nvPr/>
            </p:nvSpPr>
            <p:spPr bwMode="auto">
              <a:xfrm>
                <a:off x="1954" y="2552"/>
                <a:ext cx="7"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9" name="Line 375"/>
              <p:cNvSpPr>
                <a:spLocks noChangeShapeType="1"/>
              </p:cNvSpPr>
              <p:nvPr/>
            </p:nvSpPr>
            <p:spPr bwMode="auto">
              <a:xfrm>
                <a:off x="1961" y="2552"/>
                <a:ext cx="5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0" name="Line 376"/>
              <p:cNvSpPr>
                <a:spLocks noChangeShapeType="1"/>
              </p:cNvSpPr>
              <p:nvPr/>
            </p:nvSpPr>
            <p:spPr bwMode="auto">
              <a:xfrm>
                <a:off x="2011" y="2552"/>
                <a:ext cx="2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1" name="Line 377"/>
              <p:cNvSpPr>
                <a:spLocks noChangeShapeType="1"/>
              </p:cNvSpPr>
              <p:nvPr/>
            </p:nvSpPr>
            <p:spPr bwMode="auto">
              <a:xfrm>
                <a:off x="2083" y="2552"/>
                <a:ext cx="3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2" name="Line 378"/>
              <p:cNvSpPr>
                <a:spLocks noChangeShapeType="1"/>
              </p:cNvSpPr>
              <p:nvPr/>
            </p:nvSpPr>
            <p:spPr bwMode="auto">
              <a:xfrm>
                <a:off x="2116" y="2552"/>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3" name="Line 379"/>
              <p:cNvSpPr>
                <a:spLocks noChangeShapeType="1"/>
              </p:cNvSpPr>
              <p:nvPr/>
            </p:nvSpPr>
            <p:spPr bwMode="auto">
              <a:xfrm>
                <a:off x="2170" y="2552"/>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4" name="Line 380"/>
              <p:cNvSpPr>
                <a:spLocks noChangeShapeType="1"/>
              </p:cNvSpPr>
              <p:nvPr/>
            </p:nvSpPr>
            <p:spPr bwMode="auto">
              <a:xfrm>
                <a:off x="2213" y="2552"/>
                <a:ext cx="1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5" name="Line 381"/>
              <p:cNvSpPr>
                <a:spLocks noChangeShapeType="1"/>
              </p:cNvSpPr>
              <p:nvPr/>
            </p:nvSpPr>
            <p:spPr bwMode="auto">
              <a:xfrm>
                <a:off x="2224" y="2552"/>
                <a:ext cx="5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6" name="Line 382"/>
              <p:cNvSpPr>
                <a:spLocks noChangeShapeType="1"/>
              </p:cNvSpPr>
              <p:nvPr/>
            </p:nvSpPr>
            <p:spPr bwMode="auto">
              <a:xfrm>
                <a:off x="2274" y="2552"/>
                <a:ext cx="25"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7" name="Line 383"/>
              <p:cNvSpPr>
                <a:spLocks noChangeShapeType="1"/>
              </p:cNvSpPr>
              <p:nvPr/>
            </p:nvSpPr>
            <p:spPr bwMode="auto">
              <a:xfrm>
                <a:off x="2342" y="2552"/>
                <a:ext cx="36"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8" name="Line 384"/>
              <p:cNvSpPr>
                <a:spLocks noChangeShapeType="1"/>
              </p:cNvSpPr>
              <p:nvPr/>
            </p:nvSpPr>
            <p:spPr bwMode="auto">
              <a:xfrm>
                <a:off x="2378" y="2552"/>
                <a:ext cx="5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9" name="Line 385"/>
              <p:cNvSpPr>
                <a:spLocks noChangeShapeType="1"/>
              </p:cNvSpPr>
              <p:nvPr/>
            </p:nvSpPr>
            <p:spPr bwMode="auto">
              <a:xfrm>
                <a:off x="2472" y="2552"/>
                <a:ext cx="1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0" name="Line 386"/>
              <p:cNvSpPr>
                <a:spLocks noChangeShapeType="1"/>
              </p:cNvSpPr>
              <p:nvPr/>
            </p:nvSpPr>
            <p:spPr bwMode="auto">
              <a:xfrm>
                <a:off x="2483" y="2552"/>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1" name="Line 387"/>
              <p:cNvSpPr>
                <a:spLocks noChangeShapeType="1"/>
              </p:cNvSpPr>
              <p:nvPr/>
            </p:nvSpPr>
            <p:spPr bwMode="auto">
              <a:xfrm>
                <a:off x="2537" y="2552"/>
                <a:ext cx="2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2" name="Line 388"/>
              <p:cNvSpPr>
                <a:spLocks noChangeShapeType="1"/>
              </p:cNvSpPr>
              <p:nvPr/>
            </p:nvSpPr>
            <p:spPr bwMode="auto">
              <a:xfrm>
                <a:off x="2602" y="2552"/>
                <a:ext cx="3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3" name="Line 389"/>
              <p:cNvSpPr>
                <a:spLocks noChangeShapeType="1"/>
              </p:cNvSpPr>
              <p:nvPr/>
            </p:nvSpPr>
            <p:spPr bwMode="auto">
              <a:xfrm>
                <a:off x="2641" y="2552"/>
                <a:ext cx="47"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4" name="Line 390"/>
              <p:cNvSpPr>
                <a:spLocks noChangeShapeType="1"/>
              </p:cNvSpPr>
              <p:nvPr/>
            </p:nvSpPr>
            <p:spPr bwMode="auto">
              <a:xfrm>
                <a:off x="2731" y="2552"/>
                <a:ext cx="15"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5" name="Line 391"/>
              <p:cNvSpPr>
                <a:spLocks noChangeShapeType="1"/>
              </p:cNvSpPr>
              <p:nvPr/>
            </p:nvSpPr>
            <p:spPr bwMode="auto">
              <a:xfrm>
                <a:off x="2746" y="2552"/>
                <a:ext cx="5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6" name="Line 392"/>
              <p:cNvSpPr>
                <a:spLocks noChangeShapeType="1"/>
              </p:cNvSpPr>
              <p:nvPr/>
            </p:nvSpPr>
            <p:spPr bwMode="auto">
              <a:xfrm>
                <a:off x="2800" y="2552"/>
                <a:ext cx="18"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7" name="Line 393"/>
              <p:cNvSpPr>
                <a:spLocks noChangeShapeType="1"/>
              </p:cNvSpPr>
              <p:nvPr/>
            </p:nvSpPr>
            <p:spPr bwMode="auto">
              <a:xfrm>
                <a:off x="2861" y="2552"/>
                <a:ext cx="4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8" name="Line 394"/>
              <p:cNvSpPr>
                <a:spLocks noChangeShapeType="1"/>
              </p:cNvSpPr>
              <p:nvPr/>
            </p:nvSpPr>
            <p:spPr bwMode="auto">
              <a:xfrm>
                <a:off x="2904" y="2552"/>
                <a:ext cx="43"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9" name="Line 395"/>
              <p:cNvSpPr>
                <a:spLocks noChangeShapeType="1"/>
              </p:cNvSpPr>
              <p:nvPr/>
            </p:nvSpPr>
            <p:spPr bwMode="auto">
              <a:xfrm>
                <a:off x="2990" y="2552"/>
                <a:ext cx="18"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0" name="Line 396"/>
              <p:cNvSpPr>
                <a:spLocks noChangeShapeType="1"/>
              </p:cNvSpPr>
              <p:nvPr/>
            </p:nvSpPr>
            <p:spPr bwMode="auto">
              <a:xfrm>
                <a:off x="3008" y="2552"/>
                <a:ext cx="5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1" name="Line 397"/>
              <p:cNvSpPr>
                <a:spLocks noChangeShapeType="1"/>
              </p:cNvSpPr>
              <p:nvPr/>
            </p:nvSpPr>
            <p:spPr bwMode="auto">
              <a:xfrm>
                <a:off x="3059" y="2552"/>
                <a:ext cx="18"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2" name="Line 398"/>
              <p:cNvSpPr>
                <a:spLocks noChangeShapeType="1"/>
              </p:cNvSpPr>
              <p:nvPr/>
            </p:nvSpPr>
            <p:spPr bwMode="auto">
              <a:xfrm>
                <a:off x="3120" y="2552"/>
                <a:ext cx="47"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3" name="Line 399"/>
              <p:cNvSpPr>
                <a:spLocks noChangeShapeType="1"/>
              </p:cNvSpPr>
              <p:nvPr/>
            </p:nvSpPr>
            <p:spPr bwMode="auto">
              <a:xfrm>
                <a:off x="3167" y="2552"/>
                <a:ext cx="39"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4" name="Line 400"/>
              <p:cNvSpPr>
                <a:spLocks noChangeShapeType="1"/>
              </p:cNvSpPr>
              <p:nvPr/>
            </p:nvSpPr>
            <p:spPr bwMode="auto">
              <a:xfrm>
                <a:off x="3250" y="2552"/>
                <a:ext cx="21"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5" name="Line 401"/>
              <p:cNvSpPr>
                <a:spLocks noChangeShapeType="1"/>
              </p:cNvSpPr>
              <p:nvPr/>
            </p:nvSpPr>
            <p:spPr bwMode="auto">
              <a:xfrm flipV="1">
                <a:off x="1435" y="369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6" name="Line 402"/>
              <p:cNvSpPr>
                <a:spLocks noChangeShapeType="1"/>
              </p:cNvSpPr>
              <p:nvPr/>
            </p:nvSpPr>
            <p:spPr bwMode="auto">
              <a:xfrm flipV="1">
                <a:off x="1453" y="368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7" name="Line 403"/>
              <p:cNvSpPr>
                <a:spLocks noChangeShapeType="1"/>
              </p:cNvSpPr>
              <p:nvPr/>
            </p:nvSpPr>
            <p:spPr bwMode="auto">
              <a:xfrm flipV="1">
                <a:off x="1471" y="367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8" name="Line 404"/>
              <p:cNvSpPr>
                <a:spLocks noChangeShapeType="1"/>
              </p:cNvSpPr>
              <p:nvPr/>
            </p:nvSpPr>
            <p:spPr bwMode="auto">
              <a:xfrm flipV="1">
                <a:off x="1489" y="366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9" name="Line 405"/>
              <p:cNvSpPr>
                <a:spLocks noChangeShapeType="1"/>
              </p:cNvSpPr>
              <p:nvPr/>
            </p:nvSpPr>
            <p:spPr bwMode="auto">
              <a:xfrm flipV="1">
                <a:off x="1507" y="3661"/>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grpSp>
          <p:nvGrpSpPr>
            <p:cNvPr id="8" name="Group 607"/>
            <p:cNvGrpSpPr>
              <a:grpSpLocks/>
            </p:cNvGrpSpPr>
            <p:nvPr/>
          </p:nvGrpSpPr>
          <p:grpSpPr bwMode="auto">
            <a:xfrm>
              <a:off x="1547" y="979"/>
              <a:ext cx="4241" cy="2661"/>
              <a:chOff x="1547" y="979"/>
              <a:chExt cx="4241" cy="2661"/>
            </a:xfrm>
          </p:grpSpPr>
          <p:sp>
            <p:nvSpPr>
              <p:cNvPr id="1440" name="Line 407"/>
              <p:cNvSpPr>
                <a:spLocks noChangeShapeType="1"/>
              </p:cNvSpPr>
              <p:nvPr/>
            </p:nvSpPr>
            <p:spPr bwMode="auto">
              <a:xfrm flipV="1">
                <a:off x="1547" y="3629"/>
                <a:ext cx="11"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1" name="Line 408"/>
              <p:cNvSpPr>
                <a:spLocks noChangeShapeType="1"/>
              </p:cNvSpPr>
              <p:nvPr/>
            </p:nvSpPr>
            <p:spPr bwMode="auto">
              <a:xfrm flipV="1">
                <a:off x="1558" y="361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2" name="Line 409"/>
              <p:cNvSpPr>
                <a:spLocks noChangeShapeType="1"/>
              </p:cNvSpPr>
              <p:nvPr/>
            </p:nvSpPr>
            <p:spPr bwMode="auto">
              <a:xfrm flipV="1">
                <a:off x="1576" y="360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3" name="Line 410"/>
              <p:cNvSpPr>
                <a:spLocks noChangeShapeType="1"/>
              </p:cNvSpPr>
              <p:nvPr/>
            </p:nvSpPr>
            <p:spPr bwMode="auto">
              <a:xfrm flipV="1">
                <a:off x="1594" y="359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4" name="Line 411"/>
              <p:cNvSpPr>
                <a:spLocks noChangeShapeType="1"/>
              </p:cNvSpPr>
              <p:nvPr/>
            </p:nvSpPr>
            <p:spPr bwMode="auto">
              <a:xfrm flipV="1">
                <a:off x="1612" y="3593"/>
                <a:ext cx="7"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5" name="Line 412"/>
              <p:cNvSpPr>
                <a:spLocks noChangeShapeType="1"/>
              </p:cNvSpPr>
              <p:nvPr/>
            </p:nvSpPr>
            <p:spPr bwMode="auto">
              <a:xfrm flipV="1">
                <a:off x="1655" y="3564"/>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6" name="Line 413"/>
              <p:cNvSpPr>
                <a:spLocks noChangeShapeType="1"/>
              </p:cNvSpPr>
              <p:nvPr/>
            </p:nvSpPr>
            <p:spPr bwMode="auto">
              <a:xfrm flipV="1">
                <a:off x="1666" y="3553"/>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7" name="Line 414"/>
              <p:cNvSpPr>
                <a:spLocks noChangeShapeType="1"/>
              </p:cNvSpPr>
              <p:nvPr/>
            </p:nvSpPr>
            <p:spPr bwMode="auto">
              <a:xfrm flipV="1">
                <a:off x="1680" y="354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8" name="Line 415"/>
              <p:cNvSpPr>
                <a:spLocks noChangeShapeType="1"/>
              </p:cNvSpPr>
              <p:nvPr/>
            </p:nvSpPr>
            <p:spPr bwMode="auto">
              <a:xfrm flipV="1">
                <a:off x="1698" y="353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9" name="Line 416"/>
              <p:cNvSpPr>
                <a:spLocks noChangeShapeType="1"/>
              </p:cNvSpPr>
              <p:nvPr/>
            </p:nvSpPr>
            <p:spPr bwMode="auto">
              <a:xfrm flipV="1">
                <a:off x="1716" y="3524"/>
                <a:ext cx="11"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0" name="Line 417"/>
              <p:cNvSpPr>
                <a:spLocks noChangeShapeType="1"/>
              </p:cNvSpPr>
              <p:nvPr/>
            </p:nvSpPr>
            <p:spPr bwMode="auto">
              <a:xfrm flipV="1">
                <a:off x="1766" y="3499"/>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1" name="Line 418"/>
              <p:cNvSpPr>
                <a:spLocks noChangeShapeType="1"/>
              </p:cNvSpPr>
              <p:nvPr/>
            </p:nvSpPr>
            <p:spPr bwMode="auto">
              <a:xfrm flipV="1">
                <a:off x="1770" y="348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2" name="Line 419"/>
              <p:cNvSpPr>
                <a:spLocks noChangeShapeType="1"/>
              </p:cNvSpPr>
              <p:nvPr/>
            </p:nvSpPr>
            <p:spPr bwMode="auto">
              <a:xfrm flipV="1">
                <a:off x="1788" y="3478"/>
                <a:ext cx="14"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3" name="Line 420"/>
              <p:cNvSpPr>
                <a:spLocks noChangeShapeType="1"/>
              </p:cNvSpPr>
              <p:nvPr/>
            </p:nvSpPr>
            <p:spPr bwMode="auto">
              <a:xfrm flipV="1">
                <a:off x="1802" y="346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4" name="Line 421"/>
              <p:cNvSpPr>
                <a:spLocks noChangeShapeType="1"/>
              </p:cNvSpPr>
              <p:nvPr/>
            </p:nvSpPr>
            <p:spPr bwMode="auto">
              <a:xfrm flipV="1">
                <a:off x="1820" y="345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5" name="Line 422"/>
              <p:cNvSpPr>
                <a:spLocks noChangeShapeType="1"/>
              </p:cNvSpPr>
              <p:nvPr/>
            </p:nvSpPr>
            <p:spPr bwMode="auto">
              <a:xfrm flipV="1">
                <a:off x="1874" y="342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6" name="Line 423"/>
              <p:cNvSpPr>
                <a:spLocks noChangeShapeType="1"/>
              </p:cNvSpPr>
              <p:nvPr/>
            </p:nvSpPr>
            <p:spPr bwMode="auto">
              <a:xfrm flipV="1">
                <a:off x="1892" y="340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7" name="Line 424"/>
              <p:cNvSpPr>
                <a:spLocks noChangeShapeType="1"/>
              </p:cNvSpPr>
              <p:nvPr/>
            </p:nvSpPr>
            <p:spPr bwMode="auto">
              <a:xfrm flipV="1">
                <a:off x="1910" y="339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8" name="Line 425"/>
              <p:cNvSpPr>
                <a:spLocks noChangeShapeType="1"/>
              </p:cNvSpPr>
              <p:nvPr/>
            </p:nvSpPr>
            <p:spPr bwMode="auto">
              <a:xfrm flipV="1">
                <a:off x="1928" y="3388"/>
                <a:ext cx="15"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9" name="Line 426"/>
              <p:cNvSpPr>
                <a:spLocks noChangeShapeType="1"/>
              </p:cNvSpPr>
              <p:nvPr/>
            </p:nvSpPr>
            <p:spPr bwMode="auto">
              <a:xfrm>
                <a:off x="1943" y="3388"/>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0" name="Line 427"/>
              <p:cNvSpPr>
                <a:spLocks noChangeShapeType="1"/>
              </p:cNvSpPr>
              <p:nvPr/>
            </p:nvSpPr>
            <p:spPr bwMode="auto">
              <a:xfrm flipV="1">
                <a:off x="1986" y="3355"/>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1" name="Line 428"/>
              <p:cNvSpPr>
                <a:spLocks noChangeShapeType="1"/>
              </p:cNvSpPr>
              <p:nvPr/>
            </p:nvSpPr>
            <p:spPr bwMode="auto">
              <a:xfrm flipV="1">
                <a:off x="1997" y="334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2" name="Line 429"/>
              <p:cNvSpPr>
                <a:spLocks noChangeShapeType="1"/>
              </p:cNvSpPr>
              <p:nvPr/>
            </p:nvSpPr>
            <p:spPr bwMode="auto">
              <a:xfrm flipV="1">
                <a:off x="2015" y="333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3" name="Line 430"/>
              <p:cNvSpPr>
                <a:spLocks noChangeShapeType="1"/>
              </p:cNvSpPr>
              <p:nvPr/>
            </p:nvSpPr>
            <p:spPr bwMode="auto">
              <a:xfrm flipV="1">
                <a:off x="2033" y="332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4" name="Line 431"/>
              <p:cNvSpPr>
                <a:spLocks noChangeShapeType="1"/>
              </p:cNvSpPr>
              <p:nvPr/>
            </p:nvSpPr>
            <p:spPr bwMode="auto">
              <a:xfrm flipV="1">
                <a:off x="2051" y="3319"/>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5" name="Line 432"/>
              <p:cNvSpPr>
                <a:spLocks noChangeShapeType="1"/>
              </p:cNvSpPr>
              <p:nvPr/>
            </p:nvSpPr>
            <p:spPr bwMode="auto">
              <a:xfrm flipV="1">
                <a:off x="2094" y="3290"/>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6" name="Line 433"/>
              <p:cNvSpPr>
                <a:spLocks noChangeShapeType="1"/>
              </p:cNvSpPr>
              <p:nvPr/>
            </p:nvSpPr>
            <p:spPr bwMode="auto">
              <a:xfrm flipV="1">
                <a:off x="2101" y="328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7" name="Line 434"/>
              <p:cNvSpPr>
                <a:spLocks noChangeShapeType="1"/>
              </p:cNvSpPr>
              <p:nvPr/>
            </p:nvSpPr>
            <p:spPr bwMode="auto">
              <a:xfrm flipV="1">
                <a:off x="2119" y="326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8" name="Line 435"/>
              <p:cNvSpPr>
                <a:spLocks noChangeShapeType="1"/>
              </p:cNvSpPr>
              <p:nvPr/>
            </p:nvSpPr>
            <p:spPr bwMode="auto">
              <a:xfrm flipV="1">
                <a:off x="2137" y="325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9" name="Line 436"/>
              <p:cNvSpPr>
                <a:spLocks noChangeShapeType="1"/>
              </p:cNvSpPr>
              <p:nvPr/>
            </p:nvSpPr>
            <p:spPr bwMode="auto">
              <a:xfrm flipV="1">
                <a:off x="2155" y="3247"/>
                <a:ext cx="11"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0" name="Line 437"/>
              <p:cNvSpPr>
                <a:spLocks noChangeShapeType="1"/>
              </p:cNvSpPr>
              <p:nvPr/>
            </p:nvSpPr>
            <p:spPr bwMode="auto">
              <a:xfrm flipV="1">
                <a:off x="2206" y="3222"/>
                <a:ext cx="0"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1" name="Line 438"/>
              <p:cNvSpPr>
                <a:spLocks noChangeShapeType="1"/>
              </p:cNvSpPr>
              <p:nvPr/>
            </p:nvSpPr>
            <p:spPr bwMode="auto">
              <a:xfrm flipV="1">
                <a:off x="2206" y="321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2" name="Line 439"/>
              <p:cNvSpPr>
                <a:spLocks noChangeShapeType="1"/>
              </p:cNvSpPr>
              <p:nvPr/>
            </p:nvSpPr>
            <p:spPr bwMode="auto">
              <a:xfrm flipV="1">
                <a:off x="2224" y="320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3" name="Line 440"/>
              <p:cNvSpPr>
                <a:spLocks noChangeShapeType="1"/>
              </p:cNvSpPr>
              <p:nvPr/>
            </p:nvSpPr>
            <p:spPr bwMode="auto">
              <a:xfrm flipV="1">
                <a:off x="2242" y="319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4" name="Line 441"/>
              <p:cNvSpPr>
                <a:spLocks noChangeShapeType="1"/>
              </p:cNvSpPr>
              <p:nvPr/>
            </p:nvSpPr>
            <p:spPr bwMode="auto">
              <a:xfrm flipV="1">
                <a:off x="2260" y="317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5" name="Line 442"/>
              <p:cNvSpPr>
                <a:spLocks noChangeShapeType="1"/>
              </p:cNvSpPr>
              <p:nvPr/>
            </p:nvSpPr>
            <p:spPr bwMode="auto">
              <a:xfrm flipV="1">
                <a:off x="2314" y="3146"/>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6" name="Line 443"/>
              <p:cNvSpPr>
                <a:spLocks noChangeShapeType="1"/>
              </p:cNvSpPr>
              <p:nvPr/>
            </p:nvSpPr>
            <p:spPr bwMode="auto">
              <a:xfrm flipV="1">
                <a:off x="2328" y="313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7" name="Line 444"/>
              <p:cNvSpPr>
                <a:spLocks noChangeShapeType="1"/>
              </p:cNvSpPr>
              <p:nvPr/>
            </p:nvSpPr>
            <p:spPr bwMode="auto">
              <a:xfrm flipV="1">
                <a:off x="2346" y="312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8" name="Line 445"/>
              <p:cNvSpPr>
                <a:spLocks noChangeShapeType="1"/>
              </p:cNvSpPr>
              <p:nvPr/>
            </p:nvSpPr>
            <p:spPr bwMode="auto">
              <a:xfrm flipV="1">
                <a:off x="2364" y="311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9" name="Line 446"/>
              <p:cNvSpPr>
                <a:spLocks noChangeShapeType="1"/>
              </p:cNvSpPr>
              <p:nvPr/>
            </p:nvSpPr>
            <p:spPr bwMode="auto">
              <a:xfrm flipV="1">
                <a:off x="2382" y="3110"/>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0" name="Line 447"/>
              <p:cNvSpPr>
                <a:spLocks noChangeShapeType="1"/>
              </p:cNvSpPr>
              <p:nvPr/>
            </p:nvSpPr>
            <p:spPr bwMode="auto">
              <a:xfrm flipV="1">
                <a:off x="2422" y="3082"/>
                <a:ext cx="14"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1" name="Line 448"/>
              <p:cNvSpPr>
                <a:spLocks noChangeShapeType="1"/>
              </p:cNvSpPr>
              <p:nvPr/>
            </p:nvSpPr>
            <p:spPr bwMode="auto">
              <a:xfrm flipV="1">
                <a:off x="2436" y="307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2" name="Line 449"/>
              <p:cNvSpPr>
                <a:spLocks noChangeShapeType="1"/>
              </p:cNvSpPr>
              <p:nvPr/>
            </p:nvSpPr>
            <p:spPr bwMode="auto">
              <a:xfrm flipV="1">
                <a:off x="2454" y="3060"/>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3" name="Line 450"/>
              <p:cNvSpPr>
                <a:spLocks noChangeShapeType="1"/>
              </p:cNvSpPr>
              <p:nvPr/>
            </p:nvSpPr>
            <p:spPr bwMode="auto">
              <a:xfrm flipV="1">
                <a:off x="2468" y="304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4" name="Line 451"/>
              <p:cNvSpPr>
                <a:spLocks noChangeShapeType="1"/>
              </p:cNvSpPr>
              <p:nvPr/>
            </p:nvSpPr>
            <p:spPr bwMode="auto">
              <a:xfrm flipV="1">
                <a:off x="2486" y="3042"/>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5" name="Line 452"/>
              <p:cNvSpPr>
                <a:spLocks noChangeShapeType="1"/>
              </p:cNvSpPr>
              <p:nvPr/>
            </p:nvSpPr>
            <p:spPr bwMode="auto">
              <a:xfrm flipV="1">
                <a:off x="2533" y="3013"/>
                <a:ext cx="7"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6" name="Line 453"/>
              <p:cNvSpPr>
                <a:spLocks noChangeShapeType="1"/>
              </p:cNvSpPr>
              <p:nvPr/>
            </p:nvSpPr>
            <p:spPr bwMode="auto">
              <a:xfrm flipV="1">
                <a:off x="2540" y="300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7" name="Line 454"/>
              <p:cNvSpPr>
                <a:spLocks noChangeShapeType="1"/>
              </p:cNvSpPr>
              <p:nvPr/>
            </p:nvSpPr>
            <p:spPr bwMode="auto">
              <a:xfrm flipV="1">
                <a:off x="2558" y="299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8" name="Line 455"/>
              <p:cNvSpPr>
                <a:spLocks noChangeShapeType="1"/>
              </p:cNvSpPr>
              <p:nvPr/>
            </p:nvSpPr>
            <p:spPr bwMode="auto">
              <a:xfrm flipV="1">
                <a:off x="2576" y="298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9" name="Line 456"/>
              <p:cNvSpPr>
                <a:spLocks noChangeShapeType="1"/>
              </p:cNvSpPr>
              <p:nvPr/>
            </p:nvSpPr>
            <p:spPr bwMode="auto">
              <a:xfrm flipV="1">
                <a:off x="2594" y="2974"/>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0" name="Line 457"/>
              <p:cNvSpPr>
                <a:spLocks noChangeShapeType="1"/>
              </p:cNvSpPr>
              <p:nvPr/>
            </p:nvSpPr>
            <p:spPr bwMode="auto">
              <a:xfrm flipV="1">
                <a:off x="2641" y="2948"/>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1" name="Line 458"/>
              <p:cNvSpPr>
                <a:spLocks noChangeShapeType="1"/>
              </p:cNvSpPr>
              <p:nvPr/>
            </p:nvSpPr>
            <p:spPr bwMode="auto">
              <a:xfrm flipV="1">
                <a:off x="2645" y="293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2" name="Line 459"/>
              <p:cNvSpPr>
                <a:spLocks noChangeShapeType="1"/>
              </p:cNvSpPr>
              <p:nvPr/>
            </p:nvSpPr>
            <p:spPr bwMode="auto">
              <a:xfrm flipV="1">
                <a:off x="2663" y="292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3" name="Line 460"/>
              <p:cNvSpPr>
                <a:spLocks noChangeShapeType="1"/>
              </p:cNvSpPr>
              <p:nvPr/>
            </p:nvSpPr>
            <p:spPr bwMode="auto">
              <a:xfrm flipV="1">
                <a:off x="2681" y="291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4" name="Line 461"/>
              <p:cNvSpPr>
                <a:spLocks noChangeShapeType="1"/>
              </p:cNvSpPr>
              <p:nvPr/>
            </p:nvSpPr>
            <p:spPr bwMode="auto">
              <a:xfrm flipV="1">
                <a:off x="2699" y="290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5" name="Line 462"/>
              <p:cNvSpPr>
                <a:spLocks noChangeShapeType="1"/>
              </p:cNvSpPr>
              <p:nvPr/>
            </p:nvSpPr>
            <p:spPr bwMode="auto">
              <a:xfrm>
                <a:off x="2717" y="2905"/>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6" name="Line 463"/>
              <p:cNvSpPr>
                <a:spLocks noChangeShapeType="1"/>
              </p:cNvSpPr>
              <p:nvPr/>
            </p:nvSpPr>
            <p:spPr bwMode="auto">
              <a:xfrm flipV="1">
                <a:off x="2753" y="2873"/>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7" name="Line 464"/>
              <p:cNvSpPr>
                <a:spLocks noChangeShapeType="1"/>
              </p:cNvSpPr>
              <p:nvPr/>
            </p:nvSpPr>
            <p:spPr bwMode="auto">
              <a:xfrm flipV="1">
                <a:off x="2767" y="286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8" name="Line 465"/>
              <p:cNvSpPr>
                <a:spLocks noChangeShapeType="1"/>
              </p:cNvSpPr>
              <p:nvPr/>
            </p:nvSpPr>
            <p:spPr bwMode="auto">
              <a:xfrm flipV="1">
                <a:off x="2785" y="285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9" name="Line 466"/>
              <p:cNvSpPr>
                <a:spLocks noChangeShapeType="1"/>
              </p:cNvSpPr>
              <p:nvPr/>
            </p:nvSpPr>
            <p:spPr bwMode="auto">
              <a:xfrm flipV="1">
                <a:off x="2803" y="284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0" name="Line 467"/>
              <p:cNvSpPr>
                <a:spLocks noChangeShapeType="1"/>
              </p:cNvSpPr>
              <p:nvPr/>
            </p:nvSpPr>
            <p:spPr bwMode="auto">
              <a:xfrm flipV="1">
                <a:off x="2821" y="2837"/>
                <a:ext cx="4"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1" name="Line 468"/>
              <p:cNvSpPr>
                <a:spLocks noChangeShapeType="1"/>
              </p:cNvSpPr>
              <p:nvPr/>
            </p:nvSpPr>
            <p:spPr bwMode="auto">
              <a:xfrm flipV="1">
                <a:off x="2861" y="2808"/>
                <a:ext cx="11"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2" name="Line 469"/>
              <p:cNvSpPr>
                <a:spLocks noChangeShapeType="1"/>
              </p:cNvSpPr>
              <p:nvPr/>
            </p:nvSpPr>
            <p:spPr bwMode="auto">
              <a:xfrm flipV="1">
                <a:off x="2872" y="2794"/>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3" name="Line 470"/>
              <p:cNvSpPr>
                <a:spLocks noChangeShapeType="1"/>
              </p:cNvSpPr>
              <p:nvPr/>
            </p:nvSpPr>
            <p:spPr bwMode="auto">
              <a:xfrm flipV="1">
                <a:off x="2890" y="278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4" name="Line 471"/>
              <p:cNvSpPr>
                <a:spLocks noChangeShapeType="1"/>
              </p:cNvSpPr>
              <p:nvPr/>
            </p:nvSpPr>
            <p:spPr bwMode="auto">
              <a:xfrm flipV="1">
                <a:off x="2908" y="277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5" name="Line 472"/>
              <p:cNvSpPr>
                <a:spLocks noChangeShapeType="1"/>
              </p:cNvSpPr>
              <p:nvPr/>
            </p:nvSpPr>
            <p:spPr bwMode="auto">
              <a:xfrm flipV="1">
                <a:off x="2926" y="2768"/>
                <a:ext cx="10"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6" name="Line 473"/>
              <p:cNvSpPr>
                <a:spLocks noChangeShapeType="1"/>
              </p:cNvSpPr>
              <p:nvPr/>
            </p:nvSpPr>
            <p:spPr bwMode="auto">
              <a:xfrm flipV="1">
                <a:off x="2972" y="2740"/>
                <a:ext cx="8"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7" name="Line 474"/>
              <p:cNvSpPr>
                <a:spLocks noChangeShapeType="1"/>
              </p:cNvSpPr>
              <p:nvPr/>
            </p:nvSpPr>
            <p:spPr bwMode="auto">
              <a:xfrm flipV="1">
                <a:off x="2980" y="2729"/>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8" name="Line 475"/>
              <p:cNvSpPr>
                <a:spLocks noChangeShapeType="1"/>
              </p:cNvSpPr>
              <p:nvPr/>
            </p:nvSpPr>
            <p:spPr bwMode="auto">
              <a:xfrm flipV="1">
                <a:off x="2994" y="271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9" name="Line 476"/>
              <p:cNvSpPr>
                <a:spLocks noChangeShapeType="1"/>
              </p:cNvSpPr>
              <p:nvPr/>
            </p:nvSpPr>
            <p:spPr bwMode="auto">
              <a:xfrm flipV="1">
                <a:off x="3012" y="270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0" name="Line 477"/>
              <p:cNvSpPr>
                <a:spLocks noChangeShapeType="1"/>
              </p:cNvSpPr>
              <p:nvPr/>
            </p:nvSpPr>
            <p:spPr bwMode="auto">
              <a:xfrm flipV="1">
                <a:off x="3030" y="2700"/>
                <a:ext cx="14"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1" name="Line 478"/>
              <p:cNvSpPr>
                <a:spLocks noChangeShapeType="1"/>
              </p:cNvSpPr>
              <p:nvPr/>
            </p:nvSpPr>
            <p:spPr bwMode="auto">
              <a:xfrm>
                <a:off x="3080" y="2675"/>
                <a:ext cx="4"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2" name="Line 479"/>
              <p:cNvSpPr>
                <a:spLocks noChangeShapeType="1"/>
              </p:cNvSpPr>
              <p:nvPr/>
            </p:nvSpPr>
            <p:spPr bwMode="auto">
              <a:xfrm flipV="1">
                <a:off x="3084" y="266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3" name="Line 480"/>
              <p:cNvSpPr>
                <a:spLocks noChangeShapeType="1"/>
              </p:cNvSpPr>
              <p:nvPr/>
            </p:nvSpPr>
            <p:spPr bwMode="auto">
              <a:xfrm flipV="1">
                <a:off x="3102" y="265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4" name="Line 481"/>
              <p:cNvSpPr>
                <a:spLocks noChangeShapeType="1"/>
              </p:cNvSpPr>
              <p:nvPr/>
            </p:nvSpPr>
            <p:spPr bwMode="auto">
              <a:xfrm flipV="1">
                <a:off x="3120" y="2642"/>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5" name="Line 482"/>
              <p:cNvSpPr>
                <a:spLocks noChangeShapeType="1"/>
              </p:cNvSpPr>
              <p:nvPr/>
            </p:nvSpPr>
            <p:spPr bwMode="auto">
              <a:xfrm flipV="1">
                <a:off x="3134" y="263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6" name="Line 483"/>
              <p:cNvSpPr>
                <a:spLocks noChangeShapeType="1"/>
              </p:cNvSpPr>
              <p:nvPr/>
            </p:nvSpPr>
            <p:spPr bwMode="auto">
              <a:xfrm flipV="1">
                <a:off x="3152" y="2628"/>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7" name="Line 484"/>
              <p:cNvSpPr>
                <a:spLocks noChangeShapeType="1"/>
              </p:cNvSpPr>
              <p:nvPr/>
            </p:nvSpPr>
            <p:spPr bwMode="auto">
              <a:xfrm flipV="1">
                <a:off x="3192" y="2599"/>
                <a:ext cx="14"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8" name="Line 485"/>
              <p:cNvSpPr>
                <a:spLocks noChangeShapeType="1"/>
              </p:cNvSpPr>
              <p:nvPr/>
            </p:nvSpPr>
            <p:spPr bwMode="auto">
              <a:xfrm flipV="1">
                <a:off x="3206" y="2585"/>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9" name="Line 486"/>
              <p:cNvSpPr>
                <a:spLocks noChangeShapeType="1"/>
              </p:cNvSpPr>
              <p:nvPr/>
            </p:nvSpPr>
            <p:spPr bwMode="auto">
              <a:xfrm flipV="1">
                <a:off x="3224" y="257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0" name="Line 487"/>
              <p:cNvSpPr>
                <a:spLocks noChangeShapeType="1"/>
              </p:cNvSpPr>
              <p:nvPr/>
            </p:nvSpPr>
            <p:spPr bwMode="auto">
              <a:xfrm flipV="1">
                <a:off x="3242" y="256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1" name="Line 488"/>
              <p:cNvSpPr>
                <a:spLocks noChangeShapeType="1"/>
              </p:cNvSpPr>
              <p:nvPr/>
            </p:nvSpPr>
            <p:spPr bwMode="auto">
              <a:xfrm flipV="1">
                <a:off x="3260" y="2560"/>
                <a:ext cx="4"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2" name="Line 489"/>
              <p:cNvSpPr>
                <a:spLocks noChangeShapeType="1"/>
              </p:cNvSpPr>
              <p:nvPr/>
            </p:nvSpPr>
            <p:spPr bwMode="auto">
              <a:xfrm flipV="1">
                <a:off x="3300" y="2531"/>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3" name="Line 490"/>
              <p:cNvSpPr>
                <a:spLocks noChangeShapeType="1"/>
              </p:cNvSpPr>
              <p:nvPr/>
            </p:nvSpPr>
            <p:spPr bwMode="auto">
              <a:xfrm flipV="1">
                <a:off x="3311" y="252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4" name="Line 491"/>
              <p:cNvSpPr>
                <a:spLocks noChangeShapeType="1"/>
              </p:cNvSpPr>
              <p:nvPr/>
            </p:nvSpPr>
            <p:spPr bwMode="auto">
              <a:xfrm flipV="1">
                <a:off x="3329" y="250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5" name="Line 492"/>
              <p:cNvSpPr>
                <a:spLocks noChangeShapeType="1"/>
              </p:cNvSpPr>
              <p:nvPr/>
            </p:nvSpPr>
            <p:spPr bwMode="auto">
              <a:xfrm flipV="1">
                <a:off x="3347" y="249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6" name="Line 493"/>
              <p:cNvSpPr>
                <a:spLocks noChangeShapeType="1"/>
              </p:cNvSpPr>
              <p:nvPr/>
            </p:nvSpPr>
            <p:spPr bwMode="auto">
              <a:xfrm flipV="1">
                <a:off x="3365" y="2491"/>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7" name="Line 494"/>
              <p:cNvSpPr>
                <a:spLocks noChangeShapeType="1"/>
              </p:cNvSpPr>
              <p:nvPr/>
            </p:nvSpPr>
            <p:spPr bwMode="auto">
              <a:xfrm flipV="1">
                <a:off x="3412" y="2466"/>
                <a:ext cx="3"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8" name="Line 495"/>
              <p:cNvSpPr>
                <a:spLocks noChangeShapeType="1"/>
              </p:cNvSpPr>
              <p:nvPr/>
            </p:nvSpPr>
            <p:spPr bwMode="auto">
              <a:xfrm flipV="1">
                <a:off x="3415" y="245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9" name="Line 496"/>
              <p:cNvSpPr>
                <a:spLocks noChangeShapeType="1"/>
              </p:cNvSpPr>
              <p:nvPr/>
            </p:nvSpPr>
            <p:spPr bwMode="auto">
              <a:xfrm flipV="1">
                <a:off x="3433" y="244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0" name="Line 497"/>
              <p:cNvSpPr>
                <a:spLocks noChangeShapeType="1"/>
              </p:cNvSpPr>
              <p:nvPr/>
            </p:nvSpPr>
            <p:spPr bwMode="auto">
              <a:xfrm flipV="1">
                <a:off x="3451" y="243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1" name="Line 498"/>
              <p:cNvSpPr>
                <a:spLocks noChangeShapeType="1"/>
              </p:cNvSpPr>
              <p:nvPr/>
            </p:nvSpPr>
            <p:spPr bwMode="auto">
              <a:xfrm flipV="1">
                <a:off x="3469" y="2423"/>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2" name="Line 499"/>
              <p:cNvSpPr>
                <a:spLocks noChangeShapeType="1"/>
              </p:cNvSpPr>
              <p:nvPr/>
            </p:nvSpPr>
            <p:spPr bwMode="auto">
              <a:xfrm>
                <a:off x="3520" y="2401"/>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3" name="Line 500"/>
              <p:cNvSpPr>
                <a:spLocks noChangeShapeType="1"/>
              </p:cNvSpPr>
              <p:nvPr/>
            </p:nvSpPr>
            <p:spPr bwMode="auto">
              <a:xfrm flipV="1">
                <a:off x="3523" y="2387"/>
                <a:ext cx="15"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4" name="Line 501"/>
              <p:cNvSpPr>
                <a:spLocks noChangeShapeType="1"/>
              </p:cNvSpPr>
              <p:nvPr/>
            </p:nvSpPr>
            <p:spPr bwMode="auto">
              <a:xfrm flipV="1">
                <a:off x="3538" y="237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5" name="Line 502"/>
              <p:cNvSpPr>
                <a:spLocks noChangeShapeType="1"/>
              </p:cNvSpPr>
              <p:nvPr/>
            </p:nvSpPr>
            <p:spPr bwMode="auto">
              <a:xfrm flipV="1">
                <a:off x="3556" y="236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6" name="Line 503"/>
              <p:cNvSpPr>
                <a:spLocks noChangeShapeType="1"/>
              </p:cNvSpPr>
              <p:nvPr/>
            </p:nvSpPr>
            <p:spPr bwMode="auto">
              <a:xfrm flipV="1">
                <a:off x="3574" y="235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7" name="Line 504"/>
              <p:cNvSpPr>
                <a:spLocks noChangeShapeType="1"/>
              </p:cNvSpPr>
              <p:nvPr/>
            </p:nvSpPr>
            <p:spPr bwMode="auto">
              <a:xfrm>
                <a:off x="3592" y="2354"/>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8" name="Line 505"/>
              <p:cNvSpPr>
                <a:spLocks noChangeShapeType="1"/>
              </p:cNvSpPr>
              <p:nvPr/>
            </p:nvSpPr>
            <p:spPr bwMode="auto">
              <a:xfrm flipV="1">
                <a:off x="3631" y="2322"/>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9" name="Line 506"/>
              <p:cNvSpPr>
                <a:spLocks noChangeShapeType="1"/>
              </p:cNvSpPr>
              <p:nvPr/>
            </p:nvSpPr>
            <p:spPr bwMode="auto">
              <a:xfrm flipV="1">
                <a:off x="3646" y="231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0" name="Line 507"/>
              <p:cNvSpPr>
                <a:spLocks noChangeShapeType="1"/>
              </p:cNvSpPr>
              <p:nvPr/>
            </p:nvSpPr>
            <p:spPr bwMode="auto">
              <a:xfrm flipV="1">
                <a:off x="3664" y="2300"/>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1" name="Line 508"/>
              <p:cNvSpPr>
                <a:spLocks noChangeShapeType="1"/>
              </p:cNvSpPr>
              <p:nvPr/>
            </p:nvSpPr>
            <p:spPr bwMode="auto">
              <a:xfrm flipV="1">
                <a:off x="3678" y="229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2" name="Line 509"/>
              <p:cNvSpPr>
                <a:spLocks noChangeShapeType="1"/>
              </p:cNvSpPr>
              <p:nvPr/>
            </p:nvSpPr>
            <p:spPr bwMode="auto">
              <a:xfrm flipV="1">
                <a:off x="3696" y="2286"/>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3" name="Line 510"/>
              <p:cNvSpPr>
                <a:spLocks noChangeShapeType="1"/>
              </p:cNvSpPr>
              <p:nvPr/>
            </p:nvSpPr>
            <p:spPr bwMode="auto">
              <a:xfrm flipV="1">
                <a:off x="3739" y="2257"/>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4" name="Line 511"/>
              <p:cNvSpPr>
                <a:spLocks noChangeShapeType="1"/>
              </p:cNvSpPr>
              <p:nvPr/>
            </p:nvSpPr>
            <p:spPr bwMode="auto">
              <a:xfrm flipV="1">
                <a:off x="3750" y="224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5" name="Line 512"/>
              <p:cNvSpPr>
                <a:spLocks noChangeShapeType="1"/>
              </p:cNvSpPr>
              <p:nvPr/>
            </p:nvSpPr>
            <p:spPr bwMode="auto">
              <a:xfrm flipV="1">
                <a:off x="3768" y="223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6" name="Line 513"/>
              <p:cNvSpPr>
                <a:spLocks noChangeShapeType="1"/>
              </p:cNvSpPr>
              <p:nvPr/>
            </p:nvSpPr>
            <p:spPr bwMode="auto">
              <a:xfrm flipV="1">
                <a:off x="3786" y="222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7" name="Line 514"/>
              <p:cNvSpPr>
                <a:spLocks noChangeShapeType="1"/>
              </p:cNvSpPr>
              <p:nvPr/>
            </p:nvSpPr>
            <p:spPr bwMode="auto">
              <a:xfrm flipV="1">
                <a:off x="3804" y="2218"/>
                <a:ext cx="7"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8" name="Line 515"/>
              <p:cNvSpPr>
                <a:spLocks noChangeShapeType="1"/>
              </p:cNvSpPr>
              <p:nvPr/>
            </p:nvSpPr>
            <p:spPr bwMode="auto">
              <a:xfrm>
                <a:off x="3851" y="2192"/>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9" name="Line 516"/>
              <p:cNvSpPr>
                <a:spLocks noChangeShapeType="1"/>
              </p:cNvSpPr>
              <p:nvPr/>
            </p:nvSpPr>
            <p:spPr bwMode="auto">
              <a:xfrm flipV="1">
                <a:off x="3854" y="2178"/>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0" name="Line 517"/>
              <p:cNvSpPr>
                <a:spLocks noChangeShapeType="1"/>
              </p:cNvSpPr>
              <p:nvPr/>
            </p:nvSpPr>
            <p:spPr bwMode="auto">
              <a:xfrm flipV="1">
                <a:off x="3872" y="216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1" name="Line 518"/>
              <p:cNvSpPr>
                <a:spLocks noChangeShapeType="1"/>
              </p:cNvSpPr>
              <p:nvPr/>
            </p:nvSpPr>
            <p:spPr bwMode="auto">
              <a:xfrm flipV="1">
                <a:off x="3890" y="215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2" name="Line 519"/>
              <p:cNvSpPr>
                <a:spLocks noChangeShapeType="1"/>
              </p:cNvSpPr>
              <p:nvPr/>
            </p:nvSpPr>
            <p:spPr bwMode="auto">
              <a:xfrm flipV="1">
                <a:off x="3908" y="2149"/>
                <a:ext cx="15"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3" name="Line 520"/>
              <p:cNvSpPr>
                <a:spLocks noChangeShapeType="1"/>
              </p:cNvSpPr>
              <p:nvPr/>
            </p:nvSpPr>
            <p:spPr bwMode="auto">
              <a:xfrm>
                <a:off x="3959" y="2124"/>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4" name="Line 521"/>
              <p:cNvSpPr>
                <a:spLocks noChangeShapeType="1"/>
              </p:cNvSpPr>
              <p:nvPr/>
            </p:nvSpPr>
            <p:spPr bwMode="auto">
              <a:xfrm flipV="1">
                <a:off x="3959" y="211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5" name="Line 522"/>
              <p:cNvSpPr>
                <a:spLocks noChangeShapeType="1"/>
              </p:cNvSpPr>
              <p:nvPr/>
            </p:nvSpPr>
            <p:spPr bwMode="auto">
              <a:xfrm flipV="1">
                <a:off x="3977" y="210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6" name="Line 523"/>
              <p:cNvSpPr>
                <a:spLocks noChangeShapeType="1"/>
              </p:cNvSpPr>
              <p:nvPr/>
            </p:nvSpPr>
            <p:spPr bwMode="auto">
              <a:xfrm flipV="1">
                <a:off x="3995" y="209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7" name="Line 524"/>
              <p:cNvSpPr>
                <a:spLocks noChangeShapeType="1"/>
              </p:cNvSpPr>
              <p:nvPr/>
            </p:nvSpPr>
            <p:spPr bwMode="auto">
              <a:xfrm flipV="1">
                <a:off x="4013" y="208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8" name="Line 525"/>
              <p:cNvSpPr>
                <a:spLocks noChangeShapeType="1"/>
              </p:cNvSpPr>
              <p:nvPr/>
            </p:nvSpPr>
            <p:spPr bwMode="auto">
              <a:xfrm>
                <a:off x="4031" y="2081"/>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9" name="Line 526"/>
              <p:cNvSpPr>
                <a:spLocks noChangeShapeType="1"/>
              </p:cNvSpPr>
              <p:nvPr/>
            </p:nvSpPr>
            <p:spPr bwMode="auto">
              <a:xfrm flipV="1">
                <a:off x="4070" y="2048"/>
                <a:ext cx="11"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0" name="Line 527"/>
              <p:cNvSpPr>
                <a:spLocks noChangeShapeType="1"/>
              </p:cNvSpPr>
              <p:nvPr/>
            </p:nvSpPr>
            <p:spPr bwMode="auto">
              <a:xfrm flipV="1">
                <a:off x="4081" y="203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1" name="Line 528"/>
              <p:cNvSpPr>
                <a:spLocks noChangeShapeType="1"/>
              </p:cNvSpPr>
              <p:nvPr/>
            </p:nvSpPr>
            <p:spPr bwMode="auto">
              <a:xfrm flipV="1">
                <a:off x="4099" y="202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2" name="Line 529"/>
              <p:cNvSpPr>
                <a:spLocks noChangeShapeType="1"/>
              </p:cNvSpPr>
              <p:nvPr/>
            </p:nvSpPr>
            <p:spPr bwMode="auto">
              <a:xfrm flipV="1">
                <a:off x="4117" y="201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3" name="Line 530"/>
              <p:cNvSpPr>
                <a:spLocks noChangeShapeType="1"/>
              </p:cNvSpPr>
              <p:nvPr/>
            </p:nvSpPr>
            <p:spPr bwMode="auto">
              <a:xfrm flipV="1">
                <a:off x="4135" y="2009"/>
                <a:ext cx="7"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4" name="Line 531"/>
              <p:cNvSpPr>
                <a:spLocks noChangeShapeType="1"/>
              </p:cNvSpPr>
              <p:nvPr/>
            </p:nvSpPr>
            <p:spPr bwMode="auto">
              <a:xfrm flipV="1">
                <a:off x="4178" y="1984"/>
                <a:ext cx="11"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5" name="Line 532"/>
              <p:cNvSpPr>
                <a:spLocks noChangeShapeType="1"/>
              </p:cNvSpPr>
              <p:nvPr/>
            </p:nvSpPr>
            <p:spPr bwMode="auto">
              <a:xfrm flipV="1">
                <a:off x="4189" y="1969"/>
                <a:ext cx="15" cy="1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6" name="Line 533"/>
              <p:cNvSpPr>
                <a:spLocks noChangeShapeType="1"/>
              </p:cNvSpPr>
              <p:nvPr/>
            </p:nvSpPr>
            <p:spPr bwMode="auto">
              <a:xfrm flipV="1">
                <a:off x="4204" y="195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7" name="Line 534"/>
              <p:cNvSpPr>
                <a:spLocks noChangeShapeType="1"/>
              </p:cNvSpPr>
              <p:nvPr/>
            </p:nvSpPr>
            <p:spPr bwMode="auto">
              <a:xfrm flipV="1">
                <a:off x="4222" y="194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8" name="Line 535"/>
              <p:cNvSpPr>
                <a:spLocks noChangeShapeType="1"/>
              </p:cNvSpPr>
              <p:nvPr/>
            </p:nvSpPr>
            <p:spPr bwMode="auto">
              <a:xfrm flipV="1">
                <a:off x="4240" y="1940"/>
                <a:ext cx="10"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9" name="Line 536"/>
              <p:cNvSpPr>
                <a:spLocks noChangeShapeType="1"/>
              </p:cNvSpPr>
              <p:nvPr/>
            </p:nvSpPr>
            <p:spPr bwMode="auto">
              <a:xfrm flipV="1">
                <a:off x="4286" y="1915"/>
                <a:ext cx="8"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0" name="Line 537"/>
              <p:cNvSpPr>
                <a:spLocks noChangeShapeType="1"/>
              </p:cNvSpPr>
              <p:nvPr/>
            </p:nvSpPr>
            <p:spPr bwMode="auto">
              <a:xfrm flipV="1">
                <a:off x="4294" y="190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1" name="Line 538"/>
              <p:cNvSpPr>
                <a:spLocks noChangeShapeType="1"/>
              </p:cNvSpPr>
              <p:nvPr/>
            </p:nvSpPr>
            <p:spPr bwMode="auto">
              <a:xfrm flipV="1">
                <a:off x="4312" y="189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2" name="Line 539"/>
              <p:cNvSpPr>
                <a:spLocks noChangeShapeType="1"/>
              </p:cNvSpPr>
              <p:nvPr/>
            </p:nvSpPr>
            <p:spPr bwMode="auto">
              <a:xfrm flipV="1">
                <a:off x="4330" y="1883"/>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3" name="Line 540"/>
              <p:cNvSpPr>
                <a:spLocks noChangeShapeType="1"/>
              </p:cNvSpPr>
              <p:nvPr/>
            </p:nvSpPr>
            <p:spPr bwMode="auto">
              <a:xfrm flipV="1">
                <a:off x="4344" y="187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4" name="Line 541"/>
              <p:cNvSpPr>
                <a:spLocks noChangeShapeType="1"/>
              </p:cNvSpPr>
              <p:nvPr/>
            </p:nvSpPr>
            <p:spPr bwMode="auto">
              <a:xfrm>
                <a:off x="4398" y="1850"/>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5" name="Line 542"/>
              <p:cNvSpPr>
                <a:spLocks noChangeShapeType="1"/>
              </p:cNvSpPr>
              <p:nvPr/>
            </p:nvSpPr>
            <p:spPr bwMode="auto">
              <a:xfrm flipV="1">
                <a:off x="4398" y="184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6" name="Line 543"/>
              <p:cNvSpPr>
                <a:spLocks noChangeShapeType="1"/>
              </p:cNvSpPr>
              <p:nvPr/>
            </p:nvSpPr>
            <p:spPr bwMode="auto">
              <a:xfrm flipV="1">
                <a:off x="4416" y="182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7" name="Line 544"/>
              <p:cNvSpPr>
                <a:spLocks noChangeShapeType="1"/>
              </p:cNvSpPr>
              <p:nvPr/>
            </p:nvSpPr>
            <p:spPr bwMode="auto">
              <a:xfrm flipV="1">
                <a:off x="4434" y="181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8" name="Line 545"/>
              <p:cNvSpPr>
                <a:spLocks noChangeShapeType="1"/>
              </p:cNvSpPr>
              <p:nvPr/>
            </p:nvSpPr>
            <p:spPr bwMode="auto">
              <a:xfrm flipV="1">
                <a:off x="4452" y="180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9" name="Line 546"/>
              <p:cNvSpPr>
                <a:spLocks noChangeShapeType="1"/>
              </p:cNvSpPr>
              <p:nvPr/>
            </p:nvSpPr>
            <p:spPr bwMode="auto">
              <a:xfrm flipV="1">
                <a:off x="4470" y="1804"/>
                <a:ext cx="0"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0" name="Line 547"/>
              <p:cNvSpPr>
                <a:spLocks noChangeShapeType="1"/>
              </p:cNvSpPr>
              <p:nvPr/>
            </p:nvSpPr>
            <p:spPr bwMode="auto">
              <a:xfrm flipV="1">
                <a:off x="4506" y="1771"/>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1" name="Line 548"/>
              <p:cNvSpPr>
                <a:spLocks noChangeShapeType="1"/>
              </p:cNvSpPr>
              <p:nvPr/>
            </p:nvSpPr>
            <p:spPr bwMode="auto">
              <a:xfrm flipV="1">
                <a:off x="4520" y="176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2" name="Line 549"/>
              <p:cNvSpPr>
                <a:spLocks noChangeShapeType="1"/>
              </p:cNvSpPr>
              <p:nvPr/>
            </p:nvSpPr>
            <p:spPr bwMode="auto">
              <a:xfrm flipV="1">
                <a:off x="4538" y="175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3" name="Line 550"/>
              <p:cNvSpPr>
                <a:spLocks noChangeShapeType="1"/>
              </p:cNvSpPr>
              <p:nvPr/>
            </p:nvSpPr>
            <p:spPr bwMode="auto">
              <a:xfrm flipV="1">
                <a:off x="4556" y="173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4" name="Line 551"/>
              <p:cNvSpPr>
                <a:spLocks noChangeShapeType="1"/>
              </p:cNvSpPr>
              <p:nvPr/>
            </p:nvSpPr>
            <p:spPr bwMode="auto">
              <a:xfrm flipV="1">
                <a:off x="4574" y="1735"/>
                <a:ext cx="8"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5" name="Line 552"/>
              <p:cNvSpPr>
                <a:spLocks noChangeShapeType="1"/>
              </p:cNvSpPr>
              <p:nvPr/>
            </p:nvSpPr>
            <p:spPr bwMode="auto">
              <a:xfrm flipV="1">
                <a:off x="4618" y="1706"/>
                <a:ext cx="7"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6" name="Line 553"/>
              <p:cNvSpPr>
                <a:spLocks noChangeShapeType="1"/>
              </p:cNvSpPr>
              <p:nvPr/>
            </p:nvSpPr>
            <p:spPr bwMode="auto">
              <a:xfrm flipV="1">
                <a:off x="4625" y="169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7" name="Line 554"/>
              <p:cNvSpPr>
                <a:spLocks noChangeShapeType="1"/>
              </p:cNvSpPr>
              <p:nvPr/>
            </p:nvSpPr>
            <p:spPr bwMode="auto">
              <a:xfrm flipV="1">
                <a:off x="4643" y="168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8" name="Line 555"/>
              <p:cNvSpPr>
                <a:spLocks noChangeShapeType="1"/>
              </p:cNvSpPr>
              <p:nvPr/>
            </p:nvSpPr>
            <p:spPr bwMode="auto">
              <a:xfrm flipV="1">
                <a:off x="4661" y="167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9" name="Line 556"/>
              <p:cNvSpPr>
                <a:spLocks noChangeShapeType="1"/>
              </p:cNvSpPr>
              <p:nvPr/>
            </p:nvSpPr>
            <p:spPr bwMode="auto">
              <a:xfrm flipV="1">
                <a:off x="4679" y="1667"/>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90" name="Line 557"/>
              <p:cNvSpPr>
                <a:spLocks noChangeShapeType="1"/>
              </p:cNvSpPr>
              <p:nvPr/>
            </p:nvSpPr>
            <p:spPr bwMode="auto">
              <a:xfrm flipV="1">
                <a:off x="4726" y="1642"/>
                <a:ext cx="7"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91" name="Line 558"/>
              <p:cNvSpPr>
                <a:spLocks noChangeShapeType="1"/>
              </p:cNvSpPr>
              <p:nvPr/>
            </p:nvSpPr>
            <p:spPr bwMode="auto">
              <a:xfrm flipV="1">
                <a:off x="4733" y="1631"/>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92" name="Line 559"/>
              <p:cNvSpPr>
                <a:spLocks noChangeShapeType="1"/>
              </p:cNvSpPr>
              <p:nvPr/>
            </p:nvSpPr>
            <p:spPr bwMode="auto">
              <a:xfrm flipV="1">
                <a:off x="4747" y="162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93" name="Line 560"/>
              <p:cNvSpPr>
                <a:spLocks noChangeShapeType="1"/>
              </p:cNvSpPr>
              <p:nvPr/>
            </p:nvSpPr>
            <p:spPr bwMode="auto">
              <a:xfrm flipV="1">
                <a:off x="4765" y="160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94" name="Line 561"/>
              <p:cNvSpPr>
                <a:spLocks noChangeShapeType="1"/>
              </p:cNvSpPr>
              <p:nvPr/>
            </p:nvSpPr>
            <p:spPr bwMode="auto">
              <a:xfrm flipV="1">
                <a:off x="4783" y="159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95" name="Line 562"/>
              <p:cNvSpPr>
                <a:spLocks noChangeShapeType="1"/>
              </p:cNvSpPr>
              <p:nvPr/>
            </p:nvSpPr>
            <p:spPr bwMode="auto">
              <a:xfrm flipV="1">
                <a:off x="4837" y="156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96" name="Line 563"/>
              <p:cNvSpPr>
                <a:spLocks noChangeShapeType="1"/>
              </p:cNvSpPr>
              <p:nvPr/>
            </p:nvSpPr>
            <p:spPr bwMode="auto">
              <a:xfrm flipV="1">
                <a:off x="4855" y="1552"/>
                <a:ext cx="15"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97" name="Line 564"/>
              <p:cNvSpPr>
                <a:spLocks noChangeShapeType="1"/>
              </p:cNvSpPr>
              <p:nvPr/>
            </p:nvSpPr>
            <p:spPr bwMode="auto">
              <a:xfrm flipV="1">
                <a:off x="4870" y="154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98" name="Line 565"/>
              <p:cNvSpPr>
                <a:spLocks noChangeShapeType="1"/>
              </p:cNvSpPr>
              <p:nvPr/>
            </p:nvSpPr>
            <p:spPr bwMode="auto">
              <a:xfrm flipV="1">
                <a:off x="4888" y="153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99" name="Line 566"/>
              <p:cNvSpPr>
                <a:spLocks noChangeShapeType="1"/>
              </p:cNvSpPr>
              <p:nvPr/>
            </p:nvSpPr>
            <p:spPr bwMode="auto">
              <a:xfrm>
                <a:off x="4906" y="1530"/>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0" name="Line 567"/>
              <p:cNvSpPr>
                <a:spLocks noChangeShapeType="1"/>
              </p:cNvSpPr>
              <p:nvPr/>
            </p:nvSpPr>
            <p:spPr bwMode="auto">
              <a:xfrm flipV="1">
                <a:off x="4945" y="1498"/>
                <a:ext cx="15"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1" name="Line 568"/>
              <p:cNvSpPr>
                <a:spLocks noChangeShapeType="1"/>
              </p:cNvSpPr>
              <p:nvPr/>
            </p:nvSpPr>
            <p:spPr bwMode="auto">
              <a:xfrm flipV="1">
                <a:off x="4960" y="148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2" name="Line 569"/>
              <p:cNvSpPr>
                <a:spLocks noChangeShapeType="1"/>
              </p:cNvSpPr>
              <p:nvPr/>
            </p:nvSpPr>
            <p:spPr bwMode="auto">
              <a:xfrm flipV="1">
                <a:off x="4978" y="147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3" name="Line 570"/>
              <p:cNvSpPr>
                <a:spLocks noChangeShapeType="1"/>
              </p:cNvSpPr>
              <p:nvPr/>
            </p:nvSpPr>
            <p:spPr bwMode="auto">
              <a:xfrm flipV="1">
                <a:off x="4996" y="1465"/>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4" name="Line 571"/>
              <p:cNvSpPr>
                <a:spLocks noChangeShapeType="1"/>
              </p:cNvSpPr>
              <p:nvPr/>
            </p:nvSpPr>
            <p:spPr bwMode="auto">
              <a:xfrm flipV="1">
                <a:off x="5010" y="1462"/>
                <a:ext cx="11"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5" name="Line 572"/>
              <p:cNvSpPr>
                <a:spLocks noChangeShapeType="1"/>
              </p:cNvSpPr>
              <p:nvPr/>
            </p:nvSpPr>
            <p:spPr bwMode="auto">
              <a:xfrm flipV="1">
                <a:off x="5057" y="1433"/>
                <a:ext cx="7"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6" name="Line 573"/>
              <p:cNvSpPr>
                <a:spLocks noChangeShapeType="1"/>
              </p:cNvSpPr>
              <p:nvPr/>
            </p:nvSpPr>
            <p:spPr bwMode="auto">
              <a:xfrm flipV="1">
                <a:off x="5064" y="142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7" name="Line 574"/>
              <p:cNvSpPr>
                <a:spLocks noChangeShapeType="1"/>
              </p:cNvSpPr>
              <p:nvPr/>
            </p:nvSpPr>
            <p:spPr bwMode="auto">
              <a:xfrm flipV="1">
                <a:off x="5082" y="141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8" name="Line 575"/>
              <p:cNvSpPr>
                <a:spLocks noChangeShapeType="1"/>
              </p:cNvSpPr>
              <p:nvPr/>
            </p:nvSpPr>
            <p:spPr bwMode="auto">
              <a:xfrm flipV="1">
                <a:off x="5100" y="140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9" name="Line 576"/>
              <p:cNvSpPr>
                <a:spLocks noChangeShapeType="1"/>
              </p:cNvSpPr>
              <p:nvPr/>
            </p:nvSpPr>
            <p:spPr bwMode="auto">
              <a:xfrm flipV="1">
                <a:off x="5118" y="1393"/>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0" name="Line 577"/>
              <p:cNvSpPr>
                <a:spLocks noChangeShapeType="1"/>
              </p:cNvSpPr>
              <p:nvPr/>
            </p:nvSpPr>
            <p:spPr bwMode="auto">
              <a:xfrm>
                <a:off x="5165" y="1368"/>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1" name="Line 578"/>
              <p:cNvSpPr>
                <a:spLocks noChangeShapeType="1"/>
              </p:cNvSpPr>
              <p:nvPr/>
            </p:nvSpPr>
            <p:spPr bwMode="auto">
              <a:xfrm flipV="1">
                <a:off x="5168" y="135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2" name="Line 579"/>
              <p:cNvSpPr>
                <a:spLocks noChangeShapeType="1"/>
              </p:cNvSpPr>
              <p:nvPr/>
            </p:nvSpPr>
            <p:spPr bwMode="auto">
              <a:xfrm flipV="1">
                <a:off x="5186" y="1343"/>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3" name="Line 580"/>
              <p:cNvSpPr>
                <a:spLocks noChangeShapeType="1"/>
              </p:cNvSpPr>
              <p:nvPr/>
            </p:nvSpPr>
            <p:spPr bwMode="auto">
              <a:xfrm flipV="1">
                <a:off x="5204" y="133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4" name="Line 581"/>
              <p:cNvSpPr>
                <a:spLocks noChangeShapeType="1"/>
              </p:cNvSpPr>
              <p:nvPr/>
            </p:nvSpPr>
            <p:spPr bwMode="auto">
              <a:xfrm flipV="1">
                <a:off x="5222" y="1325"/>
                <a:ext cx="18"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5" name="Line 582"/>
              <p:cNvSpPr>
                <a:spLocks noChangeShapeType="1"/>
              </p:cNvSpPr>
              <p:nvPr/>
            </p:nvSpPr>
            <p:spPr bwMode="auto">
              <a:xfrm flipV="1">
                <a:off x="5276" y="1289"/>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6" name="Line 583"/>
              <p:cNvSpPr>
                <a:spLocks noChangeShapeType="1"/>
              </p:cNvSpPr>
              <p:nvPr/>
            </p:nvSpPr>
            <p:spPr bwMode="auto">
              <a:xfrm flipV="1">
                <a:off x="5291" y="127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7" name="Line 584"/>
              <p:cNvSpPr>
                <a:spLocks noChangeShapeType="1"/>
              </p:cNvSpPr>
              <p:nvPr/>
            </p:nvSpPr>
            <p:spPr bwMode="auto">
              <a:xfrm flipV="1">
                <a:off x="5309" y="126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8" name="Line 585"/>
              <p:cNvSpPr>
                <a:spLocks noChangeShapeType="1"/>
              </p:cNvSpPr>
              <p:nvPr/>
            </p:nvSpPr>
            <p:spPr bwMode="auto">
              <a:xfrm flipV="1">
                <a:off x="5327" y="125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9" name="Line 586"/>
              <p:cNvSpPr>
                <a:spLocks noChangeShapeType="1"/>
              </p:cNvSpPr>
              <p:nvPr/>
            </p:nvSpPr>
            <p:spPr bwMode="auto">
              <a:xfrm flipV="1">
                <a:off x="5345" y="1253"/>
                <a:ext cx="3"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0" name="Line 587"/>
              <p:cNvSpPr>
                <a:spLocks noChangeShapeType="1"/>
              </p:cNvSpPr>
              <p:nvPr/>
            </p:nvSpPr>
            <p:spPr bwMode="auto">
              <a:xfrm flipV="1">
                <a:off x="5384" y="1224"/>
                <a:ext cx="15"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1" name="Line 588"/>
              <p:cNvSpPr>
                <a:spLocks noChangeShapeType="1"/>
              </p:cNvSpPr>
              <p:nvPr/>
            </p:nvSpPr>
            <p:spPr bwMode="auto">
              <a:xfrm flipV="1">
                <a:off x="5399" y="1213"/>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2" name="Line 589"/>
              <p:cNvSpPr>
                <a:spLocks noChangeShapeType="1"/>
              </p:cNvSpPr>
              <p:nvPr/>
            </p:nvSpPr>
            <p:spPr bwMode="auto">
              <a:xfrm flipV="1">
                <a:off x="5413" y="120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3" name="Line 590"/>
              <p:cNvSpPr>
                <a:spLocks noChangeShapeType="1"/>
              </p:cNvSpPr>
              <p:nvPr/>
            </p:nvSpPr>
            <p:spPr bwMode="auto">
              <a:xfrm flipV="1">
                <a:off x="5431" y="119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4" name="Line 591"/>
              <p:cNvSpPr>
                <a:spLocks noChangeShapeType="1"/>
              </p:cNvSpPr>
              <p:nvPr/>
            </p:nvSpPr>
            <p:spPr bwMode="auto">
              <a:xfrm flipV="1">
                <a:off x="5449" y="1184"/>
                <a:ext cx="7"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5" name="Line 592"/>
              <p:cNvSpPr>
                <a:spLocks noChangeShapeType="1"/>
              </p:cNvSpPr>
              <p:nvPr/>
            </p:nvSpPr>
            <p:spPr bwMode="auto">
              <a:xfrm flipV="1">
                <a:off x="5496" y="1159"/>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6" name="Line 593"/>
              <p:cNvSpPr>
                <a:spLocks noChangeShapeType="1"/>
              </p:cNvSpPr>
              <p:nvPr/>
            </p:nvSpPr>
            <p:spPr bwMode="auto">
              <a:xfrm flipV="1">
                <a:off x="5503" y="114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7" name="Line 594"/>
              <p:cNvSpPr>
                <a:spLocks noChangeShapeType="1"/>
              </p:cNvSpPr>
              <p:nvPr/>
            </p:nvSpPr>
            <p:spPr bwMode="auto">
              <a:xfrm flipV="1">
                <a:off x="5521" y="1134"/>
                <a:ext cx="15"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8" name="Line 595"/>
              <p:cNvSpPr>
                <a:spLocks noChangeShapeType="1"/>
              </p:cNvSpPr>
              <p:nvPr/>
            </p:nvSpPr>
            <p:spPr bwMode="auto">
              <a:xfrm flipV="1">
                <a:off x="5536" y="112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9" name="Line 596"/>
              <p:cNvSpPr>
                <a:spLocks noChangeShapeType="1"/>
              </p:cNvSpPr>
              <p:nvPr/>
            </p:nvSpPr>
            <p:spPr bwMode="auto">
              <a:xfrm flipV="1">
                <a:off x="5554" y="1116"/>
                <a:ext cx="14"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0" name="Line 597"/>
              <p:cNvSpPr>
                <a:spLocks noChangeShapeType="1"/>
              </p:cNvSpPr>
              <p:nvPr/>
            </p:nvSpPr>
            <p:spPr bwMode="auto">
              <a:xfrm flipV="1">
                <a:off x="5604" y="1091"/>
                <a:ext cx="4"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1" name="Line 598"/>
              <p:cNvSpPr>
                <a:spLocks noChangeShapeType="1"/>
              </p:cNvSpPr>
              <p:nvPr/>
            </p:nvSpPr>
            <p:spPr bwMode="auto">
              <a:xfrm flipV="1">
                <a:off x="5608" y="108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2" name="Line 599"/>
              <p:cNvSpPr>
                <a:spLocks noChangeShapeType="1"/>
              </p:cNvSpPr>
              <p:nvPr/>
            </p:nvSpPr>
            <p:spPr bwMode="auto">
              <a:xfrm flipV="1">
                <a:off x="5626" y="106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3" name="Line 600"/>
              <p:cNvSpPr>
                <a:spLocks noChangeShapeType="1"/>
              </p:cNvSpPr>
              <p:nvPr/>
            </p:nvSpPr>
            <p:spPr bwMode="auto">
              <a:xfrm flipV="1">
                <a:off x="5644" y="105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4" name="Line 601"/>
              <p:cNvSpPr>
                <a:spLocks noChangeShapeType="1"/>
              </p:cNvSpPr>
              <p:nvPr/>
            </p:nvSpPr>
            <p:spPr bwMode="auto">
              <a:xfrm flipV="1">
                <a:off x="5662" y="1048"/>
                <a:ext cx="14"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5" name="Line 602"/>
              <p:cNvSpPr>
                <a:spLocks noChangeShapeType="1"/>
              </p:cNvSpPr>
              <p:nvPr/>
            </p:nvSpPr>
            <p:spPr bwMode="auto">
              <a:xfrm flipV="1">
                <a:off x="5716" y="1015"/>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6" name="Line 603"/>
              <p:cNvSpPr>
                <a:spLocks noChangeShapeType="1"/>
              </p:cNvSpPr>
              <p:nvPr/>
            </p:nvSpPr>
            <p:spPr bwMode="auto">
              <a:xfrm flipV="1">
                <a:off x="5730" y="100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7" name="Line 604"/>
              <p:cNvSpPr>
                <a:spLocks noChangeShapeType="1"/>
              </p:cNvSpPr>
              <p:nvPr/>
            </p:nvSpPr>
            <p:spPr bwMode="auto">
              <a:xfrm flipV="1">
                <a:off x="5748" y="99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8" name="Line 605"/>
              <p:cNvSpPr>
                <a:spLocks noChangeShapeType="1"/>
              </p:cNvSpPr>
              <p:nvPr/>
            </p:nvSpPr>
            <p:spPr bwMode="auto">
              <a:xfrm flipV="1">
                <a:off x="5766" y="98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9" name="Line 606"/>
              <p:cNvSpPr>
                <a:spLocks noChangeShapeType="1"/>
              </p:cNvSpPr>
              <p:nvPr/>
            </p:nvSpPr>
            <p:spPr bwMode="auto">
              <a:xfrm flipV="1">
                <a:off x="5784" y="979"/>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9" name="Line 608"/>
            <p:cNvSpPr>
              <a:spLocks noChangeShapeType="1"/>
            </p:cNvSpPr>
            <p:nvPr/>
          </p:nvSpPr>
          <p:spPr bwMode="auto">
            <a:xfrm flipV="1">
              <a:off x="5824" y="950"/>
              <a:ext cx="10"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 name="Line 609"/>
            <p:cNvSpPr>
              <a:spLocks noChangeShapeType="1"/>
            </p:cNvSpPr>
            <p:nvPr/>
          </p:nvSpPr>
          <p:spPr bwMode="auto">
            <a:xfrm flipV="1">
              <a:off x="5834" y="936"/>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 name="Line 610"/>
            <p:cNvSpPr>
              <a:spLocks noChangeShapeType="1"/>
            </p:cNvSpPr>
            <p:nvPr/>
          </p:nvSpPr>
          <p:spPr bwMode="auto">
            <a:xfrm flipV="1">
              <a:off x="5852" y="92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 name="Line 611"/>
            <p:cNvSpPr>
              <a:spLocks noChangeShapeType="1"/>
            </p:cNvSpPr>
            <p:nvPr/>
          </p:nvSpPr>
          <p:spPr bwMode="auto">
            <a:xfrm flipV="1">
              <a:off x="5870" y="91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 name="Line 612"/>
            <p:cNvSpPr>
              <a:spLocks noChangeShapeType="1"/>
            </p:cNvSpPr>
            <p:nvPr/>
          </p:nvSpPr>
          <p:spPr bwMode="auto">
            <a:xfrm flipV="1">
              <a:off x="5888" y="911"/>
              <a:ext cx="8"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 name="Line 613"/>
            <p:cNvSpPr>
              <a:spLocks noChangeShapeType="1"/>
            </p:cNvSpPr>
            <p:nvPr/>
          </p:nvSpPr>
          <p:spPr bwMode="auto">
            <a:xfrm flipV="1">
              <a:off x="5932" y="882"/>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 name="Line 614"/>
            <p:cNvSpPr>
              <a:spLocks noChangeShapeType="1"/>
            </p:cNvSpPr>
            <p:nvPr/>
          </p:nvSpPr>
          <p:spPr bwMode="auto">
            <a:xfrm flipV="1">
              <a:off x="5939" y="87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 name="Line 615"/>
            <p:cNvSpPr>
              <a:spLocks noChangeShapeType="1"/>
            </p:cNvSpPr>
            <p:nvPr/>
          </p:nvSpPr>
          <p:spPr bwMode="auto">
            <a:xfrm flipV="1">
              <a:off x="5957" y="86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 name="Line 616"/>
            <p:cNvSpPr>
              <a:spLocks noChangeShapeType="1"/>
            </p:cNvSpPr>
            <p:nvPr/>
          </p:nvSpPr>
          <p:spPr bwMode="auto">
            <a:xfrm flipV="1">
              <a:off x="5975" y="85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 name="Line 617"/>
            <p:cNvSpPr>
              <a:spLocks noChangeShapeType="1"/>
            </p:cNvSpPr>
            <p:nvPr/>
          </p:nvSpPr>
          <p:spPr bwMode="auto">
            <a:xfrm flipV="1">
              <a:off x="5993" y="842"/>
              <a:ext cx="14"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 name="Line 618"/>
            <p:cNvSpPr>
              <a:spLocks noChangeShapeType="1"/>
            </p:cNvSpPr>
            <p:nvPr/>
          </p:nvSpPr>
          <p:spPr bwMode="auto">
            <a:xfrm>
              <a:off x="6043" y="817"/>
              <a:ext cx="4"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 name="Line 619"/>
            <p:cNvSpPr>
              <a:spLocks noChangeShapeType="1"/>
            </p:cNvSpPr>
            <p:nvPr/>
          </p:nvSpPr>
          <p:spPr bwMode="auto">
            <a:xfrm flipV="1">
              <a:off x="6047" y="80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 name="Line 620"/>
            <p:cNvSpPr>
              <a:spLocks noChangeShapeType="1"/>
            </p:cNvSpPr>
            <p:nvPr/>
          </p:nvSpPr>
          <p:spPr bwMode="auto">
            <a:xfrm flipV="1">
              <a:off x="6065" y="796"/>
              <a:ext cx="14"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 name="Line 621"/>
            <p:cNvSpPr>
              <a:spLocks noChangeShapeType="1"/>
            </p:cNvSpPr>
            <p:nvPr/>
          </p:nvSpPr>
          <p:spPr bwMode="auto">
            <a:xfrm flipV="1">
              <a:off x="6079" y="78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 name="Line 622"/>
            <p:cNvSpPr>
              <a:spLocks noChangeShapeType="1"/>
            </p:cNvSpPr>
            <p:nvPr/>
          </p:nvSpPr>
          <p:spPr bwMode="auto">
            <a:xfrm flipV="1">
              <a:off x="6097" y="77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 name="Line 623"/>
            <p:cNvSpPr>
              <a:spLocks noChangeShapeType="1"/>
            </p:cNvSpPr>
            <p:nvPr/>
          </p:nvSpPr>
          <p:spPr bwMode="auto">
            <a:xfrm>
              <a:off x="6115" y="774"/>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 name="Line 624"/>
            <p:cNvSpPr>
              <a:spLocks noChangeShapeType="1"/>
            </p:cNvSpPr>
            <p:nvPr/>
          </p:nvSpPr>
          <p:spPr bwMode="auto">
            <a:xfrm flipV="1">
              <a:off x="6151" y="742"/>
              <a:ext cx="18"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 name="Line 625"/>
            <p:cNvSpPr>
              <a:spLocks noChangeShapeType="1"/>
            </p:cNvSpPr>
            <p:nvPr/>
          </p:nvSpPr>
          <p:spPr bwMode="auto">
            <a:xfrm flipV="1">
              <a:off x="6169" y="727"/>
              <a:ext cx="18" cy="1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 name="Line 626"/>
            <p:cNvSpPr>
              <a:spLocks noChangeShapeType="1"/>
            </p:cNvSpPr>
            <p:nvPr/>
          </p:nvSpPr>
          <p:spPr bwMode="auto">
            <a:xfrm flipV="1">
              <a:off x="6187" y="716"/>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 name="Line 627"/>
            <p:cNvSpPr>
              <a:spLocks noChangeShapeType="1"/>
            </p:cNvSpPr>
            <p:nvPr/>
          </p:nvSpPr>
          <p:spPr bwMode="auto">
            <a:xfrm flipV="1">
              <a:off x="6202" y="70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 name="Line 628"/>
            <p:cNvSpPr>
              <a:spLocks noChangeShapeType="1"/>
            </p:cNvSpPr>
            <p:nvPr/>
          </p:nvSpPr>
          <p:spPr bwMode="auto">
            <a:xfrm>
              <a:off x="6220" y="706"/>
              <a:ext cx="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 name="Line 629"/>
            <p:cNvSpPr>
              <a:spLocks noChangeShapeType="1"/>
            </p:cNvSpPr>
            <p:nvPr/>
          </p:nvSpPr>
          <p:spPr bwMode="auto">
            <a:xfrm flipV="1">
              <a:off x="6263" y="673"/>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 name="Line 630"/>
            <p:cNvSpPr>
              <a:spLocks noChangeShapeType="1"/>
            </p:cNvSpPr>
            <p:nvPr/>
          </p:nvSpPr>
          <p:spPr bwMode="auto">
            <a:xfrm flipV="1">
              <a:off x="6274" y="66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84" name="Line 631"/>
            <p:cNvSpPr>
              <a:spLocks noChangeShapeType="1"/>
            </p:cNvSpPr>
            <p:nvPr/>
          </p:nvSpPr>
          <p:spPr bwMode="auto">
            <a:xfrm flipV="1">
              <a:off x="6292" y="65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85" name="Line 632"/>
            <p:cNvSpPr>
              <a:spLocks noChangeShapeType="1"/>
            </p:cNvSpPr>
            <p:nvPr/>
          </p:nvSpPr>
          <p:spPr bwMode="auto">
            <a:xfrm flipV="1">
              <a:off x="6310" y="64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86" name="Line 633"/>
            <p:cNvSpPr>
              <a:spLocks noChangeShapeType="1"/>
            </p:cNvSpPr>
            <p:nvPr/>
          </p:nvSpPr>
          <p:spPr bwMode="auto">
            <a:xfrm flipV="1">
              <a:off x="6328" y="634"/>
              <a:ext cx="7"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87" name="Line 634"/>
            <p:cNvSpPr>
              <a:spLocks noChangeShapeType="1"/>
            </p:cNvSpPr>
            <p:nvPr/>
          </p:nvSpPr>
          <p:spPr bwMode="auto">
            <a:xfrm flipV="1">
              <a:off x="6371" y="608"/>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88" name="Line 635"/>
            <p:cNvSpPr>
              <a:spLocks noChangeShapeType="1"/>
            </p:cNvSpPr>
            <p:nvPr/>
          </p:nvSpPr>
          <p:spPr bwMode="auto">
            <a:xfrm flipV="1">
              <a:off x="6378" y="59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89" name="Line 636"/>
            <p:cNvSpPr>
              <a:spLocks noChangeShapeType="1"/>
            </p:cNvSpPr>
            <p:nvPr/>
          </p:nvSpPr>
          <p:spPr bwMode="auto">
            <a:xfrm flipV="1">
              <a:off x="6396" y="58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0" name="Line 637"/>
            <p:cNvSpPr>
              <a:spLocks noChangeShapeType="1"/>
            </p:cNvSpPr>
            <p:nvPr/>
          </p:nvSpPr>
          <p:spPr bwMode="auto">
            <a:xfrm flipV="1">
              <a:off x="6414" y="57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1" name="Line 638"/>
            <p:cNvSpPr>
              <a:spLocks noChangeShapeType="1"/>
            </p:cNvSpPr>
            <p:nvPr/>
          </p:nvSpPr>
          <p:spPr bwMode="auto">
            <a:xfrm flipV="1">
              <a:off x="6432" y="565"/>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2" name="Line 639"/>
            <p:cNvSpPr>
              <a:spLocks noChangeShapeType="1"/>
            </p:cNvSpPr>
            <p:nvPr/>
          </p:nvSpPr>
          <p:spPr bwMode="auto">
            <a:xfrm>
              <a:off x="6482" y="544"/>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3" name="Line 640"/>
            <p:cNvSpPr>
              <a:spLocks noChangeShapeType="1"/>
            </p:cNvSpPr>
            <p:nvPr/>
          </p:nvSpPr>
          <p:spPr bwMode="auto">
            <a:xfrm flipV="1">
              <a:off x="6482" y="53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4" name="Line 641"/>
            <p:cNvSpPr>
              <a:spLocks noChangeShapeType="1"/>
            </p:cNvSpPr>
            <p:nvPr/>
          </p:nvSpPr>
          <p:spPr bwMode="auto">
            <a:xfrm flipV="1">
              <a:off x="6500" y="518"/>
              <a:ext cx="18" cy="1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5" name="Line 642"/>
            <p:cNvSpPr>
              <a:spLocks noChangeShapeType="1"/>
            </p:cNvSpPr>
            <p:nvPr/>
          </p:nvSpPr>
          <p:spPr bwMode="auto">
            <a:xfrm flipV="1">
              <a:off x="6518" y="50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6" name="Line 643"/>
            <p:cNvSpPr>
              <a:spLocks noChangeShapeType="1"/>
            </p:cNvSpPr>
            <p:nvPr/>
          </p:nvSpPr>
          <p:spPr bwMode="auto">
            <a:xfrm flipV="1">
              <a:off x="6536" y="49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7" name="Line 644"/>
            <p:cNvSpPr>
              <a:spLocks noChangeShapeType="1"/>
            </p:cNvSpPr>
            <p:nvPr/>
          </p:nvSpPr>
          <p:spPr bwMode="auto">
            <a:xfrm>
              <a:off x="6554" y="497"/>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8" name="Line 645"/>
            <p:cNvSpPr>
              <a:spLocks noChangeShapeType="1"/>
            </p:cNvSpPr>
            <p:nvPr/>
          </p:nvSpPr>
          <p:spPr bwMode="auto">
            <a:xfrm flipV="1">
              <a:off x="6590" y="464"/>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9" name="Line 646"/>
            <p:cNvSpPr>
              <a:spLocks noChangeShapeType="1"/>
            </p:cNvSpPr>
            <p:nvPr/>
          </p:nvSpPr>
          <p:spPr bwMode="auto">
            <a:xfrm flipV="1">
              <a:off x="6605" y="45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00" name="Line 647"/>
            <p:cNvSpPr>
              <a:spLocks noChangeShapeType="1"/>
            </p:cNvSpPr>
            <p:nvPr/>
          </p:nvSpPr>
          <p:spPr bwMode="auto">
            <a:xfrm flipV="1">
              <a:off x="6623" y="44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01" name="Line 648"/>
            <p:cNvSpPr>
              <a:spLocks noChangeShapeType="1"/>
            </p:cNvSpPr>
            <p:nvPr/>
          </p:nvSpPr>
          <p:spPr bwMode="auto">
            <a:xfrm flipV="1">
              <a:off x="6641" y="43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02" name="Line 649"/>
            <p:cNvSpPr>
              <a:spLocks noChangeShapeType="1"/>
            </p:cNvSpPr>
            <p:nvPr/>
          </p:nvSpPr>
          <p:spPr bwMode="auto">
            <a:xfrm flipV="1">
              <a:off x="6659" y="428"/>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03" name="Rectangle 650"/>
            <p:cNvSpPr>
              <a:spLocks noChangeArrowheads="1"/>
            </p:cNvSpPr>
            <p:nvPr/>
          </p:nvSpPr>
          <p:spPr bwMode="auto">
            <a:xfrm>
              <a:off x="3167"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smtClean="0">
                  <a:solidFill>
                    <a:srgbClr val="90353B"/>
                  </a:solidFill>
                </a:rPr>
                <a:t>35.2</a:t>
              </a:r>
              <a:endParaRPr lang="en-US" altLang="en-US" smtClean="0">
                <a:solidFill>
                  <a:prstClr val="black"/>
                </a:solidFill>
              </a:endParaRPr>
            </a:p>
          </p:txBody>
        </p:sp>
        <p:sp>
          <p:nvSpPr>
            <p:cNvPr id="1404" name="Rectangle 651"/>
            <p:cNvSpPr>
              <a:spLocks noChangeArrowheads="1"/>
            </p:cNvSpPr>
            <p:nvPr/>
          </p:nvSpPr>
          <p:spPr bwMode="auto">
            <a:xfrm>
              <a:off x="4175"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smtClean="0">
                  <a:solidFill>
                    <a:srgbClr val="1A476F"/>
                  </a:solidFill>
                </a:rPr>
                <a:t>54.4</a:t>
              </a:r>
              <a:endParaRPr lang="en-US" altLang="en-US" smtClean="0">
                <a:solidFill>
                  <a:prstClr val="black"/>
                </a:solidFill>
              </a:endParaRPr>
            </a:p>
          </p:txBody>
        </p:sp>
        <p:sp>
          <p:nvSpPr>
            <p:cNvPr id="1405" name="Rectangle 652"/>
            <p:cNvSpPr>
              <a:spLocks noChangeArrowheads="1"/>
            </p:cNvSpPr>
            <p:nvPr/>
          </p:nvSpPr>
          <p:spPr bwMode="auto">
            <a:xfrm>
              <a:off x="1165" y="2484"/>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smtClean="0">
                  <a:solidFill>
                    <a:srgbClr val="90353B"/>
                  </a:solidFill>
                </a:rPr>
                <a:t>35.2</a:t>
              </a:r>
              <a:endParaRPr lang="en-US" altLang="en-US" smtClean="0">
                <a:solidFill>
                  <a:prstClr val="black"/>
                </a:solidFill>
              </a:endParaRPr>
            </a:p>
          </p:txBody>
        </p:sp>
        <p:sp>
          <p:nvSpPr>
            <p:cNvPr id="1406" name="Rectangle 653"/>
            <p:cNvSpPr>
              <a:spLocks noChangeArrowheads="1"/>
            </p:cNvSpPr>
            <p:nvPr/>
          </p:nvSpPr>
          <p:spPr bwMode="auto">
            <a:xfrm>
              <a:off x="1165" y="1854"/>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smtClean="0">
                  <a:solidFill>
                    <a:srgbClr val="1A476F"/>
                  </a:solidFill>
                </a:rPr>
                <a:t>54.4</a:t>
              </a:r>
              <a:endParaRPr lang="en-US" altLang="en-US" smtClean="0">
                <a:solidFill>
                  <a:prstClr val="black"/>
                </a:solidFill>
              </a:endParaRPr>
            </a:p>
          </p:txBody>
        </p:sp>
        <p:sp>
          <p:nvSpPr>
            <p:cNvPr id="1407" name="Rectangle 654"/>
            <p:cNvSpPr>
              <a:spLocks noChangeArrowheads="1"/>
            </p:cNvSpPr>
            <p:nvPr/>
          </p:nvSpPr>
          <p:spPr bwMode="auto">
            <a:xfrm>
              <a:off x="2544" y="3089"/>
              <a:ext cx="46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smtClean="0">
                  <a:solidFill>
                    <a:srgbClr val="000000"/>
                  </a:solidFill>
                </a:rPr>
                <a:t>Blacks'</a:t>
              </a:r>
              <a:endParaRPr lang="en-US" altLang="en-US" smtClean="0">
                <a:solidFill>
                  <a:prstClr val="black"/>
                </a:solidFill>
              </a:endParaRPr>
            </a:p>
          </p:txBody>
        </p:sp>
        <p:sp>
          <p:nvSpPr>
            <p:cNvPr id="1408" name="Rectangle 655"/>
            <p:cNvSpPr>
              <a:spLocks noChangeArrowheads="1"/>
            </p:cNvSpPr>
            <p:nvPr/>
          </p:nvSpPr>
          <p:spPr bwMode="auto">
            <a:xfrm>
              <a:off x="2422" y="3208"/>
              <a:ext cx="70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smtClean="0">
                  <a:solidFill>
                    <a:srgbClr val="000000"/>
                  </a:solidFill>
                </a:rPr>
                <a:t>Steady State</a:t>
              </a:r>
              <a:endParaRPr lang="en-US" altLang="en-US" smtClean="0">
                <a:solidFill>
                  <a:prstClr val="black"/>
                </a:solidFill>
              </a:endParaRPr>
            </a:p>
          </p:txBody>
        </p:sp>
        <p:sp>
          <p:nvSpPr>
            <p:cNvPr id="1409" name="Rectangle 656"/>
            <p:cNvSpPr>
              <a:spLocks noChangeArrowheads="1"/>
            </p:cNvSpPr>
            <p:nvPr/>
          </p:nvSpPr>
          <p:spPr bwMode="auto">
            <a:xfrm>
              <a:off x="3743" y="1609"/>
              <a:ext cx="47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smtClean="0">
                  <a:solidFill>
                    <a:srgbClr val="000000"/>
                  </a:solidFill>
                </a:rPr>
                <a:t>Whites'</a:t>
              </a:r>
              <a:endParaRPr lang="en-US" altLang="en-US" smtClean="0">
                <a:solidFill>
                  <a:prstClr val="black"/>
                </a:solidFill>
              </a:endParaRPr>
            </a:p>
          </p:txBody>
        </p:sp>
        <p:sp>
          <p:nvSpPr>
            <p:cNvPr id="1410" name="Rectangle 657"/>
            <p:cNvSpPr>
              <a:spLocks noChangeArrowheads="1"/>
            </p:cNvSpPr>
            <p:nvPr/>
          </p:nvSpPr>
          <p:spPr bwMode="auto">
            <a:xfrm>
              <a:off x="3624" y="1732"/>
              <a:ext cx="70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smtClean="0">
                  <a:solidFill>
                    <a:srgbClr val="000000"/>
                  </a:solidFill>
                </a:rPr>
                <a:t>Steady State</a:t>
              </a:r>
              <a:endParaRPr lang="en-US" altLang="en-US" smtClean="0">
                <a:solidFill>
                  <a:prstClr val="black"/>
                </a:solidFill>
              </a:endParaRPr>
            </a:p>
          </p:txBody>
        </p:sp>
        <p:sp>
          <p:nvSpPr>
            <p:cNvPr id="1411" name="Line 658"/>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12" name="Line 659"/>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13" name="Rectangle 660"/>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1414" name="Line 661"/>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15" name="Rectangle 662"/>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1416" name="Line 663"/>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17" name="Rectangle 664"/>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1418" name="Line 665"/>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19" name="Rectangle 666"/>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1420" name="Line 667"/>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21" name="Rectangle 668"/>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1422" name="Line 669"/>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23" name="Rectangle 670"/>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sp>
          <p:nvSpPr>
            <p:cNvPr id="1424" name="Rectangle 671"/>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Mean Child Household Income Rank</a:t>
              </a:r>
              <a:endParaRPr lang="en-US" altLang="en-US" smtClean="0">
                <a:solidFill>
                  <a:prstClr val="black"/>
                </a:solidFill>
              </a:endParaRPr>
            </a:p>
          </p:txBody>
        </p:sp>
        <p:sp>
          <p:nvSpPr>
            <p:cNvPr id="1425" name="Line 672"/>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26" name="Line 673"/>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27" name="Rectangle 674"/>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1428" name="Line 675"/>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29" name="Rectangle 676"/>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1430" name="Line 677"/>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31" name="Rectangle 678"/>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1432" name="Line 679"/>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33" name="Rectangle 680"/>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1434" name="Line 681"/>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35" name="Rectangle 682"/>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1436" name="Line 683"/>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37" name="Rectangle 684"/>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sp>
          <p:nvSpPr>
            <p:cNvPr id="1438" name="Rectangle 685"/>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Parent Household Income Rank</a:t>
              </a:r>
              <a:endParaRPr lang="en-US" altLang="en-US" smtClean="0">
                <a:solidFill>
                  <a:prstClr val="black"/>
                </a:solidFill>
              </a:endParaRPr>
            </a:p>
          </p:txBody>
        </p:sp>
        <p:sp>
          <p:nvSpPr>
            <p:cNvPr id="1439" name="Rectangle 686"/>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smtClean="0">
                  <a:solidFill>
                    <a:srgbClr val="1E2D53"/>
                  </a:solidFill>
                </a:rPr>
                <a:t> </a:t>
              </a:r>
              <a:endParaRPr lang="en-US" altLang="en-US" smtClean="0">
                <a:solidFill>
                  <a:prstClr val="black"/>
                </a:solidFill>
              </a:endParaRPr>
            </a:p>
          </p:txBody>
        </p:sp>
      </p:grpSp>
      <p:sp>
        <p:nvSpPr>
          <p:cNvPr id="2" name="TextBox 92"/>
          <p:cNvSpPr txBox="1"/>
          <p:nvPr/>
        </p:nvSpPr>
        <p:spPr>
          <a:xfrm>
            <a:off x="1710075" y="87880"/>
            <a:ext cx="9228500" cy="384719"/>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rPr>
              <a:t>Intergenerational Mobility for Whites vs. Blacks</a:t>
            </a:r>
          </a:p>
        </p:txBody>
      </p:sp>
    </p:spTree>
    <p:extLst>
      <p:ext uri="{BB962C8B-B14F-4D97-AF65-F5344CB8AC3E}">
        <p14:creationId xmlns:p14="http://schemas.microsoft.com/office/powerpoint/2010/main" val="3119173278"/>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1374775" y="-6350"/>
            <a:ext cx="9528175" cy="6870700"/>
            <a:chOff x="866" y="-4"/>
            <a:chExt cx="6002" cy="4328"/>
          </a:xfrm>
        </p:grpSpPr>
        <p:sp>
          <p:nvSpPr>
            <p:cNvPr id="6"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7" name="Group 205"/>
            <p:cNvGrpSpPr>
              <a:grpSpLocks/>
            </p:cNvGrpSpPr>
            <p:nvPr/>
          </p:nvGrpSpPr>
          <p:grpSpPr bwMode="auto">
            <a:xfrm>
              <a:off x="866" y="-4"/>
              <a:ext cx="5948" cy="4328"/>
              <a:chOff x="866" y="-4"/>
              <a:chExt cx="5948" cy="4328"/>
            </a:xfrm>
          </p:grpSpPr>
          <p:sp>
            <p:nvSpPr>
              <p:cNvPr id="4303"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4"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5"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6" name="Line 8"/>
              <p:cNvSpPr>
                <a:spLocks noChangeShapeType="1"/>
              </p:cNvSpPr>
              <p:nvPr/>
            </p:nvSpPr>
            <p:spPr bwMode="auto">
              <a:xfrm>
                <a:off x="1435" y="370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7" name="Line 9"/>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8" name="Line 10"/>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9" name="Line 11"/>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0" name="Line 12"/>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1" name="Line 13"/>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2" name="Oval 14"/>
              <p:cNvSpPr>
                <a:spLocks noChangeArrowheads="1"/>
              </p:cNvSpPr>
              <p:nvPr/>
            </p:nvSpPr>
            <p:spPr bwMode="auto">
              <a:xfrm>
                <a:off x="1471" y="25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3" name="Oval 15"/>
              <p:cNvSpPr>
                <a:spLocks noChangeArrowheads="1"/>
              </p:cNvSpPr>
              <p:nvPr/>
            </p:nvSpPr>
            <p:spPr bwMode="auto">
              <a:xfrm>
                <a:off x="1522" y="24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4" name="Oval 16"/>
              <p:cNvSpPr>
                <a:spLocks noChangeArrowheads="1"/>
              </p:cNvSpPr>
              <p:nvPr/>
            </p:nvSpPr>
            <p:spPr bwMode="auto">
              <a:xfrm>
                <a:off x="1576" y="24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5" name="Oval 17"/>
              <p:cNvSpPr>
                <a:spLocks noChangeArrowheads="1"/>
              </p:cNvSpPr>
              <p:nvPr/>
            </p:nvSpPr>
            <p:spPr bwMode="auto">
              <a:xfrm>
                <a:off x="1626" y="2437"/>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6" name="Oval 18"/>
              <p:cNvSpPr>
                <a:spLocks noChangeArrowheads="1"/>
              </p:cNvSpPr>
              <p:nvPr/>
            </p:nvSpPr>
            <p:spPr bwMode="auto">
              <a:xfrm>
                <a:off x="1680" y="24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7" name="Oval 19"/>
              <p:cNvSpPr>
                <a:spLocks noChangeArrowheads="1"/>
              </p:cNvSpPr>
              <p:nvPr/>
            </p:nvSpPr>
            <p:spPr bwMode="auto">
              <a:xfrm>
                <a:off x="1730" y="241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8" name="Oval 20"/>
              <p:cNvSpPr>
                <a:spLocks noChangeArrowheads="1"/>
              </p:cNvSpPr>
              <p:nvPr/>
            </p:nvSpPr>
            <p:spPr bwMode="auto">
              <a:xfrm>
                <a:off x="1784" y="23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9" name="Oval 21"/>
              <p:cNvSpPr>
                <a:spLocks noChangeArrowheads="1"/>
              </p:cNvSpPr>
              <p:nvPr/>
            </p:nvSpPr>
            <p:spPr bwMode="auto">
              <a:xfrm>
                <a:off x="1838" y="23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0" name="Oval 22"/>
              <p:cNvSpPr>
                <a:spLocks noChangeArrowheads="1"/>
              </p:cNvSpPr>
              <p:nvPr/>
            </p:nvSpPr>
            <p:spPr bwMode="auto">
              <a:xfrm>
                <a:off x="1889" y="2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1" name="Oval 23"/>
              <p:cNvSpPr>
                <a:spLocks noChangeArrowheads="1"/>
              </p:cNvSpPr>
              <p:nvPr/>
            </p:nvSpPr>
            <p:spPr bwMode="auto">
              <a:xfrm>
                <a:off x="1943" y="2351"/>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2" name="Oval 24"/>
              <p:cNvSpPr>
                <a:spLocks noChangeArrowheads="1"/>
              </p:cNvSpPr>
              <p:nvPr/>
            </p:nvSpPr>
            <p:spPr bwMode="auto">
              <a:xfrm>
                <a:off x="1993" y="23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3" name="Oval 25"/>
              <p:cNvSpPr>
                <a:spLocks noChangeArrowheads="1"/>
              </p:cNvSpPr>
              <p:nvPr/>
            </p:nvSpPr>
            <p:spPr bwMode="auto">
              <a:xfrm>
                <a:off x="2047" y="23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4" name="Oval 26"/>
              <p:cNvSpPr>
                <a:spLocks noChangeArrowheads="1"/>
              </p:cNvSpPr>
              <p:nvPr/>
            </p:nvSpPr>
            <p:spPr bwMode="auto">
              <a:xfrm>
                <a:off x="2098" y="2322"/>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5" name="Oval 27"/>
              <p:cNvSpPr>
                <a:spLocks noChangeArrowheads="1"/>
              </p:cNvSpPr>
              <p:nvPr/>
            </p:nvSpPr>
            <p:spPr bwMode="auto">
              <a:xfrm>
                <a:off x="2152" y="23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6" name="Oval 28"/>
              <p:cNvSpPr>
                <a:spLocks noChangeArrowheads="1"/>
              </p:cNvSpPr>
              <p:nvPr/>
            </p:nvSpPr>
            <p:spPr bwMode="auto">
              <a:xfrm>
                <a:off x="2202" y="2300"/>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7" name="Oval 29"/>
              <p:cNvSpPr>
                <a:spLocks noChangeArrowheads="1"/>
              </p:cNvSpPr>
              <p:nvPr/>
            </p:nvSpPr>
            <p:spPr bwMode="auto">
              <a:xfrm>
                <a:off x="2256" y="22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8" name="Oval 30"/>
              <p:cNvSpPr>
                <a:spLocks noChangeArrowheads="1"/>
              </p:cNvSpPr>
              <p:nvPr/>
            </p:nvSpPr>
            <p:spPr bwMode="auto">
              <a:xfrm>
                <a:off x="2310" y="22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9" name="Oval 31"/>
              <p:cNvSpPr>
                <a:spLocks noChangeArrowheads="1"/>
              </p:cNvSpPr>
              <p:nvPr/>
            </p:nvSpPr>
            <p:spPr bwMode="auto">
              <a:xfrm>
                <a:off x="2360" y="22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0" name="Oval 32"/>
              <p:cNvSpPr>
                <a:spLocks noChangeArrowheads="1"/>
              </p:cNvSpPr>
              <p:nvPr/>
            </p:nvSpPr>
            <p:spPr bwMode="auto">
              <a:xfrm>
                <a:off x="2414" y="22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1" name="Oval 33"/>
              <p:cNvSpPr>
                <a:spLocks noChangeArrowheads="1"/>
              </p:cNvSpPr>
              <p:nvPr/>
            </p:nvSpPr>
            <p:spPr bwMode="auto">
              <a:xfrm>
                <a:off x="2465" y="22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2" name="Oval 34"/>
              <p:cNvSpPr>
                <a:spLocks noChangeArrowheads="1"/>
              </p:cNvSpPr>
              <p:nvPr/>
            </p:nvSpPr>
            <p:spPr bwMode="auto">
              <a:xfrm>
                <a:off x="2519" y="22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3" name="Oval 35"/>
              <p:cNvSpPr>
                <a:spLocks noChangeArrowheads="1"/>
              </p:cNvSpPr>
              <p:nvPr/>
            </p:nvSpPr>
            <p:spPr bwMode="auto">
              <a:xfrm>
                <a:off x="2569" y="223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4" name="Oval 36"/>
              <p:cNvSpPr>
                <a:spLocks noChangeArrowheads="1"/>
              </p:cNvSpPr>
              <p:nvPr/>
            </p:nvSpPr>
            <p:spPr bwMode="auto">
              <a:xfrm>
                <a:off x="2623" y="22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5" name="Oval 37"/>
              <p:cNvSpPr>
                <a:spLocks noChangeArrowheads="1"/>
              </p:cNvSpPr>
              <p:nvPr/>
            </p:nvSpPr>
            <p:spPr bwMode="auto">
              <a:xfrm>
                <a:off x="2677" y="220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6" name="Oval 38"/>
              <p:cNvSpPr>
                <a:spLocks noChangeArrowheads="1"/>
              </p:cNvSpPr>
              <p:nvPr/>
            </p:nvSpPr>
            <p:spPr bwMode="auto">
              <a:xfrm>
                <a:off x="2728" y="22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7" name="Oval 39"/>
              <p:cNvSpPr>
                <a:spLocks noChangeArrowheads="1"/>
              </p:cNvSpPr>
              <p:nvPr/>
            </p:nvSpPr>
            <p:spPr bwMode="auto">
              <a:xfrm>
                <a:off x="2782"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8" name="Oval 40"/>
              <p:cNvSpPr>
                <a:spLocks noChangeArrowheads="1"/>
              </p:cNvSpPr>
              <p:nvPr/>
            </p:nvSpPr>
            <p:spPr bwMode="auto">
              <a:xfrm>
                <a:off x="2832" y="21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9" name="Oval 41"/>
              <p:cNvSpPr>
                <a:spLocks noChangeArrowheads="1"/>
              </p:cNvSpPr>
              <p:nvPr/>
            </p:nvSpPr>
            <p:spPr bwMode="auto">
              <a:xfrm>
                <a:off x="2886" y="21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0" name="Oval 42"/>
              <p:cNvSpPr>
                <a:spLocks noChangeArrowheads="1"/>
              </p:cNvSpPr>
              <p:nvPr/>
            </p:nvSpPr>
            <p:spPr bwMode="auto">
              <a:xfrm>
                <a:off x="2936" y="21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1" name="Oval 43"/>
              <p:cNvSpPr>
                <a:spLocks noChangeArrowheads="1"/>
              </p:cNvSpPr>
              <p:nvPr/>
            </p:nvSpPr>
            <p:spPr bwMode="auto">
              <a:xfrm>
                <a:off x="2990" y="21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2" name="Oval 44"/>
              <p:cNvSpPr>
                <a:spLocks noChangeArrowheads="1"/>
              </p:cNvSpPr>
              <p:nvPr/>
            </p:nvSpPr>
            <p:spPr bwMode="auto">
              <a:xfrm>
                <a:off x="3041" y="2138"/>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3" name="Oval 45"/>
              <p:cNvSpPr>
                <a:spLocks noChangeArrowheads="1"/>
              </p:cNvSpPr>
              <p:nvPr/>
            </p:nvSpPr>
            <p:spPr bwMode="auto">
              <a:xfrm>
                <a:off x="3095"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4" name="Oval 46"/>
              <p:cNvSpPr>
                <a:spLocks noChangeArrowheads="1"/>
              </p:cNvSpPr>
              <p:nvPr/>
            </p:nvSpPr>
            <p:spPr bwMode="auto">
              <a:xfrm>
                <a:off x="3149"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5" name="Oval 47"/>
              <p:cNvSpPr>
                <a:spLocks noChangeArrowheads="1"/>
              </p:cNvSpPr>
              <p:nvPr/>
            </p:nvSpPr>
            <p:spPr bwMode="auto">
              <a:xfrm>
                <a:off x="3199" y="2110"/>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6" name="Oval 48"/>
              <p:cNvSpPr>
                <a:spLocks noChangeArrowheads="1"/>
              </p:cNvSpPr>
              <p:nvPr/>
            </p:nvSpPr>
            <p:spPr bwMode="auto">
              <a:xfrm>
                <a:off x="3253" y="2099"/>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7" name="Oval 49"/>
              <p:cNvSpPr>
                <a:spLocks noChangeArrowheads="1"/>
              </p:cNvSpPr>
              <p:nvPr/>
            </p:nvSpPr>
            <p:spPr bwMode="auto">
              <a:xfrm>
                <a:off x="3304" y="20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8" name="Oval 50"/>
              <p:cNvSpPr>
                <a:spLocks noChangeArrowheads="1"/>
              </p:cNvSpPr>
              <p:nvPr/>
            </p:nvSpPr>
            <p:spPr bwMode="auto">
              <a:xfrm>
                <a:off x="3358" y="207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9" name="Oval 51"/>
              <p:cNvSpPr>
                <a:spLocks noChangeArrowheads="1"/>
              </p:cNvSpPr>
              <p:nvPr/>
            </p:nvSpPr>
            <p:spPr bwMode="auto">
              <a:xfrm>
                <a:off x="3408" y="20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0" name="Oval 52"/>
              <p:cNvSpPr>
                <a:spLocks noChangeArrowheads="1"/>
              </p:cNvSpPr>
              <p:nvPr/>
            </p:nvSpPr>
            <p:spPr bwMode="auto">
              <a:xfrm>
                <a:off x="3462" y="2059"/>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1" name="Oval 53"/>
              <p:cNvSpPr>
                <a:spLocks noChangeArrowheads="1"/>
              </p:cNvSpPr>
              <p:nvPr/>
            </p:nvSpPr>
            <p:spPr bwMode="auto">
              <a:xfrm>
                <a:off x="3512" y="205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2" name="Oval 54"/>
              <p:cNvSpPr>
                <a:spLocks noChangeArrowheads="1"/>
              </p:cNvSpPr>
              <p:nvPr/>
            </p:nvSpPr>
            <p:spPr bwMode="auto">
              <a:xfrm>
                <a:off x="3566" y="204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3" name="Oval 55"/>
              <p:cNvSpPr>
                <a:spLocks noChangeArrowheads="1"/>
              </p:cNvSpPr>
              <p:nvPr/>
            </p:nvSpPr>
            <p:spPr bwMode="auto">
              <a:xfrm>
                <a:off x="3620" y="20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4" name="Oval 56"/>
              <p:cNvSpPr>
                <a:spLocks noChangeArrowheads="1"/>
              </p:cNvSpPr>
              <p:nvPr/>
            </p:nvSpPr>
            <p:spPr bwMode="auto">
              <a:xfrm>
                <a:off x="3671" y="20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5" name="Oval 57"/>
              <p:cNvSpPr>
                <a:spLocks noChangeArrowheads="1"/>
              </p:cNvSpPr>
              <p:nvPr/>
            </p:nvSpPr>
            <p:spPr bwMode="auto">
              <a:xfrm>
                <a:off x="3725" y="2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6" name="Oval 58"/>
              <p:cNvSpPr>
                <a:spLocks noChangeArrowheads="1"/>
              </p:cNvSpPr>
              <p:nvPr/>
            </p:nvSpPr>
            <p:spPr bwMode="auto">
              <a:xfrm>
                <a:off x="3775" y="20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7" name="Oval 59"/>
              <p:cNvSpPr>
                <a:spLocks noChangeArrowheads="1"/>
              </p:cNvSpPr>
              <p:nvPr/>
            </p:nvSpPr>
            <p:spPr bwMode="auto">
              <a:xfrm>
                <a:off x="3829" y="1994"/>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8" name="Oval 60"/>
              <p:cNvSpPr>
                <a:spLocks noChangeArrowheads="1"/>
              </p:cNvSpPr>
              <p:nvPr/>
            </p:nvSpPr>
            <p:spPr bwMode="auto">
              <a:xfrm>
                <a:off x="3880" y="19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9" name="Oval 61"/>
              <p:cNvSpPr>
                <a:spLocks noChangeArrowheads="1"/>
              </p:cNvSpPr>
              <p:nvPr/>
            </p:nvSpPr>
            <p:spPr bwMode="auto">
              <a:xfrm>
                <a:off x="3934" y="1984"/>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0" name="Oval 62"/>
              <p:cNvSpPr>
                <a:spLocks noChangeArrowheads="1"/>
              </p:cNvSpPr>
              <p:nvPr/>
            </p:nvSpPr>
            <p:spPr bwMode="auto">
              <a:xfrm>
                <a:off x="3984" y="1969"/>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1" name="Oval 63"/>
              <p:cNvSpPr>
                <a:spLocks noChangeArrowheads="1"/>
              </p:cNvSpPr>
              <p:nvPr/>
            </p:nvSpPr>
            <p:spPr bwMode="auto">
              <a:xfrm>
                <a:off x="4038" y="1958"/>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2" name="Oval 64"/>
              <p:cNvSpPr>
                <a:spLocks noChangeArrowheads="1"/>
              </p:cNvSpPr>
              <p:nvPr/>
            </p:nvSpPr>
            <p:spPr bwMode="auto">
              <a:xfrm>
                <a:off x="4092" y="195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3" name="Oval 65"/>
              <p:cNvSpPr>
                <a:spLocks noChangeArrowheads="1"/>
              </p:cNvSpPr>
              <p:nvPr/>
            </p:nvSpPr>
            <p:spPr bwMode="auto">
              <a:xfrm>
                <a:off x="4142" y="1940"/>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4" name="Oval 66"/>
              <p:cNvSpPr>
                <a:spLocks noChangeArrowheads="1"/>
              </p:cNvSpPr>
              <p:nvPr/>
            </p:nvSpPr>
            <p:spPr bwMode="auto">
              <a:xfrm>
                <a:off x="4196" y="193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5" name="Oval 67"/>
              <p:cNvSpPr>
                <a:spLocks noChangeArrowheads="1"/>
              </p:cNvSpPr>
              <p:nvPr/>
            </p:nvSpPr>
            <p:spPr bwMode="auto">
              <a:xfrm>
                <a:off x="4247" y="19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6" name="Oval 68"/>
              <p:cNvSpPr>
                <a:spLocks noChangeArrowheads="1"/>
              </p:cNvSpPr>
              <p:nvPr/>
            </p:nvSpPr>
            <p:spPr bwMode="auto">
              <a:xfrm>
                <a:off x="4301" y="19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7" name="Oval 69"/>
              <p:cNvSpPr>
                <a:spLocks noChangeArrowheads="1"/>
              </p:cNvSpPr>
              <p:nvPr/>
            </p:nvSpPr>
            <p:spPr bwMode="auto">
              <a:xfrm>
                <a:off x="4351" y="19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8" name="Oval 70"/>
              <p:cNvSpPr>
                <a:spLocks noChangeArrowheads="1"/>
              </p:cNvSpPr>
              <p:nvPr/>
            </p:nvSpPr>
            <p:spPr bwMode="auto">
              <a:xfrm>
                <a:off x="4405" y="18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9" name="Oval 71"/>
              <p:cNvSpPr>
                <a:spLocks noChangeArrowheads="1"/>
              </p:cNvSpPr>
              <p:nvPr/>
            </p:nvSpPr>
            <p:spPr bwMode="auto">
              <a:xfrm>
                <a:off x="4456" y="1886"/>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0" name="Oval 72"/>
              <p:cNvSpPr>
                <a:spLocks noChangeArrowheads="1"/>
              </p:cNvSpPr>
              <p:nvPr/>
            </p:nvSpPr>
            <p:spPr bwMode="auto">
              <a:xfrm>
                <a:off x="4510" y="18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1" name="Oval 73"/>
              <p:cNvSpPr>
                <a:spLocks noChangeArrowheads="1"/>
              </p:cNvSpPr>
              <p:nvPr/>
            </p:nvSpPr>
            <p:spPr bwMode="auto">
              <a:xfrm>
                <a:off x="4564" y="18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2" name="Oval 74"/>
              <p:cNvSpPr>
                <a:spLocks noChangeArrowheads="1"/>
              </p:cNvSpPr>
              <p:nvPr/>
            </p:nvSpPr>
            <p:spPr bwMode="auto">
              <a:xfrm>
                <a:off x="4614" y="18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3" name="Oval 75"/>
              <p:cNvSpPr>
                <a:spLocks noChangeArrowheads="1"/>
              </p:cNvSpPr>
              <p:nvPr/>
            </p:nvSpPr>
            <p:spPr bwMode="auto">
              <a:xfrm>
                <a:off x="4668" y="18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4" name="Oval 76"/>
              <p:cNvSpPr>
                <a:spLocks noChangeArrowheads="1"/>
              </p:cNvSpPr>
              <p:nvPr/>
            </p:nvSpPr>
            <p:spPr bwMode="auto">
              <a:xfrm>
                <a:off x="4718" y="18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5" name="Oval 77"/>
              <p:cNvSpPr>
                <a:spLocks noChangeArrowheads="1"/>
              </p:cNvSpPr>
              <p:nvPr/>
            </p:nvSpPr>
            <p:spPr bwMode="auto">
              <a:xfrm>
                <a:off x="4772" y="18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6" name="Oval 78"/>
              <p:cNvSpPr>
                <a:spLocks noChangeArrowheads="1"/>
              </p:cNvSpPr>
              <p:nvPr/>
            </p:nvSpPr>
            <p:spPr bwMode="auto">
              <a:xfrm>
                <a:off x="4823" y="1814"/>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7" name="Oval 79"/>
              <p:cNvSpPr>
                <a:spLocks noChangeArrowheads="1"/>
              </p:cNvSpPr>
              <p:nvPr/>
            </p:nvSpPr>
            <p:spPr bwMode="auto">
              <a:xfrm>
                <a:off x="4877" y="180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8" name="Oval 80"/>
              <p:cNvSpPr>
                <a:spLocks noChangeArrowheads="1"/>
              </p:cNvSpPr>
              <p:nvPr/>
            </p:nvSpPr>
            <p:spPr bwMode="auto">
              <a:xfrm>
                <a:off x="4927" y="1793"/>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9" name="Oval 81"/>
              <p:cNvSpPr>
                <a:spLocks noChangeArrowheads="1"/>
              </p:cNvSpPr>
              <p:nvPr/>
            </p:nvSpPr>
            <p:spPr bwMode="auto">
              <a:xfrm>
                <a:off x="4981" y="17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0" name="Oval 82"/>
              <p:cNvSpPr>
                <a:spLocks noChangeArrowheads="1"/>
              </p:cNvSpPr>
              <p:nvPr/>
            </p:nvSpPr>
            <p:spPr bwMode="auto">
              <a:xfrm>
                <a:off x="5035" y="177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1" name="Oval 83"/>
              <p:cNvSpPr>
                <a:spLocks noChangeArrowheads="1"/>
              </p:cNvSpPr>
              <p:nvPr/>
            </p:nvSpPr>
            <p:spPr bwMode="auto">
              <a:xfrm>
                <a:off x="5086" y="17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2" name="Oval 84"/>
              <p:cNvSpPr>
                <a:spLocks noChangeArrowheads="1"/>
              </p:cNvSpPr>
              <p:nvPr/>
            </p:nvSpPr>
            <p:spPr bwMode="auto">
              <a:xfrm>
                <a:off x="5140" y="17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3" name="Oval 85"/>
              <p:cNvSpPr>
                <a:spLocks noChangeArrowheads="1"/>
              </p:cNvSpPr>
              <p:nvPr/>
            </p:nvSpPr>
            <p:spPr bwMode="auto">
              <a:xfrm>
                <a:off x="5190"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4" name="Oval 86"/>
              <p:cNvSpPr>
                <a:spLocks noChangeArrowheads="1"/>
              </p:cNvSpPr>
              <p:nvPr/>
            </p:nvSpPr>
            <p:spPr bwMode="auto">
              <a:xfrm>
                <a:off x="5244" y="17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5" name="Oval 87"/>
              <p:cNvSpPr>
                <a:spLocks noChangeArrowheads="1"/>
              </p:cNvSpPr>
              <p:nvPr/>
            </p:nvSpPr>
            <p:spPr bwMode="auto">
              <a:xfrm>
                <a:off x="5294" y="1721"/>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6" name="Oval 88"/>
              <p:cNvSpPr>
                <a:spLocks noChangeArrowheads="1"/>
              </p:cNvSpPr>
              <p:nvPr/>
            </p:nvSpPr>
            <p:spPr bwMode="auto">
              <a:xfrm>
                <a:off x="5348" y="17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7" name="Oval 89"/>
              <p:cNvSpPr>
                <a:spLocks noChangeArrowheads="1"/>
              </p:cNvSpPr>
              <p:nvPr/>
            </p:nvSpPr>
            <p:spPr bwMode="auto">
              <a:xfrm>
                <a:off x="5399" y="1703"/>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8" name="Oval 90"/>
              <p:cNvSpPr>
                <a:spLocks noChangeArrowheads="1"/>
              </p:cNvSpPr>
              <p:nvPr/>
            </p:nvSpPr>
            <p:spPr bwMode="auto">
              <a:xfrm>
                <a:off x="5453" y="16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9" name="Oval 91"/>
              <p:cNvSpPr>
                <a:spLocks noChangeArrowheads="1"/>
              </p:cNvSpPr>
              <p:nvPr/>
            </p:nvSpPr>
            <p:spPr bwMode="auto">
              <a:xfrm>
                <a:off x="5507" y="16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0" name="Oval 92"/>
              <p:cNvSpPr>
                <a:spLocks noChangeArrowheads="1"/>
              </p:cNvSpPr>
              <p:nvPr/>
            </p:nvSpPr>
            <p:spPr bwMode="auto">
              <a:xfrm>
                <a:off x="5557" y="16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1" name="Oval 93"/>
              <p:cNvSpPr>
                <a:spLocks noChangeArrowheads="1"/>
              </p:cNvSpPr>
              <p:nvPr/>
            </p:nvSpPr>
            <p:spPr bwMode="auto">
              <a:xfrm>
                <a:off x="5611" y="1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2" name="Oval 94"/>
              <p:cNvSpPr>
                <a:spLocks noChangeArrowheads="1"/>
              </p:cNvSpPr>
              <p:nvPr/>
            </p:nvSpPr>
            <p:spPr bwMode="auto">
              <a:xfrm>
                <a:off x="5662" y="16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3" name="Oval 95"/>
              <p:cNvSpPr>
                <a:spLocks noChangeArrowheads="1"/>
              </p:cNvSpPr>
              <p:nvPr/>
            </p:nvSpPr>
            <p:spPr bwMode="auto">
              <a:xfrm>
                <a:off x="5716" y="162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4" name="Oval 96"/>
              <p:cNvSpPr>
                <a:spLocks noChangeArrowheads="1"/>
              </p:cNvSpPr>
              <p:nvPr/>
            </p:nvSpPr>
            <p:spPr bwMode="auto">
              <a:xfrm>
                <a:off x="5766" y="1624"/>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5" name="Oval 97"/>
              <p:cNvSpPr>
                <a:spLocks noChangeArrowheads="1"/>
              </p:cNvSpPr>
              <p:nvPr/>
            </p:nvSpPr>
            <p:spPr bwMode="auto">
              <a:xfrm>
                <a:off x="5820" y="1606"/>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6" name="Oval 98"/>
              <p:cNvSpPr>
                <a:spLocks noChangeArrowheads="1"/>
              </p:cNvSpPr>
              <p:nvPr/>
            </p:nvSpPr>
            <p:spPr bwMode="auto">
              <a:xfrm>
                <a:off x="5874" y="15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7" name="Oval 99"/>
              <p:cNvSpPr>
                <a:spLocks noChangeArrowheads="1"/>
              </p:cNvSpPr>
              <p:nvPr/>
            </p:nvSpPr>
            <p:spPr bwMode="auto">
              <a:xfrm>
                <a:off x="5924" y="15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8" name="Oval 100"/>
              <p:cNvSpPr>
                <a:spLocks noChangeArrowheads="1"/>
              </p:cNvSpPr>
              <p:nvPr/>
            </p:nvSpPr>
            <p:spPr bwMode="auto">
              <a:xfrm>
                <a:off x="5978" y="15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9" name="Oval 101"/>
              <p:cNvSpPr>
                <a:spLocks noChangeArrowheads="1"/>
              </p:cNvSpPr>
              <p:nvPr/>
            </p:nvSpPr>
            <p:spPr bwMode="auto">
              <a:xfrm>
                <a:off x="6029" y="15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0" name="Oval 102"/>
              <p:cNvSpPr>
                <a:spLocks noChangeArrowheads="1"/>
              </p:cNvSpPr>
              <p:nvPr/>
            </p:nvSpPr>
            <p:spPr bwMode="auto">
              <a:xfrm>
                <a:off x="6083"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1" name="Oval 103"/>
              <p:cNvSpPr>
                <a:spLocks noChangeArrowheads="1"/>
              </p:cNvSpPr>
              <p:nvPr/>
            </p:nvSpPr>
            <p:spPr bwMode="auto">
              <a:xfrm>
                <a:off x="6133" y="15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2" name="Oval 104"/>
              <p:cNvSpPr>
                <a:spLocks noChangeArrowheads="1"/>
              </p:cNvSpPr>
              <p:nvPr/>
            </p:nvSpPr>
            <p:spPr bwMode="auto">
              <a:xfrm>
                <a:off x="6187" y="15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3" name="Oval 105"/>
              <p:cNvSpPr>
                <a:spLocks noChangeArrowheads="1"/>
              </p:cNvSpPr>
              <p:nvPr/>
            </p:nvSpPr>
            <p:spPr bwMode="auto">
              <a:xfrm>
                <a:off x="6238" y="1490"/>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4" name="Oval 106"/>
              <p:cNvSpPr>
                <a:spLocks noChangeArrowheads="1"/>
              </p:cNvSpPr>
              <p:nvPr/>
            </p:nvSpPr>
            <p:spPr bwMode="auto">
              <a:xfrm>
                <a:off x="6292" y="146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5" name="Oval 107"/>
              <p:cNvSpPr>
                <a:spLocks noChangeArrowheads="1"/>
              </p:cNvSpPr>
              <p:nvPr/>
            </p:nvSpPr>
            <p:spPr bwMode="auto">
              <a:xfrm>
                <a:off x="6342" y="1451"/>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6" name="Oval 108"/>
              <p:cNvSpPr>
                <a:spLocks noChangeArrowheads="1"/>
              </p:cNvSpPr>
              <p:nvPr/>
            </p:nvSpPr>
            <p:spPr bwMode="auto">
              <a:xfrm>
                <a:off x="6396" y="14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7" name="Oval 109"/>
              <p:cNvSpPr>
                <a:spLocks noChangeArrowheads="1"/>
              </p:cNvSpPr>
              <p:nvPr/>
            </p:nvSpPr>
            <p:spPr bwMode="auto">
              <a:xfrm>
                <a:off x="6450" y="1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8" name="Oval 110"/>
              <p:cNvSpPr>
                <a:spLocks noChangeArrowheads="1"/>
              </p:cNvSpPr>
              <p:nvPr/>
            </p:nvSpPr>
            <p:spPr bwMode="auto">
              <a:xfrm>
                <a:off x="6500" y="13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9" name="Oval 111"/>
              <p:cNvSpPr>
                <a:spLocks noChangeArrowheads="1"/>
              </p:cNvSpPr>
              <p:nvPr/>
            </p:nvSpPr>
            <p:spPr bwMode="auto">
              <a:xfrm>
                <a:off x="6554" y="13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0" name="Oval 112"/>
              <p:cNvSpPr>
                <a:spLocks noChangeArrowheads="1"/>
              </p:cNvSpPr>
              <p:nvPr/>
            </p:nvSpPr>
            <p:spPr bwMode="auto">
              <a:xfrm>
                <a:off x="6605" y="13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1" name="Oval 113"/>
              <p:cNvSpPr>
                <a:spLocks noChangeArrowheads="1"/>
              </p:cNvSpPr>
              <p:nvPr/>
            </p:nvSpPr>
            <p:spPr bwMode="auto">
              <a:xfrm>
                <a:off x="6659" y="12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2" name="Freeform 114"/>
              <p:cNvSpPr>
                <a:spLocks/>
              </p:cNvSpPr>
              <p:nvPr/>
            </p:nvSpPr>
            <p:spPr bwMode="auto">
              <a:xfrm>
                <a:off x="1457" y="284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3" name="Freeform 115"/>
              <p:cNvSpPr>
                <a:spLocks/>
              </p:cNvSpPr>
              <p:nvPr/>
            </p:nvSpPr>
            <p:spPr bwMode="auto">
              <a:xfrm>
                <a:off x="1511" y="281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4" name="Freeform 116"/>
              <p:cNvSpPr>
                <a:spLocks/>
              </p:cNvSpPr>
              <p:nvPr/>
            </p:nvSpPr>
            <p:spPr bwMode="auto">
              <a:xfrm>
                <a:off x="1561" y="2790"/>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5" name="Freeform 117"/>
              <p:cNvSpPr>
                <a:spLocks/>
              </p:cNvSpPr>
              <p:nvPr/>
            </p:nvSpPr>
            <p:spPr bwMode="auto">
              <a:xfrm>
                <a:off x="1615" y="277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6" name="Freeform 118"/>
              <p:cNvSpPr>
                <a:spLocks/>
              </p:cNvSpPr>
              <p:nvPr/>
            </p:nvSpPr>
            <p:spPr bwMode="auto">
              <a:xfrm>
                <a:off x="1669" y="275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7" name="Freeform 119"/>
              <p:cNvSpPr>
                <a:spLocks/>
              </p:cNvSpPr>
              <p:nvPr/>
            </p:nvSpPr>
            <p:spPr bwMode="auto">
              <a:xfrm>
                <a:off x="1720" y="275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8" name="Freeform 120"/>
              <p:cNvSpPr>
                <a:spLocks/>
              </p:cNvSpPr>
              <p:nvPr/>
            </p:nvSpPr>
            <p:spPr bwMode="auto">
              <a:xfrm>
                <a:off x="1774" y="274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9" name="Freeform 121"/>
              <p:cNvSpPr>
                <a:spLocks/>
              </p:cNvSpPr>
              <p:nvPr/>
            </p:nvSpPr>
            <p:spPr bwMode="auto">
              <a:xfrm>
                <a:off x="1824" y="2725"/>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0" name="Freeform 122"/>
              <p:cNvSpPr>
                <a:spLocks/>
              </p:cNvSpPr>
              <p:nvPr/>
            </p:nvSpPr>
            <p:spPr bwMode="auto">
              <a:xfrm>
                <a:off x="1878" y="2718"/>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1" name="Freeform 123"/>
              <p:cNvSpPr>
                <a:spLocks/>
              </p:cNvSpPr>
              <p:nvPr/>
            </p:nvSpPr>
            <p:spPr bwMode="auto">
              <a:xfrm>
                <a:off x="1928" y="270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2" name="Freeform 124"/>
              <p:cNvSpPr>
                <a:spLocks/>
              </p:cNvSpPr>
              <p:nvPr/>
            </p:nvSpPr>
            <p:spPr bwMode="auto">
              <a:xfrm>
                <a:off x="1982" y="2700"/>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3" name="Freeform 125"/>
              <p:cNvSpPr>
                <a:spLocks/>
              </p:cNvSpPr>
              <p:nvPr/>
            </p:nvSpPr>
            <p:spPr bwMode="auto">
              <a:xfrm>
                <a:off x="2033" y="2693"/>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4" name="Freeform 126"/>
              <p:cNvSpPr>
                <a:spLocks/>
              </p:cNvSpPr>
              <p:nvPr/>
            </p:nvSpPr>
            <p:spPr bwMode="auto">
              <a:xfrm>
                <a:off x="2087" y="268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5" name="Freeform 127"/>
              <p:cNvSpPr>
                <a:spLocks/>
              </p:cNvSpPr>
              <p:nvPr/>
            </p:nvSpPr>
            <p:spPr bwMode="auto">
              <a:xfrm>
                <a:off x="2141" y="2678"/>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6" name="Freeform 128"/>
              <p:cNvSpPr>
                <a:spLocks/>
              </p:cNvSpPr>
              <p:nvPr/>
            </p:nvSpPr>
            <p:spPr bwMode="auto">
              <a:xfrm>
                <a:off x="2191" y="266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7" name="Freeform 129"/>
              <p:cNvSpPr>
                <a:spLocks/>
              </p:cNvSpPr>
              <p:nvPr/>
            </p:nvSpPr>
            <p:spPr bwMode="auto">
              <a:xfrm>
                <a:off x="2245" y="2664"/>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8" name="Freeform 130"/>
              <p:cNvSpPr>
                <a:spLocks/>
              </p:cNvSpPr>
              <p:nvPr/>
            </p:nvSpPr>
            <p:spPr bwMode="auto">
              <a:xfrm>
                <a:off x="2296" y="265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9" name="Freeform 131"/>
              <p:cNvSpPr>
                <a:spLocks/>
              </p:cNvSpPr>
              <p:nvPr/>
            </p:nvSpPr>
            <p:spPr bwMode="auto">
              <a:xfrm>
                <a:off x="2350" y="265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0" name="Freeform 132"/>
              <p:cNvSpPr>
                <a:spLocks/>
              </p:cNvSpPr>
              <p:nvPr/>
            </p:nvSpPr>
            <p:spPr bwMode="auto">
              <a:xfrm>
                <a:off x="2400" y="264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1" name="Freeform 133"/>
              <p:cNvSpPr>
                <a:spLocks/>
              </p:cNvSpPr>
              <p:nvPr/>
            </p:nvSpPr>
            <p:spPr bwMode="auto">
              <a:xfrm>
                <a:off x="2454" y="26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2" name="Freeform 134"/>
              <p:cNvSpPr>
                <a:spLocks/>
              </p:cNvSpPr>
              <p:nvPr/>
            </p:nvSpPr>
            <p:spPr bwMode="auto">
              <a:xfrm>
                <a:off x="2504" y="2628"/>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3" name="Freeform 135"/>
              <p:cNvSpPr>
                <a:spLocks/>
              </p:cNvSpPr>
              <p:nvPr/>
            </p:nvSpPr>
            <p:spPr bwMode="auto">
              <a:xfrm>
                <a:off x="2558" y="2617"/>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4" name="Freeform 136"/>
              <p:cNvSpPr>
                <a:spLocks/>
              </p:cNvSpPr>
              <p:nvPr/>
            </p:nvSpPr>
            <p:spPr bwMode="auto">
              <a:xfrm>
                <a:off x="2612" y="261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5" name="Freeform 137"/>
              <p:cNvSpPr>
                <a:spLocks/>
              </p:cNvSpPr>
              <p:nvPr/>
            </p:nvSpPr>
            <p:spPr bwMode="auto">
              <a:xfrm>
                <a:off x="2663" y="261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6" name="Freeform 138"/>
              <p:cNvSpPr>
                <a:spLocks/>
              </p:cNvSpPr>
              <p:nvPr/>
            </p:nvSpPr>
            <p:spPr bwMode="auto">
              <a:xfrm>
                <a:off x="2717" y="259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7" name="Freeform 139"/>
              <p:cNvSpPr>
                <a:spLocks/>
              </p:cNvSpPr>
              <p:nvPr/>
            </p:nvSpPr>
            <p:spPr bwMode="auto">
              <a:xfrm>
                <a:off x="2767" y="258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8" name="Freeform 140"/>
              <p:cNvSpPr>
                <a:spLocks/>
              </p:cNvSpPr>
              <p:nvPr/>
            </p:nvSpPr>
            <p:spPr bwMode="auto">
              <a:xfrm>
                <a:off x="2821" y="258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9" name="Freeform 141"/>
              <p:cNvSpPr>
                <a:spLocks/>
              </p:cNvSpPr>
              <p:nvPr/>
            </p:nvSpPr>
            <p:spPr bwMode="auto">
              <a:xfrm>
                <a:off x="2872" y="2574"/>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0" name="Freeform 142"/>
              <p:cNvSpPr>
                <a:spLocks/>
              </p:cNvSpPr>
              <p:nvPr/>
            </p:nvSpPr>
            <p:spPr bwMode="auto">
              <a:xfrm>
                <a:off x="2926" y="2570"/>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1" name="Freeform 143"/>
              <p:cNvSpPr>
                <a:spLocks/>
              </p:cNvSpPr>
              <p:nvPr/>
            </p:nvSpPr>
            <p:spPr bwMode="auto">
              <a:xfrm>
                <a:off x="2980" y="2556"/>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2" name="Freeform 144"/>
              <p:cNvSpPr>
                <a:spLocks/>
              </p:cNvSpPr>
              <p:nvPr/>
            </p:nvSpPr>
            <p:spPr bwMode="auto">
              <a:xfrm>
                <a:off x="3030" y="254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3" name="Freeform 145"/>
              <p:cNvSpPr>
                <a:spLocks/>
              </p:cNvSpPr>
              <p:nvPr/>
            </p:nvSpPr>
            <p:spPr bwMode="auto">
              <a:xfrm>
                <a:off x="3084" y="253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4" name="Freeform 146"/>
              <p:cNvSpPr>
                <a:spLocks/>
              </p:cNvSpPr>
              <p:nvPr/>
            </p:nvSpPr>
            <p:spPr bwMode="auto">
              <a:xfrm>
                <a:off x="3134" y="252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5" name="Freeform 147"/>
              <p:cNvSpPr>
                <a:spLocks/>
              </p:cNvSpPr>
              <p:nvPr/>
            </p:nvSpPr>
            <p:spPr bwMode="auto">
              <a:xfrm>
                <a:off x="3188" y="2524"/>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6" name="Freeform 148"/>
              <p:cNvSpPr>
                <a:spLocks/>
              </p:cNvSpPr>
              <p:nvPr/>
            </p:nvSpPr>
            <p:spPr bwMode="auto">
              <a:xfrm>
                <a:off x="3239" y="251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7" name="Freeform 149"/>
              <p:cNvSpPr>
                <a:spLocks/>
              </p:cNvSpPr>
              <p:nvPr/>
            </p:nvSpPr>
            <p:spPr bwMode="auto">
              <a:xfrm>
                <a:off x="3293" y="250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8" name="Freeform 150"/>
              <p:cNvSpPr>
                <a:spLocks/>
              </p:cNvSpPr>
              <p:nvPr/>
            </p:nvSpPr>
            <p:spPr bwMode="auto">
              <a:xfrm>
                <a:off x="3343" y="2502"/>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9" name="Freeform 151"/>
              <p:cNvSpPr>
                <a:spLocks/>
              </p:cNvSpPr>
              <p:nvPr/>
            </p:nvSpPr>
            <p:spPr bwMode="auto">
              <a:xfrm>
                <a:off x="3397" y="2488"/>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0" name="Freeform 152"/>
              <p:cNvSpPr>
                <a:spLocks/>
              </p:cNvSpPr>
              <p:nvPr/>
            </p:nvSpPr>
            <p:spPr bwMode="auto">
              <a:xfrm>
                <a:off x="3451" y="248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1" name="Freeform 153"/>
              <p:cNvSpPr>
                <a:spLocks/>
              </p:cNvSpPr>
              <p:nvPr/>
            </p:nvSpPr>
            <p:spPr bwMode="auto">
              <a:xfrm>
                <a:off x="3502" y="2473"/>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2" name="Freeform 154"/>
              <p:cNvSpPr>
                <a:spLocks/>
              </p:cNvSpPr>
              <p:nvPr/>
            </p:nvSpPr>
            <p:spPr bwMode="auto">
              <a:xfrm>
                <a:off x="3556" y="247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3" name="Freeform 155"/>
              <p:cNvSpPr>
                <a:spLocks/>
              </p:cNvSpPr>
              <p:nvPr/>
            </p:nvSpPr>
            <p:spPr bwMode="auto">
              <a:xfrm>
                <a:off x="3606" y="2466"/>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4" name="Freeform 156"/>
              <p:cNvSpPr>
                <a:spLocks/>
              </p:cNvSpPr>
              <p:nvPr/>
            </p:nvSpPr>
            <p:spPr bwMode="auto">
              <a:xfrm>
                <a:off x="3660" y="245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5" name="Freeform 157"/>
              <p:cNvSpPr>
                <a:spLocks/>
              </p:cNvSpPr>
              <p:nvPr/>
            </p:nvSpPr>
            <p:spPr bwMode="auto">
              <a:xfrm>
                <a:off x="3710" y="2444"/>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6" name="Freeform 158"/>
              <p:cNvSpPr>
                <a:spLocks/>
              </p:cNvSpPr>
              <p:nvPr/>
            </p:nvSpPr>
            <p:spPr bwMode="auto">
              <a:xfrm>
                <a:off x="3764" y="2441"/>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7" name="Freeform 159"/>
              <p:cNvSpPr>
                <a:spLocks/>
              </p:cNvSpPr>
              <p:nvPr/>
            </p:nvSpPr>
            <p:spPr bwMode="auto">
              <a:xfrm>
                <a:off x="3815" y="2426"/>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8" name="Freeform 160"/>
              <p:cNvSpPr>
                <a:spLocks/>
              </p:cNvSpPr>
              <p:nvPr/>
            </p:nvSpPr>
            <p:spPr bwMode="auto">
              <a:xfrm>
                <a:off x="3869" y="2423"/>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9" name="Freeform 161"/>
              <p:cNvSpPr>
                <a:spLocks/>
              </p:cNvSpPr>
              <p:nvPr/>
            </p:nvSpPr>
            <p:spPr bwMode="auto">
              <a:xfrm>
                <a:off x="3923" y="2416"/>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0" name="Freeform 162"/>
              <p:cNvSpPr>
                <a:spLocks/>
              </p:cNvSpPr>
              <p:nvPr/>
            </p:nvSpPr>
            <p:spPr bwMode="auto">
              <a:xfrm>
                <a:off x="3973" y="2405"/>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1" name="Freeform 163"/>
              <p:cNvSpPr>
                <a:spLocks/>
              </p:cNvSpPr>
              <p:nvPr/>
            </p:nvSpPr>
            <p:spPr bwMode="auto">
              <a:xfrm>
                <a:off x="4027" y="239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2" name="Freeform 164"/>
              <p:cNvSpPr>
                <a:spLocks/>
              </p:cNvSpPr>
              <p:nvPr/>
            </p:nvSpPr>
            <p:spPr bwMode="auto">
              <a:xfrm>
                <a:off x="4078" y="239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3" name="Freeform 165"/>
              <p:cNvSpPr>
                <a:spLocks/>
              </p:cNvSpPr>
              <p:nvPr/>
            </p:nvSpPr>
            <p:spPr bwMode="auto">
              <a:xfrm>
                <a:off x="4132" y="2383"/>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4" name="Freeform 166"/>
              <p:cNvSpPr>
                <a:spLocks/>
              </p:cNvSpPr>
              <p:nvPr/>
            </p:nvSpPr>
            <p:spPr bwMode="auto">
              <a:xfrm>
                <a:off x="4182" y="238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5" name="Freeform 167"/>
              <p:cNvSpPr>
                <a:spLocks/>
              </p:cNvSpPr>
              <p:nvPr/>
            </p:nvSpPr>
            <p:spPr bwMode="auto">
              <a:xfrm>
                <a:off x="4236" y="236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6" name="Freeform 168"/>
              <p:cNvSpPr>
                <a:spLocks/>
              </p:cNvSpPr>
              <p:nvPr/>
            </p:nvSpPr>
            <p:spPr bwMode="auto">
              <a:xfrm>
                <a:off x="4286" y="2372"/>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7" name="Freeform 169"/>
              <p:cNvSpPr>
                <a:spLocks/>
              </p:cNvSpPr>
              <p:nvPr/>
            </p:nvSpPr>
            <p:spPr bwMode="auto">
              <a:xfrm>
                <a:off x="4340" y="2354"/>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8" name="Freeform 170"/>
              <p:cNvSpPr>
                <a:spLocks/>
              </p:cNvSpPr>
              <p:nvPr/>
            </p:nvSpPr>
            <p:spPr bwMode="auto">
              <a:xfrm>
                <a:off x="4394" y="2351"/>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9" name="Freeform 171"/>
              <p:cNvSpPr>
                <a:spLocks/>
              </p:cNvSpPr>
              <p:nvPr/>
            </p:nvSpPr>
            <p:spPr bwMode="auto">
              <a:xfrm>
                <a:off x="4445" y="2351"/>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0" name="Freeform 172"/>
              <p:cNvSpPr>
                <a:spLocks/>
              </p:cNvSpPr>
              <p:nvPr/>
            </p:nvSpPr>
            <p:spPr bwMode="auto">
              <a:xfrm>
                <a:off x="4499" y="2340"/>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1" name="Freeform 173"/>
              <p:cNvSpPr>
                <a:spLocks/>
              </p:cNvSpPr>
              <p:nvPr/>
            </p:nvSpPr>
            <p:spPr bwMode="auto">
              <a:xfrm>
                <a:off x="4549" y="2326"/>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2" name="Freeform 174"/>
              <p:cNvSpPr>
                <a:spLocks/>
              </p:cNvSpPr>
              <p:nvPr/>
            </p:nvSpPr>
            <p:spPr bwMode="auto">
              <a:xfrm>
                <a:off x="4603" y="232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3" name="Freeform 175"/>
              <p:cNvSpPr>
                <a:spLocks/>
              </p:cNvSpPr>
              <p:nvPr/>
            </p:nvSpPr>
            <p:spPr bwMode="auto">
              <a:xfrm>
                <a:off x="4654" y="230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4" name="Freeform 176"/>
              <p:cNvSpPr>
                <a:spLocks/>
              </p:cNvSpPr>
              <p:nvPr/>
            </p:nvSpPr>
            <p:spPr bwMode="auto">
              <a:xfrm>
                <a:off x="4708" y="2311"/>
                <a:ext cx="61" cy="51"/>
              </a:xfrm>
              <a:custGeom>
                <a:avLst/>
                <a:gdLst>
                  <a:gd name="T0" fmla="*/ 28 w 61"/>
                  <a:gd name="T1" fmla="*/ 0 h 51"/>
                  <a:gd name="T2" fmla="*/ 0 w 61"/>
                  <a:gd name="T3" fmla="*/ 51 h 51"/>
                  <a:gd name="T4" fmla="*/ 61 w 61"/>
                  <a:gd name="T5" fmla="*/ 51 h 51"/>
                  <a:gd name="T6" fmla="*/ 28 w 61"/>
                  <a:gd name="T7" fmla="*/ 0 h 51"/>
                </a:gdLst>
                <a:ahLst/>
                <a:cxnLst>
                  <a:cxn ang="0">
                    <a:pos x="T0" y="T1"/>
                  </a:cxn>
                  <a:cxn ang="0">
                    <a:pos x="T2" y="T3"/>
                  </a:cxn>
                  <a:cxn ang="0">
                    <a:pos x="T4" y="T5"/>
                  </a:cxn>
                  <a:cxn ang="0">
                    <a:pos x="T6" y="T7"/>
                  </a:cxn>
                </a:cxnLst>
                <a:rect l="0" t="0" r="r" b="b"/>
                <a:pathLst>
                  <a:path w="61" h="51">
                    <a:moveTo>
                      <a:pt x="28" y="0"/>
                    </a:moveTo>
                    <a:lnTo>
                      <a:pt x="0" y="51"/>
                    </a:lnTo>
                    <a:lnTo>
                      <a:pt x="61"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5" name="Freeform 177"/>
              <p:cNvSpPr>
                <a:spLocks/>
              </p:cNvSpPr>
              <p:nvPr/>
            </p:nvSpPr>
            <p:spPr bwMode="auto">
              <a:xfrm>
                <a:off x="4758" y="230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6" name="Freeform 178"/>
              <p:cNvSpPr>
                <a:spLocks/>
              </p:cNvSpPr>
              <p:nvPr/>
            </p:nvSpPr>
            <p:spPr bwMode="auto">
              <a:xfrm>
                <a:off x="4812" y="229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7" name="Freeform 179"/>
              <p:cNvSpPr>
                <a:spLocks/>
              </p:cNvSpPr>
              <p:nvPr/>
            </p:nvSpPr>
            <p:spPr bwMode="auto">
              <a:xfrm>
                <a:off x="4866" y="2293"/>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8" name="Freeform 180"/>
              <p:cNvSpPr>
                <a:spLocks/>
              </p:cNvSpPr>
              <p:nvPr/>
            </p:nvSpPr>
            <p:spPr bwMode="auto">
              <a:xfrm>
                <a:off x="4916" y="2282"/>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9" name="Freeform 181"/>
              <p:cNvSpPr>
                <a:spLocks/>
              </p:cNvSpPr>
              <p:nvPr/>
            </p:nvSpPr>
            <p:spPr bwMode="auto">
              <a:xfrm>
                <a:off x="4970" y="2268"/>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0" name="Freeform 182"/>
              <p:cNvSpPr>
                <a:spLocks/>
              </p:cNvSpPr>
              <p:nvPr/>
            </p:nvSpPr>
            <p:spPr bwMode="auto">
              <a:xfrm>
                <a:off x="5021" y="2257"/>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1" name="Freeform 183"/>
              <p:cNvSpPr>
                <a:spLocks/>
              </p:cNvSpPr>
              <p:nvPr/>
            </p:nvSpPr>
            <p:spPr bwMode="auto">
              <a:xfrm>
                <a:off x="5075" y="2257"/>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2" name="Freeform 184"/>
              <p:cNvSpPr>
                <a:spLocks/>
              </p:cNvSpPr>
              <p:nvPr/>
            </p:nvSpPr>
            <p:spPr bwMode="auto">
              <a:xfrm>
                <a:off x="5125" y="2250"/>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3" name="Freeform 185"/>
              <p:cNvSpPr>
                <a:spLocks/>
              </p:cNvSpPr>
              <p:nvPr/>
            </p:nvSpPr>
            <p:spPr bwMode="auto">
              <a:xfrm>
                <a:off x="5179" y="223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4" name="Freeform 186"/>
              <p:cNvSpPr>
                <a:spLocks/>
              </p:cNvSpPr>
              <p:nvPr/>
            </p:nvSpPr>
            <p:spPr bwMode="auto">
              <a:xfrm>
                <a:off x="5230" y="2228"/>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5" name="Freeform 187"/>
              <p:cNvSpPr>
                <a:spLocks/>
              </p:cNvSpPr>
              <p:nvPr/>
            </p:nvSpPr>
            <p:spPr bwMode="auto">
              <a:xfrm>
                <a:off x="5284" y="2218"/>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6" name="Freeform 188"/>
              <p:cNvSpPr>
                <a:spLocks/>
              </p:cNvSpPr>
              <p:nvPr/>
            </p:nvSpPr>
            <p:spPr bwMode="auto">
              <a:xfrm>
                <a:off x="5338" y="221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7" name="Freeform 189"/>
              <p:cNvSpPr>
                <a:spLocks/>
              </p:cNvSpPr>
              <p:nvPr/>
            </p:nvSpPr>
            <p:spPr bwMode="auto">
              <a:xfrm>
                <a:off x="5388" y="219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8" name="Freeform 190"/>
              <p:cNvSpPr>
                <a:spLocks/>
              </p:cNvSpPr>
              <p:nvPr/>
            </p:nvSpPr>
            <p:spPr bwMode="auto">
              <a:xfrm>
                <a:off x="5442" y="219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9" name="Freeform 191"/>
              <p:cNvSpPr>
                <a:spLocks/>
              </p:cNvSpPr>
              <p:nvPr/>
            </p:nvSpPr>
            <p:spPr bwMode="auto">
              <a:xfrm>
                <a:off x="5492" y="2189"/>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0" name="Freeform 192"/>
              <p:cNvSpPr>
                <a:spLocks/>
              </p:cNvSpPr>
              <p:nvPr/>
            </p:nvSpPr>
            <p:spPr bwMode="auto">
              <a:xfrm>
                <a:off x="5546" y="2171"/>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1" name="Freeform 193"/>
              <p:cNvSpPr>
                <a:spLocks/>
              </p:cNvSpPr>
              <p:nvPr/>
            </p:nvSpPr>
            <p:spPr bwMode="auto">
              <a:xfrm>
                <a:off x="5597" y="216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2" name="Freeform 194"/>
              <p:cNvSpPr>
                <a:spLocks/>
              </p:cNvSpPr>
              <p:nvPr/>
            </p:nvSpPr>
            <p:spPr bwMode="auto">
              <a:xfrm>
                <a:off x="5651" y="214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3" name="Freeform 195"/>
              <p:cNvSpPr>
                <a:spLocks/>
              </p:cNvSpPr>
              <p:nvPr/>
            </p:nvSpPr>
            <p:spPr bwMode="auto">
              <a:xfrm>
                <a:off x="5701" y="2153"/>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4" name="Freeform 196"/>
              <p:cNvSpPr>
                <a:spLocks/>
              </p:cNvSpPr>
              <p:nvPr/>
            </p:nvSpPr>
            <p:spPr bwMode="auto">
              <a:xfrm>
                <a:off x="5755" y="2124"/>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5" name="Freeform 197"/>
              <p:cNvSpPr>
                <a:spLocks/>
              </p:cNvSpPr>
              <p:nvPr/>
            </p:nvSpPr>
            <p:spPr bwMode="auto">
              <a:xfrm>
                <a:off x="5809" y="2113"/>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6" name="Freeform 198"/>
              <p:cNvSpPr>
                <a:spLocks/>
              </p:cNvSpPr>
              <p:nvPr/>
            </p:nvSpPr>
            <p:spPr bwMode="auto">
              <a:xfrm>
                <a:off x="5860" y="209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7" name="Freeform 199"/>
              <p:cNvSpPr>
                <a:spLocks/>
              </p:cNvSpPr>
              <p:nvPr/>
            </p:nvSpPr>
            <p:spPr bwMode="auto">
              <a:xfrm>
                <a:off x="5914" y="2081"/>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8" name="Freeform 200"/>
              <p:cNvSpPr>
                <a:spLocks/>
              </p:cNvSpPr>
              <p:nvPr/>
            </p:nvSpPr>
            <p:spPr bwMode="auto">
              <a:xfrm>
                <a:off x="5964" y="207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9" name="Freeform 201"/>
              <p:cNvSpPr>
                <a:spLocks/>
              </p:cNvSpPr>
              <p:nvPr/>
            </p:nvSpPr>
            <p:spPr bwMode="auto">
              <a:xfrm>
                <a:off x="6018" y="205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00" name="Freeform 202"/>
              <p:cNvSpPr>
                <a:spLocks/>
              </p:cNvSpPr>
              <p:nvPr/>
            </p:nvSpPr>
            <p:spPr bwMode="auto">
              <a:xfrm>
                <a:off x="6068" y="2034"/>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01" name="Freeform 203"/>
              <p:cNvSpPr>
                <a:spLocks/>
              </p:cNvSpPr>
              <p:nvPr/>
            </p:nvSpPr>
            <p:spPr bwMode="auto">
              <a:xfrm>
                <a:off x="6122" y="2002"/>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02" name="Freeform 204"/>
              <p:cNvSpPr>
                <a:spLocks/>
              </p:cNvSpPr>
              <p:nvPr/>
            </p:nvSpPr>
            <p:spPr bwMode="auto">
              <a:xfrm>
                <a:off x="6176" y="199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grpSp>
          <p:nvGrpSpPr>
            <p:cNvPr id="8" name="Group 406"/>
            <p:cNvGrpSpPr>
              <a:grpSpLocks/>
            </p:cNvGrpSpPr>
            <p:nvPr/>
          </p:nvGrpSpPr>
          <p:grpSpPr bwMode="auto">
            <a:xfrm>
              <a:off x="1435" y="1436"/>
              <a:ext cx="5271" cy="2272"/>
              <a:chOff x="1435" y="1436"/>
              <a:chExt cx="5271" cy="2272"/>
            </a:xfrm>
          </p:grpSpPr>
          <p:sp>
            <p:nvSpPr>
              <p:cNvPr id="4103" name="Freeform 206"/>
              <p:cNvSpPr>
                <a:spLocks/>
              </p:cNvSpPr>
              <p:nvPr/>
            </p:nvSpPr>
            <p:spPr bwMode="auto">
              <a:xfrm>
                <a:off x="6227" y="196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4" name="Freeform 207"/>
              <p:cNvSpPr>
                <a:spLocks/>
              </p:cNvSpPr>
              <p:nvPr/>
            </p:nvSpPr>
            <p:spPr bwMode="auto">
              <a:xfrm>
                <a:off x="6281" y="1940"/>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5" name="Freeform 208"/>
              <p:cNvSpPr>
                <a:spLocks/>
              </p:cNvSpPr>
              <p:nvPr/>
            </p:nvSpPr>
            <p:spPr bwMode="auto">
              <a:xfrm>
                <a:off x="6331" y="190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6" name="Freeform 209"/>
              <p:cNvSpPr>
                <a:spLocks/>
              </p:cNvSpPr>
              <p:nvPr/>
            </p:nvSpPr>
            <p:spPr bwMode="auto">
              <a:xfrm>
                <a:off x="6385" y="1861"/>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7" name="Freeform 210"/>
              <p:cNvSpPr>
                <a:spLocks/>
              </p:cNvSpPr>
              <p:nvPr/>
            </p:nvSpPr>
            <p:spPr bwMode="auto">
              <a:xfrm>
                <a:off x="6436" y="1829"/>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8" name="Freeform 211"/>
              <p:cNvSpPr>
                <a:spLocks/>
              </p:cNvSpPr>
              <p:nvPr/>
            </p:nvSpPr>
            <p:spPr bwMode="auto">
              <a:xfrm>
                <a:off x="6490" y="1786"/>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9" name="Freeform 212"/>
              <p:cNvSpPr>
                <a:spLocks/>
              </p:cNvSpPr>
              <p:nvPr/>
            </p:nvSpPr>
            <p:spPr bwMode="auto">
              <a:xfrm>
                <a:off x="6540" y="175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0" name="Freeform 213"/>
              <p:cNvSpPr>
                <a:spLocks/>
              </p:cNvSpPr>
              <p:nvPr/>
            </p:nvSpPr>
            <p:spPr bwMode="auto">
              <a:xfrm>
                <a:off x="6594" y="17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1" name="Freeform 214"/>
              <p:cNvSpPr>
                <a:spLocks/>
              </p:cNvSpPr>
              <p:nvPr/>
            </p:nvSpPr>
            <p:spPr bwMode="auto">
              <a:xfrm>
                <a:off x="6648" y="1652"/>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2" name="Freeform 215"/>
              <p:cNvSpPr>
                <a:spLocks/>
              </p:cNvSpPr>
              <p:nvPr/>
            </p:nvSpPr>
            <p:spPr bwMode="auto">
              <a:xfrm>
                <a:off x="1489" y="1436"/>
                <a:ext cx="5188" cy="1052"/>
              </a:xfrm>
              <a:custGeom>
                <a:avLst/>
                <a:gdLst>
                  <a:gd name="T0" fmla="*/ 0 w 1441"/>
                  <a:gd name="T1" fmla="*/ 292 h 292"/>
                  <a:gd name="T2" fmla="*/ 720 w 1441"/>
                  <a:gd name="T3" fmla="*/ 146 h 292"/>
                  <a:gd name="T4" fmla="*/ 1441 w 1441"/>
                  <a:gd name="T5" fmla="*/ 0 h 292"/>
                </a:gdLst>
                <a:ahLst/>
                <a:cxnLst>
                  <a:cxn ang="0">
                    <a:pos x="T0" y="T1"/>
                  </a:cxn>
                  <a:cxn ang="0">
                    <a:pos x="T2" y="T3"/>
                  </a:cxn>
                  <a:cxn ang="0">
                    <a:pos x="T4" y="T5"/>
                  </a:cxn>
                </a:cxnLst>
                <a:rect l="0" t="0" r="r" b="b"/>
                <a:pathLst>
                  <a:path w="1441" h="292">
                    <a:moveTo>
                      <a:pt x="0" y="292"/>
                    </a:moveTo>
                    <a:lnTo>
                      <a:pt x="720" y="146"/>
                    </a:lnTo>
                    <a:lnTo>
                      <a:pt x="1441"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3" name="Freeform 216"/>
              <p:cNvSpPr>
                <a:spLocks/>
              </p:cNvSpPr>
              <p:nvPr/>
            </p:nvSpPr>
            <p:spPr bwMode="auto">
              <a:xfrm>
                <a:off x="1489" y="1958"/>
                <a:ext cx="5188" cy="904"/>
              </a:xfrm>
              <a:custGeom>
                <a:avLst/>
                <a:gdLst>
                  <a:gd name="T0" fmla="*/ 0 w 1441"/>
                  <a:gd name="T1" fmla="*/ 251 h 251"/>
                  <a:gd name="T2" fmla="*/ 720 w 1441"/>
                  <a:gd name="T3" fmla="*/ 126 h 251"/>
                  <a:gd name="T4" fmla="*/ 1441 w 1441"/>
                  <a:gd name="T5" fmla="*/ 0 h 251"/>
                </a:gdLst>
                <a:ahLst/>
                <a:cxnLst>
                  <a:cxn ang="0">
                    <a:pos x="T0" y="T1"/>
                  </a:cxn>
                  <a:cxn ang="0">
                    <a:pos x="T2" y="T3"/>
                  </a:cxn>
                  <a:cxn ang="0">
                    <a:pos x="T4" y="T5"/>
                  </a:cxn>
                </a:cxnLst>
                <a:rect l="0" t="0" r="r" b="b"/>
                <a:pathLst>
                  <a:path w="1441" h="251">
                    <a:moveTo>
                      <a:pt x="0" y="251"/>
                    </a:moveTo>
                    <a:lnTo>
                      <a:pt x="720" y="126"/>
                    </a:lnTo>
                    <a:lnTo>
                      <a:pt x="1441"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4" name="Line 217"/>
              <p:cNvSpPr>
                <a:spLocks noChangeShapeType="1"/>
              </p:cNvSpPr>
              <p:nvPr/>
            </p:nvSpPr>
            <p:spPr bwMode="auto">
              <a:xfrm flipV="1">
                <a:off x="4286" y="3676"/>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5" name="Line 218"/>
              <p:cNvSpPr>
                <a:spLocks noChangeShapeType="1"/>
              </p:cNvSpPr>
              <p:nvPr/>
            </p:nvSpPr>
            <p:spPr bwMode="auto">
              <a:xfrm flipV="1">
                <a:off x="4286" y="3643"/>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6" name="Line 219"/>
              <p:cNvSpPr>
                <a:spLocks noChangeShapeType="1"/>
              </p:cNvSpPr>
              <p:nvPr/>
            </p:nvSpPr>
            <p:spPr bwMode="auto">
              <a:xfrm flipV="1">
                <a:off x="4286" y="3622"/>
                <a:ext cx="0" cy="2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7" name="Line 220"/>
              <p:cNvSpPr>
                <a:spLocks noChangeShapeType="1"/>
              </p:cNvSpPr>
              <p:nvPr/>
            </p:nvSpPr>
            <p:spPr bwMode="auto">
              <a:xfrm flipV="1">
                <a:off x="4286" y="3575"/>
                <a:ext cx="0" cy="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8" name="Line 221"/>
              <p:cNvSpPr>
                <a:spLocks noChangeShapeType="1"/>
              </p:cNvSpPr>
              <p:nvPr/>
            </p:nvSpPr>
            <p:spPr bwMode="auto">
              <a:xfrm flipV="1">
                <a:off x="4286" y="3542"/>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9" name="Line 222"/>
              <p:cNvSpPr>
                <a:spLocks noChangeShapeType="1"/>
              </p:cNvSpPr>
              <p:nvPr/>
            </p:nvSpPr>
            <p:spPr bwMode="auto">
              <a:xfrm flipV="1">
                <a:off x="4286" y="351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0" name="Line 223"/>
              <p:cNvSpPr>
                <a:spLocks noChangeShapeType="1"/>
              </p:cNvSpPr>
              <p:nvPr/>
            </p:nvSpPr>
            <p:spPr bwMode="auto">
              <a:xfrm flipV="1">
                <a:off x="4286" y="3492"/>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1" name="Line 224"/>
              <p:cNvSpPr>
                <a:spLocks noChangeShapeType="1"/>
              </p:cNvSpPr>
              <p:nvPr/>
            </p:nvSpPr>
            <p:spPr bwMode="auto">
              <a:xfrm flipV="1">
                <a:off x="4286" y="3445"/>
                <a:ext cx="0" cy="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2" name="Line 225"/>
              <p:cNvSpPr>
                <a:spLocks noChangeShapeType="1"/>
              </p:cNvSpPr>
              <p:nvPr/>
            </p:nvSpPr>
            <p:spPr bwMode="auto">
              <a:xfrm flipV="1">
                <a:off x="4286" y="3413"/>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3" name="Line 226"/>
              <p:cNvSpPr>
                <a:spLocks noChangeShapeType="1"/>
              </p:cNvSpPr>
              <p:nvPr/>
            </p:nvSpPr>
            <p:spPr bwMode="auto">
              <a:xfrm flipV="1">
                <a:off x="4286" y="3380"/>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4" name="Line 227"/>
              <p:cNvSpPr>
                <a:spLocks noChangeShapeType="1"/>
              </p:cNvSpPr>
              <p:nvPr/>
            </p:nvSpPr>
            <p:spPr bwMode="auto">
              <a:xfrm flipV="1">
                <a:off x="4286" y="3362"/>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5" name="Line 228"/>
              <p:cNvSpPr>
                <a:spLocks noChangeShapeType="1"/>
              </p:cNvSpPr>
              <p:nvPr/>
            </p:nvSpPr>
            <p:spPr bwMode="auto">
              <a:xfrm flipV="1">
                <a:off x="4286" y="3312"/>
                <a:ext cx="0" cy="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6" name="Line 229"/>
              <p:cNvSpPr>
                <a:spLocks noChangeShapeType="1"/>
              </p:cNvSpPr>
              <p:nvPr/>
            </p:nvSpPr>
            <p:spPr bwMode="auto">
              <a:xfrm flipV="1">
                <a:off x="4286" y="328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7" name="Line 230"/>
              <p:cNvSpPr>
                <a:spLocks noChangeShapeType="1"/>
              </p:cNvSpPr>
              <p:nvPr/>
            </p:nvSpPr>
            <p:spPr bwMode="auto">
              <a:xfrm flipV="1">
                <a:off x="4286" y="3247"/>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8" name="Line 231"/>
              <p:cNvSpPr>
                <a:spLocks noChangeShapeType="1"/>
              </p:cNvSpPr>
              <p:nvPr/>
            </p:nvSpPr>
            <p:spPr bwMode="auto">
              <a:xfrm flipV="1">
                <a:off x="4286" y="3233"/>
                <a:ext cx="0" cy="1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9" name="Line 232"/>
              <p:cNvSpPr>
                <a:spLocks noChangeShapeType="1"/>
              </p:cNvSpPr>
              <p:nvPr/>
            </p:nvSpPr>
            <p:spPr bwMode="auto">
              <a:xfrm flipV="1">
                <a:off x="4286" y="3182"/>
                <a:ext cx="0" cy="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0" name="Line 233"/>
              <p:cNvSpPr>
                <a:spLocks noChangeShapeType="1"/>
              </p:cNvSpPr>
              <p:nvPr/>
            </p:nvSpPr>
            <p:spPr bwMode="auto">
              <a:xfrm flipV="1">
                <a:off x="4286" y="315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1" name="Line 234"/>
              <p:cNvSpPr>
                <a:spLocks noChangeShapeType="1"/>
              </p:cNvSpPr>
              <p:nvPr/>
            </p:nvSpPr>
            <p:spPr bwMode="auto">
              <a:xfrm flipV="1">
                <a:off x="4286" y="3118"/>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2" name="Line 235"/>
              <p:cNvSpPr>
                <a:spLocks noChangeShapeType="1"/>
              </p:cNvSpPr>
              <p:nvPr/>
            </p:nvSpPr>
            <p:spPr bwMode="auto">
              <a:xfrm flipV="1">
                <a:off x="4286" y="3103"/>
                <a:ext cx="0" cy="1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3" name="Line 236"/>
              <p:cNvSpPr>
                <a:spLocks noChangeShapeType="1"/>
              </p:cNvSpPr>
              <p:nvPr/>
            </p:nvSpPr>
            <p:spPr bwMode="auto">
              <a:xfrm flipV="1">
                <a:off x="4286" y="3049"/>
                <a:ext cx="0" cy="1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4" name="Line 237"/>
              <p:cNvSpPr>
                <a:spLocks noChangeShapeType="1"/>
              </p:cNvSpPr>
              <p:nvPr/>
            </p:nvSpPr>
            <p:spPr bwMode="auto">
              <a:xfrm flipV="1">
                <a:off x="4286" y="3017"/>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5" name="Line 238"/>
              <p:cNvSpPr>
                <a:spLocks noChangeShapeType="1"/>
              </p:cNvSpPr>
              <p:nvPr/>
            </p:nvSpPr>
            <p:spPr bwMode="auto">
              <a:xfrm flipV="1">
                <a:off x="4286" y="2984"/>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6" name="Line 239"/>
              <p:cNvSpPr>
                <a:spLocks noChangeShapeType="1"/>
              </p:cNvSpPr>
              <p:nvPr/>
            </p:nvSpPr>
            <p:spPr bwMode="auto">
              <a:xfrm flipV="1">
                <a:off x="4286" y="2974"/>
                <a:ext cx="0" cy="1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7" name="Line 240"/>
              <p:cNvSpPr>
                <a:spLocks noChangeShapeType="1"/>
              </p:cNvSpPr>
              <p:nvPr/>
            </p:nvSpPr>
            <p:spPr bwMode="auto">
              <a:xfrm flipV="1">
                <a:off x="4286" y="2920"/>
                <a:ext cx="0" cy="1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8" name="Line 241"/>
              <p:cNvSpPr>
                <a:spLocks noChangeShapeType="1"/>
              </p:cNvSpPr>
              <p:nvPr/>
            </p:nvSpPr>
            <p:spPr bwMode="auto">
              <a:xfrm flipV="1">
                <a:off x="4286" y="2887"/>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9" name="Line 242"/>
              <p:cNvSpPr>
                <a:spLocks noChangeShapeType="1"/>
              </p:cNvSpPr>
              <p:nvPr/>
            </p:nvSpPr>
            <p:spPr bwMode="auto">
              <a:xfrm flipV="1">
                <a:off x="4286" y="2851"/>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0" name="Line 243"/>
              <p:cNvSpPr>
                <a:spLocks noChangeShapeType="1"/>
              </p:cNvSpPr>
              <p:nvPr/>
            </p:nvSpPr>
            <p:spPr bwMode="auto">
              <a:xfrm flipV="1">
                <a:off x="4286" y="2844"/>
                <a:ext cx="0" cy="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1" name="Line 244"/>
              <p:cNvSpPr>
                <a:spLocks noChangeShapeType="1"/>
              </p:cNvSpPr>
              <p:nvPr/>
            </p:nvSpPr>
            <p:spPr bwMode="auto">
              <a:xfrm flipV="1">
                <a:off x="4286" y="2786"/>
                <a:ext cx="0" cy="1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2" name="Line 245"/>
              <p:cNvSpPr>
                <a:spLocks noChangeShapeType="1"/>
              </p:cNvSpPr>
              <p:nvPr/>
            </p:nvSpPr>
            <p:spPr bwMode="auto">
              <a:xfrm flipV="1">
                <a:off x="4286" y="2754"/>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3" name="Line 246"/>
              <p:cNvSpPr>
                <a:spLocks noChangeShapeType="1"/>
              </p:cNvSpPr>
              <p:nvPr/>
            </p:nvSpPr>
            <p:spPr bwMode="auto">
              <a:xfrm flipV="1">
                <a:off x="4286" y="2722"/>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4" name="Line 247"/>
              <p:cNvSpPr>
                <a:spLocks noChangeShapeType="1"/>
              </p:cNvSpPr>
              <p:nvPr/>
            </p:nvSpPr>
            <p:spPr bwMode="auto">
              <a:xfrm flipV="1">
                <a:off x="4286" y="2714"/>
                <a:ext cx="0" cy="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5" name="Line 248"/>
              <p:cNvSpPr>
                <a:spLocks noChangeShapeType="1"/>
              </p:cNvSpPr>
              <p:nvPr/>
            </p:nvSpPr>
            <p:spPr bwMode="auto">
              <a:xfrm flipV="1">
                <a:off x="4286" y="2657"/>
                <a:ext cx="0" cy="1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6" name="Line 249"/>
              <p:cNvSpPr>
                <a:spLocks noChangeShapeType="1"/>
              </p:cNvSpPr>
              <p:nvPr/>
            </p:nvSpPr>
            <p:spPr bwMode="auto">
              <a:xfrm flipV="1">
                <a:off x="4286" y="2624"/>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7" name="Line 250"/>
              <p:cNvSpPr>
                <a:spLocks noChangeShapeType="1"/>
              </p:cNvSpPr>
              <p:nvPr/>
            </p:nvSpPr>
            <p:spPr bwMode="auto">
              <a:xfrm flipV="1">
                <a:off x="4286" y="2588"/>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8" name="Line 251"/>
              <p:cNvSpPr>
                <a:spLocks noChangeShapeType="1"/>
              </p:cNvSpPr>
              <p:nvPr/>
            </p:nvSpPr>
            <p:spPr bwMode="auto">
              <a:xfrm flipV="1">
                <a:off x="4286" y="2585"/>
                <a:ext cx="0" cy="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9" name="Line 252"/>
              <p:cNvSpPr>
                <a:spLocks noChangeShapeType="1"/>
              </p:cNvSpPr>
              <p:nvPr/>
            </p:nvSpPr>
            <p:spPr bwMode="auto">
              <a:xfrm flipV="1">
                <a:off x="4286" y="2524"/>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0" name="Line 253"/>
              <p:cNvSpPr>
                <a:spLocks noChangeShapeType="1"/>
              </p:cNvSpPr>
              <p:nvPr/>
            </p:nvSpPr>
            <p:spPr bwMode="auto">
              <a:xfrm flipV="1">
                <a:off x="4286" y="2491"/>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1" name="Line 254"/>
              <p:cNvSpPr>
                <a:spLocks noChangeShapeType="1"/>
              </p:cNvSpPr>
              <p:nvPr/>
            </p:nvSpPr>
            <p:spPr bwMode="auto">
              <a:xfrm flipV="1">
                <a:off x="4286" y="2459"/>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2" name="Line 255"/>
              <p:cNvSpPr>
                <a:spLocks noChangeShapeType="1"/>
              </p:cNvSpPr>
              <p:nvPr/>
            </p:nvSpPr>
            <p:spPr bwMode="auto">
              <a:xfrm flipV="1">
                <a:off x="4286" y="2455"/>
                <a:ext cx="0" cy="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3" name="Line 256"/>
              <p:cNvSpPr>
                <a:spLocks noChangeShapeType="1"/>
              </p:cNvSpPr>
              <p:nvPr/>
            </p:nvSpPr>
            <p:spPr bwMode="auto">
              <a:xfrm flipV="1">
                <a:off x="4286" y="2394"/>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4" name="Line 257"/>
              <p:cNvSpPr>
                <a:spLocks noChangeShapeType="1"/>
              </p:cNvSpPr>
              <p:nvPr/>
            </p:nvSpPr>
            <p:spPr bwMode="auto">
              <a:xfrm flipV="1">
                <a:off x="4286" y="2362"/>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5" name="Line 258"/>
              <p:cNvSpPr>
                <a:spLocks noChangeShapeType="1"/>
              </p:cNvSpPr>
              <p:nvPr/>
            </p:nvSpPr>
            <p:spPr bwMode="auto">
              <a:xfrm flipV="1">
                <a:off x="4286" y="2326"/>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6" name="Line 259"/>
              <p:cNvSpPr>
                <a:spLocks noChangeShapeType="1"/>
              </p:cNvSpPr>
              <p:nvPr/>
            </p:nvSpPr>
            <p:spPr bwMode="auto">
              <a:xfrm>
                <a:off x="4286" y="2326"/>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7" name="Line 260"/>
              <p:cNvSpPr>
                <a:spLocks noChangeShapeType="1"/>
              </p:cNvSpPr>
              <p:nvPr/>
            </p:nvSpPr>
            <p:spPr bwMode="auto">
              <a:xfrm flipV="1">
                <a:off x="4286" y="2261"/>
                <a:ext cx="0" cy="2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8" name="Line 261"/>
              <p:cNvSpPr>
                <a:spLocks noChangeShapeType="1"/>
              </p:cNvSpPr>
              <p:nvPr/>
            </p:nvSpPr>
            <p:spPr bwMode="auto">
              <a:xfrm flipV="1">
                <a:off x="4286" y="2228"/>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9" name="Line 262"/>
              <p:cNvSpPr>
                <a:spLocks noChangeShapeType="1"/>
              </p:cNvSpPr>
              <p:nvPr/>
            </p:nvSpPr>
            <p:spPr bwMode="auto">
              <a:xfrm flipV="1">
                <a:off x="4286" y="2196"/>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0" name="Line 263"/>
              <p:cNvSpPr>
                <a:spLocks noChangeShapeType="1"/>
              </p:cNvSpPr>
              <p:nvPr/>
            </p:nvSpPr>
            <p:spPr bwMode="auto">
              <a:xfrm flipV="1">
                <a:off x="4286" y="2131"/>
                <a:ext cx="0" cy="2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1" name="Line 264"/>
              <p:cNvSpPr>
                <a:spLocks noChangeShapeType="1"/>
              </p:cNvSpPr>
              <p:nvPr/>
            </p:nvSpPr>
            <p:spPr bwMode="auto">
              <a:xfrm flipV="1">
                <a:off x="4286" y="2099"/>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2" name="Line 265"/>
              <p:cNvSpPr>
                <a:spLocks noChangeShapeType="1"/>
              </p:cNvSpPr>
              <p:nvPr/>
            </p:nvSpPr>
            <p:spPr bwMode="auto">
              <a:xfrm flipV="1">
                <a:off x="4286" y="2066"/>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3" name="Line 266"/>
              <p:cNvSpPr>
                <a:spLocks noChangeShapeType="1"/>
              </p:cNvSpPr>
              <p:nvPr/>
            </p:nvSpPr>
            <p:spPr bwMode="auto">
              <a:xfrm flipV="1">
                <a:off x="4286" y="1998"/>
                <a:ext cx="0" cy="2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4" name="Line 267"/>
              <p:cNvSpPr>
                <a:spLocks noChangeShapeType="1"/>
              </p:cNvSpPr>
              <p:nvPr/>
            </p:nvSpPr>
            <p:spPr bwMode="auto">
              <a:xfrm flipV="1">
                <a:off x="4286" y="1966"/>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5" name="Line 268"/>
              <p:cNvSpPr>
                <a:spLocks noChangeShapeType="1"/>
              </p:cNvSpPr>
              <p:nvPr/>
            </p:nvSpPr>
            <p:spPr bwMode="auto">
              <a:xfrm flipV="1">
                <a:off x="4286" y="1937"/>
                <a:ext cx="0" cy="29"/>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6" name="Line 269"/>
              <p:cNvSpPr>
                <a:spLocks noChangeShapeType="1"/>
              </p:cNvSpPr>
              <p:nvPr/>
            </p:nvSpPr>
            <p:spPr bwMode="auto">
              <a:xfrm flipV="1">
                <a:off x="3282" y="3676"/>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7" name="Line 270"/>
              <p:cNvSpPr>
                <a:spLocks noChangeShapeType="1"/>
              </p:cNvSpPr>
              <p:nvPr/>
            </p:nvSpPr>
            <p:spPr bwMode="auto">
              <a:xfrm flipV="1">
                <a:off x="3282" y="3643"/>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8" name="Line 271"/>
              <p:cNvSpPr>
                <a:spLocks noChangeShapeType="1"/>
              </p:cNvSpPr>
              <p:nvPr/>
            </p:nvSpPr>
            <p:spPr bwMode="auto">
              <a:xfrm flipV="1">
                <a:off x="3282" y="3622"/>
                <a:ext cx="0" cy="2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9" name="Line 272"/>
              <p:cNvSpPr>
                <a:spLocks noChangeShapeType="1"/>
              </p:cNvSpPr>
              <p:nvPr/>
            </p:nvSpPr>
            <p:spPr bwMode="auto">
              <a:xfrm flipV="1">
                <a:off x="3282" y="3575"/>
                <a:ext cx="0" cy="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0" name="Line 273"/>
              <p:cNvSpPr>
                <a:spLocks noChangeShapeType="1"/>
              </p:cNvSpPr>
              <p:nvPr/>
            </p:nvSpPr>
            <p:spPr bwMode="auto">
              <a:xfrm flipV="1">
                <a:off x="3282" y="3542"/>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1" name="Line 274"/>
              <p:cNvSpPr>
                <a:spLocks noChangeShapeType="1"/>
              </p:cNvSpPr>
              <p:nvPr/>
            </p:nvSpPr>
            <p:spPr bwMode="auto">
              <a:xfrm flipV="1">
                <a:off x="3282" y="351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2" name="Line 275"/>
              <p:cNvSpPr>
                <a:spLocks noChangeShapeType="1"/>
              </p:cNvSpPr>
              <p:nvPr/>
            </p:nvSpPr>
            <p:spPr bwMode="auto">
              <a:xfrm flipV="1">
                <a:off x="3282" y="3492"/>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3" name="Line 276"/>
              <p:cNvSpPr>
                <a:spLocks noChangeShapeType="1"/>
              </p:cNvSpPr>
              <p:nvPr/>
            </p:nvSpPr>
            <p:spPr bwMode="auto">
              <a:xfrm flipV="1">
                <a:off x="3282" y="3445"/>
                <a:ext cx="0" cy="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4" name="Line 277"/>
              <p:cNvSpPr>
                <a:spLocks noChangeShapeType="1"/>
              </p:cNvSpPr>
              <p:nvPr/>
            </p:nvSpPr>
            <p:spPr bwMode="auto">
              <a:xfrm flipV="1">
                <a:off x="3282" y="3413"/>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5" name="Line 278"/>
              <p:cNvSpPr>
                <a:spLocks noChangeShapeType="1"/>
              </p:cNvSpPr>
              <p:nvPr/>
            </p:nvSpPr>
            <p:spPr bwMode="auto">
              <a:xfrm flipV="1">
                <a:off x="3282" y="3380"/>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6" name="Line 279"/>
              <p:cNvSpPr>
                <a:spLocks noChangeShapeType="1"/>
              </p:cNvSpPr>
              <p:nvPr/>
            </p:nvSpPr>
            <p:spPr bwMode="auto">
              <a:xfrm flipV="1">
                <a:off x="3282" y="3362"/>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7" name="Line 280"/>
              <p:cNvSpPr>
                <a:spLocks noChangeShapeType="1"/>
              </p:cNvSpPr>
              <p:nvPr/>
            </p:nvSpPr>
            <p:spPr bwMode="auto">
              <a:xfrm flipV="1">
                <a:off x="3282" y="3312"/>
                <a:ext cx="0" cy="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8" name="Line 281"/>
              <p:cNvSpPr>
                <a:spLocks noChangeShapeType="1"/>
              </p:cNvSpPr>
              <p:nvPr/>
            </p:nvSpPr>
            <p:spPr bwMode="auto">
              <a:xfrm flipV="1">
                <a:off x="3282" y="328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9" name="Line 282"/>
              <p:cNvSpPr>
                <a:spLocks noChangeShapeType="1"/>
              </p:cNvSpPr>
              <p:nvPr/>
            </p:nvSpPr>
            <p:spPr bwMode="auto">
              <a:xfrm flipV="1">
                <a:off x="3282" y="3247"/>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0" name="Line 283"/>
              <p:cNvSpPr>
                <a:spLocks noChangeShapeType="1"/>
              </p:cNvSpPr>
              <p:nvPr/>
            </p:nvSpPr>
            <p:spPr bwMode="auto">
              <a:xfrm flipV="1">
                <a:off x="3282" y="3233"/>
                <a:ext cx="0" cy="1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1" name="Line 284"/>
              <p:cNvSpPr>
                <a:spLocks noChangeShapeType="1"/>
              </p:cNvSpPr>
              <p:nvPr/>
            </p:nvSpPr>
            <p:spPr bwMode="auto">
              <a:xfrm flipV="1">
                <a:off x="3282" y="3182"/>
                <a:ext cx="0" cy="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2" name="Line 285"/>
              <p:cNvSpPr>
                <a:spLocks noChangeShapeType="1"/>
              </p:cNvSpPr>
              <p:nvPr/>
            </p:nvSpPr>
            <p:spPr bwMode="auto">
              <a:xfrm flipV="1">
                <a:off x="3282" y="315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3" name="Line 286"/>
              <p:cNvSpPr>
                <a:spLocks noChangeShapeType="1"/>
              </p:cNvSpPr>
              <p:nvPr/>
            </p:nvSpPr>
            <p:spPr bwMode="auto">
              <a:xfrm flipV="1">
                <a:off x="3282" y="3118"/>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4" name="Line 287"/>
              <p:cNvSpPr>
                <a:spLocks noChangeShapeType="1"/>
              </p:cNvSpPr>
              <p:nvPr/>
            </p:nvSpPr>
            <p:spPr bwMode="auto">
              <a:xfrm flipV="1">
                <a:off x="3282" y="3103"/>
                <a:ext cx="0" cy="1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5" name="Line 288"/>
              <p:cNvSpPr>
                <a:spLocks noChangeShapeType="1"/>
              </p:cNvSpPr>
              <p:nvPr/>
            </p:nvSpPr>
            <p:spPr bwMode="auto">
              <a:xfrm flipV="1">
                <a:off x="3282" y="3049"/>
                <a:ext cx="0" cy="1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6" name="Line 289"/>
              <p:cNvSpPr>
                <a:spLocks noChangeShapeType="1"/>
              </p:cNvSpPr>
              <p:nvPr/>
            </p:nvSpPr>
            <p:spPr bwMode="auto">
              <a:xfrm flipV="1">
                <a:off x="3282" y="3017"/>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7" name="Line 290"/>
              <p:cNvSpPr>
                <a:spLocks noChangeShapeType="1"/>
              </p:cNvSpPr>
              <p:nvPr/>
            </p:nvSpPr>
            <p:spPr bwMode="auto">
              <a:xfrm flipV="1">
                <a:off x="3282" y="2984"/>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8" name="Line 291"/>
              <p:cNvSpPr>
                <a:spLocks noChangeShapeType="1"/>
              </p:cNvSpPr>
              <p:nvPr/>
            </p:nvSpPr>
            <p:spPr bwMode="auto">
              <a:xfrm flipV="1">
                <a:off x="3282" y="2974"/>
                <a:ext cx="0" cy="1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9" name="Line 292"/>
              <p:cNvSpPr>
                <a:spLocks noChangeShapeType="1"/>
              </p:cNvSpPr>
              <p:nvPr/>
            </p:nvSpPr>
            <p:spPr bwMode="auto">
              <a:xfrm flipV="1">
                <a:off x="3282" y="2920"/>
                <a:ext cx="0" cy="1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0" name="Line 293"/>
              <p:cNvSpPr>
                <a:spLocks noChangeShapeType="1"/>
              </p:cNvSpPr>
              <p:nvPr/>
            </p:nvSpPr>
            <p:spPr bwMode="auto">
              <a:xfrm flipV="1">
                <a:off x="3282" y="2887"/>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1" name="Line 294"/>
              <p:cNvSpPr>
                <a:spLocks noChangeShapeType="1"/>
              </p:cNvSpPr>
              <p:nvPr/>
            </p:nvSpPr>
            <p:spPr bwMode="auto">
              <a:xfrm flipV="1">
                <a:off x="3282" y="2851"/>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2" name="Line 295"/>
              <p:cNvSpPr>
                <a:spLocks noChangeShapeType="1"/>
              </p:cNvSpPr>
              <p:nvPr/>
            </p:nvSpPr>
            <p:spPr bwMode="auto">
              <a:xfrm flipV="1">
                <a:off x="3282" y="2844"/>
                <a:ext cx="0" cy="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3" name="Line 296"/>
              <p:cNvSpPr>
                <a:spLocks noChangeShapeType="1"/>
              </p:cNvSpPr>
              <p:nvPr/>
            </p:nvSpPr>
            <p:spPr bwMode="auto">
              <a:xfrm flipV="1">
                <a:off x="3282" y="2786"/>
                <a:ext cx="0" cy="1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4" name="Line 297"/>
              <p:cNvSpPr>
                <a:spLocks noChangeShapeType="1"/>
              </p:cNvSpPr>
              <p:nvPr/>
            </p:nvSpPr>
            <p:spPr bwMode="auto">
              <a:xfrm flipV="1">
                <a:off x="3282" y="2754"/>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5" name="Line 298"/>
              <p:cNvSpPr>
                <a:spLocks noChangeShapeType="1"/>
              </p:cNvSpPr>
              <p:nvPr/>
            </p:nvSpPr>
            <p:spPr bwMode="auto">
              <a:xfrm flipV="1">
                <a:off x="3282" y="2722"/>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6" name="Line 299"/>
              <p:cNvSpPr>
                <a:spLocks noChangeShapeType="1"/>
              </p:cNvSpPr>
              <p:nvPr/>
            </p:nvSpPr>
            <p:spPr bwMode="auto">
              <a:xfrm flipV="1">
                <a:off x="3282" y="2714"/>
                <a:ext cx="0" cy="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7" name="Line 300"/>
              <p:cNvSpPr>
                <a:spLocks noChangeShapeType="1"/>
              </p:cNvSpPr>
              <p:nvPr/>
            </p:nvSpPr>
            <p:spPr bwMode="auto">
              <a:xfrm flipV="1">
                <a:off x="3282" y="2657"/>
                <a:ext cx="0" cy="1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8" name="Line 301"/>
              <p:cNvSpPr>
                <a:spLocks noChangeShapeType="1"/>
              </p:cNvSpPr>
              <p:nvPr/>
            </p:nvSpPr>
            <p:spPr bwMode="auto">
              <a:xfrm flipV="1">
                <a:off x="3282" y="2624"/>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9" name="Line 302"/>
              <p:cNvSpPr>
                <a:spLocks noChangeShapeType="1"/>
              </p:cNvSpPr>
              <p:nvPr/>
            </p:nvSpPr>
            <p:spPr bwMode="auto">
              <a:xfrm flipV="1">
                <a:off x="3282" y="2588"/>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0" name="Line 303"/>
              <p:cNvSpPr>
                <a:spLocks noChangeShapeType="1"/>
              </p:cNvSpPr>
              <p:nvPr/>
            </p:nvSpPr>
            <p:spPr bwMode="auto">
              <a:xfrm flipV="1">
                <a:off x="3282" y="2585"/>
                <a:ext cx="0" cy="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4" name="Line 307"/>
              <p:cNvSpPr>
                <a:spLocks noChangeShapeType="1"/>
              </p:cNvSpPr>
              <p:nvPr/>
            </p:nvSpPr>
            <p:spPr bwMode="auto">
              <a:xfrm>
                <a:off x="3282" y="3118"/>
                <a:ext cx="100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5" name="Line 308"/>
              <p:cNvSpPr>
                <a:spLocks noChangeShapeType="1"/>
              </p:cNvSpPr>
              <p:nvPr/>
            </p:nvSpPr>
            <p:spPr bwMode="auto">
              <a:xfrm flipH="1">
                <a:off x="4229" y="3118"/>
                <a:ext cx="57" cy="2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6" name="Line 309"/>
              <p:cNvSpPr>
                <a:spLocks noChangeShapeType="1"/>
              </p:cNvSpPr>
              <p:nvPr/>
            </p:nvSpPr>
            <p:spPr bwMode="auto">
              <a:xfrm flipH="1" flipV="1">
                <a:off x="4229" y="3085"/>
                <a:ext cx="57"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7" name="Line 310"/>
              <p:cNvSpPr>
                <a:spLocks noChangeShapeType="1"/>
              </p:cNvSpPr>
              <p:nvPr/>
            </p:nvSpPr>
            <p:spPr bwMode="auto">
              <a:xfrm flipV="1">
                <a:off x="3282" y="3085"/>
                <a:ext cx="58"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8" name="Line 311"/>
              <p:cNvSpPr>
                <a:spLocks noChangeShapeType="1"/>
              </p:cNvSpPr>
              <p:nvPr/>
            </p:nvSpPr>
            <p:spPr bwMode="auto">
              <a:xfrm>
                <a:off x="3282" y="3118"/>
                <a:ext cx="58" cy="2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9" name="Line 312"/>
              <p:cNvSpPr>
                <a:spLocks noChangeShapeType="1"/>
              </p:cNvSpPr>
              <p:nvPr/>
            </p:nvSpPr>
            <p:spPr bwMode="auto">
              <a:xfrm flipV="1">
                <a:off x="1435" y="369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0" name="Line 313"/>
              <p:cNvSpPr>
                <a:spLocks noChangeShapeType="1"/>
              </p:cNvSpPr>
              <p:nvPr/>
            </p:nvSpPr>
            <p:spPr bwMode="auto">
              <a:xfrm flipV="1">
                <a:off x="1453" y="368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1" name="Line 314"/>
              <p:cNvSpPr>
                <a:spLocks noChangeShapeType="1"/>
              </p:cNvSpPr>
              <p:nvPr/>
            </p:nvSpPr>
            <p:spPr bwMode="auto">
              <a:xfrm flipV="1">
                <a:off x="1471" y="367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2" name="Line 315"/>
              <p:cNvSpPr>
                <a:spLocks noChangeShapeType="1"/>
              </p:cNvSpPr>
              <p:nvPr/>
            </p:nvSpPr>
            <p:spPr bwMode="auto">
              <a:xfrm flipV="1">
                <a:off x="1489" y="366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3" name="Line 316"/>
              <p:cNvSpPr>
                <a:spLocks noChangeShapeType="1"/>
              </p:cNvSpPr>
              <p:nvPr/>
            </p:nvSpPr>
            <p:spPr bwMode="auto">
              <a:xfrm flipV="1">
                <a:off x="1507" y="3661"/>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4" name="Line 317"/>
              <p:cNvSpPr>
                <a:spLocks noChangeShapeType="1"/>
              </p:cNvSpPr>
              <p:nvPr/>
            </p:nvSpPr>
            <p:spPr bwMode="auto">
              <a:xfrm flipV="1">
                <a:off x="1547" y="3629"/>
                <a:ext cx="11"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5" name="Line 318"/>
              <p:cNvSpPr>
                <a:spLocks noChangeShapeType="1"/>
              </p:cNvSpPr>
              <p:nvPr/>
            </p:nvSpPr>
            <p:spPr bwMode="auto">
              <a:xfrm flipV="1">
                <a:off x="1558" y="361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6" name="Line 319"/>
              <p:cNvSpPr>
                <a:spLocks noChangeShapeType="1"/>
              </p:cNvSpPr>
              <p:nvPr/>
            </p:nvSpPr>
            <p:spPr bwMode="auto">
              <a:xfrm flipV="1">
                <a:off x="1576" y="360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7" name="Line 320"/>
              <p:cNvSpPr>
                <a:spLocks noChangeShapeType="1"/>
              </p:cNvSpPr>
              <p:nvPr/>
            </p:nvSpPr>
            <p:spPr bwMode="auto">
              <a:xfrm flipV="1">
                <a:off x="1594" y="359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8" name="Line 321"/>
              <p:cNvSpPr>
                <a:spLocks noChangeShapeType="1"/>
              </p:cNvSpPr>
              <p:nvPr/>
            </p:nvSpPr>
            <p:spPr bwMode="auto">
              <a:xfrm flipV="1">
                <a:off x="1612" y="3593"/>
                <a:ext cx="7"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9" name="Line 322"/>
              <p:cNvSpPr>
                <a:spLocks noChangeShapeType="1"/>
              </p:cNvSpPr>
              <p:nvPr/>
            </p:nvSpPr>
            <p:spPr bwMode="auto">
              <a:xfrm flipV="1">
                <a:off x="1655" y="3564"/>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0" name="Line 323"/>
              <p:cNvSpPr>
                <a:spLocks noChangeShapeType="1"/>
              </p:cNvSpPr>
              <p:nvPr/>
            </p:nvSpPr>
            <p:spPr bwMode="auto">
              <a:xfrm flipV="1">
                <a:off x="1666" y="3553"/>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1" name="Line 324"/>
              <p:cNvSpPr>
                <a:spLocks noChangeShapeType="1"/>
              </p:cNvSpPr>
              <p:nvPr/>
            </p:nvSpPr>
            <p:spPr bwMode="auto">
              <a:xfrm flipV="1">
                <a:off x="1680" y="354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2" name="Line 325"/>
              <p:cNvSpPr>
                <a:spLocks noChangeShapeType="1"/>
              </p:cNvSpPr>
              <p:nvPr/>
            </p:nvSpPr>
            <p:spPr bwMode="auto">
              <a:xfrm flipV="1">
                <a:off x="1698" y="353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3" name="Line 326"/>
              <p:cNvSpPr>
                <a:spLocks noChangeShapeType="1"/>
              </p:cNvSpPr>
              <p:nvPr/>
            </p:nvSpPr>
            <p:spPr bwMode="auto">
              <a:xfrm flipV="1">
                <a:off x="1716" y="3524"/>
                <a:ext cx="11"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4" name="Line 327"/>
              <p:cNvSpPr>
                <a:spLocks noChangeShapeType="1"/>
              </p:cNvSpPr>
              <p:nvPr/>
            </p:nvSpPr>
            <p:spPr bwMode="auto">
              <a:xfrm flipV="1">
                <a:off x="1766" y="3499"/>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5" name="Line 328"/>
              <p:cNvSpPr>
                <a:spLocks noChangeShapeType="1"/>
              </p:cNvSpPr>
              <p:nvPr/>
            </p:nvSpPr>
            <p:spPr bwMode="auto">
              <a:xfrm flipV="1">
                <a:off x="1770" y="348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6" name="Line 329"/>
              <p:cNvSpPr>
                <a:spLocks noChangeShapeType="1"/>
              </p:cNvSpPr>
              <p:nvPr/>
            </p:nvSpPr>
            <p:spPr bwMode="auto">
              <a:xfrm flipV="1">
                <a:off x="1788" y="3478"/>
                <a:ext cx="14"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7" name="Line 330"/>
              <p:cNvSpPr>
                <a:spLocks noChangeShapeType="1"/>
              </p:cNvSpPr>
              <p:nvPr/>
            </p:nvSpPr>
            <p:spPr bwMode="auto">
              <a:xfrm flipV="1">
                <a:off x="1802" y="346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8" name="Line 331"/>
              <p:cNvSpPr>
                <a:spLocks noChangeShapeType="1"/>
              </p:cNvSpPr>
              <p:nvPr/>
            </p:nvSpPr>
            <p:spPr bwMode="auto">
              <a:xfrm flipV="1">
                <a:off x="1820" y="345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9" name="Line 332"/>
              <p:cNvSpPr>
                <a:spLocks noChangeShapeType="1"/>
              </p:cNvSpPr>
              <p:nvPr/>
            </p:nvSpPr>
            <p:spPr bwMode="auto">
              <a:xfrm flipV="1">
                <a:off x="1874" y="342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0" name="Line 333"/>
              <p:cNvSpPr>
                <a:spLocks noChangeShapeType="1"/>
              </p:cNvSpPr>
              <p:nvPr/>
            </p:nvSpPr>
            <p:spPr bwMode="auto">
              <a:xfrm flipV="1">
                <a:off x="1892" y="340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1" name="Line 334"/>
              <p:cNvSpPr>
                <a:spLocks noChangeShapeType="1"/>
              </p:cNvSpPr>
              <p:nvPr/>
            </p:nvSpPr>
            <p:spPr bwMode="auto">
              <a:xfrm flipV="1">
                <a:off x="1910" y="339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2" name="Line 335"/>
              <p:cNvSpPr>
                <a:spLocks noChangeShapeType="1"/>
              </p:cNvSpPr>
              <p:nvPr/>
            </p:nvSpPr>
            <p:spPr bwMode="auto">
              <a:xfrm flipV="1">
                <a:off x="1928" y="3388"/>
                <a:ext cx="15"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3" name="Line 336"/>
              <p:cNvSpPr>
                <a:spLocks noChangeShapeType="1"/>
              </p:cNvSpPr>
              <p:nvPr/>
            </p:nvSpPr>
            <p:spPr bwMode="auto">
              <a:xfrm>
                <a:off x="1943" y="3388"/>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4" name="Line 337"/>
              <p:cNvSpPr>
                <a:spLocks noChangeShapeType="1"/>
              </p:cNvSpPr>
              <p:nvPr/>
            </p:nvSpPr>
            <p:spPr bwMode="auto">
              <a:xfrm flipV="1">
                <a:off x="1986" y="3355"/>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5" name="Line 338"/>
              <p:cNvSpPr>
                <a:spLocks noChangeShapeType="1"/>
              </p:cNvSpPr>
              <p:nvPr/>
            </p:nvSpPr>
            <p:spPr bwMode="auto">
              <a:xfrm flipV="1">
                <a:off x="1997" y="334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6" name="Line 339"/>
              <p:cNvSpPr>
                <a:spLocks noChangeShapeType="1"/>
              </p:cNvSpPr>
              <p:nvPr/>
            </p:nvSpPr>
            <p:spPr bwMode="auto">
              <a:xfrm flipV="1">
                <a:off x="2015" y="333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7" name="Line 340"/>
              <p:cNvSpPr>
                <a:spLocks noChangeShapeType="1"/>
              </p:cNvSpPr>
              <p:nvPr/>
            </p:nvSpPr>
            <p:spPr bwMode="auto">
              <a:xfrm flipV="1">
                <a:off x="2033" y="332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8" name="Line 341"/>
              <p:cNvSpPr>
                <a:spLocks noChangeShapeType="1"/>
              </p:cNvSpPr>
              <p:nvPr/>
            </p:nvSpPr>
            <p:spPr bwMode="auto">
              <a:xfrm flipV="1">
                <a:off x="2051" y="3319"/>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9" name="Line 342"/>
              <p:cNvSpPr>
                <a:spLocks noChangeShapeType="1"/>
              </p:cNvSpPr>
              <p:nvPr/>
            </p:nvSpPr>
            <p:spPr bwMode="auto">
              <a:xfrm flipV="1">
                <a:off x="2094" y="3290"/>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0" name="Line 343"/>
              <p:cNvSpPr>
                <a:spLocks noChangeShapeType="1"/>
              </p:cNvSpPr>
              <p:nvPr/>
            </p:nvSpPr>
            <p:spPr bwMode="auto">
              <a:xfrm flipV="1">
                <a:off x="2101" y="328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1" name="Line 344"/>
              <p:cNvSpPr>
                <a:spLocks noChangeShapeType="1"/>
              </p:cNvSpPr>
              <p:nvPr/>
            </p:nvSpPr>
            <p:spPr bwMode="auto">
              <a:xfrm flipV="1">
                <a:off x="2119" y="326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2" name="Line 345"/>
              <p:cNvSpPr>
                <a:spLocks noChangeShapeType="1"/>
              </p:cNvSpPr>
              <p:nvPr/>
            </p:nvSpPr>
            <p:spPr bwMode="auto">
              <a:xfrm flipV="1">
                <a:off x="2137" y="325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3" name="Line 346"/>
              <p:cNvSpPr>
                <a:spLocks noChangeShapeType="1"/>
              </p:cNvSpPr>
              <p:nvPr/>
            </p:nvSpPr>
            <p:spPr bwMode="auto">
              <a:xfrm flipV="1">
                <a:off x="2155" y="3247"/>
                <a:ext cx="11"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4" name="Line 347"/>
              <p:cNvSpPr>
                <a:spLocks noChangeShapeType="1"/>
              </p:cNvSpPr>
              <p:nvPr/>
            </p:nvSpPr>
            <p:spPr bwMode="auto">
              <a:xfrm flipV="1">
                <a:off x="2206" y="3222"/>
                <a:ext cx="0"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5" name="Line 348"/>
              <p:cNvSpPr>
                <a:spLocks noChangeShapeType="1"/>
              </p:cNvSpPr>
              <p:nvPr/>
            </p:nvSpPr>
            <p:spPr bwMode="auto">
              <a:xfrm flipV="1">
                <a:off x="2206" y="321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6" name="Line 349"/>
              <p:cNvSpPr>
                <a:spLocks noChangeShapeType="1"/>
              </p:cNvSpPr>
              <p:nvPr/>
            </p:nvSpPr>
            <p:spPr bwMode="auto">
              <a:xfrm flipV="1">
                <a:off x="2224" y="320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7" name="Line 350"/>
              <p:cNvSpPr>
                <a:spLocks noChangeShapeType="1"/>
              </p:cNvSpPr>
              <p:nvPr/>
            </p:nvSpPr>
            <p:spPr bwMode="auto">
              <a:xfrm flipV="1">
                <a:off x="2242" y="319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8" name="Line 351"/>
              <p:cNvSpPr>
                <a:spLocks noChangeShapeType="1"/>
              </p:cNvSpPr>
              <p:nvPr/>
            </p:nvSpPr>
            <p:spPr bwMode="auto">
              <a:xfrm flipV="1">
                <a:off x="2260" y="317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9" name="Line 352"/>
              <p:cNvSpPr>
                <a:spLocks noChangeShapeType="1"/>
              </p:cNvSpPr>
              <p:nvPr/>
            </p:nvSpPr>
            <p:spPr bwMode="auto">
              <a:xfrm flipV="1">
                <a:off x="2314" y="3146"/>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0" name="Line 353"/>
              <p:cNvSpPr>
                <a:spLocks noChangeShapeType="1"/>
              </p:cNvSpPr>
              <p:nvPr/>
            </p:nvSpPr>
            <p:spPr bwMode="auto">
              <a:xfrm flipV="1">
                <a:off x="2328" y="313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1" name="Line 354"/>
              <p:cNvSpPr>
                <a:spLocks noChangeShapeType="1"/>
              </p:cNvSpPr>
              <p:nvPr/>
            </p:nvSpPr>
            <p:spPr bwMode="auto">
              <a:xfrm flipV="1">
                <a:off x="2346" y="312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2" name="Line 355"/>
              <p:cNvSpPr>
                <a:spLocks noChangeShapeType="1"/>
              </p:cNvSpPr>
              <p:nvPr/>
            </p:nvSpPr>
            <p:spPr bwMode="auto">
              <a:xfrm flipV="1">
                <a:off x="2364" y="311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3" name="Line 356"/>
              <p:cNvSpPr>
                <a:spLocks noChangeShapeType="1"/>
              </p:cNvSpPr>
              <p:nvPr/>
            </p:nvSpPr>
            <p:spPr bwMode="auto">
              <a:xfrm flipV="1">
                <a:off x="2382" y="3110"/>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4" name="Line 357"/>
              <p:cNvSpPr>
                <a:spLocks noChangeShapeType="1"/>
              </p:cNvSpPr>
              <p:nvPr/>
            </p:nvSpPr>
            <p:spPr bwMode="auto">
              <a:xfrm flipV="1">
                <a:off x="2422" y="3082"/>
                <a:ext cx="14"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5" name="Line 358"/>
              <p:cNvSpPr>
                <a:spLocks noChangeShapeType="1"/>
              </p:cNvSpPr>
              <p:nvPr/>
            </p:nvSpPr>
            <p:spPr bwMode="auto">
              <a:xfrm flipV="1">
                <a:off x="2436" y="307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6" name="Line 359"/>
              <p:cNvSpPr>
                <a:spLocks noChangeShapeType="1"/>
              </p:cNvSpPr>
              <p:nvPr/>
            </p:nvSpPr>
            <p:spPr bwMode="auto">
              <a:xfrm flipV="1">
                <a:off x="2454" y="3060"/>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7" name="Line 360"/>
              <p:cNvSpPr>
                <a:spLocks noChangeShapeType="1"/>
              </p:cNvSpPr>
              <p:nvPr/>
            </p:nvSpPr>
            <p:spPr bwMode="auto">
              <a:xfrm flipV="1">
                <a:off x="2468" y="304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8" name="Line 361"/>
              <p:cNvSpPr>
                <a:spLocks noChangeShapeType="1"/>
              </p:cNvSpPr>
              <p:nvPr/>
            </p:nvSpPr>
            <p:spPr bwMode="auto">
              <a:xfrm flipV="1">
                <a:off x="2486" y="3042"/>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9" name="Line 362"/>
              <p:cNvSpPr>
                <a:spLocks noChangeShapeType="1"/>
              </p:cNvSpPr>
              <p:nvPr/>
            </p:nvSpPr>
            <p:spPr bwMode="auto">
              <a:xfrm flipV="1">
                <a:off x="2533" y="3013"/>
                <a:ext cx="7"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0" name="Line 363"/>
              <p:cNvSpPr>
                <a:spLocks noChangeShapeType="1"/>
              </p:cNvSpPr>
              <p:nvPr/>
            </p:nvSpPr>
            <p:spPr bwMode="auto">
              <a:xfrm flipV="1">
                <a:off x="2540" y="300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1" name="Line 364"/>
              <p:cNvSpPr>
                <a:spLocks noChangeShapeType="1"/>
              </p:cNvSpPr>
              <p:nvPr/>
            </p:nvSpPr>
            <p:spPr bwMode="auto">
              <a:xfrm flipV="1">
                <a:off x="2558" y="299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2" name="Line 365"/>
              <p:cNvSpPr>
                <a:spLocks noChangeShapeType="1"/>
              </p:cNvSpPr>
              <p:nvPr/>
            </p:nvSpPr>
            <p:spPr bwMode="auto">
              <a:xfrm flipV="1">
                <a:off x="2576" y="298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3" name="Line 366"/>
              <p:cNvSpPr>
                <a:spLocks noChangeShapeType="1"/>
              </p:cNvSpPr>
              <p:nvPr/>
            </p:nvSpPr>
            <p:spPr bwMode="auto">
              <a:xfrm flipV="1">
                <a:off x="2594" y="2974"/>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4" name="Line 367"/>
              <p:cNvSpPr>
                <a:spLocks noChangeShapeType="1"/>
              </p:cNvSpPr>
              <p:nvPr/>
            </p:nvSpPr>
            <p:spPr bwMode="auto">
              <a:xfrm flipV="1">
                <a:off x="2641" y="2948"/>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5" name="Line 368"/>
              <p:cNvSpPr>
                <a:spLocks noChangeShapeType="1"/>
              </p:cNvSpPr>
              <p:nvPr/>
            </p:nvSpPr>
            <p:spPr bwMode="auto">
              <a:xfrm flipV="1">
                <a:off x="2645" y="293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6" name="Line 369"/>
              <p:cNvSpPr>
                <a:spLocks noChangeShapeType="1"/>
              </p:cNvSpPr>
              <p:nvPr/>
            </p:nvSpPr>
            <p:spPr bwMode="auto">
              <a:xfrm flipV="1">
                <a:off x="2663" y="292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7" name="Line 370"/>
              <p:cNvSpPr>
                <a:spLocks noChangeShapeType="1"/>
              </p:cNvSpPr>
              <p:nvPr/>
            </p:nvSpPr>
            <p:spPr bwMode="auto">
              <a:xfrm flipV="1">
                <a:off x="2681" y="291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8" name="Line 371"/>
              <p:cNvSpPr>
                <a:spLocks noChangeShapeType="1"/>
              </p:cNvSpPr>
              <p:nvPr/>
            </p:nvSpPr>
            <p:spPr bwMode="auto">
              <a:xfrm flipV="1">
                <a:off x="2699" y="290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9" name="Line 372"/>
              <p:cNvSpPr>
                <a:spLocks noChangeShapeType="1"/>
              </p:cNvSpPr>
              <p:nvPr/>
            </p:nvSpPr>
            <p:spPr bwMode="auto">
              <a:xfrm>
                <a:off x="2717" y="2905"/>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0" name="Line 373"/>
              <p:cNvSpPr>
                <a:spLocks noChangeShapeType="1"/>
              </p:cNvSpPr>
              <p:nvPr/>
            </p:nvSpPr>
            <p:spPr bwMode="auto">
              <a:xfrm flipV="1">
                <a:off x="2753" y="2873"/>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1" name="Line 374"/>
              <p:cNvSpPr>
                <a:spLocks noChangeShapeType="1"/>
              </p:cNvSpPr>
              <p:nvPr/>
            </p:nvSpPr>
            <p:spPr bwMode="auto">
              <a:xfrm flipV="1">
                <a:off x="2767" y="286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2" name="Line 375"/>
              <p:cNvSpPr>
                <a:spLocks noChangeShapeType="1"/>
              </p:cNvSpPr>
              <p:nvPr/>
            </p:nvSpPr>
            <p:spPr bwMode="auto">
              <a:xfrm flipV="1">
                <a:off x="2785" y="285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3" name="Line 376"/>
              <p:cNvSpPr>
                <a:spLocks noChangeShapeType="1"/>
              </p:cNvSpPr>
              <p:nvPr/>
            </p:nvSpPr>
            <p:spPr bwMode="auto">
              <a:xfrm flipV="1">
                <a:off x="2803" y="284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4" name="Line 377"/>
              <p:cNvSpPr>
                <a:spLocks noChangeShapeType="1"/>
              </p:cNvSpPr>
              <p:nvPr/>
            </p:nvSpPr>
            <p:spPr bwMode="auto">
              <a:xfrm flipV="1">
                <a:off x="2821" y="2837"/>
                <a:ext cx="4"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5" name="Line 378"/>
              <p:cNvSpPr>
                <a:spLocks noChangeShapeType="1"/>
              </p:cNvSpPr>
              <p:nvPr/>
            </p:nvSpPr>
            <p:spPr bwMode="auto">
              <a:xfrm flipV="1">
                <a:off x="2861" y="2808"/>
                <a:ext cx="11"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6" name="Line 379"/>
              <p:cNvSpPr>
                <a:spLocks noChangeShapeType="1"/>
              </p:cNvSpPr>
              <p:nvPr/>
            </p:nvSpPr>
            <p:spPr bwMode="auto">
              <a:xfrm flipV="1">
                <a:off x="2872" y="2794"/>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7" name="Line 380"/>
              <p:cNvSpPr>
                <a:spLocks noChangeShapeType="1"/>
              </p:cNvSpPr>
              <p:nvPr/>
            </p:nvSpPr>
            <p:spPr bwMode="auto">
              <a:xfrm flipV="1">
                <a:off x="2890" y="278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8" name="Line 381"/>
              <p:cNvSpPr>
                <a:spLocks noChangeShapeType="1"/>
              </p:cNvSpPr>
              <p:nvPr/>
            </p:nvSpPr>
            <p:spPr bwMode="auto">
              <a:xfrm flipV="1">
                <a:off x="2908" y="277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9" name="Line 382"/>
              <p:cNvSpPr>
                <a:spLocks noChangeShapeType="1"/>
              </p:cNvSpPr>
              <p:nvPr/>
            </p:nvSpPr>
            <p:spPr bwMode="auto">
              <a:xfrm flipV="1">
                <a:off x="2926" y="2768"/>
                <a:ext cx="10"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0" name="Line 383"/>
              <p:cNvSpPr>
                <a:spLocks noChangeShapeType="1"/>
              </p:cNvSpPr>
              <p:nvPr/>
            </p:nvSpPr>
            <p:spPr bwMode="auto">
              <a:xfrm flipV="1">
                <a:off x="2972" y="2740"/>
                <a:ext cx="8"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1" name="Line 384"/>
              <p:cNvSpPr>
                <a:spLocks noChangeShapeType="1"/>
              </p:cNvSpPr>
              <p:nvPr/>
            </p:nvSpPr>
            <p:spPr bwMode="auto">
              <a:xfrm flipV="1">
                <a:off x="2980" y="2729"/>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2" name="Line 385"/>
              <p:cNvSpPr>
                <a:spLocks noChangeShapeType="1"/>
              </p:cNvSpPr>
              <p:nvPr/>
            </p:nvSpPr>
            <p:spPr bwMode="auto">
              <a:xfrm flipV="1">
                <a:off x="2994" y="271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3" name="Line 386"/>
              <p:cNvSpPr>
                <a:spLocks noChangeShapeType="1"/>
              </p:cNvSpPr>
              <p:nvPr/>
            </p:nvSpPr>
            <p:spPr bwMode="auto">
              <a:xfrm flipV="1">
                <a:off x="3012" y="270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4" name="Line 387"/>
              <p:cNvSpPr>
                <a:spLocks noChangeShapeType="1"/>
              </p:cNvSpPr>
              <p:nvPr/>
            </p:nvSpPr>
            <p:spPr bwMode="auto">
              <a:xfrm flipV="1">
                <a:off x="3030" y="2700"/>
                <a:ext cx="14"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5" name="Line 388"/>
              <p:cNvSpPr>
                <a:spLocks noChangeShapeType="1"/>
              </p:cNvSpPr>
              <p:nvPr/>
            </p:nvSpPr>
            <p:spPr bwMode="auto">
              <a:xfrm>
                <a:off x="3080" y="2675"/>
                <a:ext cx="4"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6" name="Line 389"/>
              <p:cNvSpPr>
                <a:spLocks noChangeShapeType="1"/>
              </p:cNvSpPr>
              <p:nvPr/>
            </p:nvSpPr>
            <p:spPr bwMode="auto">
              <a:xfrm flipV="1">
                <a:off x="3084" y="266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7" name="Line 390"/>
              <p:cNvSpPr>
                <a:spLocks noChangeShapeType="1"/>
              </p:cNvSpPr>
              <p:nvPr/>
            </p:nvSpPr>
            <p:spPr bwMode="auto">
              <a:xfrm flipV="1">
                <a:off x="3102" y="265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8" name="Line 391"/>
              <p:cNvSpPr>
                <a:spLocks noChangeShapeType="1"/>
              </p:cNvSpPr>
              <p:nvPr/>
            </p:nvSpPr>
            <p:spPr bwMode="auto">
              <a:xfrm flipV="1">
                <a:off x="3120" y="2642"/>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9" name="Line 392"/>
              <p:cNvSpPr>
                <a:spLocks noChangeShapeType="1"/>
              </p:cNvSpPr>
              <p:nvPr/>
            </p:nvSpPr>
            <p:spPr bwMode="auto">
              <a:xfrm flipV="1">
                <a:off x="3134" y="263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0" name="Line 393"/>
              <p:cNvSpPr>
                <a:spLocks noChangeShapeType="1"/>
              </p:cNvSpPr>
              <p:nvPr/>
            </p:nvSpPr>
            <p:spPr bwMode="auto">
              <a:xfrm flipV="1">
                <a:off x="3152" y="2628"/>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1" name="Line 394"/>
              <p:cNvSpPr>
                <a:spLocks noChangeShapeType="1"/>
              </p:cNvSpPr>
              <p:nvPr/>
            </p:nvSpPr>
            <p:spPr bwMode="auto">
              <a:xfrm flipV="1">
                <a:off x="3192" y="2599"/>
                <a:ext cx="14"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2" name="Line 395"/>
              <p:cNvSpPr>
                <a:spLocks noChangeShapeType="1"/>
              </p:cNvSpPr>
              <p:nvPr/>
            </p:nvSpPr>
            <p:spPr bwMode="auto">
              <a:xfrm flipV="1">
                <a:off x="3206" y="2585"/>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3" name="Line 396"/>
              <p:cNvSpPr>
                <a:spLocks noChangeShapeType="1"/>
              </p:cNvSpPr>
              <p:nvPr/>
            </p:nvSpPr>
            <p:spPr bwMode="auto">
              <a:xfrm flipV="1">
                <a:off x="3224" y="257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4" name="Line 397"/>
              <p:cNvSpPr>
                <a:spLocks noChangeShapeType="1"/>
              </p:cNvSpPr>
              <p:nvPr/>
            </p:nvSpPr>
            <p:spPr bwMode="auto">
              <a:xfrm flipV="1">
                <a:off x="3242" y="256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5" name="Line 398"/>
              <p:cNvSpPr>
                <a:spLocks noChangeShapeType="1"/>
              </p:cNvSpPr>
              <p:nvPr/>
            </p:nvSpPr>
            <p:spPr bwMode="auto">
              <a:xfrm flipV="1">
                <a:off x="3260" y="2560"/>
                <a:ext cx="4"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6" name="Line 399"/>
              <p:cNvSpPr>
                <a:spLocks noChangeShapeType="1"/>
              </p:cNvSpPr>
              <p:nvPr/>
            </p:nvSpPr>
            <p:spPr bwMode="auto">
              <a:xfrm flipV="1">
                <a:off x="3300" y="2531"/>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7" name="Line 400"/>
              <p:cNvSpPr>
                <a:spLocks noChangeShapeType="1"/>
              </p:cNvSpPr>
              <p:nvPr/>
            </p:nvSpPr>
            <p:spPr bwMode="auto">
              <a:xfrm flipV="1">
                <a:off x="3311" y="252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8" name="Line 401"/>
              <p:cNvSpPr>
                <a:spLocks noChangeShapeType="1"/>
              </p:cNvSpPr>
              <p:nvPr/>
            </p:nvSpPr>
            <p:spPr bwMode="auto">
              <a:xfrm flipV="1">
                <a:off x="3329" y="250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9" name="Line 402"/>
              <p:cNvSpPr>
                <a:spLocks noChangeShapeType="1"/>
              </p:cNvSpPr>
              <p:nvPr/>
            </p:nvSpPr>
            <p:spPr bwMode="auto">
              <a:xfrm flipV="1">
                <a:off x="3347" y="249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0" name="Line 403"/>
              <p:cNvSpPr>
                <a:spLocks noChangeShapeType="1"/>
              </p:cNvSpPr>
              <p:nvPr/>
            </p:nvSpPr>
            <p:spPr bwMode="auto">
              <a:xfrm flipV="1">
                <a:off x="3365" y="2491"/>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1" name="Line 404"/>
              <p:cNvSpPr>
                <a:spLocks noChangeShapeType="1"/>
              </p:cNvSpPr>
              <p:nvPr/>
            </p:nvSpPr>
            <p:spPr bwMode="auto">
              <a:xfrm flipV="1">
                <a:off x="3412" y="2466"/>
                <a:ext cx="3"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2" name="Line 405"/>
              <p:cNvSpPr>
                <a:spLocks noChangeShapeType="1"/>
              </p:cNvSpPr>
              <p:nvPr/>
            </p:nvSpPr>
            <p:spPr bwMode="auto">
              <a:xfrm flipV="1">
                <a:off x="3415" y="245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grpSp>
          <p:nvGrpSpPr>
            <p:cNvPr id="9" name="Group 607"/>
            <p:cNvGrpSpPr>
              <a:grpSpLocks/>
            </p:cNvGrpSpPr>
            <p:nvPr/>
          </p:nvGrpSpPr>
          <p:grpSpPr bwMode="auto">
            <a:xfrm>
              <a:off x="959" y="226"/>
              <a:ext cx="5909" cy="3965"/>
              <a:chOff x="959" y="226"/>
              <a:chExt cx="5909" cy="3965"/>
            </a:xfrm>
          </p:grpSpPr>
          <p:sp>
            <p:nvSpPr>
              <p:cNvPr id="12" name="Line 407"/>
              <p:cNvSpPr>
                <a:spLocks noChangeShapeType="1"/>
              </p:cNvSpPr>
              <p:nvPr/>
            </p:nvSpPr>
            <p:spPr bwMode="auto">
              <a:xfrm flipV="1">
                <a:off x="3433" y="244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 name="Line 408"/>
              <p:cNvSpPr>
                <a:spLocks noChangeShapeType="1"/>
              </p:cNvSpPr>
              <p:nvPr/>
            </p:nvSpPr>
            <p:spPr bwMode="auto">
              <a:xfrm flipV="1">
                <a:off x="3451" y="243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 name="Line 409"/>
              <p:cNvSpPr>
                <a:spLocks noChangeShapeType="1"/>
              </p:cNvSpPr>
              <p:nvPr/>
            </p:nvSpPr>
            <p:spPr bwMode="auto">
              <a:xfrm flipV="1">
                <a:off x="3469" y="2423"/>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 name="Line 410"/>
              <p:cNvSpPr>
                <a:spLocks noChangeShapeType="1"/>
              </p:cNvSpPr>
              <p:nvPr/>
            </p:nvSpPr>
            <p:spPr bwMode="auto">
              <a:xfrm>
                <a:off x="3520" y="2401"/>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 name="Line 411"/>
              <p:cNvSpPr>
                <a:spLocks noChangeShapeType="1"/>
              </p:cNvSpPr>
              <p:nvPr/>
            </p:nvSpPr>
            <p:spPr bwMode="auto">
              <a:xfrm flipV="1">
                <a:off x="3523" y="2387"/>
                <a:ext cx="15"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 name="Line 412"/>
              <p:cNvSpPr>
                <a:spLocks noChangeShapeType="1"/>
              </p:cNvSpPr>
              <p:nvPr/>
            </p:nvSpPr>
            <p:spPr bwMode="auto">
              <a:xfrm flipV="1">
                <a:off x="3538" y="237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 name="Line 413"/>
              <p:cNvSpPr>
                <a:spLocks noChangeShapeType="1"/>
              </p:cNvSpPr>
              <p:nvPr/>
            </p:nvSpPr>
            <p:spPr bwMode="auto">
              <a:xfrm flipV="1">
                <a:off x="3556" y="236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 name="Line 414"/>
              <p:cNvSpPr>
                <a:spLocks noChangeShapeType="1"/>
              </p:cNvSpPr>
              <p:nvPr/>
            </p:nvSpPr>
            <p:spPr bwMode="auto">
              <a:xfrm flipV="1">
                <a:off x="3574" y="235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 name="Line 415"/>
              <p:cNvSpPr>
                <a:spLocks noChangeShapeType="1"/>
              </p:cNvSpPr>
              <p:nvPr/>
            </p:nvSpPr>
            <p:spPr bwMode="auto">
              <a:xfrm>
                <a:off x="3592" y="2354"/>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 name="Line 416"/>
              <p:cNvSpPr>
                <a:spLocks noChangeShapeType="1"/>
              </p:cNvSpPr>
              <p:nvPr/>
            </p:nvSpPr>
            <p:spPr bwMode="auto">
              <a:xfrm flipV="1">
                <a:off x="3631" y="2322"/>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 name="Line 417"/>
              <p:cNvSpPr>
                <a:spLocks noChangeShapeType="1"/>
              </p:cNvSpPr>
              <p:nvPr/>
            </p:nvSpPr>
            <p:spPr bwMode="auto">
              <a:xfrm flipV="1">
                <a:off x="3646" y="231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 name="Line 418"/>
              <p:cNvSpPr>
                <a:spLocks noChangeShapeType="1"/>
              </p:cNvSpPr>
              <p:nvPr/>
            </p:nvSpPr>
            <p:spPr bwMode="auto">
              <a:xfrm flipV="1">
                <a:off x="3664" y="2300"/>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 name="Line 419"/>
              <p:cNvSpPr>
                <a:spLocks noChangeShapeType="1"/>
              </p:cNvSpPr>
              <p:nvPr/>
            </p:nvSpPr>
            <p:spPr bwMode="auto">
              <a:xfrm flipV="1">
                <a:off x="3678" y="229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 name="Line 420"/>
              <p:cNvSpPr>
                <a:spLocks noChangeShapeType="1"/>
              </p:cNvSpPr>
              <p:nvPr/>
            </p:nvSpPr>
            <p:spPr bwMode="auto">
              <a:xfrm flipV="1">
                <a:off x="3696" y="2286"/>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 name="Line 421"/>
              <p:cNvSpPr>
                <a:spLocks noChangeShapeType="1"/>
              </p:cNvSpPr>
              <p:nvPr/>
            </p:nvSpPr>
            <p:spPr bwMode="auto">
              <a:xfrm flipV="1">
                <a:off x="3739" y="2257"/>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 name="Line 422"/>
              <p:cNvSpPr>
                <a:spLocks noChangeShapeType="1"/>
              </p:cNvSpPr>
              <p:nvPr/>
            </p:nvSpPr>
            <p:spPr bwMode="auto">
              <a:xfrm flipV="1">
                <a:off x="3750" y="224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 name="Line 423"/>
              <p:cNvSpPr>
                <a:spLocks noChangeShapeType="1"/>
              </p:cNvSpPr>
              <p:nvPr/>
            </p:nvSpPr>
            <p:spPr bwMode="auto">
              <a:xfrm flipV="1">
                <a:off x="3768" y="223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 name="Line 424"/>
              <p:cNvSpPr>
                <a:spLocks noChangeShapeType="1"/>
              </p:cNvSpPr>
              <p:nvPr/>
            </p:nvSpPr>
            <p:spPr bwMode="auto">
              <a:xfrm flipV="1">
                <a:off x="3786" y="222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 name="Line 425"/>
              <p:cNvSpPr>
                <a:spLocks noChangeShapeType="1"/>
              </p:cNvSpPr>
              <p:nvPr/>
            </p:nvSpPr>
            <p:spPr bwMode="auto">
              <a:xfrm flipV="1">
                <a:off x="3804" y="2218"/>
                <a:ext cx="7"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 name="Line 426"/>
              <p:cNvSpPr>
                <a:spLocks noChangeShapeType="1"/>
              </p:cNvSpPr>
              <p:nvPr/>
            </p:nvSpPr>
            <p:spPr bwMode="auto">
              <a:xfrm>
                <a:off x="3851" y="2192"/>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16" name="Line 427"/>
              <p:cNvSpPr>
                <a:spLocks noChangeShapeType="1"/>
              </p:cNvSpPr>
              <p:nvPr/>
            </p:nvSpPr>
            <p:spPr bwMode="auto">
              <a:xfrm flipV="1">
                <a:off x="3854" y="2178"/>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40" name="Line 428"/>
              <p:cNvSpPr>
                <a:spLocks noChangeShapeType="1"/>
              </p:cNvSpPr>
              <p:nvPr/>
            </p:nvSpPr>
            <p:spPr bwMode="auto">
              <a:xfrm flipV="1">
                <a:off x="3872" y="216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41" name="Line 429"/>
              <p:cNvSpPr>
                <a:spLocks noChangeShapeType="1"/>
              </p:cNvSpPr>
              <p:nvPr/>
            </p:nvSpPr>
            <p:spPr bwMode="auto">
              <a:xfrm flipV="1">
                <a:off x="3890" y="215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42" name="Line 430"/>
              <p:cNvSpPr>
                <a:spLocks noChangeShapeType="1"/>
              </p:cNvSpPr>
              <p:nvPr/>
            </p:nvSpPr>
            <p:spPr bwMode="auto">
              <a:xfrm flipV="1">
                <a:off x="3908" y="2149"/>
                <a:ext cx="15"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43" name="Line 431"/>
              <p:cNvSpPr>
                <a:spLocks noChangeShapeType="1"/>
              </p:cNvSpPr>
              <p:nvPr/>
            </p:nvSpPr>
            <p:spPr bwMode="auto">
              <a:xfrm>
                <a:off x="3959" y="2124"/>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0" name="Line 432"/>
              <p:cNvSpPr>
                <a:spLocks noChangeShapeType="1"/>
              </p:cNvSpPr>
              <p:nvPr/>
            </p:nvSpPr>
            <p:spPr bwMode="auto">
              <a:xfrm flipV="1">
                <a:off x="3959" y="211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1" name="Line 433"/>
              <p:cNvSpPr>
                <a:spLocks noChangeShapeType="1"/>
              </p:cNvSpPr>
              <p:nvPr/>
            </p:nvSpPr>
            <p:spPr bwMode="auto">
              <a:xfrm flipV="1">
                <a:off x="3977" y="210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0" name="Line 434"/>
              <p:cNvSpPr>
                <a:spLocks noChangeShapeType="1"/>
              </p:cNvSpPr>
              <p:nvPr/>
            </p:nvSpPr>
            <p:spPr bwMode="auto">
              <a:xfrm flipV="1">
                <a:off x="3995" y="209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1" name="Line 435"/>
              <p:cNvSpPr>
                <a:spLocks noChangeShapeType="1"/>
              </p:cNvSpPr>
              <p:nvPr/>
            </p:nvSpPr>
            <p:spPr bwMode="auto">
              <a:xfrm flipV="1">
                <a:off x="4013" y="208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2" name="Line 436"/>
              <p:cNvSpPr>
                <a:spLocks noChangeShapeType="1"/>
              </p:cNvSpPr>
              <p:nvPr/>
            </p:nvSpPr>
            <p:spPr bwMode="auto">
              <a:xfrm>
                <a:off x="4031" y="2081"/>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3" name="Line 437"/>
              <p:cNvSpPr>
                <a:spLocks noChangeShapeType="1"/>
              </p:cNvSpPr>
              <p:nvPr/>
            </p:nvSpPr>
            <p:spPr bwMode="auto">
              <a:xfrm flipV="1">
                <a:off x="4070" y="2048"/>
                <a:ext cx="11"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4" name="Line 438"/>
              <p:cNvSpPr>
                <a:spLocks noChangeShapeType="1"/>
              </p:cNvSpPr>
              <p:nvPr/>
            </p:nvSpPr>
            <p:spPr bwMode="auto">
              <a:xfrm flipV="1">
                <a:off x="4081" y="203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5" name="Line 439"/>
              <p:cNvSpPr>
                <a:spLocks noChangeShapeType="1"/>
              </p:cNvSpPr>
              <p:nvPr/>
            </p:nvSpPr>
            <p:spPr bwMode="auto">
              <a:xfrm flipV="1">
                <a:off x="4099" y="202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6" name="Line 440"/>
              <p:cNvSpPr>
                <a:spLocks noChangeShapeType="1"/>
              </p:cNvSpPr>
              <p:nvPr/>
            </p:nvSpPr>
            <p:spPr bwMode="auto">
              <a:xfrm flipV="1">
                <a:off x="4117" y="201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7" name="Line 441"/>
              <p:cNvSpPr>
                <a:spLocks noChangeShapeType="1"/>
              </p:cNvSpPr>
              <p:nvPr/>
            </p:nvSpPr>
            <p:spPr bwMode="auto">
              <a:xfrm flipV="1">
                <a:off x="4135" y="2009"/>
                <a:ext cx="7"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8" name="Line 442"/>
              <p:cNvSpPr>
                <a:spLocks noChangeShapeType="1"/>
              </p:cNvSpPr>
              <p:nvPr/>
            </p:nvSpPr>
            <p:spPr bwMode="auto">
              <a:xfrm flipV="1">
                <a:off x="4178" y="1984"/>
                <a:ext cx="11"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9" name="Line 443"/>
              <p:cNvSpPr>
                <a:spLocks noChangeShapeType="1"/>
              </p:cNvSpPr>
              <p:nvPr/>
            </p:nvSpPr>
            <p:spPr bwMode="auto">
              <a:xfrm flipV="1">
                <a:off x="4189" y="1969"/>
                <a:ext cx="15" cy="1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0" name="Line 444"/>
              <p:cNvSpPr>
                <a:spLocks noChangeShapeType="1"/>
              </p:cNvSpPr>
              <p:nvPr/>
            </p:nvSpPr>
            <p:spPr bwMode="auto">
              <a:xfrm flipV="1">
                <a:off x="4204" y="195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1" name="Line 445"/>
              <p:cNvSpPr>
                <a:spLocks noChangeShapeType="1"/>
              </p:cNvSpPr>
              <p:nvPr/>
            </p:nvSpPr>
            <p:spPr bwMode="auto">
              <a:xfrm flipV="1">
                <a:off x="4222" y="194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2" name="Line 446"/>
              <p:cNvSpPr>
                <a:spLocks noChangeShapeType="1"/>
              </p:cNvSpPr>
              <p:nvPr/>
            </p:nvSpPr>
            <p:spPr bwMode="auto">
              <a:xfrm flipV="1">
                <a:off x="4240" y="1940"/>
                <a:ext cx="10"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3" name="Line 447"/>
              <p:cNvSpPr>
                <a:spLocks noChangeShapeType="1"/>
              </p:cNvSpPr>
              <p:nvPr/>
            </p:nvSpPr>
            <p:spPr bwMode="auto">
              <a:xfrm flipV="1">
                <a:off x="4286" y="1915"/>
                <a:ext cx="8"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4" name="Line 448"/>
              <p:cNvSpPr>
                <a:spLocks noChangeShapeType="1"/>
              </p:cNvSpPr>
              <p:nvPr/>
            </p:nvSpPr>
            <p:spPr bwMode="auto">
              <a:xfrm flipV="1">
                <a:off x="4294" y="190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5" name="Line 449"/>
              <p:cNvSpPr>
                <a:spLocks noChangeShapeType="1"/>
              </p:cNvSpPr>
              <p:nvPr/>
            </p:nvSpPr>
            <p:spPr bwMode="auto">
              <a:xfrm flipV="1">
                <a:off x="4312" y="189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6" name="Line 450"/>
              <p:cNvSpPr>
                <a:spLocks noChangeShapeType="1"/>
              </p:cNvSpPr>
              <p:nvPr/>
            </p:nvSpPr>
            <p:spPr bwMode="auto">
              <a:xfrm flipV="1">
                <a:off x="4330" y="1883"/>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7" name="Line 451"/>
              <p:cNvSpPr>
                <a:spLocks noChangeShapeType="1"/>
              </p:cNvSpPr>
              <p:nvPr/>
            </p:nvSpPr>
            <p:spPr bwMode="auto">
              <a:xfrm flipV="1">
                <a:off x="4344" y="187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8" name="Line 452"/>
              <p:cNvSpPr>
                <a:spLocks noChangeShapeType="1"/>
              </p:cNvSpPr>
              <p:nvPr/>
            </p:nvSpPr>
            <p:spPr bwMode="auto">
              <a:xfrm>
                <a:off x="4398" y="1850"/>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9" name="Line 453"/>
              <p:cNvSpPr>
                <a:spLocks noChangeShapeType="1"/>
              </p:cNvSpPr>
              <p:nvPr/>
            </p:nvSpPr>
            <p:spPr bwMode="auto">
              <a:xfrm flipV="1">
                <a:off x="4398" y="184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0" name="Line 454"/>
              <p:cNvSpPr>
                <a:spLocks noChangeShapeType="1"/>
              </p:cNvSpPr>
              <p:nvPr/>
            </p:nvSpPr>
            <p:spPr bwMode="auto">
              <a:xfrm flipV="1">
                <a:off x="4416" y="182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1" name="Line 455"/>
              <p:cNvSpPr>
                <a:spLocks noChangeShapeType="1"/>
              </p:cNvSpPr>
              <p:nvPr/>
            </p:nvSpPr>
            <p:spPr bwMode="auto">
              <a:xfrm flipV="1">
                <a:off x="4434" y="181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2" name="Line 456"/>
              <p:cNvSpPr>
                <a:spLocks noChangeShapeType="1"/>
              </p:cNvSpPr>
              <p:nvPr/>
            </p:nvSpPr>
            <p:spPr bwMode="auto">
              <a:xfrm flipV="1">
                <a:off x="4452" y="180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3" name="Line 457"/>
              <p:cNvSpPr>
                <a:spLocks noChangeShapeType="1"/>
              </p:cNvSpPr>
              <p:nvPr/>
            </p:nvSpPr>
            <p:spPr bwMode="auto">
              <a:xfrm flipV="1">
                <a:off x="4470" y="1804"/>
                <a:ext cx="0"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4" name="Line 458"/>
              <p:cNvSpPr>
                <a:spLocks noChangeShapeType="1"/>
              </p:cNvSpPr>
              <p:nvPr/>
            </p:nvSpPr>
            <p:spPr bwMode="auto">
              <a:xfrm flipV="1">
                <a:off x="4506" y="1771"/>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5" name="Line 459"/>
              <p:cNvSpPr>
                <a:spLocks noChangeShapeType="1"/>
              </p:cNvSpPr>
              <p:nvPr/>
            </p:nvSpPr>
            <p:spPr bwMode="auto">
              <a:xfrm flipV="1">
                <a:off x="4520" y="176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6" name="Line 460"/>
              <p:cNvSpPr>
                <a:spLocks noChangeShapeType="1"/>
              </p:cNvSpPr>
              <p:nvPr/>
            </p:nvSpPr>
            <p:spPr bwMode="auto">
              <a:xfrm flipV="1">
                <a:off x="4538" y="175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7" name="Line 461"/>
              <p:cNvSpPr>
                <a:spLocks noChangeShapeType="1"/>
              </p:cNvSpPr>
              <p:nvPr/>
            </p:nvSpPr>
            <p:spPr bwMode="auto">
              <a:xfrm flipV="1">
                <a:off x="4556" y="173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67" name="Line 462"/>
              <p:cNvSpPr>
                <a:spLocks noChangeShapeType="1"/>
              </p:cNvSpPr>
              <p:nvPr/>
            </p:nvSpPr>
            <p:spPr bwMode="auto">
              <a:xfrm flipV="1">
                <a:off x="4574" y="1735"/>
                <a:ext cx="8"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68" name="Line 463"/>
              <p:cNvSpPr>
                <a:spLocks noChangeShapeType="1"/>
              </p:cNvSpPr>
              <p:nvPr/>
            </p:nvSpPr>
            <p:spPr bwMode="auto">
              <a:xfrm flipV="1">
                <a:off x="4618" y="1706"/>
                <a:ext cx="7"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69" name="Line 464"/>
              <p:cNvSpPr>
                <a:spLocks noChangeShapeType="1"/>
              </p:cNvSpPr>
              <p:nvPr/>
            </p:nvSpPr>
            <p:spPr bwMode="auto">
              <a:xfrm flipV="1">
                <a:off x="4625" y="169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0" name="Line 465"/>
              <p:cNvSpPr>
                <a:spLocks noChangeShapeType="1"/>
              </p:cNvSpPr>
              <p:nvPr/>
            </p:nvSpPr>
            <p:spPr bwMode="auto">
              <a:xfrm flipV="1">
                <a:off x="4643" y="168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1" name="Line 466"/>
              <p:cNvSpPr>
                <a:spLocks noChangeShapeType="1"/>
              </p:cNvSpPr>
              <p:nvPr/>
            </p:nvSpPr>
            <p:spPr bwMode="auto">
              <a:xfrm flipV="1">
                <a:off x="4661" y="167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2" name="Line 467"/>
              <p:cNvSpPr>
                <a:spLocks noChangeShapeType="1"/>
              </p:cNvSpPr>
              <p:nvPr/>
            </p:nvSpPr>
            <p:spPr bwMode="auto">
              <a:xfrm flipV="1">
                <a:off x="4679" y="1667"/>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3" name="Line 468"/>
              <p:cNvSpPr>
                <a:spLocks noChangeShapeType="1"/>
              </p:cNvSpPr>
              <p:nvPr/>
            </p:nvSpPr>
            <p:spPr bwMode="auto">
              <a:xfrm flipV="1">
                <a:off x="4726" y="1642"/>
                <a:ext cx="7"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4" name="Line 469"/>
              <p:cNvSpPr>
                <a:spLocks noChangeShapeType="1"/>
              </p:cNvSpPr>
              <p:nvPr/>
            </p:nvSpPr>
            <p:spPr bwMode="auto">
              <a:xfrm flipV="1">
                <a:off x="4733" y="1631"/>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5" name="Line 470"/>
              <p:cNvSpPr>
                <a:spLocks noChangeShapeType="1"/>
              </p:cNvSpPr>
              <p:nvPr/>
            </p:nvSpPr>
            <p:spPr bwMode="auto">
              <a:xfrm flipV="1">
                <a:off x="4747" y="162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6" name="Line 471"/>
              <p:cNvSpPr>
                <a:spLocks noChangeShapeType="1"/>
              </p:cNvSpPr>
              <p:nvPr/>
            </p:nvSpPr>
            <p:spPr bwMode="auto">
              <a:xfrm flipV="1">
                <a:off x="4765" y="160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7" name="Line 472"/>
              <p:cNvSpPr>
                <a:spLocks noChangeShapeType="1"/>
              </p:cNvSpPr>
              <p:nvPr/>
            </p:nvSpPr>
            <p:spPr bwMode="auto">
              <a:xfrm flipV="1">
                <a:off x="4783" y="159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8" name="Line 473"/>
              <p:cNvSpPr>
                <a:spLocks noChangeShapeType="1"/>
              </p:cNvSpPr>
              <p:nvPr/>
            </p:nvSpPr>
            <p:spPr bwMode="auto">
              <a:xfrm flipV="1">
                <a:off x="4837" y="156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9" name="Line 474"/>
              <p:cNvSpPr>
                <a:spLocks noChangeShapeType="1"/>
              </p:cNvSpPr>
              <p:nvPr/>
            </p:nvSpPr>
            <p:spPr bwMode="auto">
              <a:xfrm flipV="1">
                <a:off x="4855" y="1552"/>
                <a:ext cx="15"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0" name="Line 475"/>
              <p:cNvSpPr>
                <a:spLocks noChangeShapeType="1"/>
              </p:cNvSpPr>
              <p:nvPr/>
            </p:nvSpPr>
            <p:spPr bwMode="auto">
              <a:xfrm flipV="1">
                <a:off x="4870" y="154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1" name="Line 476"/>
              <p:cNvSpPr>
                <a:spLocks noChangeShapeType="1"/>
              </p:cNvSpPr>
              <p:nvPr/>
            </p:nvSpPr>
            <p:spPr bwMode="auto">
              <a:xfrm flipV="1">
                <a:off x="4888" y="153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2" name="Line 477"/>
              <p:cNvSpPr>
                <a:spLocks noChangeShapeType="1"/>
              </p:cNvSpPr>
              <p:nvPr/>
            </p:nvSpPr>
            <p:spPr bwMode="auto">
              <a:xfrm>
                <a:off x="4906" y="1530"/>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3" name="Line 478"/>
              <p:cNvSpPr>
                <a:spLocks noChangeShapeType="1"/>
              </p:cNvSpPr>
              <p:nvPr/>
            </p:nvSpPr>
            <p:spPr bwMode="auto">
              <a:xfrm flipV="1">
                <a:off x="4945" y="1498"/>
                <a:ext cx="15"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4" name="Line 479"/>
              <p:cNvSpPr>
                <a:spLocks noChangeShapeType="1"/>
              </p:cNvSpPr>
              <p:nvPr/>
            </p:nvSpPr>
            <p:spPr bwMode="auto">
              <a:xfrm flipV="1">
                <a:off x="4960" y="148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5" name="Line 480"/>
              <p:cNvSpPr>
                <a:spLocks noChangeShapeType="1"/>
              </p:cNvSpPr>
              <p:nvPr/>
            </p:nvSpPr>
            <p:spPr bwMode="auto">
              <a:xfrm flipV="1">
                <a:off x="4978" y="147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6" name="Line 481"/>
              <p:cNvSpPr>
                <a:spLocks noChangeShapeType="1"/>
              </p:cNvSpPr>
              <p:nvPr/>
            </p:nvSpPr>
            <p:spPr bwMode="auto">
              <a:xfrm flipV="1">
                <a:off x="4996" y="1465"/>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7" name="Line 482"/>
              <p:cNvSpPr>
                <a:spLocks noChangeShapeType="1"/>
              </p:cNvSpPr>
              <p:nvPr/>
            </p:nvSpPr>
            <p:spPr bwMode="auto">
              <a:xfrm flipV="1">
                <a:off x="5010" y="1462"/>
                <a:ext cx="11"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8" name="Line 483"/>
              <p:cNvSpPr>
                <a:spLocks noChangeShapeType="1"/>
              </p:cNvSpPr>
              <p:nvPr/>
            </p:nvSpPr>
            <p:spPr bwMode="auto">
              <a:xfrm flipV="1">
                <a:off x="5057" y="1433"/>
                <a:ext cx="7"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9" name="Line 484"/>
              <p:cNvSpPr>
                <a:spLocks noChangeShapeType="1"/>
              </p:cNvSpPr>
              <p:nvPr/>
            </p:nvSpPr>
            <p:spPr bwMode="auto">
              <a:xfrm flipV="1">
                <a:off x="5064" y="142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90" name="Line 485"/>
              <p:cNvSpPr>
                <a:spLocks noChangeShapeType="1"/>
              </p:cNvSpPr>
              <p:nvPr/>
            </p:nvSpPr>
            <p:spPr bwMode="auto">
              <a:xfrm flipV="1">
                <a:off x="5082" y="141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91" name="Line 486"/>
              <p:cNvSpPr>
                <a:spLocks noChangeShapeType="1"/>
              </p:cNvSpPr>
              <p:nvPr/>
            </p:nvSpPr>
            <p:spPr bwMode="auto">
              <a:xfrm flipV="1">
                <a:off x="5100" y="140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92" name="Line 487"/>
              <p:cNvSpPr>
                <a:spLocks noChangeShapeType="1"/>
              </p:cNvSpPr>
              <p:nvPr/>
            </p:nvSpPr>
            <p:spPr bwMode="auto">
              <a:xfrm flipV="1">
                <a:off x="5118" y="1393"/>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93" name="Line 488"/>
              <p:cNvSpPr>
                <a:spLocks noChangeShapeType="1"/>
              </p:cNvSpPr>
              <p:nvPr/>
            </p:nvSpPr>
            <p:spPr bwMode="auto">
              <a:xfrm>
                <a:off x="5165" y="1368"/>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94" name="Line 489"/>
              <p:cNvSpPr>
                <a:spLocks noChangeShapeType="1"/>
              </p:cNvSpPr>
              <p:nvPr/>
            </p:nvSpPr>
            <p:spPr bwMode="auto">
              <a:xfrm flipV="1">
                <a:off x="5168" y="135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95" name="Line 490"/>
              <p:cNvSpPr>
                <a:spLocks noChangeShapeType="1"/>
              </p:cNvSpPr>
              <p:nvPr/>
            </p:nvSpPr>
            <p:spPr bwMode="auto">
              <a:xfrm flipV="1">
                <a:off x="5186" y="1343"/>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56" name="Line 491"/>
              <p:cNvSpPr>
                <a:spLocks noChangeShapeType="1"/>
              </p:cNvSpPr>
              <p:nvPr/>
            </p:nvSpPr>
            <p:spPr bwMode="auto">
              <a:xfrm flipV="1">
                <a:off x="5204" y="133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57" name="Line 492"/>
              <p:cNvSpPr>
                <a:spLocks noChangeShapeType="1"/>
              </p:cNvSpPr>
              <p:nvPr/>
            </p:nvSpPr>
            <p:spPr bwMode="auto">
              <a:xfrm flipV="1">
                <a:off x="5222" y="1325"/>
                <a:ext cx="18"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58" name="Line 493"/>
              <p:cNvSpPr>
                <a:spLocks noChangeShapeType="1"/>
              </p:cNvSpPr>
              <p:nvPr/>
            </p:nvSpPr>
            <p:spPr bwMode="auto">
              <a:xfrm flipV="1">
                <a:off x="5276" y="1289"/>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59" name="Line 494"/>
              <p:cNvSpPr>
                <a:spLocks noChangeShapeType="1"/>
              </p:cNvSpPr>
              <p:nvPr/>
            </p:nvSpPr>
            <p:spPr bwMode="auto">
              <a:xfrm flipV="1">
                <a:off x="5291" y="127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0" name="Line 495"/>
              <p:cNvSpPr>
                <a:spLocks noChangeShapeType="1"/>
              </p:cNvSpPr>
              <p:nvPr/>
            </p:nvSpPr>
            <p:spPr bwMode="auto">
              <a:xfrm flipV="1">
                <a:off x="5309" y="126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1" name="Line 496"/>
              <p:cNvSpPr>
                <a:spLocks noChangeShapeType="1"/>
              </p:cNvSpPr>
              <p:nvPr/>
            </p:nvSpPr>
            <p:spPr bwMode="auto">
              <a:xfrm flipV="1">
                <a:off x="5327" y="125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2" name="Line 497"/>
              <p:cNvSpPr>
                <a:spLocks noChangeShapeType="1"/>
              </p:cNvSpPr>
              <p:nvPr/>
            </p:nvSpPr>
            <p:spPr bwMode="auto">
              <a:xfrm flipV="1">
                <a:off x="5345" y="1253"/>
                <a:ext cx="3"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3" name="Line 498"/>
              <p:cNvSpPr>
                <a:spLocks noChangeShapeType="1"/>
              </p:cNvSpPr>
              <p:nvPr/>
            </p:nvSpPr>
            <p:spPr bwMode="auto">
              <a:xfrm flipV="1">
                <a:off x="5384" y="1224"/>
                <a:ext cx="15"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2" name="Line 499"/>
              <p:cNvSpPr>
                <a:spLocks noChangeShapeType="1"/>
              </p:cNvSpPr>
              <p:nvPr/>
            </p:nvSpPr>
            <p:spPr bwMode="auto">
              <a:xfrm flipV="1">
                <a:off x="5399" y="1213"/>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3" name="Line 500"/>
              <p:cNvSpPr>
                <a:spLocks noChangeShapeType="1"/>
              </p:cNvSpPr>
              <p:nvPr/>
            </p:nvSpPr>
            <p:spPr bwMode="auto">
              <a:xfrm flipV="1">
                <a:off x="5413" y="120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4" name="Line 501"/>
              <p:cNvSpPr>
                <a:spLocks noChangeShapeType="1"/>
              </p:cNvSpPr>
              <p:nvPr/>
            </p:nvSpPr>
            <p:spPr bwMode="auto">
              <a:xfrm flipV="1">
                <a:off x="5431" y="119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0" name="Line 502"/>
              <p:cNvSpPr>
                <a:spLocks noChangeShapeType="1"/>
              </p:cNvSpPr>
              <p:nvPr/>
            </p:nvSpPr>
            <p:spPr bwMode="auto">
              <a:xfrm flipV="1">
                <a:off x="5449" y="1184"/>
                <a:ext cx="7"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1" name="Line 503"/>
              <p:cNvSpPr>
                <a:spLocks noChangeShapeType="1"/>
              </p:cNvSpPr>
              <p:nvPr/>
            </p:nvSpPr>
            <p:spPr bwMode="auto">
              <a:xfrm flipV="1">
                <a:off x="5496" y="1159"/>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2" name="Line 504"/>
              <p:cNvSpPr>
                <a:spLocks noChangeShapeType="1"/>
              </p:cNvSpPr>
              <p:nvPr/>
            </p:nvSpPr>
            <p:spPr bwMode="auto">
              <a:xfrm flipV="1">
                <a:off x="5503" y="114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3" name="Line 505"/>
              <p:cNvSpPr>
                <a:spLocks noChangeShapeType="1"/>
              </p:cNvSpPr>
              <p:nvPr/>
            </p:nvSpPr>
            <p:spPr bwMode="auto">
              <a:xfrm flipV="1">
                <a:off x="5521" y="1134"/>
                <a:ext cx="15"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4" name="Line 506"/>
              <p:cNvSpPr>
                <a:spLocks noChangeShapeType="1"/>
              </p:cNvSpPr>
              <p:nvPr/>
            </p:nvSpPr>
            <p:spPr bwMode="auto">
              <a:xfrm flipV="1">
                <a:off x="5536" y="112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5" name="Line 507"/>
              <p:cNvSpPr>
                <a:spLocks noChangeShapeType="1"/>
              </p:cNvSpPr>
              <p:nvPr/>
            </p:nvSpPr>
            <p:spPr bwMode="auto">
              <a:xfrm flipV="1">
                <a:off x="5554" y="1116"/>
                <a:ext cx="14"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6" name="Line 508"/>
              <p:cNvSpPr>
                <a:spLocks noChangeShapeType="1"/>
              </p:cNvSpPr>
              <p:nvPr/>
            </p:nvSpPr>
            <p:spPr bwMode="auto">
              <a:xfrm flipV="1">
                <a:off x="5604" y="1091"/>
                <a:ext cx="4"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7" name="Line 509"/>
              <p:cNvSpPr>
                <a:spLocks noChangeShapeType="1"/>
              </p:cNvSpPr>
              <p:nvPr/>
            </p:nvSpPr>
            <p:spPr bwMode="auto">
              <a:xfrm flipV="1">
                <a:off x="5608" y="108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8" name="Line 510"/>
              <p:cNvSpPr>
                <a:spLocks noChangeShapeType="1"/>
              </p:cNvSpPr>
              <p:nvPr/>
            </p:nvSpPr>
            <p:spPr bwMode="auto">
              <a:xfrm flipV="1">
                <a:off x="5626" y="106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9" name="Line 511"/>
              <p:cNvSpPr>
                <a:spLocks noChangeShapeType="1"/>
              </p:cNvSpPr>
              <p:nvPr/>
            </p:nvSpPr>
            <p:spPr bwMode="auto">
              <a:xfrm flipV="1">
                <a:off x="5644" y="105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0" name="Line 512"/>
              <p:cNvSpPr>
                <a:spLocks noChangeShapeType="1"/>
              </p:cNvSpPr>
              <p:nvPr/>
            </p:nvSpPr>
            <p:spPr bwMode="auto">
              <a:xfrm flipV="1">
                <a:off x="5662" y="1048"/>
                <a:ext cx="14"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1" name="Line 513"/>
              <p:cNvSpPr>
                <a:spLocks noChangeShapeType="1"/>
              </p:cNvSpPr>
              <p:nvPr/>
            </p:nvSpPr>
            <p:spPr bwMode="auto">
              <a:xfrm flipV="1">
                <a:off x="5716" y="1015"/>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2" name="Line 514"/>
              <p:cNvSpPr>
                <a:spLocks noChangeShapeType="1"/>
              </p:cNvSpPr>
              <p:nvPr/>
            </p:nvSpPr>
            <p:spPr bwMode="auto">
              <a:xfrm flipV="1">
                <a:off x="5730" y="100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3" name="Line 515"/>
              <p:cNvSpPr>
                <a:spLocks noChangeShapeType="1"/>
              </p:cNvSpPr>
              <p:nvPr/>
            </p:nvSpPr>
            <p:spPr bwMode="auto">
              <a:xfrm flipV="1">
                <a:off x="5748" y="99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4" name="Line 516"/>
              <p:cNvSpPr>
                <a:spLocks noChangeShapeType="1"/>
              </p:cNvSpPr>
              <p:nvPr/>
            </p:nvSpPr>
            <p:spPr bwMode="auto">
              <a:xfrm flipV="1">
                <a:off x="5766" y="98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5" name="Line 517"/>
              <p:cNvSpPr>
                <a:spLocks noChangeShapeType="1"/>
              </p:cNvSpPr>
              <p:nvPr/>
            </p:nvSpPr>
            <p:spPr bwMode="auto">
              <a:xfrm flipV="1">
                <a:off x="5784" y="979"/>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6" name="Line 518"/>
              <p:cNvSpPr>
                <a:spLocks noChangeShapeType="1"/>
              </p:cNvSpPr>
              <p:nvPr/>
            </p:nvSpPr>
            <p:spPr bwMode="auto">
              <a:xfrm flipV="1">
                <a:off x="5824" y="950"/>
                <a:ext cx="10"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7" name="Line 519"/>
              <p:cNvSpPr>
                <a:spLocks noChangeShapeType="1"/>
              </p:cNvSpPr>
              <p:nvPr/>
            </p:nvSpPr>
            <p:spPr bwMode="auto">
              <a:xfrm flipV="1">
                <a:off x="5834" y="936"/>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8" name="Line 520"/>
              <p:cNvSpPr>
                <a:spLocks noChangeShapeType="1"/>
              </p:cNvSpPr>
              <p:nvPr/>
            </p:nvSpPr>
            <p:spPr bwMode="auto">
              <a:xfrm flipV="1">
                <a:off x="5852" y="92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9" name="Line 521"/>
              <p:cNvSpPr>
                <a:spLocks noChangeShapeType="1"/>
              </p:cNvSpPr>
              <p:nvPr/>
            </p:nvSpPr>
            <p:spPr bwMode="auto">
              <a:xfrm flipV="1">
                <a:off x="5870" y="91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0" name="Line 522"/>
              <p:cNvSpPr>
                <a:spLocks noChangeShapeType="1"/>
              </p:cNvSpPr>
              <p:nvPr/>
            </p:nvSpPr>
            <p:spPr bwMode="auto">
              <a:xfrm flipV="1">
                <a:off x="5888" y="911"/>
                <a:ext cx="8"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1" name="Line 523"/>
              <p:cNvSpPr>
                <a:spLocks noChangeShapeType="1"/>
              </p:cNvSpPr>
              <p:nvPr/>
            </p:nvSpPr>
            <p:spPr bwMode="auto">
              <a:xfrm flipV="1">
                <a:off x="5932" y="882"/>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2" name="Line 524"/>
              <p:cNvSpPr>
                <a:spLocks noChangeShapeType="1"/>
              </p:cNvSpPr>
              <p:nvPr/>
            </p:nvSpPr>
            <p:spPr bwMode="auto">
              <a:xfrm flipV="1">
                <a:off x="5939" y="87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3" name="Line 525"/>
              <p:cNvSpPr>
                <a:spLocks noChangeShapeType="1"/>
              </p:cNvSpPr>
              <p:nvPr/>
            </p:nvSpPr>
            <p:spPr bwMode="auto">
              <a:xfrm flipV="1">
                <a:off x="5957" y="86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19" name="Line 526"/>
              <p:cNvSpPr>
                <a:spLocks noChangeShapeType="1"/>
              </p:cNvSpPr>
              <p:nvPr/>
            </p:nvSpPr>
            <p:spPr bwMode="auto">
              <a:xfrm flipV="1">
                <a:off x="5975" y="85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0" name="Line 527"/>
              <p:cNvSpPr>
                <a:spLocks noChangeShapeType="1"/>
              </p:cNvSpPr>
              <p:nvPr/>
            </p:nvSpPr>
            <p:spPr bwMode="auto">
              <a:xfrm flipV="1">
                <a:off x="5993" y="842"/>
                <a:ext cx="14"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1" name="Line 528"/>
              <p:cNvSpPr>
                <a:spLocks noChangeShapeType="1"/>
              </p:cNvSpPr>
              <p:nvPr/>
            </p:nvSpPr>
            <p:spPr bwMode="auto">
              <a:xfrm>
                <a:off x="6043" y="817"/>
                <a:ext cx="4"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3" name="Line 529"/>
              <p:cNvSpPr>
                <a:spLocks noChangeShapeType="1"/>
              </p:cNvSpPr>
              <p:nvPr/>
            </p:nvSpPr>
            <p:spPr bwMode="auto">
              <a:xfrm flipV="1">
                <a:off x="6047" y="80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4" name="Line 530"/>
              <p:cNvSpPr>
                <a:spLocks noChangeShapeType="1"/>
              </p:cNvSpPr>
              <p:nvPr/>
            </p:nvSpPr>
            <p:spPr bwMode="auto">
              <a:xfrm flipV="1">
                <a:off x="6065" y="796"/>
                <a:ext cx="14"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5" name="Line 531"/>
              <p:cNvSpPr>
                <a:spLocks noChangeShapeType="1"/>
              </p:cNvSpPr>
              <p:nvPr/>
            </p:nvSpPr>
            <p:spPr bwMode="auto">
              <a:xfrm flipV="1">
                <a:off x="6079" y="78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6" name="Line 532"/>
              <p:cNvSpPr>
                <a:spLocks noChangeShapeType="1"/>
              </p:cNvSpPr>
              <p:nvPr/>
            </p:nvSpPr>
            <p:spPr bwMode="auto">
              <a:xfrm flipV="1">
                <a:off x="6097" y="77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7" name="Line 533"/>
              <p:cNvSpPr>
                <a:spLocks noChangeShapeType="1"/>
              </p:cNvSpPr>
              <p:nvPr/>
            </p:nvSpPr>
            <p:spPr bwMode="auto">
              <a:xfrm>
                <a:off x="6115" y="774"/>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8" name="Line 534"/>
              <p:cNvSpPr>
                <a:spLocks noChangeShapeType="1"/>
              </p:cNvSpPr>
              <p:nvPr/>
            </p:nvSpPr>
            <p:spPr bwMode="auto">
              <a:xfrm flipV="1">
                <a:off x="6151" y="742"/>
                <a:ext cx="18"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9" name="Line 535"/>
              <p:cNvSpPr>
                <a:spLocks noChangeShapeType="1"/>
              </p:cNvSpPr>
              <p:nvPr/>
            </p:nvSpPr>
            <p:spPr bwMode="auto">
              <a:xfrm flipV="1">
                <a:off x="6169" y="727"/>
                <a:ext cx="18" cy="1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2" name="Line 536"/>
              <p:cNvSpPr>
                <a:spLocks noChangeShapeType="1"/>
              </p:cNvSpPr>
              <p:nvPr/>
            </p:nvSpPr>
            <p:spPr bwMode="auto">
              <a:xfrm flipV="1">
                <a:off x="6187" y="716"/>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3" name="Line 537"/>
              <p:cNvSpPr>
                <a:spLocks noChangeShapeType="1"/>
              </p:cNvSpPr>
              <p:nvPr/>
            </p:nvSpPr>
            <p:spPr bwMode="auto">
              <a:xfrm flipV="1">
                <a:off x="6202" y="70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4" name="Line 538"/>
              <p:cNvSpPr>
                <a:spLocks noChangeShapeType="1"/>
              </p:cNvSpPr>
              <p:nvPr/>
            </p:nvSpPr>
            <p:spPr bwMode="auto">
              <a:xfrm>
                <a:off x="6220" y="706"/>
                <a:ext cx="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5" name="Line 539"/>
              <p:cNvSpPr>
                <a:spLocks noChangeShapeType="1"/>
              </p:cNvSpPr>
              <p:nvPr/>
            </p:nvSpPr>
            <p:spPr bwMode="auto">
              <a:xfrm flipV="1">
                <a:off x="6263" y="673"/>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6" name="Line 540"/>
              <p:cNvSpPr>
                <a:spLocks noChangeShapeType="1"/>
              </p:cNvSpPr>
              <p:nvPr/>
            </p:nvSpPr>
            <p:spPr bwMode="auto">
              <a:xfrm flipV="1">
                <a:off x="6274" y="66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7" name="Line 541"/>
              <p:cNvSpPr>
                <a:spLocks noChangeShapeType="1"/>
              </p:cNvSpPr>
              <p:nvPr/>
            </p:nvSpPr>
            <p:spPr bwMode="auto">
              <a:xfrm flipV="1">
                <a:off x="6292" y="65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8" name="Line 542"/>
              <p:cNvSpPr>
                <a:spLocks noChangeShapeType="1"/>
              </p:cNvSpPr>
              <p:nvPr/>
            </p:nvSpPr>
            <p:spPr bwMode="auto">
              <a:xfrm flipV="1">
                <a:off x="6310" y="64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9" name="Line 543"/>
              <p:cNvSpPr>
                <a:spLocks noChangeShapeType="1"/>
              </p:cNvSpPr>
              <p:nvPr/>
            </p:nvSpPr>
            <p:spPr bwMode="auto">
              <a:xfrm flipV="1">
                <a:off x="6328" y="634"/>
                <a:ext cx="7"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0" name="Line 544"/>
              <p:cNvSpPr>
                <a:spLocks noChangeShapeType="1"/>
              </p:cNvSpPr>
              <p:nvPr/>
            </p:nvSpPr>
            <p:spPr bwMode="auto">
              <a:xfrm flipV="1">
                <a:off x="6371" y="608"/>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1" name="Line 545"/>
              <p:cNvSpPr>
                <a:spLocks noChangeShapeType="1"/>
              </p:cNvSpPr>
              <p:nvPr/>
            </p:nvSpPr>
            <p:spPr bwMode="auto">
              <a:xfrm flipV="1">
                <a:off x="6378" y="59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2" name="Line 546"/>
              <p:cNvSpPr>
                <a:spLocks noChangeShapeType="1"/>
              </p:cNvSpPr>
              <p:nvPr/>
            </p:nvSpPr>
            <p:spPr bwMode="auto">
              <a:xfrm flipV="1">
                <a:off x="6396" y="58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3" name="Line 547"/>
              <p:cNvSpPr>
                <a:spLocks noChangeShapeType="1"/>
              </p:cNvSpPr>
              <p:nvPr/>
            </p:nvSpPr>
            <p:spPr bwMode="auto">
              <a:xfrm flipV="1">
                <a:off x="6414" y="57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4" name="Line 548"/>
              <p:cNvSpPr>
                <a:spLocks noChangeShapeType="1"/>
              </p:cNvSpPr>
              <p:nvPr/>
            </p:nvSpPr>
            <p:spPr bwMode="auto">
              <a:xfrm flipV="1">
                <a:off x="6432" y="565"/>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5" name="Line 549"/>
              <p:cNvSpPr>
                <a:spLocks noChangeShapeType="1"/>
              </p:cNvSpPr>
              <p:nvPr/>
            </p:nvSpPr>
            <p:spPr bwMode="auto">
              <a:xfrm>
                <a:off x="6482" y="544"/>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6" name="Line 550"/>
              <p:cNvSpPr>
                <a:spLocks noChangeShapeType="1"/>
              </p:cNvSpPr>
              <p:nvPr/>
            </p:nvSpPr>
            <p:spPr bwMode="auto">
              <a:xfrm flipV="1">
                <a:off x="6482" y="53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7" name="Line 551"/>
              <p:cNvSpPr>
                <a:spLocks noChangeShapeType="1"/>
              </p:cNvSpPr>
              <p:nvPr/>
            </p:nvSpPr>
            <p:spPr bwMode="auto">
              <a:xfrm flipV="1">
                <a:off x="6500" y="518"/>
                <a:ext cx="18" cy="1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8" name="Line 552"/>
              <p:cNvSpPr>
                <a:spLocks noChangeShapeType="1"/>
              </p:cNvSpPr>
              <p:nvPr/>
            </p:nvSpPr>
            <p:spPr bwMode="auto">
              <a:xfrm flipV="1">
                <a:off x="6518" y="50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9" name="Line 553"/>
              <p:cNvSpPr>
                <a:spLocks noChangeShapeType="1"/>
              </p:cNvSpPr>
              <p:nvPr/>
            </p:nvSpPr>
            <p:spPr bwMode="auto">
              <a:xfrm flipV="1">
                <a:off x="6536" y="49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0" name="Line 554"/>
              <p:cNvSpPr>
                <a:spLocks noChangeShapeType="1"/>
              </p:cNvSpPr>
              <p:nvPr/>
            </p:nvSpPr>
            <p:spPr bwMode="auto">
              <a:xfrm>
                <a:off x="6554" y="497"/>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1" name="Line 555"/>
              <p:cNvSpPr>
                <a:spLocks noChangeShapeType="1"/>
              </p:cNvSpPr>
              <p:nvPr/>
            </p:nvSpPr>
            <p:spPr bwMode="auto">
              <a:xfrm flipV="1">
                <a:off x="6590" y="464"/>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2" name="Line 556"/>
              <p:cNvSpPr>
                <a:spLocks noChangeShapeType="1"/>
              </p:cNvSpPr>
              <p:nvPr/>
            </p:nvSpPr>
            <p:spPr bwMode="auto">
              <a:xfrm flipV="1">
                <a:off x="6605" y="45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3" name="Line 557"/>
              <p:cNvSpPr>
                <a:spLocks noChangeShapeType="1"/>
              </p:cNvSpPr>
              <p:nvPr/>
            </p:nvSpPr>
            <p:spPr bwMode="auto">
              <a:xfrm flipV="1">
                <a:off x="6623" y="44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4" name="Line 558"/>
              <p:cNvSpPr>
                <a:spLocks noChangeShapeType="1"/>
              </p:cNvSpPr>
              <p:nvPr/>
            </p:nvSpPr>
            <p:spPr bwMode="auto">
              <a:xfrm flipV="1">
                <a:off x="6641" y="43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5" name="Line 559"/>
              <p:cNvSpPr>
                <a:spLocks noChangeShapeType="1"/>
              </p:cNvSpPr>
              <p:nvPr/>
            </p:nvSpPr>
            <p:spPr bwMode="auto">
              <a:xfrm flipV="1">
                <a:off x="6659" y="428"/>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9" name="Rectangle 563"/>
              <p:cNvSpPr>
                <a:spLocks noChangeArrowheads="1"/>
              </p:cNvSpPr>
              <p:nvPr/>
            </p:nvSpPr>
            <p:spPr bwMode="auto">
              <a:xfrm>
                <a:off x="3167"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smtClean="0">
                    <a:solidFill>
                      <a:srgbClr val="90353B"/>
                    </a:solidFill>
                  </a:rPr>
                  <a:t>35.2</a:t>
                </a:r>
                <a:endParaRPr lang="en-US" altLang="en-US" smtClean="0">
                  <a:solidFill>
                    <a:prstClr val="black"/>
                  </a:solidFill>
                </a:endParaRPr>
              </a:p>
            </p:txBody>
          </p:sp>
          <p:sp>
            <p:nvSpPr>
              <p:cNvPr id="4060" name="Rectangle 564"/>
              <p:cNvSpPr>
                <a:spLocks noChangeArrowheads="1"/>
              </p:cNvSpPr>
              <p:nvPr/>
            </p:nvSpPr>
            <p:spPr bwMode="auto">
              <a:xfrm>
                <a:off x="4175"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smtClean="0">
                    <a:solidFill>
                      <a:srgbClr val="1A476F"/>
                    </a:solidFill>
                  </a:rPr>
                  <a:t>54.4</a:t>
                </a:r>
                <a:endParaRPr lang="en-US" altLang="en-US" smtClean="0">
                  <a:solidFill>
                    <a:prstClr val="black"/>
                  </a:solidFill>
                </a:endParaRPr>
              </a:p>
            </p:txBody>
          </p:sp>
          <p:sp>
            <p:nvSpPr>
              <p:cNvPr id="4061" name="Rectangle 565"/>
              <p:cNvSpPr>
                <a:spLocks noChangeArrowheads="1"/>
              </p:cNvSpPr>
              <p:nvPr/>
            </p:nvSpPr>
            <p:spPr bwMode="auto">
              <a:xfrm>
                <a:off x="3437" y="3154"/>
                <a:ext cx="77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smtClean="0">
                    <a:solidFill>
                      <a:srgbClr val="000000"/>
                    </a:solidFill>
                  </a:rPr>
                  <a:t>Steady-State</a:t>
                </a:r>
                <a:endParaRPr lang="en-US" altLang="en-US" smtClean="0">
                  <a:solidFill>
                    <a:prstClr val="black"/>
                  </a:solidFill>
                </a:endParaRPr>
              </a:p>
            </p:txBody>
          </p:sp>
          <p:sp>
            <p:nvSpPr>
              <p:cNvPr id="4062" name="Rectangle 566"/>
              <p:cNvSpPr>
                <a:spLocks noChangeArrowheads="1"/>
              </p:cNvSpPr>
              <p:nvPr/>
            </p:nvSpPr>
            <p:spPr bwMode="auto">
              <a:xfrm>
                <a:off x="3498" y="3276"/>
                <a:ext cx="64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smtClean="0">
                    <a:solidFill>
                      <a:srgbClr val="000000"/>
                    </a:solidFill>
                  </a:rPr>
                  <a:t>Gap = 19.2</a:t>
                </a:r>
                <a:endParaRPr lang="en-US" altLang="en-US" smtClean="0">
                  <a:solidFill>
                    <a:prstClr val="black"/>
                  </a:solidFill>
                </a:endParaRPr>
              </a:p>
            </p:txBody>
          </p:sp>
          <p:sp>
            <p:nvSpPr>
              <p:cNvPr id="4063" name="Line 567"/>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64" name="Line 568"/>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65" name="Rectangle 569"/>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4066" name="Line 570"/>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67" name="Rectangle 571"/>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4068" name="Line 572"/>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69" name="Rectangle 573"/>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4070" name="Line 574"/>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71" name="Rectangle 575"/>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4072" name="Line 576"/>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73" name="Rectangle 577"/>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4074" name="Line 578"/>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75" name="Rectangle 579"/>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sp>
            <p:nvSpPr>
              <p:cNvPr id="4076" name="Rectangle 580"/>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Mean Child Household Income Rank</a:t>
                </a:r>
                <a:endParaRPr lang="en-US" altLang="en-US" smtClean="0">
                  <a:solidFill>
                    <a:prstClr val="black"/>
                  </a:solidFill>
                </a:endParaRPr>
              </a:p>
            </p:txBody>
          </p:sp>
          <p:sp>
            <p:nvSpPr>
              <p:cNvPr id="4077" name="Line 581"/>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78" name="Line 582"/>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79" name="Rectangle 583"/>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4080" name="Line 584"/>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81" name="Rectangle 585"/>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4082" name="Line 586"/>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83" name="Rectangle 587"/>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4084" name="Line 588"/>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85" name="Rectangle 589"/>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4086" name="Line 590"/>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87" name="Rectangle 591"/>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4088" name="Line 592"/>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89" name="Rectangle 593"/>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sp>
            <p:nvSpPr>
              <p:cNvPr id="4090" name="Rectangle 594"/>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Parent Household Income Rank</a:t>
                </a:r>
                <a:endParaRPr lang="en-US" altLang="en-US" smtClean="0">
                  <a:solidFill>
                    <a:prstClr val="black"/>
                  </a:solidFill>
                </a:endParaRPr>
              </a:p>
            </p:txBody>
          </p:sp>
          <p:sp>
            <p:nvSpPr>
              <p:cNvPr id="4095" name="Rectangle 599"/>
              <p:cNvSpPr>
                <a:spLocks noChangeArrowheads="1"/>
              </p:cNvSpPr>
              <p:nvPr/>
            </p:nvSpPr>
            <p:spPr bwMode="auto">
              <a:xfrm>
                <a:off x="5284" y="3395"/>
                <a:ext cx="2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900" dirty="0" smtClean="0">
                    <a:solidFill>
                      <a:srgbClr val="000000"/>
                    </a:solidFill>
                  </a:rPr>
                  <a:t> </a:t>
                </a:r>
                <a:endParaRPr lang="en-US" altLang="en-US" dirty="0" smtClean="0">
                  <a:solidFill>
                    <a:prstClr val="black"/>
                  </a:solidFill>
                </a:endParaRPr>
              </a:p>
            </p:txBody>
          </p:sp>
          <p:sp>
            <p:nvSpPr>
              <p:cNvPr id="4097" name="Rectangle 601"/>
              <p:cNvSpPr>
                <a:spLocks noChangeArrowheads="1"/>
              </p:cNvSpPr>
              <p:nvPr/>
            </p:nvSpPr>
            <p:spPr bwMode="auto">
              <a:xfrm>
                <a:off x="6198" y="3395"/>
                <a:ext cx="2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900" dirty="0" smtClean="0">
                    <a:solidFill>
                      <a:srgbClr val="000000"/>
                    </a:solidFill>
                  </a:rPr>
                  <a:t> </a:t>
                </a:r>
                <a:endParaRPr lang="en-US" altLang="en-US" dirty="0" smtClean="0">
                  <a:solidFill>
                    <a:prstClr val="black"/>
                  </a:solidFill>
                </a:endParaRPr>
              </a:p>
            </p:txBody>
          </p:sp>
          <p:sp>
            <p:nvSpPr>
              <p:cNvPr id="4100" name="Rectangle 604"/>
              <p:cNvSpPr>
                <a:spLocks noChangeArrowheads="1"/>
              </p:cNvSpPr>
              <p:nvPr/>
            </p:nvSpPr>
            <p:spPr bwMode="auto">
              <a:xfrm>
                <a:off x="5262" y="3575"/>
                <a:ext cx="2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900" dirty="0" smtClean="0">
                    <a:solidFill>
                      <a:srgbClr val="000000"/>
                    </a:solidFill>
                  </a:rPr>
                  <a:t> </a:t>
                </a:r>
                <a:endParaRPr lang="en-US" altLang="en-US" dirty="0" smtClean="0">
                  <a:solidFill>
                    <a:prstClr val="black"/>
                  </a:solidFill>
                </a:endParaRPr>
              </a:p>
            </p:txBody>
          </p:sp>
          <p:sp>
            <p:nvSpPr>
              <p:cNvPr id="4102" name="Rectangle 606"/>
              <p:cNvSpPr>
                <a:spLocks noChangeArrowheads="1"/>
              </p:cNvSpPr>
              <p:nvPr/>
            </p:nvSpPr>
            <p:spPr bwMode="auto">
              <a:xfrm>
                <a:off x="6169" y="3575"/>
                <a:ext cx="0"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dirty="0" smtClean="0">
                  <a:solidFill>
                    <a:prstClr val="black"/>
                  </a:solidFill>
                </a:endParaRPr>
              </a:p>
            </p:txBody>
          </p:sp>
        </p:grpSp>
        <p:sp>
          <p:nvSpPr>
            <p:cNvPr id="11" name="Rectangle 609"/>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smtClean="0">
                  <a:solidFill>
                    <a:srgbClr val="1E2D53"/>
                  </a:solidFill>
                </a:rPr>
                <a:t> </a:t>
              </a:r>
              <a:endParaRPr lang="en-US" altLang="en-US" smtClean="0">
                <a:solidFill>
                  <a:prstClr val="black"/>
                </a:solidFill>
              </a:endParaRPr>
            </a:p>
          </p:txBody>
        </p:sp>
      </p:grpSp>
      <p:sp>
        <p:nvSpPr>
          <p:cNvPr id="2" name="TextBox 92"/>
          <p:cNvSpPr txBox="1"/>
          <p:nvPr/>
        </p:nvSpPr>
        <p:spPr>
          <a:xfrm>
            <a:off x="1710075" y="87880"/>
            <a:ext cx="9228500" cy="384719"/>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rPr>
              <a:t>Intergenerational Mobility for Whites vs. Blacks</a:t>
            </a:r>
          </a:p>
        </p:txBody>
      </p:sp>
    </p:spTree>
    <p:extLst>
      <p:ext uri="{BB962C8B-B14F-4D97-AF65-F5344CB8AC3E}">
        <p14:creationId xmlns:p14="http://schemas.microsoft.com/office/powerpoint/2010/main" val="3919245866"/>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1374775" y="-6350"/>
            <a:ext cx="9528175" cy="6870700"/>
            <a:chOff x="866" y="-4"/>
            <a:chExt cx="6002" cy="4328"/>
          </a:xfrm>
        </p:grpSpPr>
        <p:sp>
          <p:nvSpPr>
            <p:cNvPr id="6"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7" name="Group 205"/>
            <p:cNvGrpSpPr>
              <a:grpSpLocks/>
            </p:cNvGrpSpPr>
            <p:nvPr/>
          </p:nvGrpSpPr>
          <p:grpSpPr bwMode="auto">
            <a:xfrm>
              <a:off x="866" y="-4"/>
              <a:ext cx="5948" cy="4328"/>
              <a:chOff x="866" y="-4"/>
              <a:chExt cx="5948" cy="4328"/>
            </a:xfrm>
          </p:grpSpPr>
          <p:sp>
            <p:nvSpPr>
              <p:cNvPr id="4303"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4"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5"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6" name="Line 8"/>
              <p:cNvSpPr>
                <a:spLocks noChangeShapeType="1"/>
              </p:cNvSpPr>
              <p:nvPr/>
            </p:nvSpPr>
            <p:spPr bwMode="auto">
              <a:xfrm>
                <a:off x="1435" y="370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7" name="Line 9"/>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8" name="Line 10"/>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9" name="Line 11"/>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0" name="Line 12"/>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1" name="Line 13"/>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2" name="Oval 14"/>
              <p:cNvSpPr>
                <a:spLocks noChangeArrowheads="1"/>
              </p:cNvSpPr>
              <p:nvPr/>
            </p:nvSpPr>
            <p:spPr bwMode="auto">
              <a:xfrm>
                <a:off x="1471" y="25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3" name="Oval 15"/>
              <p:cNvSpPr>
                <a:spLocks noChangeArrowheads="1"/>
              </p:cNvSpPr>
              <p:nvPr/>
            </p:nvSpPr>
            <p:spPr bwMode="auto">
              <a:xfrm>
                <a:off x="1522" y="24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4" name="Oval 16"/>
              <p:cNvSpPr>
                <a:spLocks noChangeArrowheads="1"/>
              </p:cNvSpPr>
              <p:nvPr/>
            </p:nvSpPr>
            <p:spPr bwMode="auto">
              <a:xfrm>
                <a:off x="1576" y="24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5" name="Oval 17"/>
              <p:cNvSpPr>
                <a:spLocks noChangeArrowheads="1"/>
              </p:cNvSpPr>
              <p:nvPr/>
            </p:nvSpPr>
            <p:spPr bwMode="auto">
              <a:xfrm>
                <a:off x="1626" y="2437"/>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6" name="Oval 18"/>
              <p:cNvSpPr>
                <a:spLocks noChangeArrowheads="1"/>
              </p:cNvSpPr>
              <p:nvPr/>
            </p:nvSpPr>
            <p:spPr bwMode="auto">
              <a:xfrm>
                <a:off x="1680" y="24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7" name="Oval 19"/>
              <p:cNvSpPr>
                <a:spLocks noChangeArrowheads="1"/>
              </p:cNvSpPr>
              <p:nvPr/>
            </p:nvSpPr>
            <p:spPr bwMode="auto">
              <a:xfrm>
                <a:off x="1730" y="241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8" name="Oval 20"/>
              <p:cNvSpPr>
                <a:spLocks noChangeArrowheads="1"/>
              </p:cNvSpPr>
              <p:nvPr/>
            </p:nvSpPr>
            <p:spPr bwMode="auto">
              <a:xfrm>
                <a:off x="1784" y="23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19" name="Oval 21"/>
              <p:cNvSpPr>
                <a:spLocks noChangeArrowheads="1"/>
              </p:cNvSpPr>
              <p:nvPr/>
            </p:nvSpPr>
            <p:spPr bwMode="auto">
              <a:xfrm>
                <a:off x="1838" y="23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0" name="Oval 22"/>
              <p:cNvSpPr>
                <a:spLocks noChangeArrowheads="1"/>
              </p:cNvSpPr>
              <p:nvPr/>
            </p:nvSpPr>
            <p:spPr bwMode="auto">
              <a:xfrm>
                <a:off x="1889" y="2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1" name="Oval 23"/>
              <p:cNvSpPr>
                <a:spLocks noChangeArrowheads="1"/>
              </p:cNvSpPr>
              <p:nvPr/>
            </p:nvSpPr>
            <p:spPr bwMode="auto">
              <a:xfrm>
                <a:off x="1943" y="2351"/>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2" name="Oval 24"/>
              <p:cNvSpPr>
                <a:spLocks noChangeArrowheads="1"/>
              </p:cNvSpPr>
              <p:nvPr/>
            </p:nvSpPr>
            <p:spPr bwMode="auto">
              <a:xfrm>
                <a:off x="1993" y="23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3" name="Oval 25"/>
              <p:cNvSpPr>
                <a:spLocks noChangeArrowheads="1"/>
              </p:cNvSpPr>
              <p:nvPr/>
            </p:nvSpPr>
            <p:spPr bwMode="auto">
              <a:xfrm>
                <a:off x="2047" y="23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4" name="Oval 26"/>
              <p:cNvSpPr>
                <a:spLocks noChangeArrowheads="1"/>
              </p:cNvSpPr>
              <p:nvPr/>
            </p:nvSpPr>
            <p:spPr bwMode="auto">
              <a:xfrm>
                <a:off x="2098" y="2322"/>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5" name="Oval 27"/>
              <p:cNvSpPr>
                <a:spLocks noChangeArrowheads="1"/>
              </p:cNvSpPr>
              <p:nvPr/>
            </p:nvSpPr>
            <p:spPr bwMode="auto">
              <a:xfrm>
                <a:off x="2152" y="23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6" name="Oval 28"/>
              <p:cNvSpPr>
                <a:spLocks noChangeArrowheads="1"/>
              </p:cNvSpPr>
              <p:nvPr/>
            </p:nvSpPr>
            <p:spPr bwMode="auto">
              <a:xfrm>
                <a:off x="2202" y="2300"/>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7" name="Oval 29"/>
              <p:cNvSpPr>
                <a:spLocks noChangeArrowheads="1"/>
              </p:cNvSpPr>
              <p:nvPr/>
            </p:nvSpPr>
            <p:spPr bwMode="auto">
              <a:xfrm>
                <a:off x="2256" y="22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8" name="Oval 30"/>
              <p:cNvSpPr>
                <a:spLocks noChangeArrowheads="1"/>
              </p:cNvSpPr>
              <p:nvPr/>
            </p:nvSpPr>
            <p:spPr bwMode="auto">
              <a:xfrm>
                <a:off x="2310" y="22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29" name="Oval 31"/>
              <p:cNvSpPr>
                <a:spLocks noChangeArrowheads="1"/>
              </p:cNvSpPr>
              <p:nvPr/>
            </p:nvSpPr>
            <p:spPr bwMode="auto">
              <a:xfrm>
                <a:off x="2360" y="22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0" name="Oval 32"/>
              <p:cNvSpPr>
                <a:spLocks noChangeArrowheads="1"/>
              </p:cNvSpPr>
              <p:nvPr/>
            </p:nvSpPr>
            <p:spPr bwMode="auto">
              <a:xfrm>
                <a:off x="2414" y="22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1" name="Oval 33"/>
              <p:cNvSpPr>
                <a:spLocks noChangeArrowheads="1"/>
              </p:cNvSpPr>
              <p:nvPr/>
            </p:nvSpPr>
            <p:spPr bwMode="auto">
              <a:xfrm>
                <a:off x="2465" y="22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2" name="Oval 34"/>
              <p:cNvSpPr>
                <a:spLocks noChangeArrowheads="1"/>
              </p:cNvSpPr>
              <p:nvPr/>
            </p:nvSpPr>
            <p:spPr bwMode="auto">
              <a:xfrm>
                <a:off x="2519" y="22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3" name="Oval 35"/>
              <p:cNvSpPr>
                <a:spLocks noChangeArrowheads="1"/>
              </p:cNvSpPr>
              <p:nvPr/>
            </p:nvSpPr>
            <p:spPr bwMode="auto">
              <a:xfrm>
                <a:off x="2569" y="223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4" name="Oval 36"/>
              <p:cNvSpPr>
                <a:spLocks noChangeArrowheads="1"/>
              </p:cNvSpPr>
              <p:nvPr/>
            </p:nvSpPr>
            <p:spPr bwMode="auto">
              <a:xfrm>
                <a:off x="2623" y="22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5" name="Oval 37"/>
              <p:cNvSpPr>
                <a:spLocks noChangeArrowheads="1"/>
              </p:cNvSpPr>
              <p:nvPr/>
            </p:nvSpPr>
            <p:spPr bwMode="auto">
              <a:xfrm>
                <a:off x="2677" y="220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6" name="Oval 38"/>
              <p:cNvSpPr>
                <a:spLocks noChangeArrowheads="1"/>
              </p:cNvSpPr>
              <p:nvPr/>
            </p:nvSpPr>
            <p:spPr bwMode="auto">
              <a:xfrm>
                <a:off x="2728" y="22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7" name="Oval 39"/>
              <p:cNvSpPr>
                <a:spLocks noChangeArrowheads="1"/>
              </p:cNvSpPr>
              <p:nvPr/>
            </p:nvSpPr>
            <p:spPr bwMode="auto">
              <a:xfrm>
                <a:off x="2782"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8" name="Oval 40"/>
              <p:cNvSpPr>
                <a:spLocks noChangeArrowheads="1"/>
              </p:cNvSpPr>
              <p:nvPr/>
            </p:nvSpPr>
            <p:spPr bwMode="auto">
              <a:xfrm>
                <a:off x="2832" y="21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39" name="Oval 41"/>
              <p:cNvSpPr>
                <a:spLocks noChangeArrowheads="1"/>
              </p:cNvSpPr>
              <p:nvPr/>
            </p:nvSpPr>
            <p:spPr bwMode="auto">
              <a:xfrm>
                <a:off x="2886" y="21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0" name="Oval 42"/>
              <p:cNvSpPr>
                <a:spLocks noChangeArrowheads="1"/>
              </p:cNvSpPr>
              <p:nvPr/>
            </p:nvSpPr>
            <p:spPr bwMode="auto">
              <a:xfrm>
                <a:off x="2936" y="21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1" name="Oval 43"/>
              <p:cNvSpPr>
                <a:spLocks noChangeArrowheads="1"/>
              </p:cNvSpPr>
              <p:nvPr/>
            </p:nvSpPr>
            <p:spPr bwMode="auto">
              <a:xfrm>
                <a:off x="2990" y="21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2" name="Oval 44"/>
              <p:cNvSpPr>
                <a:spLocks noChangeArrowheads="1"/>
              </p:cNvSpPr>
              <p:nvPr/>
            </p:nvSpPr>
            <p:spPr bwMode="auto">
              <a:xfrm>
                <a:off x="3041" y="2138"/>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3" name="Oval 45"/>
              <p:cNvSpPr>
                <a:spLocks noChangeArrowheads="1"/>
              </p:cNvSpPr>
              <p:nvPr/>
            </p:nvSpPr>
            <p:spPr bwMode="auto">
              <a:xfrm>
                <a:off x="3095"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4" name="Oval 46"/>
              <p:cNvSpPr>
                <a:spLocks noChangeArrowheads="1"/>
              </p:cNvSpPr>
              <p:nvPr/>
            </p:nvSpPr>
            <p:spPr bwMode="auto">
              <a:xfrm>
                <a:off x="3149"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5" name="Oval 47"/>
              <p:cNvSpPr>
                <a:spLocks noChangeArrowheads="1"/>
              </p:cNvSpPr>
              <p:nvPr/>
            </p:nvSpPr>
            <p:spPr bwMode="auto">
              <a:xfrm>
                <a:off x="3199" y="2110"/>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6" name="Oval 48"/>
              <p:cNvSpPr>
                <a:spLocks noChangeArrowheads="1"/>
              </p:cNvSpPr>
              <p:nvPr/>
            </p:nvSpPr>
            <p:spPr bwMode="auto">
              <a:xfrm>
                <a:off x="3253" y="2099"/>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7" name="Oval 49"/>
              <p:cNvSpPr>
                <a:spLocks noChangeArrowheads="1"/>
              </p:cNvSpPr>
              <p:nvPr/>
            </p:nvSpPr>
            <p:spPr bwMode="auto">
              <a:xfrm>
                <a:off x="3304" y="20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8" name="Oval 50"/>
              <p:cNvSpPr>
                <a:spLocks noChangeArrowheads="1"/>
              </p:cNvSpPr>
              <p:nvPr/>
            </p:nvSpPr>
            <p:spPr bwMode="auto">
              <a:xfrm>
                <a:off x="3358" y="207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49" name="Oval 51"/>
              <p:cNvSpPr>
                <a:spLocks noChangeArrowheads="1"/>
              </p:cNvSpPr>
              <p:nvPr/>
            </p:nvSpPr>
            <p:spPr bwMode="auto">
              <a:xfrm>
                <a:off x="3408" y="20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0" name="Oval 52"/>
              <p:cNvSpPr>
                <a:spLocks noChangeArrowheads="1"/>
              </p:cNvSpPr>
              <p:nvPr/>
            </p:nvSpPr>
            <p:spPr bwMode="auto">
              <a:xfrm>
                <a:off x="3462" y="2059"/>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1" name="Oval 53"/>
              <p:cNvSpPr>
                <a:spLocks noChangeArrowheads="1"/>
              </p:cNvSpPr>
              <p:nvPr/>
            </p:nvSpPr>
            <p:spPr bwMode="auto">
              <a:xfrm>
                <a:off x="3512" y="205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2" name="Oval 54"/>
              <p:cNvSpPr>
                <a:spLocks noChangeArrowheads="1"/>
              </p:cNvSpPr>
              <p:nvPr/>
            </p:nvSpPr>
            <p:spPr bwMode="auto">
              <a:xfrm>
                <a:off x="3566" y="204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3" name="Oval 55"/>
              <p:cNvSpPr>
                <a:spLocks noChangeArrowheads="1"/>
              </p:cNvSpPr>
              <p:nvPr/>
            </p:nvSpPr>
            <p:spPr bwMode="auto">
              <a:xfrm>
                <a:off x="3620" y="20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4" name="Oval 56"/>
              <p:cNvSpPr>
                <a:spLocks noChangeArrowheads="1"/>
              </p:cNvSpPr>
              <p:nvPr/>
            </p:nvSpPr>
            <p:spPr bwMode="auto">
              <a:xfrm>
                <a:off x="3671" y="20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5" name="Oval 57"/>
              <p:cNvSpPr>
                <a:spLocks noChangeArrowheads="1"/>
              </p:cNvSpPr>
              <p:nvPr/>
            </p:nvSpPr>
            <p:spPr bwMode="auto">
              <a:xfrm>
                <a:off x="3725" y="2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6" name="Oval 58"/>
              <p:cNvSpPr>
                <a:spLocks noChangeArrowheads="1"/>
              </p:cNvSpPr>
              <p:nvPr/>
            </p:nvSpPr>
            <p:spPr bwMode="auto">
              <a:xfrm>
                <a:off x="3775" y="20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7" name="Oval 59"/>
              <p:cNvSpPr>
                <a:spLocks noChangeArrowheads="1"/>
              </p:cNvSpPr>
              <p:nvPr/>
            </p:nvSpPr>
            <p:spPr bwMode="auto">
              <a:xfrm>
                <a:off x="3829" y="1994"/>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8" name="Oval 60"/>
              <p:cNvSpPr>
                <a:spLocks noChangeArrowheads="1"/>
              </p:cNvSpPr>
              <p:nvPr/>
            </p:nvSpPr>
            <p:spPr bwMode="auto">
              <a:xfrm>
                <a:off x="3880" y="19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59" name="Oval 61"/>
              <p:cNvSpPr>
                <a:spLocks noChangeArrowheads="1"/>
              </p:cNvSpPr>
              <p:nvPr/>
            </p:nvSpPr>
            <p:spPr bwMode="auto">
              <a:xfrm>
                <a:off x="3934" y="1984"/>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0" name="Oval 62"/>
              <p:cNvSpPr>
                <a:spLocks noChangeArrowheads="1"/>
              </p:cNvSpPr>
              <p:nvPr/>
            </p:nvSpPr>
            <p:spPr bwMode="auto">
              <a:xfrm>
                <a:off x="3984" y="1969"/>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1" name="Oval 63"/>
              <p:cNvSpPr>
                <a:spLocks noChangeArrowheads="1"/>
              </p:cNvSpPr>
              <p:nvPr/>
            </p:nvSpPr>
            <p:spPr bwMode="auto">
              <a:xfrm>
                <a:off x="4038" y="1958"/>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2" name="Oval 64"/>
              <p:cNvSpPr>
                <a:spLocks noChangeArrowheads="1"/>
              </p:cNvSpPr>
              <p:nvPr/>
            </p:nvSpPr>
            <p:spPr bwMode="auto">
              <a:xfrm>
                <a:off x="4092" y="195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3" name="Oval 65"/>
              <p:cNvSpPr>
                <a:spLocks noChangeArrowheads="1"/>
              </p:cNvSpPr>
              <p:nvPr/>
            </p:nvSpPr>
            <p:spPr bwMode="auto">
              <a:xfrm>
                <a:off x="4142" y="1940"/>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4" name="Oval 66"/>
              <p:cNvSpPr>
                <a:spLocks noChangeArrowheads="1"/>
              </p:cNvSpPr>
              <p:nvPr/>
            </p:nvSpPr>
            <p:spPr bwMode="auto">
              <a:xfrm>
                <a:off x="4196" y="193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5" name="Oval 67"/>
              <p:cNvSpPr>
                <a:spLocks noChangeArrowheads="1"/>
              </p:cNvSpPr>
              <p:nvPr/>
            </p:nvSpPr>
            <p:spPr bwMode="auto">
              <a:xfrm>
                <a:off x="4247" y="19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6" name="Oval 68"/>
              <p:cNvSpPr>
                <a:spLocks noChangeArrowheads="1"/>
              </p:cNvSpPr>
              <p:nvPr/>
            </p:nvSpPr>
            <p:spPr bwMode="auto">
              <a:xfrm>
                <a:off x="4301" y="19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7" name="Oval 69"/>
              <p:cNvSpPr>
                <a:spLocks noChangeArrowheads="1"/>
              </p:cNvSpPr>
              <p:nvPr/>
            </p:nvSpPr>
            <p:spPr bwMode="auto">
              <a:xfrm>
                <a:off x="4351" y="19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8" name="Oval 70"/>
              <p:cNvSpPr>
                <a:spLocks noChangeArrowheads="1"/>
              </p:cNvSpPr>
              <p:nvPr/>
            </p:nvSpPr>
            <p:spPr bwMode="auto">
              <a:xfrm>
                <a:off x="4405" y="18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69" name="Oval 71"/>
              <p:cNvSpPr>
                <a:spLocks noChangeArrowheads="1"/>
              </p:cNvSpPr>
              <p:nvPr/>
            </p:nvSpPr>
            <p:spPr bwMode="auto">
              <a:xfrm>
                <a:off x="4456" y="1886"/>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0" name="Oval 72"/>
              <p:cNvSpPr>
                <a:spLocks noChangeArrowheads="1"/>
              </p:cNvSpPr>
              <p:nvPr/>
            </p:nvSpPr>
            <p:spPr bwMode="auto">
              <a:xfrm>
                <a:off x="4510" y="18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1" name="Oval 73"/>
              <p:cNvSpPr>
                <a:spLocks noChangeArrowheads="1"/>
              </p:cNvSpPr>
              <p:nvPr/>
            </p:nvSpPr>
            <p:spPr bwMode="auto">
              <a:xfrm>
                <a:off x="4564" y="18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2" name="Oval 74"/>
              <p:cNvSpPr>
                <a:spLocks noChangeArrowheads="1"/>
              </p:cNvSpPr>
              <p:nvPr/>
            </p:nvSpPr>
            <p:spPr bwMode="auto">
              <a:xfrm>
                <a:off x="4614" y="18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3" name="Oval 75"/>
              <p:cNvSpPr>
                <a:spLocks noChangeArrowheads="1"/>
              </p:cNvSpPr>
              <p:nvPr/>
            </p:nvSpPr>
            <p:spPr bwMode="auto">
              <a:xfrm>
                <a:off x="4668" y="18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4" name="Oval 76"/>
              <p:cNvSpPr>
                <a:spLocks noChangeArrowheads="1"/>
              </p:cNvSpPr>
              <p:nvPr/>
            </p:nvSpPr>
            <p:spPr bwMode="auto">
              <a:xfrm>
                <a:off x="4718" y="18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5" name="Oval 77"/>
              <p:cNvSpPr>
                <a:spLocks noChangeArrowheads="1"/>
              </p:cNvSpPr>
              <p:nvPr/>
            </p:nvSpPr>
            <p:spPr bwMode="auto">
              <a:xfrm>
                <a:off x="4772" y="18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6" name="Oval 78"/>
              <p:cNvSpPr>
                <a:spLocks noChangeArrowheads="1"/>
              </p:cNvSpPr>
              <p:nvPr/>
            </p:nvSpPr>
            <p:spPr bwMode="auto">
              <a:xfrm>
                <a:off x="4823" y="1814"/>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7" name="Oval 79"/>
              <p:cNvSpPr>
                <a:spLocks noChangeArrowheads="1"/>
              </p:cNvSpPr>
              <p:nvPr/>
            </p:nvSpPr>
            <p:spPr bwMode="auto">
              <a:xfrm>
                <a:off x="4877" y="180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8" name="Oval 80"/>
              <p:cNvSpPr>
                <a:spLocks noChangeArrowheads="1"/>
              </p:cNvSpPr>
              <p:nvPr/>
            </p:nvSpPr>
            <p:spPr bwMode="auto">
              <a:xfrm>
                <a:off x="4927" y="1793"/>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79" name="Oval 81"/>
              <p:cNvSpPr>
                <a:spLocks noChangeArrowheads="1"/>
              </p:cNvSpPr>
              <p:nvPr/>
            </p:nvSpPr>
            <p:spPr bwMode="auto">
              <a:xfrm>
                <a:off x="4981" y="17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0" name="Oval 82"/>
              <p:cNvSpPr>
                <a:spLocks noChangeArrowheads="1"/>
              </p:cNvSpPr>
              <p:nvPr/>
            </p:nvSpPr>
            <p:spPr bwMode="auto">
              <a:xfrm>
                <a:off x="5035" y="177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1" name="Oval 83"/>
              <p:cNvSpPr>
                <a:spLocks noChangeArrowheads="1"/>
              </p:cNvSpPr>
              <p:nvPr/>
            </p:nvSpPr>
            <p:spPr bwMode="auto">
              <a:xfrm>
                <a:off x="5086" y="17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2" name="Oval 84"/>
              <p:cNvSpPr>
                <a:spLocks noChangeArrowheads="1"/>
              </p:cNvSpPr>
              <p:nvPr/>
            </p:nvSpPr>
            <p:spPr bwMode="auto">
              <a:xfrm>
                <a:off x="5140" y="17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3" name="Oval 85"/>
              <p:cNvSpPr>
                <a:spLocks noChangeArrowheads="1"/>
              </p:cNvSpPr>
              <p:nvPr/>
            </p:nvSpPr>
            <p:spPr bwMode="auto">
              <a:xfrm>
                <a:off x="5190"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4" name="Oval 86"/>
              <p:cNvSpPr>
                <a:spLocks noChangeArrowheads="1"/>
              </p:cNvSpPr>
              <p:nvPr/>
            </p:nvSpPr>
            <p:spPr bwMode="auto">
              <a:xfrm>
                <a:off x="5244" y="17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5" name="Oval 87"/>
              <p:cNvSpPr>
                <a:spLocks noChangeArrowheads="1"/>
              </p:cNvSpPr>
              <p:nvPr/>
            </p:nvSpPr>
            <p:spPr bwMode="auto">
              <a:xfrm>
                <a:off x="5294" y="1721"/>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6" name="Oval 88"/>
              <p:cNvSpPr>
                <a:spLocks noChangeArrowheads="1"/>
              </p:cNvSpPr>
              <p:nvPr/>
            </p:nvSpPr>
            <p:spPr bwMode="auto">
              <a:xfrm>
                <a:off x="5348" y="17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7" name="Oval 89"/>
              <p:cNvSpPr>
                <a:spLocks noChangeArrowheads="1"/>
              </p:cNvSpPr>
              <p:nvPr/>
            </p:nvSpPr>
            <p:spPr bwMode="auto">
              <a:xfrm>
                <a:off x="5399" y="1703"/>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8" name="Oval 90"/>
              <p:cNvSpPr>
                <a:spLocks noChangeArrowheads="1"/>
              </p:cNvSpPr>
              <p:nvPr/>
            </p:nvSpPr>
            <p:spPr bwMode="auto">
              <a:xfrm>
                <a:off x="5453" y="16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89" name="Oval 91"/>
              <p:cNvSpPr>
                <a:spLocks noChangeArrowheads="1"/>
              </p:cNvSpPr>
              <p:nvPr/>
            </p:nvSpPr>
            <p:spPr bwMode="auto">
              <a:xfrm>
                <a:off x="5507" y="16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0" name="Oval 92"/>
              <p:cNvSpPr>
                <a:spLocks noChangeArrowheads="1"/>
              </p:cNvSpPr>
              <p:nvPr/>
            </p:nvSpPr>
            <p:spPr bwMode="auto">
              <a:xfrm>
                <a:off x="5557" y="16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1" name="Oval 93"/>
              <p:cNvSpPr>
                <a:spLocks noChangeArrowheads="1"/>
              </p:cNvSpPr>
              <p:nvPr/>
            </p:nvSpPr>
            <p:spPr bwMode="auto">
              <a:xfrm>
                <a:off x="5611" y="1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2" name="Oval 94"/>
              <p:cNvSpPr>
                <a:spLocks noChangeArrowheads="1"/>
              </p:cNvSpPr>
              <p:nvPr/>
            </p:nvSpPr>
            <p:spPr bwMode="auto">
              <a:xfrm>
                <a:off x="5662" y="16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3" name="Oval 95"/>
              <p:cNvSpPr>
                <a:spLocks noChangeArrowheads="1"/>
              </p:cNvSpPr>
              <p:nvPr/>
            </p:nvSpPr>
            <p:spPr bwMode="auto">
              <a:xfrm>
                <a:off x="5716" y="162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4" name="Oval 96"/>
              <p:cNvSpPr>
                <a:spLocks noChangeArrowheads="1"/>
              </p:cNvSpPr>
              <p:nvPr/>
            </p:nvSpPr>
            <p:spPr bwMode="auto">
              <a:xfrm>
                <a:off x="5766" y="1624"/>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5" name="Oval 97"/>
              <p:cNvSpPr>
                <a:spLocks noChangeArrowheads="1"/>
              </p:cNvSpPr>
              <p:nvPr/>
            </p:nvSpPr>
            <p:spPr bwMode="auto">
              <a:xfrm>
                <a:off x="5820" y="1606"/>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6" name="Oval 98"/>
              <p:cNvSpPr>
                <a:spLocks noChangeArrowheads="1"/>
              </p:cNvSpPr>
              <p:nvPr/>
            </p:nvSpPr>
            <p:spPr bwMode="auto">
              <a:xfrm>
                <a:off x="5874" y="15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7" name="Oval 99"/>
              <p:cNvSpPr>
                <a:spLocks noChangeArrowheads="1"/>
              </p:cNvSpPr>
              <p:nvPr/>
            </p:nvSpPr>
            <p:spPr bwMode="auto">
              <a:xfrm>
                <a:off x="5924" y="15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8" name="Oval 100"/>
              <p:cNvSpPr>
                <a:spLocks noChangeArrowheads="1"/>
              </p:cNvSpPr>
              <p:nvPr/>
            </p:nvSpPr>
            <p:spPr bwMode="auto">
              <a:xfrm>
                <a:off x="5978" y="15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99" name="Oval 101"/>
              <p:cNvSpPr>
                <a:spLocks noChangeArrowheads="1"/>
              </p:cNvSpPr>
              <p:nvPr/>
            </p:nvSpPr>
            <p:spPr bwMode="auto">
              <a:xfrm>
                <a:off x="6029" y="15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0" name="Oval 102"/>
              <p:cNvSpPr>
                <a:spLocks noChangeArrowheads="1"/>
              </p:cNvSpPr>
              <p:nvPr/>
            </p:nvSpPr>
            <p:spPr bwMode="auto">
              <a:xfrm>
                <a:off x="6083"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1" name="Oval 103"/>
              <p:cNvSpPr>
                <a:spLocks noChangeArrowheads="1"/>
              </p:cNvSpPr>
              <p:nvPr/>
            </p:nvSpPr>
            <p:spPr bwMode="auto">
              <a:xfrm>
                <a:off x="6133" y="15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2" name="Oval 104"/>
              <p:cNvSpPr>
                <a:spLocks noChangeArrowheads="1"/>
              </p:cNvSpPr>
              <p:nvPr/>
            </p:nvSpPr>
            <p:spPr bwMode="auto">
              <a:xfrm>
                <a:off x="6187" y="15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3" name="Oval 105"/>
              <p:cNvSpPr>
                <a:spLocks noChangeArrowheads="1"/>
              </p:cNvSpPr>
              <p:nvPr/>
            </p:nvSpPr>
            <p:spPr bwMode="auto">
              <a:xfrm>
                <a:off x="6238" y="1490"/>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4" name="Oval 106"/>
              <p:cNvSpPr>
                <a:spLocks noChangeArrowheads="1"/>
              </p:cNvSpPr>
              <p:nvPr/>
            </p:nvSpPr>
            <p:spPr bwMode="auto">
              <a:xfrm>
                <a:off x="6292" y="146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5" name="Oval 107"/>
              <p:cNvSpPr>
                <a:spLocks noChangeArrowheads="1"/>
              </p:cNvSpPr>
              <p:nvPr/>
            </p:nvSpPr>
            <p:spPr bwMode="auto">
              <a:xfrm>
                <a:off x="6342" y="1451"/>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6" name="Oval 108"/>
              <p:cNvSpPr>
                <a:spLocks noChangeArrowheads="1"/>
              </p:cNvSpPr>
              <p:nvPr/>
            </p:nvSpPr>
            <p:spPr bwMode="auto">
              <a:xfrm>
                <a:off x="6396" y="14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7" name="Oval 109"/>
              <p:cNvSpPr>
                <a:spLocks noChangeArrowheads="1"/>
              </p:cNvSpPr>
              <p:nvPr/>
            </p:nvSpPr>
            <p:spPr bwMode="auto">
              <a:xfrm>
                <a:off x="6450" y="1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8" name="Oval 110"/>
              <p:cNvSpPr>
                <a:spLocks noChangeArrowheads="1"/>
              </p:cNvSpPr>
              <p:nvPr/>
            </p:nvSpPr>
            <p:spPr bwMode="auto">
              <a:xfrm>
                <a:off x="6500" y="13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09" name="Oval 111"/>
              <p:cNvSpPr>
                <a:spLocks noChangeArrowheads="1"/>
              </p:cNvSpPr>
              <p:nvPr/>
            </p:nvSpPr>
            <p:spPr bwMode="auto">
              <a:xfrm>
                <a:off x="6554" y="13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0" name="Oval 112"/>
              <p:cNvSpPr>
                <a:spLocks noChangeArrowheads="1"/>
              </p:cNvSpPr>
              <p:nvPr/>
            </p:nvSpPr>
            <p:spPr bwMode="auto">
              <a:xfrm>
                <a:off x="6605" y="13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1" name="Oval 113"/>
              <p:cNvSpPr>
                <a:spLocks noChangeArrowheads="1"/>
              </p:cNvSpPr>
              <p:nvPr/>
            </p:nvSpPr>
            <p:spPr bwMode="auto">
              <a:xfrm>
                <a:off x="6659" y="12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2" name="Freeform 114"/>
              <p:cNvSpPr>
                <a:spLocks/>
              </p:cNvSpPr>
              <p:nvPr/>
            </p:nvSpPr>
            <p:spPr bwMode="auto">
              <a:xfrm>
                <a:off x="1457" y="284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3" name="Freeform 115"/>
              <p:cNvSpPr>
                <a:spLocks/>
              </p:cNvSpPr>
              <p:nvPr/>
            </p:nvSpPr>
            <p:spPr bwMode="auto">
              <a:xfrm>
                <a:off x="1511" y="281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4" name="Freeform 116"/>
              <p:cNvSpPr>
                <a:spLocks/>
              </p:cNvSpPr>
              <p:nvPr/>
            </p:nvSpPr>
            <p:spPr bwMode="auto">
              <a:xfrm>
                <a:off x="1561" y="2790"/>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5" name="Freeform 117"/>
              <p:cNvSpPr>
                <a:spLocks/>
              </p:cNvSpPr>
              <p:nvPr/>
            </p:nvSpPr>
            <p:spPr bwMode="auto">
              <a:xfrm>
                <a:off x="1615" y="277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6" name="Freeform 118"/>
              <p:cNvSpPr>
                <a:spLocks/>
              </p:cNvSpPr>
              <p:nvPr/>
            </p:nvSpPr>
            <p:spPr bwMode="auto">
              <a:xfrm>
                <a:off x="1669" y="275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7" name="Freeform 119"/>
              <p:cNvSpPr>
                <a:spLocks/>
              </p:cNvSpPr>
              <p:nvPr/>
            </p:nvSpPr>
            <p:spPr bwMode="auto">
              <a:xfrm>
                <a:off x="1720" y="275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8" name="Freeform 120"/>
              <p:cNvSpPr>
                <a:spLocks/>
              </p:cNvSpPr>
              <p:nvPr/>
            </p:nvSpPr>
            <p:spPr bwMode="auto">
              <a:xfrm>
                <a:off x="1774" y="274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19" name="Freeform 121"/>
              <p:cNvSpPr>
                <a:spLocks/>
              </p:cNvSpPr>
              <p:nvPr/>
            </p:nvSpPr>
            <p:spPr bwMode="auto">
              <a:xfrm>
                <a:off x="1824" y="2725"/>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0" name="Freeform 122"/>
              <p:cNvSpPr>
                <a:spLocks/>
              </p:cNvSpPr>
              <p:nvPr/>
            </p:nvSpPr>
            <p:spPr bwMode="auto">
              <a:xfrm>
                <a:off x="1878" y="2718"/>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1" name="Freeform 123"/>
              <p:cNvSpPr>
                <a:spLocks/>
              </p:cNvSpPr>
              <p:nvPr/>
            </p:nvSpPr>
            <p:spPr bwMode="auto">
              <a:xfrm>
                <a:off x="1928" y="270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2" name="Freeform 124"/>
              <p:cNvSpPr>
                <a:spLocks/>
              </p:cNvSpPr>
              <p:nvPr/>
            </p:nvSpPr>
            <p:spPr bwMode="auto">
              <a:xfrm>
                <a:off x="1982" y="2700"/>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3" name="Freeform 125"/>
              <p:cNvSpPr>
                <a:spLocks/>
              </p:cNvSpPr>
              <p:nvPr/>
            </p:nvSpPr>
            <p:spPr bwMode="auto">
              <a:xfrm>
                <a:off x="2033" y="2693"/>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4" name="Freeform 126"/>
              <p:cNvSpPr>
                <a:spLocks/>
              </p:cNvSpPr>
              <p:nvPr/>
            </p:nvSpPr>
            <p:spPr bwMode="auto">
              <a:xfrm>
                <a:off x="2087" y="268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5" name="Freeform 127"/>
              <p:cNvSpPr>
                <a:spLocks/>
              </p:cNvSpPr>
              <p:nvPr/>
            </p:nvSpPr>
            <p:spPr bwMode="auto">
              <a:xfrm>
                <a:off x="2141" y="2678"/>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6" name="Freeform 128"/>
              <p:cNvSpPr>
                <a:spLocks/>
              </p:cNvSpPr>
              <p:nvPr/>
            </p:nvSpPr>
            <p:spPr bwMode="auto">
              <a:xfrm>
                <a:off x="2191" y="266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7" name="Freeform 129"/>
              <p:cNvSpPr>
                <a:spLocks/>
              </p:cNvSpPr>
              <p:nvPr/>
            </p:nvSpPr>
            <p:spPr bwMode="auto">
              <a:xfrm>
                <a:off x="2245" y="2664"/>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8" name="Freeform 130"/>
              <p:cNvSpPr>
                <a:spLocks/>
              </p:cNvSpPr>
              <p:nvPr/>
            </p:nvSpPr>
            <p:spPr bwMode="auto">
              <a:xfrm>
                <a:off x="2296" y="265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29" name="Freeform 131"/>
              <p:cNvSpPr>
                <a:spLocks/>
              </p:cNvSpPr>
              <p:nvPr/>
            </p:nvSpPr>
            <p:spPr bwMode="auto">
              <a:xfrm>
                <a:off x="2350" y="265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0" name="Freeform 132"/>
              <p:cNvSpPr>
                <a:spLocks/>
              </p:cNvSpPr>
              <p:nvPr/>
            </p:nvSpPr>
            <p:spPr bwMode="auto">
              <a:xfrm>
                <a:off x="2400" y="264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1" name="Freeform 133"/>
              <p:cNvSpPr>
                <a:spLocks/>
              </p:cNvSpPr>
              <p:nvPr/>
            </p:nvSpPr>
            <p:spPr bwMode="auto">
              <a:xfrm>
                <a:off x="2454" y="26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2" name="Freeform 134"/>
              <p:cNvSpPr>
                <a:spLocks/>
              </p:cNvSpPr>
              <p:nvPr/>
            </p:nvSpPr>
            <p:spPr bwMode="auto">
              <a:xfrm>
                <a:off x="2504" y="2628"/>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3" name="Freeform 135"/>
              <p:cNvSpPr>
                <a:spLocks/>
              </p:cNvSpPr>
              <p:nvPr/>
            </p:nvSpPr>
            <p:spPr bwMode="auto">
              <a:xfrm>
                <a:off x="2558" y="2617"/>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4" name="Freeform 136"/>
              <p:cNvSpPr>
                <a:spLocks/>
              </p:cNvSpPr>
              <p:nvPr/>
            </p:nvSpPr>
            <p:spPr bwMode="auto">
              <a:xfrm>
                <a:off x="2612" y="261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5" name="Freeform 137"/>
              <p:cNvSpPr>
                <a:spLocks/>
              </p:cNvSpPr>
              <p:nvPr/>
            </p:nvSpPr>
            <p:spPr bwMode="auto">
              <a:xfrm>
                <a:off x="2663" y="261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6" name="Freeform 138"/>
              <p:cNvSpPr>
                <a:spLocks/>
              </p:cNvSpPr>
              <p:nvPr/>
            </p:nvSpPr>
            <p:spPr bwMode="auto">
              <a:xfrm>
                <a:off x="2717" y="259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7" name="Freeform 139"/>
              <p:cNvSpPr>
                <a:spLocks/>
              </p:cNvSpPr>
              <p:nvPr/>
            </p:nvSpPr>
            <p:spPr bwMode="auto">
              <a:xfrm>
                <a:off x="2767" y="258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8" name="Freeform 140"/>
              <p:cNvSpPr>
                <a:spLocks/>
              </p:cNvSpPr>
              <p:nvPr/>
            </p:nvSpPr>
            <p:spPr bwMode="auto">
              <a:xfrm>
                <a:off x="2821" y="258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39" name="Freeform 141"/>
              <p:cNvSpPr>
                <a:spLocks/>
              </p:cNvSpPr>
              <p:nvPr/>
            </p:nvSpPr>
            <p:spPr bwMode="auto">
              <a:xfrm>
                <a:off x="2872" y="2574"/>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0" name="Freeform 142"/>
              <p:cNvSpPr>
                <a:spLocks/>
              </p:cNvSpPr>
              <p:nvPr/>
            </p:nvSpPr>
            <p:spPr bwMode="auto">
              <a:xfrm>
                <a:off x="2926" y="2570"/>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1" name="Freeform 143"/>
              <p:cNvSpPr>
                <a:spLocks/>
              </p:cNvSpPr>
              <p:nvPr/>
            </p:nvSpPr>
            <p:spPr bwMode="auto">
              <a:xfrm>
                <a:off x="2980" y="2556"/>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2" name="Freeform 144"/>
              <p:cNvSpPr>
                <a:spLocks/>
              </p:cNvSpPr>
              <p:nvPr/>
            </p:nvSpPr>
            <p:spPr bwMode="auto">
              <a:xfrm>
                <a:off x="3030" y="254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3" name="Freeform 145"/>
              <p:cNvSpPr>
                <a:spLocks/>
              </p:cNvSpPr>
              <p:nvPr/>
            </p:nvSpPr>
            <p:spPr bwMode="auto">
              <a:xfrm>
                <a:off x="3084" y="253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4" name="Freeform 146"/>
              <p:cNvSpPr>
                <a:spLocks/>
              </p:cNvSpPr>
              <p:nvPr/>
            </p:nvSpPr>
            <p:spPr bwMode="auto">
              <a:xfrm>
                <a:off x="3134" y="252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5" name="Freeform 147"/>
              <p:cNvSpPr>
                <a:spLocks/>
              </p:cNvSpPr>
              <p:nvPr/>
            </p:nvSpPr>
            <p:spPr bwMode="auto">
              <a:xfrm>
                <a:off x="3188" y="2524"/>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6" name="Freeform 148"/>
              <p:cNvSpPr>
                <a:spLocks/>
              </p:cNvSpPr>
              <p:nvPr/>
            </p:nvSpPr>
            <p:spPr bwMode="auto">
              <a:xfrm>
                <a:off x="3239" y="251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7" name="Freeform 149"/>
              <p:cNvSpPr>
                <a:spLocks/>
              </p:cNvSpPr>
              <p:nvPr/>
            </p:nvSpPr>
            <p:spPr bwMode="auto">
              <a:xfrm>
                <a:off x="3293" y="250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8" name="Freeform 150"/>
              <p:cNvSpPr>
                <a:spLocks/>
              </p:cNvSpPr>
              <p:nvPr/>
            </p:nvSpPr>
            <p:spPr bwMode="auto">
              <a:xfrm>
                <a:off x="3343" y="2502"/>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49" name="Freeform 151"/>
              <p:cNvSpPr>
                <a:spLocks/>
              </p:cNvSpPr>
              <p:nvPr/>
            </p:nvSpPr>
            <p:spPr bwMode="auto">
              <a:xfrm>
                <a:off x="3397" y="2488"/>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0" name="Freeform 152"/>
              <p:cNvSpPr>
                <a:spLocks/>
              </p:cNvSpPr>
              <p:nvPr/>
            </p:nvSpPr>
            <p:spPr bwMode="auto">
              <a:xfrm>
                <a:off x="3451" y="248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1" name="Freeform 153"/>
              <p:cNvSpPr>
                <a:spLocks/>
              </p:cNvSpPr>
              <p:nvPr/>
            </p:nvSpPr>
            <p:spPr bwMode="auto">
              <a:xfrm>
                <a:off x="3502" y="2473"/>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2" name="Freeform 154"/>
              <p:cNvSpPr>
                <a:spLocks/>
              </p:cNvSpPr>
              <p:nvPr/>
            </p:nvSpPr>
            <p:spPr bwMode="auto">
              <a:xfrm>
                <a:off x="3556" y="247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3" name="Freeform 155"/>
              <p:cNvSpPr>
                <a:spLocks/>
              </p:cNvSpPr>
              <p:nvPr/>
            </p:nvSpPr>
            <p:spPr bwMode="auto">
              <a:xfrm>
                <a:off x="3606" y="2466"/>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4" name="Freeform 156"/>
              <p:cNvSpPr>
                <a:spLocks/>
              </p:cNvSpPr>
              <p:nvPr/>
            </p:nvSpPr>
            <p:spPr bwMode="auto">
              <a:xfrm>
                <a:off x="3660" y="245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5" name="Freeform 157"/>
              <p:cNvSpPr>
                <a:spLocks/>
              </p:cNvSpPr>
              <p:nvPr/>
            </p:nvSpPr>
            <p:spPr bwMode="auto">
              <a:xfrm>
                <a:off x="3710" y="2444"/>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6" name="Freeform 158"/>
              <p:cNvSpPr>
                <a:spLocks/>
              </p:cNvSpPr>
              <p:nvPr/>
            </p:nvSpPr>
            <p:spPr bwMode="auto">
              <a:xfrm>
                <a:off x="3764" y="2441"/>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7" name="Freeform 159"/>
              <p:cNvSpPr>
                <a:spLocks/>
              </p:cNvSpPr>
              <p:nvPr/>
            </p:nvSpPr>
            <p:spPr bwMode="auto">
              <a:xfrm>
                <a:off x="3815" y="2426"/>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8" name="Freeform 160"/>
              <p:cNvSpPr>
                <a:spLocks/>
              </p:cNvSpPr>
              <p:nvPr/>
            </p:nvSpPr>
            <p:spPr bwMode="auto">
              <a:xfrm>
                <a:off x="3869" y="2423"/>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59" name="Freeform 161"/>
              <p:cNvSpPr>
                <a:spLocks/>
              </p:cNvSpPr>
              <p:nvPr/>
            </p:nvSpPr>
            <p:spPr bwMode="auto">
              <a:xfrm>
                <a:off x="3923" y="2416"/>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0" name="Freeform 162"/>
              <p:cNvSpPr>
                <a:spLocks/>
              </p:cNvSpPr>
              <p:nvPr/>
            </p:nvSpPr>
            <p:spPr bwMode="auto">
              <a:xfrm>
                <a:off x="3973" y="2405"/>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1" name="Freeform 163"/>
              <p:cNvSpPr>
                <a:spLocks/>
              </p:cNvSpPr>
              <p:nvPr/>
            </p:nvSpPr>
            <p:spPr bwMode="auto">
              <a:xfrm>
                <a:off x="4027" y="239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2" name="Freeform 164"/>
              <p:cNvSpPr>
                <a:spLocks/>
              </p:cNvSpPr>
              <p:nvPr/>
            </p:nvSpPr>
            <p:spPr bwMode="auto">
              <a:xfrm>
                <a:off x="4078" y="239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3" name="Freeform 165"/>
              <p:cNvSpPr>
                <a:spLocks/>
              </p:cNvSpPr>
              <p:nvPr/>
            </p:nvSpPr>
            <p:spPr bwMode="auto">
              <a:xfrm>
                <a:off x="4132" y="2383"/>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4" name="Freeform 166"/>
              <p:cNvSpPr>
                <a:spLocks/>
              </p:cNvSpPr>
              <p:nvPr/>
            </p:nvSpPr>
            <p:spPr bwMode="auto">
              <a:xfrm>
                <a:off x="4182" y="238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5" name="Freeform 167"/>
              <p:cNvSpPr>
                <a:spLocks/>
              </p:cNvSpPr>
              <p:nvPr/>
            </p:nvSpPr>
            <p:spPr bwMode="auto">
              <a:xfrm>
                <a:off x="4236" y="236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6" name="Freeform 168"/>
              <p:cNvSpPr>
                <a:spLocks/>
              </p:cNvSpPr>
              <p:nvPr/>
            </p:nvSpPr>
            <p:spPr bwMode="auto">
              <a:xfrm>
                <a:off x="4286" y="2372"/>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7" name="Freeform 169"/>
              <p:cNvSpPr>
                <a:spLocks/>
              </p:cNvSpPr>
              <p:nvPr/>
            </p:nvSpPr>
            <p:spPr bwMode="auto">
              <a:xfrm>
                <a:off x="4340" y="2354"/>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8" name="Freeform 170"/>
              <p:cNvSpPr>
                <a:spLocks/>
              </p:cNvSpPr>
              <p:nvPr/>
            </p:nvSpPr>
            <p:spPr bwMode="auto">
              <a:xfrm>
                <a:off x="4394" y="2351"/>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69" name="Freeform 171"/>
              <p:cNvSpPr>
                <a:spLocks/>
              </p:cNvSpPr>
              <p:nvPr/>
            </p:nvSpPr>
            <p:spPr bwMode="auto">
              <a:xfrm>
                <a:off x="4445" y="2351"/>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0" name="Freeform 172"/>
              <p:cNvSpPr>
                <a:spLocks/>
              </p:cNvSpPr>
              <p:nvPr/>
            </p:nvSpPr>
            <p:spPr bwMode="auto">
              <a:xfrm>
                <a:off x="4499" y="2340"/>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1" name="Freeform 173"/>
              <p:cNvSpPr>
                <a:spLocks/>
              </p:cNvSpPr>
              <p:nvPr/>
            </p:nvSpPr>
            <p:spPr bwMode="auto">
              <a:xfrm>
                <a:off x="4549" y="2326"/>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2" name="Freeform 174"/>
              <p:cNvSpPr>
                <a:spLocks/>
              </p:cNvSpPr>
              <p:nvPr/>
            </p:nvSpPr>
            <p:spPr bwMode="auto">
              <a:xfrm>
                <a:off x="4603" y="232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3" name="Freeform 175"/>
              <p:cNvSpPr>
                <a:spLocks/>
              </p:cNvSpPr>
              <p:nvPr/>
            </p:nvSpPr>
            <p:spPr bwMode="auto">
              <a:xfrm>
                <a:off x="4654" y="230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4" name="Freeform 176"/>
              <p:cNvSpPr>
                <a:spLocks/>
              </p:cNvSpPr>
              <p:nvPr/>
            </p:nvSpPr>
            <p:spPr bwMode="auto">
              <a:xfrm>
                <a:off x="4708" y="2311"/>
                <a:ext cx="61" cy="51"/>
              </a:xfrm>
              <a:custGeom>
                <a:avLst/>
                <a:gdLst>
                  <a:gd name="T0" fmla="*/ 28 w 61"/>
                  <a:gd name="T1" fmla="*/ 0 h 51"/>
                  <a:gd name="T2" fmla="*/ 0 w 61"/>
                  <a:gd name="T3" fmla="*/ 51 h 51"/>
                  <a:gd name="T4" fmla="*/ 61 w 61"/>
                  <a:gd name="T5" fmla="*/ 51 h 51"/>
                  <a:gd name="T6" fmla="*/ 28 w 61"/>
                  <a:gd name="T7" fmla="*/ 0 h 51"/>
                </a:gdLst>
                <a:ahLst/>
                <a:cxnLst>
                  <a:cxn ang="0">
                    <a:pos x="T0" y="T1"/>
                  </a:cxn>
                  <a:cxn ang="0">
                    <a:pos x="T2" y="T3"/>
                  </a:cxn>
                  <a:cxn ang="0">
                    <a:pos x="T4" y="T5"/>
                  </a:cxn>
                  <a:cxn ang="0">
                    <a:pos x="T6" y="T7"/>
                  </a:cxn>
                </a:cxnLst>
                <a:rect l="0" t="0" r="r" b="b"/>
                <a:pathLst>
                  <a:path w="61" h="51">
                    <a:moveTo>
                      <a:pt x="28" y="0"/>
                    </a:moveTo>
                    <a:lnTo>
                      <a:pt x="0" y="51"/>
                    </a:lnTo>
                    <a:lnTo>
                      <a:pt x="61"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5" name="Freeform 177"/>
              <p:cNvSpPr>
                <a:spLocks/>
              </p:cNvSpPr>
              <p:nvPr/>
            </p:nvSpPr>
            <p:spPr bwMode="auto">
              <a:xfrm>
                <a:off x="4758" y="230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6" name="Freeform 178"/>
              <p:cNvSpPr>
                <a:spLocks/>
              </p:cNvSpPr>
              <p:nvPr/>
            </p:nvSpPr>
            <p:spPr bwMode="auto">
              <a:xfrm>
                <a:off x="4812" y="229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7" name="Freeform 179"/>
              <p:cNvSpPr>
                <a:spLocks/>
              </p:cNvSpPr>
              <p:nvPr/>
            </p:nvSpPr>
            <p:spPr bwMode="auto">
              <a:xfrm>
                <a:off x="4866" y="2293"/>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8" name="Freeform 180"/>
              <p:cNvSpPr>
                <a:spLocks/>
              </p:cNvSpPr>
              <p:nvPr/>
            </p:nvSpPr>
            <p:spPr bwMode="auto">
              <a:xfrm>
                <a:off x="4916" y="2282"/>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79" name="Freeform 181"/>
              <p:cNvSpPr>
                <a:spLocks/>
              </p:cNvSpPr>
              <p:nvPr/>
            </p:nvSpPr>
            <p:spPr bwMode="auto">
              <a:xfrm>
                <a:off x="4970" y="2268"/>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0" name="Freeform 182"/>
              <p:cNvSpPr>
                <a:spLocks/>
              </p:cNvSpPr>
              <p:nvPr/>
            </p:nvSpPr>
            <p:spPr bwMode="auto">
              <a:xfrm>
                <a:off x="5021" y="2257"/>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1" name="Freeform 183"/>
              <p:cNvSpPr>
                <a:spLocks/>
              </p:cNvSpPr>
              <p:nvPr/>
            </p:nvSpPr>
            <p:spPr bwMode="auto">
              <a:xfrm>
                <a:off x="5075" y="2257"/>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2" name="Freeform 184"/>
              <p:cNvSpPr>
                <a:spLocks/>
              </p:cNvSpPr>
              <p:nvPr/>
            </p:nvSpPr>
            <p:spPr bwMode="auto">
              <a:xfrm>
                <a:off x="5125" y="2250"/>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3" name="Freeform 185"/>
              <p:cNvSpPr>
                <a:spLocks/>
              </p:cNvSpPr>
              <p:nvPr/>
            </p:nvSpPr>
            <p:spPr bwMode="auto">
              <a:xfrm>
                <a:off x="5179" y="223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4" name="Freeform 186"/>
              <p:cNvSpPr>
                <a:spLocks/>
              </p:cNvSpPr>
              <p:nvPr/>
            </p:nvSpPr>
            <p:spPr bwMode="auto">
              <a:xfrm>
                <a:off x="5230" y="2228"/>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5" name="Freeform 187"/>
              <p:cNvSpPr>
                <a:spLocks/>
              </p:cNvSpPr>
              <p:nvPr/>
            </p:nvSpPr>
            <p:spPr bwMode="auto">
              <a:xfrm>
                <a:off x="5284" y="2218"/>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6" name="Freeform 188"/>
              <p:cNvSpPr>
                <a:spLocks/>
              </p:cNvSpPr>
              <p:nvPr/>
            </p:nvSpPr>
            <p:spPr bwMode="auto">
              <a:xfrm>
                <a:off x="5338" y="221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7" name="Freeform 189"/>
              <p:cNvSpPr>
                <a:spLocks/>
              </p:cNvSpPr>
              <p:nvPr/>
            </p:nvSpPr>
            <p:spPr bwMode="auto">
              <a:xfrm>
                <a:off x="5388" y="219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8" name="Freeform 190"/>
              <p:cNvSpPr>
                <a:spLocks/>
              </p:cNvSpPr>
              <p:nvPr/>
            </p:nvSpPr>
            <p:spPr bwMode="auto">
              <a:xfrm>
                <a:off x="5442" y="219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9" name="Freeform 191"/>
              <p:cNvSpPr>
                <a:spLocks/>
              </p:cNvSpPr>
              <p:nvPr/>
            </p:nvSpPr>
            <p:spPr bwMode="auto">
              <a:xfrm>
                <a:off x="5492" y="2189"/>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0" name="Freeform 192"/>
              <p:cNvSpPr>
                <a:spLocks/>
              </p:cNvSpPr>
              <p:nvPr/>
            </p:nvSpPr>
            <p:spPr bwMode="auto">
              <a:xfrm>
                <a:off x="5546" y="2171"/>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1" name="Freeform 193"/>
              <p:cNvSpPr>
                <a:spLocks/>
              </p:cNvSpPr>
              <p:nvPr/>
            </p:nvSpPr>
            <p:spPr bwMode="auto">
              <a:xfrm>
                <a:off x="5597" y="216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2" name="Freeform 194"/>
              <p:cNvSpPr>
                <a:spLocks/>
              </p:cNvSpPr>
              <p:nvPr/>
            </p:nvSpPr>
            <p:spPr bwMode="auto">
              <a:xfrm>
                <a:off x="5651" y="214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3" name="Freeform 195"/>
              <p:cNvSpPr>
                <a:spLocks/>
              </p:cNvSpPr>
              <p:nvPr/>
            </p:nvSpPr>
            <p:spPr bwMode="auto">
              <a:xfrm>
                <a:off x="5701" y="2153"/>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4" name="Freeform 196"/>
              <p:cNvSpPr>
                <a:spLocks/>
              </p:cNvSpPr>
              <p:nvPr/>
            </p:nvSpPr>
            <p:spPr bwMode="auto">
              <a:xfrm>
                <a:off x="5755" y="2124"/>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5" name="Freeform 197"/>
              <p:cNvSpPr>
                <a:spLocks/>
              </p:cNvSpPr>
              <p:nvPr/>
            </p:nvSpPr>
            <p:spPr bwMode="auto">
              <a:xfrm>
                <a:off x="5809" y="2113"/>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6" name="Freeform 198"/>
              <p:cNvSpPr>
                <a:spLocks/>
              </p:cNvSpPr>
              <p:nvPr/>
            </p:nvSpPr>
            <p:spPr bwMode="auto">
              <a:xfrm>
                <a:off x="5860" y="209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7" name="Freeform 199"/>
              <p:cNvSpPr>
                <a:spLocks/>
              </p:cNvSpPr>
              <p:nvPr/>
            </p:nvSpPr>
            <p:spPr bwMode="auto">
              <a:xfrm>
                <a:off x="5914" y="2081"/>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8" name="Freeform 200"/>
              <p:cNvSpPr>
                <a:spLocks/>
              </p:cNvSpPr>
              <p:nvPr/>
            </p:nvSpPr>
            <p:spPr bwMode="auto">
              <a:xfrm>
                <a:off x="5964" y="207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9" name="Freeform 201"/>
              <p:cNvSpPr>
                <a:spLocks/>
              </p:cNvSpPr>
              <p:nvPr/>
            </p:nvSpPr>
            <p:spPr bwMode="auto">
              <a:xfrm>
                <a:off x="6018" y="205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00" name="Freeform 202"/>
              <p:cNvSpPr>
                <a:spLocks/>
              </p:cNvSpPr>
              <p:nvPr/>
            </p:nvSpPr>
            <p:spPr bwMode="auto">
              <a:xfrm>
                <a:off x="6068" y="2034"/>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01" name="Freeform 203"/>
              <p:cNvSpPr>
                <a:spLocks/>
              </p:cNvSpPr>
              <p:nvPr/>
            </p:nvSpPr>
            <p:spPr bwMode="auto">
              <a:xfrm>
                <a:off x="6122" y="2002"/>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02" name="Freeform 204"/>
              <p:cNvSpPr>
                <a:spLocks/>
              </p:cNvSpPr>
              <p:nvPr/>
            </p:nvSpPr>
            <p:spPr bwMode="auto">
              <a:xfrm>
                <a:off x="6176" y="199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grpSp>
          <p:nvGrpSpPr>
            <p:cNvPr id="8" name="Group 406"/>
            <p:cNvGrpSpPr>
              <a:grpSpLocks/>
            </p:cNvGrpSpPr>
            <p:nvPr/>
          </p:nvGrpSpPr>
          <p:grpSpPr bwMode="auto">
            <a:xfrm>
              <a:off x="1435" y="1436"/>
              <a:ext cx="5271" cy="2272"/>
              <a:chOff x="1435" y="1436"/>
              <a:chExt cx="5271" cy="2272"/>
            </a:xfrm>
          </p:grpSpPr>
          <p:sp>
            <p:nvSpPr>
              <p:cNvPr id="4103" name="Freeform 206"/>
              <p:cNvSpPr>
                <a:spLocks/>
              </p:cNvSpPr>
              <p:nvPr/>
            </p:nvSpPr>
            <p:spPr bwMode="auto">
              <a:xfrm>
                <a:off x="6227" y="196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4" name="Freeform 207"/>
              <p:cNvSpPr>
                <a:spLocks/>
              </p:cNvSpPr>
              <p:nvPr/>
            </p:nvSpPr>
            <p:spPr bwMode="auto">
              <a:xfrm>
                <a:off x="6281" y="1940"/>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5" name="Freeform 208"/>
              <p:cNvSpPr>
                <a:spLocks/>
              </p:cNvSpPr>
              <p:nvPr/>
            </p:nvSpPr>
            <p:spPr bwMode="auto">
              <a:xfrm>
                <a:off x="6331" y="190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6" name="Freeform 209"/>
              <p:cNvSpPr>
                <a:spLocks/>
              </p:cNvSpPr>
              <p:nvPr/>
            </p:nvSpPr>
            <p:spPr bwMode="auto">
              <a:xfrm>
                <a:off x="6385" y="1861"/>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7" name="Freeform 210"/>
              <p:cNvSpPr>
                <a:spLocks/>
              </p:cNvSpPr>
              <p:nvPr/>
            </p:nvSpPr>
            <p:spPr bwMode="auto">
              <a:xfrm>
                <a:off x="6436" y="1829"/>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8" name="Freeform 211"/>
              <p:cNvSpPr>
                <a:spLocks/>
              </p:cNvSpPr>
              <p:nvPr/>
            </p:nvSpPr>
            <p:spPr bwMode="auto">
              <a:xfrm>
                <a:off x="6490" y="1786"/>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09" name="Freeform 212"/>
              <p:cNvSpPr>
                <a:spLocks/>
              </p:cNvSpPr>
              <p:nvPr/>
            </p:nvSpPr>
            <p:spPr bwMode="auto">
              <a:xfrm>
                <a:off x="6540" y="175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0" name="Freeform 213"/>
              <p:cNvSpPr>
                <a:spLocks/>
              </p:cNvSpPr>
              <p:nvPr/>
            </p:nvSpPr>
            <p:spPr bwMode="auto">
              <a:xfrm>
                <a:off x="6594" y="17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1" name="Freeform 214"/>
              <p:cNvSpPr>
                <a:spLocks/>
              </p:cNvSpPr>
              <p:nvPr/>
            </p:nvSpPr>
            <p:spPr bwMode="auto">
              <a:xfrm>
                <a:off x="6648" y="1652"/>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2" name="Freeform 215"/>
              <p:cNvSpPr>
                <a:spLocks/>
              </p:cNvSpPr>
              <p:nvPr/>
            </p:nvSpPr>
            <p:spPr bwMode="auto">
              <a:xfrm>
                <a:off x="1489" y="1436"/>
                <a:ext cx="5188" cy="1052"/>
              </a:xfrm>
              <a:custGeom>
                <a:avLst/>
                <a:gdLst>
                  <a:gd name="T0" fmla="*/ 0 w 1441"/>
                  <a:gd name="T1" fmla="*/ 292 h 292"/>
                  <a:gd name="T2" fmla="*/ 720 w 1441"/>
                  <a:gd name="T3" fmla="*/ 146 h 292"/>
                  <a:gd name="T4" fmla="*/ 1441 w 1441"/>
                  <a:gd name="T5" fmla="*/ 0 h 292"/>
                </a:gdLst>
                <a:ahLst/>
                <a:cxnLst>
                  <a:cxn ang="0">
                    <a:pos x="T0" y="T1"/>
                  </a:cxn>
                  <a:cxn ang="0">
                    <a:pos x="T2" y="T3"/>
                  </a:cxn>
                  <a:cxn ang="0">
                    <a:pos x="T4" y="T5"/>
                  </a:cxn>
                </a:cxnLst>
                <a:rect l="0" t="0" r="r" b="b"/>
                <a:pathLst>
                  <a:path w="1441" h="292">
                    <a:moveTo>
                      <a:pt x="0" y="292"/>
                    </a:moveTo>
                    <a:lnTo>
                      <a:pt x="720" y="146"/>
                    </a:lnTo>
                    <a:lnTo>
                      <a:pt x="1441"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3" name="Freeform 216"/>
              <p:cNvSpPr>
                <a:spLocks/>
              </p:cNvSpPr>
              <p:nvPr/>
            </p:nvSpPr>
            <p:spPr bwMode="auto">
              <a:xfrm>
                <a:off x="1489" y="1958"/>
                <a:ext cx="5188" cy="904"/>
              </a:xfrm>
              <a:custGeom>
                <a:avLst/>
                <a:gdLst>
                  <a:gd name="T0" fmla="*/ 0 w 1441"/>
                  <a:gd name="T1" fmla="*/ 251 h 251"/>
                  <a:gd name="T2" fmla="*/ 720 w 1441"/>
                  <a:gd name="T3" fmla="*/ 126 h 251"/>
                  <a:gd name="T4" fmla="*/ 1441 w 1441"/>
                  <a:gd name="T5" fmla="*/ 0 h 251"/>
                </a:gdLst>
                <a:ahLst/>
                <a:cxnLst>
                  <a:cxn ang="0">
                    <a:pos x="T0" y="T1"/>
                  </a:cxn>
                  <a:cxn ang="0">
                    <a:pos x="T2" y="T3"/>
                  </a:cxn>
                  <a:cxn ang="0">
                    <a:pos x="T4" y="T5"/>
                  </a:cxn>
                </a:cxnLst>
                <a:rect l="0" t="0" r="r" b="b"/>
                <a:pathLst>
                  <a:path w="1441" h="251">
                    <a:moveTo>
                      <a:pt x="0" y="251"/>
                    </a:moveTo>
                    <a:lnTo>
                      <a:pt x="720" y="126"/>
                    </a:lnTo>
                    <a:lnTo>
                      <a:pt x="1441"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4" name="Line 217"/>
              <p:cNvSpPr>
                <a:spLocks noChangeShapeType="1"/>
              </p:cNvSpPr>
              <p:nvPr/>
            </p:nvSpPr>
            <p:spPr bwMode="auto">
              <a:xfrm flipV="1">
                <a:off x="4286" y="3676"/>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5" name="Line 218"/>
              <p:cNvSpPr>
                <a:spLocks noChangeShapeType="1"/>
              </p:cNvSpPr>
              <p:nvPr/>
            </p:nvSpPr>
            <p:spPr bwMode="auto">
              <a:xfrm flipV="1">
                <a:off x="4286" y="3643"/>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6" name="Line 219"/>
              <p:cNvSpPr>
                <a:spLocks noChangeShapeType="1"/>
              </p:cNvSpPr>
              <p:nvPr/>
            </p:nvSpPr>
            <p:spPr bwMode="auto">
              <a:xfrm flipV="1">
                <a:off x="4286" y="3622"/>
                <a:ext cx="0" cy="2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7" name="Line 220"/>
              <p:cNvSpPr>
                <a:spLocks noChangeShapeType="1"/>
              </p:cNvSpPr>
              <p:nvPr/>
            </p:nvSpPr>
            <p:spPr bwMode="auto">
              <a:xfrm flipV="1">
                <a:off x="4286" y="3575"/>
                <a:ext cx="0" cy="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8" name="Line 221"/>
              <p:cNvSpPr>
                <a:spLocks noChangeShapeType="1"/>
              </p:cNvSpPr>
              <p:nvPr/>
            </p:nvSpPr>
            <p:spPr bwMode="auto">
              <a:xfrm flipV="1">
                <a:off x="4286" y="3542"/>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19" name="Line 222"/>
              <p:cNvSpPr>
                <a:spLocks noChangeShapeType="1"/>
              </p:cNvSpPr>
              <p:nvPr/>
            </p:nvSpPr>
            <p:spPr bwMode="auto">
              <a:xfrm flipV="1">
                <a:off x="4286" y="351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0" name="Line 223"/>
              <p:cNvSpPr>
                <a:spLocks noChangeShapeType="1"/>
              </p:cNvSpPr>
              <p:nvPr/>
            </p:nvSpPr>
            <p:spPr bwMode="auto">
              <a:xfrm flipV="1">
                <a:off x="4286" y="3492"/>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1" name="Line 224"/>
              <p:cNvSpPr>
                <a:spLocks noChangeShapeType="1"/>
              </p:cNvSpPr>
              <p:nvPr/>
            </p:nvSpPr>
            <p:spPr bwMode="auto">
              <a:xfrm flipV="1">
                <a:off x="4286" y="3445"/>
                <a:ext cx="0" cy="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2" name="Line 225"/>
              <p:cNvSpPr>
                <a:spLocks noChangeShapeType="1"/>
              </p:cNvSpPr>
              <p:nvPr/>
            </p:nvSpPr>
            <p:spPr bwMode="auto">
              <a:xfrm flipV="1">
                <a:off x="4286" y="3413"/>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3" name="Line 226"/>
              <p:cNvSpPr>
                <a:spLocks noChangeShapeType="1"/>
              </p:cNvSpPr>
              <p:nvPr/>
            </p:nvSpPr>
            <p:spPr bwMode="auto">
              <a:xfrm flipV="1">
                <a:off x="4286" y="3380"/>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4" name="Line 227"/>
              <p:cNvSpPr>
                <a:spLocks noChangeShapeType="1"/>
              </p:cNvSpPr>
              <p:nvPr/>
            </p:nvSpPr>
            <p:spPr bwMode="auto">
              <a:xfrm flipV="1">
                <a:off x="4286" y="3362"/>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5" name="Line 228"/>
              <p:cNvSpPr>
                <a:spLocks noChangeShapeType="1"/>
              </p:cNvSpPr>
              <p:nvPr/>
            </p:nvSpPr>
            <p:spPr bwMode="auto">
              <a:xfrm flipV="1">
                <a:off x="4286" y="3312"/>
                <a:ext cx="0" cy="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6" name="Line 229"/>
              <p:cNvSpPr>
                <a:spLocks noChangeShapeType="1"/>
              </p:cNvSpPr>
              <p:nvPr/>
            </p:nvSpPr>
            <p:spPr bwMode="auto">
              <a:xfrm flipV="1">
                <a:off x="4286" y="328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7" name="Line 230"/>
              <p:cNvSpPr>
                <a:spLocks noChangeShapeType="1"/>
              </p:cNvSpPr>
              <p:nvPr/>
            </p:nvSpPr>
            <p:spPr bwMode="auto">
              <a:xfrm flipV="1">
                <a:off x="4286" y="3247"/>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8" name="Line 231"/>
              <p:cNvSpPr>
                <a:spLocks noChangeShapeType="1"/>
              </p:cNvSpPr>
              <p:nvPr/>
            </p:nvSpPr>
            <p:spPr bwMode="auto">
              <a:xfrm flipV="1">
                <a:off x="4286" y="3233"/>
                <a:ext cx="0" cy="1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29" name="Line 232"/>
              <p:cNvSpPr>
                <a:spLocks noChangeShapeType="1"/>
              </p:cNvSpPr>
              <p:nvPr/>
            </p:nvSpPr>
            <p:spPr bwMode="auto">
              <a:xfrm flipV="1">
                <a:off x="4286" y="3182"/>
                <a:ext cx="0" cy="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0" name="Line 233"/>
              <p:cNvSpPr>
                <a:spLocks noChangeShapeType="1"/>
              </p:cNvSpPr>
              <p:nvPr/>
            </p:nvSpPr>
            <p:spPr bwMode="auto">
              <a:xfrm flipV="1">
                <a:off x="4286" y="315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1" name="Line 234"/>
              <p:cNvSpPr>
                <a:spLocks noChangeShapeType="1"/>
              </p:cNvSpPr>
              <p:nvPr/>
            </p:nvSpPr>
            <p:spPr bwMode="auto">
              <a:xfrm flipV="1">
                <a:off x="4286" y="3118"/>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2" name="Line 235"/>
              <p:cNvSpPr>
                <a:spLocks noChangeShapeType="1"/>
              </p:cNvSpPr>
              <p:nvPr/>
            </p:nvSpPr>
            <p:spPr bwMode="auto">
              <a:xfrm flipV="1">
                <a:off x="4286" y="3103"/>
                <a:ext cx="0" cy="1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3" name="Line 236"/>
              <p:cNvSpPr>
                <a:spLocks noChangeShapeType="1"/>
              </p:cNvSpPr>
              <p:nvPr/>
            </p:nvSpPr>
            <p:spPr bwMode="auto">
              <a:xfrm flipV="1">
                <a:off x="4286" y="3049"/>
                <a:ext cx="0" cy="1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4" name="Line 237"/>
              <p:cNvSpPr>
                <a:spLocks noChangeShapeType="1"/>
              </p:cNvSpPr>
              <p:nvPr/>
            </p:nvSpPr>
            <p:spPr bwMode="auto">
              <a:xfrm flipV="1">
                <a:off x="4286" y="3017"/>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5" name="Line 238"/>
              <p:cNvSpPr>
                <a:spLocks noChangeShapeType="1"/>
              </p:cNvSpPr>
              <p:nvPr/>
            </p:nvSpPr>
            <p:spPr bwMode="auto">
              <a:xfrm flipV="1">
                <a:off x="4286" y="2984"/>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6" name="Line 239"/>
              <p:cNvSpPr>
                <a:spLocks noChangeShapeType="1"/>
              </p:cNvSpPr>
              <p:nvPr/>
            </p:nvSpPr>
            <p:spPr bwMode="auto">
              <a:xfrm flipV="1">
                <a:off x="4286" y="2974"/>
                <a:ext cx="0" cy="1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7" name="Line 240"/>
              <p:cNvSpPr>
                <a:spLocks noChangeShapeType="1"/>
              </p:cNvSpPr>
              <p:nvPr/>
            </p:nvSpPr>
            <p:spPr bwMode="auto">
              <a:xfrm flipV="1">
                <a:off x="4286" y="2920"/>
                <a:ext cx="0" cy="1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8" name="Line 241"/>
              <p:cNvSpPr>
                <a:spLocks noChangeShapeType="1"/>
              </p:cNvSpPr>
              <p:nvPr/>
            </p:nvSpPr>
            <p:spPr bwMode="auto">
              <a:xfrm flipV="1">
                <a:off x="4286" y="2887"/>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39" name="Line 242"/>
              <p:cNvSpPr>
                <a:spLocks noChangeShapeType="1"/>
              </p:cNvSpPr>
              <p:nvPr/>
            </p:nvSpPr>
            <p:spPr bwMode="auto">
              <a:xfrm flipV="1">
                <a:off x="4286" y="2851"/>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0" name="Line 243"/>
              <p:cNvSpPr>
                <a:spLocks noChangeShapeType="1"/>
              </p:cNvSpPr>
              <p:nvPr/>
            </p:nvSpPr>
            <p:spPr bwMode="auto">
              <a:xfrm flipV="1">
                <a:off x="4286" y="2844"/>
                <a:ext cx="0" cy="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1" name="Line 244"/>
              <p:cNvSpPr>
                <a:spLocks noChangeShapeType="1"/>
              </p:cNvSpPr>
              <p:nvPr/>
            </p:nvSpPr>
            <p:spPr bwMode="auto">
              <a:xfrm flipV="1">
                <a:off x="4286" y="2786"/>
                <a:ext cx="0" cy="1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2" name="Line 245"/>
              <p:cNvSpPr>
                <a:spLocks noChangeShapeType="1"/>
              </p:cNvSpPr>
              <p:nvPr/>
            </p:nvSpPr>
            <p:spPr bwMode="auto">
              <a:xfrm flipV="1">
                <a:off x="4286" y="2754"/>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3" name="Line 246"/>
              <p:cNvSpPr>
                <a:spLocks noChangeShapeType="1"/>
              </p:cNvSpPr>
              <p:nvPr/>
            </p:nvSpPr>
            <p:spPr bwMode="auto">
              <a:xfrm flipV="1">
                <a:off x="4286" y="2722"/>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4" name="Line 247"/>
              <p:cNvSpPr>
                <a:spLocks noChangeShapeType="1"/>
              </p:cNvSpPr>
              <p:nvPr/>
            </p:nvSpPr>
            <p:spPr bwMode="auto">
              <a:xfrm flipV="1">
                <a:off x="4286" y="2714"/>
                <a:ext cx="0" cy="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5" name="Line 248"/>
              <p:cNvSpPr>
                <a:spLocks noChangeShapeType="1"/>
              </p:cNvSpPr>
              <p:nvPr/>
            </p:nvSpPr>
            <p:spPr bwMode="auto">
              <a:xfrm flipV="1">
                <a:off x="4286" y="2657"/>
                <a:ext cx="0" cy="1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6" name="Line 249"/>
              <p:cNvSpPr>
                <a:spLocks noChangeShapeType="1"/>
              </p:cNvSpPr>
              <p:nvPr/>
            </p:nvSpPr>
            <p:spPr bwMode="auto">
              <a:xfrm flipV="1">
                <a:off x="4286" y="2624"/>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7" name="Line 250"/>
              <p:cNvSpPr>
                <a:spLocks noChangeShapeType="1"/>
              </p:cNvSpPr>
              <p:nvPr/>
            </p:nvSpPr>
            <p:spPr bwMode="auto">
              <a:xfrm flipV="1">
                <a:off x="4286" y="2588"/>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8" name="Line 251"/>
              <p:cNvSpPr>
                <a:spLocks noChangeShapeType="1"/>
              </p:cNvSpPr>
              <p:nvPr/>
            </p:nvSpPr>
            <p:spPr bwMode="auto">
              <a:xfrm flipV="1">
                <a:off x="4286" y="2585"/>
                <a:ext cx="0" cy="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49" name="Line 252"/>
              <p:cNvSpPr>
                <a:spLocks noChangeShapeType="1"/>
              </p:cNvSpPr>
              <p:nvPr/>
            </p:nvSpPr>
            <p:spPr bwMode="auto">
              <a:xfrm flipV="1">
                <a:off x="4286" y="2524"/>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0" name="Line 253"/>
              <p:cNvSpPr>
                <a:spLocks noChangeShapeType="1"/>
              </p:cNvSpPr>
              <p:nvPr/>
            </p:nvSpPr>
            <p:spPr bwMode="auto">
              <a:xfrm flipV="1">
                <a:off x="4286" y="2491"/>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1" name="Line 254"/>
              <p:cNvSpPr>
                <a:spLocks noChangeShapeType="1"/>
              </p:cNvSpPr>
              <p:nvPr/>
            </p:nvSpPr>
            <p:spPr bwMode="auto">
              <a:xfrm flipV="1">
                <a:off x="4286" y="2459"/>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2" name="Line 255"/>
              <p:cNvSpPr>
                <a:spLocks noChangeShapeType="1"/>
              </p:cNvSpPr>
              <p:nvPr/>
            </p:nvSpPr>
            <p:spPr bwMode="auto">
              <a:xfrm flipV="1">
                <a:off x="4286" y="2455"/>
                <a:ext cx="0" cy="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3" name="Line 256"/>
              <p:cNvSpPr>
                <a:spLocks noChangeShapeType="1"/>
              </p:cNvSpPr>
              <p:nvPr/>
            </p:nvSpPr>
            <p:spPr bwMode="auto">
              <a:xfrm flipV="1">
                <a:off x="4286" y="2394"/>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4" name="Line 257"/>
              <p:cNvSpPr>
                <a:spLocks noChangeShapeType="1"/>
              </p:cNvSpPr>
              <p:nvPr/>
            </p:nvSpPr>
            <p:spPr bwMode="auto">
              <a:xfrm flipV="1">
                <a:off x="4286" y="2362"/>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5" name="Line 258"/>
              <p:cNvSpPr>
                <a:spLocks noChangeShapeType="1"/>
              </p:cNvSpPr>
              <p:nvPr/>
            </p:nvSpPr>
            <p:spPr bwMode="auto">
              <a:xfrm flipV="1">
                <a:off x="4286" y="2326"/>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6" name="Line 259"/>
              <p:cNvSpPr>
                <a:spLocks noChangeShapeType="1"/>
              </p:cNvSpPr>
              <p:nvPr/>
            </p:nvSpPr>
            <p:spPr bwMode="auto">
              <a:xfrm>
                <a:off x="4286" y="2326"/>
                <a:ext cx="0"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7" name="Line 260"/>
              <p:cNvSpPr>
                <a:spLocks noChangeShapeType="1"/>
              </p:cNvSpPr>
              <p:nvPr/>
            </p:nvSpPr>
            <p:spPr bwMode="auto">
              <a:xfrm flipV="1">
                <a:off x="4286" y="2261"/>
                <a:ext cx="0" cy="2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8" name="Line 261"/>
              <p:cNvSpPr>
                <a:spLocks noChangeShapeType="1"/>
              </p:cNvSpPr>
              <p:nvPr/>
            </p:nvSpPr>
            <p:spPr bwMode="auto">
              <a:xfrm flipV="1">
                <a:off x="4286" y="2228"/>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59" name="Line 262"/>
              <p:cNvSpPr>
                <a:spLocks noChangeShapeType="1"/>
              </p:cNvSpPr>
              <p:nvPr/>
            </p:nvSpPr>
            <p:spPr bwMode="auto">
              <a:xfrm flipV="1">
                <a:off x="4286" y="2196"/>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0" name="Line 263"/>
              <p:cNvSpPr>
                <a:spLocks noChangeShapeType="1"/>
              </p:cNvSpPr>
              <p:nvPr/>
            </p:nvSpPr>
            <p:spPr bwMode="auto">
              <a:xfrm flipV="1">
                <a:off x="4286" y="2131"/>
                <a:ext cx="0" cy="2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1" name="Line 264"/>
              <p:cNvSpPr>
                <a:spLocks noChangeShapeType="1"/>
              </p:cNvSpPr>
              <p:nvPr/>
            </p:nvSpPr>
            <p:spPr bwMode="auto">
              <a:xfrm flipV="1">
                <a:off x="4286" y="2099"/>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2" name="Line 265"/>
              <p:cNvSpPr>
                <a:spLocks noChangeShapeType="1"/>
              </p:cNvSpPr>
              <p:nvPr/>
            </p:nvSpPr>
            <p:spPr bwMode="auto">
              <a:xfrm flipV="1">
                <a:off x="4286" y="2066"/>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3" name="Line 266"/>
              <p:cNvSpPr>
                <a:spLocks noChangeShapeType="1"/>
              </p:cNvSpPr>
              <p:nvPr/>
            </p:nvSpPr>
            <p:spPr bwMode="auto">
              <a:xfrm flipV="1">
                <a:off x="4286" y="1998"/>
                <a:ext cx="0" cy="2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4" name="Line 267"/>
              <p:cNvSpPr>
                <a:spLocks noChangeShapeType="1"/>
              </p:cNvSpPr>
              <p:nvPr/>
            </p:nvSpPr>
            <p:spPr bwMode="auto">
              <a:xfrm flipV="1">
                <a:off x="4286" y="1966"/>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5" name="Line 268"/>
              <p:cNvSpPr>
                <a:spLocks noChangeShapeType="1"/>
              </p:cNvSpPr>
              <p:nvPr/>
            </p:nvSpPr>
            <p:spPr bwMode="auto">
              <a:xfrm flipV="1">
                <a:off x="4286" y="1937"/>
                <a:ext cx="0" cy="29"/>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6" name="Line 269"/>
              <p:cNvSpPr>
                <a:spLocks noChangeShapeType="1"/>
              </p:cNvSpPr>
              <p:nvPr/>
            </p:nvSpPr>
            <p:spPr bwMode="auto">
              <a:xfrm flipV="1">
                <a:off x="3282" y="3676"/>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7" name="Line 270"/>
              <p:cNvSpPr>
                <a:spLocks noChangeShapeType="1"/>
              </p:cNvSpPr>
              <p:nvPr/>
            </p:nvSpPr>
            <p:spPr bwMode="auto">
              <a:xfrm flipV="1">
                <a:off x="3282" y="3643"/>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8" name="Line 271"/>
              <p:cNvSpPr>
                <a:spLocks noChangeShapeType="1"/>
              </p:cNvSpPr>
              <p:nvPr/>
            </p:nvSpPr>
            <p:spPr bwMode="auto">
              <a:xfrm flipV="1">
                <a:off x="3282" y="3622"/>
                <a:ext cx="0" cy="2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69" name="Line 272"/>
              <p:cNvSpPr>
                <a:spLocks noChangeShapeType="1"/>
              </p:cNvSpPr>
              <p:nvPr/>
            </p:nvSpPr>
            <p:spPr bwMode="auto">
              <a:xfrm flipV="1">
                <a:off x="3282" y="3575"/>
                <a:ext cx="0" cy="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0" name="Line 273"/>
              <p:cNvSpPr>
                <a:spLocks noChangeShapeType="1"/>
              </p:cNvSpPr>
              <p:nvPr/>
            </p:nvSpPr>
            <p:spPr bwMode="auto">
              <a:xfrm flipV="1">
                <a:off x="3282" y="3542"/>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1" name="Line 274"/>
              <p:cNvSpPr>
                <a:spLocks noChangeShapeType="1"/>
              </p:cNvSpPr>
              <p:nvPr/>
            </p:nvSpPr>
            <p:spPr bwMode="auto">
              <a:xfrm flipV="1">
                <a:off x="3282" y="351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2" name="Line 275"/>
              <p:cNvSpPr>
                <a:spLocks noChangeShapeType="1"/>
              </p:cNvSpPr>
              <p:nvPr/>
            </p:nvSpPr>
            <p:spPr bwMode="auto">
              <a:xfrm flipV="1">
                <a:off x="3282" y="3492"/>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3" name="Line 276"/>
              <p:cNvSpPr>
                <a:spLocks noChangeShapeType="1"/>
              </p:cNvSpPr>
              <p:nvPr/>
            </p:nvSpPr>
            <p:spPr bwMode="auto">
              <a:xfrm flipV="1">
                <a:off x="3282" y="3445"/>
                <a:ext cx="0" cy="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4" name="Line 277"/>
              <p:cNvSpPr>
                <a:spLocks noChangeShapeType="1"/>
              </p:cNvSpPr>
              <p:nvPr/>
            </p:nvSpPr>
            <p:spPr bwMode="auto">
              <a:xfrm flipV="1">
                <a:off x="3282" y="3413"/>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5" name="Line 278"/>
              <p:cNvSpPr>
                <a:spLocks noChangeShapeType="1"/>
              </p:cNvSpPr>
              <p:nvPr/>
            </p:nvSpPr>
            <p:spPr bwMode="auto">
              <a:xfrm flipV="1">
                <a:off x="3282" y="3380"/>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6" name="Line 279"/>
              <p:cNvSpPr>
                <a:spLocks noChangeShapeType="1"/>
              </p:cNvSpPr>
              <p:nvPr/>
            </p:nvSpPr>
            <p:spPr bwMode="auto">
              <a:xfrm flipV="1">
                <a:off x="3282" y="3362"/>
                <a:ext cx="0" cy="1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7" name="Line 280"/>
              <p:cNvSpPr>
                <a:spLocks noChangeShapeType="1"/>
              </p:cNvSpPr>
              <p:nvPr/>
            </p:nvSpPr>
            <p:spPr bwMode="auto">
              <a:xfrm flipV="1">
                <a:off x="3282" y="3312"/>
                <a:ext cx="0" cy="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8" name="Line 281"/>
              <p:cNvSpPr>
                <a:spLocks noChangeShapeType="1"/>
              </p:cNvSpPr>
              <p:nvPr/>
            </p:nvSpPr>
            <p:spPr bwMode="auto">
              <a:xfrm flipV="1">
                <a:off x="3282" y="328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79" name="Line 282"/>
              <p:cNvSpPr>
                <a:spLocks noChangeShapeType="1"/>
              </p:cNvSpPr>
              <p:nvPr/>
            </p:nvSpPr>
            <p:spPr bwMode="auto">
              <a:xfrm flipV="1">
                <a:off x="3282" y="3247"/>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0" name="Line 283"/>
              <p:cNvSpPr>
                <a:spLocks noChangeShapeType="1"/>
              </p:cNvSpPr>
              <p:nvPr/>
            </p:nvSpPr>
            <p:spPr bwMode="auto">
              <a:xfrm flipV="1">
                <a:off x="3282" y="3233"/>
                <a:ext cx="0" cy="1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1" name="Line 284"/>
              <p:cNvSpPr>
                <a:spLocks noChangeShapeType="1"/>
              </p:cNvSpPr>
              <p:nvPr/>
            </p:nvSpPr>
            <p:spPr bwMode="auto">
              <a:xfrm flipV="1">
                <a:off x="3282" y="3182"/>
                <a:ext cx="0" cy="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2" name="Line 285"/>
              <p:cNvSpPr>
                <a:spLocks noChangeShapeType="1"/>
              </p:cNvSpPr>
              <p:nvPr/>
            </p:nvSpPr>
            <p:spPr bwMode="auto">
              <a:xfrm flipV="1">
                <a:off x="3282" y="3150"/>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3" name="Line 286"/>
              <p:cNvSpPr>
                <a:spLocks noChangeShapeType="1"/>
              </p:cNvSpPr>
              <p:nvPr/>
            </p:nvSpPr>
            <p:spPr bwMode="auto">
              <a:xfrm flipV="1">
                <a:off x="3282" y="3118"/>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4" name="Line 287"/>
              <p:cNvSpPr>
                <a:spLocks noChangeShapeType="1"/>
              </p:cNvSpPr>
              <p:nvPr/>
            </p:nvSpPr>
            <p:spPr bwMode="auto">
              <a:xfrm flipV="1">
                <a:off x="3282" y="3103"/>
                <a:ext cx="0" cy="1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5" name="Line 288"/>
              <p:cNvSpPr>
                <a:spLocks noChangeShapeType="1"/>
              </p:cNvSpPr>
              <p:nvPr/>
            </p:nvSpPr>
            <p:spPr bwMode="auto">
              <a:xfrm flipV="1">
                <a:off x="3282" y="3049"/>
                <a:ext cx="0" cy="1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6" name="Line 289"/>
              <p:cNvSpPr>
                <a:spLocks noChangeShapeType="1"/>
              </p:cNvSpPr>
              <p:nvPr/>
            </p:nvSpPr>
            <p:spPr bwMode="auto">
              <a:xfrm flipV="1">
                <a:off x="3282" y="3017"/>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7" name="Line 290"/>
              <p:cNvSpPr>
                <a:spLocks noChangeShapeType="1"/>
              </p:cNvSpPr>
              <p:nvPr/>
            </p:nvSpPr>
            <p:spPr bwMode="auto">
              <a:xfrm flipV="1">
                <a:off x="3282" y="2984"/>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8" name="Line 291"/>
              <p:cNvSpPr>
                <a:spLocks noChangeShapeType="1"/>
              </p:cNvSpPr>
              <p:nvPr/>
            </p:nvSpPr>
            <p:spPr bwMode="auto">
              <a:xfrm flipV="1">
                <a:off x="3282" y="2974"/>
                <a:ext cx="0" cy="1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89" name="Line 292"/>
              <p:cNvSpPr>
                <a:spLocks noChangeShapeType="1"/>
              </p:cNvSpPr>
              <p:nvPr/>
            </p:nvSpPr>
            <p:spPr bwMode="auto">
              <a:xfrm flipV="1">
                <a:off x="3282" y="2920"/>
                <a:ext cx="0" cy="1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0" name="Line 293"/>
              <p:cNvSpPr>
                <a:spLocks noChangeShapeType="1"/>
              </p:cNvSpPr>
              <p:nvPr/>
            </p:nvSpPr>
            <p:spPr bwMode="auto">
              <a:xfrm flipV="1">
                <a:off x="3282" y="2887"/>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1" name="Line 294"/>
              <p:cNvSpPr>
                <a:spLocks noChangeShapeType="1"/>
              </p:cNvSpPr>
              <p:nvPr/>
            </p:nvSpPr>
            <p:spPr bwMode="auto">
              <a:xfrm flipV="1">
                <a:off x="3282" y="2851"/>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2" name="Line 295"/>
              <p:cNvSpPr>
                <a:spLocks noChangeShapeType="1"/>
              </p:cNvSpPr>
              <p:nvPr/>
            </p:nvSpPr>
            <p:spPr bwMode="auto">
              <a:xfrm flipV="1">
                <a:off x="3282" y="2844"/>
                <a:ext cx="0" cy="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3" name="Line 296"/>
              <p:cNvSpPr>
                <a:spLocks noChangeShapeType="1"/>
              </p:cNvSpPr>
              <p:nvPr/>
            </p:nvSpPr>
            <p:spPr bwMode="auto">
              <a:xfrm flipV="1">
                <a:off x="3282" y="2786"/>
                <a:ext cx="0" cy="15"/>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4" name="Line 297"/>
              <p:cNvSpPr>
                <a:spLocks noChangeShapeType="1"/>
              </p:cNvSpPr>
              <p:nvPr/>
            </p:nvSpPr>
            <p:spPr bwMode="auto">
              <a:xfrm flipV="1">
                <a:off x="3282" y="2754"/>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5" name="Line 298"/>
              <p:cNvSpPr>
                <a:spLocks noChangeShapeType="1"/>
              </p:cNvSpPr>
              <p:nvPr/>
            </p:nvSpPr>
            <p:spPr bwMode="auto">
              <a:xfrm flipV="1">
                <a:off x="3282" y="2722"/>
                <a:ext cx="0" cy="32"/>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6" name="Line 299"/>
              <p:cNvSpPr>
                <a:spLocks noChangeShapeType="1"/>
              </p:cNvSpPr>
              <p:nvPr/>
            </p:nvSpPr>
            <p:spPr bwMode="auto">
              <a:xfrm flipV="1">
                <a:off x="3282" y="2714"/>
                <a:ext cx="0" cy="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7" name="Line 300"/>
              <p:cNvSpPr>
                <a:spLocks noChangeShapeType="1"/>
              </p:cNvSpPr>
              <p:nvPr/>
            </p:nvSpPr>
            <p:spPr bwMode="auto">
              <a:xfrm flipV="1">
                <a:off x="3282" y="2657"/>
                <a:ext cx="0" cy="1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8" name="Line 301"/>
              <p:cNvSpPr>
                <a:spLocks noChangeShapeType="1"/>
              </p:cNvSpPr>
              <p:nvPr/>
            </p:nvSpPr>
            <p:spPr bwMode="auto">
              <a:xfrm flipV="1">
                <a:off x="3282" y="2624"/>
                <a:ext cx="0"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199" name="Line 302"/>
              <p:cNvSpPr>
                <a:spLocks noChangeShapeType="1"/>
              </p:cNvSpPr>
              <p:nvPr/>
            </p:nvSpPr>
            <p:spPr bwMode="auto">
              <a:xfrm flipV="1">
                <a:off x="3282" y="2588"/>
                <a:ext cx="0" cy="3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0" name="Line 303"/>
              <p:cNvSpPr>
                <a:spLocks noChangeShapeType="1"/>
              </p:cNvSpPr>
              <p:nvPr/>
            </p:nvSpPr>
            <p:spPr bwMode="auto">
              <a:xfrm flipV="1">
                <a:off x="3282" y="2585"/>
                <a:ext cx="0" cy="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4" name="Line 307"/>
              <p:cNvSpPr>
                <a:spLocks noChangeShapeType="1"/>
              </p:cNvSpPr>
              <p:nvPr/>
            </p:nvSpPr>
            <p:spPr bwMode="auto">
              <a:xfrm>
                <a:off x="3282" y="3118"/>
                <a:ext cx="1004" cy="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5" name="Line 308"/>
              <p:cNvSpPr>
                <a:spLocks noChangeShapeType="1"/>
              </p:cNvSpPr>
              <p:nvPr/>
            </p:nvSpPr>
            <p:spPr bwMode="auto">
              <a:xfrm flipH="1">
                <a:off x="4229" y="3118"/>
                <a:ext cx="57" cy="2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6" name="Line 309"/>
              <p:cNvSpPr>
                <a:spLocks noChangeShapeType="1"/>
              </p:cNvSpPr>
              <p:nvPr/>
            </p:nvSpPr>
            <p:spPr bwMode="auto">
              <a:xfrm flipH="1" flipV="1">
                <a:off x="4229" y="3085"/>
                <a:ext cx="57"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7" name="Line 310"/>
              <p:cNvSpPr>
                <a:spLocks noChangeShapeType="1"/>
              </p:cNvSpPr>
              <p:nvPr/>
            </p:nvSpPr>
            <p:spPr bwMode="auto">
              <a:xfrm flipV="1">
                <a:off x="3282" y="3085"/>
                <a:ext cx="58" cy="33"/>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8" name="Line 311"/>
              <p:cNvSpPr>
                <a:spLocks noChangeShapeType="1"/>
              </p:cNvSpPr>
              <p:nvPr/>
            </p:nvSpPr>
            <p:spPr bwMode="auto">
              <a:xfrm>
                <a:off x="3282" y="3118"/>
                <a:ext cx="58" cy="28"/>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09" name="Line 312"/>
              <p:cNvSpPr>
                <a:spLocks noChangeShapeType="1"/>
              </p:cNvSpPr>
              <p:nvPr/>
            </p:nvSpPr>
            <p:spPr bwMode="auto">
              <a:xfrm flipV="1">
                <a:off x="1435" y="369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0" name="Line 313"/>
              <p:cNvSpPr>
                <a:spLocks noChangeShapeType="1"/>
              </p:cNvSpPr>
              <p:nvPr/>
            </p:nvSpPr>
            <p:spPr bwMode="auto">
              <a:xfrm flipV="1">
                <a:off x="1453" y="368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1" name="Line 314"/>
              <p:cNvSpPr>
                <a:spLocks noChangeShapeType="1"/>
              </p:cNvSpPr>
              <p:nvPr/>
            </p:nvSpPr>
            <p:spPr bwMode="auto">
              <a:xfrm flipV="1">
                <a:off x="1471" y="367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2" name="Line 315"/>
              <p:cNvSpPr>
                <a:spLocks noChangeShapeType="1"/>
              </p:cNvSpPr>
              <p:nvPr/>
            </p:nvSpPr>
            <p:spPr bwMode="auto">
              <a:xfrm flipV="1">
                <a:off x="1489" y="366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3" name="Line 316"/>
              <p:cNvSpPr>
                <a:spLocks noChangeShapeType="1"/>
              </p:cNvSpPr>
              <p:nvPr/>
            </p:nvSpPr>
            <p:spPr bwMode="auto">
              <a:xfrm flipV="1">
                <a:off x="1507" y="3661"/>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4" name="Line 317"/>
              <p:cNvSpPr>
                <a:spLocks noChangeShapeType="1"/>
              </p:cNvSpPr>
              <p:nvPr/>
            </p:nvSpPr>
            <p:spPr bwMode="auto">
              <a:xfrm flipV="1">
                <a:off x="1547" y="3629"/>
                <a:ext cx="11"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5" name="Line 318"/>
              <p:cNvSpPr>
                <a:spLocks noChangeShapeType="1"/>
              </p:cNvSpPr>
              <p:nvPr/>
            </p:nvSpPr>
            <p:spPr bwMode="auto">
              <a:xfrm flipV="1">
                <a:off x="1558" y="361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6" name="Line 319"/>
              <p:cNvSpPr>
                <a:spLocks noChangeShapeType="1"/>
              </p:cNvSpPr>
              <p:nvPr/>
            </p:nvSpPr>
            <p:spPr bwMode="auto">
              <a:xfrm flipV="1">
                <a:off x="1576" y="360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7" name="Line 320"/>
              <p:cNvSpPr>
                <a:spLocks noChangeShapeType="1"/>
              </p:cNvSpPr>
              <p:nvPr/>
            </p:nvSpPr>
            <p:spPr bwMode="auto">
              <a:xfrm flipV="1">
                <a:off x="1594" y="359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8" name="Line 321"/>
              <p:cNvSpPr>
                <a:spLocks noChangeShapeType="1"/>
              </p:cNvSpPr>
              <p:nvPr/>
            </p:nvSpPr>
            <p:spPr bwMode="auto">
              <a:xfrm flipV="1">
                <a:off x="1612" y="3593"/>
                <a:ext cx="7"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19" name="Line 322"/>
              <p:cNvSpPr>
                <a:spLocks noChangeShapeType="1"/>
              </p:cNvSpPr>
              <p:nvPr/>
            </p:nvSpPr>
            <p:spPr bwMode="auto">
              <a:xfrm flipV="1">
                <a:off x="1655" y="3564"/>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0" name="Line 323"/>
              <p:cNvSpPr>
                <a:spLocks noChangeShapeType="1"/>
              </p:cNvSpPr>
              <p:nvPr/>
            </p:nvSpPr>
            <p:spPr bwMode="auto">
              <a:xfrm flipV="1">
                <a:off x="1666" y="3553"/>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1" name="Line 324"/>
              <p:cNvSpPr>
                <a:spLocks noChangeShapeType="1"/>
              </p:cNvSpPr>
              <p:nvPr/>
            </p:nvSpPr>
            <p:spPr bwMode="auto">
              <a:xfrm flipV="1">
                <a:off x="1680" y="354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2" name="Line 325"/>
              <p:cNvSpPr>
                <a:spLocks noChangeShapeType="1"/>
              </p:cNvSpPr>
              <p:nvPr/>
            </p:nvSpPr>
            <p:spPr bwMode="auto">
              <a:xfrm flipV="1">
                <a:off x="1698" y="353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3" name="Line 326"/>
              <p:cNvSpPr>
                <a:spLocks noChangeShapeType="1"/>
              </p:cNvSpPr>
              <p:nvPr/>
            </p:nvSpPr>
            <p:spPr bwMode="auto">
              <a:xfrm flipV="1">
                <a:off x="1716" y="3524"/>
                <a:ext cx="11"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4" name="Line 327"/>
              <p:cNvSpPr>
                <a:spLocks noChangeShapeType="1"/>
              </p:cNvSpPr>
              <p:nvPr/>
            </p:nvSpPr>
            <p:spPr bwMode="auto">
              <a:xfrm flipV="1">
                <a:off x="1766" y="3499"/>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5" name="Line 328"/>
              <p:cNvSpPr>
                <a:spLocks noChangeShapeType="1"/>
              </p:cNvSpPr>
              <p:nvPr/>
            </p:nvSpPr>
            <p:spPr bwMode="auto">
              <a:xfrm flipV="1">
                <a:off x="1770" y="348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6" name="Line 329"/>
              <p:cNvSpPr>
                <a:spLocks noChangeShapeType="1"/>
              </p:cNvSpPr>
              <p:nvPr/>
            </p:nvSpPr>
            <p:spPr bwMode="auto">
              <a:xfrm flipV="1">
                <a:off x="1788" y="3478"/>
                <a:ext cx="14"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7" name="Line 330"/>
              <p:cNvSpPr>
                <a:spLocks noChangeShapeType="1"/>
              </p:cNvSpPr>
              <p:nvPr/>
            </p:nvSpPr>
            <p:spPr bwMode="auto">
              <a:xfrm flipV="1">
                <a:off x="1802" y="346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8" name="Line 331"/>
              <p:cNvSpPr>
                <a:spLocks noChangeShapeType="1"/>
              </p:cNvSpPr>
              <p:nvPr/>
            </p:nvSpPr>
            <p:spPr bwMode="auto">
              <a:xfrm flipV="1">
                <a:off x="1820" y="345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29" name="Line 332"/>
              <p:cNvSpPr>
                <a:spLocks noChangeShapeType="1"/>
              </p:cNvSpPr>
              <p:nvPr/>
            </p:nvSpPr>
            <p:spPr bwMode="auto">
              <a:xfrm flipV="1">
                <a:off x="1874" y="342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0" name="Line 333"/>
              <p:cNvSpPr>
                <a:spLocks noChangeShapeType="1"/>
              </p:cNvSpPr>
              <p:nvPr/>
            </p:nvSpPr>
            <p:spPr bwMode="auto">
              <a:xfrm flipV="1">
                <a:off x="1892" y="340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1" name="Line 334"/>
              <p:cNvSpPr>
                <a:spLocks noChangeShapeType="1"/>
              </p:cNvSpPr>
              <p:nvPr/>
            </p:nvSpPr>
            <p:spPr bwMode="auto">
              <a:xfrm flipV="1">
                <a:off x="1910" y="339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2" name="Line 335"/>
              <p:cNvSpPr>
                <a:spLocks noChangeShapeType="1"/>
              </p:cNvSpPr>
              <p:nvPr/>
            </p:nvSpPr>
            <p:spPr bwMode="auto">
              <a:xfrm flipV="1">
                <a:off x="1928" y="3388"/>
                <a:ext cx="15"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3" name="Line 336"/>
              <p:cNvSpPr>
                <a:spLocks noChangeShapeType="1"/>
              </p:cNvSpPr>
              <p:nvPr/>
            </p:nvSpPr>
            <p:spPr bwMode="auto">
              <a:xfrm>
                <a:off x="1943" y="3388"/>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4" name="Line 337"/>
              <p:cNvSpPr>
                <a:spLocks noChangeShapeType="1"/>
              </p:cNvSpPr>
              <p:nvPr/>
            </p:nvSpPr>
            <p:spPr bwMode="auto">
              <a:xfrm flipV="1">
                <a:off x="1986" y="3355"/>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5" name="Line 338"/>
              <p:cNvSpPr>
                <a:spLocks noChangeShapeType="1"/>
              </p:cNvSpPr>
              <p:nvPr/>
            </p:nvSpPr>
            <p:spPr bwMode="auto">
              <a:xfrm flipV="1">
                <a:off x="1997" y="334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6" name="Line 339"/>
              <p:cNvSpPr>
                <a:spLocks noChangeShapeType="1"/>
              </p:cNvSpPr>
              <p:nvPr/>
            </p:nvSpPr>
            <p:spPr bwMode="auto">
              <a:xfrm flipV="1">
                <a:off x="2015" y="333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7" name="Line 340"/>
              <p:cNvSpPr>
                <a:spLocks noChangeShapeType="1"/>
              </p:cNvSpPr>
              <p:nvPr/>
            </p:nvSpPr>
            <p:spPr bwMode="auto">
              <a:xfrm flipV="1">
                <a:off x="2033" y="332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8" name="Line 341"/>
              <p:cNvSpPr>
                <a:spLocks noChangeShapeType="1"/>
              </p:cNvSpPr>
              <p:nvPr/>
            </p:nvSpPr>
            <p:spPr bwMode="auto">
              <a:xfrm flipV="1">
                <a:off x="2051" y="3319"/>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39" name="Line 342"/>
              <p:cNvSpPr>
                <a:spLocks noChangeShapeType="1"/>
              </p:cNvSpPr>
              <p:nvPr/>
            </p:nvSpPr>
            <p:spPr bwMode="auto">
              <a:xfrm flipV="1">
                <a:off x="2094" y="3290"/>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0" name="Line 343"/>
              <p:cNvSpPr>
                <a:spLocks noChangeShapeType="1"/>
              </p:cNvSpPr>
              <p:nvPr/>
            </p:nvSpPr>
            <p:spPr bwMode="auto">
              <a:xfrm flipV="1">
                <a:off x="2101" y="328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1" name="Line 344"/>
              <p:cNvSpPr>
                <a:spLocks noChangeShapeType="1"/>
              </p:cNvSpPr>
              <p:nvPr/>
            </p:nvSpPr>
            <p:spPr bwMode="auto">
              <a:xfrm flipV="1">
                <a:off x="2119" y="326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2" name="Line 345"/>
              <p:cNvSpPr>
                <a:spLocks noChangeShapeType="1"/>
              </p:cNvSpPr>
              <p:nvPr/>
            </p:nvSpPr>
            <p:spPr bwMode="auto">
              <a:xfrm flipV="1">
                <a:off x="2137" y="325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3" name="Line 346"/>
              <p:cNvSpPr>
                <a:spLocks noChangeShapeType="1"/>
              </p:cNvSpPr>
              <p:nvPr/>
            </p:nvSpPr>
            <p:spPr bwMode="auto">
              <a:xfrm flipV="1">
                <a:off x="2155" y="3247"/>
                <a:ext cx="11"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4" name="Line 347"/>
              <p:cNvSpPr>
                <a:spLocks noChangeShapeType="1"/>
              </p:cNvSpPr>
              <p:nvPr/>
            </p:nvSpPr>
            <p:spPr bwMode="auto">
              <a:xfrm flipV="1">
                <a:off x="2206" y="3222"/>
                <a:ext cx="0"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5" name="Line 348"/>
              <p:cNvSpPr>
                <a:spLocks noChangeShapeType="1"/>
              </p:cNvSpPr>
              <p:nvPr/>
            </p:nvSpPr>
            <p:spPr bwMode="auto">
              <a:xfrm flipV="1">
                <a:off x="2206" y="321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6" name="Line 349"/>
              <p:cNvSpPr>
                <a:spLocks noChangeShapeType="1"/>
              </p:cNvSpPr>
              <p:nvPr/>
            </p:nvSpPr>
            <p:spPr bwMode="auto">
              <a:xfrm flipV="1">
                <a:off x="2224" y="320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7" name="Line 350"/>
              <p:cNvSpPr>
                <a:spLocks noChangeShapeType="1"/>
              </p:cNvSpPr>
              <p:nvPr/>
            </p:nvSpPr>
            <p:spPr bwMode="auto">
              <a:xfrm flipV="1">
                <a:off x="2242" y="319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8" name="Line 351"/>
              <p:cNvSpPr>
                <a:spLocks noChangeShapeType="1"/>
              </p:cNvSpPr>
              <p:nvPr/>
            </p:nvSpPr>
            <p:spPr bwMode="auto">
              <a:xfrm flipV="1">
                <a:off x="2260" y="317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49" name="Line 352"/>
              <p:cNvSpPr>
                <a:spLocks noChangeShapeType="1"/>
              </p:cNvSpPr>
              <p:nvPr/>
            </p:nvSpPr>
            <p:spPr bwMode="auto">
              <a:xfrm flipV="1">
                <a:off x="2314" y="3146"/>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0" name="Line 353"/>
              <p:cNvSpPr>
                <a:spLocks noChangeShapeType="1"/>
              </p:cNvSpPr>
              <p:nvPr/>
            </p:nvSpPr>
            <p:spPr bwMode="auto">
              <a:xfrm flipV="1">
                <a:off x="2328" y="313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1" name="Line 354"/>
              <p:cNvSpPr>
                <a:spLocks noChangeShapeType="1"/>
              </p:cNvSpPr>
              <p:nvPr/>
            </p:nvSpPr>
            <p:spPr bwMode="auto">
              <a:xfrm flipV="1">
                <a:off x="2346" y="312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2" name="Line 355"/>
              <p:cNvSpPr>
                <a:spLocks noChangeShapeType="1"/>
              </p:cNvSpPr>
              <p:nvPr/>
            </p:nvSpPr>
            <p:spPr bwMode="auto">
              <a:xfrm flipV="1">
                <a:off x="2364" y="311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3" name="Line 356"/>
              <p:cNvSpPr>
                <a:spLocks noChangeShapeType="1"/>
              </p:cNvSpPr>
              <p:nvPr/>
            </p:nvSpPr>
            <p:spPr bwMode="auto">
              <a:xfrm flipV="1">
                <a:off x="2382" y="3110"/>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4" name="Line 357"/>
              <p:cNvSpPr>
                <a:spLocks noChangeShapeType="1"/>
              </p:cNvSpPr>
              <p:nvPr/>
            </p:nvSpPr>
            <p:spPr bwMode="auto">
              <a:xfrm flipV="1">
                <a:off x="2422" y="3082"/>
                <a:ext cx="14"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5" name="Line 358"/>
              <p:cNvSpPr>
                <a:spLocks noChangeShapeType="1"/>
              </p:cNvSpPr>
              <p:nvPr/>
            </p:nvSpPr>
            <p:spPr bwMode="auto">
              <a:xfrm flipV="1">
                <a:off x="2436" y="307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6" name="Line 359"/>
              <p:cNvSpPr>
                <a:spLocks noChangeShapeType="1"/>
              </p:cNvSpPr>
              <p:nvPr/>
            </p:nvSpPr>
            <p:spPr bwMode="auto">
              <a:xfrm flipV="1">
                <a:off x="2454" y="3060"/>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7" name="Line 360"/>
              <p:cNvSpPr>
                <a:spLocks noChangeShapeType="1"/>
              </p:cNvSpPr>
              <p:nvPr/>
            </p:nvSpPr>
            <p:spPr bwMode="auto">
              <a:xfrm flipV="1">
                <a:off x="2468" y="304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8" name="Line 361"/>
              <p:cNvSpPr>
                <a:spLocks noChangeShapeType="1"/>
              </p:cNvSpPr>
              <p:nvPr/>
            </p:nvSpPr>
            <p:spPr bwMode="auto">
              <a:xfrm flipV="1">
                <a:off x="2486" y="3042"/>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59" name="Line 362"/>
              <p:cNvSpPr>
                <a:spLocks noChangeShapeType="1"/>
              </p:cNvSpPr>
              <p:nvPr/>
            </p:nvSpPr>
            <p:spPr bwMode="auto">
              <a:xfrm flipV="1">
                <a:off x="2533" y="3013"/>
                <a:ext cx="7"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0" name="Line 363"/>
              <p:cNvSpPr>
                <a:spLocks noChangeShapeType="1"/>
              </p:cNvSpPr>
              <p:nvPr/>
            </p:nvSpPr>
            <p:spPr bwMode="auto">
              <a:xfrm flipV="1">
                <a:off x="2540" y="300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1" name="Line 364"/>
              <p:cNvSpPr>
                <a:spLocks noChangeShapeType="1"/>
              </p:cNvSpPr>
              <p:nvPr/>
            </p:nvSpPr>
            <p:spPr bwMode="auto">
              <a:xfrm flipV="1">
                <a:off x="2558" y="299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2" name="Line 365"/>
              <p:cNvSpPr>
                <a:spLocks noChangeShapeType="1"/>
              </p:cNvSpPr>
              <p:nvPr/>
            </p:nvSpPr>
            <p:spPr bwMode="auto">
              <a:xfrm flipV="1">
                <a:off x="2576" y="298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3" name="Line 366"/>
              <p:cNvSpPr>
                <a:spLocks noChangeShapeType="1"/>
              </p:cNvSpPr>
              <p:nvPr/>
            </p:nvSpPr>
            <p:spPr bwMode="auto">
              <a:xfrm flipV="1">
                <a:off x="2594" y="2974"/>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4" name="Line 367"/>
              <p:cNvSpPr>
                <a:spLocks noChangeShapeType="1"/>
              </p:cNvSpPr>
              <p:nvPr/>
            </p:nvSpPr>
            <p:spPr bwMode="auto">
              <a:xfrm flipV="1">
                <a:off x="2641" y="2948"/>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5" name="Line 368"/>
              <p:cNvSpPr>
                <a:spLocks noChangeShapeType="1"/>
              </p:cNvSpPr>
              <p:nvPr/>
            </p:nvSpPr>
            <p:spPr bwMode="auto">
              <a:xfrm flipV="1">
                <a:off x="2645" y="293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6" name="Line 369"/>
              <p:cNvSpPr>
                <a:spLocks noChangeShapeType="1"/>
              </p:cNvSpPr>
              <p:nvPr/>
            </p:nvSpPr>
            <p:spPr bwMode="auto">
              <a:xfrm flipV="1">
                <a:off x="2663" y="292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7" name="Line 370"/>
              <p:cNvSpPr>
                <a:spLocks noChangeShapeType="1"/>
              </p:cNvSpPr>
              <p:nvPr/>
            </p:nvSpPr>
            <p:spPr bwMode="auto">
              <a:xfrm flipV="1">
                <a:off x="2681" y="291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8" name="Line 371"/>
              <p:cNvSpPr>
                <a:spLocks noChangeShapeType="1"/>
              </p:cNvSpPr>
              <p:nvPr/>
            </p:nvSpPr>
            <p:spPr bwMode="auto">
              <a:xfrm flipV="1">
                <a:off x="2699" y="290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69" name="Line 372"/>
              <p:cNvSpPr>
                <a:spLocks noChangeShapeType="1"/>
              </p:cNvSpPr>
              <p:nvPr/>
            </p:nvSpPr>
            <p:spPr bwMode="auto">
              <a:xfrm>
                <a:off x="2717" y="2905"/>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0" name="Line 373"/>
              <p:cNvSpPr>
                <a:spLocks noChangeShapeType="1"/>
              </p:cNvSpPr>
              <p:nvPr/>
            </p:nvSpPr>
            <p:spPr bwMode="auto">
              <a:xfrm flipV="1">
                <a:off x="2753" y="2873"/>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1" name="Line 374"/>
              <p:cNvSpPr>
                <a:spLocks noChangeShapeType="1"/>
              </p:cNvSpPr>
              <p:nvPr/>
            </p:nvSpPr>
            <p:spPr bwMode="auto">
              <a:xfrm flipV="1">
                <a:off x="2767" y="286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2" name="Line 375"/>
              <p:cNvSpPr>
                <a:spLocks noChangeShapeType="1"/>
              </p:cNvSpPr>
              <p:nvPr/>
            </p:nvSpPr>
            <p:spPr bwMode="auto">
              <a:xfrm flipV="1">
                <a:off x="2785" y="285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3" name="Line 376"/>
              <p:cNvSpPr>
                <a:spLocks noChangeShapeType="1"/>
              </p:cNvSpPr>
              <p:nvPr/>
            </p:nvSpPr>
            <p:spPr bwMode="auto">
              <a:xfrm flipV="1">
                <a:off x="2803" y="284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4" name="Line 377"/>
              <p:cNvSpPr>
                <a:spLocks noChangeShapeType="1"/>
              </p:cNvSpPr>
              <p:nvPr/>
            </p:nvSpPr>
            <p:spPr bwMode="auto">
              <a:xfrm flipV="1">
                <a:off x="2821" y="2837"/>
                <a:ext cx="4"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5" name="Line 378"/>
              <p:cNvSpPr>
                <a:spLocks noChangeShapeType="1"/>
              </p:cNvSpPr>
              <p:nvPr/>
            </p:nvSpPr>
            <p:spPr bwMode="auto">
              <a:xfrm flipV="1">
                <a:off x="2861" y="2808"/>
                <a:ext cx="11"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6" name="Line 379"/>
              <p:cNvSpPr>
                <a:spLocks noChangeShapeType="1"/>
              </p:cNvSpPr>
              <p:nvPr/>
            </p:nvSpPr>
            <p:spPr bwMode="auto">
              <a:xfrm flipV="1">
                <a:off x="2872" y="2794"/>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7" name="Line 380"/>
              <p:cNvSpPr>
                <a:spLocks noChangeShapeType="1"/>
              </p:cNvSpPr>
              <p:nvPr/>
            </p:nvSpPr>
            <p:spPr bwMode="auto">
              <a:xfrm flipV="1">
                <a:off x="2890" y="278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8" name="Line 381"/>
              <p:cNvSpPr>
                <a:spLocks noChangeShapeType="1"/>
              </p:cNvSpPr>
              <p:nvPr/>
            </p:nvSpPr>
            <p:spPr bwMode="auto">
              <a:xfrm flipV="1">
                <a:off x="2908" y="277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79" name="Line 382"/>
              <p:cNvSpPr>
                <a:spLocks noChangeShapeType="1"/>
              </p:cNvSpPr>
              <p:nvPr/>
            </p:nvSpPr>
            <p:spPr bwMode="auto">
              <a:xfrm flipV="1">
                <a:off x="2926" y="2768"/>
                <a:ext cx="10"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0" name="Line 383"/>
              <p:cNvSpPr>
                <a:spLocks noChangeShapeType="1"/>
              </p:cNvSpPr>
              <p:nvPr/>
            </p:nvSpPr>
            <p:spPr bwMode="auto">
              <a:xfrm flipV="1">
                <a:off x="2972" y="2740"/>
                <a:ext cx="8"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1" name="Line 384"/>
              <p:cNvSpPr>
                <a:spLocks noChangeShapeType="1"/>
              </p:cNvSpPr>
              <p:nvPr/>
            </p:nvSpPr>
            <p:spPr bwMode="auto">
              <a:xfrm flipV="1">
                <a:off x="2980" y="2729"/>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2" name="Line 385"/>
              <p:cNvSpPr>
                <a:spLocks noChangeShapeType="1"/>
              </p:cNvSpPr>
              <p:nvPr/>
            </p:nvSpPr>
            <p:spPr bwMode="auto">
              <a:xfrm flipV="1">
                <a:off x="2994" y="271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3" name="Line 386"/>
              <p:cNvSpPr>
                <a:spLocks noChangeShapeType="1"/>
              </p:cNvSpPr>
              <p:nvPr/>
            </p:nvSpPr>
            <p:spPr bwMode="auto">
              <a:xfrm flipV="1">
                <a:off x="3012" y="270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4" name="Line 387"/>
              <p:cNvSpPr>
                <a:spLocks noChangeShapeType="1"/>
              </p:cNvSpPr>
              <p:nvPr/>
            </p:nvSpPr>
            <p:spPr bwMode="auto">
              <a:xfrm flipV="1">
                <a:off x="3030" y="2700"/>
                <a:ext cx="14"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5" name="Line 388"/>
              <p:cNvSpPr>
                <a:spLocks noChangeShapeType="1"/>
              </p:cNvSpPr>
              <p:nvPr/>
            </p:nvSpPr>
            <p:spPr bwMode="auto">
              <a:xfrm>
                <a:off x="3080" y="2675"/>
                <a:ext cx="4"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6" name="Line 389"/>
              <p:cNvSpPr>
                <a:spLocks noChangeShapeType="1"/>
              </p:cNvSpPr>
              <p:nvPr/>
            </p:nvSpPr>
            <p:spPr bwMode="auto">
              <a:xfrm flipV="1">
                <a:off x="3084" y="266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7" name="Line 390"/>
              <p:cNvSpPr>
                <a:spLocks noChangeShapeType="1"/>
              </p:cNvSpPr>
              <p:nvPr/>
            </p:nvSpPr>
            <p:spPr bwMode="auto">
              <a:xfrm flipV="1">
                <a:off x="3102" y="265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8" name="Line 391"/>
              <p:cNvSpPr>
                <a:spLocks noChangeShapeType="1"/>
              </p:cNvSpPr>
              <p:nvPr/>
            </p:nvSpPr>
            <p:spPr bwMode="auto">
              <a:xfrm flipV="1">
                <a:off x="3120" y="2642"/>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89" name="Line 392"/>
              <p:cNvSpPr>
                <a:spLocks noChangeShapeType="1"/>
              </p:cNvSpPr>
              <p:nvPr/>
            </p:nvSpPr>
            <p:spPr bwMode="auto">
              <a:xfrm flipV="1">
                <a:off x="3134" y="263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0" name="Line 393"/>
              <p:cNvSpPr>
                <a:spLocks noChangeShapeType="1"/>
              </p:cNvSpPr>
              <p:nvPr/>
            </p:nvSpPr>
            <p:spPr bwMode="auto">
              <a:xfrm flipV="1">
                <a:off x="3152" y="2628"/>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1" name="Line 394"/>
              <p:cNvSpPr>
                <a:spLocks noChangeShapeType="1"/>
              </p:cNvSpPr>
              <p:nvPr/>
            </p:nvSpPr>
            <p:spPr bwMode="auto">
              <a:xfrm flipV="1">
                <a:off x="3192" y="2599"/>
                <a:ext cx="14"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2" name="Line 395"/>
              <p:cNvSpPr>
                <a:spLocks noChangeShapeType="1"/>
              </p:cNvSpPr>
              <p:nvPr/>
            </p:nvSpPr>
            <p:spPr bwMode="auto">
              <a:xfrm flipV="1">
                <a:off x="3206" y="2585"/>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3" name="Line 396"/>
              <p:cNvSpPr>
                <a:spLocks noChangeShapeType="1"/>
              </p:cNvSpPr>
              <p:nvPr/>
            </p:nvSpPr>
            <p:spPr bwMode="auto">
              <a:xfrm flipV="1">
                <a:off x="3224" y="257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4" name="Line 397"/>
              <p:cNvSpPr>
                <a:spLocks noChangeShapeType="1"/>
              </p:cNvSpPr>
              <p:nvPr/>
            </p:nvSpPr>
            <p:spPr bwMode="auto">
              <a:xfrm flipV="1">
                <a:off x="3242" y="256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5" name="Line 398"/>
              <p:cNvSpPr>
                <a:spLocks noChangeShapeType="1"/>
              </p:cNvSpPr>
              <p:nvPr/>
            </p:nvSpPr>
            <p:spPr bwMode="auto">
              <a:xfrm flipV="1">
                <a:off x="3260" y="2560"/>
                <a:ext cx="4"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6" name="Line 399"/>
              <p:cNvSpPr>
                <a:spLocks noChangeShapeType="1"/>
              </p:cNvSpPr>
              <p:nvPr/>
            </p:nvSpPr>
            <p:spPr bwMode="auto">
              <a:xfrm flipV="1">
                <a:off x="3300" y="2531"/>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7" name="Line 400"/>
              <p:cNvSpPr>
                <a:spLocks noChangeShapeType="1"/>
              </p:cNvSpPr>
              <p:nvPr/>
            </p:nvSpPr>
            <p:spPr bwMode="auto">
              <a:xfrm flipV="1">
                <a:off x="3311" y="252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8" name="Line 401"/>
              <p:cNvSpPr>
                <a:spLocks noChangeShapeType="1"/>
              </p:cNvSpPr>
              <p:nvPr/>
            </p:nvSpPr>
            <p:spPr bwMode="auto">
              <a:xfrm flipV="1">
                <a:off x="3329" y="250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299" name="Line 402"/>
              <p:cNvSpPr>
                <a:spLocks noChangeShapeType="1"/>
              </p:cNvSpPr>
              <p:nvPr/>
            </p:nvSpPr>
            <p:spPr bwMode="auto">
              <a:xfrm flipV="1">
                <a:off x="3347" y="249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0" name="Line 403"/>
              <p:cNvSpPr>
                <a:spLocks noChangeShapeType="1"/>
              </p:cNvSpPr>
              <p:nvPr/>
            </p:nvSpPr>
            <p:spPr bwMode="auto">
              <a:xfrm flipV="1">
                <a:off x="3365" y="2491"/>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1" name="Line 404"/>
              <p:cNvSpPr>
                <a:spLocks noChangeShapeType="1"/>
              </p:cNvSpPr>
              <p:nvPr/>
            </p:nvSpPr>
            <p:spPr bwMode="auto">
              <a:xfrm flipV="1">
                <a:off x="3412" y="2466"/>
                <a:ext cx="3"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302" name="Line 405"/>
              <p:cNvSpPr>
                <a:spLocks noChangeShapeType="1"/>
              </p:cNvSpPr>
              <p:nvPr/>
            </p:nvSpPr>
            <p:spPr bwMode="auto">
              <a:xfrm flipV="1">
                <a:off x="3415" y="245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grpSp>
          <p:nvGrpSpPr>
            <p:cNvPr id="9" name="Group 607"/>
            <p:cNvGrpSpPr>
              <a:grpSpLocks/>
            </p:cNvGrpSpPr>
            <p:nvPr/>
          </p:nvGrpSpPr>
          <p:grpSpPr bwMode="auto">
            <a:xfrm>
              <a:off x="959" y="226"/>
              <a:ext cx="5909" cy="3965"/>
              <a:chOff x="959" y="226"/>
              <a:chExt cx="5909" cy="3965"/>
            </a:xfrm>
          </p:grpSpPr>
          <p:sp>
            <p:nvSpPr>
              <p:cNvPr id="12" name="Line 407"/>
              <p:cNvSpPr>
                <a:spLocks noChangeShapeType="1"/>
              </p:cNvSpPr>
              <p:nvPr/>
            </p:nvSpPr>
            <p:spPr bwMode="auto">
              <a:xfrm flipV="1">
                <a:off x="3433" y="244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 name="Line 408"/>
              <p:cNvSpPr>
                <a:spLocks noChangeShapeType="1"/>
              </p:cNvSpPr>
              <p:nvPr/>
            </p:nvSpPr>
            <p:spPr bwMode="auto">
              <a:xfrm flipV="1">
                <a:off x="3451" y="243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 name="Line 409"/>
              <p:cNvSpPr>
                <a:spLocks noChangeShapeType="1"/>
              </p:cNvSpPr>
              <p:nvPr/>
            </p:nvSpPr>
            <p:spPr bwMode="auto">
              <a:xfrm flipV="1">
                <a:off x="3469" y="2423"/>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 name="Line 410"/>
              <p:cNvSpPr>
                <a:spLocks noChangeShapeType="1"/>
              </p:cNvSpPr>
              <p:nvPr/>
            </p:nvSpPr>
            <p:spPr bwMode="auto">
              <a:xfrm>
                <a:off x="3520" y="2401"/>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 name="Line 411"/>
              <p:cNvSpPr>
                <a:spLocks noChangeShapeType="1"/>
              </p:cNvSpPr>
              <p:nvPr/>
            </p:nvSpPr>
            <p:spPr bwMode="auto">
              <a:xfrm flipV="1">
                <a:off x="3523" y="2387"/>
                <a:ext cx="15"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 name="Line 412"/>
              <p:cNvSpPr>
                <a:spLocks noChangeShapeType="1"/>
              </p:cNvSpPr>
              <p:nvPr/>
            </p:nvSpPr>
            <p:spPr bwMode="auto">
              <a:xfrm flipV="1">
                <a:off x="3538" y="237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 name="Line 413"/>
              <p:cNvSpPr>
                <a:spLocks noChangeShapeType="1"/>
              </p:cNvSpPr>
              <p:nvPr/>
            </p:nvSpPr>
            <p:spPr bwMode="auto">
              <a:xfrm flipV="1">
                <a:off x="3556" y="236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 name="Line 414"/>
              <p:cNvSpPr>
                <a:spLocks noChangeShapeType="1"/>
              </p:cNvSpPr>
              <p:nvPr/>
            </p:nvSpPr>
            <p:spPr bwMode="auto">
              <a:xfrm flipV="1">
                <a:off x="3574" y="235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 name="Line 415"/>
              <p:cNvSpPr>
                <a:spLocks noChangeShapeType="1"/>
              </p:cNvSpPr>
              <p:nvPr/>
            </p:nvSpPr>
            <p:spPr bwMode="auto">
              <a:xfrm>
                <a:off x="3592" y="2354"/>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 name="Line 416"/>
              <p:cNvSpPr>
                <a:spLocks noChangeShapeType="1"/>
              </p:cNvSpPr>
              <p:nvPr/>
            </p:nvSpPr>
            <p:spPr bwMode="auto">
              <a:xfrm flipV="1">
                <a:off x="3631" y="2322"/>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 name="Line 417"/>
              <p:cNvSpPr>
                <a:spLocks noChangeShapeType="1"/>
              </p:cNvSpPr>
              <p:nvPr/>
            </p:nvSpPr>
            <p:spPr bwMode="auto">
              <a:xfrm flipV="1">
                <a:off x="3646" y="231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 name="Line 418"/>
              <p:cNvSpPr>
                <a:spLocks noChangeShapeType="1"/>
              </p:cNvSpPr>
              <p:nvPr/>
            </p:nvSpPr>
            <p:spPr bwMode="auto">
              <a:xfrm flipV="1">
                <a:off x="3664" y="2300"/>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 name="Line 419"/>
              <p:cNvSpPr>
                <a:spLocks noChangeShapeType="1"/>
              </p:cNvSpPr>
              <p:nvPr/>
            </p:nvSpPr>
            <p:spPr bwMode="auto">
              <a:xfrm flipV="1">
                <a:off x="3678" y="229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 name="Line 420"/>
              <p:cNvSpPr>
                <a:spLocks noChangeShapeType="1"/>
              </p:cNvSpPr>
              <p:nvPr/>
            </p:nvSpPr>
            <p:spPr bwMode="auto">
              <a:xfrm flipV="1">
                <a:off x="3696" y="2286"/>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 name="Line 421"/>
              <p:cNvSpPr>
                <a:spLocks noChangeShapeType="1"/>
              </p:cNvSpPr>
              <p:nvPr/>
            </p:nvSpPr>
            <p:spPr bwMode="auto">
              <a:xfrm flipV="1">
                <a:off x="3739" y="2257"/>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 name="Line 422"/>
              <p:cNvSpPr>
                <a:spLocks noChangeShapeType="1"/>
              </p:cNvSpPr>
              <p:nvPr/>
            </p:nvSpPr>
            <p:spPr bwMode="auto">
              <a:xfrm flipV="1">
                <a:off x="3750" y="224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 name="Line 423"/>
              <p:cNvSpPr>
                <a:spLocks noChangeShapeType="1"/>
              </p:cNvSpPr>
              <p:nvPr/>
            </p:nvSpPr>
            <p:spPr bwMode="auto">
              <a:xfrm flipV="1">
                <a:off x="3768" y="223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 name="Line 424"/>
              <p:cNvSpPr>
                <a:spLocks noChangeShapeType="1"/>
              </p:cNvSpPr>
              <p:nvPr/>
            </p:nvSpPr>
            <p:spPr bwMode="auto">
              <a:xfrm flipV="1">
                <a:off x="3786" y="222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 name="Line 425"/>
              <p:cNvSpPr>
                <a:spLocks noChangeShapeType="1"/>
              </p:cNvSpPr>
              <p:nvPr/>
            </p:nvSpPr>
            <p:spPr bwMode="auto">
              <a:xfrm flipV="1">
                <a:off x="3804" y="2218"/>
                <a:ext cx="7"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 name="Line 426"/>
              <p:cNvSpPr>
                <a:spLocks noChangeShapeType="1"/>
              </p:cNvSpPr>
              <p:nvPr/>
            </p:nvSpPr>
            <p:spPr bwMode="auto">
              <a:xfrm>
                <a:off x="3851" y="2192"/>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16" name="Line 427"/>
              <p:cNvSpPr>
                <a:spLocks noChangeShapeType="1"/>
              </p:cNvSpPr>
              <p:nvPr/>
            </p:nvSpPr>
            <p:spPr bwMode="auto">
              <a:xfrm flipV="1">
                <a:off x="3854" y="2178"/>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40" name="Line 428"/>
              <p:cNvSpPr>
                <a:spLocks noChangeShapeType="1"/>
              </p:cNvSpPr>
              <p:nvPr/>
            </p:nvSpPr>
            <p:spPr bwMode="auto">
              <a:xfrm flipV="1">
                <a:off x="3872" y="216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41" name="Line 429"/>
              <p:cNvSpPr>
                <a:spLocks noChangeShapeType="1"/>
              </p:cNvSpPr>
              <p:nvPr/>
            </p:nvSpPr>
            <p:spPr bwMode="auto">
              <a:xfrm flipV="1">
                <a:off x="3890" y="215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42" name="Line 430"/>
              <p:cNvSpPr>
                <a:spLocks noChangeShapeType="1"/>
              </p:cNvSpPr>
              <p:nvPr/>
            </p:nvSpPr>
            <p:spPr bwMode="auto">
              <a:xfrm flipV="1">
                <a:off x="3908" y="2149"/>
                <a:ext cx="15"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43" name="Line 431"/>
              <p:cNvSpPr>
                <a:spLocks noChangeShapeType="1"/>
              </p:cNvSpPr>
              <p:nvPr/>
            </p:nvSpPr>
            <p:spPr bwMode="auto">
              <a:xfrm>
                <a:off x="3959" y="2124"/>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0" name="Line 432"/>
              <p:cNvSpPr>
                <a:spLocks noChangeShapeType="1"/>
              </p:cNvSpPr>
              <p:nvPr/>
            </p:nvSpPr>
            <p:spPr bwMode="auto">
              <a:xfrm flipV="1">
                <a:off x="3959" y="211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1" name="Line 433"/>
              <p:cNvSpPr>
                <a:spLocks noChangeShapeType="1"/>
              </p:cNvSpPr>
              <p:nvPr/>
            </p:nvSpPr>
            <p:spPr bwMode="auto">
              <a:xfrm flipV="1">
                <a:off x="3977" y="210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0" name="Line 434"/>
              <p:cNvSpPr>
                <a:spLocks noChangeShapeType="1"/>
              </p:cNvSpPr>
              <p:nvPr/>
            </p:nvSpPr>
            <p:spPr bwMode="auto">
              <a:xfrm flipV="1">
                <a:off x="3995" y="209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1" name="Line 435"/>
              <p:cNvSpPr>
                <a:spLocks noChangeShapeType="1"/>
              </p:cNvSpPr>
              <p:nvPr/>
            </p:nvSpPr>
            <p:spPr bwMode="auto">
              <a:xfrm flipV="1">
                <a:off x="4013" y="208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2" name="Line 436"/>
              <p:cNvSpPr>
                <a:spLocks noChangeShapeType="1"/>
              </p:cNvSpPr>
              <p:nvPr/>
            </p:nvSpPr>
            <p:spPr bwMode="auto">
              <a:xfrm>
                <a:off x="4031" y="2081"/>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3" name="Line 437"/>
              <p:cNvSpPr>
                <a:spLocks noChangeShapeType="1"/>
              </p:cNvSpPr>
              <p:nvPr/>
            </p:nvSpPr>
            <p:spPr bwMode="auto">
              <a:xfrm flipV="1">
                <a:off x="4070" y="2048"/>
                <a:ext cx="11"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4" name="Line 438"/>
              <p:cNvSpPr>
                <a:spLocks noChangeShapeType="1"/>
              </p:cNvSpPr>
              <p:nvPr/>
            </p:nvSpPr>
            <p:spPr bwMode="auto">
              <a:xfrm flipV="1">
                <a:off x="4081" y="203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5" name="Line 439"/>
              <p:cNvSpPr>
                <a:spLocks noChangeShapeType="1"/>
              </p:cNvSpPr>
              <p:nvPr/>
            </p:nvSpPr>
            <p:spPr bwMode="auto">
              <a:xfrm flipV="1">
                <a:off x="4099" y="202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6" name="Line 440"/>
              <p:cNvSpPr>
                <a:spLocks noChangeShapeType="1"/>
              </p:cNvSpPr>
              <p:nvPr/>
            </p:nvSpPr>
            <p:spPr bwMode="auto">
              <a:xfrm flipV="1">
                <a:off x="4117" y="201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7" name="Line 441"/>
              <p:cNvSpPr>
                <a:spLocks noChangeShapeType="1"/>
              </p:cNvSpPr>
              <p:nvPr/>
            </p:nvSpPr>
            <p:spPr bwMode="auto">
              <a:xfrm flipV="1">
                <a:off x="4135" y="2009"/>
                <a:ext cx="7"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8" name="Line 442"/>
              <p:cNvSpPr>
                <a:spLocks noChangeShapeType="1"/>
              </p:cNvSpPr>
              <p:nvPr/>
            </p:nvSpPr>
            <p:spPr bwMode="auto">
              <a:xfrm flipV="1">
                <a:off x="4178" y="1984"/>
                <a:ext cx="11"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9" name="Line 443"/>
              <p:cNvSpPr>
                <a:spLocks noChangeShapeType="1"/>
              </p:cNvSpPr>
              <p:nvPr/>
            </p:nvSpPr>
            <p:spPr bwMode="auto">
              <a:xfrm flipV="1">
                <a:off x="4189" y="1969"/>
                <a:ext cx="15" cy="1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0" name="Line 444"/>
              <p:cNvSpPr>
                <a:spLocks noChangeShapeType="1"/>
              </p:cNvSpPr>
              <p:nvPr/>
            </p:nvSpPr>
            <p:spPr bwMode="auto">
              <a:xfrm flipV="1">
                <a:off x="4204" y="195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1" name="Line 445"/>
              <p:cNvSpPr>
                <a:spLocks noChangeShapeType="1"/>
              </p:cNvSpPr>
              <p:nvPr/>
            </p:nvSpPr>
            <p:spPr bwMode="auto">
              <a:xfrm flipV="1">
                <a:off x="4222" y="194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2" name="Line 446"/>
              <p:cNvSpPr>
                <a:spLocks noChangeShapeType="1"/>
              </p:cNvSpPr>
              <p:nvPr/>
            </p:nvSpPr>
            <p:spPr bwMode="auto">
              <a:xfrm flipV="1">
                <a:off x="4240" y="1940"/>
                <a:ext cx="10"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3" name="Line 447"/>
              <p:cNvSpPr>
                <a:spLocks noChangeShapeType="1"/>
              </p:cNvSpPr>
              <p:nvPr/>
            </p:nvSpPr>
            <p:spPr bwMode="auto">
              <a:xfrm flipV="1">
                <a:off x="4286" y="1915"/>
                <a:ext cx="8"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4" name="Line 448"/>
              <p:cNvSpPr>
                <a:spLocks noChangeShapeType="1"/>
              </p:cNvSpPr>
              <p:nvPr/>
            </p:nvSpPr>
            <p:spPr bwMode="auto">
              <a:xfrm flipV="1">
                <a:off x="4294" y="190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5" name="Line 449"/>
              <p:cNvSpPr>
                <a:spLocks noChangeShapeType="1"/>
              </p:cNvSpPr>
              <p:nvPr/>
            </p:nvSpPr>
            <p:spPr bwMode="auto">
              <a:xfrm flipV="1">
                <a:off x="4312" y="189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6" name="Line 450"/>
              <p:cNvSpPr>
                <a:spLocks noChangeShapeType="1"/>
              </p:cNvSpPr>
              <p:nvPr/>
            </p:nvSpPr>
            <p:spPr bwMode="auto">
              <a:xfrm flipV="1">
                <a:off x="4330" y="1883"/>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7" name="Line 451"/>
              <p:cNvSpPr>
                <a:spLocks noChangeShapeType="1"/>
              </p:cNvSpPr>
              <p:nvPr/>
            </p:nvSpPr>
            <p:spPr bwMode="auto">
              <a:xfrm flipV="1">
                <a:off x="4344" y="187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8" name="Line 452"/>
              <p:cNvSpPr>
                <a:spLocks noChangeShapeType="1"/>
              </p:cNvSpPr>
              <p:nvPr/>
            </p:nvSpPr>
            <p:spPr bwMode="auto">
              <a:xfrm>
                <a:off x="4398" y="1850"/>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9" name="Line 453"/>
              <p:cNvSpPr>
                <a:spLocks noChangeShapeType="1"/>
              </p:cNvSpPr>
              <p:nvPr/>
            </p:nvSpPr>
            <p:spPr bwMode="auto">
              <a:xfrm flipV="1">
                <a:off x="4398" y="184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0" name="Line 454"/>
              <p:cNvSpPr>
                <a:spLocks noChangeShapeType="1"/>
              </p:cNvSpPr>
              <p:nvPr/>
            </p:nvSpPr>
            <p:spPr bwMode="auto">
              <a:xfrm flipV="1">
                <a:off x="4416" y="182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1" name="Line 455"/>
              <p:cNvSpPr>
                <a:spLocks noChangeShapeType="1"/>
              </p:cNvSpPr>
              <p:nvPr/>
            </p:nvSpPr>
            <p:spPr bwMode="auto">
              <a:xfrm flipV="1">
                <a:off x="4434" y="181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2" name="Line 456"/>
              <p:cNvSpPr>
                <a:spLocks noChangeShapeType="1"/>
              </p:cNvSpPr>
              <p:nvPr/>
            </p:nvSpPr>
            <p:spPr bwMode="auto">
              <a:xfrm flipV="1">
                <a:off x="4452" y="180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3" name="Line 457"/>
              <p:cNvSpPr>
                <a:spLocks noChangeShapeType="1"/>
              </p:cNvSpPr>
              <p:nvPr/>
            </p:nvSpPr>
            <p:spPr bwMode="auto">
              <a:xfrm flipV="1">
                <a:off x="4470" y="1804"/>
                <a:ext cx="0"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4" name="Line 458"/>
              <p:cNvSpPr>
                <a:spLocks noChangeShapeType="1"/>
              </p:cNvSpPr>
              <p:nvPr/>
            </p:nvSpPr>
            <p:spPr bwMode="auto">
              <a:xfrm flipV="1">
                <a:off x="4506" y="1771"/>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5" name="Line 459"/>
              <p:cNvSpPr>
                <a:spLocks noChangeShapeType="1"/>
              </p:cNvSpPr>
              <p:nvPr/>
            </p:nvSpPr>
            <p:spPr bwMode="auto">
              <a:xfrm flipV="1">
                <a:off x="4520" y="176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6" name="Line 460"/>
              <p:cNvSpPr>
                <a:spLocks noChangeShapeType="1"/>
              </p:cNvSpPr>
              <p:nvPr/>
            </p:nvSpPr>
            <p:spPr bwMode="auto">
              <a:xfrm flipV="1">
                <a:off x="4538" y="175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7" name="Line 461"/>
              <p:cNvSpPr>
                <a:spLocks noChangeShapeType="1"/>
              </p:cNvSpPr>
              <p:nvPr/>
            </p:nvSpPr>
            <p:spPr bwMode="auto">
              <a:xfrm flipV="1">
                <a:off x="4556" y="173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67" name="Line 462"/>
              <p:cNvSpPr>
                <a:spLocks noChangeShapeType="1"/>
              </p:cNvSpPr>
              <p:nvPr/>
            </p:nvSpPr>
            <p:spPr bwMode="auto">
              <a:xfrm flipV="1">
                <a:off x="4574" y="1735"/>
                <a:ext cx="8"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68" name="Line 463"/>
              <p:cNvSpPr>
                <a:spLocks noChangeShapeType="1"/>
              </p:cNvSpPr>
              <p:nvPr/>
            </p:nvSpPr>
            <p:spPr bwMode="auto">
              <a:xfrm flipV="1">
                <a:off x="4618" y="1706"/>
                <a:ext cx="7"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69" name="Line 464"/>
              <p:cNvSpPr>
                <a:spLocks noChangeShapeType="1"/>
              </p:cNvSpPr>
              <p:nvPr/>
            </p:nvSpPr>
            <p:spPr bwMode="auto">
              <a:xfrm flipV="1">
                <a:off x="4625" y="169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0" name="Line 465"/>
              <p:cNvSpPr>
                <a:spLocks noChangeShapeType="1"/>
              </p:cNvSpPr>
              <p:nvPr/>
            </p:nvSpPr>
            <p:spPr bwMode="auto">
              <a:xfrm flipV="1">
                <a:off x="4643" y="168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1" name="Line 466"/>
              <p:cNvSpPr>
                <a:spLocks noChangeShapeType="1"/>
              </p:cNvSpPr>
              <p:nvPr/>
            </p:nvSpPr>
            <p:spPr bwMode="auto">
              <a:xfrm flipV="1">
                <a:off x="4661" y="167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2" name="Line 467"/>
              <p:cNvSpPr>
                <a:spLocks noChangeShapeType="1"/>
              </p:cNvSpPr>
              <p:nvPr/>
            </p:nvSpPr>
            <p:spPr bwMode="auto">
              <a:xfrm flipV="1">
                <a:off x="4679" y="1667"/>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3" name="Line 468"/>
              <p:cNvSpPr>
                <a:spLocks noChangeShapeType="1"/>
              </p:cNvSpPr>
              <p:nvPr/>
            </p:nvSpPr>
            <p:spPr bwMode="auto">
              <a:xfrm flipV="1">
                <a:off x="4726" y="1642"/>
                <a:ext cx="7"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4" name="Line 469"/>
              <p:cNvSpPr>
                <a:spLocks noChangeShapeType="1"/>
              </p:cNvSpPr>
              <p:nvPr/>
            </p:nvSpPr>
            <p:spPr bwMode="auto">
              <a:xfrm flipV="1">
                <a:off x="4733" y="1631"/>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5" name="Line 470"/>
              <p:cNvSpPr>
                <a:spLocks noChangeShapeType="1"/>
              </p:cNvSpPr>
              <p:nvPr/>
            </p:nvSpPr>
            <p:spPr bwMode="auto">
              <a:xfrm flipV="1">
                <a:off x="4747" y="162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6" name="Line 471"/>
              <p:cNvSpPr>
                <a:spLocks noChangeShapeType="1"/>
              </p:cNvSpPr>
              <p:nvPr/>
            </p:nvSpPr>
            <p:spPr bwMode="auto">
              <a:xfrm flipV="1">
                <a:off x="4765" y="160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7" name="Line 472"/>
              <p:cNvSpPr>
                <a:spLocks noChangeShapeType="1"/>
              </p:cNvSpPr>
              <p:nvPr/>
            </p:nvSpPr>
            <p:spPr bwMode="auto">
              <a:xfrm flipV="1">
                <a:off x="4783" y="159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8" name="Line 473"/>
              <p:cNvSpPr>
                <a:spLocks noChangeShapeType="1"/>
              </p:cNvSpPr>
              <p:nvPr/>
            </p:nvSpPr>
            <p:spPr bwMode="auto">
              <a:xfrm flipV="1">
                <a:off x="4837" y="156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79" name="Line 474"/>
              <p:cNvSpPr>
                <a:spLocks noChangeShapeType="1"/>
              </p:cNvSpPr>
              <p:nvPr/>
            </p:nvSpPr>
            <p:spPr bwMode="auto">
              <a:xfrm flipV="1">
                <a:off x="4855" y="1552"/>
                <a:ext cx="15"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0" name="Line 475"/>
              <p:cNvSpPr>
                <a:spLocks noChangeShapeType="1"/>
              </p:cNvSpPr>
              <p:nvPr/>
            </p:nvSpPr>
            <p:spPr bwMode="auto">
              <a:xfrm flipV="1">
                <a:off x="4870" y="154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1" name="Line 476"/>
              <p:cNvSpPr>
                <a:spLocks noChangeShapeType="1"/>
              </p:cNvSpPr>
              <p:nvPr/>
            </p:nvSpPr>
            <p:spPr bwMode="auto">
              <a:xfrm flipV="1">
                <a:off x="4888" y="153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2" name="Line 477"/>
              <p:cNvSpPr>
                <a:spLocks noChangeShapeType="1"/>
              </p:cNvSpPr>
              <p:nvPr/>
            </p:nvSpPr>
            <p:spPr bwMode="auto">
              <a:xfrm>
                <a:off x="4906" y="1530"/>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3" name="Line 478"/>
              <p:cNvSpPr>
                <a:spLocks noChangeShapeType="1"/>
              </p:cNvSpPr>
              <p:nvPr/>
            </p:nvSpPr>
            <p:spPr bwMode="auto">
              <a:xfrm flipV="1">
                <a:off x="4945" y="1498"/>
                <a:ext cx="15"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4" name="Line 479"/>
              <p:cNvSpPr>
                <a:spLocks noChangeShapeType="1"/>
              </p:cNvSpPr>
              <p:nvPr/>
            </p:nvSpPr>
            <p:spPr bwMode="auto">
              <a:xfrm flipV="1">
                <a:off x="4960" y="148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5" name="Line 480"/>
              <p:cNvSpPr>
                <a:spLocks noChangeShapeType="1"/>
              </p:cNvSpPr>
              <p:nvPr/>
            </p:nvSpPr>
            <p:spPr bwMode="auto">
              <a:xfrm flipV="1">
                <a:off x="4978" y="147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6" name="Line 481"/>
              <p:cNvSpPr>
                <a:spLocks noChangeShapeType="1"/>
              </p:cNvSpPr>
              <p:nvPr/>
            </p:nvSpPr>
            <p:spPr bwMode="auto">
              <a:xfrm flipV="1">
                <a:off x="4996" y="1465"/>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7" name="Line 482"/>
              <p:cNvSpPr>
                <a:spLocks noChangeShapeType="1"/>
              </p:cNvSpPr>
              <p:nvPr/>
            </p:nvSpPr>
            <p:spPr bwMode="auto">
              <a:xfrm flipV="1">
                <a:off x="5010" y="1462"/>
                <a:ext cx="11"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8" name="Line 483"/>
              <p:cNvSpPr>
                <a:spLocks noChangeShapeType="1"/>
              </p:cNvSpPr>
              <p:nvPr/>
            </p:nvSpPr>
            <p:spPr bwMode="auto">
              <a:xfrm flipV="1">
                <a:off x="5057" y="1433"/>
                <a:ext cx="7"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89" name="Line 484"/>
              <p:cNvSpPr>
                <a:spLocks noChangeShapeType="1"/>
              </p:cNvSpPr>
              <p:nvPr/>
            </p:nvSpPr>
            <p:spPr bwMode="auto">
              <a:xfrm flipV="1">
                <a:off x="5064" y="142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90" name="Line 485"/>
              <p:cNvSpPr>
                <a:spLocks noChangeShapeType="1"/>
              </p:cNvSpPr>
              <p:nvPr/>
            </p:nvSpPr>
            <p:spPr bwMode="auto">
              <a:xfrm flipV="1">
                <a:off x="5082" y="141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91" name="Line 486"/>
              <p:cNvSpPr>
                <a:spLocks noChangeShapeType="1"/>
              </p:cNvSpPr>
              <p:nvPr/>
            </p:nvSpPr>
            <p:spPr bwMode="auto">
              <a:xfrm flipV="1">
                <a:off x="5100" y="140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92" name="Line 487"/>
              <p:cNvSpPr>
                <a:spLocks noChangeShapeType="1"/>
              </p:cNvSpPr>
              <p:nvPr/>
            </p:nvSpPr>
            <p:spPr bwMode="auto">
              <a:xfrm flipV="1">
                <a:off x="5118" y="1393"/>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93" name="Line 488"/>
              <p:cNvSpPr>
                <a:spLocks noChangeShapeType="1"/>
              </p:cNvSpPr>
              <p:nvPr/>
            </p:nvSpPr>
            <p:spPr bwMode="auto">
              <a:xfrm>
                <a:off x="5165" y="1368"/>
                <a:ext cx="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94" name="Line 489"/>
              <p:cNvSpPr>
                <a:spLocks noChangeShapeType="1"/>
              </p:cNvSpPr>
              <p:nvPr/>
            </p:nvSpPr>
            <p:spPr bwMode="auto">
              <a:xfrm flipV="1">
                <a:off x="5168" y="135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295" name="Line 490"/>
              <p:cNvSpPr>
                <a:spLocks noChangeShapeType="1"/>
              </p:cNvSpPr>
              <p:nvPr/>
            </p:nvSpPr>
            <p:spPr bwMode="auto">
              <a:xfrm flipV="1">
                <a:off x="5186" y="1343"/>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56" name="Line 491"/>
              <p:cNvSpPr>
                <a:spLocks noChangeShapeType="1"/>
              </p:cNvSpPr>
              <p:nvPr/>
            </p:nvSpPr>
            <p:spPr bwMode="auto">
              <a:xfrm flipV="1">
                <a:off x="5204" y="133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57" name="Line 492"/>
              <p:cNvSpPr>
                <a:spLocks noChangeShapeType="1"/>
              </p:cNvSpPr>
              <p:nvPr/>
            </p:nvSpPr>
            <p:spPr bwMode="auto">
              <a:xfrm flipV="1">
                <a:off x="5222" y="1325"/>
                <a:ext cx="18"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58" name="Line 493"/>
              <p:cNvSpPr>
                <a:spLocks noChangeShapeType="1"/>
              </p:cNvSpPr>
              <p:nvPr/>
            </p:nvSpPr>
            <p:spPr bwMode="auto">
              <a:xfrm flipV="1">
                <a:off x="5276" y="1289"/>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59" name="Line 494"/>
              <p:cNvSpPr>
                <a:spLocks noChangeShapeType="1"/>
              </p:cNvSpPr>
              <p:nvPr/>
            </p:nvSpPr>
            <p:spPr bwMode="auto">
              <a:xfrm flipV="1">
                <a:off x="5291" y="127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0" name="Line 495"/>
              <p:cNvSpPr>
                <a:spLocks noChangeShapeType="1"/>
              </p:cNvSpPr>
              <p:nvPr/>
            </p:nvSpPr>
            <p:spPr bwMode="auto">
              <a:xfrm flipV="1">
                <a:off x="5309" y="126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1" name="Line 496"/>
              <p:cNvSpPr>
                <a:spLocks noChangeShapeType="1"/>
              </p:cNvSpPr>
              <p:nvPr/>
            </p:nvSpPr>
            <p:spPr bwMode="auto">
              <a:xfrm flipV="1">
                <a:off x="5327" y="125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2" name="Line 497"/>
              <p:cNvSpPr>
                <a:spLocks noChangeShapeType="1"/>
              </p:cNvSpPr>
              <p:nvPr/>
            </p:nvSpPr>
            <p:spPr bwMode="auto">
              <a:xfrm flipV="1">
                <a:off x="5345" y="1253"/>
                <a:ext cx="3"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3" name="Line 498"/>
              <p:cNvSpPr>
                <a:spLocks noChangeShapeType="1"/>
              </p:cNvSpPr>
              <p:nvPr/>
            </p:nvSpPr>
            <p:spPr bwMode="auto">
              <a:xfrm flipV="1">
                <a:off x="5384" y="1224"/>
                <a:ext cx="15"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2" name="Line 499"/>
              <p:cNvSpPr>
                <a:spLocks noChangeShapeType="1"/>
              </p:cNvSpPr>
              <p:nvPr/>
            </p:nvSpPr>
            <p:spPr bwMode="auto">
              <a:xfrm flipV="1">
                <a:off x="5399" y="1213"/>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3" name="Line 500"/>
              <p:cNvSpPr>
                <a:spLocks noChangeShapeType="1"/>
              </p:cNvSpPr>
              <p:nvPr/>
            </p:nvSpPr>
            <p:spPr bwMode="auto">
              <a:xfrm flipV="1">
                <a:off x="5413" y="120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4" name="Line 501"/>
              <p:cNvSpPr>
                <a:spLocks noChangeShapeType="1"/>
              </p:cNvSpPr>
              <p:nvPr/>
            </p:nvSpPr>
            <p:spPr bwMode="auto">
              <a:xfrm flipV="1">
                <a:off x="5431" y="119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0" name="Line 502"/>
              <p:cNvSpPr>
                <a:spLocks noChangeShapeType="1"/>
              </p:cNvSpPr>
              <p:nvPr/>
            </p:nvSpPr>
            <p:spPr bwMode="auto">
              <a:xfrm flipV="1">
                <a:off x="5449" y="1184"/>
                <a:ext cx="7"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1" name="Line 503"/>
              <p:cNvSpPr>
                <a:spLocks noChangeShapeType="1"/>
              </p:cNvSpPr>
              <p:nvPr/>
            </p:nvSpPr>
            <p:spPr bwMode="auto">
              <a:xfrm flipV="1">
                <a:off x="5496" y="1159"/>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2" name="Line 504"/>
              <p:cNvSpPr>
                <a:spLocks noChangeShapeType="1"/>
              </p:cNvSpPr>
              <p:nvPr/>
            </p:nvSpPr>
            <p:spPr bwMode="auto">
              <a:xfrm flipV="1">
                <a:off x="5503" y="114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3" name="Line 505"/>
              <p:cNvSpPr>
                <a:spLocks noChangeShapeType="1"/>
              </p:cNvSpPr>
              <p:nvPr/>
            </p:nvSpPr>
            <p:spPr bwMode="auto">
              <a:xfrm flipV="1">
                <a:off x="5521" y="1134"/>
                <a:ext cx="15"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4" name="Line 506"/>
              <p:cNvSpPr>
                <a:spLocks noChangeShapeType="1"/>
              </p:cNvSpPr>
              <p:nvPr/>
            </p:nvSpPr>
            <p:spPr bwMode="auto">
              <a:xfrm flipV="1">
                <a:off x="5536" y="112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5" name="Line 507"/>
              <p:cNvSpPr>
                <a:spLocks noChangeShapeType="1"/>
              </p:cNvSpPr>
              <p:nvPr/>
            </p:nvSpPr>
            <p:spPr bwMode="auto">
              <a:xfrm flipV="1">
                <a:off x="5554" y="1116"/>
                <a:ext cx="14"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6" name="Line 508"/>
              <p:cNvSpPr>
                <a:spLocks noChangeShapeType="1"/>
              </p:cNvSpPr>
              <p:nvPr/>
            </p:nvSpPr>
            <p:spPr bwMode="auto">
              <a:xfrm flipV="1">
                <a:off x="5604" y="1091"/>
                <a:ext cx="4"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7" name="Line 509"/>
              <p:cNvSpPr>
                <a:spLocks noChangeShapeType="1"/>
              </p:cNvSpPr>
              <p:nvPr/>
            </p:nvSpPr>
            <p:spPr bwMode="auto">
              <a:xfrm flipV="1">
                <a:off x="5608" y="108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8" name="Line 510"/>
              <p:cNvSpPr>
                <a:spLocks noChangeShapeType="1"/>
              </p:cNvSpPr>
              <p:nvPr/>
            </p:nvSpPr>
            <p:spPr bwMode="auto">
              <a:xfrm flipV="1">
                <a:off x="5626" y="1069"/>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9" name="Line 511"/>
              <p:cNvSpPr>
                <a:spLocks noChangeShapeType="1"/>
              </p:cNvSpPr>
              <p:nvPr/>
            </p:nvSpPr>
            <p:spPr bwMode="auto">
              <a:xfrm flipV="1">
                <a:off x="5644" y="1058"/>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0" name="Line 512"/>
              <p:cNvSpPr>
                <a:spLocks noChangeShapeType="1"/>
              </p:cNvSpPr>
              <p:nvPr/>
            </p:nvSpPr>
            <p:spPr bwMode="auto">
              <a:xfrm flipV="1">
                <a:off x="5662" y="1048"/>
                <a:ext cx="14"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1" name="Line 513"/>
              <p:cNvSpPr>
                <a:spLocks noChangeShapeType="1"/>
              </p:cNvSpPr>
              <p:nvPr/>
            </p:nvSpPr>
            <p:spPr bwMode="auto">
              <a:xfrm flipV="1">
                <a:off x="5716" y="1015"/>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2" name="Line 514"/>
              <p:cNvSpPr>
                <a:spLocks noChangeShapeType="1"/>
              </p:cNvSpPr>
              <p:nvPr/>
            </p:nvSpPr>
            <p:spPr bwMode="auto">
              <a:xfrm flipV="1">
                <a:off x="5730" y="100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3" name="Line 515"/>
              <p:cNvSpPr>
                <a:spLocks noChangeShapeType="1"/>
              </p:cNvSpPr>
              <p:nvPr/>
            </p:nvSpPr>
            <p:spPr bwMode="auto">
              <a:xfrm flipV="1">
                <a:off x="5748" y="99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4" name="Line 516"/>
              <p:cNvSpPr>
                <a:spLocks noChangeShapeType="1"/>
              </p:cNvSpPr>
              <p:nvPr/>
            </p:nvSpPr>
            <p:spPr bwMode="auto">
              <a:xfrm flipV="1">
                <a:off x="5766" y="98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5" name="Line 517"/>
              <p:cNvSpPr>
                <a:spLocks noChangeShapeType="1"/>
              </p:cNvSpPr>
              <p:nvPr/>
            </p:nvSpPr>
            <p:spPr bwMode="auto">
              <a:xfrm flipV="1">
                <a:off x="5784" y="979"/>
                <a:ext cx="4"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6" name="Line 518"/>
              <p:cNvSpPr>
                <a:spLocks noChangeShapeType="1"/>
              </p:cNvSpPr>
              <p:nvPr/>
            </p:nvSpPr>
            <p:spPr bwMode="auto">
              <a:xfrm flipV="1">
                <a:off x="5824" y="950"/>
                <a:ext cx="10"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7" name="Line 519"/>
              <p:cNvSpPr>
                <a:spLocks noChangeShapeType="1"/>
              </p:cNvSpPr>
              <p:nvPr/>
            </p:nvSpPr>
            <p:spPr bwMode="auto">
              <a:xfrm flipV="1">
                <a:off x="5834" y="936"/>
                <a:ext cx="18" cy="1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8" name="Line 520"/>
              <p:cNvSpPr>
                <a:spLocks noChangeShapeType="1"/>
              </p:cNvSpPr>
              <p:nvPr/>
            </p:nvSpPr>
            <p:spPr bwMode="auto">
              <a:xfrm flipV="1">
                <a:off x="5852" y="92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9" name="Line 521"/>
              <p:cNvSpPr>
                <a:spLocks noChangeShapeType="1"/>
              </p:cNvSpPr>
              <p:nvPr/>
            </p:nvSpPr>
            <p:spPr bwMode="auto">
              <a:xfrm flipV="1">
                <a:off x="5870" y="91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0" name="Line 522"/>
              <p:cNvSpPr>
                <a:spLocks noChangeShapeType="1"/>
              </p:cNvSpPr>
              <p:nvPr/>
            </p:nvSpPr>
            <p:spPr bwMode="auto">
              <a:xfrm flipV="1">
                <a:off x="5888" y="911"/>
                <a:ext cx="8" cy="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1" name="Line 523"/>
              <p:cNvSpPr>
                <a:spLocks noChangeShapeType="1"/>
              </p:cNvSpPr>
              <p:nvPr/>
            </p:nvSpPr>
            <p:spPr bwMode="auto">
              <a:xfrm flipV="1">
                <a:off x="5932" y="882"/>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2" name="Line 524"/>
              <p:cNvSpPr>
                <a:spLocks noChangeShapeType="1"/>
              </p:cNvSpPr>
              <p:nvPr/>
            </p:nvSpPr>
            <p:spPr bwMode="auto">
              <a:xfrm flipV="1">
                <a:off x="5939" y="87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3" name="Line 525"/>
              <p:cNvSpPr>
                <a:spLocks noChangeShapeType="1"/>
              </p:cNvSpPr>
              <p:nvPr/>
            </p:nvSpPr>
            <p:spPr bwMode="auto">
              <a:xfrm flipV="1">
                <a:off x="5957" y="860"/>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19" name="Line 526"/>
              <p:cNvSpPr>
                <a:spLocks noChangeShapeType="1"/>
              </p:cNvSpPr>
              <p:nvPr/>
            </p:nvSpPr>
            <p:spPr bwMode="auto">
              <a:xfrm flipV="1">
                <a:off x="5975" y="850"/>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0" name="Line 527"/>
              <p:cNvSpPr>
                <a:spLocks noChangeShapeType="1"/>
              </p:cNvSpPr>
              <p:nvPr/>
            </p:nvSpPr>
            <p:spPr bwMode="auto">
              <a:xfrm flipV="1">
                <a:off x="5993" y="842"/>
                <a:ext cx="14" cy="8"/>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1" name="Line 528"/>
              <p:cNvSpPr>
                <a:spLocks noChangeShapeType="1"/>
              </p:cNvSpPr>
              <p:nvPr/>
            </p:nvSpPr>
            <p:spPr bwMode="auto">
              <a:xfrm>
                <a:off x="6043" y="817"/>
                <a:ext cx="4"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3" name="Line 529"/>
              <p:cNvSpPr>
                <a:spLocks noChangeShapeType="1"/>
              </p:cNvSpPr>
              <p:nvPr/>
            </p:nvSpPr>
            <p:spPr bwMode="auto">
              <a:xfrm flipV="1">
                <a:off x="6047" y="80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4" name="Line 530"/>
              <p:cNvSpPr>
                <a:spLocks noChangeShapeType="1"/>
              </p:cNvSpPr>
              <p:nvPr/>
            </p:nvSpPr>
            <p:spPr bwMode="auto">
              <a:xfrm flipV="1">
                <a:off x="6065" y="796"/>
                <a:ext cx="14"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5" name="Line 531"/>
              <p:cNvSpPr>
                <a:spLocks noChangeShapeType="1"/>
              </p:cNvSpPr>
              <p:nvPr/>
            </p:nvSpPr>
            <p:spPr bwMode="auto">
              <a:xfrm flipV="1">
                <a:off x="6079" y="785"/>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6" name="Line 532"/>
              <p:cNvSpPr>
                <a:spLocks noChangeShapeType="1"/>
              </p:cNvSpPr>
              <p:nvPr/>
            </p:nvSpPr>
            <p:spPr bwMode="auto">
              <a:xfrm flipV="1">
                <a:off x="6097" y="774"/>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7" name="Line 533"/>
              <p:cNvSpPr>
                <a:spLocks noChangeShapeType="1"/>
              </p:cNvSpPr>
              <p:nvPr/>
            </p:nvSpPr>
            <p:spPr bwMode="auto">
              <a:xfrm>
                <a:off x="6115" y="774"/>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8" name="Line 534"/>
              <p:cNvSpPr>
                <a:spLocks noChangeShapeType="1"/>
              </p:cNvSpPr>
              <p:nvPr/>
            </p:nvSpPr>
            <p:spPr bwMode="auto">
              <a:xfrm flipV="1">
                <a:off x="6151" y="742"/>
                <a:ext cx="18"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629" name="Line 535"/>
              <p:cNvSpPr>
                <a:spLocks noChangeShapeType="1"/>
              </p:cNvSpPr>
              <p:nvPr/>
            </p:nvSpPr>
            <p:spPr bwMode="auto">
              <a:xfrm flipV="1">
                <a:off x="6169" y="727"/>
                <a:ext cx="18" cy="1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2" name="Line 536"/>
              <p:cNvSpPr>
                <a:spLocks noChangeShapeType="1"/>
              </p:cNvSpPr>
              <p:nvPr/>
            </p:nvSpPr>
            <p:spPr bwMode="auto">
              <a:xfrm flipV="1">
                <a:off x="6187" y="716"/>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3" name="Line 537"/>
              <p:cNvSpPr>
                <a:spLocks noChangeShapeType="1"/>
              </p:cNvSpPr>
              <p:nvPr/>
            </p:nvSpPr>
            <p:spPr bwMode="auto">
              <a:xfrm flipV="1">
                <a:off x="6202" y="706"/>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4" name="Line 538"/>
              <p:cNvSpPr>
                <a:spLocks noChangeShapeType="1"/>
              </p:cNvSpPr>
              <p:nvPr/>
            </p:nvSpPr>
            <p:spPr bwMode="auto">
              <a:xfrm>
                <a:off x="6220" y="706"/>
                <a:ext cx="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5" name="Line 539"/>
              <p:cNvSpPr>
                <a:spLocks noChangeShapeType="1"/>
              </p:cNvSpPr>
              <p:nvPr/>
            </p:nvSpPr>
            <p:spPr bwMode="auto">
              <a:xfrm flipV="1">
                <a:off x="6263" y="673"/>
                <a:ext cx="11"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6" name="Line 540"/>
              <p:cNvSpPr>
                <a:spLocks noChangeShapeType="1"/>
              </p:cNvSpPr>
              <p:nvPr/>
            </p:nvSpPr>
            <p:spPr bwMode="auto">
              <a:xfrm flipV="1">
                <a:off x="6274" y="66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7" name="Line 541"/>
              <p:cNvSpPr>
                <a:spLocks noChangeShapeType="1"/>
              </p:cNvSpPr>
              <p:nvPr/>
            </p:nvSpPr>
            <p:spPr bwMode="auto">
              <a:xfrm flipV="1">
                <a:off x="6292" y="652"/>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8" name="Line 542"/>
              <p:cNvSpPr>
                <a:spLocks noChangeShapeType="1"/>
              </p:cNvSpPr>
              <p:nvPr/>
            </p:nvSpPr>
            <p:spPr bwMode="auto">
              <a:xfrm flipV="1">
                <a:off x="6310" y="641"/>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9" name="Line 543"/>
              <p:cNvSpPr>
                <a:spLocks noChangeShapeType="1"/>
              </p:cNvSpPr>
              <p:nvPr/>
            </p:nvSpPr>
            <p:spPr bwMode="auto">
              <a:xfrm flipV="1">
                <a:off x="6328" y="634"/>
                <a:ext cx="7" cy="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0" name="Line 544"/>
              <p:cNvSpPr>
                <a:spLocks noChangeShapeType="1"/>
              </p:cNvSpPr>
              <p:nvPr/>
            </p:nvSpPr>
            <p:spPr bwMode="auto">
              <a:xfrm flipV="1">
                <a:off x="6371" y="608"/>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1" name="Line 545"/>
              <p:cNvSpPr>
                <a:spLocks noChangeShapeType="1"/>
              </p:cNvSpPr>
              <p:nvPr/>
            </p:nvSpPr>
            <p:spPr bwMode="auto">
              <a:xfrm flipV="1">
                <a:off x="6378" y="59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2" name="Line 546"/>
              <p:cNvSpPr>
                <a:spLocks noChangeShapeType="1"/>
              </p:cNvSpPr>
              <p:nvPr/>
            </p:nvSpPr>
            <p:spPr bwMode="auto">
              <a:xfrm flipV="1">
                <a:off x="6396" y="58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3" name="Line 547"/>
              <p:cNvSpPr>
                <a:spLocks noChangeShapeType="1"/>
              </p:cNvSpPr>
              <p:nvPr/>
            </p:nvSpPr>
            <p:spPr bwMode="auto">
              <a:xfrm flipV="1">
                <a:off x="6414" y="576"/>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4" name="Line 548"/>
              <p:cNvSpPr>
                <a:spLocks noChangeShapeType="1"/>
              </p:cNvSpPr>
              <p:nvPr/>
            </p:nvSpPr>
            <p:spPr bwMode="auto">
              <a:xfrm flipV="1">
                <a:off x="6432" y="565"/>
                <a:ext cx="14"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5" name="Line 549"/>
              <p:cNvSpPr>
                <a:spLocks noChangeShapeType="1"/>
              </p:cNvSpPr>
              <p:nvPr/>
            </p:nvSpPr>
            <p:spPr bwMode="auto">
              <a:xfrm>
                <a:off x="6482" y="544"/>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6" name="Line 550"/>
              <p:cNvSpPr>
                <a:spLocks noChangeShapeType="1"/>
              </p:cNvSpPr>
              <p:nvPr/>
            </p:nvSpPr>
            <p:spPr bwMode="auto">
              <a:xfrm flipV="1">
                <a:off x="6482" y="53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7" name="Line 551"/>
              <p:cNvSpPr>
                <a:spLocks noChangeShapeType="1"/>
              </p:cNvSpPr>
              <p:nvPr/>
            </p:nvSpPr>
            <p:spPr bwMode="auto">
              <a:xfrm flipV="1">
                <a:off x="6500" y="518"/>
                <a:ext cx="18" cy="15"/>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8" name="Line 552"/>
              <p:cNvSpPr>
                <a:spLocks noChangeShapeType="1"/>
              </p:cNvSpPr>
              <p:nvPr/>
            </p:nvSpPr>
            <p:spPr bwMode="auto">
              <a:xfrm flipV="1">
                <a:off x="6518" y="508"/>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49" name="Line 553"/>
              <p:cNvSpPr>
                <a:spLocks noChangeShapeType="1"/>
              </p:cNvSpPr>
              <p:nvPr/>
            </p:nvSpPr>
            <p:spPr bwMode="auto">
              <a:xfrm flipV="1">
                <a:off x="6536" y="497"/>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0" name="Line 554"/>
              <p:cNvSpPr>
                <a:spLocks noChangeShapeType="1"/>
              </p:cNvSpPr>
              <p:nvPr/>
            </p:nvSpPr>
            <p:spPr bwMode="auto">
              <a:xfrm>
                <a:off x="6554" y="497"/>
                <a:ext cx="0"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1" name="Line 555"/>
              <p:cNvSpPr>
                <a:spLocks noChangeShapeType="1"/>
              </p:cNvSpPr>
              <p:nvPr/>
            </p:nvSpPr>
            <p:spPr bwMode="auto">
              <a:xfrm flipV="1">
                <a:off x="6590" y="464"/>
                <a:ext cx="15"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2" name="Line 556"/>
              <p:cNvSpPr>
                <a:spLocks noChangeShapeType="1"/>
              </p:cNvSpPr>
              <p:nvPr/>
            </p:nvSpPr>
            <p:spPr bwMode="auto">
              <a:xfrm flipV="1">
                <a:off x="6605" y="454"/>
                <a:ext cx="18" cy="1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3" name="Line 557"/>
              <p:cNvSpPr>
                <a:spLocks noChangeShapeType="1"/>
              </p:cNvSpPr>
              <p:nvPr/>
            </p:nvSpPr>
            <p:spPr bwMode="auto">
              <a:xfrm flipV="1">
                <a:off x="6623" y="443"/>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4" name="Line 558"/>
              <p:cNvSpPr>
                <a:spLocks noChangeShapeType="1"/>
              </p:cNvSpPr>
              <p:nvPr/>
            </p:nvSpPr>
            <p:spPr bwMode="auto">
              <a:xfrm flipV="1">
                <a:off x="6641" y="432"/>
                <a:ext cx="18" cy="1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5" name="Line 559"/>
              <p:cNvSpPr>
                <a:spLocks noChangeShapeType="1"/>
              </p:cNvSpPr>
              <p:nvPr/>
            </p:nvSpPr>
            <p:spPr bwMode="auto">
              <a:xfrm flipV="1">
                <a:off x="6659" y="428"/>
                <a:ext cx="7" cy="4"/>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59" name="Rectangle 563"/>
              <p:cNvSpPr>
                <a:spLocks noChangeArrowheads="1"/>
              </p:cNvSpPr>
              <p:nvPr/>
            </p:nvSpPr>
            <p:spPr bwMode="auto">
              <a:xfrm>
                <a:off x="3167"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smtClean="0">
                    <a:solidFill>
                      <a:srgbClr val="90353B"/>
                    </a:solidFill>
                  </a:rPr>
                  <a:t>35.2</a:t>
                </a:r>
                <a:endParaRPr lang="en-US" altLang="en-US" smtClean="0">
                  <a:solidFill>
                    <a:prstClr val="black"/>
                  </a:solidFill>
                </a:endParaRPr>
              </a:p>
            </p:txBody>
          </p:sp>
          <p:sp>
            <p:nvSpPr>
              <p:cNvPr id="4060" name="Rectangle 564"/>
              <p:cNvSpPr>
                <a:spLocks noChangeArrowheads="1"/>
              </p:cNvSpPr>
              <p:nvPr/>
            </p:nvSpPr>
            <p:spPr bwMode="auto">
              <a:xfrm>
                <a:off x="4175" y="3740"/>
                <a:ext cx="2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smtClean="0">
                    <a:solidFill>
                      <a:srgbClr val="1A476F"/>
                    </a:solidFill>
                  </a:rPr>
                  <a:t>54.4</a:t>
                </a:r>
                <a:endParaRPr lang="en-US" altLang="en-US" smtClean="0">
                  <a:solidFill>
                    <a:prstClr val="black"/>
                  </a:solidFill>
                </a:endParaRPr>
              </a:p>
            </p:txBody>
          </p:sp>
          <p:sp>
            <p:nvSpPr>
              <p:cNvPr id="4061" name="Rectangle 565"/>
              <p:cNvSpPr>
                <a:spLocks noChangeArrowheads="1"/>
              </p:cNvSpPr>
              <p:nvPr/>
            </p:nvSpPr>
            <p:spPr bwMode="auto">
              <a:xfrm>
                <a:off x="3437" y="3154"/>
                <a:ext cx="77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smtClean="0">
                    <a:solidFill>
                      <a:srgbClr val="000000"/>
                    </a:solidFill>
                  </a:rPr>
                  <a:t>Steady-State</a:t>
                </a:r>
                <a:endParaRPr lang="en-US" altLang="en-US" smtClean="0">
                  <a:solidFill>
                    <a:prstClr val="black"/>
                  </a:solidFill>
                </a:endParaRPr>
              </a:p>
            </p:txBody>
          </p:sp>
          <p:sp>
            <p:nvSpPr>
              <p:cNvPr id="4062" name="Rectangle 566"/>
              <p:cNvSpPr>
                <a:spLocks noChangeArrowheads="1"/>
              </p:cNvSpPr>
              <p:nvPr/>
            </p:nvSpPr>
            <p:spPr bwMode="auto">
              <a:xfrm>
                <a:off x="3498" y="3276"/>
                <a:ext cx="64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b="1" smtClean="0">
                    <a:solidFill>
                      <a:srgbClr val="000000"/>
                    </a:solidFill>
                  </a:rPr>
                  <a:t>Gap = 19.2</a:t>
                </a:r>
                <a:endParaRPr lang="en-US" altLang="en-US" smtClean="0">
                  <a:solidFill>
                    <a:prstClr val="black"/>
                  </a:solidFill>
                </a:endParaRPr>
              </a:p>
            </p:txBody>
          </p:sp>
          <p:sp>
            <p:nvSpPr>
              <p:cNvPr id="4063" name="Line 567"/>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64" name="Line 568"/>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65" name="Rectangle 569"/>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4066" name="Line 570"/>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67" name="Rectangle 571"/>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4068" name="Line 572"/>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69" name="Rectangle 573"/>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4070" name="Line 574"/>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71" name="Rectangle 575"/>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4072" name="Line 576"/>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73" name="Rectangle 577"/>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4074" name="Line 578"/>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75" name="Rectangle 579"/>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sp>
            <p:nvSpPr>
              <p:cNvPr id="4076" name="Rectangle 580"/>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Mean Child Household Income Rank</a:t>
                </a:r>
                <a:endParaRPr lang="en-US" altLang="en-US" smtClean="0">
                  <a:solidFill>
                    <a:prstClr val="black"/>
                  </a:solidFill>
                </a:endParaRPr>
              </a:p>
            </p:txBody>
          </p:sp>
          <p:sp>
            <p:nvSpPr>
              <p:cNvPr id="4077" name="Line 581"/>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78" name="Line 582"/>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79" name="Rectangle 583"/>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4080" name="Line 584"/>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81" name="Rectangle 585"/>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4082" name="Line 586"/>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83" name="Rectangle 587"/>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4084" name="Line 588"/>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85" name="Rectangle 589"/>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4086" name="Line 590"/>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87" name="Rectangle 591"/>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4088" name="Line 592"/>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89" name="Rectangle 593"/>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sp>
            <p:nvSpPr>
              <p:cNvPr id="4090" name="Rectangle 594"/>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Parent Household Income Rank</a:t>
                </a:r>
                <a:endParaRPr lang="en-US" altLang="en-US" smtClean="0">
                  <a:solidFill>
                    <a:prstClr val="black"/>
                  </a:solidFill>
                </a:endParaRPr>
              </a:p>
            </p:txBody>
          </p:sp>
          <p:sp>
            <p:nvSpPr>
              <p:cNvPr id="4095" name="Rectangle 599"/>
              <p:cNvSpPr>
                <a:spLocks noChangeArrowheads="1"/>
              </p:cNvSpPr>
              <p:nvPr/>
            </p:nvSpPr>
            <p:spPr bwMode="auto">
              <a:xfrm>
                <a:off x="5284" y="3395"/>
                <a:ext cx="2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900" dirty="0" smtClean="0">
                    <a:solidFill>
                      <a:srgbClr val="000000"/>
                    </a:solidFill>
                  </a:rPr>
                  <a:t> </a:t>
                </a:r>
                <a:endParaRPr lang="en-US" altLang="en-US" dirty="0" smtClean="0">
                  <a:solidFill>
                    <a:prstClr val="black"/>
                  </a:solidFill>
                </a:endParaRPr>
              </a:p>
            </p:txBody>
          </p:sp>
          <p:sp>
            <p:nvSpPr>
              <p:cNvPr id="4097" name="Rectangle 601"/>
              <p:cNvSpPr>
                <a:spLocks noChangeArrowheads="1"/>
              </p:cNvSpPr>
              <p:nvPr/>
            </p:nvSpPr>
            <p:spPr bwMode="auto">
              <a:xfrm>
                <a:off x="6198" y="3395"/>
                <a:ext cx="2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900" dirty="0" smtClean="0">
                    <a:solidFill>
                      <a:srgbClr val="000000"/>
                    </a:solidFill>
                  </a:rPr>
                  <a:t> </a:t>
                </a:r>
                <a:endParaRPr lang="en-US" altLang="en-US" dirty="0" smtClean="0">
                  <a:solidFill>
                    <a:prstClr val="black"/>
                  </a:solidFill>
                </a:endParaRPr>
              </a:p>
            </p:txBody>
          </p:sp>
          <p:sp>
            <p:nvSpPr>
              <p:cNvPr id="4100" name="Rectangle 604"/>
              <p:cNvSpPr>
                <a:spLocks noChangeArrowheads="1"/>
              </p:cNvSpPr>
              <p:nvPr/>
            </p:nvSpPr>
            <p:spPr bwMode="auto">
              <a:xfrm>
                <a:off x="5262" y="3575"/>
                <a:ext cx="20"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900" dirty="0" smtClean="0">
                    <a:solidFill>
                      <a:srgbClr val="000000"/>
                    </a:solidFill>
                  </a:rPr>
                  <a:t> </a:t>
                </a:r>
                <a:endParaRPr lang="en-US" altLang="en-US" dirty="0" smtClean="0">
                  <a:solidFill>
                    <a:prstClr val="black"/>
                  </a:solidFill>
                </a:endParaRPr>
              </a:p>
            </p:txBody>
          </p:sp>
          <p:sp>
            <p:nvSpPr>
              <p:cNvPr id="4102" name="Rectangle 606"/>
              <p:cNvSpPr>
                <a:spLocks noChangeArrowheads="1"/>
              </p:cNvSpPr>
              <p:nvPr/>
            </p:nvSpPr>
            <p:spPr bwMode="auto">
              <a:xfrm>
                <a:off x="6169" y="3575"/>
                <a:ext cx="0"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endParaRPr lang="en-US" altLang="en-US" dirty="0" smtClean="0">
                  <a:solidFill>
                    <a:prstClr val="black"/>
                  </a:solidFill>
                </a:endParaRPr>
              </a:p>
            </p:txBody>
          </p:sp>
        </p:grpSp>
        <p:sp>
          <p:nvSpPr>
            <p:cNvPr id="11" name="Rectangle 609"/>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smtClean="0">
                  <a:solidFill>
                    <a:srgbClr val="1E2D53"/>
                  </a:solidFill>
                </a:rPr>
                <a:t> </a:t>
              </a:r>
              <a:endParaRPr lang="en-US" altLang="en-US" smtClean="0">
                <a:solidFill>
                  <a:prstClr val="black"/>
                </a:solidFill>
              </a:endParaRPr>
            </a:p>
          </p:txBody>
        </p:sp>
      </p:grpSp>
      <p:sp>
        <p:nvSpPr>
          <p:cNvPr id="2" name="TextBox 92"/>
          <p:cNvSpPr txBox="1"/>
          <p:nvPr/>
        </p:nvSpPr>
        <p:spPr>
          <a:xfrm>
            <a:off x="1710075" y="87880"/>
            <a:ext cx="9228500" cy="384719"/>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rPr>
              <a:t>Intergenerational Mobility for Whites vs. Blacks</a:t>
            </a:r>
          </a:p>
        </p:txBody>
      </p:sp>
      <p:sp>
        <p:nvSpPr>
          <p:cNvPr id="596" name="TextBox 595"/>
          <p:cNvSpPr txBox="1"/>
          <p:nvPr/>
        </p:nvSpPr>
        <p:spPr>
          <a:xfrm>
            <a:off x="2328909" y="799229"/>
            <a:ext cx="6583208" cy="1261883"/>
          </a:xfrm>
          <a:prstGeom prst="rect">
            <a:avLst/>
          </a:prstGeom>
          <a:noFill/>
        </p:spPr>
        <p:txBody>
          <a:bodyPr wrap="none" lIns="91422" tIns="45718" rIns="91422" bIns="45718" rtlCol="0">
            <a:spAutoFit/>
          </a:bodyPr>
          <a:lstStyle/>
          <a:p>
            <a:r>
              <a:rPr lang="en-US" i="1" dirty="0">
                <a:solidFill>
                  <a:prstClr val="black"/>
                </a:solidFill>
              </a:rPr>
              <a:t>Intergenerational gaps </a:t>
            </a:r>
            <a:r>
              <a:rPr lang="en-US" i="1" dirty="0">
                <a:solidFill>
                  <a:prstClr val="black"/>
                </a:solidFill>
                <a:sym typeface="Wingdings" panose="05000000000000000000" pitchFamily="2" charset="2"/>
              </a:rPr>
              <a:t> racial disparities persist in steady state</a:t>
            </a:r>
            <a:endParaRPr lang="en-US" i="1" dirty="0">
              <a:solidFill>
                <a:prstClr val="black"/>
              </a:solidFill>
            </a:endParaRPr>
          </a:p>
          <a:p>
            <a:endParaRPr lang="en-US" i="1" dirty="0">
              <a:solidFill>
                <a:prstClr val="black"/>
              </a:solidFill>
            </a:endParaRPr>
          </a:p>
          <a:p>
            <a:r>
              <a:rPr lang="en-US" i="1" dirty="0">
                <a:solidFill>
                  <a:prstClr val="black"/>
                </a:solidFill>
              </a:rPr>
              <a:t>Current gap is close to steady state </a:t>
            </a:r>
            <a:r>
              <a:rPr lang="en-US" i="1" dirty="0">
                <a:solidFill>
                  <a:prstClr val="black"/>
                </a:solidFill>
                <a:sym typeface="Wingdings" panose="05000000000000000000" pitchFamily="2" charset="2"/>
              </a:rPr>
              <a:t> </a:t>
            </a:r>
            <a:r>
              <a:rPr lang="en-US" i="1" dirty="0">
                <a:solidFill>
                  <a:prstClr val="black"/>
                </a:solidFill>
              </a:rPr>
              <a:t>intergenerational gaps</a:t>
            </a:r>
            <a:br>
              <a:rPr lang="en-US" i="1" dirty="0">
                <a:solidFill>
                  <a:prstClr val="black"/>
                </a:solidFill>
              </a:rPr>
            </a:br>
            <a:r>
              <a:rPr lang="en-US" i="1" dirty="0">
                <a:solidFill>
                  <a:prstClr val="black"/>
                </a:solidFill>
              </a:rPr>
              <a:t>(not transitory factors) drive most of the black-white gap today</a:t>
            </a:r>
          </a:p>
        </p:txBody>
      </p:sp>
    </p:spTree>
    <p:extLst>
      <p:ext uri="{BB962C8B-B14F-4D97-AF65-F5344CB8AC3E}">
        <p14:creationId xmlns:p14="http://schemas.microsoft.com/office/powerpoint/2010/main" val="4074826827"/>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85" name="Group 4"/>
          <p:cNvGrpSpPr>
            <a:grpSpLocks noChangeAspect="1"/>
          </p:cNvGrpSpPr>
          <p:nvPr/>
        </p:nvGrpSpPr>
        <p:grpSpPr bwMode="auto">
          <a:xfrm>
            <a:off x="1374775" y="-6350"/>
            <a:ext cx="9442450" cy="6870700"/>
            <a:chOff x="866" y="-4"/>
            <a:chExt cx="5948" cy="4328"/>
          </a:xfrm>
        </p:grpSpPr>
        <p:sp>
          <p:nvSpPr>
            <p:cNvPr id="7586"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7587" name="Group 205"/>
            <p:cNvGrpSpPr>
              <a:grpSpLocks/>
            </p:cNvGrpSpPr>
            <p:nvPr/>
          </p:nvGrpSpPr>
          <p:grpSpPr bwMode="auto">
            <a:xfrm>
              <a:off x="866" y="-4"/>
              <a:ext cx="5948" cy="4328"/>
              <a:chOff x="866" y="-4"/>
              <a:chExt cx="5948" cy="4328"/>
            </a:xfrm>
          </p:grpSpPr>
          <p:sp>
            <p:nvSpPr>
              <p:cNvPr id="7686"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87"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88"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89" name="Line 8"/>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90" name="Line 9"/>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91" name="Line 10"/>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92" name="Line 11"/>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93" name="Line 12"/>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94" name="Oval 13"/>
              <p:cNvSpPr>
                <a:spLocks noChangeArrowheads="1"/>
              </p:cNvSpPr>
              <p:nvPr/>
            </p:nvSpPr>
            <p:spPr bwMode="auto">
              <a:xfrm>
                <a:off x="1471" y="25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95" name="Oval 14"/>
              <p:cNvSpPr>
                <a:spLocks noChangeArrowheads="1"/>
              </p:cNvSpPr>
              <p:nvPr/>
            </p:nvSpPr>
            <p:spPr bwMode="auto">
              <a:xfrm>
                <a:off x="1522" y="24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96" name="Oval 15"/>
              <p:cNvSpPr>
                <a:spLocks noChangeArrowheads="1"/>
              </p:cNvSpPr>
              <p:nvPr/>
            </p:nvSpPr>
            <p:spPr bwMode="auto">
              <a:xfrm>
                <a:off x="1576" y="24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97" name="Oval 16"/>
              <p:cNvSpPr>
                <a:spLocks noChangeArrowheads="1"/>
              </p:cNvSpPr>
              <p:nvPr/>
            </p:nvSpPr>
            <p:spPr bwMode="auto">
              <a:xfrm>
                <a:off x="1626" y="2437"/>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98" name="Oval 17"/>
              <p:cNvSpPr>
                <a:spLocks noChangeArrowheads="1"/>
              </p:cNvSpPr>
              <p:nvPr/>
            </p:nvSpPr>
            <p:spPr bwMode="auto">
              <a:xfrm>
                <a:off x="1680" y="24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99" name="Oval 18"/>
              <p:cNvSpPr>
                <a:spLocks noChangeArrowheads="1"/>
              </p:cNvSpPr>
              <p:nvPr/>
            </p:nvSpPr>
            <p:spPr bwMode="auto">
              <a:xfrm>
                <a:off x="1730" y="241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00" name="Oval 19"/>
              <p:cNvSpPr>
                <a:spLocks noChangeArrowheads="1"/>
              </p:cNvSpPr>
              <p:nvPr/>
            </p:nvSpPr>
            <p:spPr bwMode="auto">
              <a:xfrm>
                <a:off x="1784" y="23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01" name="Oval 20"/>
              <p:cNvSpPr>
                <a:spLocks noChangeArrowheads="1"/>
              </p:cNvSpPr>
              <p:nvPr/>
            </p:nvSpPr>
            <p:spPr bwMode="auto">
              <a:xfrm>
                <a:off x="1838" y="23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02" name="Oval 21"/>
              <p:cNvSpPr>
                <a:spLocks noChangeArrowheads="1"/>
              </p:cNvSpPr>
              <p:nvPr/>
            </p:nvSpPr>
            <p:spPr bwMode="auto">
              <a:xfrm>
                <a:off x="1889" y="2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03" name="Oval 22"/>
              <p:cNvSpPr>
                <a:spLocks noChangeArrowheads="1"/>
              </p:cNvSpPr>
              <p:nvPr/>
            </p:nvSpPr>
            <p:spPr bwMode="auto">
              <a:xfrm>
                <a:off x="1943" y="2351"/>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04" name="Oval 23"/>
              <p:cNvSpPr>
                <a:spLocks noChangeArrowheads="1"/>
              </p:cNvSpPr>
              <p:nvPr/>
            </p:nvSpPr>
            <p:spPr bwMode="auto">
              <a:xfrm>
                <a:off x="1993" y="23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05" name="Oval 24"/>
              <p:cNvSpPr>
                <a:spLocks noChangeArrowheads="1"/>
              </p:cNvSpPr>
              <p:nvPr/>
            </p:nvSpPr>
            <p:spPr bwMode="auto">
              <a:xfrm>
                <a:off x="2047" y="23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06" name="Oval 25"/>
              <p:cNvSpPr>
                <a:spLocks noChangeArrowheads="1"/>
              </p:cNvSpPr>
              <p:nvPr/>
            </p:nvSpPr>
            <p:spPr bwMode="auto">
              <a:xfrm>
                <a:off x="2098" y="2322"/>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07" name="Oval 26"/>
              <p:cNvSpPr>
                <a:spLocks noChangeArrowheads="1"/>
              </p:cNvSpPr>
              <p:nvPr/>
            </p:nvSpPr>
            <p:spPr bwMode="auto">
              <a:xfrm>
                <a:off x="2152" y="23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08" name="Oval 27"/>
              <p:cNvSpPr>
                <a:spLocks noChangeArrowheads="1"/>
              </p:cNvSpPr>
              <p:nvPr/>
            </p:nvSpPr>
            <p:spPr bwMode="auto">
              <a:xfrm>
                <a:off x="2202" y="2300"/>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09" name="Oval 28"/>
              <p:cNvSpPr>
                <a:spLocks noChangeArrowheads="1"/>
              </p:cNvSpPr>
              <p:nvPr/>
            </p:nvSpPr>
            <p:spPr bwMode="auto">
              <a:xfrm>
                <a:off x="2256" y="22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10" name="Oval 29"/>
              <p:cNvSpPr>
                <a:spLocks noChangeArrowheads="1"/>
              </p:cNvSpPr>
              <p:nvPr/>
            </p:nvSpPr>
            <p:spPr bwMode="auto">
              <a:xfrm>
                <a:off x="2310" y="22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11" name="Oval 30"/>
              <p:cNvSpPr>
                <a:spLocks noChangeArrowheads="1"/>
              </p:cNvSpPr>
              <p:nvPr/>
            </p:nvSpPr>
            <p:spPr bwMode="auto">
              <a:xfrm>
                <a:off x="2360" y="22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12" name="Oval 31"/>
              <p:cNvSpPr>
                <a:spLocks noChangeArrowheads="1"/>
              </p:cNvSpPr>
              <p:nvPr/>
            </p:nvSpPr>
            <p:spPr bwMode="auto">
              <a:xfrm>
                <a:off x="2414" y="22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13" name="Oval 32"/>
              <p:cNvSpPr>
                <a:spLocks noChangeArrowheads="1"/>
              </p:cNvSpPr>
              <p:nvPr/>
            </p:nvSpPr>
            <p:spPr bwMode="auto">
              <a:xfrm>
                <a:off x="2465" y="22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14" name="Oval 33"/>
              <p:cNvSpPr>
                <a:spLocks noChangeArrowheads="1"/>
              </p:cNvSpPr>
              <p:nvPr/>
            </p:nvSpPr>
            <p:spPr bwMode="auto">
              <a:xfrm>
                <a:off x="2519" y="22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15" name="Oval 34"/>
              <p:cNvSpPr>
                <a:spLocks noChangeArrowheads="1"/>
              </p:cNvSpPr>
              <p:nvPr/>
            </p:nvSpPr>
            <p:spPr bwMode="auto">
              <a:xfrm>
                <a:off x="2569" y="223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16" name="Oval 35"/>
              <p:cNvSpPr>
                <a:spLocks noChangeArrowheads="1"/>
              </p:cNvSpPr>
              <p:nvPr/>
            </p:nvSpPr>
            <p:spPr bwMode="auto">
              <a:xfrm>
                <a:off x="2623" y="22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17" name="Oval 36"/>
              <p:cNvSpPr>
                <a:spLocks noChangeArrowheads="1"/>
              </p:cNvSpPr>
              <p:nvPr/>
            </p:nvSpPr>
            <p:spPr bwMode="auto">
              <a:xfrm>
                <a:off x="2677" y="220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18" name="Oval 37"/>
              <p:cNvSpPr>
                <a:spLocks noChangeArrowheads="1"/>
              </p:cNvSpPr>
              <p:nvPr/>
            </p:nvSpPr>
            <p:spPr bwMode="auto">
              <a:xfrm>
                <a:off x="2728" y="22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19" name="Oval 38"/>
              <p:cNvSpPr>
                <a:spLocks noChangeArrowheads="1"/>
              </p:cNvSpPr>
              <p:nvPr/>
            </p:nvSpPr>
            <p:spPr bwMode="auto">
              <a:xfrm>
                <a:off x="2782"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20" name="Oval 39"/>
              <p:cNvSpPr>
                <a:spLocks noChangeArrowheads="1"/>
              </p:cNvSpPr>
              <p:nvPr/>
            </p:nvSpPr>
            <p:spPr bwMode="auto">
              <a:xfrm>
                <a:off x="2832" y="21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21" name="Oval 40"/>
              <p:cNvSpPr>
                <a:spLocks noChangeArrowheads="1"/>
              </p:cNvSpPr>
              <p:nvPr/>
            </p:nvSpPr>
            <p:spPr bwMode="auto">
              <a:xfrm>
                <a:off x="2886" y="21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22" name="Oval 41"/>
              <p:cNvSpPr>
                <a:spLocks noChangeArrowheads="1"/>
              </p:cNvSpPr>
              <p:nvPr/>
            </p:nvSpPr>
            <p:spPr bwMode="auto">
              <a:xfrm>
                <a:off x="2936" y="21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23" name="Oval 42"/>
              <p:cNvSpPr>
                <a:spLocks noChangeArrowheads="1"/>
              </p:cNvSpPr>
              <p:nvPr/>
            </p:nvSpPr>
            <p:spPr bwMode="auto">
              <a:xfrm>
                <a:off x="2990" y="21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24" name="Oval 43"/>
              <p:cNvSpPr>
                <a:spLocks noChangeArrowheads="1"/>
              </p:cNvSpPr>
              <p:nvPr/>
            </p:nvSpPr>
            <p:spPr bwMode="auto">
              <a:xfrm>
                <a:off x="3041" y="2138"/>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25" name="Oval 44"/>
              <p:cNvSpPr>
                <a:spLocks noChangeArrowheads="1"/>
              </p:cNvSpPr>
              <p:nvPr/>
            </p:nvSpPr>
            <p:spPr bwMode="auto">
              <a:xfrm>
                <a:off x="3095"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26" name="Oval 45"/>
              <p:cNvSpPr>
                <a:spLocks noChangeArrowheads="1"/>
              </p:cNvSpPr>
              <p:nvPr/>
            </p:nvSpPr>
            <p:spPr bwMode="auto">
              <a:xfrm>
                <a:off x="3149"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27" name="Oval 46"/>
              <p:cNvSpPr>
                <a:spLocks noChangeArrowheads="1"/>
              </p:cNvSpPr>
              <p:nvPr/>
            </p:nvSpPr>
            <p:spPr bwMode="auto">
              <a:xfrm>
                <a:off x="3199" y="2110"/>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28" name="Oval 47"/>
              <p:cNvSpPr>
                <a:spLocks noChangeArrowheads="1"/>
              </p:cNvSpPr>
              <p:nvPr/>
            </p:nvSpPr>
            <p:spPr bwMode="auto">
              <a:xfrm>
                <a:off x="3253" y="2099"/>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29" name="Oval 48"/>
              <p:cNvSpPr>
                <a:spLocks noChangeArrowheads="1"/>
              </p:cNvSpPr>
              <p:nvPr/>
            </p:nvSpPr>
            <p:spPr bwMode="auto">
              <a:xfrm>
                <a:off x="3304" y="20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30" name="Oval 49"/>
              <p:cNvSpPr>
                <a:spLocks noChangeArrowheads="1"/>
              </p:cNvSpPr>
              <p:nvPr/>
            </p:nvSpPr>
            <p:spPr bwMode="auto">
              <a:xfrm>
                <a:off x="3358" y="207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31" name="Oval 50"/>
              <p:cNvSpPr>
                <a:spLocks noChangeArrowheads="1"/>
              </p:cNvSpPr>
              <p:nvPr/>
            </p:nvSpPr>
            <p:spPr bwMode="auto">
              <a:xfrm>
                <a:off x="3408" y="20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32" name="Oval 51"/>
              <p:cNvSpPr>
                <a:spLocks noChangeArrowheads="1"/>
              </p:cNvSpPr>
              <p:nvPr/>
            </p:nvSpPr>
            <p:spPr bwMode="auto">
              <a:xfrm>
                <a:off x="3462" y="2059"/>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33" name="Oval 52"/>
              <p:cNvSpPr>
                <a:spLocks noChangeArrowheads="1"/>
              </p:cNvSpPr>
              <p:nvPr/>
            </p:nvSpPr>
            <p:spPr bwMode="auto">
              <a:xfrm>
                <a:off x="3512" y="205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34" name="Oval 53"/>
              <p:cNvSpPr>
                <a:spLocks noChangeArrowheads="1"/>
              </p:cNvSpPr>
              <p:nvPr/>
            </p:nvSpPr>
            <p:spPr bwMode="auto">
              <a:xfrm>
                <a:off x="3566" y="204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35" name="Oval 54"/>
              <p:cNvSpPr>
                <a:spLocks noChangeArrowheads="1"/>
              </p:cNvSpPr>
              <p:nvPr/>
            </p:nvSpPr>
            <p:spPr bwMode="auto">
              <a:xfrm>
                <a:off x="3620" y="20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36" name="Oval 55"/>
              <p:cNvSpPr>
                <a:spLocks noChangeArrowheads="1"/>
              </p:cNvSpPr>
              <p:nvPr/>
            </p:nvSpPr>
            <p:spPr bwMode="auto">
              <a:xfrm>
                <a:off x="3671" y="20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37" name="Oval 56"/>
              <p:cNvSpPr>
                <a:spLocks noChangeArrowheads="1"/>
              </p:cNvSpPr>
              <p:nvPr/>
            </p:nvSpPr>
            <p:spPr bwMode="auto">
              <a:xfrm>
                <a:off x="3725" y="2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38" name="Oval 57"/>
              <p:cNvSpPr>
                <a:spLocks noChangeArrowheads="1"/>
              </p:cNvSpPr>
              <p:nvPr/>
            </p:nvSpPr>
            <p:spPr bwMode="auto">
              <a:xfrm>
                <a:off x="3775" y="20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39" name="Oval 58"/>
              <p:cNvSpPr>
                <a:spLocks noChangeArrowheads="1"/>
              </p:cNvSpPr>
              <p:nvPr/>
            </p:nvSpPr>
            <p:spPr bwMode="auto">
              <a:xfrm>
                <a:off x="3829" y="1994"/>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40" name="Oval 59"/>
              <p:cNvSpPr>
                <a:spLocks noChangeArrowheads="1"/>
              </p:cNvSpPr>
              <p:nvPr/>
            </p:nvSpPr>
            <p:spPr bwMode="auto">
              <a:xfrm>
                <a:off x="3880" y="19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41" name="Oval 60"/>
              <p:cNvSpPr>
                <a:spLocks noChangeArrowheads="1"/>
              </p:cNvSpPr>
              <p:nvPr/>
            </p:nvSpPr>
            <p:spPr bwMode="auto">
              <a:xfrm>
                <a:off x="3934" y="1984"/>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42" name="Oval 61"/>
              <p:cNvSpPr>
                <a:spLocks noChangeArrowheads="1"/>
              </p:cNvSpPr>
              <p:nvPr/>
            </p:nvSpPr>
            <p:spPr bwMode="auto">
              <a:xfrm>
                <a:off x="3984" y="1969"/>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43" name="Oval 62"/>
              <p:cNvSpPr>
                <a:spLocks noChangeArrowheads="1"/>
              </p:cNvSpPr>
              <p:nvPr/>
            </p:nvSpPr>
            <p:spPr bwMode="auto">
              <a:xfrm>
                <a:off x="4038" y="1958"/>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44" name="Oval 63"/>
              <p:cNvSpPr>
                <a:spLocks noChangeArrowheads="1"/>
              </p:cNvSpPr>
              <p:nvPr/>
            </p:nvSpPr>
            <p:spPr bwMode="auto">
              <a:xfrm>
                <a:off x="4092" y="195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45" name="Oval 64"/>
              <p:cNvSpPr>
                <a:spLocks noChangeArrowheads="1"/>
              </p:cNvSpPr>
              <p:nvPr/>
            </p:nvSpPr>
            <p:spPr bwMode="auto">
              <a:xfrm>
                <a:off x="4142" y="1940"/>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46" name="Oval 65"/>
              <p:cNvSpPr>
                <a:spLocks noChangeArrowheads="1"/>
              </p:cNvSpPr>
              <p:nvPr/>
            </p:nvSpPr>
            <p:spPr bwMode="auto">
              <a:xfrm>
                <a:off x="4196" y="193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47" name="Oval 66"/>
              <p:cNvSpPr>
                <a:spLocks noChangeArrowheads="1"/>
              </p:cNvSpPr>
              <p:nvPr/>
            </p:nvSpPr>
            <p:spPr bwMode="auto">
              <a:xfrm>
                <a:off x="4247" y="19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48" name="Oval 67"/>
              <p:cNvSpPr>
                <a:spLocks noChangeArrowheads="1"/>
              </p:cNvSpPr>
              <p:nvPr/>
            </p:nvSpPr>
            <p:spPr bwMode="auto">
              <a:xfrm>
                <a:off x="4301" y="19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49" name="Oval 68"/>
              <p:cNvSpPr>
                <a:spLocks noChangeArrowheads="1"/>
              </p:cNvSpPr>
              <p:nvPr/>
            </p:nvSpPr>
            <p:spPr bwMode="auto">
              <a:xfrm>
                <a:off x="4351" y="19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50" name="Oval 69"/>
              <p:cNvSpPr>
                <a:spLocks noChangeArrowheads="1"/>
              </p:cNvSpPr>
              <p:nvPr/>
            </p:nvSpPr>
            <p:spPr bwMode="auto">
              <a:xfrm>
                <a:off x="4405" y="18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51" name="Oval 70"/>
              <p:cNvSpPr>
                <a:spLocks noChangeArrowheads="1"/>
              </p:cNvSpPr>
              <p:nvPr/>
            </p:nvSpPr>
            <p:spPr bwMode="auto">
              <a:xfrm>
                <a:off x="4456" y="1886"/>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52" name="Oval 71"/>
              <p:cNvSpPr>
                <a:spLocks noChangeArrowheads="1"/>
              </p:cNvSpPr>
              <p:nvPr/>
            </p:nvSpPr>
            <p:spPr bwMode="auto">
              <a:xfrm>
                <a:off x="4510" y="18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53" name="Oval 72"/>
              <p:cNvSpPr>
                <a:spLocks noChangeArrowheads="1"/>
              </p:cNvSpPr>
              <p:nvPr/>
            </p:nvSpPr>
            <p:spPr bwMode="auto">
              <a:xfrm>
                <a:off x="4564" y="18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54" name="Oval 73"/>
              <p:cNvSpPr>
                <a:spLocks noChangeArrowheads="1"/>
              </p:cNvSpPr>
              <p:nvPr/>
            </p:nvSpPr>
            <p:spPr bwMode="auto">
              <a:xfrm>
                <a:off x="4614" y="18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55" name="Oval 74"/>
              <p:cNvSpPr>
                <a:spLocks noChangeArrowheads="1"/>
              </p:cNvSpPr>
              <p:nvPr/>
            </p:nvSpPr>
            <p:spPr bwMode="auto">
              <a:xfrm>
                <a:off x="4668" y="18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56" name="Oval 75"/>
              <p:cNvSpPr>
                <a:spLocks noChangeArrowheads="1"/>
              </p:cNvSpPr>
              <p:nvPr/>
            </p:nvSpPr>
            <p:spPr bwMode="auto">
              <a:xfrm>
                <a:off x="4718" y="18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57" name="Oval 76"/>
              <p:cNvSpPr>
                <a:spLocks noChangeArrowheads="1"/>
              </p:cNvSpPr>
              <p:nvPr/>
            </p:nvSpPr>
            <p:spPr bwMode="auto">
              <a:xfrm>
                <a:off x="4772" y="18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58" name="Oval 77"/>
              <p:cNvSpPr>
                <a:spLocks noChangeArrowheads="1"/>
              </p:cNvSpPr>
              <p:nvPr/>
            </p:nvSpPr>
            <p:spPr bwMode="auto">
              <a:xfrm>
                <a:off x="4823" y="1814"/>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59" name="Oval 78"/>
              <p:cNvSpPr>
                <a:spLocks noChangeArrowheads="1"/>
              </p:cNvSpPr>
              <p:nvPr/>
            </p:nvSpPr>
            <p:spPr bwMode="auto">
              <a:xfrm>
                <a:off x="4877" y="180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60" name="Oval 79"/>
              <p:cNvSpPr>
                <a:spLocks noChangeArrowheads="1"/>
              </p:cNvSpPr>
              <p:nvPr/>
            </p:nvSpPr>
            <p:spPr bwMode="auto">
              <a:xfrm>
                <a:off x="4927" y="1793"/>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61" name="Oval 80"/>
              <p:cNvSpPr>
                <a:spLocks noChangeArrowheads="1"/>
              </p:cNvSpPr>
              <p:nvPr/>
            </p:nvSpPr>
            <p:spPr bwMode="auto">
              <a:xfrm>
                <a:off x="4981" y="17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62" name="Oval 81"/>
              <p:cNvSpPr>
                <a:spLocks noChangeArrowheads="1"/>
              </p:cNvSpPr>
              <p:nvPr/>
            </p:nvSpPr>
            <p:spPr bwMode="auto">
              <a:xfrm>
                <a:off x="5035" y="177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63" name="Oval 82"/>
              <p:cNvSpPr>
                <a:spLocks noChangeArrowheads="1"/>
              </p:cNvSpPr>
              <p:nvPr/>
            </p:nvSpPr>
            <p:spPr bwMode="auto">
              <a:xfrm>
                <a:off x="5086" y="17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64" name="Oval 83"/>
              <p:cNvSpPr>
                <a:spLocks noChangeArrowheads="1"/>
              </p:cNvSpPr>
              <p:nvPr/>
            </p:nvSpPr>
            <p:spPr bwMode="auto">
              <a:xfrm>
                <a:off x="5140" y="17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65" name="Oval 84"/>
              <p:cNvSpPr>
                <a:spLocks noChangeArrowheads="1"/>
              </p:cNvSpPr>
              <p:nvPr/>
            </p:nvSpPr>
            <p:spPr bwMode="auto">
              <a:xfrm>
                <a:off x="5190"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66" name="Oval 85"/>
              <p:cNvSpPr>
                <a:spLocks noChangeArrowheads="1"/>
              </p:cNvSpPr>
              <p:nvPr/>
            </p:nvSpPr>
            <p:spPr bwMode="auto">
              <a:xfrm>
                <a:off x="5244" y="17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67" name="Oval 86"/>
              <p:cNvSpPr>
                <a:spLocks noChangeArrowheads="1"/>
              </p:cNvSpPr>
              <p:nvPr/>
            </p:nvSpPr>
            <p:spPr bwMode="auto">
              <a:xfrm>
                <a:off x="5294" y="1721"/>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68" name="Oval 87"/>
              <p:cNvSpPr>
                <a:spLocks noChangeArrowheads="1"/>
              </p:cNvSpPr>
              <p:nvPr/>
            </p:nvSpPr>
            <p:spPr bwMode="auto">
              <a:xfrm>
                <a:off x="5348" y="17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69" name="Oval 88"/>
              <p:cNvSpPr>
                <a:spLocks noChangeArrowheads="1"/>
              </p:cNvSpPr>
              <p:nvPr/>
            </p:nvSpPr>
            <p:spPr bwMode="auto">
              <a:xfrm>
                <a:off x="5399" y="1703"/>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70" name="Oval 89"/>
              <p:cNvSpPr>
                <a:spLocks noChangeArrowheads="1"/>
              </p:cNvSpPr>
              <p:nvPr/>
            </p:nvSpPr>
            <p:spPr bwMode="auto">
              <a:xfrm>
                <a:off x="5453" y="16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71" name="Oval 90"/>
              <p:cNvSpPr>
                <a:spLocks noChangeArrowheads="1"/>
              </p:cNvSpPr>
              <p:nvPr/>
            </p:nvSpPr>
            <p:spPr bwMode="auto">
              <a:xfrm>
                <a:off x="5507" y="16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72" name="Oval 91"/>
              <p:cNvSpPr>
                <a:spLocks noChangeArrowheads="1"/>
              </p:cNvSpPr>
              <p:nvPr/>
            </p:nvSpPr>
            <p:spPr bwMode="auto">
              <a:xfrm>
                <a:off x="5557" y="16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73" name="Oval 92"/>
              <p:cNvSpPr>
                <a:spLocks noChangeArrowheads="1"/>
              </p:cNvSpPr>
              <p:nvPr/>
            </p:nvSpPr>
            <p:spPr bwMode="auto">
              <a:xfrm>
                <a:off x="5611" y="1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74" name="Oval 93"/>
              <p:cNvSpPr>
                <a:spLocks noChangeArrowheads="1"/>
              </p:cNvSpPr>
              <p:nvPr/>
            </p:nvSpPr>
            <p:spPr bwMode="auto">
              <a:xfrm>
                <a:off x="5662" y="16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75" name="Oval 94"/>
              <p:cNvSpPr>
                <a:spLocks noChangeArrowheads="1"/>
              </p:cNvSpPr>
              <p:nvPr/>
            </p:nvSpPr>
            <p:spPr bwMode="auto">
              <a:xfrm>
                <a:off x="5716" y="162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76" name="Oval 95"/>
              <p:cNvSpPr>
                <a:spLocks noChangeArrowheads="1"/>
              </p:cNvSpPr>
              <p:nvPr/>
            </p:nvSpPr>
            <p:spPr bwMode="auto">
              <a:xfrm>
                <a:off x="5766" y="1624"/>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77" name="Oval 96"/>
              <p:cNvSpPr>
                <a:spLocks noChangeArrowheads="1"/>
              </p:cNvSpPr>
              <p:nvPr/>
            </p:nvSpPr>
            <p:spPr bwMode="auto">
              <a:xfrm>
                <a:off x="5820" y="1606"/>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78" name="Oval 97"/>
              <p:cNvSpPr>
                <a:spLocks noChangeArrowheads="1"/>
              </p:cNvSpPr>
              <p:nvPr/>
            </p:nvSpPr>
            <p:spPr bwMode="auto">
              <a:xfrm>
                <a:off x="5874" y="15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79" name="Oval 98"/>
              <p:cNvSpPr>
                <a:spLocks noChangeArrowheads="1"/>
              </p:cNvSpPr>
              <p:nvPr/>
            </p:nvSpPr>
            <p:spPr bwMode="auto">
              <a:xfrm>
                <a:off x="5924" y="15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80" name="Oval 99"/>
              <p:cNvSpPr>
                <a:spLocks noChangeArrowheads="1"/>
              </p:cNvSpPr>
              <p:nvPr/>
            </p:nvSpPr>
            <p:spPr bwMode="auto">
              <a:xfrm>
                <a:off x="5978" y="15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81" name="Oval 100"/>
              <p:cNvSpPr>
                <a:spLocks noChangeArrowheads="1"/>
              </p:cNvSpPr>
              <p:nvPr/>
            </p:nvSpPr>
            <p:spPr bwMode="auto">
              <a:xfrm>
                <a:off x="6029" y="15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82" name="Oval 101"/>
              <p:cNvSpPr>
                <a:spLocks noChangeArrowheads="1"/>
              </p:cNvSpPr>
              <p:nvPr/>
            </p:nvSpPr>
            <p:spPr bwMode="auto">
              <a:xfrm>
                <a:off x="6083"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83" name="Oval 102"/>
              <p:cNvSpPr>
                <a:spLocks noChangeArrowheads="1"/>
              </p:cNvSpPr>
              <p:nvPr/>
            </p:nvSpPr>
            <p:spPr bwMode="auto">
              <a:xfrm>
                <a:off x="6133" y="15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84" name="Oval 103"/>
              <p:cNvSpPr>
                <a:spLocks noChangeArrowheads="1"/>
              </p:cNvSpPr>
              <p:nvPr/>
            </p:nvSpPr>
            <p:spPr bwMode="auto">
              <a:xfrm>
                <a:off x="6187" y="15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85" name="Oval 104"/>
              <p:cNvSpPr>
                <a:spLocks noChangeArrowheads="1"/>
              </p:cNvSpPr>
              <p:nvPr/>
            </p:nvSpPr>
            <p:spPr bwMode="auto">
              <a:xfrm>
                <a:off x="6238" y="1490"/>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86" name="Oval 105"/>
              <p:cNvSpPr>
                <a:spLocks noChangeArrowheads="1"/>
              </p:cNvSpPr>
              <p:nvPr/>
            </p:nvSpPr>
            <p:spPr bwMode="auto">
              <a:xfrm>
                <a:off x="6292" y="146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87" name="Oval 106"/>
              <p:cNvSpPr>
                <a:spLocks noChangeArrowheads="1"/>
              </p:cNvSpPr>
              <p:nvPr/>
            </p:nvSpPr>
            <p:spPr bwMode="auto">
              <a:xfrm>
                <a:off x="6342" y="1451"/>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88" name="Oval 107"/>
              <p:cNvSpPr>
                <a:spLocks noChangeArrowheads="1"/>
              </p:cNvSpPr>
              <p:nvPr/>
            </p:nvSpPr>
            <p:spPr bwMode="auto">
              <a:xfrm>
                <a:off x="6396" y="14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89" name="Oval 108"/>
              <p:cNvSpPr>
                <a:spLocks noChangeArrowheads="1"/>
              </p:cNvSpPr>
              <p:nvPr/>
            </p:nvSpPr>
            <p:spPr bwMode="auto">
              <a:xfrm>
                <a:off x="6450" y="1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90" name="Oval 109"/>
              <p:cNvSpPr>
                <a:spLocks noChangeArrowheads="1"/>
              </p:cNvSpPr>
              <p:nvPr/>
            </p:nvSpPr>
            <p:spPr bwMode="auto">
              <a:xfrm>
                <a:off x="6500" y="13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91" name="Oval 110"/>
              <p:cNvSpPr>
                <a:spLocks noChangeArrowheads="1"/>
              </p:cNvSpPr>
              <p:nvPr/>
            </p:nvSpPr>
            <p:spPr bwMode="auto">
              <a:xfrm>
                <a:off x="6554" y="13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92" name="Oval 111"/>
              <p:cNvSpPr>
                <a:spLocks noChangeArrowheads="1"/>
              </p:cNvSpPr>
              <p:nvPr/>
            </p:nvSpPr>
            <p:spPr bwMode="auto">
              <a:xfrm>
                <a:off x="6605" y="13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93" name="Oval 112"/>
              <p:cNvSpPr>
                <a:spLocks noChangeArrowheads="1"/>
              </p:cNvSpPr>
              <p:nvPr/>
            </p:nvSpPr>
            <p:spPr bwMode="auto">
              <a:xfrm>
                <a:off x="6659" y="12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94" name="Freeform 113"/>
              <p:cNvSpPr>
                <a:spLocks/>
              </p:cNvSpPr>
              <p:nvPr/>
            </p:nvSpPr>
            <p:spPr bwMode="auto">
              <a:xfrm>
                <a:off x="1457" y="284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95" name="Freeform 114"/>
              <p:cNvSpPr>
                <a:spLocks/>
              </p:cNvSpPr>
              <p:nvPr/>
            </p:nvSpPr>
            <p:spPr bwMode="auto">
              <a:xfrm>
                <a:off x="1511" y="281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96" name="Freeform 115"/>
              <p:cNvSpPr>
                <a:spLocks/>
              </p:cNvSpPr>
              <p:nvPr/>
            </p:nvSpPr>
            <p:spPr bwMode="auto">
              <a:xfrm>
                <a:off x="1561" y="2790"/>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97" name="Freeform 116"/>
              <p:cNvSpPr>
                <a:spLocks/>
              </p:cNvSpPr>
              <p:nvPr/>
            </p:nvSpPr>
            <p:spPr bwMode="auto">
              <a:xfrm>
                <a:off x="1615" y="277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98" name="Freeform 117"/>
              <p:cNvSpPr>
                <a:spLocks/>
              </p:cNvSpPr>
              <p:nvPr/>
            </p:nvSpPr>
            <p:spPr bwMode="auto">
              <a:xfrm>
                <a:off x="1669" y="275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799" name="Freeform 118"/>
              <p:cNvSpPr>
                <a:spLocks/>
              </p:cNvSpPr>
              <p:nvPr/>
            </p:nvSpPr>
            <p:spPr bwMode="auto">
              <a:xfrm>
                <a:off x="1720" y="275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00" name="Freeform 119"/>
              <p:cNvSpPr>
                <a:spLocks/>
              </p:cNvSpPr>
              <p:nvPr/>
            </p:nvSpPr>
            <p:spPr bwMode="auto">
              <a:xfrm>
                <a:off x="1774" y="274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01" name="Freeform 120"/>
              <p:cNvSpPr>
                <a:spLocks/>
              </p:cNvSpPr>
              <p:nvPr/>
            </p:nvSpPr>
            <p:spPr bwMode="auto">
              <a:xfrm>
                <a:off x="1824" y="2725"/>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02" name="Freeform 121"/>
              <p:cNvSpPr>
                <a:spLocks/>
              </p:cNvSpPr>
              <p:nvPr/>
            </p:nvSpPr>
            <p:spPr bwMode="auto">
              <a:xfrm>
                <a:off x="1878" y="2718"/>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03" name="Freeform 122"/>
              <p:cNvSpPr>
                <a:spLocks/>
              </p:cNvSpPr>
              <p:nvPr/>
            </p:nvSpPr>
            <p:spPr bwMode="auto">
              <a:xfrm>
                <a:off x="1928" y="270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04" name="Freeform 123"/>
              <p:cNvSpPr>
                <a:spLocks/>
              </p:cNvSpPr>
              <p:nvPr/>
            </p:nvSpPr>
            <p:spPr bwMode="auto">
              <a:xfrm>
                <a:off x="1982" y="2700"/>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05" name="Freeform 124"/>
              <p:cNvSpPr>
                <a:spLocks/>
              </p:cNvSpPr>
              <p:nvPr/>
            </p:nvSpPr>
            <p:spPr bwMode="auto">
              <a:xfrm>
                <a:off x="2033" y="2693"/>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06" name="Freeform 125"/>
              <p:cNvSpPr>
                <a:spLocks/>
              </p:cNvSpPr>
              <p:nvPr/>
            </p:nvSpPr>
            <p:spPr bwMode="auto">
              <a:xfrm>
                <a:off x="2087" y="268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07" name="Freeform 126"/>
              <p:cNvSpPr>
                <a:spLocks/>
              </p:cNvSpPr>
              <p:nvPr/>
            </p:nvSpPr>
            <p:spPr bwMode="auto">
              <a:xfrm>
                <a:off x="2141" y="2678"/>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08" name="Freeform 127"/>
              <p:cNvSpPr>
                <a:spLocks/>
              </p:cNvSpPr>
              <p:nvPr/>
            </p:nvSpPr>
            <p:spPr bwMode="auto">
              <a:xfrm>
                <a:off x="2191" y="266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09" name="Freeform 128"/>
              <p:cNvSpPr>
                <a:spLocks/>
              </p:cNvSpPr>
              <p:nvPr/>
            </p:nvSpPr>
            <p:spPr bwMode="auto">
              <a:xfrm>
                <a:off x="2245" y="2664"/>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10" name="Freeform 129"/>
              <p:cNvSpPr>
                <a:spLocks/>
              </p:cNvSpPr>
              <p:nvPr/>
            </p:nvSpPr>
            <p:spPr bwMode="auto">
              <a:xfrm>
                <a:off x="2296" y="265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11" name="Freeform 130"/>
              <p:cNvSpPr>
                <a:spLocks/>
              </p:cNvSpPr>
              <p:nvPr/>
            </p:nvSpPr>
            <p:spPr bwMode="auto">
              <a:xfrm>
                <a:off x="2350" y="265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12" name="Freeform 131"/>
              <p:cNvSpPr>
                <a:spLocks/>
              </p:cNvSpPr>
              <p:nvPr/>
            </p:nvSpPr>
            <p:spPr bwMode="auto">
              <a:xfrm>
                <a:off x="2400" y="264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13" name="Freeform 132"/>
              <p:cNvSpPr>
                <a:spLocks/>
              </p:cNvSpPr>
              <p:nvPr/>
            </p:nvSpPr>
            <p:spPr bwMode="auto">
              <a:xfrm>
                <a:off x="2454" y="26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14" name="Freeform 133"/>
              <p:cNvSpPr>
                <a:spLocks/>
              </p:cNvSpPr>
              <p:nvPr/>
            </p:nvSpPr>
            <p:spPr bwMode="auto">
              <a:xfrm>
                <a:off x="2504" y="2628"/>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15" name="Freeform 134"/>
              <p:cNvSpPr>
                <a:spLocks/>
              </p:cNvSpPr>
              <p:nvPr/>
            </p:nvSpPr>
            <p:spPr bwMode="auto">
              <a:xfrm>
                <a:off x="2558" y="2617"/>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16" name="Freeform 135"/>
              <p:cNvSpPr>
                <a:spLocks/>
              </p:cNvSpPr>
              <p:nvPr/>
            </p:nvSpPr>
            <p:spPr bwMode="auto">
              <a:xfrm>
                <a:off x="2612" y="261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17" name="Freeform 136"/>
              <p:cNvSpPr>
                <a:spLocks/>
              </p:cNvSpPr>
              <p:nvPr/>
            </p:nvSpPr>
            <p:spPr bwMode="auto">
              <a:xfrm>
                <a:off x="2663" y="261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18" name="Freeform 137"/>
              <p:cNvSpPr>
                <a:spLocks/>
              </p:cNvSpPr>
              <p:nvPr/>
            </p:nvSpPr>
            <p:spPr bwMode="auto">
              <a:xfrm>
                <a:off x="2717" y="259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19" name="Freeform 138"/>
              <p:cNvSpPr>
                <a:spLocks/>
              </p:cNvSpPr>
              <p:nvPr/>
            </p:nvSpPr>
            <p:spPr bwMode="auto">
              <a:xfrm>
                <a:off x="2767" y="258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20" name="Freeform 139"/>
              <p:cNvSpPr>
                <a:spLocks/>
              </p:cNvSpPr>
              <p:nvPr/>
            </p:nvSpPr>
            <p:spPr bwMode="auto">
              <a:xfrm>
                <a:off x="2821" y="258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21" name="Freeform 140"/>
              <p:cNvSpPr>
                <a:spLocks/>
              </p:cNvSpPr>
              <p:nvPr/>
            </p:nvSpPr>
            <p:spPr bwMode="auto">
              <a:xfrm>
                <a:off x="2872" y="2574"/>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22" name="Freeform 141"/>
              <p:cNvSpPr>
                <a:spLocks/>
              </p:cNvSpPr>
              <p:nvPr/>
            </p:nvSpPr>
            <p:spPr bwMode="auto">
              <a:xfrm>
                <a:off x="2926" y="2570"/>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23" name="Freeform 142"/>
              <p:cNvSpPr>
                <a:spLocks/>
              </p:cNvSpPr>
              <p:nvPr/>
            </p:nvSpPr>
            <p:spPr bwMode="auto">
              <a:xfrm>
                <a:off x="2980" y="2556"/>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24" name="Freeform 143"/>
              <p:cNvSpPr>
                <a:spLocks/>
              </p:cNvSpPr>
              <p:nvPr/>
            </p:nvSpPr>
            <p:spPr bwMode="auto">
              <a:xfrm>
                <a:off x="3030" y="254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25" name="Freeform 144"/>
              <p:cNvSpPr>
                <a:spLocks/>
              </p:cNvSpPr>
              <p:nvPr/>
            </p:nvSpPr>
            <p:spPr bwMode="auto">
              <a:xfrm>
                <a:off x="3084" y="253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26" name="Freeform 145"/>
              <p:cNvSpPr>
                <a:spLocks/>
              </p:cNvSpPr>
              <p:nvPr/>
            </p:nvSpPr>
            <p:spPr bwMode="auto">
              <a:xfrm>
                <a:off x="3134" y="252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27" name="Freeform 146"/>
              <p:cNvSpPr>
                <a:spLocks/>
              </p:cNvSpPr>
              <p:nvPr/>
            </p:nvSpPr>
            <p:spPr bwMode="auto">
              <a:xfrm>
                <a:off x="3188" y="2524"/>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28" name="Freeform 147"/>
              <p:cNvSpPr>
                <a:spLocks/>
              </p:cNvSpPr>
              <p:nvPr/>
            </p:nvSpPr>
            <p:spPr bwMode="auto">
              <a:xfrm>
                <a:off x="3239" y="251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29" name="Freeform 148"/>
              <p:cNvSpPr>
                <a:spLocks/>
              </p:cNvSpPr>
              <p:nvPr/>
            </p:nvSpPr>
            <p:spPr bwMode="auto">
              <a:xfrm>
                <a:off x="3293" y="250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30" name="Freeform 149"/>
              <p:cNvSpPr>
                <a:spLocks/>
              </p:cNvSpPr>
              <p:nvPr/>
            </p:nvSpPr>
            <p:spPr bwMode="auto">
              <a:xfrm>
                <a:off x="3343" y="2502"/>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31" name="Freeform 150"/>
              <p:cNvSpPr>
                <a:spLocks/>
              </p:cNvSpPr>
              <p:nvPr/>
            </p:nvSpPr>
            <p:spPr bwMode="auto">
              <a:xfrm>
                <a:off x="3397" y="2488"/>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32" name="Freeform 151"/>
              <p:cNvSpPr>
                <a:spLocks/>
              </p:cNvSpPr>
              <p:nvPr/>
            </p:nvSpPr>
            <p:spPr bwMode="auto">
              <a:xfrm>
                <a:off x="3451" y="248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33" name="Freeform 152"/>
              <p:cNvSpPr>
                <a:spLocks/>
              </p:cNvSpPr>
              <p:nvPr/>
            </p:nvSpPr>
            <p:spPr bwMode="auto">
              <a:xfrm>
                <a:off x="3502" y="2473"/>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34" name="Freeform 153"/>
              <p:cNvSpPr>
                <a:spLocks/>
              </p:cNvSpPr>
              <p:nvPr/>
            </p:nvSpPr>
            <p:spPr bwMode="auto">
              <a:xfrm>
                <a:off x="3556" y="247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35" name="Freeform 154"/>
              <p:cNvSpPr>
                <a:spLocks/>
              </p:cNvSpPr>
              <p:nvPr/>
            </p:nvSpPr>
            <p:spPr bwMode="auto">
              <a:xfrm>
                <a:off x="3606" y="2466"/>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36" name="Freeform 155"/>
              <p:cNvSpPr>
                <a:spLocks/>
              </p:cNvSpPr>
              <p:nvPr/>
            </p:nvSpPr>
            <p:spPr bwMode="auto">
              <a:xfrm>
                <a:off x="3660" y="245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37" name="Freeform 156"/>
              <p:cNvSpPr>
                <a:spLocks/>
              </p:cNvSpPr>
              <p:nvPr/>
            </p:nvSpPr>
            <p:spPr bwMode="auto">
              <a:xfrm>
                <a:off x="3710" y="2444"/>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38" name="Freeform 157"/>
              <p:cNvSpPr>
                <a:spLocks/>
              </p:cNvSpPr>
              <p:nvPr/>
            </p:nvSpPr>
            <p:spPr bwMode="auto">
              <a:xfrm>
                <a:off x="3764" y="2441"/>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39" name="Freeform 158"/>
              <p:cNvSpPr>
                <a:spLocks/>
              </p:cNvSpPr>
              <p:nvPr/>
            </p:nvSpPr>
            <p:spPr bwMode="auto">
              <a:xfrm>
                <a:off x="3815" y="2426"/>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40" name="Freeform 159"/>
              <p:cNvSpPr>
                <a:spLocks/>
              </p:cNvSpPr>
              <p:nvPr/>
            </p:nvSpPr>
            <p:spPr bwMode="auto">
              <a:xfrm>
                <a:off x="3869" y="2423"/>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41" name="Freeform 160"/>
              <p:cNvSpPr>
                <a:spLocks/>
              </p:cNvSpPr>
              <p:nvPr/>
            </p:nvSpPr>
            <p:spPr bwMode="auto">
              <a:xfrm>
                <a:off x="3923" y="2416"/>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42" name="Freeform 161"/>
              <p:cNvSpPr>
                <a:spLocks/>
              </p:cNvSpPr>
              <p:nvPr/>
            </p:nvSpPr>
            <p:spPr bwMode="auto">
              <a:xfrm>
                <a:off x="3973" y="2405"/>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43" name="Freeform 162"/>
              <p:cNvSpPr>
                <a:spLocks/>
              </p:cNvSpPr>
              <p:nvPr/>
            </p:nvSpPr>
            <p:spPr bwMode="auto">
              <a:xfrm>
                <a:off x="4027" y="239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44" name="Freeform 163"/>
              <p:cNvSpPr>
                <a:spLocks/>
              </p:cNvSpPr>
              <p:nvPr/>
            </p:nvSpPr>
            <p:spPr bwMode="auto">
              <a:xfrm>
                <a:off x="4078" y="239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45" name="Freeform 164"/>
              <p:cNvSpPr>
                <a:spLocks/>
              </p:cNvSpPr>
              <p:nvPr/>
            </p:nvSpPr>
            <p:spPr bwMode="auto">
              <a:xfrm>
                <a:off x="4132" y="2383"/>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46" name="Freeform 165"/>
              <p:cNvSpPr>
                <a:spLocks/>
              </p:cNvSpPr>
              <p:nvPr/>
            </p:nvSpPr>
            <p:spPr bwMode="auto">
              <a:xfrm>
                <a:off x="4182" y="238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47" name="Freeform 166"/>
              <p:cNvSpPr>
                <a:spLocks/>
              </p:cNvSpPr>
              <p:nvPr/>
            </p:nvSpPr>
            <p:spPr bwMode="auto">
              <a:xfrm>
                <a:off x="4236" y="236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48" name="Freeform 167"/>
              <p:cNvSpPr>
                <a:spLocks/>
              </p:cNvSpPr>
              <p:nvPr/>
            </p:nvSpPr>
            <p:spPr bwMode="auto">
              <a:xfrm>
                <a:off x="4286" y="2372"/>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49" name="Freeform 168"/>
              <p:cNvSpPr>
                <a:spLocks/>
              </p:cNvSpPr>
              <p:nvPr/>
            </p:nvSpPr>
            <p:spPr bwMode="auto">
              <a:xfrm>
                <a:off x="4340" y="2354"/>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50" name="Freeform 169"/>
              <p:cNvSpPr>
                <a:spLocks/>
              </p:cNvSpPr>
              <p:nvPr/>
            </p:nvSpPr>
            <p:spPr bwMode="auto">
              <a:xfrm>
                <a:off x="4394" y="2351"/>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51" name="Freeform 170"/>
              <p:cNvSpPr>
                <a:spLocks/>
              </p:cNvSpPr>
              <p:nvPr/>
            </p:nvSpPr>
            <p:spPr bwMode="auto">
              <a:xfrm>
                <a:off x="4445" y="2351"/>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52" name="Freeform 171"/>
              <p:cNvSpPr>
                <a:spLocks/>
              </p:cNvSpPr>
              <p:nvPr/>
            </p:nvSpPr>
            <p:spPr bwMode="auto">
              <a:xfrm>
                <a:off x="4499" y="2340"/>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53" name="Freeform 172"/>
              <p:cNvSpPr>
                <a:spLocks/>
              </p:cNvSpPr>
              <p:nvPr/>
            </p:nvSpPr>
            <p:spPr bwMode="auto">
              <a:xfrm>
                <a:off x="4549" y="2326"/>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54" name="Freeform 173"/>
              <p:cNvSpPr>
                <a:spLocks/>
              </p:cNvSpPr>
              <p:nvPr/>
            </p:nvSpPr>
            <p:spPr bwMode="auto">
              <a:xfrm>
                <a:off x="4603" y="232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55" name="Freeform 174"/>
              <p:cNvSpPr>
                <a:spLocks/>
              </p:cNvSpPr>
              <p:nvPr/>
            </p:nvSpPr>
            <p:spPr bwMode="auto">
              <a:xfrm>
                <a:off x="4654" y="230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56" name="Freeform 175"/>
              <p:cNvSpPr>
                <a:spLocks/>
              </p:cNvSpPr>
              <p:nvPr/>
            </p:nvSpPr>
            <p:spPr bwMode="auto">
              <a:xfrm>
                <a:off x="4708" y="2311"/>
                <a:ext cx="61" cy="51"/>
              </a:xfrm>
              <a:custGeom>
                <a:avLst/>
                <a:gdLst>
                  <a:gd name="T0" fmla="*/ 28 w 61"/>
                  <a:gd name="T1" fmla="*/ 0 h 51"/>
                  <a:gd name="T2" fmla="*/ 0 w 61"/>
                  <a:gd name="T3" fmla="*/ 51 h 51"/>
                  <a:gd name="T4" fmla="*/ 61 w 61"/>
                  <a:gd name="T5" fmla="*/ 51 h 51"/>
                  <a:gd name="T6" fmla="*/ 28 w 61"/>
                  <a:gd name="T7" fmla="*/ 0 h 51"/>
                </a:gdLst>
                <a:ahLst/>
                <a:cxnLst>
                  <a:cxn ang="0">
                    <a:pos x="T0" y="T1"/>
                  </a:cxn>
                  <a:cxn ang="0">
                    <a:pos x="T2" y="T3"/>
                  </a:cxn>
                  <a:cxn ang="0">
                    <a:pos x="T4" y="T5"/>
                  </a:cxn>
                  <a:cxn ang="0">
                    <a:pos x="T6" y="T7"/>
                  </a:cxn>
                </a:cxnLst>
                <a:rect l="0" t="0" r="r" b="b"/>
                <a:pathLst>
                  <a:path w="61" h="51">
                    <a:moveTo>
                      <a:pt x="28" y="0"/>
                    </a:moveTo>
                    <a:lnTo>
                      <a:pt x="0" y="51"/>
                    </a:lnTo>
                    <a:lnTo>
                      <a:pt x="61"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57" name="Freeform 176"/>
              <p:cNvSpPr>
                <a:spLocks/>
              </p:cNvSpPr>
              <p:nvPr/>
            </p:nvSpPr>
            <p:spPr bwMode="auto">
              <a:xfrm>
                <a:off x="4758" y="230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58" name="Freeform 177"/>
              <p:cNvSpPr>
                <a:spLocks/>
              </p:cNvSpPr>
              <p:nvPr/>
            </p:nvSpPr>
            <p:spPr bwMode="auto">
              <a:xfrm>
                <a:off x="4812" y="229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59" name="Freeform 178"/>
              <p:cNvSpPr>
                <a:spLocks/>
              </p:cNvSpPr>
              <p:nvPr/>
            </p:nvSpPr>
            <p:spPr bwMode="auto">
              <a:xfrm>
                <a:off x="4866" y="2293"/>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60" name="Freeform 179"/>
              <p:cNvSpPr>
                <a:spLocks/>
              </p:cNvSpPr>
              <p:nvPr/>
            </p:nvSpPr>
            <p:spPr bwMode="auto">
              <a:xfrm>
                <a:off x="4916" y="2282"/>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61" name="Freeform 180"/>
              <p:cNvSpPr>
                <a:spLocks/>
              </p:cNvSpPr>
              <p:nvPr/>
            </p:nvSpPr>
            <p:spPr bwMode="auto">
              <a:xfrm>
                <a:off x="4970" y="2268"/>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62" name="Freeform 181"/>
              <p:cNvSpPr>
                <a:spLocks/>
              </p:cNvSpPr>
              <p:nvPr/>
            </p:nvSpPr>
            <p:spPr bwMode="auto">
              <a:xfrm>
                <a:off x="5021" y="2257"/>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63" name="Freeform 182"/>
              <p:cNvSpPr>
                <a:spLocks/>
              </p:cNvSpPr>
              <p:nvPr/>
            </p:nvSpPr>
            <p:spPr bwMode="auto">
              <a:xfrm>
                <a:off x="5075" y="2257"/>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64" name="Freeform 183"/>
              <p:cNvSpPr>
                <a:spLocks/>
              </p:cNvSpPr>
              <p:nvPr/>
            </p:nvSpPr>
            <p:spPr bwMode="auto">
              <a:xfrm>
                <a:off x="5125" y="2250"/>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65" name="Freeform 184"/>
              <p:cNvSpPr>
                <a:spLocks/>
              </p:cNvSpPr>
              <p:nvPr/>
            </p:nvSpPr>
            <p:spPr bwMode="auto">
              <a:xfrm>
                <a:off x="5179" y="223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66" name="Freeform 185"/>
              <p:cNvSpPr>
                <a:spLocks/>
              </p:cNvSpPr>
              <p:nvPr/>
            </p:nvSpPr>
            <p:spPr bwMode="auto">
              <a:xfrm>
                <a:off x="5230" y="2228"/>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67" name="Freeform 186"/>
              <p:cNvSpPr>
                <a:spLocks/>
              </p:cNvSpPr>
              <p:nvPr/>
            </p:nvSpPr>
            <p:spPr bwMode="auto">
              <a:xfrm>
                <a:off x="5284" y="2218"/>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68" name="Freeform 187"/>
              <p:cNvSpPr>
                <a:spLocks/>
              </p:cNvSpPr>
              <p:nvPr/>
            </p:nvSpPr>
            <p:spPr bwMode="auto">
              <a:xfrm>
                <a:off x="5338" y="221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69" name="Freeform 188"/>
              <p:cNvSpPr>
                <a:spLocks/>
              </p:cNvSpPr>
              <p:nvPr/>
            </p:nvSpPr>
            <p:spPr bwMode="auto">
              <a:xfrm>
                <a:off x="5388" y="219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70" name="Freeform 189"/>
              <p:cNvSpPr>
                <a:spLocks/>
              </p:cNvSpPr>
              <p:nvPr/>
            </p:nvSpPr>
            <p:spPr bwMode="auto">
              <a:xfrm>
                <a:off x="5442" y="219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71" name="Freeform 190"/>
              <p:cNvSpPr>
                <a:spLocks/>
              </p:cNvSpPr>
              <p:nvPr/>
            </p:nvSpPr>
            <p:spPr bwMode="auto">
              <a:xfrm>
                <a:off x="5492" y="2189"/>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72" name="Freeform 191"/>
              <p:cNvSpPr>
                <a:spLocks/>
              </p:cNvSpPr>
              <p:nvPr/>
            </p:nvSpPr>
            <p:spPr bwMode="auto">
              <a:xfrm>
                <a:off x="5546" y="2171"/>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73" name="Freeform 192"/>
              <p:cNvSpPr>
                <a:spLocks/>
              </p:cNvSpPr>
              <p:nvPr/>
            </p:nvSpPr>
            <p:spPr bwMode="auto">
              <a:xfrm>
                <a:off x="5597" y="216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74" name="Freeform 193"/>
              <p:cNvSpPr>
                <a:spLocks/>
              </p:cNvSpPr>
              <p:nvPr/>
            </p:nvSpPr>
            <p:spPr bwMode="auto">
              <a:xfrm>
                <a:off x="5651" y="214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75" name="Freeform 194"/>
              <p:cNvSpPr>
                <a:spLocks/>
              </p:cNvSpPr>
              <p:nvPr/>
            </p:nvSpPr>
            <p:spPr bwMode="auto">
              <a:xfrm>
                <a:off x="5701" y="2153"/>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76" name="Freeform 195"/>
              <p:cNvSpPr>
                <a:spLocks/>
              </p:cNvSpPr>
              <p:nvPr/>
            </p:nvSpPr>
            <p:spPr bwMode="auto">
              <a:xfrm>
                <a:off x="5755" y="2124"/>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77" name="Freeform 196"/>
              <p:cNvSpPr>
                <a:spLocks/>
              </p:cNvSpPr>
              <p:nvPr/>
            </p:nvSpPr>
            <p:spPr bwMode="auto">
              <a:xfrm>
                <a:off x="5809" y="2113"/>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78" name="Freeform 197"/>
              <p:cNvSpPr>
                <a:spLocks/>
              </p:cNvSpPr>
              <p:nvPr/>
            </p:nvSpPr>
            <p:spPr bwMode="auto">
              <a:xfrm>
                <a:off x="5860" y="209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79" name="Freeform 198"/>
              <p:cNvSpPr>
                <a:spLocks/>
              </p:cNvSpPr>
              <p:nvPr/>
            </p:nvSpPr>
            <p:spPr bwMode="auto">
              <a:xfrm>
                <a:off x="5914" y="2081"/>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80" name="Freeform 199"/>
              <p:cNvSpPr>
                <a:spLocks/>
              </p:cNvSpPr>
              <p:nvPr/>
            </p:nvSpPr>
            <p:spPr bwMode="auto">
              <a:xfrm>
                <a:off x="5964" y="207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81" name="Freeform 200"/>
              <p:cNvSpPr>
                <a:spLocks/>
              </p:cNvSpPr>
              <p:nvPr/>
            </p:nvSpPr>
            <p:spPr bwMode="auto">
              <a:xfrm>
                <a:off x="6018" y="205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82" name="Freeform 201"/>
              <p:cNvSpPr>
                <a:spLocks/>
              </p:cNvSpPr>
              <p:nvPr/>
            </p:nvSpPr>
            <p:spPr bwMode="auto">
              <a:xfrm>
                <a:off x="6068" y="2034"/>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83" name="Freeform 202"/>
              <p:cNvSpPr>
                <a:spLocks/>
              </p:cNvSpPr>
              <p:nvPr/>
            </p:nvSpPr>
            <p:spPr bwMode="auto">
              <a:xfrm>
                <a:off x="6122" y="2002"/>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84" name="Freeform 203"/>
              <p:cNvSpPr>
                <a:spLocks/>
              </p:cNvSpPr>
              <p:nvPr/>
            </p:nvSpPr>
            <p:spPr bwMode="auto">
              <a:xfrm>
                <a:off x="6176" y="199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85" name="Freeform 204"/>
              <p:cNvSpPr>
                <a:spLocks/>
              </p:cNvSpPr>
              <p:nvPr/>
            </p:nvSpPr>
            <p:spPr bwMode="auto">
              <a:xfrm>
                <a:off x="6227" y="196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7588" name="Freeform 206"/>
            <p:cNvSpPr>
              <a:spLocks/>
            </p:cNvSpPr>
            <p:nvPr/>
          </p:nvSpPr>
          <p:spPr bwMode="auto">
            <a:xfrm>
              <a:off x="6281" y="1940"/>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89" name="Freeform 207"/>
            <p:cNvSpPr>
              <a:spLocks/>
            </p:cNvSpPr>
            <p:nvPr/>
          </p:nvSpPr>
          <p:spPr bwMode="auto">
            <a:xfrm>
              <a:off x="6331" y="190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90" name="Freeform 208"/>
            <p:cNvSpPr>
              <a:spLocks/>
            </p:cNvSpPr>
            <p:nvPr/>
          </p:nvSpPr>
          <p:spPr bwMode="auto">
            <a:xfrm>
              <a:off x="6385" y="1861"/>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91" name="Freeform 209"/>
            <p:cNvSpPr>
              <a:spLocks/>
            </p:cNvSpPr>
            <p:nvPr/>
          </p:nvSpPr>
          <p:spPr bwMode="auto">
            <a:xfrm>
              <a:off x="6436" y="1829"/>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92" name="Freeform 210"/>
            <p:cNvSpPr>
              <a:spLocks/>
            </p:cNvSpPr>
            <p:nvPr/>
          </p:nvSpPr>
          <p:spPr bwMode="auto">
            <a:xfrm>
              <a:off x="6490" y="1786"/>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93" name="Freeform 211"/>
            <p:cNvSpPr>
              <a:spLocks/>
            </p:cNvSpPr>
            <p:nvPr/>
          </p:nvSpPr>
          <p:spPr bwMode="auto">
            <a:xfrm>
              <a:off x="6540" y="175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94" name="Freeform 212"/>
            <p:cNvSpPr>
              <a:spLocks/>
            </p:cNvSpPr>
            <p:nvPr/>
          </p:nvSpPr>
          <p:spPr bwMode="auto">
            <a:xfrm>
              <a:off x="6594" y="17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95" name="Freeform 213"/>
            <p:cNvSpPr>
              <a:spLocks/>
            </p:cNvSpPr>
            <p:nvPr/>
          </p:nvSpPr>
          <p:spPr bwMode="auto">
            <a:xfrm>
              <a:off x="6648" y="1652"/>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96" name="Oval 214"/>
            <p:cNvSpPr>
              <a:spLocks noChangeArrowheads="1"/>
            </p:cNvSpPr>
            <p:nvPr/>
          </p:nvSpPr>
          <p:spPr bwMode="auto">
            <a:xfrm>
              <a:off x="1471" y="2905"/>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97" name="Oval 215"/>
            <p:cNvSpPr>
              <a:spLocks noChangeArrowheads="1"/>
            </p:cNvSpPr>
            <p:nvPr/>
          </p:nvSpPr>
          <p:spPr bwMode="auto">
            <a:xfrm>
              <a:off x="1522" y="285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98" name="Oval 216"/>
            <p:cNvSpPr>
              <a:spLocks noChangeArrowheads="1"/>
            </p:cNvSpPr>
            <p:nvPr/>
          </p:nvSpPr>
          <p:spPr bwMode="auto">
            <a:xfrm>
              <a:off x="1576" y="283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99" name="Oval 217"/>
            <p:cNvSpPr>
              <a:spLocks noChangeArrowheads="1"/>
            </p:cNvSpPr>
            <p:nvPr/>
          </p:nvSpPr>
          <p:spPr bwMode="auto">
            <a:xfrm>
              <a:off x="1626" y="2812"/>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00" name="Oval 218"/>
            <p:cNvSpPr>
              <a:spLocks noChangeArrowheads="1"/>
            </p:cNvSpPr>
            <p:nvPr/>
          </p:nvSpPr>
          <p:spPr bwMode="auto">
            <a:xfrm>
              <a:off x="1680" y="279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01" name="Oval 219"/>
            <p:cNvSpPr>
              <a:spLocks noChangeArrowheads="1"/>
            </p:cNvSpPr>
            <p:nvPr/>
          </p:nvSpPr>
          <p:spPr bwMode="auto">
            <a:xfrm>
              <a:off x="1730" y="2794"/>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02" name="Oval 220"/>
            <p:cNvSpPr>
              <a:spLocks noChangeArrowheads="1"/>
            </p:cNvSpPr>
            <p:nvPr/>
          </p:nvSpPr>
          <p:spPr bwMode="auto">
            <a:xfrm>
              <a:off x="1784" y="2754"/>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03" name="Oval 221"/>
            <p:cNvSpPr>
              <a:spLocks noChangeArrowheads="1"/>
            </p:cNvSpPr>
            <p:nvPr/>
          </p:nvSpPr>
          <p:spPr bwMode="auto">
            <a:xfrm>
              <a:off x="1838" y="2743"/>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04" name="Oval 222"/>
            <p:cNvSpPr>
              <a:spLocks noChangeArrowheads="1"/>
            </p:cNvSpPr>
            <p:nvPr/>
          </p:nvSpPr>
          <p:spPr bwMode="auto">
            <a:xfrm>
              <a:off x="1889" y="274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05" name="Oval 223"/>
            <p:cNvSpPr>
              <a:spLocks noChangeArrowheads="1"/>
            </p:cNvSpPr>
            <p:nvPr/>
          </p:nvSpPr>
          <p:spPr bwMode="auto">
            <a:xfrm>
              <a:off x="1943" y="273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06" name="Oval 224"/>
            <p:cNvSpPr>
              <a:spLocks noChangeArrowheads="1"/>
            </p:cNvSpPr>
            <p:nvPr/>
          </p:nvSpPr>
          <p:spPr bwMode="auto">
            <a:xfrm>
              <a:off x="1993" y="273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07" name="Oval 225"/>
            <p:cNvSpPr>
              <a:spLocks noChangeArrowheads="1"/>
            </p:cNvSpPr>
            <p:nvPr/>
          </p:nvSpPr>
          <p:spPr bwMode="auto">
            <a:xfrm>
              <a:off x="2047" y="2689"/>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08" name="Oval 226"/>
            <p:cNvSpPr>
              <a:spLocks noChangeArrowheads="1"/>
            </p:cNvSpPr>
            <p:nvPr/>
          </p:nvSpPr>
          <p:spPr bwMode="auto">
            <a:xfrm>
              <a:off x="2098" y="2711"/>
              <a:ext cx="39"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09" name="Oval 227"/>
            <p:cNvSpPr>
              <a:spLocks noChangeArrowheads="1"/>
            </p:cNvSpPr>
            <p:nvPr/>
          </p:nvSpPr>
          <p:spPr bwMode="auto">
            <a:xfrm>
              <a:off x="2152" y="2678"/>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10" name="Oval 228"/>
            <p:cNvSpPr>
              <a:spLocks noChangeArrowheads="1"/>
            </p:cNvSpPr>
            <p:nvPr/>
          </p:nvSpPr>
          <p:spPr bwMode="auto">
            <a:xfrm>
              <a:off x="2202" y="2704"/>
              <a:ext cx="40"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11" name="Oval 229"/>
            <p:cNvSpPr>
              <a:spLocks noChangeArrowheads="1"/>
            </p:cNvSpPr>
            <p:nvPr/>
          </p:nvSpPr>
          <p:spPr bwMode="auto">
            <a:xfrm>
              <a:off x="2256" y="2668"/>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12" name="Oval 230"/>
            <p:cNvSpPr>
              <a:spLocks noChangeArrowheads="1"/>
            </p:cNvSpPr>
            <p:nvPr/>
          </p:nvSpPr>
          <p:spPr bwMode="auto">
            <a:xfrm>
              <a:off x="2310" y="2671"/>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13" name="Oval 231"/>
            <p:cNvSpPr>
              <a:spLocks noChangeArrowheads="1"/>
            </p:cNvSpPr>
            <p:nvPr/>
          </p:nvSpPr>
          <p:spPr bwMode="auto">
            <a:xfrm>
              <a:off x="2360" y="265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14" name="Oval 232"/>
            <p:cNvSpPr>
              <a:spLocks noChangeArrowheads="1"/>
            </p:cNvSpPr>
            <p:nvPr/>
          </p:nvSpPr>
          <p:spPr bwMode="auto">
            <a:xfrm>
              <a:off x="2414" y="265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15" name="Oval 233"/>
            <p:cNvSpPr>
              <a:spLocks noChangeArrowheads="1"/>
            </p:cNvSpPr>
            <p:nvPr/>
          </p:nvSpPr>
          <p:spPr bwMode="auto">
            <a:xfrm>
              <a:off x="2465" y="260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19" name="Oval 234"/>
            <p:cNvSpPr>
              <a:spLocks noChangeArrowheads="1"/>
            </p:cNvSpPr>
            <p:nvPr/>
          </p:nvSpPr>
          <p:spPr bwMode="auto">
            <a:xfrm>
              <a:off x="2519" y="263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20" name="Oval 235"/>
            <p:cNvSpPr>
              <a:spLocks noChangeArrowheads="1"/>
            </p:cNvSpPr>
            <p:nvPr/>
          </p:nvSpPr>
          <p:spPr bwMode="auto">
            <a:xfrm>
              <a:off x="2569" y="2628"/>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21" name="Oval 236"/>
            <p:cNvSpPr>
              <a:spLocks noChangeArrowheads="1"/>
            </p:cNvSpPr>
            <p:nvPr/>
          </p:nvSpPr>
          <p:spPr bwMode="auto">
            <a:xfrm>
              <a:off x="2623" y="262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22" name="Oval 237"/>
            <p:cNvSpPr>
              <a:spLocks noChangeArrowheads="1"/>
            </p:cNvSpPr>
            <p:nvPr/>
          </p:nvSpPr>
          <p:spPr bwMode="auto">
            <a:xfrm>
              <a:off x="2677" y="261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23" name="Oval 238"/>
            <p:cNvSpPr>
              <a:spLocks noChangeArrowheads="1"/>
            </p:cNvSpPr>
            <p:nvPr/>
          </p:nvSpPr>
          <p:spPr bwMode="auto">
            <a:xfrm>
              <a:off x="2728" y="259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24" name="Oval 239"/>
            <p:cNvSpPr>
              <a:spLocks noChangeArrowheads="1"/>
            </p:cNvSpPr>
            <p:nvPr/>
          </p:nvSpPr>
          <p:spPr bwMode="auto">
            <a:xfrm>
              <a:off x="2782" y="257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25" name="Oval 240"/>
            <p:cNvSpPr>
              <a:spLocks noChangeArrowheads="1"/>
            </p:cNvSpPr>
            <p:nvPr/>
          </p:nvSpPr>
          <p:spPr bwMode="auto">
            <a:xfrm>
              <a:off x="2832" y="2574"/>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26" name="Oval 241"/>
            <p:cNvSpPr>
              <a:spLocks noChangeArrowheads="1"/>
            </p:cNvSpPr>
            <p:nvPr/>
          </p:nvSpPr>
          <p:spPr bwMode="auto">
            <a:xfrm>
              <a:off x="2886" y="257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27" name="Oval 242"/>
            <p:cNvSpPr>
              <a:spLocks noChangeArrowheads="1"/>
            </p:cNvSpPr>
            <p:nvPr/>
          </p:nvSpPr>
          <p:spPr bwMode="auto">
            <a:xfrm>
              <a:off x="2936" y="258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28" name="Oval 243"/>
            <p:cNvSpPr>
              <a:spLocks noChangeArrowheads="1"/>
            </p:cNvSpPr>
            <p:nvPr/>
          </p:nvSpPr>
          <p:spPr bwMode="auto">
            <a:xfrm>
              <a:off x="2990" y="256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29" name="Oval 244"/>
            <p:cNvSpPr>
              <a:spLocks noChangeArrowheads="1"/>
            </p:cNvSpPr>
            <p:nvPr/>
          </p:nvSpPr>
          <p:spPr bwMode="auto">
            <a:xfrm>
              <a:off x="3041" y="2578"/>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30" name="Oval 245"/>
            <p:cNvSpPr>
              <a:spLocks noChangeArrowheads="1"/>
            </p:cNvSpPr>
            <p:nvPr/>
          </p:nvSpPr>
          <p:spPr bwMode="auto">
            <a:xfrm>
              <a:off x="3095" y="255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31" name="Oval 246"/>
            <p:cNvSpPr>
              <a:spLocks noChangeArrowheads="1"/>
            </p:cNvSpPr>
            <p:nvPr/>
          </p:nvSpPr>
          <p:spPr bwMode="auto">
            <a:xfrm>
              <a:off x="3149" y="253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32" name="Oval 247"/>
            <p:cNvSpPr>
              <a:spLocks noChangeArrowheads="1"/>
            </p:cNvSpPr>
            <p:nvPr/>
          </p:nvSpPr>
          <p:spPr bwMode="auto">
            <a:xfrm>
              <a:off x="3199" y="252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33" name="Oval 248"/>
            <p:cNvSpPr>
              <a:spLocks noChangeArrowheads="1"/>
            </p:cNvSpPr>
            <p:nvPr/>
          </p:nvSpPr>
          <p:spPr bwMode="auto">
            <a:xfrm>
              <a:off x="3253" y="253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34" name="Oval 249"/>
            <p:cNvSpPr>
              <a:spLocks noChangeArrowheads="1"/>
            </p:cNvSpPr>
            <p:nvPr/>
          </p:nvSpPr>
          <p:spPr bwMode="auto">
            <a:xfrm>
              <a:off x="3304" y="252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35" name="Oval 250"/>
            <p:cNvSpPr>
              <a:spLocks noChangeArrowheads="1"/>
            </p:cNvSpPr>
            <p:nvPr/>
          </p:nvSpPr>
          <p:spPr bwMode="auto">
            <a:xfrm>
              <a:off x="3358" y="249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36" name="Oval 251"/>
            <p:cNvSpPr>
              <a:spLocks noChangeArrowheads="1"/>
            </p:cNvSpPr>
            <p:nvPr/>
          </p:nvSpPr>
          <p:spPr bwMode="auto">
            <a:xfrm>
              <a:off x="3408" y="244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37" name="Oval 252"/>
            <p:cNvSpPr>
              <a:spLocks noChangeArrowheads="1"/>
            </p:cNvSpPr>
            <p:nvPr/>
          </p:nvSpPr>
          <p:spPr bwMode="auto">
            <a:xfrm>
              <a:off x="3462" y="2455"/>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38" name="Oval 253"/>
            <p:cNvSpPr>
              <a:spLocks noChangeArrowheads="1"/>
            </p:cNvSpPr>
            <p:nvPr/>
          </p:nvSpPr>
          <p:spPr bwMode="auto">
            <a:xfrm>
              <a:off x="3512" y="2462"/>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39" name="Oval 254"/>
            <p:cNvSpPr>
              <a:spLocks noChangeArrowheads="1"/>
            </p:cNvSpPr>
            <p:nvPr/>
          </p:nvSpPr>
          <p:spPr bwMode="auto">
            <a:xfrm>
              <a:off x="3566" y="244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40" name="Oval 255"/>
            <p:cNvSpPr>
              <a:spLocks noChangeArrowheads="1"/>
            </p:cNvSpPr>
            <p:nvPr/>
          </p:nvSpPr>
          <p:spPr bwMode="auto">
            <a:xfrm>
              <a:off x="3620" y="2398"/>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41" name="Oval 256"/>
            <p:cNvSpPr>
              <a:spLocks noChangeArrowheads="1"/>
            </p:cNvSpPr>
            <p:nvPr/>
          </p:nvSpPr>
          <p:spPr bwMode="auto">
            <a:xfrm>
              <a:off x="3671" y="245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42" name="Oval 257"/>
            <p:cNvSpPr>
              <a:spLocks noChangeArrowheads="1"/>
            </p:cNvSpPr>
            <p:nvPr/>
          </p:nvSpPr>
          <p:spPr bwMode="auto">
            <a:xfrm>
              <a:off x="3725" y="241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43" name="Oval 258"/>
            <p:cNvSpPr>
              <a:spLocks noChangeArrowheads="1"/>
            </p:cNvSpPr>
            <p:nvPr/>
          </p:nvSpPr>
          <p:spPr bwMode="auto">
            <a:xfrm>
              <a:off x="3775" y="238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44" name="Oval 259"/>
            <p:cNvSpPr>
              <a:spLocks noChangeArrowheads="1"/>
            </p:cNvSpPr>
            <p:nvPr/>
          </p:nvSpPr>
          <p:spPr bwMode="auto">
            <a:xfrm>
              <a:off x="3829" y="2398"/>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45" name="Oval 260"/>
            <p:cNvSpPr>
              <a:spLocks noChangeArrowheads="1"/>
            </p:cNvSpPr>
            <p:nvPr/>
          </p:nvSpPr>
          <p:spPr bwMode="auto">
            <a:xfrm>
              <a:off x="3880" y="234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46" name="Oval 261"/>
            <p:cNvSpPr>
              <a:spLocks noChangeArrowheads="1"/>
            </p:cNvSpPr>
            <p:nvPr/>
          </p:nvSpPr>
          <p:spPr bwMode="auto">
            <a:xfrm>
              <a:off x="3934" y="234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47" name="Oval 262"/>
            <p:cNvSpPr>
              <a:spLocks noChangeArrowheads="1"/>
            </p:cNvSpPr>
            <p:nvPr/>
          </p:nvSpPr>
          <p:spPr bwMode="auto">
            <a:xfrm>
              <a:off x="3984" y="2380"/>
              <a:ext cx="40"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08" name="Oval 263"/>
            <p:cNvSpPr>
              <a:spLocks noChangeArrowheads="1"/>
            </p:cNvSpPr>
            <p:nvPr/>
          </p:nvSpPr>
          <p:spPr bwMode="auto">
            <a:xfrm>
              <a:off x="4038" y="237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09" name="Oval 264"/>
            <p:cNvSpPr>
              <a:spLocks noChangeArrowheads="1"/>
            </p:cNvSpPr>
            <p:nvPr/>
          </p:nvSpPr>
          <p:spPr bwMode="auto">
            <a:xfrm>
              <a:off x="4092" y="2369"/>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10" name="Oval 265"/>
            <p:cNvSpPr>
              <a:spLocks noChangeArrowheads="1"/>
            </p:cNvSpPr>
            <p:nvPr/>
          </p:nvSpPr>
          <p:spPr bwMode="auto">
            <a:xfrm>
              <a:off x="4142" y="236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11" name="Oval 266"/>
            <p:cNvSpPr>
              <a:spLocks noChangeArrowheads="1"/>
            </p:cNvSpPr>
            <p:nvPr/>
          </p:nvSpPr>
          <p:spPr bwMode="auto">
            <a:xfrm>
              <a:off x="4196" y="237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12" name="Oval 267"/>
            <p:cNvSpPr>
              <a:spLocks noChangeArrowheads="1"/>
            </p:cNvSpPr>
            <p:nvPr/>
          </p:nvSpPr>
          <p:spPr bwMode="auto">
            <a:xfrm>
              <a:off x="4247" y="232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13" name="Oval 268"/>
            <p:cNvSpPr>
              <a:spLocks noChangeArrowheads="1"/>
            </p:cNvSpPr>
            <p:nvPr/>
          </p:nvSpPr>
          <p:spPr bwMode="auto">
            <a:xfrm>
              <a:off x="4301" y="230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14" name="Oval 269"/>
            <p:cNvSpPr>
              <a:spLocks noChangeArrowheads="1"/>
            </p:cNvSpPr>
            <p:nvPr/>
          </p:nvSpPr>
          <p:spPr bwMode="auto">
            <a:xfrm>
              <a:off x="4351" y="234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15" name="Oval 270"/>
            <p:cNvSpPr>
              <a:spLocks noChangeArrowheads="1"/>
            </p:cNvSpPr>
            <p:nvPr/>
          </p:nvSpPr>
          <p:spPr bwMode="auto">
            <a:xfrm>
              <a:off x="4405" y="228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9" name="Oval 271"/>
            <p:cNvSpPr>
              <a:spLocks noChangeArrowheads="1"/>
            </p:cNvSpPr>
            <p:nvPr/>
          </p:nvSpPr>
          <p:spPr bwMode="auto">
            <a:xfrm>
              <a:off x="4456" y="2290"/>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0" name="Oval 272"/>
            <p:cNvSpPr>
              <a:spLocks noChangeArrowheads="1"/>
            </p:cNvSpPr>
            <p:nvPr/>
          </p:nvSpPr>
          <p:spPr bwMode="auto">
            <a:xfrm>
              <a:off x="4510" y="231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1" name="Oval 273"/>
            <p:cNvSpPr>
              <a:spLocks noChangeArrowheads="1"/>
            </p:cNvSpPr>
            <p:nvPr/>
          </p:nvSpPr>
          <p:spPr bwMode="auto">
            <a:xfrm>
              <a:off x="4564" y="224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2" name="Oval 274"/>
            <p:cNvSpPr>
              <a:spLocks noChangeArrowheads="1"/>
            </p:cNvSpPr>
            <p:nvPr/>
          </p:nvSpPr>
          <p:spPr bwMode="auto">
            <a:xfrm>
              <a:off x="4614" y="221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3" name="Oval 275"/>
            <p:cNvSpPr>
              <a:spLocks noChangeArrowheads="1"/>
            </p:cNvSpPr>
            <p:nvPr/>
          </p:nvSpPr>
          <p:spPr bwMode="auto">
            <a:xfrm>
              <a:off x="4668" y="223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16" name="Oval 276"/>
            <p:cNvSpPr>
              <a:spLocks noChangeArrowheads="1"/>
            </p:cNvSpPr>
            <p:nvPr/>
          </p:nvSpPr>
          <p:spPr bwMode="auto">
            <a:xfrm>
              <a:off x="4718" y="228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17" name="Oval 277"/>
            <p:cNvSpPr>
              <a:spLocks noChangeArrowheads="1"/>
            </p:cNvSpPr>
            <p:nvPr/>
          </p:nvSpPr>
          <p:spPr bwMode="auto">
            <a:xfrm>
              <a:off x="4772" y="226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18" name="Oval 278"/>
            <p:cNvSpPr>
              <a:spLocks noChangeArrowheads="1"/>
            </p:cNvSpPr>
            <p:nvPr/>
          </p:nvSpPr>
          <p:spPr bwMode="auto">
            <a:xfrm>
              <a:off x="4823" y="2261"/>
              <a:ext cx="39"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19" name="Oval 279"/>
            <p:cNvSpPr>
              <a:spLocks noChangeArrowheads="1"/>
            </p:cNvSpPr>
            <p:nvPr/>
          </p:nvSpPr>
          <p:spPr bwMode="auto">
            <a:xfrm>
              <a:off x="4877" y="222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20" name="Oval 280"/>
            <p:cNvSpPr>
              <a:spLocks noChangeArrowheads="1"/>
            </p:cNvSpPr>
            <p:nvPr/>
          </p:nvSpPr>
          <p:spPr bwMode="auto">
            <a:xfrm>
              <a:off x="4927" y="2210"/>
              <a:ext cx="40"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21" name="Oval 281"/>
            <p:cNvSpPr>
              <a:spLocks noChangeArrowheads="1"/>
            </p:cNvSpPr>
            <p:nvPr/>
          </p:nvSpPr>
          <p:spPr bwMode="auto">
            <a:xfrm>
              <a:off x="4981" y="2185"/>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22" name="Oval 282"/>
            <p:cNvSpPr>
              <a:spLocks noChangeArrowheads="1"/>
            </p:cNvSpPr>
            <p:nvPr/>
          </p:nvSpPr>
          <p:spPr bwMode="auto">
            <a:xfrm>
              <a:off x="5035" y="218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23" name="Oval 283"/>
            <p:cNvSpPr>
              <a:spLocks noChangeArrowheads="1"/>
            </p:cNvSpPr>
            <p:nvPr/>
          </p:nvSpPr>
          <p:spPr bwMode="auto">
            <a:xfrm>
              <a:off x="5086" y="2153"/>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24" name="Oval 284"/>
            <p:cNvSpPr>
              <a:spLocks noChangeArrowheads="1"/>
            </p:cNvSpPr>
            <p:nvPr/>
          </p:nvSpPr>
          <p:spPr bwMode="auto">
            <a:xfrm>
              <a:off x="5140" y="213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25" name="Oval 285"/>
            <p:cNvSpPr>
              <a:spLocks noChangeArrowheads="1"/>
            </p:cNvSpPr>
            <p:nvPr/>
          </p:nvSpPr>
          <p:spPr bwMode="auto">
            <a:xfrm>
              <a:off x="5190" y="214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26" name="Oval 286"/>
            <p:cNvSpPr>
              <a:spLocks noChangeArrowheads="1"/>
            </p:cNvSpPr>
            <p:nvPr/>
          </p:nvSpPr>
          <p:spPr bwMode="auto">
            <a:xfrm>
              <a:off x="5244" y="214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27" name="Oval 287"/>
            <p:cNvSpPr>
              <a:spLocks noChangeArrowheads="1"/>
            </p:cNvSpPr>
            <p:nvPr/>
          </p:nvSpPr>
          <p:spPr bwMode="auto">
            <a:xfrm>
              <a:off x="5294" y="2110"/>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28" name="Oval 288"/>
            <p:cNvSpPr>
              <a:spLocks noChangeArrowheads="1"/>
            </p:cNvSpPr>
            <p:nvPr/>
          </p:nvSpPr>
          <p:spPr bwMode="auto">
            <a:xfrm>
              <a:off x="5348" y="216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29" name="Oval 289"/>
            <p:cNvSpPr>
              <a:spLocks noChangeArrowheads="1"/>
            </p:cNvSpPr>
            <p:nvPr/>
          </p:nvSpPr>
          <p:spPr bwMode="auto">
            <a:xfrm>
              <a:off x="5399" y="2153"/>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30" name="Oval 290"/>
            <p:cNvSpPr>
              <a:spLocks noChangeArrowheads="1"/>
            </p:cNvSpPr>
            <p:nvPr/>
          </p:nvSpPr>
          <p:spPr bwMode="auto">
            <a:xfrm>
              <a:off x="5453" y="203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31" name="Oval 291"/>
            <p:cNvSpPr>
              <a:spLocks noChangeArrowheads="1"/>
            </p:cNvSpPr>
            <p:nvPr/>
          </p:nvSpPr>
          <p:spPr bwMode="auto">
            <a:xfrm>
              <a:off x="5507" y="211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32" name="Oval 292"/>
            <p:cNvSpPr>
              <a:spLocks noChangeArrowheads="1"/>
            </p:cNvSpPr>
            <p:nvPr/>
          </p:nvSpPr>
          <p:spPr bwMode="auto">
            <a:xfrm>
              <a:off x="5557" y="209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33" name="Oval 293"/>
            <p:cNvSpPr>
              <a:spLocks noChangeArrowheads="1"/>
            </p:cNvSpPr>
            <p:nvPr/>
          </p:nvSpPr>
          <p:spPr bwMode="auto">
            <a:xfrm>
              <a:off x="5611" y="207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34" name="Oval 294"/>
            <p:cNvSpPr>
              <a:spLocks noChangeArrowheads="1"/>
            </p:cNvSpPr>
            <p:nvPr/>
          </p:nvSpPr>
          <p:spPr bwMode="auto">
            <a:xfrm>
              <a:off x="5662" y="200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35" name="Oval 295"/>
            <p:cNvSpPr>
              <a:spLocks noChangeArrowheads="1"/>
            </p:cNvSpPr>
            <p:nvPr/>
          </p:nvSpPr>
          <p:spPr bwMode="auto">
            <a:xfrm>
              <a:off x="5716" y="206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36" name="Oval 296"/>
            <p:cNvSpPr>
              <a:spLocks noChangeArrowheads="1"/>
            </p:cNvSpPr>
            <p:nvPr/>
          </p:nvSpPr>
          <p:spPr bwMode="auto">
            <a:xfrm>
              <a:off x="5766" y="2027"/>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37" name="Oval 297"/>
            <p:cNvSpPr>
              <a:spLocks noChangeArrowheads="1"/>
            </p:cNvSpPr>
            <p:nvPr/>
          </p:nvSpPr>
          <p:spPr bwMode="auto">
            <a:xfrm>
              <a:off x="5820" y="196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38" name="Oval 298"/>
            <p:cNvSpPr>
              <a:spLocks noChangeArrowheads="1"/>
            </p:cNvSpPr>
            <p:nvPr/>
          </p:nvSpPr>
          <p:spPr bwMode="auto">
            <a:xfrm>
              <a:off x="5874" y="206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39" name="Oval 299"/>
            <p:cNvSpPr>
              <a:spLocks noChangeArrowheads="1"/>
            </p:cNvSpPr>
            <p:nvPr/>
          </p:nvSpPr>
          <p:spPr bwMode="auto">
            <a:xfrm>
              <a:off x="5924" y="203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40" name="Oval 300"/>
            <p:cNvSpPr>
              <a:spLocks noChangeArrowheads="1"/>
            </p:cNvSpPr>
            <p:nvPr/>
          </p:nvSpPr>
          <p:spPr bwMode="auto">
            <a:xfrm>
              <a:off x="5978" y="2005"/>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41" name="Oval 301"/>
            <p:cNvSpPr>
              <a:spLocks noChangeArrowheads="1"/>
            </p:cNvSpPr>
            <p:nvPr/>
          </p:nvSpPr>
          <p:spPr bwMode="auto">
            <a:xfrm>
              <a:off x="6029" y="199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42" name="Oval 302"/>
            <p:cNvSpPr>
              <a:spLocks noChangeArrowheads="1"/>
            </p:cNvSpPr>
            <p:nvPr/>
          </p:nvSpPr>
          <p:spPr bwMode="auto">
            <a:xfrm>
              <a:off x="6083" y="202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43" name="Oval 303"/>
            <p:cNvSpPr>
              <a:spLocks noChangeArrowheads="1"/>
            </p:cNvSpPr>
            <p:nvPr/>
          </p:nvSpPr>
          <p:spPr bwMode="auto">
            <a:xfrm>
              <a:off x="6133" y="1991"/>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44" name="Oval 304"/>
            <p:cNvSpPr>
              <a:spLocks noChangeArrowheads="1"/>
            </p:cNvSpPr>
            <p:nvPr/>
          </p:nvSpPr>
          <p:spPr bwMode="auto">
            <a:xfrm>
              <a:off x="6187" y="197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45" name="Oval 305"/>
            <p:cNvSpPr>
              <a:spLocks noChangeArrowheads="1"/>
            </p:cNvSpPr>
            <p:nvPr/>
          </p:nvSpPr>
          <p:spPr bwMode="auto">
            <a:xfrm>
              <a:off x="6238" y="1933"/>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46" name="Oval 306"/>
            <p:cNvSpPr>
              <a:spLocks noChangeArrowheads="1"/>
            </p:cNvSpPr>
            <p:nvPr/>
          </p:nvSpPr>
          <p:spPr bwMode="auto">
            <a:xfrm>
              <a:off x="6292" y="182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47" name="Oval 307"/>
            <p:cNvSpPr>
              <a:spLocks noChangeArrowheads="1"/>
            </p:cNvSpPr>
            <p:nvPr/>
          </p:nvSpPr>
          <p:spPr bwMode="auto">
            <a:xfrm>
              <a:off x="6342" y="1868"/>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48" name="Oval 308"/>
            <p:cNvSpPr>
              <a:spLocks noChangeArrowheads="1"/>
            </p:cNvSpPr>
            <p:nvPr/>
          </p:nvSpPr>
          <p:spPr bwMode="auto">
            <a:xfrm>
              <a:off x="6396" y="190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49" name="Oval 309"/>
            <p:cNvSpPr>
              <a:spLocks noChangeArrowheads="1"/>
            </p:cNvSpPr>
            <p:nvPr/>
          </p:nvSpPr>
          <p:spPr bwMode="auto">
            <a:xfrm>
              <a:off x="6450" y="177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50" name="Oval 310"/>
            <p:cNvSpPr>
              <a:spLocks noChangeArrowheads="1"/>
            </p:cNvSpPr>
            <p:nvPr/>
          </p:nvSpPr>
          <p:spPr bwMode="auto">
            <a:xfrm>
              <a:off x="6500" y="184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51" name="Oval 311"/>
            <p:cNvSpPr>
              <a:spLocks noChangeArrowheads="1"/>
            </p:cNvSpPr>
            <p:nvPr/>
          </p:nvSpPr>
          <p:spPr bwMode="auto">
            <a:xfrm>
              <a:off x="6554" y="170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52" name="Oval 312"/>
            <p:cNvSpPr>
              <a:spLocks noChangeArrowheads="1"/>
            </p:cNvSpPr>
            <p:nvPr/>
          </p:nvSpPr>
          <p:spPr bwMode="auto">
            <a:xfrm>
              <a:off x="6605" y="166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53" name="Oval 313"/>
            <p:cNvSpPr>
              <a:spLocks noChangeArrowheads="1"/>
            </p:cNvSpPr>
            <p:nvPr/>
          </p:nvSpPr>
          <p:spPr bwMode="auto">
            <a:xfrm>
              <a:off x="6659" y="1620"/>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54" name="Freeform 314"/>
            <p:cNvSpPr>
              <a:spLocks/>
            </p:cNvSpPr>
            <p:nvPr/>
          </p:nvSpPr>
          <p:spPr bwMode="auto">
            <a:xfrm>
              <a:off x="1489" y="1436"/>
              <a:ext cx="5188" cy="1052"/>
            </a:xfrm>
            <a:custGeom>
              <a:avLst/>
              <a:gdLst>
                <a:gd name="T0" fmla="*/ 0 w 1441"/>
                <a:gd name="T1" fmla="*/ 292 h 292"/>
                <a:gd name="T2" fmla="*/ 720 w 1441"/>
                <a:gd name="T3" fmla="*/ 146 h 292"/>
                <a:gd name="T4" fmla="*/ 1441 w 1441"/>
                <a:gd name="T5" fmla="*/ 0 h 292"/>
              </a:gdLst>
              <a:ahLst/>
              <a:cxnLst>
                <a:cxn ang="0">
                  <a:pos x="T0" y="T1"/>
                </a:cxn>
                <a:cxn ang="0">
                  <a:pos x="T2" y="T3"/>
                </a:cxn>
                <a:cxn ang="0">
                  <a:pos x="T4" y="T5"/>
                </a:cxn>
              </a:cxnLst>
              <a:rect l="0" t="0" r="r" b="b"/>
              <a:pathLst>
                <a:path w="1441" h="292">
                  <a:moveTo>
                    <a:pt x="0" y="292"/>
                  </a:moveTo>
                  <a:lnTo>
                    <a:pt x="720" y="146"/>
                  </a:lnTo>
                  <a:lnTo>
                    <a:pt x="1441"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55" name="Freeform 315"/>
            <p:cNvSpPr>
              <a:spLocks/>
            </p:cNvSpPr>
            <p:nvPr/>
          </p:nvSpPr>
          <p:spPr bwMode="auto">
            <a:xfrm>
              <a:off x="1489" y="1958"/>
              <a:ext cx="5188" cy="904"/>
            </a:xfrm>
            <a:custGeom>
              <a:avLst/>
              <a:gdLst>
                <a:gd name="T0" fmla="*/ 0 w 1441"/>
                <a:gd name="T1" fmla="*/ 251 h 251"/>
                <a:gd name="T2" fmla="*/ 720 w 1441"/>
                <a:gd name="T3" fmla="*/ 126 h 251"/>
                <a:gd name="T4" fmla="*/ 1441 w 1441"/>
                <a:gd name="T5" fmla="*/ 0 h 251"/>
              </a:gdLst>
              <a:ahLst/>
              <a:cxnLst>
                <a:cxn ang="0">
                  <a:pos x="T0" y="T1"/>
                </a:cxn>
                <a:cxn ang="0">
                  <a:pos x="T2" y="T3"/>
                </a:cxn>
                <a:cxn ang="0">
                  <a:pos x="T4" y="T5"/>
                </a:cxn>
              </a:cxnLst>
              <a:rect l="0" t="0" r="r" b="b"/>
              <a:pathLst>
                <a:path w="1441" h="251">
                  <a:moveTo>
                    <a:pt x="0" y="251"/>
                  </a:moveTo>
                  <a:lnTo>
                    <a:pt x="720" y="126"/>
                  </a:lnTo>
                  <a:lnTo>
                    <a:pt x="1441"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56" name="Freeform 316"/>
            <p:cNvSpPr>
              <a:spLocks/>
            </p:cNvSpPr>
            <p:nvPr/>
          </p:nvSpPr>
          <p:spPr bwMode="auto">
            <a:xfrm>
              <a:off x="1489" y="1858"/>
              <a:ext cx="5188" cy="1011"/>
            </a:xfrm>
            <a:custGeom>
              <a:avLst/>
              <a:gdLst>
                <a:gd name="T0" fmla="*/ 0 w 1441"/>
                <a:gd name="T1" fmla="*/ 281 h 281"/>
                <a:gd name="T2" fmla="*/ 720 w 1441"/>
                <a:gd name="T3" fmla="*/ 141 h 281"/>
                <a:gd name="T4" fmla="*/ 1441 w 1441"/>
                <a:gd name="T5" fmla="*/ 0 h 281"/>
              </a:gdLst>
              <a:ahLst/>
              <a:cxnLst>
                <a:cxn ang="0">
                  <a:pos x="T0" y="T1"/>
                </a:cxn>
                <a:cxn ang="0">
                  <a:pos x="T2" y="T3"/>
                </a:cxn>
                <a:cxn ang="0">
                  <a:pos x="T4" y="T5"/>
                </a:cxn>
              </a:cxnLst>
              <a:rect l="0" t="0" r="r" b="b"/>
              <a:pathLst>
                <a:path w="1441" h="281">
                  <a:moveTo>
                    <a:pt x="0" y="281"/>
                  </a:moveTo>
                  <a:lnTo>
                    <a:pt x="720" y="141"/>
                  </a:lnTo>
                  <a:lnTo>
                    <a:pt x="1441" y="0"/>
                  </a:lnTo>
                </a:path>
              </a:pathLst>
            </a:custGeom>
            <a:noFill/>
            <a:ln w="22225">
              <a:solidFill>
                <a:srgbClr val="938DD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57" name="Line 317"/>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58" name="Line 318"/>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59" name="Rectangle 319"/>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7660" name="Line 320"/>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61" name="Rectangle 321"/>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7662" name="Line 322"/>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63" name="Rectangle 323"/>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7664" name="Line 324"/>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65" name="Rectangle 325"/>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7666" name="Line 326"/>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67" name="Rectangle 327"/>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7668" name="Line 328"/>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69" name="Rectangle 329"/>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sp>
          <p:nvSpPr>
            <p:cNvPr id="7670" name="Rectangle 330"/>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Mean Child Household Income Rank</a:t>
              </a:r>
              <a:endParaRPr lang="en-US" altLang="en-US" smtClean="0">
                <a:solidFill>
                  <a:prstClr val="black"/>
                </a:solidFill>
              </a:endParaRPr>
            </a:p>
          </p:txBody>
        </p:sp>
        <p:sp>
          <p:nvSpPr>
            <p:cNvPr id="7671" name="Line 331"/>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72" name="Line 332"/>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73" name="Rectangle 333"/>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7674" name="Line 334"/>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75" name="Rectangle 335"/>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7676" name="Line 336"/>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77" name="Rectangle 337"/>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7678" name="Line 338"/>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79" name="Rectangle 339"/>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7680" name="Line 340"/>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81" name="Rectangle 341"/>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7682" name="Line 342"/>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683" name="Rectangle 343"/>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sp>
          <p:nvSpPr>
            <p:cNvPr id="7684" name="Rectangle 344"/>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Parent Household Income Rank</a:t>
              </a:r>
              <a:endParaRPr lang="en-US" altLang="en-US" smtClean="0">
                <a:solidFill>
                  <a:prstClr val="black"/>
                </a:solidFill>
              </a:endParaRPr>
            </a:p>
          </p:txBody>
        </p:sp>
        <p:sp>
          <p:nvSpPr>
            <p:cNvPr id="7685" name="Rectangle 345"/>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smtClean="0">
                  <a:solidFill>
                    <a:srgbClr val="1E2D53"/>
                  </a:solidFill>
                </a:rPr>
                <a:t> </a:t>
              </a:r>
              <a:endParaRPr lang="en-US" altLang="en-US" smtClean="0">
                <a:solidFill>
                  <a:prstClr val="black"/>
                </a:solidFill>
              </a:endParaRPr>
            </a:p>
          </p:txBody>
        </p:sp>
      </p:grpSp>
      <p:sp>
        <p:nvSpPr>
          <p:cNvPr id="577" name="TextBox 92"/>
          <p:cNvSpPr txBox="1"/>
          <p:nvPr/>
        </p:nvSpPr>
        <p:spPr>
          <a:xfrm>
            <a:off x="1710075" y="87880"/>
            <a:ext cx="9228500" cy="384719"/>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rPr>
              <a:t>Mean Child Income Rank vs. Parent Income Rank by Race and Ethnicity</a:t>
            </a:r>
          </a:p>
        </p:txBody>
      </p:sp>
      <p:sp>
        <p:nvSpPr>
          <p:cNvPr id="1006" name="Rectangle 1309"/>
          <p:cNvSpPr>
            <a:spLocks noChangeArrowheads="1"/>
          </p:cNvSpPr>
          <p:nvPr/>
        </p:nvSpPr>
        <p:spPr bwMode="auto">
          <a:xfrm>
            <a:off x="8845550" y="4308475"/>
            <a:ext cx="1673225" cy="1371600"/>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07" name="Rectangle 1316"/>
          <p:cNvSpPr>
            <a:spLocks noChangeArrowheads="1"/>
          </p:cNvSpPr>
          <p:nvPr/>
        </p:nvSpPr>
        <p:spPr bwMode="auto">
          <a:xfrm>
            <a:off x="9085263" y="4321175"/>
            <a:ext cx="5715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dirty="0" smtClean="0">
                <a:solidFill>
                  <a:srgbClr val="000000"/>
                </a:solidFill>
              </a:rPr>
              <a:t>White</a:t>
            </a:r>
            <a:endParaRPr lang="en-US" altLang="en-US" dirty="0" smtClean="0">
              <a:solidFill>
                <a:prstClr val="black"/>
              </a:solidFill>
            </a:endParaRPr>
          </a:p>
        </p:txBody>
      </p:sp>
      <p:sp>
        <p:nvSpPr>
          <p:cNvPr id="1008" name="Rectangle 1317"/>
          <p:cNvSpPr>
            <a:spLocks noChangeArrowheads="1"/>
          </p:cNvSpPr>
          <p:nvPr/>
        </p:nvSpPr>
        <p:spPr bwMode="auto">
          <a:xfrm>
            <a:off x="9085263" y="4606925"/>
            <a:ext cx="536575"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dirty="0" smtClean="0">
                <a:solidFill>
                  <a:srgbClr val="000000"/>
                </a:solidFill>
              </a:rPr>
              <a:t>Black</a:t>
            </a:r>
            <a:endParaRPr lang="en-US" altLang="en-US" dirty="0" smtClean="0">
              <a:solidFill>
                <a:prstClr val="black"/>
              </a:solidFill>
            </a:endParaRPr>
          </a:p>
        </p:txBody>
      </p:sp>
      <p:sp>
        <p:nvSpPr>
          <p:cNvPr id="1009" name="Rectangle 1318"/>
          <p:cNvSpPr>
            <a:spLocks noChangeArrowheads="1"/>
          </p:cNvSpPr>
          <p:nvPr/>
        </p:nvSpPr>
        <p:spPr bwMode="auto">
          <a:xfrm>
            <a:off x="9085263" y="4892675"/>
            <a:ext cx="1411288"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smtClean="0">
                <a:solidFill>
                  <a:srgbClr val="000000"/>
                </a:solidFill>
              </a:rPr>
              <a:t>American Indian</a:t>
            </a:r>
            <a:endParaRPr lang="en-US" altLang="en-US" smtClean="0">
              <a:solidFill>
                <a:prstClr val="black"/>
              </a:solidFill>
            </a:endParaRPr>
          </a:p>
        </p:txBody>
      </p:sp>
      <p:sp>
        <p:nvSpPr>
          <p:cNvPr id="1012" name="Oval 1310"/>
          <p:cNvSpPr>
            <a:spLocks noChangeArrowheads="1"/>
          </p:cNvSpPr>
          <p:nvPr/>
        </p:nvSpPr>
        <p:spPr bwMode="auto">
          <a:xfrm>
            <a:off x="8874125" y="4394200"/>
            <a:ext cx="61913" cy="5715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13" name="Freeform 1311"/>
          <p:cNvSpPr>
            <a:spLocks/>
          </p:cNvSpPr>
          <p:nvPr/>
        </p:nvSpPr>
        <p:spPr bwMode="auto">
          <a:xfrm>
            <a:off x="8856663" y="4651375"/>
            <a:ext cx="96838" cy="85725"/>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14" name="Oval 1312"/>
          <p:cNvSpPr>
            <a:spLocks noChangeArrowheads="1"/>
          </p:cNvSpPr>
          <p:nvPr/>
        </p:nvSpPr>
        <p:spPr bwMode="auto">
          <a:xfrm>
            <a:off x="8874125" y="4965700"/>
            <a:ext cx="61913" cy="5715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Tree>
    <p:extLst>
      <p:ext uri="{BB962C8B-B14F-4D97-AF65-F5344CB8AC3E}">
        <p14:creationId xmlns:p14="http://schemas.microsoft.com/office/powerpoint/2010/main" val="4020263943"/>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1374775" y="-6350"/>
            <a:ext cx="9442450" cy="6870700"/>
            <a:chOff x="866" y="-4"/>
            <a:chExt cx="5948" cy="4328"/>
          </a:xfrm>
        </p:grpSpPr>
        <p:sp>
          <p:nvSpPr>
            <p:cNvPr id="4"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5" name="Group 205"/>
            <p:cNvGrpSpPr>
              <a:grpSpLocks/>
            </p:cNvGrpSpPr>
            <p:nvPr/>
          </p:nvGrpSpPr>
          <p:grpSpPr bwMode="auto">
            <a:xfrm>
              <a:off x="866" y="-4"/>
              <a:ext cx="5948" cy="4328"/>
              <a:chOff x="866" y="-4"/>
              <a:chExt cx="5948" cy="4328"/>
            </a:xfrm>
          </p:grpSpPr>
          <p:sp>
            <p:nvSpPr>
              <p:cNvPr id="8016"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17"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18"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19" name="Line 8"/>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20" name="Line 9"/>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21" name="Line 10"/>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22" name="Line 11"/>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23" name="Line 12"/>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24" name="Oval 13"/>
              <p:cNvSpPr>
                <a:spLocks noChangeArrowheads="1"/>
              </p:cNvSpPr>
              <p:nvPr/>
            </p:nvSpPr>
            <p:spPr bwMode="auto">
              <a:xfrm>
                <a:off x="1471" y="25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25" name="Oval 14"/>
              <p:cNvSpPr>
                <a:spLocks noChangeArrowheads="1"/>
              </p:cNvSpPr>
              <p:nvPr/>
            </p:nvSpPr>
            <p:spPr bwMode="auto">
              <a:xfrm>
                <a:off x="1522" y="24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26" name="Oval 15"/>
              <p:cNvSpPr>
                <a:spLocks noChangeArrowheads="1"/>
              </p:cNvSpPr>
              <p:nvPr/>
            </p:nvSpPr>
            <p:spPr bwMode="auto">
              <a:xfrm>
                <a:off x="1576" y="24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27" name="Oval 16"/>
              <p:cNvSpPr>
                <a:spLocks noChangeArrowheads="1"/>
              </p:cNvSpPr>
              <p:nvPr/>
            </p:nvSpPr>
            <p:spPr bwMode="auto">
              <a:xfrm>
                <a:off x="1626" y="2437"/>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28" name="Oval 17"/>
              <p:cNvSpPr>
                <a:spLocks noChangeArrowheads="1"/>
              </p:cNvSpPr>
              <p:nvPr/>
            </p:nvSpPr>
            <p:spPr bwMode="auto">
              <a:xfrm>
                <a:off x="1680" y="24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29" name="Oval 18"/>
              <p:cNvSpPr>
                <a:spLocks noChangeArrowheads="1"/>
              </p:cNvSpPr>
              <p:nvPr/>
            </p:nvSpPr>
            <p:spPr bwMode="auto">
              <a:xfrm>
                <a:off x="1730" y="241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30" name="Oval 19"/>
              <p:cNvSpPr>
                <a:spLocks noChangeArrowheads="1"/>
              </p:cNvSpPr>
              <p:nvPr/>
            </p:nvSpPr>
            <p:spPr bwMode="auto">
              <a:xfrm>
                <a:off x="1784" y="23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31" name="Oval 20"/>
              <p:cNvSpPr>
                <a:spLocks noChangeArrowheads="1"/>
              </p:cNvSpPr>
              <p:nvPr/>
            </p:nvSpPr>
            <p:spPr bwMode="auto">
              <a:xfrm>
                <a:off x="1838" y="23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32" name="Oval 21"/>
              <p:cNvSpPr>
                <a:spLocks noChangeArrowheads="1"/>
              </p:cNvSpPr>
              <p:nvPr/>
            </p:nvSpPr>
            <p:spPr bwMode="auto">
              <a:xfrm>
                <a:off x="1889" y="2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33" name="Oval 22"/>
              <p:cNvSpPr>
                <a:spLocks noChangeArrowheads="1"/>
              </p:cNvSpPr>
              <p:nvPr/>
            </p:nvSpPr>
            <p:spPr bwMode="auto">
              <a:xfrm>
                <a:off x="1943" y="2351"/>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34" name="Oval 23"/>
              <p:cNvSpPr>
                <a:spLocks noChangeArrowheads="1"/>
              </p:cNvSpPr>
              <p:nvPr/>
            </p:nvSpPr>
            <p:spPr bwMode="auto">
              <a:xfrm>
                <a:off x="1993" y="23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35" name="Oval 24"/>
              <p:cNvSpPr>
                <a:spLocks noChangeArrowheads="1"/>
              </p:cNvSpPr>
              <p:nvPr/>
            </p:nvSpPr>
            <p:spPr bwMode="auto">
              <a:xfrm>
                <a:off x="2047" y="23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36" name="Oval 25"/>
              <p:cNvSpPr>
                <a:spLocks noChangeArrowheads="1"/>
              </p:cNvSpPr>
              <p:nvPr/>
            </p:nvSpPr>
            <p:spPr bwMode="auto">
              <a:xfrm>
                <a:off x="2098" y="2322"/>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37" name="Oval 26"/>
              <p:cNvSpPr>
                <a:spLocks noChangeArrowheads="1"/>
              </p:cNvSpPr>
              <p:nvPr/>
            </p:nvSpPr>
            <p:spPr bwMode="auto">
              <a:xfrm>
                <a:off x="2152" y="23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38" name="Oval 27"/>
              <p:cNvSpPr>
                <a:spLocks noChangeArrowheads="1"/>
              </p:cNvSpPr>
              <p:nvPr/>
            </p:nvSpPr>
            <p:spPr bwMode="auto">
              <a:xfrm>
                <a:off x="2202" y="2300"/>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39" name="Oval 28"/>
              <p:cNvSpPr>
                <a:spLocks noChangeArrowheads="1"/>
              </p:cNvSpPr>
              <p:nvPr/>
            </p:nvSpPr>
            <p:spPr bwMode="auto">
              <a:xfrm>
                <a:off x="2256" y="22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40" name="Oval 29"/>
              <p:cNvSpPr>
                <a:spLocks noChangeArrowheads="1"/>
              </p:cNvSpPr>
              <p:nvPr/>
            </p:nvSpPr>
            <p:spPr bwMode="auto">
              <a:xfrm>
                <a:off x="2310" y="22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41" name="Oval 30"/>
              <p:cNvSpPr>
                <a:spLocks noChangeArrowheads="1"/>
              </p:cNvSpPr>
              <p:nvPr/>
            </p:nvSpPr>
            <p:spPr bwMode="auto">
              <a:xfrm>
                <a:off x="2360" y="22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42" name="Oval 31"/>
              <p:cNvSpPr>
                <a:spLocks noChangeArrowheads="1"/>
              </p:cNvSpPr>
              <p:nvPr/>
            </p:nvSpPr>
            <p:spPr bwMode="auto">
              <a:xfrm>
                <a:off x="2414" y="22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43" name="Oval 32"/>
              <p:cNvSpPr>
                <a:spLocks noChangeArrowheads="1"/>
              </p:cNvSpPr>
              <p:nvPr/>
            </p:nvSpPr>
            <p:spPr bwMode="auto">
              <a:xfrm>
                <a:off x="2465" y="22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44" name="Oval 33"/>
              <p:cNvSpPr>
                <a:spLocks noChangeArrowheads="1"/>
              </p:cNvSpPr>
              <p:nvPr/>
            </p:nvSpPr>
            <p:spPr bwMode="auto">
              <a:xfrm>
                <a:off x="2519" y="22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45" name="Oval 34"/>
              <p:cNvSpPr>
                <a:spLocks noChangeArrowheads="1"/>
              </p:cNvSpPr>
              <p:nvPr/>
            </p:nvSpPr>
            <p:spPr bwMode="auto">
              <a:xfrm>
                <a:off x="2569" y="223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46" name="Oval 35"/>
              <p:cNvSpPr>
                <a:spLocks noChangeArrowheads="1"/>
              </p:cNvSpPr>
              <p:nvPr/>
            </p:nvSpPr>
            <p:spPr bwMode="auto">
              <a:xfrm>
                <a:off x="2623" y="22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47" name="Oval 36"/>
              <p:cNvSpPr>
                <a:spLocks noChangeArrowheads="1"/>
              </p:cNvSpPr>
              <p:nvPr/>
            </p:nvSpPr>
            <p:spPr bwMode="auto">
              <a:xfrm>
                <a:off x="2677" y="220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48" name="Oval 37"/>
              <p:cNvSpPr>
                <a:spLocks noChangeArrowheads="1"/>
              </p:cNvSpPr>
              <p:nvPr/>
            </p:nvSpPr>
            <p:spPr bwMode="auto">
              <a:xfrm>
                <a:off x="2728" y="22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49" name="Oval 38"/>
              <p:cNvSpPr>
                <a:spLocks noChangeArrowheads="1"/>
              </p:cNvSpPr>
              <p:nvPr/>
            </p:nvSpPr>
            <p:spPr bwMode="auto">
              <a:xfrm>
                <a:off x="2782"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50" name="Oval 39"/>
              <p:cNvSpPr>
                <a:spLocks noChangeArrowheads="1"/>
              </p:cNvSpPr>
              <p:nvPr/>
            </p:nvSpPr>
            <p:spPr bwMode="auto">
              <a:xfrm>
                <a:off x="2832" y="21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51" name="Oval 40"/>
              <p:cNvSpPr>
                <a:spLocks noChangeArrowheads="1"/>
              </p:cNvSpPr>
              <p:nvPr/>
            </p:nvSpPr>
            <p:spPr bwMode="auto">
              <a:xfrm>
                <a:off x="2886" y="21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52" name="Oval 41"/>
              <p:cNvSpPr>
                <a:spLocks noChangeArrowheads="1"/>
              </p:cNvSpPr>
              <p:nvPr/>
            </p:nvSpPr>
            <p:spPr bwMode="auto">
              <a:xfrm>
                <a:off x="2936" y="21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53" name="Oval 42"/>
              <p:cNvSpPr>
                <a:spLocks noChangeArrowheads="1"/>
              </p:cNvSpPr>
              <p:nvPr/>
            </p:nvSpPr>
            <p:spPr bwMode="auto">
              <a:xfrm>
                <a:off x="2990" y="21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54" name="Oval 43"/>
              <p:cNvSpPr>
                <a:spLocks noChangeArrowheads="1"/>
              </p:cNvSpPr>
              <p:nvPr/>
            </p:nvSpPr>
            <p:spPr bwMode="auto">
              <a:xfrm>
                <a:off x="3041" y="2138"/>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55" name="Oval 44"/>
              <p:cNvSpPr>
                <a:spLocks noChangeArrowheads="1"/>
              </p:cNvSpPr>
              <p:nvPr/>
            </p:nvSpPr>
            <p:spPr bwMode="auto">
              <a:xfrm>
                <a:off x="3095"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56" name="Oval 45"/>
              <p:cNvSpPr>
                <a:spLocks noChangeArrowheads="1"/>
              </p:cNvSpPr>
              <p:nvPr/>
            </p:nvSpPr>
            <p:spPr bwMode="auto">
              <a:xfrm>
                <a:off x="3149"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57" name="Oval 46"/>
              <p:cNvSpPr>
                <a:spLocks noChangeArrowheads="1"/>
              </p:cNvSpPr>
              <p:nvPr/>
            </p:nvSpPr>
            <p:spPr bwMode="auto">
              <a:xfrm>
                <a:off x="3199" y="2110"/>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58" name="Oval 47"/>
              <p:cNvSpPr>
                <a:spLocks noChangeArrowheads="1"/>
              </p:cNvSpPr>
              <p:nvPr/>
            </p:nvSpPr>
            <p:spPr bwMode="auto">
              <a:xfrm>
                <a:off x="3253" y="2099"/>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59" name="Oval 48"/>
              <p:cNvSpPr>
                <a:spLocks noChangeArrowheads="1"/>
              </p:cNvSpPr>
              <p:nvPr/>
            </p:nvSpPr>
            <p:spPr bwMode="auto">
              <a:xfrm>
                <a:off x="3304" y="20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60" name="Oval 49"/>
              <p:cNvSpPr>
                <a:spLocks noChangeArrowheads="1"/>
              </p:cNvSpPr>
              <p:nvPr/>
            </p:nvSpPr>
            <p:spPr bwMode="auto">
              <a:xfrm>
                <a:off x="3358" y="207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61" name="Oval 50"/>
              <p:cNvSpPr>
                <a:spLocks noChangeArrowheads="1"/>
              </p:cNvSpPr>
              <p:nvPr/>
            </p:nvSpPr>
            <p:spPr bwMode="auto">
              <a:xfrm>
                <a:off x="3408" y="20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62" name="Oval 51"/>
              <p:cNvSpPr>
                <a:spLocks noChangeArrowheads="1"/>
              </p:cNvSpPr>
              <p:nvPr/>
            </p:nvSpPr>
            <p:spPr bwMode="auto">
              <a:xfrm>
                <a:off x="3462" y="2059"/>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63" name="Oval 52"/>
              <p:cNvSpPr>
                <a:spLocks noChangeArrowheads="1"/>
              </p:cNvSpPr>
              <p:nvPr/>
            </p:nvSpPr>
            <p:spPr bwMode="auto">
              <a:xfrm>
                <a:off x="3512" y="205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64" name="Oval 53"/>
              <p:cNvSpPr>
                <a:spLocks noChangeArrowheads="1"/>
              </p:cNvSpPr>
              <p:nvPr/>
            </p:nvSpPr>
            <p:spPr bwMode="auto">
              <a:xfrm>
                <a:off x="3566" y="204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65" name="Oval 54"/>
              <p:cNvSpPr>
                <a:spLocks noChangeArrowheads="1"/>
              </p:cNvSpPr>
              <p:nvPr/>
            </p:nvSpPr>
            <p:spPr bwMode="auto">
              <a:xfrm>
                <a:off x="3620" y="20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66" name="Oval 55"/>
              <p:cNvSpPr>
                <a:spLocks noChangeArrowheads="1"/>
              </p:cNvSpPr>
              <p:nvPr/>
            </p:nvSpPr>
            <p:spPr bwMode="auto">
              <a:xfrm>
                <a:off x="3671" y="20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67" name="Oval 56"/>
              <p:cNvSpPr>
                <a:spLocks noChangeArrowheads="1"/>
              </p:cNvSpPr>
              <p:nvPr/>
            </p:nvSpPr>
            <p:spPr bwMode="auto">
              <a:xfrm>
                <a:off x="3725" y="2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68" name="Oval 57"/>
              <p:cNvSpPr>
                <a:spLocks noChangeArrowheads="1"/>
              </p:cNvSpPr>
              <p:nvPr/>
            </p:nvSpPr>
            <p:spPr bwMode="auto">
              <a:xfrm>
                <a:off x="3775" y="20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69" name="Oval 58"/>
              <p:cNvSpPr>
                <a:spLocks noChangeArrowheads="1"/>
              </p:cNvSpPr>
              <p:nvPr/>
            </p:nvSpPr>
            <p:spPr bwMode="auto">
              <a:xfrm>
                <a:off x="3829" y="1994"/>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70" name="Oval 59"/>
              <p:cNvSpPr>
                <a:spLocks noChangeArrowheads="1"/>
              </p:cNvSpPr>
              <p:nvPr/>
            </p:nvSpPr>
            <p:spPr bwMode="auto">
              <a:xfrm>
                <a:off x="3880" y="19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71" name="Oval 60"/>
              <p:cNvSpPr>
                <a:spLocks noChangeArrowheads="1"/>
              </p:cNvSpPr>
              <p:nvPr/>
            </p:nvSpPr>
            <p:spPr bwMode="auto">
              <a:xfrm>
                <a:off x="3934" y="1984"/>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72" name="Oval 61"/>
              <p:cNvSpPr>
                <a:spLocks noChangeArrowheads="1"/>
              </p:cNvSpPr>
              <p:nvPr/>
            </p:nvSpPr>
            <p:spPr bwMode="auto">
              <a:xfrm>
                <a:off x="3984" y="1969"/>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73" name="Oval 62"/>
              <p:cNvSpPr>
                <a:spLocks noChangeArrowheads="1"/>
              </p:cNvSpPr>
              <p:nvPr/>
            </p:nvSpPr>
            <p:spPr bwMode="auto">
              <a:xfrm>
                <a:off x="4038" y="1958"/>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74" name="Oval 63"/>
              <p:cNvSpPr>
                <a:spLocks noChangeArrowheads="1"/>
              </p:cNvSpPr>
              <p:nvPr/>
            </p:nvSpPr>
            <p:spPr bwMode="auto">
              <a:xfrm>
                <a:off x="4092" y="195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75" name="Oval 64"/>
              <p:cNvSpPr>
                <a:spLocks noChangeArrowheads="1"/>
              </p:cNvSpPr>
              <p:nvPr/>
            </p:nvSpPr>
            <p:spPr bwMode="auto">
              <a:xfrm>
                <a:off x="4142" y="1940"/>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76" name="Oval 65"/>
              <p:cNvSpPr>
                <a:spLocks noChangeArrowheads="1"/>
              </p:cNvSpPr>
              <p:nvPr/>
            </p:nvSpPr>
            <p:spPr bwMode="auto">
              <a:xfrm>
                <a:off x="4196" y="193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77" name="Oval 66"/>
              <p:cNvSpPr>
                <a:spLocks noChangeArrowheads="1"/>
              </p:cNvSpPr>
              <p:nvPr/>
            </p:nvSpPr>
            <p:spPr bwMode="auto">
              <a:xfrm>
                <a:off x="4247" y="19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78" name="Oval 67"/>
              <p:cNvSpPr>
                <a:spLocks noChangeArrowheads="1"/>
              </p:cNvSpPr>
              <p:nvPr/>
            </p:nvSpPr>
            <p:spPr bwMode="auto">
              <a:xfrm>
                <a:off x="4301" y="19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79" name="Oval 68"/>
              <p:cNvSpPr>
                <a:spLocks noChangeArrowheads="1"/>
              </p:cNvSpPr>
              <p:nvPr/>
            </p:nvSpPr>
            <p:spPr bwMode="auto">
              <a:xfrm>
                <a:off x="4351" y="19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80" name="Oval 69"/>
              <p:cNvSpPr>
                <a:spLocks noChangeArrowheads="1"/>
              </p:cNvSpPr>
              <p:nvPr/>
            </p:nvSpPr>
            <p:spPr bwMode="auto">
              <a:xfrm>
                <a:off x="4405" y="18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81" name="Oval 70"/>
              <p:cNvSpPr>
                <a:spLocks noChangeArrowheads="1"/>
              </p:cNvSpPr>
              <p:nvPr/>
            </p:nvSpPr>
            <p:spPr bwMode="auto">
              <a:xfrm>
                <a:off x="4456" y="1886"/>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82" name="Oval 71"/>
              <p:cNvSpPr>
                <a:spLocks noChangeArrowheads="1"/>
              </p:cNvSpPr>
              <p:nvPr/>
            </p:nvSpPr>
            <p:spPr bwMode="auto">
              <a:xfrm>
                <a:off x="4510" y="18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83" name="Oval 72"/>
              <p:cNvSpPr>
                <a:spLocks noChangeArrowheads="1"/>
              </p:cNvSpPr>
              <p:nvPr/>
            </p:nvSpPr>
            <p:spPr bwMode="auto">
              <a:xfrm>
                <a:off x="4564" y="18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84" name="Oval 73"/>
              <p:cNvSpPr>
                <a:spLocks noChangeArrowheads="1"/>
              </p:cNvSpPr>
              <p:nvPr/>
            </p:nvSpPr>
            <p:spPr bwMode="auto">
              <a:xfrm>
                <a:off x="4614" y="18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85" name="Oval 74"/>
              <p:cNvSpPr>
                <a:spLocks noChangeArrowheads="1"/>
              </p:cNvSpPr>
              <p:nvPr/>
            </p:nvSpPr>
            <p:spPr bwMode="auto">
              <a:xfrm>
                <a:off x="4668" y="18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86" name="Oval 75"/>
              <p:cNvSpPr>
                <a:spLocks noChangeArrowheads="1"/>
              </p:cNvSpPr>
              <p:nvPr/>
            </p:nvSpPr>
            <p:spPr bwMode="auto">
              <a:xfrm>
                <a:off x="4718" y="18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87" name="Oval 76"/>
              <p:cNvSpPr>
                <a:spLocks noChangeArrowheads="1"/>
              </p:cNvSpPr>
              <p:nvPr/>
            </p:nvSpPr>
            <p:spPr bwMode="auto">
              <a:xfrm>
                <a:off x="4772" y="18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88" name="Oval 77"/>
              <p:cNvSpPr>
                <a:spLocks noChangeArrowheads="1"/>
              </p:cNvSpPr>
              <p:nvPr/>
            </p:nvSpPr>
            <p:spPr bwMode="auto">
              <a:xfrm>
                <a:off x="4823" y="1814"/>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89" name="Oval 78"/>
              <p:cNvSpPr>
                <a:spLocks noChangeArrowheads="1"/>
              </p:cNvSpPr>
              <p:nvPr/>
            </p:nvSpPr>
            <p:spPr bwMode="auto">
              <a:xfrm>
                <a:off x="4877" y="180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90" name="Oval 79"/>
              <p:cNvSpPr>
                <a:spLocks noChangeArrowheads="1"/>
              </p:cNvSpPr>
              <p:nvPr/>
            </p:nvSpPr>
            <p:spPr bwMode="auto">
              <a:xfrm>
                <a:off x="4927" y="1793"/>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91" name="Oval 80"/>
              <p:cNvSpPr>
                <a:spLocks noChangeArrowheads="1"/>
              </p:cNvSpPr>
              <p:nvPr/>
            </p:nvSpPr>
            <p:spPr bwMode="auto">
              <a:xfrm>
                <a:off x="4981" y="17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92" name="Oval 81"/>
              <p:cNvSpPr>
                <a:spLocks noChangeArrowheads="1"/>
              </p:cNvSpPr>
              <p:nvPr/>
            </p:nvSpPr>
            <p:spPr bwMode="auto">
              <a:xfrm>
                <a:off x="5035" y="177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93" name="Oval 82"/>
              <p:cNvSpPr>
                <a:spLocks noChangeArrowheads="1"/>
              </p:cNvSpPr>
              <p:nvPr/>
            </p:nvSpPr>
            <p:spPr bwMode="auto">
              <a:xfrm>
                <a:off x="5086" y="17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94" name="Oval 83"/>
              <p:cNvSpPr>
                <a:spLocks noChangeArrowheads="1"/>
              </p:cNvSpPr>
              <p:nvPr/>
            </p:nvSpPr>
            <p:spPr bwMode="auto">
              <a:xfrm>
                <a:off x="5140" y="17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95" name="Oval 84"/>
              <p:cNvSpPr>
                <a:spLocks noChangeArrowheads="1"/>
              </p:cNvSpPr>
              <p:nvPr/>
            </p:nvSpPr>
            <p:spPr bwMode="auto">
              <a:xfrm>
                <a:off x="5190"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96" name="Oval 85"/>
              <p:cNvSpPr>
                <a:spLocks noChangeArrowheads="1"/>
              </p:cNvSpPr>
              <p:nvPr/>
            </p:nvSpPr>
            <p:spPr bwMode="auto">
              <a:xfrm>
                <a:off x="5244" y="17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97" name="Oval 86"/>
              <p:cNvSpPr>
                <a:spLocks noChangeArrowheads="1"/>
              </p:cNvSpPr>
              <p:nvPr/>
            </p:nvSpPr>
            <p:spPr bwMode="auto">
              <a:xfrm>
                <a:off x="5294" y="1721"/>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98" name="Oval 87"/>
              <p:cNvSpPr>
                <a:spLocks noChangeArrowheads="1"/>
              </p:cNvSpPr>
              <p:nvPr/>
            </p:nvSpPr>
            <p:spPr bwMode="auto">
              <a:xfrm>
                <a:off x="5348" y="17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99" name="Oval 88"/>
              <p:cNvSpPr>
                <a:spLocks noChangeArrowheads="1"/>
              </p:cNvSpPr>
              <p:nvPr/>
            </p:nvSpPr>
            <p:spPr bwMode="auto">
              <a:xfrm>
                <a:off x="5399" y="1703"/>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00" name="Oval 89"/>
              <p:cNvSpPr>
                <a:spLocks noChangeArrowheads="1"/>
              </p:cNvSpPr>
              <p:nvPr/>
            </p:nvSpPr>
            <p:spPr bwMode="auto">
              <a:xfrm>
                <a:off x="5453" y="16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01" name="Oval 90"/>
              <p:cNvSpPr>
                <a:spLocks noChangeArrowheads="1"/>
              </p:cNvSpPr>
              <p:nvPr/>
            </p:nvSpPr>
            <p:spPr bwMode="auto">
              <a:xfrm>
                <a:off x="5507" y="16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02" name="Oval 91"/>
              <p:cNvSpPr>
                <a:spLocks noChangeArrowheads="1"/>
              </p:cNvSpPr>
              <p:nvPr/>
            </p:nvSpPr>
            <p:spPr bwMode="auto">
              <a:xfrm>
                <a:off x="5557" y="16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03" name="Oval 92"/>
              <p:cNvSpPr>
                <a:spLocks noChangeArrowheads="1"/>
              </p:cNvSpPr>
              <p:nvPr/>
            </p:nvSpPr>
            <p:spPr bwMode="auto">
              <a:xfrm>
                <a:off x="5611" y="1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04" name="Oval 93"/>
              <p:cNvSpPr>
                <a:spLocks noChangeArrowheads="1"/>
              </p:cNvSpPr>
              <p:nvPr/>
            </p:nvSpPr>
            <p:spPr bwMode="auto">
              <a:xfrm>
                <a:off x="5662" y="16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05" name="Oval 94"/>
              <p:cNvSpPr>
                <a:spLocks noChangeArrowheads="1"/>
              </p:cNvSpPr>
              <p:nvPr/>
            </p:nvSpPr>
            <p:spPr bwMode="auto">
              <a:xfrm>
                <a:off x="5716" y="162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06" name="Oval 95"/>
              <p:cNvSpPr>
                <a:spLocks noChangeArrowheads="1"/>
              </p:cNvSpPr>
              <p:nvPr/>
            </p:nvSpPr>
            <p:spPr bwMode="auto">
              <a:xfrm>
                <a:off x="5766" y="1624"/>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07" name="Oval 96"/>
              <p:cNvSpPr>
                <a:spLocks noChangeArrowheads="1"/>
              </p:cNvSpPr>
              <p:nvPr/>
            </p:nvSpPr>
            <p:spPr bwMode="auto">
              <a:xfrm>
                <a:off x="5820" y="1606"/>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08" name="Oval 97"/>
              <p:cNvSpPr>
                <a:spLocks noChangeArrowheads="1"/>
              </p:cNvSpPr>
              <p:nvPr/>
            </p:nvSpPr>
            <p:spPr bwMode="auto">
              <a:xfrm>
                <a:off x="5874" y="15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09" name="Oval 98"/>
              <p:cNvSpPr>
                <a:spLocks noChangeArrowheads="1"/>
              </p:cNvSpPr>
              <p:nvPr/>
            </p:nvSpPr>
            <p:spPr bwMode="auto">
              <a:xfrm>
                <a:off x="5924" y="15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10" name="Oval 99"/>
              <p:cNvSpPr>
                <a:spLocks noChangeArrowheads="1"/>
              </p:cNvSpPr>
              <p:nvPr/>
            </p:nvSpPr>
            <p:spPr bwMode="auto">
              <a:xfrm>
                <a:off x="5978" y="15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11" name="Oval 100"/>
              <p:cNvSpPr>
                <a:spLocks noChangeArrowheads="1"/>
              </p:cNvSpPr>
              <p:nvPr/>
            </p:nvSpPr>
            <p:spPr bwMode="auto">
              <a:xfrm>
                <a:off x="6029" y="15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12" name="Oval 101"/>
              <p:cNvSpPr>
                <a:spLocks noChangeArrowheads="1"/>
              </p:cNvSpPr>
              <p:nvPr/>
            </p:nvSpPr>
            <p:spPr bwMode="auto">
              <a:xfrm>
                <a:off x="6083"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13" name="Oval 102"/>
              <p:cNvSpPr>
                <a:spLocks noChangeArrowheads="1"/>
              </p:cNvSpPr>
              <p:nvPr/>
            </p:nvSpPr>
            <p:spPr bwMode="auto">
              <a:xfrm>
                <a:off x="6133" y="15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14" name="Oval 103"/>
              <p:cNvSpPr>
                <a:spLocks noChangeArrowheads="1"/>
              </p:cNvSpPr>
              <p:nvPr/>
            </p:nvSpPr>
            <p:spPr bwMode="auto">
              <a:xfrm>
                <a:off x="6187" y="15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15" name="Oval 104"/>
              <p:cNvSpPr>
                <a:spLocks noChangeArrowheads="1"/>
              </p:cNvSpPr>
              <p:nvPr/>
            </p:nvSpPr>
            <p:spPr bwMode="auto">
              <a:xfrm>
                <a:off x="6238" y="1490"/>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16" name="Oval 105"/>
              <p:cNvSpPr>
                <a:spLocks noChangeArrowheads="1"/>
              </p:cNvSpPr>
              <p:nvPr/>
            </p:nvSpPr>
            <p:spPr bwMode="auto">
              <a:xfrm>
                <a:off x="6292" y="146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17" name="Oval 106"/>
              <p:cNvSpPr>
                <a:spLocks noChangeArrowheads="1"/>
              </p:cNvSpPr>
              <p:nvPr/>
            </p:nvSpPr>
            <p:spPr bwMode="auto">
              <a:xfrm>
                <a:off x="6342" y="1451"/>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18" name="Oval 107"/>
              <p:cNvSpPr>
                <a:spLocks noChangeArrowheads="1"/>
              </p:cNvSpPr>
              <p:nvPr/>
            </p:nvSpPr>
            <p:spPr bwMode="auto">
              <a:xfrm>
                <a:off x="6396" y="14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19" name="Oval 108"/>
              <p:cNvSpPr>
                <a:spLocks noChangeArrowheads="1"/>
              </p:cNvSpPr>
              <p:nvPr/>
            </p:nvSpPr>
            <p:spPr bwMode="auto">
              <a:xfrm>
                <a:off x="6450" y="1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20" name="Oval 109"/>
              <p:cNvSpPr>
                <a:spLocks noChangeArrowheads="1"/>
              </p:cNvSpPr>
              <p:nvPr/>
            </p:nvSpPr>
            <p:spPr bwMode="auto">
              <a:xfrm>
                <a:off x="6500" y="13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21" name="Oval 110"/>
              <p:cNvSpPr>
                <a:spLocks noChangeArrowheads="1"/>
              </p:cNvSpPr>
              <p:nvPr/>
            </p:nvSpPr>
            <p:spPr bwMode="auto">
              <a:xfrm>
                <a:off x="6554" y="13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22" name="Oval 111"/>
              <p:cNvSpPr>
                <a:spLocks noChangeArrowheads="1"/>
              </p:cNvSpPr>
              <p:nvPr/>
            </p:nvSpPr>
            <p:spPr bwMode="auto">
              <a:xfrm>
                <a:off x="6605" y="13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23" name="Oval 112"/>
              <p:cNvSpPr>
                <a:spLocks noChangeArrowheads="1"/>
              </p:cNvSpPr>
              <p:nvPr/>
            </p:nvSpPr>
            <p:spPr bwMode="auto">
              <a:xfrm>
                <a:off x="6659" y="12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24" name="Freeform 113"/>
              <p:cNvSpPr>
                <a:spLocks/>
              </p:cNvSpPr>
              <p:nvPr/>
            </p:nvSpPr>
            <p:spPr bwMode="auto">
              <a:xfrm>
                <a:off x="1457" y="284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25" name="Freeform 114"/>
              <p:cNvSpPr>
                <a:spLocks/>
              </p:cNvSpPr>
              <p:nvPr/>
            </p:nvSpPr>
            <p:spPr bwMode="auto">
              <a:xfrm>
                <a:off x="1511" y="281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26" name="Freeform 115"/>
              <p:cNvSpPr>
                <a:spLocks/>
              </p:cNvSpPr>
              <p:nvPr/>
            </p:nvSpPr>
            <p:spPr bwMode="auto">
              <a:xfrm>
                <a:off x="1561" y="2790"/>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27" name="Freeform 116"/>
              <p:cNvSpPr>
                <a:spLocks/>
              </p:cNvSpPr>
              <p:nvPr/>
            </p:nvSpPr>
            <p:spPr bwMode="auto">
              <a:xfrm>
                <a:off x="1615" y="277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28" name="Freeform 117"/>
              <p:cNvSpPr>
                <a:spLocks/>
              </p:cNvSpPr>
              <p:nvPr/>
            </p:nvSpPr>
            <p:spPr bwMode="auto">
              <a:xfrm>
                <a:off x="1669" y="275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29" name="Freeform 118"/>
              <p:cNvSpPr>
                <a:spLocks/>
              </p:cNvSpPr>
              <p:nvPr/>
            </p:nvSpPr>
            <p:spPr bwMode="auto">
              <a:xfrm>
                <a:off x="1720" y="275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30" name="Freeform 119"/>
              <p:cNvSpPr>
                <a:spLocks/>
              </p:cNvSpPr>
              <p:nvPr/>
            </p:nvSpPr>
            <p:spPr bwMode="auto">
              <a:xfrm>
                <a:off x="1774" y="274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31" name="Freeform 120"/>
              <p:cNvSpPr>
                <a:spLocks/>
              </p:cNvSpPr>
              <p:nvPr/>
            </p:nvSpPr>
            <p:spPr bwMode="auto">
              <a:xfrm>
                <a:off x="1824" y="2725"/>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32" name="Freeform 121"/>
              <p:cNvSpPr>
                <a:spLocks/>
              </p:cNvSpPr>
              <p:nvPr/>
            </p:nvSpPr>
            <p:spPr bwMode="auto">
              <a:xfrm>
                <a:off x="1878" y="2718"/>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33" name="Freeform 122"/>
              <p:cNvSpPr>
                <a:spLocks/>
              </p:cNvSpPr>
              <p:nvPr/>
            </p:nvSpPr>
            <p:spPr bwMode="auto">
              <a:xfrm>
                <a:off x="1928" y="270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34" name="Freeform 123"/>
              <p:cNvSpPr>
                <a:spLocks/>
              </p:cNvSpPr>
              <p:nvPr/>
            </p:nvSpPr>
            <p:spPr bwMode="auto">
              <a:xfrm>
                <a:off x="1982" y="2700"/>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35" name="Freeform 124"/>
              <p:cNvSpPr>
                <a:spLocks/>
              </p:cNvSpPr>
              <p:nvPr/>
            </p:nvSpPr>
            <p:spPr bwMode="auto">
              <a:xfrm>
                <a:off x="2033" y="2693"/>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36" name="Freeform 125"/>
              <p:cNvSpPr>
                <a:spLocks/>
              </p:cNvSpPr>
              <p:nvPr/>
            </p:nvSpPr>
            <p:spPr bwMode="auto">
              <a:xfrm>
                <a:off x="2087" y="268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37" name="Freeform 126"/>
              <p:cNvSpPr>
                <a:spLocks/>
              </p:cNvSpPr>
              <p:nvPr/>
            </p:nvSpPr>
            <p:spPr bwMode="auto">
              <a:xfrm>
                <a:off x="2141" y="2678"/>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38" name="Freeform 127"/>
              <p:cNvSpPr>
                <a:spLocks/>
              </p:cNvSpPr>
              <p:nvPr/>
            </p:nvSpPr>
            <p:spPr bwMode="auto">
              <a:xfrm>
                <a:off x="2191" y="266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39" name="Freeform 128"/>
              <p:cNvSpPr>
                <a:spLocks/>
              </p:cNvSpPr>
              <p:nvPr/>
            </p:nvSpPr>
            <p:spPr bwMode="auto">
              <a:xfrm>
                <a:off x="2245" y="2664"/>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40" name="Freeform 129"/>
              <p:cNvSpPr>
                <a:spLocks/>
              </p:cNvSpPr>
              <p:nvPr/>
            </p:nvSpPr>
            <p:spPr bwMode="auto">
              <a:xfrm>
                <a:off x="2296" y="265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41" name="Freeform 130"/>
              <p:cNvSpPr>
                <a:spLocks/>
              </p:cNvSpPr>
              <p:nvPr/>
            </p:nvSpPr>
            <p:spPr bwMode="auto">
              <a:xfrm>
                <a:off x="2350" y="265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42" name="Freeform 131"/>
              <p:cNvSpPr>
                <a:spLocks/>
              </p:cNvSpPr>
              <p:nvPr/>
            </p:nvSpPr>
            <p:spPr bwMode="auto">
              <a:xfrm>
                <a:off x="2400" y="264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43" name="Freeform 132"/>
              <p:cNvSpPr>
                <a:spLocks/>
              </p:cNvSpPr>
              <p:nvPr/>
            </p:nvSpPr>
            <p:spPr bwMode="auto">
              <a:xfrm>
                <a:off x="2454" y="26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44" name="Freeform 133"/>
              <p:cNvSpPr>
                <a:spLocks/>
              </p:cNvSpPr>
              <p:nvPr/>
            </p:nvSpPr>
            <p:spPr bwMode="auto">
              <a:xfrm>
                <a:off x="2504" y="2628"/>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45" name="Freeform 134"/>
              <p:cNvSpPr>
                <a:spLocks/>
              </p:cNvSpPr>
              <p:nvPr/>
            </p:nvSpPr>
            <p:spPr bwMode="auto">
              <a:xfrm>
                <a:off x="2558" y="2617"/>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46" name="Freeform 135"/>
              <p:cNvSpPr>
                <a:spLocks/>
              </p:cNvSpPr>
              <p:nvPr/>
            </p:nvSpPr>
            <p:spPr bwMode="auto">
              <a:xfrm>
                <a:off x="2612" y="261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47" name="Freeform 136"/>
              <p:cNvSpPr>
                <a:spLocks/>
              </p:cNvSpPr>
              <p:nvPr/>
            </p:nvSpPr>
            <p:spPr bwMode="auto">
              <a:xfrm>
                <a:off x="2663" y="261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48" name="Freeform 137"/>
              <p:cNvSpPr>
                <a:spLocks/>
              </p:cNvSpPr>
              <p:nvPr/>
            </p:nvSpPr>
            <p:spPr bwMode="auto">
              <a:xfrm>
                <a:off x="2717" y="259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49" name="Freeform 138"/>
              <p:cNvSpPr>
                <a:spLocks/>
              </p:cNvSpPr>
              <p:nvPr/>
            </p:nvSpPr>
            <p:spPr bwMode="auto">
              <a:xfrm>
                <a:off x="2767" y="258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50" name="Freeform 139"/>
              <p:cNvSpPr>
                <a:spLocks/>
              </p:cNvSpPr>
              <p:nvPr/>
            </p:nvSpPr>
            <p:spPr bwMode="auto">
              <a:xfrm>
                <a:off x="2821" y="258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51" name="Freeform 140"/>
              <p:cNvSpPr>
                <a:spLocks/>
              </p:cNvSpPr>
              <p:nvPr/>
            </p:nvSpPr>
            <p:spPr bwMode="auto">
              <a:xfrm>
                <a:off x="2872" y="2574"/>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52" name="Freeform 141"/>
              <p:cNvSpPr>
                <a:spLocks/>
              </p:cNvSpPr>
              <p:nvPr/>
            </p:nvSpPr>
            <p:spPr bwMode="auto">
              <a:xfrm>
                <a:off x="2926" y="2570"/>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53" name="Freeform 142"/>
              <p:cNvSpPr>
                <a:spLocks/>
              </p:cNvSpPr>
              <p:nvPr/>
            </p:nvSpPr>
            <p:spPr bwMode="auto">
              <a:xfrm>
                <a:off x="2980" y="2556"/>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54" name="Freeform 143"/>
              <p:cNvSpPr>
                <a:spLocks/>
              </p:cNvSpPr>
              <p:nvPr/>
            </p:nvSpPr>
            <p:spPr bwMode="auto">
              <a:xfrm>
                <a:off x="3030" y="254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55" name="Freeform 144"/>
              <p:cNvSpPr>
                <a:spLocks/>
              </p:cNvSpPr>
              <p:nvPr/>
            </p:nvSpPr>
            <p:spPr bwMode="auto">
              <a:xfrm>
                <a:off x="3084" y="253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56" name="Freeform 145"/>
              <p:cNvSpPr>
                <a:spLocks/>
              </p:cNvSpPr>
              <p:nvPr/>
            </p:nvSpPr>
            <p:spPr bwMode="auto">
              <a:xfrm>
                <a:off x="3134" y="252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57" name="Freeform 146"/>
              <p:cNvSpPr>
                <a:spLocks/>
              </p:cNvSpPr>
              <p:nvPr/>
            </p:nvSpPr>
            <p:spPr bwMode="auto">
              <a:xfrm>
                <a:off x="3188" y="2524"/>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58" name="Freeform 147"/>
              <p:cNvSpPr>
                <a:spLocks/>
              </p:cNvSpPr>
              <p:nvPr/>
            </p:nvSpPr>
            <p:spPr bwMode="auto">
              <a:xfrm>
                <a:off x="3239" y="251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59" name="Freeform 148"/>
              <p:cNvSpPr>
                <a:spLocks/>
              </p:cNvSpPr>
              <p:nvPr/>
            </p:nvSpPr>
            <p:spPr bwMode="auto">
              <a:xfrm>
                <a:off x="3293" y="250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60" name="Freeform 149"/>
              <p:cNvSpPr>
                <a:spLocks/>
              </p:cNvSpPr>
              <p:nvPr/>
            </p:nvSpPr>
            <p:spPr bwMode="auto">
              <a:xfrm>
                <a:off x="3343" y="2502"/>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61" name="Freeform 150"/>
              <p:cNvSpPr>
                <a:spLocks/>
              </p:cNvSpPr>
              <p:nvPr/>
            </p:nvSpPr>
            <p:spPr bwMode="auto">
              <a:xfrm>
                <a:off x="3397" y="2488"/>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62" name="Freeform 151"/>
              <p:cNvSpPr>
                <a:spLocks/>
              </p:cNvSpPr>
              <p:nvPr/>
            </p:nvSpPr>
            <p:spPr bwMode="auto">
              <a:xfrm>
                <a:off x="3451" y="248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63" name="Freeform 152"/>
              <p:cNvSpPr>
                <a:spLocks/>
              </p:cNvSpPr>
              <p:nvPr/>
            </p:nvSpPr>
            <p:spPr bwMode="auto">
              <a:xfrm>
                <a:off x="3502" y="2473"/>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64" name="Freeform 153"/>
              <p:cNvSpPr>
                <a:spLocks/>
              </p:cNvSpPr>
              <p:nvPr/>
            </p:nvSpPr>
            <p:spPr bwMode="auto">
              <a:xfrm>
                <a:off x="3556" y="247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65" name="Freeform 154"/>
              <p:cNvSpPr>
                <a:spLocks/>
              </p:cNvSpPr>
              <p:nvPr/>
            </p:nvSpPr>
            <p:spPr bwMode="auto">
              <a:xfrm>
                <a:off x="3606" y="2466"/>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66" name="Freeform 155"/>
              <p:cNvSpPr>
                <a:spLocks/>
              </p:cNvSpPr>
              <p:nvPr/>
            </p:nvSpPr>
            <p:spPr bwMode="auto">
              <a:xfrm>
                <a:off x="3660" y="245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67" name="Freeform 156"/>
              <p:cNvSpPr>
                <a:spLocks/>
              </p:cNvSpPr>
              <p:nvPr/>
            </p:nvSpPr>
            <p:spPr bwMode="auto">
              <a:xfrm>
                <a:off x="3710" y="2444"/>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68" name="Freeform 157"/>
              <p:cNvSpPr>
                <a:spLocks/>
              </p:cNvSpPr>
              <p:nvPr/>
            </p:nvSpPr>
            <p:spPr bwMode="auto">
              <a:xfrm>
                <a:off x="3764" y="2441"/>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69" name="Freeform 158"/>
              <p:cNvSpPr>
                <a:spLocks/>
              </p:cNvSpPr>
              <p:nvPr/>
            </p:nvSpPr>
            <p:spPr bwMode="auto">
              <a:xfrm>
                <a:off x="3815" y="2426"/>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70" name="Freeform 159"/>
              <p:cNvSpPr>
                <a:spLocks/>
              </p:cNvSpPr>
              <p:nvPr/>
            </p:nvSpPr>
            <p:spPr bwMode="auto">
              <a:xfrm>
                <a:off x="3869" y="2423"/>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71" name="Freeform 160"/>
              <p:cNvSpPr>
                <a:spLocks/>
              </p:cNvSpPr>
              <p:nvPr/>
            </p:nvSpPr>
            <p:spPr bwMode="auto">
              <a:xfrm>
                <a:off x="3923" y="2416"/>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72" name="Freeform 161"/>
              <p:cNvSpPr>
                <a:spLocks/>
              </p:cNvSpPr>
              <p:nvPr/>
            </p:nvSpPr>
            <p:spPr bwMode="auto">
              <a:xfrm>
                <a:off x="3973" y="2405"/>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73" name="Freeform 162"/>
              <p:cNvSpPr>
                <a:spLocks/>
              </p:cNvSpPr>
              <p:nvPr/>
            </p:nvSpPr>
            <p:spPr bwMode="auto">
              <a:xfrm>
                <a:off x="4027" y="239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74" name="Freeform 163"/>
              <p:cNvSpPr>
                <a:spLocks/>
              </p:cNvSpPr>
              <p:nvPr/>
            </p:nvSpPr>
            <p:spPr bwMode="auto">
              <a:xfrm>
                <a:off x="4078" y="239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75" name="Freeform 164"/>
              <p:cNvSpPr>
                <a:spLocks/>
              </p:cNvSpPr>
              <p:nvPr/>
            </p:nvSpPr>
            <p:spPr bwMode="auto">
              <a:xfrm>
                <a:off x="4132" y="2383"/>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76" name="Freeform 165"/>
              <p:cNvSpPr>
                <a:spLocks/>
              </p:cNvSpPr>
              <p:nvPr/>
            </p:nvSpPr>
            <p:spPr bwMode="auto">
              <a:xfrm>
                <a:off x="4182" y="238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77" name="Freeform 166"/>
              <p:cNvSpPr>
                <a:spLocks/>
              </p:cNvSpPr>
              <p:nvPr/>
            </p:nvSpPr>
            <p:spPr bwMode="auto">
              <a:xfrm>
                <a:off x="4236" y="236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78" name="Freeform 167"/>
              <p:cNvSpPr>
                <a:spLocks/>
              </p:cNvSpPr>
              <p:nvPr/>
            </p:nvSpPr>
            <p:spPr bwMode="auto">
              <a:xfrm>
                <a:off x="4286" y="2372"/>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79" name="Freeform 168"/>
              <p:cNvSpPr>
                <a:spLocks/>
              </p:cNvSpPr>
              <p:nvPr/>
            </p:nvSpPr>
            <p:spPr bwMode="auto">
              <a:xfrm>
                <a:off x="4340" y="2354"/>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80" name="Freeform 169"/>
              <p:cNvSpPr>
                <a:spLocks/>
              </p:cNvSpPr>
              <p:nvPr/>
            </p:nvSpPr>
            <p:spPr bwMode="auto">
              <a:xfrm>
                <a:off x="4394" y="2351"/>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81" name="Freeform 170"/>
              <p:cNvSpPr>
                <a:spLocks/>
              </p:cNvSpPr>
              <p:nvPr/>
            </p:nvSpPr>
            <p:spPr bwMode="auto">
              <a:xfrm>
                <a:off x="4445" y="2351"/>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82" name="Freeform 171"/>
              <p:cNvSpPr>
                <a:spLocks/>
              </p:cNvSpPr>
              <p:nvPr/>
            </p:nvSpPr>
            <p:spPr bwMode="auto">
              <a:xfrm>
                <a:off x="4499" y="2340"/>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83" name="Freeform 172"/>
              <p:cNvSpPr>
                <a:spLocks/>
              </p:cNvSpPr>
              <p:nvPr/>
            </p:nvSpPr>
            <p:spPr bwMode="auto">
              <a:xfrm>
                <a:off x="4549" y="2326"/>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84" name="Freeform 173"/>
              <p:cNvSpPr>
                <a:spLocks/>
              </p:cNvSpPr>
              <p:nvPr/>
            </p:nvSpPr>
            <p:spPr bwMode="auto">
              <a:xfrm>
                <a:off x="4603" y="232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85" name="Freeform 174"/>
              <p:cNvSpPr>
                <a:spLocks/>
              </p:cNvSpPr>
              <p:nvPr/>
            </p:nvSpPr>
            <p:spPr bwMode="auto">
              <a:xfrm>
                <a:off x="4654" y="230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86" name="Freeform 175"/>
              <p:cNvSpPr>
                <a:spLocks/>
              </p:cNvSpPr>
              <p:nvPr/>
            </p:nvSpPr>
            <p:spPr bwMode="auto">
              <a:xfrm>
                <a:off x="4708" y="2311"/>
                <a:ext cx="61" cy="51"/>
              </a:xfrm>
              <a:custGeom>
                <a:avLst/>
                <a:gdLst>
                  <a:gd name="T0" fmla="*/ 28 w 61"/>
                  <a:gd name="T1" fmla="*/ 0 h 51"/>
                  <a:gd name="T2" fmla="*/ 0 w 61"/>
                  <a:gd name="T3" fmla="*/ 51 h 51"/>
                  <a:gd name="T4" fmla="*/ 61 w 61"/>
                  <a:gd name="T5" fmla="*/ 51 h 51"/>
                  <a:gd name="T6" fmla="*/ 28 w 61"/>
                  <a:gd name="T7" fmla="*/ 0 h 51"/>
                </a:gdLst>
                <a:ahLst/>
                <a:cxnLst>
                  <a:cxn ang="0">
                    <a:pos x="T0" y="T1"/>
                  </a:cxn>
                  <a:cxn ang="0">
                    <a:pos x="T2" y="T3"/>
                  </a:cxn>
                  <a:cxn ang="0">
                    <a:pos x="T4" y="T5"/>
                  </a:cxn>
                  <a:cxn ang="0">
                    <a:pos x="T6" y="T7"/>
                  </a:cxn>
                </a:cxnLst>
                <a:rect l="0" t="0" r="r" b="b"/>
                <a:pathLst>
                  <a:path w="61" h="51">
                    <a:moveTo>
                      <a:pt x="28" y="0"/>
                    </a:moveTo>
                    <a:lnTo>
                      <a:pt x="0" y="51"/>
                    </a:lnTo>
                    <a:lnTo>
                      <a:pt x="61"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87" name="Freeform 176"/>
              <p:cNvSpPr>
                <a:spLocks/>
              </p:cNvSpPr>
              <p:nvPr/>
            </p:nvSpPr>
            <p:spPr bwMode="auto">
              <a:xfrm>
                <a:off x="4758" y="230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88" name="Freeform 177"/>
              <p:cNvSpPr>
                <a:spLocks/>
              </p:cNvSpPr>
              <p:nvPr/>
            </p:nvSpPr>
            <p:spPr bwMode="auto">
              <a:xfrm>
                <a:off x="4812" y="229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89" name="Freeform 178"/>
              <p:cNvSpPr>
                <a:spLocks/>
              </p:cNvSpPr>
              <p:nvPr/>
            </p:nvSpPr>
            <p:spPr bwMode="auto">
              <a:xfrm>
                <a:off x="4866" y="2293"/>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90" name="Freeform 179"/>
              <p:cNvSpPr>
                <a:spLocks/>
              </p:cNvSpPr>
              <p:nvPr/>
            </p:nvSpPr>
            <p:spPr bwMode="auto">
              <a:xfrm>
                <a:off x="4916" y="2282"/>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91" name="Freeform 180"/>
              <p:cNvSpPr>
                <a:spLocks/>
              </p:cNvSpPr>
              <p:nvPr/>
            </p:nvSpPr>
            <p:spPr bwMode="auto">
              <a:xfrm>
                <a:off x="4970" y="2268"/>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92" name="Freeform 181"/>
              <p:cNvSpPr>
                <a:spLocks/>
              </p:cNvSpPr>
              <p:nvPr/>
            </p:nvSpPr>
            <p:spPr bwMode="auto">
              <a:xfrm>
                <a:off x="5021" y="2257"/>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93" name="Freeform 182"/>
              <p:cNvSpPr>
                <a:spLocks/>
              </p:cNvSpPr>
              <p:nvPr/>
            </p:nvSpPr>
            <p:spPr bwMode="auto">
              <a:xfrm>
                <a:off x="5075" y="2257"/>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94" name="Freeform 183"/>
              <p:cNvSpPr>
                <a:spLocks/>
              </p:cNvSpPr>
              <p:nvPr/>
            </p:nvSpPr>
            <p:spPr bwMode="auto">
              <a:xfrm>
                <a:off x="5125" y="2250"/>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95" name="Freeform 184"/>
              <p:cNvSpPr>
                <a:spLocks/>
              </p:cNvSpPr>
              <p:nvPr/>
            </p:nvSpPr>
            <p:spPr bwMode="auto">
              <a:xfrm>
                <a:off x="5179" y="223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96" name="Freeform 185"/>
              <p:cNvSpPr>
                <a:spLocks/>
              </p:cNvSpPr>
              <p:nvPr/>
            </p:nvSpPr>
            <p:spPr bwMode="auto">
              <a:xfrm>
                <a:off x="5230" y="2228"/>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97" name="Freeform 186"/>
              <p:cNvSpPr>
                <a:spLocks/>
              </p:cNvSpPr>
              <p:nvPr/>
            </p:nvSpPr>
            <p:spPr bwMode="auto">
              <a:xfrm>
                <a:off x="5284" y="2218"/>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98" name="Freeform 187"/>
              <p:cNvSpPr>
                <a:spLocks/>
              </p:cNvSpPr>
              <p:nvPr/>
            </p:nvSpPr>
            <p:spPr bwMode="auto">
              <a:xfrm>
                <a:off x="5338" y="221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199" name="Freeform 188"/>
              <p:cNvSpPr>
                <a:spLocks/>
              </p:cNvSpPr>
              <p:nvPr/>
            </p:nvSpPr>
            <p:spPr bwMode="auto">
              <a:xfrm>
                <a:off x="5388" y="219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00" name="Freeform 189"/>
              <p:cNvSpPr>
                <a:spLocks/>
              </p:cNvSpPr>
              <p:nvPr/>
            </p:nvSpPr>
            <p:spPr bwMode="auto">
              <a:xfrm>
                <a:off x="5442" y="219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01" name="Freeform 190"/>
              <p:cNvSpPr>
                <a:spLocks/>
              </p:cNvSpPr>
              <p:nvPr/>
            </p:nvSpPr>
            <p:spPr bwMode="auto">
              <a:xfrm>
                <a:off x="5492" y="2189"/>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02" name="Freeform 191"/>
              <p:cNvSpPr>
                <a:spLocks/>
              </p:cNvSpPr>
              <p:nvPr/>
            </p:nvSpPr>
            <p:spPr bwMode="auto">
              <a:xfrm>
                <a:off x="5546" y="2171"/>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03" name="Freeform 192"/>
              <p:cNvSpPr>
                <a:spLocks/>
              </p:cNvSpPr>
              <p:nvPr/>
            </p:nvSpPr>
            <p:spPr bwMode="auto">
              <a:xfrm>
                <a:off x="5597" y="216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04" name="Freeform 193"/>
              <p:cNvSpPr>
                <a:spLocks/>
              </p:cNvSpPr>
              <p:nvPr/>
            </p:nvSpPr>
            <p:spPr bwMode="auto">
              <a:xfrm>
                <a:off x="5651" y="214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05" name="Freeform 194"/>
              <p:cNvSpPr>
                <a:spLocks/>
              </p:cNvSpPr>
              <p:nvPr/>
            </p:nvSpPr>
            <p:spPr bwMode="auto">
              <a:xfrm>
                <a:off x="5701" y="2153"/>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06" name="Freeform 195"/>
              <p:cNvSpPr>
                <a:spLocks/>
              </p:cNvSpPr>
              <p:nvPr/>
            </p:nvSpPr>
            <p:spPr bwMode="auto">
              <a:xfrm>
                <a:off x="5755" y="2124"/>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07" name="Freeform 196"/>
              <p:cNvSpPr>
                <a:spLocks/>
              </p:cNvSpPr>
              <p:nvPr/>
            </p:nvSpPr>
            <p:spPr bwMode="auto">
              <a:xfrm>
                <a:off x="5809" y="2113"/>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08" name="Freeform 197"/>
              <p:cNvSpPr>
                <a:spLocks/>
              </p:cNvSpPr>
              <p:nvPr/>
            </p:nvSpPr>
            <p:spPr bwMode="auto">
              <a:xfrm>
                <a:off x="5860" y="209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09" name="Freeform 198"/>
              <p:cNvSpPr>
                <a:spLocks/>
              </p:cNvSpPr>
              <p:nvPr/>
            </p:nvSpPr>
            <p:spPr bwMode="auto">
              <a:xfrm>
                <a:off x="5914" y="2081"/>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10" name="Freeform 199"/>
              <p:cNvSpPr>
                <a:spLocks/>
              </p:cNvSpPr>
              <p:nvPr/>
            </p:nvSpPr>
            <p:spPr bwMode="auto">
              <a:xfrm>
                <a:off x="5964" y="207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11" name="Freeform 200"/>
              <p:cNvSpPr>
                <a:spLocks/>
              </p:cNvSpPr>
              <p:nvPr/>
            </p:nvSpPr>
            <p:spPr bwMode="auto">
              <a:xfrm>
                <a:off x="6018" y="205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12" name="Freeform 201"/>
              <p:cNvSpPr>
                <a:spLocks/>
              </p:cNvSpPr>
              <p:nvPr/>
            </p:nvSpPr>
            <p:spPr bwMode="auto">
              <a:xfrm>
                <a:off x="6068" y="2034"/>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13" name="Freeform 202"/>
              <p:cNvSpPr>
                <a:spLocks/>
              </p:cNvSpPr>
              <p:nvPr/>
            </p:nvSpPr>
            <p:spPr bwMode="auto">
              <a:xfrm>
                <a:off x="6122" y="2002"/>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14" name="Freeform 203"/>
              <p:cNvSpPr>
                <a:spLocks/>
              </p:cNvSpPr>
              <p:nvPr/>
            </p:nvSpPr>
            <p:spPr bwMode="auto">
              <a:xfrm>
                <a:off x="6176" y="199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215" name="Freeform 204"/>
              <p:cNvSpPr>
                <a:spLocks/>
              </p:cNvSpPr>
              <p:nvPr/>
            </p:nvSpPr>
            <p:spPr bwMode="auto">
              <a:xfrm>
                <a:off x="6227" y="196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grpSp>
          <p:nvGrpSpPr>
            <p:cNvPr id="6" name="Group 406"/>
            <p:cNvGrpSpPr>
              <a:grpSpLocks/>
            </p:cNvGrpSpPr>
            <p:nvPr/>
          </p:nvGrpSpPr>
          <p:grpSpPr bwMode="auto">
            <a:xfrm>
              <a:off x="1453" y="1447"/>
              <a:ext cx="5256" cy="1498"/>
              <a:chOff x="1453" y="1447"/>
              <a:chExt cx="5256" cy="1498"/>
            </a:xfrm>
          </p:grpSpPr>
          <p:sp>
            <p:nvSpPr>
              <p:cNvPr id="7898" name="Freeform 206"/>
              <p:cNvSpPr>
                <a:spLocks/>
              </p:cNvSpPr>
              <p:nvPr/>
            </p:nvSpPr>
            <p:spPr bwMode="auto">
              <a:xfrm>
                <a:off x="6281" y="1940"/>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99" name="Freeform 207"/>
              <p:cNvSpPr>
                <a:spLocks/>
              </p:cNvSpPr>
              <p:nvPr/>
            </p:nvSpPr>
            <p:spPr bwMode="auto">
              <a:xfrm>
                <a:off x="6331" y="190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00" name="Freeform 208"/>
              <p:cNvSpPr>
                <a:spLocks/>
              </p:cNvSpPr>
              <p:nvPr/>
            </p:nvSpPr>
            <p:spPr bwMode="auto">
              <a:xfrm>
                <a:off x="6385" y="1861"/>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01" name="Freeform 209"/>
              <p:cNvSpPr>
                <a:spLocks/>
              </p:cNvSpPr>
              <p:nvPr/>
            </p:nvSpPr>
            <p:spPr bwMode="auto">
              <a:xfrm>
                <a:off x="6436" y="1829"/>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02" name="Freeform 210"/>
              <p:cNvSpPr>
                <a:spLocks/>
              </p:cNvSpPr>
              <p:nvPr/>
            </p:nvSpPr>
            <p:spPr bwMode="auto">
              <a:xfrm>
                <a:off x="6490" y="1786"/>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03" name="Freeform 211"/>
              <p:cNvSpPr>
                <a:spLocks/>
              </p:cNvSpPr>
              <p:nvPr/>
            </p:nvSpPr>
            <p:spPr bwMode="auto">
              <a:xfrm>
                <a:off x="6540" y="175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16" name="Freeform 212"/>
              <p:cNvSpPr>
                <a:spLocks/>
              </p:cNvSpPr>
              <p:nvPr/>
            </p:nvSpPr>
            <p:spPr bwMode="auto">
              <a:xfrm>
                <a:off x="6594" y="17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17" name="Freeform 213"/>
              <p:cNvSpPr>
                <a:spLocks/>
              </p:cNvSpPr>
              <p:nvPr/>
            </p:nvSpPr>
            <p:spPr bwMode="auto">
              <a:xfrm>
                <a:off x="6648" y="1652"/>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18" name="Freeform 214"/>
              <p:cNvSpPr>
                <a:spLocks/>
              </p:cNvSpPr>
              <p:nvPr/>
            </p:nvSpPr>
            <p:spPr bwMode="auto">
              <a:xfrm>
                <a:off x="1453" y="2524"/>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19" name="Freeform 215"/>
              <p:cNvSpPr>
                <a:spLocks/>
              </p:cNvSpPr>
              <p:nvPr/>
            </p:nvSpPr>
            <p:spPr bwMode="auto">
              <a:xfrm>
                <a:off x="1507" y="2484"/>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20" name="Freeform 216"/>
              <p:cNvSpPr>
                <a:spLocks/>
              </p:cNvSpPr>
              <p:nvPr/>
            </p:nvSpPr>
            <p:spPr bwMode="auto">
              <a:xfrm>
                <a:off x="1558" y="2455"/>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21" name="Freeform 217"/>
              <p:cNvSpPr>
                <a:spLocks/>
              </p:cNvSpPr>
              <p:nvPr/>
            </p:nvSpPr>
            <p:spPr bwMode="auto">
              <a:xfrm>
                <a:off x="1612" y="2444"/>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22" name="Freeform 218"/>
              <p:cNvSpPr>
                <a:spLocks/>
              </p:cNvSpPr>
              <p:nvPr/>
            </p:nvSpPr>
            <p:spPr bwMode="auto">
              <a:xfrm>
                <a:off x="1662" y="2430"/>
                <a:ext cx="72" cy="68"/>
              </a:xfrm>
              <a:custGeom>
                <a:avLst/>
                <a:gdLst>
                  <a:gd name="T0" fmla="*/ 36 w 72"/>
                  <a:gd name="T1" fmla="*/ 0 h 68"/>
                  <a:gd name="T2" fmla="*/ 0 w 72"/>
                  <a:gd name="T3" fmla="*/ 36 h 68"/>
                  <a:gd name="T4" fmla="*/ 36 w 72"/>
                  <a:gd name="T5" fmla="*/ 68 h 68"/>
                  <a:gd name="T6" fmla="*/ 72 w 72"/>
                  <a:gd name="T7" fmla="*/ 36 h 68"/>
                  <a:gd name="T8" fmla="*/ 36 w 72"/>
                  <a:gd name="T9" fmla="*/ 0 h 68"/>
                </a:gdLst>
                <a:ahLst/>
                <a:cxnLst>
                  <a:cxn ang="0">
                    <a:pos x="T0" y="T1"/>
                  </a:cxn>
                  <a:cxn ang="0">
                    <a:pos x="T2" y="T3"/>
                  </a:cxn>
                  <a:cxn ang="0">
                    <a:pos x="T4" y="T5"/>
                  </a:cxn>
                  <a:cxn ang="0">
                    <a:pos x="T6" y="T7"/>
                  </a:cxn>
                  <a:cxn ang="0">
                    <a:pos x="T8" y="T9"/>
                  </a:cxn>
                </a:cxnLst>
                <a:rect l="0" t="0" r="r" b="b"/>
                <a:pathLst>
                  <a:path w="72" h="68">
                    <a:moveTo>
                      <a:pt x="36" y="0"/>
                    </a:moveTo>
                    <a:lnTo>
                      <a:pt x="0" y="36"/>
                    </a:lnTo>
                    <a:lnTo>
                      <a:pt x="36" y="68"/>
                    </a:lnTo>
                    <a:lnTo>
                      <a:pt x="72"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23" name="Freeform 219"/>
              <p:cNvSpPr>
                <a:spLocks/>
              </p:cNvSpPr>
              <p:nvPr/>
            </p:nvSpPr>
            <p:spPr bwMode="auto">
              <a:xfrm>
                <a:off x="1716" y="2412"/>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24" name="Freeform 220"/>
              <p:cNvSpPr>
                <a:spLocks/>
              </p:cNvSpPr>
              <p:nvPr/>
            </p:nvSpPr>
            <p:spPr bwMode="auto">
              <a:xfrm>
                <a:off x="1770" y="2405"/>
                <a:ext cx="68" cy="68"/>
              </a:xfrm>
              <a:custGeom>
                <a:avLst/>
                <a:gdLst>
                  <a:gd name="T0" fmla="*/ 32 w 68"/>
                  <a:gd name="T1" fmla="*/ 0 h 68"/>
                  <a:gd name="T2" fmla="*/ 0 w 68"/>
                  <a:gd name="T3" fmla="*/ 36 h 68"/>
                  <a:gd name="T4" fmla="*/ 32 w 68"/>
                  <a:gd name="T5" fmla="*/ 68 h 68"/>
                  <a:gd name="T6" fmla="*/ 68 w 68"/>
                  <a:gd name="T7" fmla="*/ 36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6"/>
                    </a:lnTo>
                    <a:lnTo>
                      <a:pt x="32" y="68"/>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25" name="Freeform 221"/>
              <p:cNvSpPr>
                <a:spLocks/>
              </p:cNvSpPr>
              <p:nvPr/>
            </p:nvSpPr>
            <p:spPr bwMode="auto">
              <a:xfrm>
                <a:off x="1820" y="2394"/>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26" name="Freeform 222"/>
              <p:cNvSpPr>
                <a:spLocks/>
              </p:cNvSpPr>
              <p:nvPr/>
            </p:nvSpPr>
            <p:spPr bwMode="auto">
              <a:xfrm>
                <a:off x="1874" y="2380"/>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27" name="Freeform 223"/>
              <p:cNvSpPr>
                <a:spLocks/>
              </p:cNvSpPr>
              <p:nvPr/>
            </p:nvSpPr>
            <p:spPr bwMode="auto">
              <a:xfrm>
                <a:off x="1925" y="2376"/>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28" name="Freeform 224"/>
              <p:cNvSpPr>
                <a:spLocks/>
              </p:cNvSpPr>
              <p:nvPr/>
            </p:nvSpPr>
            <p:spPr bwMode="auto">
              <a:xfrm>
                <a:off x="1979" y="2365"/>
                <a:ext cx="68" cy="69"/>
              </a:xfrm>
              <a:custGeom>
                <a:avLst/>
                <a:gdLst>
                  <a:gd name="T0" fmla="*/ 32 w 68"/>
                  <a:gd name="T1" fmla="*/ 0 h 69"/>
                  <a:gd name="T2" fmla="*/ 0 w 68"/>
                  <a:gd name="T3" fmla="*/ 36 h 69"/>
                  <a:gd name="T4" fmla="*/ 32 w 68"/>
                  <a:gd name="T5" fmla="*/ 69 h 69"/>
                  <a:gd name="T6" fmla="*/ 68 w 68"/>
                  <a:gd name="T7" fmla="*/ 36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6"/>
                    </a:lnTo>
                    <a:lnTo>
                      <a:pt x="32" y="69"/>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29" name="Freeform 225"/>
              <p:cNvSpPr>
                <a:spLocks/>
              </p:cNvSpPr>
              <p:nvPr/>
            </p:nvSpPr>
            <p:spPr bwMode="auto">
              <a:xfrm>
                <a:off x="2029" y="2358"/>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30" name="Freeform 226"/>
              <p:cNvSpPr>
                <a:spLocks/>
              </p:cNvSpPr>
              <p:nvPr/>
            </p:nvSpPr>
            <p:spPr bwMode="auto">
              <a:xfrm>
                <a:off x="2083" y="2351"/>
                <a:ext cx="69" cy="68"/>
              </a:xfrm>
              <a:custGeom>
                <a:avLst/>
                <a:gdLst>
                  <a:gd name="T0" fmla="*/ 33 w 69"/>
                  <a:gd name="T1" fmla="*/ 0 h 68"/>
                  <a:gd name="T2" fmla="*/ 0 w 69"/>
                  <a:gd name="T3" fmla="*/ 32 h 68"/>
                  <a:gd name="T4" fmla="*/ 33 w 69"/>
                  <a:gd name="T5" fmla="*/ 68 h 68"/>
                  <a:gd name="T6" fmla="*/ 69 w 69"/>
                  <a:gd name="T7" fmla="*/ 32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2"/>
                    </a:lnTo>
                    <a:lnTo>
                      <a:pt x="33" y="68"/>
                    </a:lnTo>
                    <a:lnTo>
                      <a:pt x="69" y="32"/>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31" name="Freeform 227"/>
              <p:cNvSpPr>
                <a:spLocks/>
              </p:cNvSpPr>
              <p:nvPr/>
            </p:nvSpPr>
            <p:spPr bwMode="auto">
              <a:xfrm>
                <a:off x="2134" y="2336"/>
                <a:ext cx="72" cy="69"/>
              </a:xfrm>
              <a:custGeom>
                <a:avLst/>
                <a:gdLst>
                  <a:gd name="T0" fmla="*/ 36 w 72"/>
                  <a:gd name="T1" fmla="*/ 0 h 69"/>
                  <a:gd name="T2" fmla="*/ 0 w 72"/>
                  <a:gd name="T3" fmla="*/ 36 h 69"/>
                  <a:gd name="T4" fmla="*/ 36 w 72"/>
                  <a:gd name="T5" fmla="*/ 69 h 69"/>
                  <a:gd name="T6" fmla="*/ 72 w 72"/>
                  <a:gd name="T7" fmla="*/ 36 h 69"/>
                  <a:gd name="T8" fmla="*/ 36 w 72"/>
                  <a:gd name="T9" fmla="*/ 0 h 69"/>
                </a:gdLst>
                <a:ahLst/>
                <a:cxnLst>
                  <a:cxn ang="0">
                    <a:pos x="T0" y="T1"/>
                  </a:cxn>
                  <a:cxn ang="0">
                    <a:pos x="T2" y="T3"/>
                  </a:cxn>
                  <a:cxn ang="0">
                    <a:pos x="T4" y="T5"/>
                  </a:cxn>
                  <a:cxn ang="0">
                    <a:pos x="T6" y="T7"/>
                  </a:cxn>
                  <a:cxn ang="0">
                    <a:pos x="T8" y="T9"/>
                  </a:cxn>
                </a:cxnLst>
                <a:rect l="0" t="0" r="r" b="b"/>
                <a:pathLst>
                  <a:path w="72" h="69">
                    <a:moveTo>
                      <a:pt x="36" y="0"/>
                    </a:moveTo>
                    <a:lnTo>
                      <a:pt x="0" y="36"/>
                    </a:lnTo>
                    <a:lnTo>
                      <a:pt x="36" y="69"/>
                    </a:lnTo>
                    <a:lnTo>
                      <a:pt x="72"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32" name="Freeform 228"/>
              <p:cNvSpPr>
                <a:spLocks/>
              </p:cNvSpPr>
              <p:nvPr/>
            </p:nvSpPr>
            <p:spPr bwMode="auto">
              <a:xfrm>
                <a:off x="2188" y="2333"/>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33" name="Freeform 229"/>
              <p:cNvSpPr>
                <a:spLocks/>
              </p:cNvSpPr>
              <p:nvPr/>
            </p:nvSpPr>
            <p:spPr bwMode="auto">
              <a:xfrm>
                <a:off x="2242" y="2326"/>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34" name="Freeform 230"/>
              <p:cNvSpPr>
                <a:spLocks/>
              </p:cNvSpPr>
              <p:nvPr/>
            </p:nvSpPr>
            <p:spPr bwMode="auto">
              <a:xfrm>
                <a:off x="2292" y="2315"/>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35" name="Freeform 231"/>
              <p:cNvSpPr>
                <a:spLocks/>
              </p:cNvSpPr>
              <p:nvPr/>
            </p:nvSpPr>
            <p:spPr bwMode="auto">
              <a:xfrm>
                <a:off x="2346" y="2308"/>
                <a:ext cx="68" cy="68"/>
              </a:xfrm>
              <a:custGeom>
                <a:avLst/>
                <a:gdLst>
                  <a:gd name="T0" fmla="*/ 32 w 68"/>
                  <a:gd name="T1" fmla="*/ 0 h 68"/>
                  <a:gd name="T2" fmla="*/ 0 w 68"/>
                  <a:gd name="T3" fmla="*/ 36 h 68"/>
                  <a:gd name="T4" fmla="*/ 32 w 68"/>
                  <a:gd name="T5" fmla="*/ 68 h 68"/>
                  <a:gd name="T6" fmla="*/ 68 w 68"/>
                  <a:gd name="T7" fmla="*/ 36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6"/>
                    </a:lnTo>
                    <a:lnTo>
                      <a:pt x="32" y="68"/>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36" name="Freeform 232"/>
              <p:cNvSpPr>
                <a:spLocks/>
              </p:cNvSpPr>
              <p:nvPr/>
            </p:nvSpPr>
            <p:spPr bwMode="auto">
              <a:xfrm>
                <a:off x="2396" y="2304"/>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37" name="Freeform 233"/>
              <p:cNvSpPr>
                <a:spLocks/>
              </p:cNvSpPr>
              <p:nvPr/>
            </p:nvSpPr>
            <p:spPr bwMode="auto">
              <a:xfrm>
                <a:off x="2450" y="2297"/>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38" name="Freeform 234"/>
              <p:cNvSpPr>
                <a:spLocks/>
              </p:cNvSpPr>
              <p:nvPr/>
            </p:nvSpPr>
            <p:spPr bwMode="auto">
              <a:xfrm>
                <a:off x="2501" y="2290"/>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39" name="Freeform 235"/>
              <p:cNvSpPr>
                <a:spLocks/>
              </p:cNvSpPr>
              <p:nvPr/>
            </p:nvSpPr>
            <p:spPr bwMode="auto">
              <a:xfrm>
                <a:off x="2555" y="2282"/>
                <a:ext cx="68" cy="69"/>
              </a:xfrm>
              <a:custGeom>
                <a:avLst/>
                <a:gdLst>
                  <a:gd name="T0" fmla="*/ 32 w 68"/>
                  <a:gd name="T1" fmla="*/ 0 h 69"/>
                  <a:gd name="T2" fmla="*/ 0 w 68"/>
                  <a:gd name="T3" fmla="*/ 36 h 69"/>
                  <a:gd name="T4" fmla="*/ 32 w 68"/>
                  <a:gd name="T5" fmla="*/ 69 h 69"/>
                  <a:gd name="T6" fmla="*/ 68 w 68"/>
                  <a:gd name="T7" fmla="*/ 36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6"/>
                    </a:lnTo>
                    <a:lnTo>
                      <a:pt x="32" y="69"/>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6" name="Freeform 236"/>
              <p:cNvSpPr>
                <a:spLocks/>
              </p:cNvSpPr>
              <p:nvPr/>
            </p:nvSpPr>
            <p:spPr bwMode="auto">
              <a:xfrm>
                <a:off x="2605" y="2272"/>
                <a:ext cx="72" cy="68"/>
              </a:xfrm>
              <a:custGeom>
                <a:avLst/>
                <a:gdLst>
                  <a:gd name="T0" fmla="*/ 36 w 72"/>
                  <a:gd name="T1" fmla="*/ 0 h 68"/>
                  <a:gd name="T2" fmla="*/ 0 w 72"/>
                  <a:gd name="T3" fmla="*/ 32 h 68"/>
                  <a:gd name="T4" fmla="*/ 36 w 72"/>
                  <a:gd name="T5" fmla="*/ 68 h 68"/>
                  <a:gd name="T6" fmla="*/ 72 w 72"/>
                  <a:gd name="T7" fmla="*/ 32 h 68"/>
                  <a:gd name="T8" fmla="*/ 36 w 72"/>
                  <a:gd name="T9" fmla="*/ 0 h 68"/>
                </a:gdLst>
                <a:ahLst/>
                <a:cxnLst>
                  <a:cxn ang="0">
                    <a:pos x="T0" y="T1"/>
                  </a:cxn>
                  <a:cxn ang="0">
                    <a:pos x="T2" y="T3"/>
                  </a:cxn>
                  <a:cxn ang="0">
                    <a:pos x="T4" y="T5"/>
                  </a:cxn>
                  <a:cxn ang="0">
                    <a:pos x="T6" y="T7"/>
                  </a:cxn>
                  <a:cxn ang="0">
                    <a:pos x="T8" y="T9"/>
                  </a:cxn>
                </a:cxnLst>
                <a:rect l="0" t="0" r="r" b="b"/>
                <a:pathLst>
                  <a:path w="72" h="68">
                    <a:moveTo>
                      <a:pt x="36" y="0"/>
                    </a:moveTo>
                    <a:lnTo>
                      <a:pt x="0" y="32"/>
                    </a:lnTo>
                    <a:lnTo>
                      <a:pt x="36" y="68"/>
                    </a:lnTo>
                    <a:lnTo>
                      <a:pt x="72"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8" name="Freeform 237"/>
              <p:cNvSpPr>
                <a:spLocks/>
              </p:cNvSpPr>
              <p:nvPr/>
            </p:nvSpPr>
            <p:spPr bwMode="auto">
              <a:xfrm>
                <a:off x="2659" y="2261"/>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79" name="Freeform 238"/>
              <p:cNvSpPr>
                <a:spLocks/>
              </p:cNvSpPr>
              <p:nvPr/>
            </p:nvSpPr>
            <p:spPr bwMode="auto">
              <a:xfrm>
                <a:off x="2713" y="2246"/>
                <a:ext cx="69" cy="69"/>
              </a:xfrm>
              <a:custGeom>
                <a:avLst/>
                <a:gdLst>
                  <a:gd name="T0" fmla="*/ 33 w 69"/>
                  <a:gd name="T1" fmla="*/ 0 h 69"/>
                  <a:gd name="T2" fmla="*/ 0 w 69"/>
                  <a:gd name="T3" fmla="*/ 36 h 69"/>
                  <a:gd name="T4" fmla="*/ 33 w 69"/>
                  <a:gd name="T5" fmla="*/ 69 h 69"/>
                  <a:gd name="T6" fmla="*/ 69 w 69"/>
                  <a:gd name="T7" fmla="*/ 36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6"/>
                    </a:lnTo>
                    <a:lnTo>
                      <a:pt x="33" y="69"/>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0" name="Freeform 239"/>
              <p:cNvSpPr>
                <a:spLocks/>
              </p:cNvSpPr>
              <p:nvPr/>
            </p:nvSpPr>
            <p:spPr bwMode="auto">
              <a:xfrm>
                <a:off x="2764" y="2250"/>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1" name="Freeform 240"/>
              <p:cNvSpPr>
                <a:spLocks/>
              </p:cNvSpPr>
              <p:nvPr/>
            </p:nvSpPr>
            <p:spPr bwMode="auto">
              <a:xfrm>
                <a:off x="2818" y="2246"/>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2" name="Freeform 241"/>
              <p:cNvSpPr>
                <a:spLocks/>
              </p:cNvSpPr>
              <p:nvPr/>
            </p:nvSpPr>
            <p:spPr bwMode="auto">
              <a:xfrm>
                <a:off x="2868" y="2232"/>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3" name="Freeform 242"/>
              <p:cNvSpPr>
                <a:spLocks/>
              </p:cNvSpPr>
              <p:nvPr/>
            </p:nvSpPr>
            <p:spPr bwMode="auto">
              <a:xfrm>
                <a:off x="2922" y="2228"/>
                <a:ext cx="68" cy="69"/>
              </a:xfrm>
              <a:custGeom>
                <a:avLst/>
                <a:gdLst>
                  <a:gd name="T0" fmla="*/ 32 w 68"/>
                  <a:gd name="T1" fmla="*/ 0 h 69"/>
                  <a:gd name="T2" fmla="*/ 0 w 68"/>
                  <a:gd name="T3" fmla="*/ 36 h 69"/>
                  <a:gd name="T4" fmla="*/ 32 w 68"/>
                  <a:gd name="T5" fmla="*/ 69 h 69"/>
                  <a:gd name="T6" fmla="*/ 68 w 68"/>
                  <a:gd name="T7" fmla="*/ 36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6"/>
                    </a:lnTo>
                    <a:lnTo>
                      <a:pt x="32" y="69"/>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4" name="Freeform 243"/>
              <p:cNvSpPr>
                <a:spLocks/>
              </p:cNvSpPr>
              <p:nvPr/>
            </p:nvSpPr>
            <p:spPr bwMode="auto">
              <a:xfrm>
                <a:off x="2972" y="2214"/>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5" name="Freeform 244"/>
              <p:cNvSpPr>
                <a:spLocks/>
              </p:cNvSpPr>
              <p:nvPr/>
            </p:nvSpPr>
            <p:spPr bwMode="auto">
              <a:xfrm>
                <a:off x="3026" y="2218"/>
                <a:ext cx="69" cy="68"/>
              </a:xfrm>
              <a:custGeom>
                <a:avLst/>
                <a:gdLst>
                  <a:gd name="T0" fmla="*/ 33 w 69"/>
                  <a:gd name="T1" fmla="*/ 0 h 68"/>
                  <a:gd name="T2" fmla="*/ 0 w 69"/>
                  <a:gd name="T3" fmla="*/ 32 h 68"/>
                  <a:gd name="T4" fmla="*/ 33 w 69"/>
                  <a:gd name="T5" fmla="*/ 68 h 68"/>
                  <a:gd name="T6" fmla="*/ 69 w 69"/>
                  <a:gd name="T7" fmla="*/ 32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2"/>
                    </a:lnTo>
                    <a:lnTo>
                      <a:pt x="33" y="68"/>
                    </a:lnTo>
                    <a:lnTo>
                      <a:pt x="69" y="32"/>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6" name="Freeform 245"/>
              <p:cNvSpPr>
                <a:spLocks/>
              </p:cNvSpPr>
              <p:nvPr/>
            </p:nvSpPr>
            <p:spPr bwMode="auto">
              <a:xfrm>
                <a:off x="3080" y="2210"/>
                <a:ext cx="69" cy="69"/>
              </a:xfrm>
              <a:custGeom>
                <a:avLst/>
                <a:gdLst>
                  <a:gd name="T0" fmla="*/ 33 w 69"/>
                  <a:gd name="T1" fmla="*/ 0 h 69"/>
                  <a:gd name="T2" fmla="*/ 0 w 69"/>
                  <a:gd name="T3" fmla="*/ 36 h 69"/>
                  <a:gd name="T4" fmla="*/ 33 w 69"/>
                  <a:gd name="T5" fmla="*/ 69 h 69"/>
                  <a:gd name="T6" fmla="*/ 69 w 69"/>
                  <a:gd name="T7" fmla="*/ 36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6"/>
                    </a:lnTo>
                    <a:lnTo>
                      <a:pt x="33" y="69"/>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7" name="Freeform 246"/>
              <p:cNvSpPr>
                <a:spLocks/>
              </p:cNvSpPr>
              <p:nvPr/>
            </p:nvSpPr>
            <p:spPr bwMode="auto">
              <a:xfrm>
                <a:off x="3131" y="2203"/>
                <a:ext cx="68" cy="69"/>
              </a:xfrm>
              <a:custGeom>
                <a:avLst/>
                <a:gdLst>
                  <a:gd name="T0" fmla="*/ 36 w 68"/>
                  <a:gd name="T1" fmla="*/ 0 h 69"/>
                  <a:gd name="T2" fmla="*/ 0 w 68"/>
                  <a:gd name="T3" fmla="*/ 33 h 69"/>
                  <a:gd name="T4" fmla="*/ 36 w 68"/>
                  <a:gd name="T5" fmla="*/ 69 h 69"/>
                  <a:gd name="T6" fmla="*/ 68 w 68"/>
                  <a:gd name="T7" fmla="*/ 33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3"/>
                    </a:lnTo>
                    <a:lnTo>
                      <a:pt x="36" y="69"/>
                    </a:lnTo>
                    <a:lnTo>
                      <a:pt x="68"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8" name="Freeform 247"/>
              <p:cNvSpPr>
                <a:spLocks/>
              </p:cNvSpPr>
              <p:nvPr/>
            </p:nvSpPr>
            <p:spPr bwMode="auto">
              <a:xfrm>
                <a:off x="3185" y="2192"/>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89" name="Freeform 248"/>
              <p:cNvSpPr>
                <a:spLocks/>
              </p:cNvSpPr>
              <p:nvPr/>
            </p:nvSpPr>
            <p:spPr bwMode="auto">
              <a:xfrm>
                <a:off x="3235" y="2185"/>
                <a:ext cx="69" cy="72"/>
              </a:xfrm>
              <a:custGeom>
                <a:avLst/>
                <a:gdLst>
                  <a:gd name="T0" fmla="*/ 36 w 69"/>
                  <a:gd name="T1" fmla="*/ 0 h 72"/>
                  <a:gd name="T2" fmla="*/ 0 w 69"/>
                  <a:gd name="T3" fmla="*/ 36 h 72"/>
                  <a:gd name="T4" fmla="*/ 36 w 69"/>
                  <a:gd name="T5" fmla="*/ 72 h 72"/>
                  <a:gd name="T6" fmla="*/ 69 w 69"/>
                  <a:gd name="T7" fmla="*/ 36 h 72"/>
                  <a:gd name="T8" fmla="*/ 36 w 69"/>
                  <a:gd name="T9" fmla="*/ 0 h 72"/>
                </a:gdLst>
                <a:ahLst/>
                <a:cxnLst>
                  <a:cxn ang="0">
                    <a:pos x="T0" y="T1"/>
                  </a:cxn>
                  <a:cxn ang="0">
                    <a:pos x="T2" y="T3"/>
                  </a:cxn>
                  <a:cxn ang="0">
                    <a:pos x="T4" y="T5"/>
                  </a:cxn>
                  <a:cxn ang="0">
                    <a:pos x="T6" y="T7"/>
                  </a:cxn>
                  <a:cxn ang="0">
                    <a:pos x="T8" y="T9"/>
                  </a:cxn>
                </a:cxnLst>
                <a:rect l="0" t="0" r="r" b="b"/>
                <a:pathLst>
                  <a:path w="69" h="72">
                    <a:moveTo>
                      <a:pt x="36" y="0"/>
                    </a:moveTo>
                    <a:lnTo>
                      <a:pt x="0" y="36"/>
                    </a:lnTo>
                    <a:lnTo>
                      <a:pt x="36" y="72"/>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0" name="Freeform 249"/>
              <p:cNvSpPr>
                <a:spLocks/>
              </p:cNvSpPr>
              <p:nvPr/>
            </p:nvSpPr>
            <p:spPr bwMode="auto">
              <a:xfrm>
                <a:off x="3289" y="2174"/>
                <a:ext cx="69" cy="69"/>
              </a:xfrm>
              <a:custGeom>
                <a:avLst/>
                <a:gdLst>
                  <a:gd name="T0" fmla="*/ 33 w 69"/>
                  <a:gd name="T1" fmla="*/ 0 h 69"/>
                  <a:gd name="T2" fmla="*/ 0 w 69"/>
                  <a:gd name="T3" fmla="*/ 36 h 69"/>
                  <a:gd name="T4" fmla="*/ 33 w 69"/>
                  <a:gd name="T5" fmla="*/ 69 h 69"/>
                  <a:gd name="T6" fmla="*/ 69 w 69"/>
                  <a:gd name="T7" fmla="*/ 36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6"/>
                    </a:lnTo>
                    <a:lnTo>
                      <a:pt x="33" y="69"/>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1" name="Freeform 250"/>
              <p:cNvSpPr>
                <a:spLocks/>
              </p:cNvSpPr>
              <p:nvPr/>
            </p:nvSpPr>
            <p:spPr bwMode="auto">
              <a:xfrm>
                <a:off x="3340" y="2171"/>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2" name="Freeform 251"/>
              <p:cNvSpPr>
                <a:spLocks/>
              </p:cNvSpPr>
              <p:nvPr/>
            </p:nvSpPr>
            <p:spPr bwMode="auto">
              <a:xfrm>
                <a:off x="3394" y="2167"/>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3" name="Freeform 252"/>
              <p:cNvSpPr>
                <a:spLocks/>
              </p:cNvSpPr>
              <p:nvPr/>
            </p:nvSpPr>
            <p:spPr bwMode="auto">
              <a:xfrm>
                <a:off x="3444" y="2167"/>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4" name="Freeform 253"/>
              <p:cNvSpPr>
                <a:spLocks/>
              </p:cNvSpPr>
              <p:nvPr/>
            </p:nvSpPr>
            <p:spPr bwMode="auto">
              <a:xfrm>
                <a:off x="3498" y="2149"/>
                <a:ext cx="68" cy="69"/>
              </a:xfrm>
              <a:custGeom>
                <a:avLst/>
                <a:gdLst>
                  <a:gd name="T0" fmla="*/ 36 w 68"/>
                  <a:gd name="T1" fmla="*/ 0 h 69"/>
                  <a:gd name="T2" fmla="*/ 0 w 68"/>
                  <a:gd name="T3" fmla="*/ 33 h 69"/>
                  <a:gd name="T4" fmla="*/ 36 w 68"/>
                  <a:gd name="T5" fmla="*/ 69 h 69"/>
                  <a:gd name="T6" fmla="*/ 68 w 68"/>
                  <a:gd name="T7" fmla="*/ 33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3"/>
                    </a:lnTo>
                    <a:lnTo>
                      <a:pt x="36" y="69"/>
                    </a:lnTo>
                    <a:lnTo>
                      <a:pt x="68"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5" name="Freeform 254"/>
              <p:cNvSpPr>
                <a:spLocks/>
              </p:cNvSpPr>
              <p:nvPr/>
            </p:nvSpPr>
            <p:spPr bwMode="auto">
              <a:xfrm>
                <a:off x="3552" y="2135"/>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6" name="Freeform 255"/>
              <p:cNvSpPr>
                <a:spLocks/>
              </p:cNvSpPr>
              <p:nvPr/>
            </p:nvSpPr>
            <p:spPr bwMode="auto">
              <a:xfrm>
                <a:off x="3602" y="2135"/>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7" name="Freeform 256"/>
              <p:cNvSpPr>
                <a:spLocks/>
              </p:cNvSpPr>
              <p:nvPr/>
            </p:nvSpPr>
            <p:spPr bwMode="auto">
              <a:xfrm>
                <a:off x="3656" y="2124"/>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8" name="Freeform 257"/>
              <p:cNvSpPr>
                <a:spLocks/>
              </p:cNvSpPr>
              <p:nvPr/>
            </p:nvSpPr>
            <p:spPr bwMode="auto">
              <a:xfrm>
                <a:off x="3707" y="2124"/>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99" name="Freeform 258"/>
              <p:cNvSpPr>
                <a:spLocks/>
              </p:cNvSpPr>
              <p:nvPr/>
            </p:nvSpPr>
            <p:spPr bwMode="auto">
              <a:xfrm>
                <a:off x="3761" y="2117"/>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0" name="Freeform 259"/>
              <p:cNvSpPr>
                <a:spLocks/>
              </p:cNvSpPr>
              <p:nvPr/>
            </p:nvSpPr>
            <p:spPr bwMode="auto">
              <a:xfrm>
                <a:off x="3811" y="2102"/>
                <a:ext cx="69" cy="69"/>
              </a:xfrm>
              <a:custGeom>
                <a:avLst/>
                <a:gdLst>
                  <a:gd name="T0" fmla="*/ 36 w 69"/>
                  <a:gd name="T1" fmla="*/ 0 h 69"/>
                  <a:gd name="T2" fmla="*/ 0 w 69"/>
                  <a:gd name="T3" fmla="*/ 36 h 69"/>
                  <a:gd name="T4" fmla="*/ 36 w 69"/>
                  <a:gd name="T5" fmla="*/ 69 h 69"/>
                  <a:gd name="T6" fmla="*/ 69 w 69"/>
                  <a:gd name="T7" fmla="*/ 36 h 69"/>
                  <a:gd name="T8" fmla="*/ 36 w 69"/>
                  <a:gd name="T9" fmla="*/ 0 h 69"/>
                </a:gdLst>
                <a:ahLst/>
                <a:cxnLst>
                  <a:cxn ang="0">
                    <a:pos x="T0" y="T1"/>
                  </a:cxn>
                  <a:cxn ang="0">
                    <a:pos x="T2" y="T3"/>
                  </a:cxn>
                  <a:cxn ang="0">
                    <a:pos x="T4" y="T5"/>
                  </a:cxn>
                  <a:cxn ang="0">
                    <a:pos x="T6" y="T7"/>
                  </a:cxn>
                  <a:cxn ang="0">
                    <a:pos x="T8" y="T9"/>
                  </a:cxn>
                </a:cxnLst>
                <a:rect l="0" t="0" r="r" b="b"/>
                <a:pathLst>
                  <a:path w="69" h="69">
                    <a:moveTo>
                      <a:pt x="36" y="0"/>
                    </a:moveTo>
                    <a:lnTo>
                      <a:pt x="0" y="36"/>
                    </a:lnTo>
                    <a:lnTo>
                      <a:pt x="36" y="69"/>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1" name="Freeform 260"/>
              <p:cNvSpPr>
                <a:spLocks/>
              </p:cNvSpPr>
              <p:nvPr/>
            </p:nvSpPr>
            <p:spPr bwMode="auto">
              <a:xfrm>
                <a:off x="3865" y="2106"/>
                <a:ext cx="69" cy="72"/>
              </a:xfrm>
              <a:custGeom>
                <a:avLst/>
                <a:gdLst>
                  <a:gd name="T0" fmla="*/ 33 w 69"/>
                  <a:gd name="T1" fmla="*/ 0 h 72"/>
                  <a:gd name="T2" fmla="*/ 0 w 69"/>
                  <a:gd name="T3" fmla="*/ 36 h 72"/>
                  <a:gd name="T4" fmla="*/ 33 w 69"/>
                  <a:gd name="T5" fmla="*/ 72 h 72"/>
                  <a:gd name="T6" fmla="*/ 69 w 69"/>
                  <a:gd name="T7" fmla="*/ 36 h 72"/>
                  <a:gd name="T8" fmla="*/ 33 w 69"/>
                  <a:gd name="T9" fmla="*/ 0 h 72"/>
                </a:gdLst>
                <a:ahLst/>
                <a:cxnLst>
                  <a:cxn ang="0">
                    <a:pos x="T0" y="T1"/>
                  </a:cxn>
                  <a:cxn ang="0">
                    <a:pos x="T2" y="T3"/>
                  </a:cxn>
                  <a:cxn ang="0">
                    <a:pos x="T4" y="T5"/>
                  </a:cxn>
                  <a:cxn ang="0">
                    <a:pos x="T6" y="T7"/>
                  </a:cxn>
                  <a:cxn ang="0">
                    <a:pos x="T8" y="T9"/>
                  </a:cxn>
                </a:cxnLst>
                <a:rect l="0" t="0" r="r" b="b"/>
                <a:pathLst>
                  <a:path w="69" h="72">
                    <a:moveTo>
                      <a:pt x="33" y="0"/>
                    </a:moveTo>
                    <a:lnTo>
                      <a:pt x="0" y="36"/>
                    </a:lnTo>
                    <a:lnTo>
                      <a:pt x="33" y="72"/>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2" name="Freeform 261"/>
              <p:cNvSpPr>
                <a:spLocks/>
              </p:cNvSpPr>
              <p:nvPr/>
            </p:nvSpPr>
            <p:spPr bwMode="auto">
              <a:xfrm>
                <a:off x="3916" y="2092"/>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3" name="Freeform 262"/>
              <p:cNvSpPr>
                <a:spLocks/>
              </p:cNvSpPr>
              <p:nvPr/>
            </p:nvSpPr>
            <p:spPr bwMode="auto">
              <a:xfrm>
                <a:off x="3970" y="2088"/>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4" name="Freeform 263"/>
              <p:cNvSpPr>
                <a:spLocks/>
              </p:cNvSpPr>
              <p:nvPr/>
            </p:nvSpPr>
            <p:spPr bwMode="auto">
              <a:xfrm>
                <a:off x="4024" y="2077"/>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5" name="Freeform 264"/>
              <p:cNvSpPr>
                <a:spLocks/>
              </p:cNvSpPr>
              <p:nvPr/>
            </p:nvSpPr>
            <p:spPr bwMode="auto">
              <a:xfrm>
                <a:off x="4074" y="2074"/>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6" name="Freeform 265"/>
              <p:cNvSpPr>
                <a:spLocks/>
              </p:cNvSpPr>
              <p:nvPr/>
            </p:nvSpPr>
            <p:spPr bwMode="auto">
              <a:xfrm>
                <a:off x="4128" y="2077"/>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7" name="Freeform 266"/>
              <p:cNvSpPr>
                <a:spLocks/>
              </p:cNvSpPr>
              <p:nvPr/>
            </p:nvSpPr>
            <p:spPr bwMode="auto">
              <a:xfrm>
                <a:off x="4178" y="2052"/>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2" name="Freeform 267"/>
              <p:cNvSpPr>
                <a:spLocks/>
              </p:cNvSpPr>
              <p:nvPr/>
            </p:nvSpPr>
            <p:spPr bwMode="auto">
              <a:xfrm>
                <a:off x="4232" y="2059"/>
                <a:ext cx="69" cy="69"/>
              </a:xfrm>
              <a:custGeom>
                <a:avLst/>
                <a:gdLst>
                  <a:gd name="T0" fmla="*/ 33 w 69"/>
                  <a:gd name="T1" fmla="*/ 0 h 69"/>
                  <a:gd name="T2" fmla="*/ 0 w 69"/>
                  <a:gd name="T3" fmla="*/ 33 h 69"/>
                  <a:gd name="T4" fmla="*/ 33 w 69"/>
                  <a:gd name="T5" fmla="*/ 69 h 69"/>
                  <a:gd name="T6" fmla="*/ 69 w 69"/>
                  <a:gd name="T7" fmla="*/ 33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3"/>
                    </a:lnTo>
                    <a:lnTo>
                      <a:pt x="33" y="69"/>
                    </a:lnTo>
                    <a:lnTo>
                      <a:pt x="69" y="33"/>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3" name="Freeform 268"/>
              <p:cNvSpPr>
                <a:spLocks/>
              </p:cNvSpPr>
              <p:nvPr/>
            </p:nvSpPr>
            <p:spPr bwMode="auto">
              <a:xfrm>
                <a:off x="4283" y="2041"/>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4" name="Freeform 269"/>
              <p:cNvSpPr>
                <a:spLocks/>
              </p:cNvSpPr>
              <p:nvPr/>
            </p:nvSpPr>
            <p:spPr bwMode="auto">
              <a:xfrm>
                <a:off x="4337" y="2041"/>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5" name="Freeform 270"/>
              <p:cNvSpPr>
                <a:spLocks/>
              </p:cNvSpPr>
              <p:nvPr/>
            </p:nvSpPr>
            <p:spPr bwMode="auto">
              <a:xfrm>
                <a:off x="4387" y="2034"/>
                <a:ext cx="72" cy="72"/>
              </a:xfrm>
              <a:custGeom>
                <a:avLst/>
                <a:gdLst>
                  <a:gd name="T0" fmla="*/ 36 w 72"/>
                  <a:gd name="T1" fmla="*/ 0 h 72"/>
                  <a:gd name="T2" fmla="*/ 0 w 72"/>
                  <a:gd name="T3" fmla="*/ 36 h 72"/>
                  <a:gd name="T4" fmla="*/ 36 w 72"/>
                  <a:gd name="T5" fmla="*/ 72 h 72"/>
                  <a:gd name="T6" fmla="*/ 72 w 72"/>
                  <a:gd name="T7" fmla="*/ 36 h 72"/>
                  <a:gd name="T8" fmla="*/ 36 w 72"/>
                  <a:gd name="T9" fmla="*/ 0 h 72"/>
                </a:gdLst>
                <a:ahLst/>
                <a:cxnLst>
                  <a:cxn ang="0">
                    <a:pos x="T0" y="T1"/>
                  </a:cxn>
                  <a:cxn ang="0">
                    <a:pos x="T2" y="T3"/>
                  </a:cxn>
                  <a:cxn ang="0">
                    <a:pos x="T4" y="T5"/>
                  </a:cxn>
                  <a:cxn ang="0">
                    <a:pos x="T6" y="T7"/>
                  </a:cxn>
                  <a:cxn ang="0">
                    <a:pos x="T8" y="T9"/>
                  </a:cxn>
                </a:cxnLst>
                <a:rect l="0" t="0" r="r" b="b"/>
                <a:pathLst>
                  <a:path w="72" h="72">
                    <a:moveTo>
                      <a:pt x="36" y="0"/>
                    </a:moveTo>
                    <a:lnTo>
                      <a:pt x="0" y="36"/>
                    </a:lnTo>
                    <a:lnTo>
                      <a:pt x="36" y="72"/>
                    </a:lnTo>
                    <a:lnTo>
                      <a:pt x="72"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6" name="Freeform 271"/>
              <p:cNvSpPr>
                <a:spLocks/>
              </p:cNvSpPr>
              <p:nvPr/>
            </p:nvSpPr>
            <p:spPr bwMode="auto">
              <a:xfrm>
                <a:off x="4441" y="2020"/>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7" name="Freeform 272"/>
              <p:cNvSpPr>
                <a:spLocks/>
              </p:cNvSpPr>
              <p:nvPr/>
            </p:nvSpPr>
            <p:spPr bwMode="auto">
              <a:xfrm>
                <a:off x="4495" y="2027"/>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8" name="Freeform 273"/>
              <p:cNvSpPr>
                <a:spLocks/>
              </p:cNvSpPr>
              <p:nvPr/>
            </p:nvSpPr>
            <p:spPr bwMode="auto">
              <a:xfrm>
                <a:off x="4546" y="2020"/>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9" name="Freeform 274"/>
              <p:cNvSpPr>
                <a:spLocks/>
              </p:cNvSpPr>
              <p:nvPr/>
            </p:nvSpPr>
            <p:spPr bwMode="auto">
              <a:xfrm>
                <a:off x="4600" y="2009"/>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0" name="Freeform 275"/>
              <p:cNvSpPr>
                <a:spLocks/>
              </p:cNvSpPr>
              <p:nvPr/>
            </p:nvSpPr>
            <p:spPr bwMode="auto">
              <a:xfrm>
                <a:off x="4650" y="1991"/>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1" name="Freeform 276"/>
              <p:cNvSpPr>
                <a:spLocks/>
              </p:cNvSpPr>
              <p:nvPr/>
            </p:nvSpPr>
            <p:spPr bwMode="auto">
              <a:xfrm>
                <a:off x="4704" y="1998"/>
                <a:ext cx="68" cy="68"/>
              </a:xfrm>
              <a:custGeom>
                <a:avLst/>
                <a:gdLst>
                  <a:gd name="T0" fmla="*/ 32 w 68"/>
                  <a:gd name="T1" fmla="*/ 0 h 68"/>
                  <a:gd name="T2" fmla="*/ 0 w 68"/>
                  <a:gd name="T3" fmla="*/ 36 h 68"/>
                  <a:gd name="T4" fmla="*/ 32 w 68"/>
                  <a:gd name="T5" fmla="*/ 68 h 68"/>
                  <a:gd name="T6" fmla="*/ 68 w 68"/>
                  <a:gd name="T7" fmla="*/ 36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6"/>
                    </a:lnTo>
                    <a:lnTo>
                      <a:pt x="32" y="68"/>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2" name="Freeform 277"/>
              <p:cNvSpPr>
                <a:spLocks/>
              </p:cNvSpPr>
              <p:nvPr/>
            </p:nvSpPr>
            <p:spPr bwMode="auto">
              <a:xfrm>
                <a:off x="4754" y="1976"/>
                <a:ext cx="69" cy="69"/>
              </a:xfrm>
              <a:custGeom>
                <a:avLst/>
                <a:gdLst>
                  <a:gd name="T0" fmla="*/ 36 w 69"/>
                  <a:gd name="T1" fmla="*/ 0 h 69"/>
                  <a:gd name="T2" fmla="*/ 0 w 69"/>
                  <a:gd name="T3" fmla="*/ 36 h 69"/>
                  <a:gd name="T4" fmla="*/ 36 w 69"/>
                  <a:gd name="T5" fmla="*/ 69 h 69"/>
                  <a:gd name="T6" fmla="*/ 69 w 69"/>
                  <a:gd name="T7" fmla="*/ 36 h 69"/>
                  <a:gd name="T8" fmla="*/ 36 w 69"/>
                  <a:gd name="T9" fmla="*/ 0 h 69"/>
                </a:gdLst>
                <a:ahLst/>
                <a:cxnLst>
                  <a:cxn ang="0">
                    <a:pos x="T0" y="T1"/>
                  </a:cxn>
                  <a:cxn ang="0">
                    <a:pos x="T2" y="T3"/>
                  </a:cxn>
                  <a:cxn ang="0">
                    <a:pos x="T4" y="T5"/>
                  </a:cxn>
                  <a:cxn ang="0">
                    <a:pos x="T6" y="T7"/>
                  </a:cxn>
                  <a:cxn ang="0">
                    <a:pos x="T8" y="T9"/>
                  </a:cxn>
                </a:cxnLst>
                <a:rect l="0" t="0" r="r" b="b"/>
                <a:pathLst>
                  <a:path w="69" h="69">
                    <a:moveTo>
                      <a:pt x="36" y="0"/>
                    </a:moveTo>
                    <a:lnTo>
                      <a:pt x="0" y="36"/>
                    </a:lnTo>
                    <a:lnTo>
                      <a:pt x="36" y="69"/>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3" name="Freeform 278"/>
              <p:cNvSpPr>
                <a:spLocks/>
              </p:cNvSpPr>
              <p:nvPr/>
            </p:nvSpPr>
            <p:spPr bwMode="auto">
              <a:xfrm>
                <a:off x="4808" y="1973"/>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4" name="Freeform 279"/>
              <p:cNvSpPr>
                <a:spLocks/>
              </p:cNvSpPr>
              <p:nvPr/>
            </p:nvSpPr>
            <p:spPr bwMode="auto">
              <a:xfrm>
                <a:off x="4859" y="1969"/>
                <a:ext cx="72" cy="69"/>
              </a:xfrm>
              <a:custGeom>
                <a:avLst/>
                <a:gdLst>
                  <a:gd name="T0" fmla="*/ 36 w 72"/>
                  <a:gd name="T1" fmla="*/ 0 h 69"/>
                  <a:gd name="T2" fmla="*/ 0 w 72"/>
                  <a:gd name="T3" fmla="*/ 36 h 69"/>
                  <a:gd name="T4" fmla="*/ 36 w 72"/>
                  <a:gd name="T5" fmla="*/ 69 h 69"/>
                  <a:gd name="T6" fmla="*/ 72 w 72"/>
                  <a:gd name="T7" fmla="*/ 36 h 69"/>
                  <a:gd name="T8" fmla="*/ 36 w 72"/>
                  <a:gd name="T9" fmla="*/ 0 h 69"/>
                </a:gdLst>
                <a:ahLst/>
                <a:cxnLst>
                  <a:cxn ang="0">
                    <a:pos x="T0" y="T1"/>
                  </a:cxn>
                  <a:cxn ang="0">
                    <a:pos x="T2" y="T3"/>
                  </a:cxn>
                  <a:cxn ang="0">
                    <a:pos x="T4" y="T5"/>
                  </a:cxn>
                  <a:cxn ang="0">
                    <a:pos x="T6" y="T7"/>
                  </a:cxn>
                  <a:cxn ang="0">
                    <a:pos x="T8" y="T9"/>
                  </a:cxn>
                </a:cxnLst>
                <a:rect l="0" t="0" r="r" b="b"/>
                <a:pathLst>
                  <a:path w="72" h="69">
                    <a:moveTo>
                      <a:pt x="36" y="0"/>
                    </a:moveTo>
                    <a:lnTo>
                      <a:pt x="0" y="36"/>
                    </a:lnTo>
                    <a:lnTo>
                      <a:pt x="36" y="69"/>
                    </a:lnTo>
                    <a:lnTo>
                      <a:pt x="72"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5" name="Freeform 280"/>
              <p:cNvSpPr>
                <a:spLocks/>
              </p:cNvSpPr>
              <p:nvPr/>
            </p:nvSpPr>
            <p:spPr bwMode="auto">
              <a:xfrm>
                <a:off x="4913" y="1958"/>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6" name="Freeform 281"/>
              <p:cNvSpPr>
                <a:spLocks/>
              </p:cNvSpPr>
              <p:nvPr/>
            </p:nvSpPr>
            <p:spPr bwMode="auto">
              <a:xfrm>
                <a:off x="4967" y="1958"/>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7" name="Freeform 282"/>
              <p:cNvSpPr>
                <a:spLocks/>
              </p:cNvSpPr>
              <p:nvPr/>
            </p:nvSpPr>
            <p:spPr bwMode="auto">
              <a:xfrm>
                <a:off x="5017" y="1951"/>
                <a:ext cx="69" cy="69"/>
              </a:xfrm>
              <a:custGeom>
                <a:avLst/>
                <a:gdLst>
                  <a:gd name="T0" fmla="*/ 36 w 69"/>
                  <a:gd name="T1" fmla="*/ 0 h 69"/>
                  <a:gd name="T2" fmla="*/ 0 w 69"/>
                  <a:gd name="T3" fmla="*/ 33 h 69"/>
                  <a:gd name="T4" fmla="*/ 36 w 69"/>
                  <a:gd name="T5" fmla="*/ 69 h 69"/>
                  <a:gd name="T6" fmla="*/ 69 w 69"/>
                  <a:gd name="T7" fmla="*/ 33 h 69"/>
                  <a:gd name="T8" fmla="*/ 36 w 69"/>
                  <a:gd name="T9" fmla="*/ 0 h 69"/>
                </a:gdLst>
                <a:ahLst/>
                <a:cxnLst>
                  <a:cxn ang="0">
                    <a:pos x="T0" y="T1"/>
                  </a:cxn>
                  <a:cxn ang="0">
                    <a:pos x="T2" y="T3"/>
                  </a:cxn>
                  <a:cxn ang="0">
                    <a:pos x="T4" y="T5"/>
                  </a:cxn>
                  <a:cxn ang="0">
                    <a:pos x="T6" y="T7"/>
                  </a:cxn>
                  <a:cxn ang="0">
                    <a:pos x="T8" y="T9"/>
                  </a:cxn>
                </a:cxnLst>
                <a:rect l="0" t="0" r="r" b="b"/>
                <a:pathLst>
                  <a:path w="69" h="69">
                    <a:moveTo>
                      <a:pt x="36" y="0"/>
                    </a:moveTo>
                    <a:lnTo>
                      <a:pt x="0" y="33"/>
                    </a:lnTo>
                    <a:lnTo>
                      <a:pt x="36" y="69"/>
                    </a:lnTo>
                    <a:lnTo>
                      <a:pt x="69"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8" name="Freeform 283"/>
              <p:cNvSpPr>
                <a:spLocks/>
              </p:cNvSpPr>
              <p:nvPr/>
            </p:nvSpPr>
            <p:spPr bwMode="auto">
              <a:xfrm>
                <a:off x="5071" y="1930"/>
                <a:ext cx="69" cy="68"/>
              </a:xfrm>
              <a:custGeom>
                <a:avLst/>
                <a:gdLst>
                  <a:gd name="T0" fmla="*/ 33 w 69"/>
                  <a:gd name="T1" fmla="*/ 0 h 68"/>
                  <a:gd name="T2" fmla="*/ 0 w 69"/>
                  <a:gd name="T3" fmla="*/ 32 h 68"/>
                  <a:gd name="T4" fmla="*/ 33 w 69"/>
                  <a:gd name="T5" fmla="*/ 68 h 68"/>
                  <a:gd name="T6" fmla="*/ 69 w 69"/>
                  <a:gd name="T7" fmla="*/ 32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2"/>
                    </a:lnTo>
                    <a:lnTo>
                      <a:pt x="33" y="68"/>
                    </a:lnTo>
                    <a:lnTo>
                      <a:pt x="69" y="32"/>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9" name="Freeform 284"/>
              <p:cNvSpPr>
                <a:spLocks/>
              </p:cNvSpPr>
              <p:nvPr/>
            </p:nvSpPr>
            <p:spPr bwMode="auto">
              <a:xfrm>
                <a:off x="5122" y="1937"/>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0" name="Freeform 285"/>
              <p:cNvSpPr>
                <a:spLocks/>
              </p:cNvSpPr>
              <p:nvPr/>
            </p:nvSpPr>
            <p:spPr bwMode="auto">
              <a:xfrm>
                <a:off x="5176" y="1922"/>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1" name="Freeform 286"/>
              <p:cNvSpPr>
                <a:spLocks/>
              </p:cNvSpPr>
              <p:nvPr/>
            </p:nvSpPr>
            <p:spPr bwMode="auto">
              <a:xfrm>
                <a:off x="5226" y="1901"/>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2" name="Freeform 287"/>
              <p:cNvSpPr>
                <a:spLocks/>
              </p:cNvSpPr>
              <p:nvPr/>
            </p:nvSpPr>
            <p:spPr bwMode="auto">
              <a:xfrm>
                <a:off x="5280" y="1908"/>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3" name="Freeform 288"/>
              <p:cNvSpPr>
                <a:spLocks/>
              </p:cNvSpPr>
              <p:nvPr/>
            </p:nvSpPr>
            <p:spPr bwMode="auto">
              <a:xfrm>
                <a:off x="5330" y="1890"/>
                <a:ext cx="72" cy="68"/>
              </a:xfrm>
              <a:custGeom>
                <a:avLst/>
                <a:gdLst>
                  <a:gd name="T0" fmla="*/ 36 w 72"/>
                  <a:gd name="T1" fmla="*/ 0 h 68"/>
                  <a:gd name="T2" fmla="*/ 0 w 72"/>
                  <a:gd name="T3" fmla="*/ 32 h 68"/>
                  <a:gd name="T4" fmla="*/ 36 w 72"/>
                  <a:gd name="T5" fmla="*/ 68 h 68"/>
                  <a:gd name="T6" fmla="*/ 72 w 72"/>
                  <a:gd name="T7" fmla="*/ 32 h 68"/>
                  <a:gd name="T8" fmla="*/ 36 w 72"/>
                  <a:gd name="T9" fmla="*/ 0 h 68"/>
                </a:gdLst>
                <a:ahLst/>
                <a:cxnLst>
                  <a:cxn ang="0">
                    <a:pos x="T0" y="T1"/>
                  </a:cxn>
                  <a:cxn ang="0">
                    <a:pos x="T2" y="T3"/>
                  </a:cxn>
                  <a:cxn ang="0">
                    <a:pos x="T4" y="T5"/>
                  </a:cxn>
                  <a:cxn ang="0">
                    <a:pos x="T6" y="T7"/>
                  </a:cxn>
                  <a:cxn ang="0">
                    <a:pos x="T8" y="T9"/>
                  </a:cxn>
                </a:cxnLst>
                <a:rect l="0" t="0" r="r" b="b"/>
                <a:pathLst>
                  <a:path w="72" h="68">
                    <a:moveTo>
                      <a:pt x="36" y="0"/>
                    </a:moveTo>
                    <a:lnTo>
                      <a:pt x="0" y="32"/>
                    </a:lnTo>
                    <a:lnTo>
                      <a:pt x="36" y="68"/>
                    </a:lnTo>
                    <a:lnTo>
                      <a:pt x="72"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4" name="Freeform 289"/>
              <p:cNvSpPr>
                <a:spLocks/>
              </p:cNvSpPr>
              <p:nvPr/>
            </p:nvSpPr>
            <p:spPr bwMode="auto">
              <a:xfrm>
                <a:off x="5384" y="1890"/>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5" name="Freeform 290"/>
              <p:cNvSpPr>
                <a:spLocks/>
              </p:cNvSpPr>
              <p:nvPr/>
            </p:nvSpPr>
            <p:spPr bwMode="auto">
              <a:xfrm>
                <a:off x="5438" y="1868"/>
                <a:ext cx="69" cy="69"/>
              </a:xfrm>
              <a:custGeom>
                <a:avLst/>
                <a:gdLst>
                  <a:gd name="T0" fmla="*/ 33 w 69"/>
                  <a:gd name="T1" fmla="*/ 0 h 69"/>
                  <a:gd name="T2" fmla="*/ 0 w 69"/>
                  <a:gd name="T3" fmla="*/ 33 h 69"/>
                  <a:gd name="T4" fmla="*/ 33 w 69"/>
                  <a:gd name="T5" fmla="*/ 69 h 69"/>
                  <a:gd name="T6" fmla="*/ 69 w 69"/>
                  <a:gd name="T7" fmla="*/ 33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3"/>
                    </a:lnTo>
                    <a:lnTo>
                      <a:pt x="33" y="69"/>
                    </a:lnTo>
                    <a:lnTo>
                      <a:pt x="69" y="33"/>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6" name="Freeform 291"/>
              <p:cNvSpPr>
                <a:spLocks/>
              </p:cNvSpPr>
              <p:nvPr/>
            </p:nvSpPr>
            <p:spPr bwMode="auto">
              <a:xfrm>
                <a:off x="5489" y="1865"/>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7" name="Freeform 292"/>
              <p:cNvSpPr>
                <a:spLocks/>
              </p:cNvSpPr>
              <p:nvPr/>
            </p:nvSpPr>
            <p:spPr bwMode="auto">
              <a:xfrm>
                <a:off x="5543" y="1858"/>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8" name="Freeform 293"/>
              <p:cNvSpPr>
                <a:spLocks/>
              </p:cNvSpPr>
              <p:nvPr/>
            </p:nvSpPr>
            <p:spPr bwMode="auto">
              <a:xfrm>
                <a:off x="5593" y="1836"/>
                <a:ext cx="69" cy="72"/>
              </a:xfrm>
              <a:custGeom>
                <a:avLst/>
                <a:gdLst>
                  <a:gd name="T0" fmla="*/ 36 w 69"/>
                  <a:gd name="T1" fmla="*/ 0 h 72"/>
                  <a:gd name="T2" fmla="*/ 0 w 69"/>
                  <a:gd name="T3" fmla="*/ 36 h 72"/>
                  <a:gd name="T4" fmla="*/ 36 w 69"/>
                  <a:gd name="T5" fmla="*/ 72 h 72"/>
                  <a:gd name="T6" fmla="*/ 69 w 69"/>
                  <a:gd name="T7" fmla="*/ 36 h 72"/>
                  <a:gd name="T8" fmla="*/ 36 w 69"/>
                  <a:gd name="T9" fmla="*/ 0 h 72"/>
                </a:gdLst>
                <a:ahLst/>
                <a:cxnLst>
                  <a:cxn ang="0">
                    <a:pos x="T0" y="T1"/>
                  </a:cxn>
                  <a:cxn ang="0">
                    <a:pos x="T2" y="T3"/>
                  </a:cxn>
                  <a:cxn ang="0">
                    <a:pos x="T4" y="T5"/>
                  </a:cxn>
                  <a:cxn ang="0">
                    <a:pos x="T6" y="T7"/>
                  </a:cxn>
                  <a:cxn ang="0">
                    <a:pos x="T8" y="T9"/>
                  </a:cxn>
                </a:cxnLst>
                <a:rect l="0" t="0" r="r" b="b"/>
                <a:pathLst>
                  <a:path w="69" h="72">
                    <a:moveTo>
                      <a:pt x="36" y="0"/>
                    </a:moveTo>
                    <a:lnTo>
                      <a:pt x="0" y="36"/>
                    </a:lnTo>
                    <a:lnTo>
                      <a:pt x="36" y="72"/>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04" name="Freeform 294"/>
              <p:cNvSpPr>
                <a:spLocks/>
              </p:cNvSpPr>
              <p:nvPr/>
            </p:nvSpPr>
            <p:spPr bwMode="auto">
              <a:xfrm>
                <a:off x="5647" y="1822"/>
                <a:ext cx="69" cy="72"/>
              </a:xfrm>
              <a:custGeom>
                <a:avLst/>
                <a:gdLst>
                  <a:gd name="T0" fmla="*/ 33 w 69"/>
                  <a:gd name="T1" fmla="*/ 0 h 72"/>
                  <a:gd name="T2" fmla="*/ 0 w 69"/>
                  <a:gd name="T3" fmla="*/ 36 h 72"/>
                  <a:gd name="T4" fmla="*/ 33 w 69"/>
                  <a:gd name="T5" fmla="*/ 72 h 72"/>
                  <a:gd name="T6" fmla="*/ 69 w 69"/>
                  <a:gd name="T7" fmla="*/ 36 h 72"/>
                  <a:gd name="T8" fmla="*/ 33 w 69"/>
                  <a:gd name="T9" fmla="*/ 0 h 72"/>
                </a:gdLst>
                <a:ahLst/>
                <a:cxnLst>
                  <a:cxn ang="0">
                    <a:pos x="T0" y="T1"/>
                  </a:cxn>
                  <a:cxn ang="0">
                    <a:pos x="T2" y="T3"/>
                  </a:cxn>
                  <a:cxn ang="0">
                    <a:pos x="T4" y="T5"/>
                  </a:cxn>
                  <a:cxn ang="0">
                    <a:pos x="T6" y="T7"/>
                  </a:cxn>
                  <a:cxn ang="0">
                    <a:pos x="T8" y="T9"/>
                  </a:cxn>
                </a:cxnLst>
                <a:rect l="0" t="0" r="r" b="b"/>
                <a:pathLst>
                  <a:path w="69" h="72">
                    <a:moveTo>
                      <a:pt x="33" y="0"/>
                    </a:moveTo>
                    <a:lnTo>
                      <a:pt x="0" y="36"/>
                    </a:lnTo>
                    <a:lnTo>
                      <a:pt x="33" y="72"/>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05" name="Freeform 295"/>
              <p:cNvSpPr>
                <a:spLocks/>
              </p:cNvSpPr>
              <p:nvPr/>
            </p:nvSpPr>
            <p:spPr bwMode="auto">
              <a:xfrm>
                <a:off x="5698" y="1818"/>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06" name="Freeform 296"/>
              <p:cNvSpPr>
                <a:spLocks/>
              </p:cNvSpPr>
              <p:nvPr/>
            </p:nvSpPr>
            <p:spPr bwMode="auto">
              <a:xfrm>
                <a:off x="5752" y="1807"/>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07" name="Freeform 297"/>
              <p:cNvSpPr>
                <a:spLocks/>
              </p:cNvSpPr>
              <p:nvPr/>
            </p:nvSpPr>
            <p:spPr bwMode="auto">
              <a:xfrm>
                <a:off x="5802" y="1796"/>
                <a:ext cx="72" cy="69"/>
              </a:xfrm>
              <a:custGeom>
                <a:avLst/>
                <a:gdLst>
                  <a:gd name="T0" fmla="*/ 36 w 72"/>
                  <a:gd name="T1" fmla="*/ 0 h 69"/>
                  <a:gd name="T2" fmla="*/ 0 w 72"/>
                  <a:gd name="T3" fmla="*/ 33 h 69"/>
                  <a:gd name="T4" fmla="*/ 36 w 72"/>
                  <a:gd name="T5" fmla="*/ 69 h 69"/>
                  <a:gd name="T6" fmla="*/ 72 w 72"/>
                  <a:gd name="T7" fmla="*/ 33 h 69"/>
                  <a:gd name="T8" fmla="*/ 36 w 72"/>
                  <a:gd name="T9" fmla="*/ 0 h 69"/>
                </a:gdLst>
                <a:ahLst/>
                <a:cxnLst>
                  <a:cxn ang="0">
                    <a:pos x="T0" y="T1"/>
                  </a:cxn>
                  <a:cxn ang="0">
                    <a:pos x="T2" y="T3"/>
                  </a:cxn>
                  <a:cxn ang="0">
                    <a:pos x="T4" y="T5"/>
                  </a:cxn>
                  <a:cxn ang="0">
                    <a:pos x="T6" y="T7"/>
                  </a:cxn>
                  <a:cxn ang="0">
                    <a:pos x="T8" y="T9"/>
                  </a:cxn>
                </a:cxnLst>
                <a:rect l="0" t="0" r="r" b="b"/>
                <a:pathLst>
                  <a:path w="72" h="69">
                    <a:moveTo>
                      <a:pt x="36" y="0"/>
                    </a:moveTo>
                    <a:lnTo>
                      <a:pt x="0" y="33"/>
                    </a:lnTo>
                    <a:lnTo>
                      <a:pt x="36" y="69"/>
                    </a:lnTo>
                    <a:lnTo>
                      <a:pt x="72"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08" name="Freeform 298"/>
              <p:cNvSpPr>
                <a:spLocks/>
              </p:cNvSpPr>
              <p:nvPr/>
            </p:nvSpPr>
            <p:spPr bwMode="auto">
              <a:xfrm>
                <a:off x="5856" y="1778"/>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09" name="Freeform 299"/>
              <p:cNvSpPr>
                <a:spLocks/>
              </p:cNvSpPr>
              <p:nvPr/>
            </p:nvSpPr>
            <p:spPr bwMode="auto">
              <a:xfrm>
                <a:off x="5910" y="1782"/>
                <a:ext cx="68" cy="68"/>
              </a:xfrm>
              <a:custGeom>
                <a:avLst/>
                <a:gdLst>
                  <a:gd name="T0" fmla="*/ 32 w 68"/>
                  <a:gd name="T1" fmla="*/ 0 h 68"/>
                  <a:gd name="T2" fmla="*/ 0 w 68"/>
                  <a:gd name="T3" fmla="*/ 36 h 68"/>
                  <a:gd name="T4" fmla="*/ 32 w 68"/>
                  <a:gd name="T5" fmla="*/ 68 h 68"/>
                  <a:gd name="T6" fmla="*/ 68 w 68"/>
                  <a:gd name="T7" fmla="*/ 36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6"/>
                    </a:lnTo>
                    <a:lnTo>
                      <a:pt x="32" y="68"/>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10" name="Freeform 300"/>
              <p:cNvSpPr>
                <a:spLocks/>
              </p:cNvSpPr>
              <p:nvPr/>
            </p:nvSpPr>
            <p:spPr bwMode="auto">
              <a:xfrm>
                <a:off x="5960" y="1768"/>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11" name="Freeform 301"/>
              <p:cNvSpPr>
                <a:spLocks/>
              </p:cNvSpPr>
              <p:nvPr/>
            </p:nvSpPr>
            <p:spPr bwMode="auto">
              <a:xfrm>
                <a:off x="6014" y="1739"/>
                <a:ext cx="69" cy="68"/>
              </a:xfrm>
              <a:custGeom>
                <a:avLst/>
                <a:gdLst>
                  <a:gd name="T0" fmla="*/ 33 w 69"/>
                  <a:gd name="T1" fmla="*/ 0 h 68"/>
                  <a:gd name="T2" fmla="*/ 0 w 69"/>
                  <a:gd name="T3" fmla="*/ 32 h 68"/>
                  <a:gd name="T4" fmla="*/ 33 w 69"/>
                  <a:gd name="T5" fmla="*/ 68 h 68"/>
                  <a:gd name="T6" fmla="*/ 69 w 69"/>
                  <a:gd name="T7" fmla="*/ 32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2"/>
                    </a:lnTo>
                    <a:lnTo>
                      <a:pt x="33" y="68"/>
                    </a:lnTo>
                    <a:lnTo>
                      <a:pt x="69" y="32"/>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12" name="Freeform 302"/>
              <p:cNvSpPr>
                <a:spLocks/>
              </p:cNvSpPr>
              <p:nvPr/>
            </p:nvSpPr>
            <p:spPr bwMode="auto">
              <a:xfrm>
                <a:off x="6065" y="1721"/>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13" name="Freeform 303"/>
              <p:cNvSpPr>
                <a:spLocks/>
              </p:cNvSpPr>
              <p:nvPr/>
            </p:nvSpPr>
            <p:spPr bwMode="auto">
              <a:xfrm>
                <a:off x="6119" y="1721"/>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14" name="Freeform 304"/>
              <p:cNvSpPr>
                <a:spLocks/>
              </p:cNvSpPr>
              <p:nvPr/>
            </p:nvSpPr>
            <p:spPr bwMode="auto">
              <a:xfrm>
                <a:off x="6169" y="1692"/>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15" name="Freeform 305"/>
              <p:cNvSpPr>
                <a:spLocks/>
              </p:cNvSpPr>
              <p:nvPr/>
            </p:nvSpPr>
            <p:spPr bwMode="auto">
              <a:xfrm>
                <a:off x="6223" y="1678"/>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16" name="Freeform 306"/>
              <p:cNvSpPr>
                <a:spLocks/>
              </p:cNvSpPr>
              <p:nvPr/>
            </p:nvSpPr>
            <p:spPr bwMode="auto">
              <a:xfrm>
                <a:off x="6277" y="1667"/>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17" name="Freeform 307"/>
              <p:cNvSpPr>
                <a:spLocks/>
              </p:cNvSpPr>
              <p:nvPr/>
            </p:nvSpPr>
            <p:spPr bwMode="auto">
              <a:xfrm>
                <a:off x="6328" y="1620"/>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18" name="Freeform 308"/>
              <p:cNvSpPr>
                <a:spLocks/>
              </p:cNvSpPr>
              <p:nvPr/>
            </p:nvSpPr>
            <p:spPr bwMode="auto">
              <a:xfrm>
                <a:off x="6382" y="1620"/>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19" name="Freeform 309"/>
              <p:cNvSpPr>
                <a:spLocks/>
              </p:cNvSpPr>
              <p:nvPr/>
            </p:nvSpPr>
            <p:spPr bwMode="auto">
              <a:xfrm>
                <a:off x="6432" y="1580"/>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20" name="Freeform 310"/>
              <p:cNvSpPr>
                <a:spLocks/>
              </p:cNvSpPr>
              <p:nvPr/>
            </p:nvSpPr>
            <p:spPr bwMode="auto">
              <a:xfrm>
                <a:off x="6486" y="1577"/>
                <a:ext cx="68" cy="68"/>
              </a:xfrm>
              <a:custGeom>
                <a:avLst/>
                <a:gdLst>
                  <a:gd name="T0" fmla="*/ 32 w 68"/>
                  <a:gd name="T1" fmla="*/ 0 h 68"/>
                  <a:gd name="T2" fmla="*/ 0 w 68"/>
                  <a:gd name="T3" fmla="*/ 36 h 68"/>
                  <a:gd name="T4" fmla="*/ 32 w 68"/>
                  <a:gd name="T5" fmla="*/ 68 h 68"/>
                  <a:gd name="T6" fmla="*/ 68 w 68"/>
                  <a:gd name="T7" fmla="*/ 36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6"/>
                    </a:lnTo>
                    <a:lnTo>
                      <a:pt x="32" y="68"/>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21" name="Freeform 311"/>
              <p:cNvSpPr>
                <a:spLocks/>
              </p:cNvSpPr>
              <p:nvPr/>
            </p:nvSpPr>
            <p:spPr bwMode="auto">
              <a:xfrm>
                <a:off x="6536" y="1566"/>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22" name="Freeform 312"/>
              <p:cNvSpPr>
                <a:spLocks/>
              </p:cNvSpPr>
              <p:nvPr/>
            </p:nvSpPr>
            <p:spPr bwMode="auto">
              <a:xfrm>
                <a:off x="6590" y="1494"/>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23" name="Freeform 313"/>
              <p:cNvSpPr>
                <a:spLocks/>
              </p:cNvSpPr>
              <p:nvPr/>
            </p:nvSpPr>
            <p:spPr bwMode="auto">
              <a:xfrm>
                <a:off x="6641" y="1447"/>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24" name="Oval 314"/>
              <p:cNvSpPr>
                <a:spLocks noChangeArrowheads="1"/>
              </p:cNvSpPr>
              <p:nvPr/>
            </p:nvSpPr>
            <p:spPr bwMode="auto">
              <a:xfrm>
                <a:off x="1471" y="2905"/>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25" name="Oval 315"/>
              <p:cNvSpPr>
                <a:spLocks noChangeArrowheads="1"/>
              </p:cNvSpPr>
              <p:nvPr/>
            </p:nvSpPr>
            <p:spPr bwMode="auto">
              <a:xfrm>
                <a:off x="1522" y="285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26" name="Oval 316"/>
              <p:cNvSpPr>
                <a:spLocks noChangeArrowheads="1"/>
              </p:cNvSpPr>
              <p:nvPr/>
            </p:nvSpPr>
            <p:spPr bwMode="auto">
              <a:xfrm>
                <a:off x="1576" y="283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27" name="Oval 317"/>
              <p:cNvSpPr>
                <a:spLocks noChangeArrowheads="1"/>
              </p:cNvSpPr>
              <p:nvPr/>
            </p:nvSpPr>
            <p:spPr bwMode="auto">
              <a:xfrm>
                <a:off x="1626" y="2812"/>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28" name="Oval 318"/>
              <p:cNvSpPr>
                <a:spLocks noChangeArrowheads="1"/>
              </p:cNvSpPr>
              <p:nvPr/>
            </p:nvSpPr>
            <p:spPr bwMode="auto">
              <a:xfrm>
                <a:off x="1680" y="279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29" name="Oval 319"/>
              <p:cNvSpPr>
                <a:spLocks noChangeArrowheads="1"/>
              </p:cNvSpPr>
              <p:nvPr/>
            </p:nvSpPr>
            <p:spPr bwMode="auto">
              <a:xfrm>
                <a:off x="1730" y="2794"/>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30" name="Oval 320"/>
              <p:cNvSpPr>
                <a:spLocks noChangeArrowheads="1"/>
              </p:cNvSpPr>
              <p:nvPr/>
            </p:nvSpPr>
            <p:spPr bwMode="auto">
              <a:xfrm>
                <a:off x="1784" y="2754"/>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31" name="Oval 321"/>
              <p:cNvSpPr>
                <a:spLocks noChangeArrowheads="1"/>
              </p:cNvSpPr>
              <p:nvPr/>
            </p:nvSpPr>
            <p:spPr bwMode="auto">
              <a:xfrm>
                <a:off x="1838" y="2743"/>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32" name="Oval 322"/>
              <p:cNvSpPr>
                <a:spLocks noChangeArrowheads="1"/>
              </p:cNvSpPr>
              <p:nvPr/>
            </p:nvSpPr>
            <p:spPr bwMode="auto">
              <a:xfrm>
                <a:off x="1889" y="274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33" name="Oval 323"/>
              <p:cNvSpPr>
                <a:spLocks noChangeArrowheads="1"/>
              </p:cNvSpPr>
              <p:nvPr/>
            </p:nvSpPr>
            <p:spPr bwMode="auto">
              <a:xfrm>
                <a:off x="1943" y="273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34" name="Oval 324"/>
              <p:cNvSpPr>
                <a:spLocks noChangeArrowheads="1"/>
              </p:cNvSpPr>
              <p:nvPr/>
            </p:nvSpPr>
            <p:spPr bwMode="auto">
              <a:xfrm>
                <a:off x="1993" y="273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35" name="Oval 325"/>
              <p:cNvSpPr>
                <a:spLocks noChangeArrowheads="1"/>
              </p:cNvSpPr>
              <p:nvPr/>
            </p:nvSpPr>
            <p:spPr bwMode="auto">
              <a:xfrm>
                <a:off x="2047" y="2689"/>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36" name="Oval 326"/>
              <p:cNvSpPr>
                <a:spLocks noChangeArrowheads="1"/>
              </p:cNvSpPr>
              <p:nvPr/>
            </p:nvSpPr>
            <p:spPr bwMode="auto">
              <a:xfrm>
                <a:off x="2098" y="2711"/>
                <a:ext cx="39"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37" name="Oval 327"/>
              <p:cNvSpPr>
                <a:spLocks noChangeArrowheads="1"/>
              </p:cNvSpPr>
              <p:nvPr/>
            </p:nvSpPr>
            <p:spPr bwMode="auto">
              <a:xfrm>
                <a:off x="2152" y="2678"/>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38" name="Oval 328"/>
              <p:cNvSpPr>
                <a:spLocks noChangeArrowheads="1"/>
              </p:cNvSpPr>
              <p:nvPr/>
            </p:nvSpPr>
            <p:spPr bwMode="auto">
              <a:xfrm>
                <a:off x="2202" y="2704"/>
                <a:ext cx="40"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39" name="Oval 329"/>
              <p:cNvSpPr>
                <a:spLocks noChangeArrowheads="1"/>
              </p:cNvSpPr>
              <p:nvPr/>
            </p:nvSpPr>
            <p:spPr bwMode="auto">
              <a:xfrm>
                <a:off x="2256" y="2668"/>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40" name="Oval 330"/>
              <p:cNvSpPr>
                <a:spLocks noChangeArrowheads="1"/>
              </p:cNvSpPr>
              <p:nvPr/>
            </p:nvSpPr>
            <p:spPr bwMode="auto">
              <a:xfrm>
                <a:off x="2310" y="2671"/>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41" name="Oval 331"/>
              <p:cNvSpPr>
                <a:spLocks noChangeArrowheads="1"/>
              </p:cNvSpPr>
              <p:nvPr/>
            </p:nvSpPr>
            <p:spPr bwMode="auto">
              <a:xfrm>
                <a:off x="2360" y="265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42" name="Oval 332"/>
              <p:cNvSpPr>
                <a:spLocks noChangeArrowheads="1"/>
              </p:cNvSpPr>
              <p:nvPr/>
            </p:nvSpPr>
            <p:spPr bwMode="auto">
              <a:xfrm>
                <a:off x="2414" y="265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43" name="Oval 333"/>
              <p:cNvSpPr>
                <a:spLocks noChangeArrowheads="1"/>
              </p:cNvSpPr>
              <p:nvPr/>
            </p:nvSpPr>
            <p:spPr bwMode="auto">
              <a:xfrm>
                <a:off x="2465" y="260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44" name="Oval 334"/>
              <p:cNvSpPr>
                <a:spLocks noChangeArrowheads="1"/>
              </p:cNvSpPr>
              <p:nvPr/>
            </p:nvSpPr>
            <p:spPr bwMode="auto">
              <a:xfrm>
                <a:off x="2519" y="263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45" name="Oval 335"/>
              <p:cNvSpPr>
                <a:spLocks noChangeArrowheads="1"/>
              </p:cNvSpPr>
              <p:nvPr/>
            </p:nvSpPr>
            <p:spPr bwMode="auto">
              <a:xfrm>
                <a:off x="2569" y="2628"/>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46" name="Oval 336"/>
              <p:cNvSpPr>
                <a:spLocks noChangeArrowheads="1"/>
              </p:cNvSpPr>
              <p:nvPr/>
            </p:nvSpPr>
            <p:spPr bwMode="auto">
              <a:xfrm>
                <a:off x="2623" y="262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47" name="Oval 337"/>
              <p:cNvSpPr>
                <a:spLocks noChangeArrowheads="1"/>
              </p:cNvSpPr>
              <p:nvPr/>
            </p:nvSpPr>
            <p:spPr bwMode="auto">
              <a:xfrm>
                <a:off x="2677" y="261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48" name="Oval 338"/>
              <p:cNvSpPr>
                <a:spLocks noChangeArrowheads="1"/>
              </p:cNvSpPr>
              <p:nvPr/>
            </p:nvSpPr>
            <p:spPr bwMode="auto">
              <a:xfrm>
                <a:off x="2728" y="259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49" name="Oval 339"/>
              <p:cNvSpPr>
                <a:spLocks noChangeArrowheads="1"/>
              </p:cNvSpPr>
              <p:nvPr/>
            </p:nvSpPr>
            <p:spPr bwMode="auto">
              <a:xfrm>
                <a:off x="2782" y="257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50" name="Oval 340"/>
              <p:cNvSpPr>
                <a:spLocks noChangeArrowheads="1"/>
              </p:cNvSpPr>
              <p:nvPr/>
            </p:nvSpPr>
            <p:spPr bwMode="auto">
              <a:xfrm>
                <a:off x="2832" y="2574"/>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51" name="Oval 341"/>
              <p:cNvSpPr>
                <a:spLocks noChangeArrowheads="1"/>
              </p:cNvSpPr>
              <p:nvPr/>
            </p:nvSpPr>
            <p:spPr bwMode="auto">
              <a:xfrm>
                <a:off x="2886" y="257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52" name="Oval 342"/>
              <p:cNvSpPr>
                <a:spLocks noChangeArrowheads="1"/>
              </p:cNvSpPr>
              <p:nvPr/>
            </p:nvSpPr>
            <p:spPr bwMode="auto">
              <a:xfrm>
                <a:off x="2936" y="258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53" name="Oval 343"/>
              <p:cNvSpPr>
                <a:spLocks noChangeArrowheads="1"/>
              </p:cNvSpPr>
              <p:nvPr/>
            </p:nvSpPr>
            <p:spPr bwMode="auto">
              <a:xfrm>
                <a:off x="2990" y="256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54" name="Oval 344"/>
              <p:cNvSpPr>
                <a:spLocks noChangeArrowheads="1"/>
              </p:cNvSpPr>
              <p:nvPr/>
            </p:nvSpPr>
            <p:spPr bwMode="auto">
              <a:xfrm>
                <a:off x="3041" y="2578"/>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55" name="Oval 345"/>
              <p:cNvSpPr>
                <a:spLocks noChangeArrowheads="1"/>
              </p:cNvSpPr>
              <p:nvPr/>
            </p:nvSpPr>
            <p:spPr bwMode="auto">
              <a:xfrm>
                <a:off x="3095" y="255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56" name="Oval 346"/>
              <p:cNvSpPr>
                <a:spLocks noChangeArrowheads="1"/>
              </p:cNvSpPr>
              <p:nvPr/>
            </p:nvSpPr>
            <p:spPr bwMode="auto">
              <a:xfrm>
                <a:off x="3149" y="253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57" name="Oval 347"/>
              <p:cNvSpPr>
                <a:spLocks noChangeArrowheads="1"/>
              </p:cNvSpPr>
              <p:nvPr/>
            </p:nvSpPr>
            <p:spPr bwMode="auto">
              <a:xfrm>
                <a:off x="3199" y="252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58" name="Oval 348"/>
              <p:cNvSpPr>
                <a:spLocks noChangeArrowheads="1"/>
              </p:cNvSpPr>
              <p:nvPr/>
            </p:nvSpPr>
            <p:spPr bwMode="auto">
              <a:xfrm>
                <a:off x="3253" y="253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59" name="Oval 349"/>
              <p:cNvSpPr>
                <a:spLocks noChangeArrowheads="1"/>
              </p:cNvSpPr>
              <p:nvPr/>
            </p:nvSpPr>
            <p:spPr bwMode="auto">
              <a:xfrm>
                <a:off x="3304" y="252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60" name="Oval 350"/>
              <p:cNvSpPr>
                <a:spLocks noChangeArrowheads="1"/>
              </p:cNvSpPr>
              <p:nvPr/>
            </p:nvSpPr>
            <p:spPr bwMode="auto">
              <a:xfrm>
                <a:off x="3358" y="249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61" name="Oval 351"/>
              <p:cNvSpPr>
                <a:spLocks noChangeArrowheads="1"/>
              </p:cNvSpPr>
              <p:nvPr/>
            </p:nvSpPr>
            <p:spPr bwMode="auto">
              <a:xfrm>
                <a:off x="3408" y="244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62" name="Oval 352"/>
              <p:cNvSpPr>
                <a:spLocks noChangeArrowheads="1"/>
              </p:cNvSpPr>
              <p:nvPr/>
            </p:nvSpPr>
            <p:spPr bwMode="auto">
              <a:xfrm>
                <a:off x="3462" y="2455"/>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63" name="Oval 353"/>
              <p:cNvSpPr>
                <a:spLocks noChangeArrowheads="1"/>
              </p:cNvSpPr>
              <p:nvPr/>
            </p:nvSpPr>
            <p:spPr bwMode="auto">
              <a:xfrm>
                <a:off x="3512" y="2462"/>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64" name="Oval 354"/>
              <p:cNvSpPr>
                <a:spLocks noChangeArrowheads="1"/>
              </p:cNvSpPr>
              <p:nvPr/>
            </p:nvSpPr>
            <p:spPr bwMode="auto">
              <a:xfrm>
                <a:off x="3566" y="244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65" name="Oval 355"/>
              <p:cNvSpPr>
                <a:spLocks noChangeArrowheads="1"/>
              </p:cNvSpPr>
              <p:nvPr/>
            </p:nvSpPr>
            <p:spPr bwMode="auto">
              <a:xfrm>
                <a:off x="3620" y="2398"/>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66" name="Oval 356"/>
              <p:cNvSpPr>
                <a:spLocks noChangeArrowheads="1"/>
              </p:cNvSpPr>
              <p:nvPr/>
            </p:nvSpPr>
            <p:spPr bwMode="auto">
              <a:xfrm>
                <a:off x="3671" y="245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67" name="Oval 357"/>
              <p:cNvSpPr>
                <a:spLocks noChangeArrowheads="1"/>
              </p:cNvSpPr>
              <p:nvPr/>
            </p:nvSpPr>
            <p:spPr bwMode="auto">
              <a:xfrm>
                <a:off x="3725" y="241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68" name="Oval 358"/>
              <p:cNvSpPr>
                <a:spLocks noChangeArrowheads="1"/>
              </p:cNvSpPr>
              <p:nvPr/>
            </p:nvSpPr>
            <p:spPr bwMode="auto">
              <a:xfrm>
                <a:off x="3775" y="238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69" name="Oval 359"/>
              <p:cNvSpPr>
                <a:spLocks noChangeArrowheads="1"/>
              </p:cNvSpPr>
              <p:nvPr/>
            </p:nvSpPr>
            <p:spPr bwMode="auto">
              <a:xfrm>
                <a:off x="3829" y="2398"/>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70" name="Oval 360"/>
              <p:cNvSpPr>
                <a:spLocks noChangeArrowheads="1"/>
              </p:cNvSpPr>
              <p:nvPr/>
            </p:nvSpPr>
            <p:spPr bwMode="auto">
              <a:xfrm>
                <a:off x="3880" y="234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71" name="Oval 361"/>
              <p:cNvSpPr>
                <a:spLocks noChangeArrowheads="1"/>
              </p:cNvSpPr>
              <p:nvPr/>
            </p:nvSpPr>
            <p:spPr bwMode="auto">
              <a:xfrm>
                <a:off x="3934" y="234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72" name="Oval 362"/>
              <p:cNvSpPr>
                <a:spLocks noChangeArrowheads="1"/>
              </p:cNvSpPr>
              <p:nvPr/>
            </p:nvSpPr>
            <p:spPr bwMode="auto">
              <a:xfrm>
                <a:off x="3984" y="2380"/>
                <a:ext cx="40"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73" name="Oval 363"/>
              <p:cNvSpPr>
                <a:spLocks noChangeArrowheads="1"/>
              </p:cNvSpPr>
              <p:nvPr/>
            </p:nvSpPr>
            <p:spPr bwMode="auto">
              <a:xfrm>
                <a:off x="4038" y="237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74" name="Oval 364"/>
              <p:cNvSpPr>
                <a:spLocks noChangeArrowheads="1"/>
              </p:cNvSpPr>
              <p:nvPr/>
            </p:nvSpPr>
            <p:spPr bwMode="auto">
              <a:xfrm>
                <a:off x="4092" y="2369"/>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75" name="Oval 365"/>
              <p:cNvSpPr>
                <a:spLocks noChangeArrowheads="1"/>
              </p:cNvSpPr>
              <p:nvPr/>
            </p:nvSpPr>
            <p:spPr bwMode="auto">
              <a:xfrm>
                <a:off x="4142" y="236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76" name="Oval 366"/>
              <p:cNvSpPr>
                <a:spLocks noChangeArrowheads="1"/>
              </p:cNvSpPr>
              <p:nvPr/>
            </p:nvSpPr>
            <p:spPr bwMode="auto">
              <a:xfrm>
                <a:off x="4196" y="237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77" name="Oval 367"/>
              <p:cNvSpPr>
                <a:spLocks noChangeArrowheads="1"/>
              </p:cNvSpPr>
              <p:nvPr/>
            </p:nvSpPr>
            <p:spPr bwMode="auto">
              <a:xfrm>
                <a:off x="4247" y="232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78" name="Oval 368"/>
              <p:cNvSpPr>
                <a:spLocks noChangeArrowheads="1"/>
              </p:cNvSpPr>
              <p:nvPr/>
            </p:nvSpPr>
            <p:spPr bwMode="auto">
              <a:xfrm>
                <a:off x="4301" y="230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79" name="Oval 369"/>
              <p:cNvSpPr>
                <a:spLocks noChangeArrowheads="1"/>
              </p:cNvSpPr>
              <p:nvPr/>
            </p:nvSpPr>
            <p:spPr bwMode="auto">
              <a:xfrm>
                <a:off x="4351" y="234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80" name="Oval 370"/>
              <p:cNvSpPr>
                <a:spLocks noChangeArrowheads="1"/>
              </p:cNvSpPr>
              <p:nvPr/>
            </p:nvSpPr>
            <p:spPr bwMode="auto">
              <a:xfrm>
                <a:off x="4405" y="228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81" name="Oval 371"/>
              <p:cNvSpPr>
                <a:spLocks noChangeArrowheads="1"/>
              </p:cNvSpPr>
              <p:nvPr/>
            </p:nvSpPr>
            <p:spPr bwMode="auto">
              <a:xfrm>
                <a:off x="4456" y="2290"/>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82" name="Oval 372"/>
              <p:cNvSpPr>
                <a:spLocks noChangeArrowheads="1"/>
              </p:cNvSpPr>
              <p:nvPr/>
            </p:nvSpPr>
            <p:spPr bwMode="auto">
              <a:xfrm>
                <a:off x="4510" y="231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83" name="Oval 373"/>
              <p:cNvSpPr>
                <a:spLocks noChangeArrowheads="1"/>
              </p:cNvSpPr>
              <p:nvPr/>
            </p:nvSpPr>
            <p:spPr bwMode="auto">
              <a:xfrm>
                <a:off x="4564" y="224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84" name="Oval 374"/>
              <p:cNvSpPr>
                <a:spLocks noChangeArrowheads="1"/>
              </p:cNvSpPr>
              <p:nvPr/>
            </p:nvSpPr>
            <p:spPr bwMode="auto">
              <a:xfrm>
                <a:off x="4614" y="221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85" name="Oval 375"/>
              <p:cNvSpPr>
                <a:spLocks noChangeArrowheads="1"/>
              </p:cNvSpPr>
              <p:nvPr/>
            </p:nvSpPr>
            <p:spPr bwMode="auto">
              <a:xfrm>
                <a:off x="4668" y="223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86" name="Oval 376"/>
              <p:cNvSpPr>
                <a:spLocks noChangeArrowheads="1"/>
              </p:cNvSpPr>
              <p:nvPr/>
            </p:nvSpPr>
            <p:spPr bwMode="auto">
              <a:xfrm>
                <a:off x="4718" y="228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87" name="Oval 377"/>
              <p:cNvSpPr>
                <a:spLocks noChangeArrowheads="1"/>
              </p:cNvSpPr>
              <p:nvPr/>
            </p:nvSpPr>
            <p:spPr bwMode="auto">
              <a:xfrm>
                <a:off x="4772" y="226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88" name="Oval 378"/>
              <p:cNvSpPr>
                <a:spLocks noChangeArrowheads="1"/>
              </p:cNvSpPr>
              <p:nvPr/>
            </p:nvSpPr>
            <p:spPr bwMode="auto">
              <a:xfrm>
                <a:off x="4823" y="2261"/>
                <a:ext cx="39"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89" name="Oval 379"/>
              <p:cNvSpPr>
                <a:spLocks noChangeArrowheads="1"/>
              </p:cNvSpPr>
              <p:nvPr/>
            </p:nvSpPr>
            <p:spPr bwMode="auto">
              <a:xfrm>
                <a:off x="4877" y="222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90" name="Oval 380"/>
              <p:cNvSpPr>
                <a:spLocks noChangeArrowheads="1"/>
              </p:cNvSpPr>
              <p:nvPr/>
            </p:nvSpPr>
            <p:spPr bwMode="auto">
              <a:xfrm>
                <a:off x="4927" y="2210"/>
                <a:ext cx="40"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91" name="Oval 381"/>
              <p:cNvSpPr>
                <a:spLocks noChangeArrowheads="1"/>
              </p:cNvSpPr>
              <p:nvPr/>
            </p:nvSpPr>
            <p:spPr bwMode="auto">
              <a:xfrm>
                <a:off x="4981" y="2185"/>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92" name="Oval 382"/>
              <p:cNvSpPr>
                <a:spLocks noChangeArrowheads="1"/>
              </p:cNvSpPr>
              <p:nvPr/>
            </p:nvSpPr>
            <p:spPr bwMode="auto">
              <a:xfrm>
                <a:off x="5035" y="218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93" name="Oval 383"/>
              <p:cNvSpPr>
                <a:spLocks noChangeArrowheads="1"/>
              </p:cNvSpPr>
              <p:nvPr/>
            </p:nvSpPr>
            <p:spPr bwMode="auto">
              <a:xfrm>
                <a:off x="5086" y="2153"/>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94" name="Oval 384"/>
              <p:cNvSpPr>
                <a:spLocks noChangeArrowheads="1"/>
              </p:cNvSpPr>
              <p:nvPr/>
            </p:nvSpPr>
            <p:spPr bwMode="auto">
              <a:xfrm>
                <a:off x="5140" y="213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95" name="Oval 385"/>
              <p:cNvSpPr>
                <a:spLocks noChangeArrowheads="1"/>
              </p:cNvSpPr>
              <p:nvPr/>
            </p:nvSpPr>
            <p:spPr bwMode="auto">
              <a:xfrm>
                <a:off x="5190" y="214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96" name="Oval 386"/>
              <p:cNvSpPr>
                <a:spLocks noChangeArrowheads="1"/>
              </p:cNvSpPr>
              <p:nvPr/>
            </p:nvSpPr>
            <p:spPr bwMode="auto">
              <a:xfrm>
                <a:off x="5244" y="214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97" name="Oval 387"/>
              <p:cNvSpPr>
                <a:spLocks noChangeArrowheads="1"/>
              </p:cNvSpPr>
              <p:nvPr/>
            </p:nvSpPr>
            <p:spPr bwMode="auto">
              <a:xfrm>
                <a:off x="5294" y="2110"/>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98" name="Oval 388"/>
              <p:cNvSpPr>
                <a:spLocks noChangeArrowheads="1"/>
              </p:cNvSpPr>
              <p:nvPr/>
            </p:nvSpPr>
            <p:spPr bwMode="auto">
              <a:xfrm>
                <a:off x="5348" y="216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99" name="Oval 389"/>
              <p:cNvSpPr>
                <a:spLocks noChangeArrowheads="1"/>
              </p:cNvSpPr>
              <p:nvPr/>
            </p:nvSpPr>
            <p:spPr bwMode="auto">
              <a:xfrm>
                <a:off x="5399" y="2153"/>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00" name="Oval 390"/>
              <p:cNvSpPr>
                <a:spLocks noChangeArrowheads="1"/>
              </p:cNvSpPr>
              <p:nvPr/>
            </p:nvSpPr>
            <p:spPr bwMode="auto">
              <a:xfrm>
                <a:off x="5453" y="203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01" name="Oval 391"/>
              <p:cNvSpPr>
                <a:spLocks noChangeArrowheads="1"/>
              </p:cNvSpPr>
              <p:nvPr/>
            </p:nvSpPr>
            <p:spPr bwMode="auto">
              <a:xfrm>
                <a:off x="5507" y="211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02" name="Oval 392"/>
              <p:cNvSpPr>
                <a:spLocks noChangeArrowheads="1"/>
              </p:cNvSpPr>
              <p:nvPr/>
            </p:nvSpPr>
            <p:spPr bwMode="auto">
              <a:xfrm>
                <a:off x="5557" y="209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03" name="Oval 393"/>
              <p:cNvSpPr>
                <a:spLocks noChangeArrowheads="1"/>
              </p:cNvSpPr>
              <p:nvPr/>
            </p:nvSpPr>
            <p:spPr bwMode="auto">
              <a:xfrm>
                <a:off x="5611" y="207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04" name="Oval 394"/>
              <p:cNvSpPr>
                <a:spLocks noChangeArrowheads="1"/>
              </p:cNvSpPr>
              <p:nvPr/>
            </p:nvSpPr>
            <p:spPr bwMode="auto">
              <a:xfrm>
                <a:off x="5662" y="200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05" name="Oval 395"/>
              <p:cNvSpPr>
                <a:spLocks noChangeArrowheads="1"/>
              </p:cNvSpPr>
              <p:nvPr/>
            </p:nvSpPr>
            <p:spPr bwMode="auto">
              <a:xfrm>
                <a:off x="5716" y="206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06" name="Oval 396"/>
              <p:cNvSpPr>
                <a:spLocks noChangeArrowheads="1"/>
              </p:cNvSpPr>
              <p:nvPr/>
            </p:nvSpPr>
            <p:spPr bwMode="auto">
              <a:xfrm>
                <a:off x="5766" y="2027"/>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07" name="Oval 397"/>
              <p:cNvSpPr>
                <a:spLocks noChangeArrowheads="1"/>
              </p:cNvSpPr>
              <p:nvPr/>
            </p:nvSpPr>
            <p:spPr bwMode="auto">
              <a:xfrm>
                <a:off x="5820" y="196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08" name="Oval 398"/>
              <p:cNvSpPr>
                <a:spLocks noChangeArrowheads="1"/>
              </p:cNvSpPr>
              <p:nvPr/>
            </p:nvSpPr>
            <p:spPr bwMode="auto">
              <a:xfrm>
                <a:off x="5874" y="206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09" name="Oval 399"/>
              <p:cNvSpPr>
                <a:spLocks noChangeArrowheads="1"/>
              </p:cNvSpPr>
              <p:nvPr/>
            </p:nvSpPr>
            <p:spPr bwMode="auto">
              <a:xfrm>
                <a:off x="5924" y="203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10" name="Oval 400"/>
              <p:cNvSpPr>
                <a:spLocks noChangeArrowheads="1"/>
              </p:cNvSpPr>
              <p:nvPr/>
            </p:nvSpPr>
            <p:spPr bwMode="auto">
              <a:xfrm>
                <a:off x="5978" y="2005"/>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11" name="Oval 401"/>
              <p:cNvSpPr>
                <a:spLocks noChangeArrowheads="1"/>
              </p:cNvSpPr>
              <p:nvPr/>
            </p:nvSpPr>
            <p:spPr bwMode="auto">
              <a:xfrm>
                <a:off x="6029" y="199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12" name="Oval 402"/>
              <p:cNvSpPr>
                <a:spLocks noChangeArrowheads="1"/>
              </p:cNvSpPr>
              <p:nvPr/>
            </p:nvSpPr>
            <p:spPr bwMode="auto">
              <a:xfrm>
                <a:off x="6083" y="202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13" name="Oval 403"/>
              <p:cNvSpPr>
                <a:spLocks noChangeArrowheads="1"/>
              </p:cNvSpPr>
              <p:nvPr/>
            </p:nvSpPr>
            <p:spPr bwMode="auto">
              <a:xfrm>
                <a:off x="6133" y="1991"/>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14" name="Oval 404"/>
              <p:cNvSpPr>
                <a:spLocks noChangeArrowheads="1"/>
              </p:cNvSpPr>
              <p:nvPr/>
            </p:nvSpPr>
            <p:spPr bwMode="auto">
              <a:xfrm>
                <a:off x="6187" y="197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15" name="Oval 405"/>
              <p:cNvSpPr>
                <a:spLocks noChangeArrowheads="1"/>
              </p:cNvSpPr>
              <p:nvPr/>
            </p:nvSpPr>
            <p:spPr bwMode="auto">
              <a:xfrm>
                <a:off x="6238" y="1933"/>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7" name="Oval 407"/>
            <p:cNvSpPr>
              <a:spLocks noChangeArrowheads="1"/>
            </p:cNvSpPr>
            <p:nvPr/>
          </p:nvSpPr>
          <p:spPr bwMode="auto">
            <a:xfrm>
              <a:off x="6292" y="182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 name="Oval 408"/>
            <p:cNvSpPr>
              <a:spLocks noChangeArrowheads="1"/>
            </p:cNvSpPr>
            <p:nvPr/>
          </p:nvSpPr>
          <p:spPr bwMode="auto">
            <a:xfrm>
              <a:off x="6342" y="1868"/>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 name="Oval 409"/>
            <p:cNvSpPr>
              <a:spLocks noChangeArrowheads="1"/>
            </p:cNvSpPr>
            <p:nvPr/>
          </p:nvSpPr>
          <p:spPr bwMode="auto">
            <a:xfrm>
              <a:off x="6396" y="190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 name="Oval 410"/>
            <p:cNvSpPr>
              <a:spLocks noChangeArrowheads="1"/>
            </p:cNvSpPr>
            <p:nvPr/>
          </p:nvSpPr>
          <p:spPr bwMode="auto">
            <a:xfrm>
              <a:off x="6450" y="177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 name="Oval 411"/>
            <p:cNvSpPr>
              <a:spLocks noChangeArrowheads="1"/>
            </p:cNvSpPr>
            <p:nvPr/>
          </p:nvSpPr>
          <p:spPr bwMode="auto">
            <a:xfrm>
              <a:off x="6500" y="184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 name="Oval 412"/>
            <p:cNvSpPr>
              <a:spLocks noChangeArrowheads="1"/>
            </p:cNvSpPr>
            <p:nvPr/>
          </p:nvSpPr>
          <p:spPr bwMode="auto">
            <a:xfrm>
              <a:off x="6554" y="170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 name="Oval 413"/>
            <p:cNvSpPr>
              <a:spLocks noChangeArrowheads="1"/>
            </p:cNvSpPr>
            <p:nvPr/>
          </p:nvSpPr>
          <p:spPr bwMode="auto">
            <a:xfrm>
              <a:off x="6605" y="166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 name="Oval 414"/>
            <p:cNvSpPr>
              <a:spLocks noChangeArrowheads="1"/>
            </p:cNvSpPr>
            <p:nvPr/>
          </p:nvSpPr>
          <p:spPr bwMode="auto">
            <a:xfrm>
              <a:off x="6659" y="1620"/>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 name="Freeform 415"/>
            <p:cNvSpPr>
              <a:spLocks/>
            </p:cNvSpPr>
            <p:nvPr/>
          </p:nvSpPr>
          <p:spPr bwMode="auto">
            <a:xfrm>
              <a:off x="1489" y="1436"/>
              <a:ext cx="5188" cy="1052"/>
            </a:xfrm>
            <a:custGeom>
              <a:avLst/>
              <a:gdLst>
                <a:gd name="T0" fmla="*/ 0 w 1441"/>
                <a:gd name="T1" fmla="*/ 292 h 292"/>
                <a:gd name="T2" fmla="*/ 720 w 1441"/>
                <a:gd name="T3" fmla="*/ 146 h 292"/>
                <a:gd name="T4" fmla="*/ 1441 w 1441"/>
                <a:gd name="T5" fmla="*/ 0 h 292"/>
              </a:gdLst>
              <a:ahLst/>
              <a:cxnLst>
                <a:cxn ang="0">
                  <a:pos x="T0" y="T1"/>
                </a:cxn>
                <a:cxn ang="0">
                  <a:pos x="T2" y="T3"/>
                </a:cxn>
                <a:cxn ang="0">
                  <a:pos x="T4" y="T5"/>
                </a:cxn>
              </a:cxnLst>
              <a:rect l="0" t="0" r="r" b="b"/>
              <a:pathLst>
                <a:path w="1441" h="292">
                  <a:moveTo>
                    <a:pt x="0" y="292"/>
                  </a:moveTo>
                  <a:lnTo>
                    <a:pt x="720" y="146"/>
                  </a:lnTo>
                  <a:lnTo>
                    <a:pt x="1441"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 name="Freeform 416"/>
            <p:cNvSpPr>
              <a:spLocks/>
            </p:cNvSpPr>
            <p:nvPr/>
          </p:nvSpPr>
          <p:spPr bwMode="auto">
            <a:xfrm>
              <a:off x="1489" y="1958"/>
              <a:ext cx="5188" cy="904"/>
            </a:xfrm>
            <a:custGeom>
              <a:avLst/>
              <a:gdLst>
                <a:gd name="T0" fmla="*/ 0 w 1441"/>
                <a:gd name="T1" fmla="*/ 251 h 251"/>
                <a:gd name="T2" fmla="*/ 720 w 1441"/>
                <a:gd name="T3" fmla="*/ 126 h 251"/>
                <a:gd name="T4" fmla="*/ 1441 w 1441"/>
                <a:gd name="T5" fmla="*/ 0 h 251"/>
              </a:gdLst>
              <a:ahLst/>
              <a:cxnLst>
                <a:cxn ang="0">
                  <a:pos x="T0" y="T1"/>
                </a:cxn>
                <a:cxn ang="0">
                  <a:pos x="T2" y="T3"/>
                </a:cxn>
                <a:cxn ang="0">
                  <a:pos x="T4" y="T5"/>
                </a:cxn>
              </a:cxnLst>
              <a:rect l="0" t="0" r="r" b="b"/>
              <a:pathLst>
                <a:path w="1441" h="251">
                  <a:moveTo>
                    <a:pt x="0" y="251"/>
                  </a:moveTo>
                  <a:lnTo>
                    <a:pt x="720" y="126"/>
                  </a:lnTo>
                  <a:lnTo>
                    <a:pt x="1441"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 name="Freeform 417"/>
            <p:cNvSpPr>
              <a:spLocks/>
            </p:cNvSpPr>
            <p:nvPr/>
          </p:nvSpPr>
          <p:spPr bwMode="auto">
            <a:xfrm>
              <a:off x="1489" y="1674"/>
              <a:ext cx="5188" cy="839"/>
            </a:xfrm>
            <a:custGeom>
              <a:avLst/>
              <a:gdLst>
                <a:gd name="T0" fmla="*/ 0 w 1441"/>
                <a:gd name="T1" fmla="*/ 233 h 233"/>
                <a:gd name="T2" fmla="*/ 720 w 1441"/>
                <a:gd name="T3" fmla="*/ 116 h 233"/>
                <a:gd name="T4" fmla="*/ 1441 w 1441"/>
                <a:gd name="T5" fmla="*/ 0 h 233"/>
              </a:gdLst>
              <a:ahLst/>
              <a:cxnLst>
                <a:cxn ang="0">
                  <a:pos x="T0" y="T1"/>
                </a:cxn>
                <a:cxn ang="0">
                  <a:pos x="T2" y="T3"/>
                </a:cxn>
                <a:cxn ang="0">
                  <a:pos x="T4" y="T5"/>
                </a:cxn>
              </a:cxnLst>
              <a:rect l="0" t="0" r="r" b="b"/>
              <a:pathLst>
                <a:path w="1441" h="233">
                  <a:moveTo>
                    <a:pt x="0" y="233"/>
                  </a:moveTo>
                  <a:lnTo>
                    <a:pt x="720" y="116"/>
                  </a:lnTo>
                  <a:lnTo>
                    <a:pt x="1441" y="0"/>
                  </a:lnTo>
                </a:path>
              </a:pathLst>
            </a:custGeom>
            <a:noFill/>
            <a:ln w="22225">
              <a:solidFill>
                <a:srgbClr val="E37E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 name="Freeform 418"/>
            <p:cNvSpPr>
              <a:spLocks/>
            </p:cNvSpPr>
            <p:nvPr/>
          </p:nvSpPr>
          <p:spPr bwMode="auto">
            <a:xfrm>
              <a:off x="1489" y="1858"/>
              <a:ext cx="5188" cy="1011"/>
            </a:xfrm>
            <a:custGeom>
              <a:avLst/>
              <a:gdLst>
                <a:gd name="T0" fmla="*/ 0 w 1441"/>
                <a:gd name="T1" fmla="*/ 281 h 281"/>
                <a:gd name="T2" fmla="*/ 720 w 1441"/>
                <a:gd name="T3" fmla="*/ 141 h 281"/>
                <a:gd name="T4" fmla="*/ 1441 w 1441"/>
                <a:gd name="T5" fmla="*/ 0 h 281"/>
              </a:gdLst>
              <a:ahLst/>
              <a:cxnLst>
                <a:cxn ang="0">
                  <a:pos x="T0" y="T1"/>
                </a:cxn>
                <a:cxn ang="0">
                  <a:pos x="T2" y="T3"/>
                </a:cxn>
                <a:cxn ang="0">
                  <a:pos x="T4" y="T5"/>
                </a:cxn>
              </a:cxnLst>
              <a:rect l="0" t="0" r="r" b="b"/>
              <a:pathLst>
                <a:path w="1441" h="281">
                  <a:moveTo>
                    <a:pt x="0" y="281"/>
                  </a:moveTo>
                  <a:lnTo>
                    <a:pt x="720" y="141"/>
                  </a:lnTo>
                  <a:lnTo>
                    <a:pt x="1441" y="0"/>
                  </a:lnTo>
                </a:path>
              </a:pathLst>
            </a:custGeom>
            <a:noFill/>
            <a:ln w="22225">
              <a:solidFill>
                <a:srgbClr val="938DD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 name="Line 419"/>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 name="Line 420"/>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 name="Rectangle 421"/>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22" name="Line 422"/>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 name="Rectangle 423"/>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24" name="Line 424"/>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 name="Rectangle 425"/>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26" name="Line 426"/>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 name="Rectangle 427"/>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28" name="Line 428"/>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 name="Rectangle 429"/>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30" name="Line 430"/>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 name="Rectangle 431"/>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sp>
          <p:nvSpPr>
            <p:cNvPr id="7584" name="Rectangle 432"/>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Mean Child Household Income Rank</a:t>
              </a:r>
              <a:endParaRPr lang="en-US" altLang="en-US" smtClean="0">
                <a:solidFill>
                  <a:prstClr val="black"/>
                </a:solidFill>
              </a:endParaRPr>
            </a:p>
          </p:txBody>
        </p:sp>
        <p:sp>
          <p:nvSpPr>
            <p:cNvPr id="6816" name="Line 433"/>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17" name="Line 434"/>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18" name="Rectangle 435"/>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7886" name="Line 436"/>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87" name="Rectangle 437"/>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7888" name="Line 438"/>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89" name="Rectangle 439"/>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7890" name="Line 440"/>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91" name="Rectangle 441"/>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7892" name="Line 442"/>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93" name="Rectangle 443"/>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7894" name="Line 444"/>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95" name="Rectangle 445"/>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sp>
          <p:nvSpPr>
            <p:cNvPr id="7896" name="Rectangle 446"/>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Parent Household Income Rank</a:t>
              </a:r>
              <a:endParaRPr lang="en-US" altLang="en-US" smtClean="0">
                <a:solidFill>
                  <a:prstClr val="black"/>
                </a:solidFill>
              </a:endParaRPr>
            </a:p>
          </p:txBody>
        </p:sp>
        <p:sp>
          <p:nvSpPr>
            <p:cNvPr id="7897" name="Rectangle 447"/>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smtClean="0">
                  <a:solidFill>
                    <a:srgbClr val="1E2D53"/>
                  </a:solidFill>
                </a:rPr>
                <a:t> </a:t>
              </a:r>
              <a:endParaRPr lang="en-US" altLang="en-US" smtClean="0">
                <a:solidFill>
                  <a:prstClr val="black"/>
                </a:solidFill>
              </a:endParaRPr>
            </a:p>
          </p:txBody>
        </p:sp>
      </p:grpSp>
      <p:sp>
        <p:nvSpPr>
          <p:cNvPr id="577" name="TextBox 92"/>
          <p:cNvSpPr txBox="1"/>
          <p:nvPr/>
        </p:nvSpPr>
        <p:spPr>
          <a:xfrm>
            <a:off x="1710075" y="87880"/>
            <a:ext cx="9228500" cy="384719"/>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rPr>
              <a:t>Mean Child Income Rank vs. Parent Income Rank by Race and Ethnicity</a:t>
            </a:r>
          </a:p>
        </p:txBody>
      </p:sp>
      <p:sp>
        <p:nvSpPr>
          <p:cNvPr id="792" name="Rectangle 1309"/>
          <p:cNvSpPr>
            <a:spLocks noChangeArrowheads="1"/>
          </p:cNvSpPr>
          <p:nvPr/>
        </p:nvSpPr>
        <p:spPr bwMode="auto">
          <a:xfrm>
            <a:off x="8845550" y="4308475"/>
            <a:ext cx="1673225" cy="1371600"/>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3" name="Rectangle 1316"/>
          <p:cNvSpPr>
            <a:spLocks noChangeArrowheads="1"/>
          </p:cNvSpPr>
          <p:nvPr/>
        </p:nvSpPr>
        <p:spPr bwMode="auto">
          <a:xfrm>
            <a:off x="9085263" y="4321175"/>
            <a:ext cx="5715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dirty="0" smtClean="0">
                <a:solidFill>
                  <a:srgbClr val="000000"/>
                </a:solidFill>
              </a:rPr>
              <a:t>White</a:t>
            </a:r>
            <a:endParaRPr lang="en-US" altLang="en-US" dirty="0" smtClean="0">
              <a:solidFill>
                <a:prstClr val="black"/>
              </a:solidFill>
            </a:endParaRPr>
          </a:p>
        </p:txBody>
      </p:sp>
      <p:sp>
        <p:nvSpPr>
          <p:cNvPr id="794" name="Rectangle 1317"/>
          <p:cNvSpPr>
            <a:spLocks noChangeArrowheads="1"/>
          </p:cNvSpPr>
          <p:nvPr/>
        </p:nvSpPr>
        <p:spPr bwMode="auto">
          <a:xfrm>
            <a:off x="9085263" y="4606925"/>
            <a:ext cx="536575"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dirty="0" smtClean="0">
                <a:solidFill>
                  <a:srgbClr val="000000"/>
                </a:solidFill>
              </a:rPr>
              <a:t>Black</a:t>
            </a:r>
            <a:endParaRPr lang="en-US" altLang="en-US" dirty="0" smtClean="0">
              <a:solidFill>
                <a:prstClr val="black"/>
              </a:solidFill>
            </a:endParaRPr>
          </a:p>
        </p:txBody>
      </p:sp>
      <p:sp>
        <p:nvSpPr>
          <p:cNvPr id="795" name="Rectangle 1318"/>
          <p:cNvSpPr>
            <a:spLocks noChangeArrowheads="1"/>
          </p:cNvSpPr>
          <p:nvPr/>
        </p:nvSpPr>
        <p:spPr bwMode="auto">
          <a:xfrm>
            <a:off x="9085263" y="4892675"/>
            <a:ext cx="1411288"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smtClean="0">
                <a:solidFill>
                  <a:srgbClr val="000000"/>
                </a:solidFill>
              </a:rPr>
              <a:t>American Indian</a:t>
            </a:r>
            <a:endParaRPr lang="en-US" altLang="en-US" smtClean="0">
              <a:solidFill>
                <a:prstClr val="black"/>
              </a:solidFill>
            </a:endParaRPr>
          </a:p>
        </p:txBody>
      </p:sp>
      <p:sp>
        <p:nvSpPr>
          <p:cNvPr id="796" name="Rectangle 1319"/>
          <p:cNvSpPr>
            <a:spLocks noChangeArrowheads="1"/>
          </p:cNvSpPr>
          <p:nvPr/>
        </p:nvSpPr>
        <p:spPr bwMode="auto">
          <a:xfrm>
            <a:off x="9085263" y="5178425"/>
            <a:ext cx="8001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smtClean="0">
                <a:solidFill>
                  <a:srgbClr val="000000"/>
                </a:solidFill>
              </a:rPr>
              <a:t>Hispanic</a:t>
            </a:r>
            <a:endParaRPr lang="en-US" altLang="en-US" smtClean="0">
              <a:solidFill>
                <a:prstClr val="black"/>
              </a:solidFill>
            </a:endParaRPr>
          </a:p>
        </p:txBody>
      </p:sp>
      <p:sp>
        <p:nvSpPr>
          <p:cNvPr id="798" name="Oval 1310"/>
          <p:cNvSpPr>
            <a:spLocks noChangeArrowheads="1"/>
          </p:cNvSpPr>
          <p:nvPr/>
        </p:nvSpPr>
        <p:spPr bwMode="auto">
          <a:xfrm>
            <a:off x="8874125" y="4394200"/>
            <a:ext cx="61913" cy="5715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9" name="Freeform 1311"/>
          <p:cNvSpPr>
            <a:spLocks/>
          </p:cNvSpPr>
          <p:nvPr/>
        </p:nvSpPr>
        <p:spPr bwMode="auto">
          <a:xfrm>
            <a:off x="8856663" y="4651375"/>
            <a:ext cx="96838" cy="85725"/>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0" name="Oval 1312"/>
          <p:cNvSpPr>
            <a:spLocks noChangeArrowheads="1"/>
          </p:cNvSpPr>
          <p:nvPr/>
        </p:nvSpPr>
        <p:spPr bwMode="auto">
          <a:xfrm>
            <a:off x="8874125" y="4965700"/>
            <a:ext cx="61913" cy="5715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1" name="Freeform 1313"/>
          <p:cNvSpPr>
            <a:spLocks/>
          </p:cNvSpPr>
          <p:nvPr/>
        </p:nvSpPr>
        <p:spPr bwMode="auto">
          <a:xfrm>
            <a:off x="8850313" y="5222875"/>
            <a:ext cx="109538" cy="109538"/>
          </a:xfrm>
          <a:custGeom>
            <a:avLst/>
            <a:gdLst>
              <a:gd name="T0" fmla="*/ 33 w 69"/>
              <a:gd name="T1" fmla="*/ 0 h 69"/>
              <a:gd name="T2" fmla="*/ 0 w 69"/>
              <a:gd name="T3" fmla="*/ 36 h 69"/>
              <a:gd name="T4" fmla="*/ 33 w 69"/>
              <a:gd name="T5" fmla="*/ 69 h 69"/>
              <a:gd name="T6" fmla="*/ 69 w 69"/>
              <a:gd name="T7" fmla="*/ 36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6"/>
                </a:lnTo>
                <a:lnTo>
                  <a:pt x="33" y="69"/>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Tree>
    <p:extLst>
      <p:ext uri="{BB962C8B-B14F-4D97-AF65-F5344CB8AC3E}">
        <p14:creationId xmlns:p14="http://schemas.microsoft.com/office/powerpoint/2010/main" val="3166276781"/>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89" name="Group 664"/>
          <p:cNvGrpSpPr>
            <a:grpSpLocks noChangeAspect="1"/>
          </p:cNvGrpSpPr>
          <p:nvPr/>
        </p:nvGrpSpPr>
        <p:grpSpPr bwMode="auto">
          <a:xfrm>
            <a:off x="1374775" y="-6350"/>
            <a:ext cx="9442450" cy="6870700"/>
            <a:chOff x="866" y="-4"/>
            <a:chExt cx="5948" cy="4328"/>
          </a:xfrm>
        </p:grpSpPr>
        <p:sp>
          <p:nvSpPr>
            <p:cNvPr id="8790" name="AutoShape 66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8791" name="Group 865"/>
            <p:cNvGrpSpPr>
              <a:grpSpLocks/>
            </p:cNvGrpSpPr>
            <p:nvPr/>
          </p:nvGrpSpPr>
          <p:grpSpPr bwMode="auto">
            <a:xfrm>
              <a:off x="866" y="-4"/>
              <a:ext cx="5948" cy="4328"/>
              <a:chOff x="866" y="-4"/>
              <a:chExt cx="5948" cy="4328"/>
            </a:xfrm>
          </p:grpSpPr>
          <p:sp>
            <p:nvSpPr>
              <p:cNvPr id="9248" name="Rectangle 66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49" name="Rectangle 66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50" name="Rectangle 66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51" name="Line 668"/>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52" name="Line 669"/>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53" name="Line 670"/>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54" name="Line 671"/>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55" name="Line 672"/>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56" name="Oval 673"/>
              <p:cNvSpPr>
                <a:spLocks noChangeArrowheads="1"/>
              </p:cNvSpPr>
              <p:nvPr/>
            </p:nvSpPr>
            <p:spPr bwMode="auto">
              <a:xfrm>
                <a:off x="1471" y="25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57" name="Oval 674"/>
              <p:cNvSpPr>
                <a:spLocks noChangeArrowheads="1"/>
              </p:cNvSpPr>
              <p:nvPr/>
            </p:nvSpPr>
            <p:spPr bwMode="auto">
              <a:xfrm>
                <a:off x="1522" y="24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58" name="Oval 675"/>
              <p:cNvSpPr>
                <a:spLocks noChangeArrowheads="1"/>
              </p:cNvSpPr>
              <p:nvPr/>
            </p:nvSpPr>
            <p:spPr bwMode="auto">
              <a:xfrm>
                <a:off x="1576" y="24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59" name="Oval 676"/>
              <p:cNvSpPr>
                <a:spLocks noChangeArrowheads="1"/>
              </p:cNvSpPr>
              <p:nvPr/>
            </p:nvSpPr>
            <p:spPr bwMode="auto">
              <a:xfrm>
                <a:off x="1626" y="2437"/>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60" name="Oval 677"/>
              <p:cNvSpPr>
                <a:spLocks noChangeArrowheads="1"/>
              </p:cNvSpPr>
              <p:nvPr/>
            </p:nvSpPr>
            <p:spPr bwMode="auto">
              <a:xfrm>
                <a:off x="1680" y="24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61" name="Oval 678"/>
              <p:cNvSpPr>
                <a:spLocks noChangeArrowheads="1"/>
              </p:cNvSpPr>
              <p:nvPr/>
            </p:nvSpPr>
            <p:spPr bwMode="auto">
              <a:xfrm>
                <a:off x="1730" y="241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62" name="Oval 679"/>
              <p:cNvSpPr>
                <a:spLocks noChangeArrowheads="1"/>
              </p:cNvSpPr>
              <p:nvPr/>
            </p:nvSpPr>
            <p:spPr bwMode="auto">
              <a:xfrm>
                <a:off x="1784" y="23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63" name="Oval 680"/>
              <p:cNvSpPr>
                <a:spLocks noChangeArrowheads="1"/>
              </p:cNvSpPr>
              <p:nvPr/>
            </p:nvSpPr>
            <p:spPr bwMode="auto">
              <a:xfrm>
                <a:off x="1838" y="23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64" name="Oval 681"/>
              <p:cNvSpPr>
                <a:spLocks noChangeArrowheads="1"/>
              </p:cNvSpPr>
              <p:nvPr/>
            </p:nvSpPr>
            <p:spPr bwMode="auto">
              <a:xfrm>
                <a:off x="1889" y="2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65" name="Oval 682"/>
              <p:cNvSpPr>
                <a:spLocks noChangeArrowheads="1"/>
              </p:cNvSpPr>
              <p:nvPr/>
            </p:nvSpPr>
            <p:spPr bwMode="auto">
              <a:xfrm>
                <a:off x="1943" y="2351"/>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66" name="Oval 683"/>
              <p:cNvSpPr>
                <a:spLocks noChangeArrowheads="1"/>
              </p:cNvSpPr>
              <p:nvPr/>
            </p:nvSpPr>
            <p:spPr bwMode="auto">
              <a:xfrm>
                <a:off x="1993" y="23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67" name="Oval 684"/>
              <p:cNvSpPr>
                <a:spLocks noChangeArrowheads="1"/>
              </p:cNvSpPr>
              <p:nvPr/>
            </p:nvSpPr>
            <p:spPr bwMode="auto">
              <a:xfrm>
                <a:off x="2047" y="23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68" name="Oval 685"/>
              <p:cNvSpPr>
                <a:spLocks noChangeArrowheads="1"/>
              </p:cNvSpPr>
              <p:nvPr/>
            </p:nvSpPr>
            <p:spPr bwMode="auto">
              <a:xfrm>
                <a:off x="2098" y="2322"/>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69" name="Oval 686"/>
              <p:cNvSpPr>
                <a:spLocks noChangeArrowheads="1"/>
              </p:cNvSpPr>
              <p:nvPr/>
            </p:nvSpPr>
            <p:spPr bwMode="auto">
              <a:xfrm>
                <a:off x="2152" y="23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70" name="Oval 687"/>
              <p:cNvSpPr>
                <a:spLocks noChangeArrowheads="1"/>
              </p:cNvSpPr>
              <p:nvPr/>
            </p:nvSpPr>
            <p:spPr bwMode="auto">
              <a:xfrm>
                <a:off x="2202" y="2300"/>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71" name="Oval 688"/>
              <p:cNvSpPr>
                <a:spLocks noChangeArrowheads="1"/>
              </p:cNvSpPr>
              <p:nvPr/>
            </p:nvSpPr>
            <p:spPr bwMode="auto">
              <a:xfrm>
                <a:off x="2256" y="22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72" name="Oval 689"/>
              <p:cNvSpPr>
                <a:spLocks noChangeArrowheads="1"/>
              </p:cNvSpPr>
              <p:nvPr/>
            </p:nvSpPr>
            <p:spPr bwMode="auto">
              <a:xfrm>
                <a:off x="2310" y="22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73" name="Oval 690"/>
              <p:cNvSpPr>
                <a:spLocks noChangeArrowheads="1"/>
              </p:cNvSpPr>
              <p:nvPr/>
            </p:nvSpPr>
            <p:spPr bwMode="auto">
              <a:xfrm>
                <a:off x="2360" y="22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74" name="Oval 691"/>
              <p:cNvSpPr>
                <a:spLocks noChangeArrowheads="1"/>
              </p:cNvSpPr>
              <p:nvPr/>
            </p:nvSpPr>
            <p:spPr bwMode="auto">
              <a:xfrm>
                <a:off x="2414" y="22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75" name="Oval 692"/>
              <p:cNvSpPr>
                <a:spLocks noChangeArrowheads="1"/>
              </p:cNvSpPr>
              <p:nvPr/>
            </p:nvSpPr>
            <p:spPr bwMode="auto">
              <a:xfrm>
                <a:off x="2465" y="22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76" name="Oval 693"/>
              <p:cNvSpPr>
                <a:spLocks noChangeArrowheads="1"/>
              </p:cNvSpPr>
              <p:nvPr/>
            </p:nvSpPr>
            <p:spPr bwMode="auto">
              <a:xfrm>
                <a:off x="2519" y="22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77" name="Oval 694"/>
              <p:cNvSpPr>
                <a:spLocks noChangeArrowheads="1"/>
              </p:cNvSpPr>
              <p:nvPr/>
            </p:nvSpPr>
            <p:spPr bwMode="auto">
              <a:xfrm>
                <a:off x="2569" y="223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78" name="Oval 695"/>
              <p:cNvSpPr>
                <a:spLocks noChangeArrowheads="1"/>
              </p:cNvSpPr>
              <p:nvPr/>
            </p:nvSpPr>
            <p:spPr bwMode="auto">
              <a:xfrm>
                <a:off x="2623" y="22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79" name="Oval 696"/>
              <p:cNvSpPr>
                <a:spLocks noChangeArrowheads="1"/>
              </p:cNvSpPr>
              <p:nvPr/>
            </p:nvSpPr>
            <p:spPr bwMode="auto">
              <a:xfrm>
                <a:off x="2677" y="220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80" name="Oval 697"/>
              <p:cNvSpPr>
                <a:spLocks noChangeArrowheads="1"/>
              </p:cNvSpPr>
              <p:nvPr/>
            </p:nvSpPr>
            <p:spPr bwMode="auto">
              <a:xfrm>
                <a:off x="2728" y="22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81" name="Oval 698"/>
              <p:cNvSpPr>
                <a:spLocks noChangeArrowheads="1"/>
              </p:cNvSpPr>
              <p:nvPr/>
            </p:nvSpPr>
            <p:spPr bwMode="auto">
              <a:xfrm>
                <a:off x="2782"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82" name="Oval 699"/>
              <p:cNvSpPr>
                <a:spLocks noChangeArrowheads="1"/>
              </p:cNvSpPr>
              <p:nvPr/>
            </p:nvSpPr>
            <p:spPr bwMode="auto">
              <a:xfrm>
                <a:off x="2832" y="21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83" name="Oval 700"/>
              <p:cNvSpPr>
                <a:spLocks noChangeArrowheads="1"/>
              </p:cNvSpPr>
              <p:nvPr/>
            </p:nvSpPr>
            <p:spPr bwMode="auto">
              <a:xfrm>
                <a:off x="2886" y="21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84" name="Oval 701"/>
              <p:cNvSpPr>
                <a:spLocks noChangeArrowheads="1"/>
              </p:cNvSpPr>
              <p:nvPr/>
            </p:nvSpPr>
            <p:spPr bwMode="auto">
              <a:xfrm>
                <a:off x="2936" y="21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85" name="Oval 702"/>
              <p:cNvSpPr>
                <a:spLocks noChangeArrowheads="1"/>
              </p:cNvSpPr>
              <p:nvPr/>
            </p:nvSpPr>
            <p:spPr bwMode="auto">
              <a:xfrm>
                <a:off x="2990" y="21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86" name="Oval 703"/>
              <p:cNvSpPr>
                <a:spLocks noChangeArrowheads="1"/>
              </p:cNvSpPr>
              <p:nvPr/>
            </p:nvSpPr>
            <p:spPr bwMode="auto">
              <a:xfrm>
                <a:off x="3041" y="2138"/>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87" name="Oval 704"/>
              <p:cNvSpPr>
                <a:spLocks noChangeArrowheads="1"/>
              </p:cNvSpPr>
              <p:nvPr/>
            </p:nvSpPr>
            <p:spPr bwMode="auto">
              <a:xfrm>
                <a:off x="3095"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88" name="Oval 705"/>
              <p:cNvSpPr>
                <a:spLocks noChangeArrowheads="1"/>
              </p:cNvSpPr>
              <p:nvPr/>
            </p:nvSpPr>
            <p:spPr bwMode="auto">
              <a:xfrm>
                <a:off x="3149"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89" name="Oval 706"/>
              <p:cNvSpPr>
                <a:spLocks noChangeArrowheads="1"/>
              </p:cNvSpPr>
              <p:nvPr/>
            </p:nvSpPr>
            <p:spPr bwMode="auto">
              <a:xfrm>
                <a:off x="3199" y="2110"/>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90" name="Oval 707"/>
              <p:cNvSpPr>
                <a:spLocks noChangeArrowheads="1"/>
              </p:cNvSpPr>
              <p:nvPr/>
            </p:nvSpPr>
            <p:spPr bwMode="auto">
              <a:xfrm>
                <a:off x="3253" y="2099"/>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91" name="Oval 708"/>
              <p:cNvSpPr>
                <a:spLocks noChangeArrowheads="1"/>
              </p:cNvSpPr>
              <p:nvPr/>
            </p:nvSpPr>
            <p:spPr bwMode="auto">
              <a:xfrm>
                <a:off x="3304" y="20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92" name="Oval 709"/>
              <p:cNvSpPr>
                <a:spLocks noChangeArrowheads="1"/>
              </p:cNvSpPr>
              <p:nvPr/>
            </p:nvSpPr>
            <p:spPr bwMode="auto">
              <a:xfrm>
                <a:off x="3358" y="207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93" name="Oval 710"/>
              <p:cNvSpPr>
                <a:spLocks noChangeArrowheads="1"/>
              </p:cNvSpPr>
              <p:nvPr/>
            </p:nvSpPr>
            <p:spPr bwMode="auto">
              <a:xfrm>
                <a:off x="3408" y="20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94" name="Oval 711"/>
              <p:cNvSpPr>
                <a:spLocks noChangeArrowheads="1"/>
              </p:cNvSpPr>
              <p:nvPr/>
            </p:nvSpPr>
            <p:spPr bwMode="auto">
              <a:xfrm>
                <a:off x="3462" y="2059"/>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95" name="Oval 712"/>
              <p:cNvSpPr>
                <a:spLocks noChangeArrowheads="1"/>
              </p:cNvSpPr>
              <p:nvPr/>
            </p:nvSpPr>
            <p:spPr bwMode="auto">
              <a:xfrm>
                <a:off x="3512" y="205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96" name="Oval 713"/>
              <p:cNvSpPr>
                <a:spLocks noChangeArrowheads="1"/>
              </p:cNvSpPr>
              <p:nvPr/>
            </p:nvSpPr>
            <p:spPr bwMode="auto">
              <a:xfrm>
                <a:off x="3566" y="204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97" name="Oval 714"/>
              <p:cNvSpPr>
                <a:spLocks noChangeArrowheads="1"/>
              </p:cNvSpPr>
              <p:nvPr/>
            </p:nvSpPr>
            <p:spPr bwMode="auto">
              <a:xfrm>
                <a:off x="3620" y="20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98" name="Oval 715"/>
              <p:cNvSpPr>
                <a:spLocks noChangeArrowheads="1"/>
              </p:cNvSpPr>
              <p:nvPr/>
            </p:nvSpPr>
            <p:spPr bwMode="auto">
              <a:xfrm>
                <a:off x="3671" y="20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99" name="Oval 716"/>
              <p:cNvSpPr>
                <a:spLocks noChangeArrowheads="1"/>
              </p:cNvSpPr>
              <p:nvPr/>
            </p:nvSpPr>
            <p:spPr bwMode="auto">
              <a:xfrm>
                <a:off x="3725" y="2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00" name="Oval 717"/>
              <p:cNvSpPr>
                <a:spLocks noChangeArrowheads="1"/>
              </p:cNvSpPr>
              <p:nvPr/>
            </p:nvSpPr>
            <p:spPr bwMode="auto">
              <a:xfrm>
                <a:off x="3775" y="20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01" name="Oval 718"/>
              <p:cNvSpPr>
                <a:spLocks noChangeArrowheads="1"/>
              </p:cNvSpPr>
              <p:nvPr/>
            </p:nvSpPr>
            <p:spPr bwMode="auto">
              <a:xfrm>
                <a:off x="3829" y="1994"/>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02" name="Oval 719"/>
              <p:cNvSpPr>
                <a:spLocks noChangeArrowheads="1"/>
              </p:cNvSpPr>
              <p:nvPr/>
            </p:nvSpPr>
            <p:spPr bwMode="auto">
              <a:xfrm>
                <a:off x="3880" y="19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03" name="Oval 720"/>
              <p:cNvSpPr>
                <a:spLocks noChangeArrowheads="1"/>
              </p:cNvSpPr>
              <p:nvPr/>
            </p:nvSpPr>
            <p:spPr bwMode="auto">
              <a:xfrm>
                <a:off x="3934" y="1984"/>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04" name="Oval 721"/>
              <p:cNvSpPr>
                <a:spLocks noChangeArrowheads="1"/>
              </p:cNvSpPr>
              <p:nvPr/>
            </p:nvSpPr>
            <p:spPr bwMode="auto">
              <a:xfrm>
                <a:off x="3984" y="1969"/>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05" name="Oval 722"/>
              <p:cNvSpPr>
                <a:spLocks noChangeArrowheads="1"/>
              </p:cNvSpPr>
              <p:nvPr/>
            </p:nvSpPr>
            <p:spPr bwMode="auto">
              <a:xfrm>
                <a:off x="4038" y="1958"/>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06" name="Oval 723"/>
              <p:cNvSpPr>
                <a:spLocks noChangeArrowheads="1"/>
              </p:cNvSpPr>
              <p:nvPr/>
            </p:nvSpPr>
            <p:spPr bwMode="auto">
              <a:xfrm>
                <a:off x="4092" y="195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07" name="Oval 724"/>
              <p:cNvSpPr>
                <a:spLocks noChangeArrowheads="1"/>
              </p:cNvSpPr>
              <p:nvPr/>
            </p:nvSpPr>
            <p:spPr bwMode="auto">
              <a:xfrm>
                <a:off x="4142" y="1940"/>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08" name="Oval 725"/>
              <p:cNvSpPr>
                <a:spLocks noChangeArrowheads="1"/>
              </p:cNvSpPr>
              <p:nvPr/>
            </p:nvSpPr>
            <p:spPr bwMode="auto">
              <a:xfrm>
                <a:off x="4196" y="1933"/>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09" name="Oval 726"/>
              <p:cNvSpPr>
                <a:spLocks noChangeArrowheads="1"/>
              </p:cNvSpPr>
              <p:nvPr/>
            </p:nvSpPr>
            <p:spPr bwMode="auto">
              <a:xfrm>
                <a:off x="4247" y="19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10" name="Oval 727"/>
              <p:cNvSpPr>
                <a:spLocks noChangeArrowheads="1"/>
              </p:cNvSpPr>
              <p:nvPr/>
            </p:nvSpPr>
            <p:spPr bwMode="auto">
              <a:xfrm>
                <a:off x="4301" y="19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11" name="Oval 728"/>
              <p:cNvSpPr>
                <a:spLocks noChangeArrowheads="1"/>
              </p:cNvSpPr>
              <p:nvPr/>
            </p:nvSpPr>
            <p:spPr bwMode="auto">
              <a:xfrm>
                <a:off x="4351" y="19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12" name="Oval 729"/>
              <p:cNvSpPr>
                <a:spLocks noChangeArrowheads="1"/>
              </p:cNvSpPr>
              <p:nvPr/>
            </p:nvSpPr>
            <p:spPr bwMode="auto">
              <a:xfrm>
                <a:off x="4405" y="18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13" name="Oval 730"/>
              <p:cNvSpPr>
                <a:spLocks noChangeArrowheads="1"/>
              </p:cNvSpPr>
              <p:nvPr/>
            </p:nvSpPr>
            <p:spPr bwMode="auto">
              <a:xfrm>
                <a:off x="4456" y="1886"/>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14" name="Oval 731"/>
              <p:cNvSpPr>
                <a:spLocks noChangeArrowheads="1"/>
              </p:cNvSpPr>
              <p:nvPr/>
            </p:nvSpPr>
            <p:spPr bwMode="auto">
              <a:xfrm>
                <a:off x="4510" y="18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15" name="Oval 732"/>
              <p:cNvSpPr>
                <a:spLocks noChangeArrowheads="1"/>
              </p:cNvSpPr>
              <p:nvPr/>
            </p:nvSpPr>
            <p:spPr bwMode="auto">
              <a:xfrm>
                <a:off x="4564" y="18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16" name="Oval 733"/>
              <p:cNvSpPr>
                <a:spLocks noChangeArrowheads="1"/>
              </p:cNvSpPr>
              <p:nvPr/>
            </p:nvSpPr>
            <p:spPr bwMode="auto">
              <a:xfrm>
                <a:off x="4614" y="18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17" name="Oval 734"/>
              <p:cNvSpPr>
                <a:spLocks noChangeArrowheads="1"/>
              </p:cNvSpPr>
              <p:nvPr/>
            </p:nvSpPr>
            <p:spPr bwMode="auto">
              <a:xfrm>
                <a:off x="4668" y="18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18" name="Oval 735"/>
              <p:cNvSpPr>
                <a:spLocks noChangeArrowheads="1"/>
              </p:cNvSpPr>
              <p:nvPr/>
            </p:nvSpPr>
            <p:spPr bwMode="auto">
              <a:xfrm>
                <a:off x="4718" y="18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19" name="Oval 736"/>
              <p:cNvSpPr>
                <a:spLocks noChangeArrowheads="1"/>
              </p:cNvSpPr>
              <p:nvPr/>
            </p:nvSpPr>
            <p:spPr bwMode="auto">
              <a:xfrm>
                <a:off x="4772" y="18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20" name="Oval 737"/>
              <p:cNvSpPr>
                <a:spLocks noChangeArrowheads="1"/>
              </p:cNvSpPr>
              <p:nvPr/>
            </p:nvSpPr>
            <p:spPr bwMode="auto">
              <a:xfrm>
                <a:off x="4823" y="1814"/>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21" name="Oval 738"/>
              <p:cNvSpPr>
                <a:spLocks noChangeArrowheads="1"/>
              </p:cNvSpPr>
              <p:nvPr/>
            </p:nvSpPr>
            <p:spPr bwMode="auto">
              <a:xfrm>
                <a:off x="4877" y="180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22" name="Oval 739"/>
              <p:cNvSpPr>
                <a:spLocks noChangeArrowheads="1"/>
              </p:cNvSpPr>
              <p:nvPr/>
            </p:nvSpPr>
            <p:spPr bwMode="auto">
              <a:xfrm>
                <a:off x="4927" y="1793"/>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23" name="Oval 740"/>
              <p:cNvSpPr>
                <a:spLocks noChangeArrowheads="1"/>
              </p:cNvSpPr>
              <p:nvPr/>
            </p:nvSpPr>
            <p:spPr bwMode="auto">
              <a:xfrm>
                <a:off x="4981" y="17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24" name="Oval 741"/>
              <p:cNvSpPr>
                <a:spLocks noChangeArrowheads="1"/>
              </p:cNvSpPr>
              <p:nvPr/>
            </p:nvSpPr>
            <p:spPr bwMode="auto">
              <a:xfrm>
                <a:off x="5035" y="1775"/>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25" name="Oval 742"/>
              <p:cNvSpPr>
                <a:spLocks noChangeArrowheads="1"/>
              </p:cNvSpPr>
              <p:nvPr/>
            </p:nvSpPr>
            <p:spPr bwMode="auto">
              <a:xfrm>
                <a:off x="5086" y="17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26" name="Oval 743"/>
              <p:cNvSpPr>
                <a:spLocks noChangeArrowheads="1"/>
              </p:cNvSpPr>
              <p:nvPr/>
            </p:nvSpPr>
            <p:spPr bwMode="auto">
              <a:xfrm>
                <a:off x="5140" y="17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27" name="Oval 744"/>
              <p:cNvSpPr>
                <a:spLocks noChangeArrowheads="1"/>
              </p:cNvSpPr>
              <p:nvPr/>
            </p:nvSpPr>
            <p:spPr bwMode="auto">
              <a:xfrm>
                <a:off x="5190"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28" name="Oval 745"/>
              <p:cNvSpPr>
                <a:spLocks noChangeArrowheads="1"/>
              </p:cNvSpPr>
              <p:nvPr/>
            </p:nvSpPr>
            <p:spPr bwMode="auto">
              <a:xfrm>
                <a:off x="5244" y="17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29" name="Oval 746"/>
              <p:cNvSpPr>
                <a:spLocks noChangeArrowheads="1"/>
              </p:cNvSpPr>
              <p:nvPr/>
            </p:nvSpPr>
            <p:spPr bwMode="auto">
              <a:xfrm>
                <a:off x="5294" y="1721"/>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30" name="Oval 747"/>
              <p:cNvSpPr>
                <a:spLocks noChangeArrowheads="1"/>
              </p:cNvSpPr>
              <p:nvPr/>
            </p:nvSpPr>
            <p:spPr bwMode="auto">
              <a:xfrm>
                <a:off x="5348" y="17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31" name="Oval 748"/>
              <p:cNvSpPr>
                <a:spLocks noChangeArrowheads="1"/>
              </p:cNvSpPr>
              <p:nvPr/>
            </p:nvSpPr>
            <p:spPr bwMode="auto">
              <a:xfrm>
                <a:off x="5399" y="1703"/>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32" name="Oval 749"/>
              <p:cNvSpPr>
                <a:spLocks noChangeArrowheads="1"/>
              </p:cNvSpPr>
              <p:nvPr/>
            </p:nvSpPr>
            <p:spPr bwMode="auto">
              <a:xfrm>
                <a:off x="5453" y="16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33" name="Oval 750"/>
              <p:cNvSpPr>
                <a:spLocks noChangeArrowheads="1"/>
              </p:cNvSpPr>
              <p:nvPr/>
            </p:nvSpPr>
            <p:spPr bwMode="auto">
              <a:xfrm>
                <a:off x="5507" y="16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34" name="Oval 751"/>
              <p:cNvSpPr>
                <a:spLocks noChangeArrowheads="1"/>
              </p:cNvSpPr>
              <p:nvPr/>
            </p:nvSpPr>
            <p:spPr bwMode="auto">
              <a:xfrm>
                <a:off x="5557" y="16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35" name="Oval 752"/>
              <p:cNvSpPr>
                <a:spLocks noChangeArrowheads="1"/>
              </p:cNvSpPr>
              <p:nvPr/>
            </p:nvSpPr>
            <p:spPr bwMode="auto">
              <a:xfrm>
                <a:off x="5611" y="1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36" name="Oval 753"/>
              <p:cNvSpPr>
                <a:spLocks noChangeArrowheads="1"/>
              </p:cNvSpPr>
              <p:nvPr/>
            </p:nvSpPr>
            <p:spPr bwMode="auto">
              <a:xfrm>
                <a:off x="5662" y="16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37" name="Oval 754"/>
              <p:cNvSpPr>
                <a:spLocks noChangeArrowheads="1"/>
              </p:cNvSpPr>
              <p:nvPr/>
            </p:nvSpPr>
            <p:spPr bwMode="auto">
              <a:xfrm>
                <a:off x="5716" y="162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38" name="Oval 755"/>
              <p:cNvSpPr>
                <a:spLocks noChangeArrowheads="1"/>
              </p:cNvSpPr>
              <p:nvPr/>
            </p:nvSpPr>
            <p:spPr bwMode="auto">
              <a:xfrm>
                <a:off x="5766" y="1624"/>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39" name="Oval 756"/>
              <p:cNvSpPr>
                <a:spLocks noChangeArrowheads="1"/>
              </p:cNvSpPr>
              <p:nvPr/>
            </p:nvSpPr>
            <p:spPr bwMode="auto">
              <a:xfrm>
                <a:off x="5820" y="1606"/>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40" name="Oval 757"/>
              <p:cNvSpPr>
                <a:spLocks noChangeArrowheads="1"/>
              </p:cNvSpPr>
              <p:nvPr/>
            </p:nvSpPr>
            <p:spPr bwMode="auto">
              <a:xfrm>
                <a:off x="5874" y="15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41" name="Oval 758"/>
              <p:cNvSpPr>
                <a:spLocks noChangeArrowheads="1"/>
              </p:cNvSpPr>
              <p:nvPr/>
            </p:nvSpPr>
            <p:spPr bwMode="auto">
              <a:xfrm>
                <a:off x="5924" y="15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42" name="Oval 759"/>
              <p:cNvSpPr>
                <a:spLocks noChangeArrowheads="1"/>
              </p:cNvSpPr>
              <p:nvPr/>
            </p:nvSpPr>
            <p:spPr bwMode="auto">
              <a:xfrm>
                <a:off x="5978" y="15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43" name="Oval 760"/>
              <p:cNvSpPr>
                <a:spLocks noChangeArrowheads="1"/>
              </p:cNvSpPr>
              <p:nvPr/>
            </p:nvSpPr>
            <p:spPr bwMode="auto">
              <a:xfrm>
                <a:off x="6029" y="15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44" name="Oval 761"/>
              <p:cNvSpPr>
                <a:spLocks noChangeArrowheads="1"/>
              </p:cNvSpPr>
              <p:nvPr/>
            </p:nvSpPr>
            <p:spPr bwMode="auto">
              <a:xfrm>
                <a:off x="6083"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45" name="Oval 762"/>
              <p:cNvSpPr>
                <a:spLocks noChangeArrowheads="1"/>
              </p:cNvSpPr>
              <p:nvPr/>
            </p:nvSpPr>
            <p:spPr bwMode="auto">
              <a:xfrm>
                <a:off x="6133" y="15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46" name="Oval 763"/>
              <p:cNvSpPr>
                <a:spLocks noChangeArrowheads="1"/>
              </p:cNvSpPr>
              <p:nvPr/>
            </p:nvSpPr>
            <p:spPr bwMode="auto">
              <a:xfrm>
                <a:off x="6187" y="15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47" name="Oval 764"/>
              <p:cNvSpPr>
                <a:spLocks noChangeArrowheads="1"/>
              </p:cNvSpPr>
              <p:nvPr/>
            </p:nvSpPr>
            <p:spPr bwMode="auto">
              <a:xfrm>
                <a:off x="6238" y="1490"/>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48" name="Oval 765"/>
              <p:cNvSpPr>
                <a:spLocks noChangeArrowheads="1"/>
              </p:cNvSpPr>
              <p:nvPr/>
            </p:nvSpPr>
            <p:spPr bwMode="auto">
              <a:xfrm>
                <a:off x="6292" y="146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49" name="Oval 766"/>
              <p:cNvSpPr>
                <a:spLocks noChangeArrowheads="1"/>
              </p:cNvSpPr>
              <p:nvPr/>
            </p:nvSpPr>
            <p:spPr bwMode="auto">
              <a:xfrm>
                <a:off x="6342" y="1451"/>
                <a:ext cx="40"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50" name="Oval 767"/>
              <p:cNvSpPr>
                <a:spLocks noChangeArrowheads="1"/>
              </p:cNvSpPr>
              <p:nvPr/>
            </p:nvSpPr>
            <p:spPr bwMode="auto">
              <a:xfrm>
                <a:off x="6396" y="14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51" name="Oval 768"/>
              <p:cNvSpPr>
                <a:spLocks noChangeArrowheads="1"/>
              </p:cNvSpPr>
              <p:nvPr/>
            </p:nvSpPr>
            <p:spPr bwMode="auto">
              <a:xfrm>
                <a:off x="6450" y="1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52" name="Oval 769"/>
              <p:cNvSpPr>
                <a:spLocks noChangeArrowheads="1"/>
              </p:cNvSpPr>
              <p:nvPr/>
            </p:nvSpPr>
            <p:spPr bwMode="auto">
              <a:xfrm>
                <a:off x="6500" y="13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53" name="Oval 770"/>
              <p:cNvSpPr>
                <a:spLocks noChangeArrowheads="1"/>
              </p:cNvSpPr>
              <p:nvPr/>
            </p:nvSpPr>
            <p:spPr bwMode="auto">
              <a:xfrm>
                <a:off x="6554" y="13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54" name="Oval 771"/>
              <p:cNvSpPr>
                <a:spLocks noChangeArrowheads="1"/>
              </p:cNvSpPr>
              <p:nvPr/>
            </p:nvSpPr>
            <p:spPr bwMode="auto">
              <a:xfrm>
                <a:off x="6605" y="13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55" name="Oval 772"/>
              <p:cNvSpPr>
                <a:spLocks noChangeArrowheads="1"/>
              </p:cNvSpPr>
              <p:nvPr/>
            </p:nvSpPr>
            <p:spPr bwMode="auto">
              <a:xfrm>
                <a:off x="6659" y="12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56" name="Freeform 773"/>
              <p:cNvSpPr>
                <a:spLocks/>
              </p:cNvSpPr>
              <p:nvPr/>
            </p:nvSpPr>
            <p:spPr bwMode="auto">
              <a:xfrm>
                <a:off x="1457" y="284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57" name="Freeform 774"/>
              <p:cNvSpPr>
                <a:spLocks/>
              </p:cNvSpPr>
              <p:nvPr/>
            </p:nvSpPr>
            <p:spPr bwMode="auto">
              <a:xfrm>
                <a:off x="1511" y="281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58" name="Freeform 775"/>
              <p:cNvSpPr>
                <a:spLocks/>
              </p:cNvSpPr>
              <p:nvPr/>
            </p:nvSpPr>
            <p:spPr bwMode="auto">
              <a:xfrm>
                <a:off x="1561" y="2790"/>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59" name="Freeform 776"/>
              <p:cNvSpPr>
                <a:spLocks/>
              </p:cNvSpPr>
              <p:nvPr/>
            </p:nvSpPr>
            <p:spPr bwMode="auto">
              <a:xfrm>
                <a:off x="1615" y="277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60" name="Freeform 777"/>
              <p:cNvSpPr>
                <a:spLocks/>
              </p:cNvSpPr>
              <p:nvPr/>
            </p:nvSpPr>
            <p:spPr bwMode="auto">
              <a:xfrm>
                <a:off x="1669" y="275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61" name="Freeform 778"/>
              <p:cNvSpPr>
                <a:spLocks/>
              </p:cNvSpPr>
              <p:nvPr/>
            </p:nvSpPr>
            <p:spPr bwMode="auto">
              <a:xfrm>
                <a:off x="1720" y="275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62" name="Freeform 779"/>
              <p:cNvSpPr>
                <a:spLocks/>
              </p:cNvSpPr>
              <p:nvPr/>
            </p:nvSpPr>
            <p:spPr bwMode="auto">
              <a:xfrm>
                <a:off x="1774" y="274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63" name="Freeform 780"/>
              <p:cNvSpPr>
                <a:spLocks/>
              </p:cNvSpPr>
              <p:nvPr/>
            </p:nvSpPr>
            <p:spPr bwMode="auto">
              <a:xfrm>
                <a:off x="1824" y="2725"/>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64" name="Freeform 781"/>
              <p:cNvSpPr>
                <a:spLocks/>
              </p:cNvSpPr>
              <p:nvPr/>
            </p:nvSpPr>
            <p:spPr bwMode="auto">
              <a:xfrm>
                <a:off x="1878" y="2718"/>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65" name="Freeform 782"/>
              <p:cNvSpPr>
                <a:spLocks/>
              </p:cNvSpPr>
              <p:nvPr/>
            </p:nvSpPr>
            <p:spPr bwMode="auto">
              <a:xfrm>
                <a:off x="1928" y="270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66" name="Freeform 783"/>
              <p:cNvSpPr>
                <a:spLocks/>
              </p:cNvSpPr>
              <p:nvPr/>
            </p:nvSpPr>
            <p:spPr bwMode="auto">
              <a:xfrm>
                <a:off x="1982" y="2700"/>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67" name="Freeform 784"/>
              <p:cNvSpPr>
                <a:spLocks/>
              </p:cNvSpPr>
              <p:nvPr/>
            </p:nvSpPr>
            <p:spPr bwMode="auto">
              <a:xfrm>
                <a:off x="2033" y="2693"/>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68" name="Freeform 785"/>
              <p:cNvSpPr>
                <a:spLocks/>
              </p:cNvSpPr>
              <p:nvPr/>
            </p:nvSpPr>
            <p:spPr bwMode="auto">
              <a:xfrm>
                <a:off x="2087" y="268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69" name="Freeform 786"/>
              <p:cNvSpPr>
                <a:spLocks/>
              </p:cNvSpPr>
              <p:nvPr/>
            </p:nvSpPr>
            <p:spPr bwMode="auto">
              <a:xfrm>
                <a:off x="2141" y="2678"/>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70" name="Freeform 787"/>
              <p:cNvSpPr>
                <a:spLocks/>
              </p:cNvSpPr>
              <p:nvPr/>
            </p:nvSpPr>
            <p:spPr bwMode="auto">
              <a:xfrm>
                <a:off x="2191" y="266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71" name="Freeform 788"/>
              <p:cNvSpPr>
                <a:spLocks/>
              </p:cNvSpPr>
              <p:nvPr/>
            </p:nvSpPr>
            <p:spPr bwMode="auto">
              <a:xfrm>
                <a:off x="2245" y="2664"/>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72" name="Freeform 789"/>
              <p:cNvSpPr>
                <a:spLocks/>
              </p:cNvSpPr>
              <p:nvPr/>
            </p:nvSpPr>
            <p:spPr bwMode="auto">
              <a:xfrm>
                <a:off x="2296" y="265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73" name="Freeform 790"/>
              <p:cNvSpPr>
                <a:spLocks/>
              </p:cNvSpPr>
              <p:nvPr/>
            </p:nvSpPr>
            <p:spPr bwMode="auto">
              <a:xfrm>
                <a:off x="2350" y="265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74" name="Freeform 791"/>
              <p:cNvSpPr>
                <a:spLocks/>
              </p:cNvSpPr>
              <p:nvPr/>
            </p:nvSpPr>
            <p:spPr bwMode="auto">
              <a:xfrm>
                <a:off x="2400" y="264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75" name="Freeform 792"/>
              <p:cNvSpPr>
                <a:spLocks/>
              </p:cNvSpPr>
              <p:nvPr/>
            </p:nvSpPr>
            <p:spPr bwMode="auto">
              <a:xfrm>
                <a:off x="2454" y="26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76" name="Freeform 793"/>
              <p:cNvSpPr>
                <a:spLocks/>
              </p:cNvSpPr>
              <p:nvPr/>
            </p:nvSpPr>
            <p:spPr bwMode="auto">
              <a:xfrm>
                <a:off x="2504" y="2628"/>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77" name="Freeform 794"/>
              <p:cNvSpPr>
                <a:spLocks/>
              </p:cNvSpPr>
              <p:nvPr/>
            </p:nvSpPr>
            <p:spPr bwMode="auto">
              <a:xfrm>
                <a:off x="2558" y="2617"/>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78" name="Freeform 795"/>
              <p:cNvSpPr>
                <a:spLocks/>
              </p:cNvSpPr>
              <p:nvPr/>
            </p:nvSpPr>
            <p:spPr bwMode="auto">
              <a:xfrm>
                <a:off x="2612" y="261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79" name="Freeform 796"/>
              <p:cNvSpPr>
                <a:spLocks/>
              </p:cNvSpPr>
              <p:nvPr/>
            </p:nvSpPr>
            <p:spPr bwMode="auto">
              <a:xfrm>
                <a:off x="2663" y="261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80" name="Freeform 797"/>
              <p:cNvSpPr>
                <a:spLocks/>
              </p:cNvSpPr>
              <p:nvPr/>
            </p:nvSpPr>
            <p:spPr bwMode="auto">
              <a:xfrm>
                <a:off x="2717" y="259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81" name="Freeform 798"/>
              <p:cNvSpPr>
                <a:spLocks/>
              </p:cNvSpPr>
              <p:nvPr/>
            </p:nvSpPr>
            <p:spPr bwMode="auto">
              <a:xfrm>
                <a:off x="2767" y="258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82" name="Freeform 799"/>
              <p:cNvSpPr>
                <a:spLocks/>
              </p:cNvSpPr>
              <p:nvPr/>
            </p:nvSpPr>
            <p:spPr bwMode="auto">
              <a:xfrm>
                <a:off x="2821" y="258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83" name="Freeform 800"/>
              <p:cNvSpPr>
                <a:spLocks/>
              </p:cNvSpPr>
              <p:nvPr/>
            </p:nvSpPr>
            <p:spPr bwMode="auto">
              <a:xfrm>
                <a:off x="2872" y="2574"/>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84" name="Freeform 801"/>
              <p:cNvSpPr>
                <a:spLocks/>
              </p:cNvSpPr>
              <p:nvPr/>
            </p:nvSpPr>
            <p:spPr bwMode="auto">
              <a:xfrm>
                <a:off x="2926" y="2570"/>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85" name="Freeform 802"/>
              <p:cNvSpPr>
                <a:spLocks/>
              </p:cNvSpPr>
              <p:nvPr/>
            </p:nvSpPr>
            <p:spPr bwMode="auto">
              <a:xfrm>
                <a:off x="2980" y="2556"/>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86" name="Freeform 803"/>
              <p:cNvSpPr>
                <a:spLocks/>
              </p:cNvSpPr>
              <p:nvPr/>
            </p:nvSpPr>
            <p:spPr bwMode="auto">
              <a:xfrm>
                <a:off x="3030" y="254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87" name="Freeform 804"/>
              <p:cNvSpPr>
                <a:spLocks/>
              </p:cNvSpPr>
              <p:nvPr/>
            </p:nvSpPr>
            <p:spPr bwMode="auto">
              <a:xfrm>
                <a:off x="3084" y="253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88" name="Freeform 805"/>
              <p:cNvSpPr>
                <a:spLocks/>
              </p:cNvSpPr>
              <p:nvPr/>
            </p:nvSpPr>
            <p:spPr bwMode="auto">
              <a:xfrm>
                <a:off x="3134" y="252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89" name="Freeform 806"/>
              <p:cNvSpPr>
                <a:spLocks/>
              </p:cNvSpPr>
              <p:nvPr/>
            </p:nvSpPr>
            <p:spPr bwMode="auto">
              <a:xfrm>
                <a:off x="3188" y="2524"/>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90" name="Freeform 807"/>
              <p:cNvSpPr>
                <a:spLocks/>
              </p:cNvSpPr>
              <p:nvPr/>
            </p:nvSpPr>
            <p:spPr bwMode="auto">
              <a:xfrm>
                <a:off x="3239" y="251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91" name="Freeform 808"/>
              <p:cNvSpPr>
                <a:spLocks/>
              </p:cNvSpPr>
              <p:nvPr/>
            </p:nvSpPr>
            <p:spPr bwMode="auto">
              <a:xfrm>
                <a:off x="3293" y="250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92" name="Freeform 809"/>
              <p:cNvSpPr>
                <a:spLocks/>
              </p:cNvSpPr>
              <p:nvPr/>
            </p:nvSpPr>
            <p:spPr bwMode="auto">
              <a:xfrm>
                <a:off x="3343" y="2502"/>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93" name="Freeform 810"/>
              <p:cNvSpPr>
                <a:spLocks/>
              </p:cNvSpPr>
              <p:nvPr/>
            </p:nvSpPr>
            <p:spPr bwMode="auto">
              <a:xfrm>
                <a:off x="3397" y="2488"/>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94" name="Freeform 811"/>
              <p:cNvSpPr>
                <a:spLocks/>
              </p:cNvSpPr>
              <p:nvPr/>
            </p:nvSpPr>
            <p:spPr bwMode="auto">
              <a:xfrm>
                <a:off x="3451" y="248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95" name="Freeform 812"/>
              <p:cNvSpPr>
                <a:spLocks/>
              </p:cNvSpPr>
              <p:nvPr/>
            </p:nvSpPr>
            <p:spPr bwMode="auto">
              <a:xfrm>
                <a:off x="3502" y="2473"/>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96" name="Freeform 813"/>
              <p:cNvSpPr>
                <a:spLocks/>
              </p:cNvSpPr>
              <p:nvPr/>
            </p:nvSpPr>
            <p:spPr bwMode="auto">
              <a:xfrm>
                <a:off x="3556" y="247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97" name="Freeform 814"/>
              <p:cNvSpPr>
                <a:spLocks/>
              </p:cNvSpPr>
              <p:nvPr/>
            </p:nvSpPr>
            <p:spPr bwMode="auto">
              <a:xfrm>
                <a:off x="3606" y="2466"/>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98" name="Freeform 815"/>
              <p:cNvSpPr>
                <a:spLocks/>
              </p:cNvSpPr>
              <p:nvPr/>
            </p:nvSpPr>
            <p:spPr bwMode="auto">
              <a:xfrm>
                <a:off x="3660" y="245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99" name="Freeform 816"/>
              <p:cNvSpPr>
                <a:spLocks/>
              </p:cNvSpPr>
              <p:nvPr/>
            </p:nvSpPr>
            <p:spPr bwMode="auto">
              <a:xfrm>
                <a:off x="3710" y="2444"/>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00" name="Freeform 817"/>
              <p:cNvSpPr>
                <a:spLocks/>
              </p:cNvSpPr>
              <p:nvPr/>
            </p:nvSpPr>
            <p:spPr bwMode="auto">
              <a:xfrm>
                <a:off x="3764" y="2441"/>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01" name="Freeform 818"/>
              <p:cNvSpPr>
                <a:spLocks/>
              </p:cNvSpPr>
              <p:nvPr/>
            </p:nvSpPr>
            <p:spPr bwMode="auto">
              <a:xfrm>
                <a:off x="3815" y="2426"/>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02" name="Freeform 819"/>
              <p:cNvSpPr>
                <a:spLocks/>
              </p:cNvSpPr>
              <p:nvPr/>
            </p:nvSpPr>
            <p:spPr bwMode="auto">
              <a:xfrm>
                <a:off x="3869" y="2423"/>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03" name="Freeform 820"/>
              <p:cNvSpPr>
                <a:spLocks/>
              </p:cNvSpPr>
              <p:nvPr/>
            </p:nvSpPr>
            <p:spPr bwMode="auto">
              <a:xfrm>
                <a:off x="3923" y="2416"/>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04" name="Freeform 821"/>
              <p:cNvSpPr>
                <a:spLocks/>
              </p:cNvSpPr>
              <p:nvPr/>
            </p:nvSpPr>
            <p:spPr bwMode="auto">
              <a:xfrm>
                <a:off x="3973" y="2405"/>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05" name="Freeform 822"/>
              <p:cNvSpPr>
                <a:spLocks/>
              </p:cNvSpPr>
              <p:nvPr/>
            </p:nvSpPr>
            <p:spPr bwMode="auto">
              <a:xfrm>
                <a:off x="4027" y="239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06" name="Freeform 823"/>
              <p:cNvSpPr>
                <a:spLocks/>
              </p:cNvSpPr>
              <p:nvPr/>
            </p:nvSpPr>
            <p:spPr bwMode="auto">
              <a:xfrm>
                <a:off x="4078" y="239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07" name="Freeform 824"/>
              <p:cNvSpPr>
                <a:spLocks/>
              </p:cNvSpPr>
              <p:nvPr/>
            </p:nvSpPr>
            <p:spPr bwMode="auto">
              <a:xfrm>
                <a:off x="4132" y="2383"/>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08" name="Freeform 825"/>
              <p:cNvSpPr>
                <a:spLocks/>
              </p:cNvSpPr>
              <p:nvPr/>
            </p:nvSpPr>
            <p:spPr bwMode="auto">
              <a:xfrm>
                <a:off x="4182" y="238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09" name="Freeform 826"/>
              <p:cNvSpPr>
                <a:spLocks/>
              </p:cNvSpPr>
              <p:nvPr/>
            </p:nvSpPr>
            <p:spPr bwMode="auto">
              <a:xfrm>
                <a:off x="4236" y="236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10" name="Freeform 827"/>
              <p:cNvSpPr>
                <a:spLocks/>
              </p:cNvSpPr>
              <p:nvPr/>
            </p:nvSpPr>
            <p:spPr bwMode="auto">
              <a:xfrm>
                <a:off x="4286" y="2372"/>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11" name="Freeform 828"/>
              <p:cNvSpPr>
                <a:spLocks/>
              </p:cNvSpPr>
              <p:nvPr/>
            </p:nvSpPr>
            <p:spPr bwMode="auto">
              <a:xfrm>
                <a:off x="4340" y="2354"/>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12" name="Freeform 829"/>
              <p:cNvSpPr>
                <a:spLocks/>
              </p:cNvSpPr>
              <p:nvPr/>
            </p:nvSpPr>
            <p:spPr bwMode="auto">
              <a:xfrm>
                <a:off x="4394" y="2351"/>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13" name="Freeform 830"/>
              <p:cNvSpPr>
                <a:spLocks/>
              </p:cNvSpPr>
              <p:nvPr/>
            </p:nvSpPr>
            <p:spPr bwMode="auto">
              <a:xfrm>
                <a:off x="4445" y="2351"/>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14" name="Freeform 831"/>
              <p:cNvSpPr>
                <a:spLocks/>
              </p:cNvSpPr>
              <p:nvPr/>
            </p:nvSpPr>
            <p:spPr bwMode="auto">
              <a:xfrm>
                <a:off x="4499" y="2340"/>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15" name="Freeform 832"/>
              <p:cNvSpPr>
                <a:spLocks/>
              </p:cNvSpPr>
              <p:nvPr/>
            </p:nvSpPr>
            <p:spPr bwMode="auto">
              <a:xfrm>
                <a:off x="4549" y="2326"/>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16" name="Freeform 833"/>
              <p:cNvSpPr>
                <a:spLocks/>
              </p:cNvSpPr>
              <p:nvPr/>
            </p:nvSpPr>
            <p:spPr bwMode="auto">
              <a:xfrm>
                <a:off x="4603" y="232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17" name="Freeform 834"/>
              <p:cNvSpPr>
                <a:spLocks/>
              </p:cNvSpPr>
              <p:nvPr/>
            </p:nvSpPr>
            <p:spPr bwMode="auto">
              <a:xfrm>
                <a:off x="4654" y="230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18" name="Freeform 835"/>
              <p:cNvSpPr>
                <a:spLocks/>
              </p:cNvSpPr>
              <p:nvPr/>
            </p:nvSpPr>
            <p:spPr bwMode="auto">
              <a:xfrm>
                <a:off x="4708" y="2311"/>
                <a:ext cx="61" cy="51"/>
              </a:xfrm>
              <a:custGeom>
                <a:avLst/>
                <a:gdLst>
                  <a:gd name="T0" fmla="*/ 28 w 61"/>
                  <a:gd name="T1" fmla="*/ 0 h 51"/>
                  <a:gd name="T2" fmla="*/ 0 w 61"/>
                  <a:gd name="T3" fmla="*/ 51 h 51"/>
                  <a:gd name="T4" fmla="*/ 61 w 61"/>
                  <a:gd name="T5" fmla="*/ 51 h 51"/>
                  <a:gd name="T6" fmla="*/ 28 w 61"/>
                  <a:gd name="T7" fmla="*/ 0 h 51"/>
                </a:gdLst>
                <a:ahLst/>
                <a:cxnLst>
                  <a:cxn ang="0">
                    <a:pos x="T0" y="T1"/>
                  </a:cxn>
                  <a:cxn ang="0">
                    <a:pos x="T2" y="T3"/>
                  </a:cxn>
                  <a:cxn ang="0">
                    <a:pos x="T4" y="T5"/>
                  </a:cxn>
                  <a:cxn ang="0">
                    <a:pos x="T6" y="T7"/>
                  </a:cxn>
                </a:cxnLst>
                <a:rect l="0" t="0" r="r" b="b"/>
                <a:pathLst>
                  <a:path w="61" h="51">
                    <a:moveTo>
                      <a:pt x="28" y="0"/>
                    </a:moveTo>
                    <a:lnTo>
                      <a:pt x="0" y="51"/>
                    </a:lnTo>
                    <a:lnTo>
                      <a:pt x="61"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19" name="Freeform 836"/>
              <p:cNvSpPr>
                <a:spLocks/>
              </p:cNvSpPr>
              <p:nvPr/>
            </p:nvSpPr>
            <p:spPr bwMode="auto">
              <a:xfrm>
                <a:off x="4758" y="230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20" name="Freeform 837"/>
              <p:cNvSpPr>
                <a:spLocks/>
              </p:cNvSpPr>
              <p:nvPr/>
            </p:nvSpPr>
            <p:spPr bwMode="auto">
              <a:xfrm>
                <a:off x="4812" y="229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21" name="Freeform 838"/>
              <p:cNvSpPr>
                <a:spLocks/>
              </p:cNvSpPr>
              <p:nvPr/>
            </p:nvSpPr>
            <p:spPr bwMode="auto">
              <a:xfrm>
                <a:off x="4866" y="2293"/>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22" name="Freeform 839"/>
              <p:cNvSpPr>
                <a:spLocks/>
              </p:cNvSpPr>
              <p:nvPr/>
            </p:nvSpPr>
            <p:spPr bwMode="auto">
              <a:xfrm>
                <a:off x="4916" y="2282"/>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23" name="Freeform 840"/>
              <p:cNvSpPr>
                <a:spLocks/>
              </p:cNvSpPr>
              <p:nvPr/>
            </p:nvSpPr>
            <p:spPr bwMode="auto">
              <a:xfrm>
                <a:off x="4970" y="2268"/>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24" name="Freeform 841"/>
              <p:cNvSpPr>
                <a:spLocks/>
              </p:cNvSpPr>
              <p:nvPr/>
            </p:nvSpPr>
            <p:spPr bwMode="auto">
              <a:xfrm>
                <a:off x="5021" y="2257"/>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25" name="Freeform 842"/>
              <p:cNvSpPr>
                <a:spLocks/>
              </p:cNvSpPr>
              <p:nvPr/>
            </p:nvSpPr>
            <p:spPr bwMode="auto">
              <a:xfrm>
                <a:off x="5075" y="2257"/>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26" name="Freeform 843"/>
              <p:cNvSpPr>
                <a:spLocks/>
              </p:cNvSpPr>
              <p:nvPr/>
            </p:nvSpPr>
            <p:spPr bwMode="auto">
              <a:xfrm>
                <a:off x="5125" y="2250"/>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27" name="Freeform 844"/>
              <p:cNvSpPr>
                <a:spLocks/>
              </p:cNvSpPr>
              <p:nvPr/>
            </p:nvSpPr>
            <p:spPr bwMode="auto">
              <a:xfrm>
                <a:off x="5179" y="223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28" name="Freeform 845"/>
              <p:cNvSpPr>
                <a:spLocks/>
              </p:cNvSpPr>
              <p:nvPr/>
            </p:nvSpPr>
            <p:spPr bwMode="auto">
              <a:xfrm>
                <a:off x="5230" y="2228"/>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29" name="Freeform 846"/>
              <p:cNvSpPr>
                <a:spLocks/>
              </p:cNvSpPr>
              <p:nvPr/>
            </p:nvSpPr>
            <p:spPr bwMode="auto">
              <a:xfrm>
                <a:off x="5284" y="2218"/>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30" name="Freeform 847"/>
              <p:cNvSpPr>
                <a:spLocks/>
              </p:cNvSpPr>
              <p:nvPr/>
            </p:nvSpPr>
            <p:spPr bwMode="auto">
              <a:xfrm>
                <a:off x="5338" y="221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31" name="Freeform 848"/>
              <p:cNvSpPr>
                <a:spLocks/>
              </p:cNvSpPr>
              <p:nvPr/>
            </p:nvSpPr>
            <p:spPr bwMode="auto">
              <a:xfrm>
                <a:off x="5388" y="219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32" name="Freeform 849"/>
              <p:cNvSpPr>
                <a:spLocks/>
              </p:cNvSpPr>
              <p:nvPr/>
            </p:nvSpPr>
            <p:spPr bwMode="auto">
              <a:xfrm>
                <a:off x="5442" y="219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33" name="Freeform 850"/>
              <p:cNvSpPr>
                <a:spLocks/>
              </p:cNvSpPr>
              <p:nvPr/>
            </p:nvSpPr>
            <p:spPr bwMode="auto">
              <a:xfrm>
                <a:off x="5492" y="2189"/>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34" name="Freeform 851"/>
              <p:cNvSpPr>
                <a:spLocks/>
              </p:cNvSpPr>
              <p:nvPr/>
            </p:nvSpPr>
            <p:spPr bwMode="auto">
              <a:xfrm>
                <a:off x="5546" y="2171"/>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35" name="Freeform 852"/>
              <p:cNvSpPr>
                <a:spLocks/>
              </p:cNvSpPr>
              <p:nvPr/>
            </p:nvSpPr>
            <p:spPr bwMode="auto">
              <a:xfrm>
                <a:off x="5597" y="216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36" name="Freeform 853"/>
              <p:cNvSpPr>
                <a:spLocks/>
              </p:cNvSpPr>
              <p:nvPr/>
            </p:nvSpPr>
            <p:spPr bwMode="auto">
              <a:xfrm>
                <a:off x="5651" y="214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37" name="Freeform 854"/>
              <p:cNvSpPr>
                <a:spLocks/>
              </p:cNvSpPr>
              <p:nvPr/>
            </p:nvSpPr>
            <p:spPr bwMode="auto">
              <a:xfrm>
                <a:off x="5701" y="2153"/>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38" name="Freeform 855"/>
              <p:cNvSpPr>
                <a:spLocks/>
              </p:cNvSpPr>
              <p:nvPr/>
            </p:nvSpPr>
            <p:spPr bwMode="auto">
              <a:xfrm>
                <a:off x="5755" y="2124"/>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39" name="Freeform 856"/>
              <p:cNvSpPr>
                <a:spLocks/>
              </p:cNvSpPr>
              <p:nvPr/>
            </p:nvSpPr>
            <p:spPr bwMode="auto">
              <a:xfrm>
                <a:off x="5809" y="2113"/>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40" name="Freeform 857"/>
              <p:cNvSpPr>
                <a:spLocks/>
              </p:cNvSpPr>
              <p:nvPr/>
            </p:nvSpPr>
            <p:spPr bwMode="auto">
              <a:xfrm>
                <a:off x="5860" y="209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41" name="Freeform 858"/>
              <p:cNvSpPr>
                <a:spLocks/>
              </p:cNvSpPr>
              <p:nvPr/>
            </p:nvSpPr>
            <p:spPr bwMode="auto">
              <a:xfrm>
                <a:off x="5914" y="2081"/>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42" name="Freeform 859"/>
              <p:cNvSpPr>
                <a:spLocks/>
              </p:cNvSpPr>
              <p:nvPr/>
            </p:nvSpPr>
            <p:spPr bwMode="auto">
              <a:xfrm>
                <a:off x="5964" y="207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43" name="Freeform 860"/>
              <p:cNvSpPr>
                <a:spLocks/>
              </p:cNvSpPr>
              <p:nvPr/>
            </p:nvSpPr>
            <p:spPr bwMode="auto">
              <a:xfrm>
                <a:off x="6018" y="205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44" name="Freeform 861"/>
              <p:cNvSpPr>
                <a:spLocks/>
              </p:cNvSpPr>
              <p:nvPr/>
            </p:nvSpPr>
            <p:spPr bwMode="auto">
              <a:xfrm>
                <a:off x="6068" y="2034"/>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45" name="Freeform 862"/>
              <p:cNvSpPr>
                <a:spLocks/>
              </p:cNvSpPr>
              <p:nvPr/>
            </p:nvSpPr>
            <p:spPr bwMode="auto">
              <a:xfrm>
                <a:off x="6122" y="2002"/>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46" name="Freeform 863"/>
              <p:cNvSpPr>
                <a:spLocks/>
              </p:cNvSpPr>
              <p:nvPr/>
            </p:nvSpPr>
            <p:spPr bwMode="auto">
              <a:xfrm>
                <a:off x="6176" y="199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47" name="Freeform 864"/>
              <p:cNvSpPr>
                <a:spLocks/>
              </p:cNvSpPr>
              <p:nvPr/>
            </p:nvSpPr>
            <p:spPr bwMode="auto">
              <a:xfrm>
                <a:off x="6227" y="196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grpSp>
          <p:nvGrpSpPr>
            <p:cNvPr id="8792" name="Group 1066"/>
            <p:cNvGrpSpPr>
              <a:grpSpLocks/>
            </p:cNvGrpSpPr>
            <p:nvPr/>
          </p:nvGrpSpPr>
          <p:grpSpPr bwMode="auto">
            <a:xfrm>
              <a:off x="1460" y="1321"/>
              <a:ext cx="5246" cy="717"/>
              <a:chOff x="1460" y="1321"/>
              <a:chExt cx="5246" cy="717"/>
            </a:xfrm>
          </p:grpSpPr>
          <p:sp>
            <p:nvSpPr>
              <p:cNvPr id="9048" name="Freeform 866"/>
              <p:cNvSpPr>
                <a:spLocks/>
              </p:cNvSpPr>
              <p:nvPr/>
            </p:nvSpPr>
            <p:spPr bwMode="auto">
              <a:xfrm>
                <a:off x="6281" y="1940"/>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49" name="Freeform 867"/>
              <p:cNvSpPr>
                <a:spLocks/>
              </p:cNvSpPr>
              <p:nvPr/>
            </p:nvSpPr>
            <p:spPr bwMode="auto">
              <a:xfrm>
                <a:off x="6331" y="190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50" name="Freeform 868"/>
              <p:cNvSpPr>
                <a:spLocks/>
              </p:cNvSpPr>
              <p:nvPr/>
            </p:nvSpPr>
            <p:spPr bwMode="auto">
              <a:xfrm>
                <a:off x="6385" y="1861"/>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51" name="Freeform 869"/>
              <p:cNvSpPr>
                <a:spLocks/>
              </p:cNvSpPr>
              <p:nvPr/>
            </p:nvSpPr>
            <p:spPr bwMode="auto">
              <a:xfrm>
                <a:off x="6436" y="1829"/>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52" name="Freeform 870"/>
              <p:cNvSpPr>
                <a:spLocks/>
              </p:cNvSpPr>
              <p:nvPr/>
            </p:nvSpPr>
            <p:spPr bwMode="auto">
              <a:xfrm>
                <a:off x="6490" y="1786"/>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53" name="Freeform 871"/>
              <p:cNvSpPr>
                <a:spLocks/>
              </p:cNvSpPr>
              <p:nvPr/>
            </p:nvSpPr>
            <p:spPr bwMode="auto">
              <a:xfrm>
                <a:off x="6540" y="175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54" name="Freeform 872"/>
              <p:cNvSpPr>
                <a:spLocks/>
              </p:cNvSpPr>
              <p:nvPr/>
            </p:nvSpPr>
            <p:spPr bwMode="auto">
              <a:xfrm>
                <a:off x="6594" y="17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55" name="Freeform 873"/>
              <p:cNvSpPr>
                <a:spLocks/>
              </p:cNvSpPr>
              <p:nvPr/>
            </p:nvSpPr>
            <p:spPr bwMode="auto">
              <a:xfrm>
                <a:off x="6648" y="1652"/>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56" name="Line 874"/>
              <p:cNvSpPr>
                <a:spLocks noChangeShapeType="1"/>
              </p:cNvSpPr>
              <p:nvPr/>
            </p:nvSpPr>
            <p:spPr bwMode="auto">
              <a:xfrm>
                <a:off x="1489" y="1980"/>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57" name="Line 875"/>
              <p:cNvSpPr>
                <a:spLocks noChangeShapeType="1"/>
              </p:cNvSpPr>
              <p:nvPr/>
            </p:nvSpPr>
            <p:spPr bwMode="auto">
              <a:xfrm>
                <a:off x="1460" y="2009"/>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58" name="Line 876"/>
              <p:cNvSpPr>
                <a:spLocks noChangeShapeType="1"/>
              </p:cNvSpPr>
              <p:nvPr/>
            </p:nvSpPr>
            <p:spPr bwMode="auto">
              <a:xfrm>
                <a:off x="1540" y="1958"/>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59" name="Line 877"/>
              <p:cNvSpPr>
                <a:spLocks noChangeShapeType="1"/>
              </p:cNvSpPr>
              <p:nvPr/>
            </p:nvSpPr>
            <p:spPr bwMode="auto">
              <a:xfrm>
                <a:off x="1514" y="1984"/>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60" name="Line 878"/>
              <p:cNvSpPr>
                <a:spLocks noChangeShapeType="1"/>
              </p:cNvSpPr>
              <p:nvPr/>
            </p:nvSpPr>
            <p:spPr bwMode="auto">
              <a:xfrm>
                <a:off x="1594" y="1966"/>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61" name="Line 879"/>
              <p:cNvSpPr>
                <a:spLocks noChangeShapeType="1"/>
              </p:cNvSpPr>
              <p:nvPr/>
            </p:nvSpPr>
            <p:spPr bwMode="auto">
              <a:xfrm>
                <a:off x="1568" y="1991"/>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62" name="Line 880"/>
              <p:cNvSpPr>
                <a:spLocks noChangeShapeType="1"/>
              </p:cNvSpPr>
              <p:nvPr/>
            </p:nvSpPr>
            <p:spPr bwMode="auto">
              <a:xfrm>
                <a:off x="1644" y="1958"/>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63" name="Line 881"/>
              <p:cNvSpPr>
                <a:spLocks noChangeShapeType="1"/>
              </p:cNvSpPr>
              <p:nvPr/>
            </p:nvSpPr>
            <p:spPr bwMode="auto">
              <a:xfrm>
                <a:off x="1619" y="1984"/>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64" name="Line 882"/>
              <p:cNvSpPr>
                <a:spLocks noChangeShapeType="1"/>
              </p:cNvSpPr>
              <p:nvPr/>
            </p:nvSpPr>
            <p:spPr bwMode="auto">
              <a:xfrm>
                <a:off x="1698" y="1930"/>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65" name="Line 883"/>
              <p:cNvSpPr>
                <a:spLocks noChangeShapeType="1"/>
              </p:cNvSpPr>
              <p:nvPr/>
            </p:nvSpPr>
            <p:spPr bwMode="auto">
              <a:xfrm>
                <a:off x="1673" y="1955"/>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66" name="Line 884"/>
              <p:cNvSpPr>
                <a:spLocks noChangeShapeType="1"/>
              </p:cNvSpPr>
              <p:nvPr/>
            </p:nvSpPr>
            <p:spPr bwMode="auto">
              <a:xfrm>
                <a:off x="1752" y="1940"/>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67" name="Line 885"/>
              <p:cNvSpPr>
                <a:spLocks noChangeShapeType="1"/>
              </p:cNvSpPr>
              <p:nvPr/>
            </p:nvSpPr>
            <p:spPr bwMode="auto">
              <a:xfrm>
                <a:off x="1723" y="1966"/>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68" name="Line 886"/>
              <p:cNvSpPr>
                <a:spLocks noChangeShapeType="1"/>
              </p:cNvSpPr>
              <p:nvPr/>
            </p:nvSpPr>
            <p:spPr bwMode="auto">
              <a:xfrm>
                <a:off x="1802" y="1915"/>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69" name="Line 887"/>
              <p:cNvSpPr>
                <a:spLocks noChangeShapeType="1"/>
              </p:cNvSpPr>
              <p:nvPr/>
            </p:nvSpPr>
            <p:spPr bwMode="auto">
              <a:xfrm>
                <a:off x="1777" y="1944"/>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70" name="Line 888"/>
              <p:cNvSpPr>
                <a:spLocks noChangeShapeType="1"/>
              </p:cNvSpPr>
              <p:nvPr/>
            </p:nvSpPr>
            <p:spPr bwMode="auto">
              <a:xfrm>
                <a:off x="1856" y="1919"/>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71" name="Line 889"/>
              <p:cNvSpPr>
                <a:spLocks noChangeShapeType="1"/>
              </p:cNvSpPr>
              <p:nvPr/>
            </p:nvSpPr>
            <p:spPr bwMode="auto">
              <a:xfrm>
                <a:off x="1828" y="1948"/>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72" name="Line 890"/>
              <p:cNvSpPr>
                <a:spLocks noChangeShapeType="1"/>
              </p:cNvSpPr>
              <p:nvPr/>
            </p:nvSpPr>
            <p:spPr bwMode="auto">
              <a:xfrm>
                <a:off x="1907" y="1919"/>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73" name="Line 891"/>
              <p:cNvSpPr>
                <a:spLocks noChangeShapeType="1"/>
              </p:cNvSpPr>
              <p:nvPr/>
            </p:nvSpPr>
            <p:spPr bwMode="auto">
              <a:xfrm>
                <a:off x="1882" y="1948"/>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74" name="Line 892"/>
              <p:cNvSpPr>
                <a:spLocks noChangeShapeType="1"/>
              </p:cNvSpPr>
              <p:nvPr/>
            </p:nvSpPr>
            <p:spPr bwMode="auto">
              <a:xfrm>
                <a:off x="1961" y="1933"/>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75" name="Line 893"/>
              <p:cNvSpPr>
                <a:spLocks noChangeShapeType="1"/>
              </p:cNvSpPr>
              <p:nvPr/>
            </p:nvSpPr>
            <p:spPr bwMode="auto">
              <a:xfrm>
                <a:off x="1932" y="1958"/>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76" name="Line 894"/>
              <p:cNvSpPr>
                <a:spLocks noChangeShapeType="1"/>
              </p:cNvSpPr>
              <p:nvPr/>
            </p:nvSpPr>
            <p:spPr bwMode="auto">
              <a:xfrm>
                <a:off x="2011" y="1894"/>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77" name="Line 895"/>
              <p:cNvSpPr>
                <a:spLocks noChangeShapeType="1"/>
              </p:cNvSpPr>
              <p:nvPr/>
            </p:nvSpPr>
            <p:spPr bwMode="auto">
              <a:xfrm>
                <a:off x="1986" y="1919"/>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78" name="Line 896"/>
              <p:cNvSpPr>
                <a:spLocks noChangeShapeType="1"/>
              </p:cNvSpPr>
              <p:nvPr/>
            </p:nvSpPr>
            <p:spPr bwMode="auto">
              <a:xfrm>
                <a:off x="2065" y="1915"/>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79" name="Line 897"/>
              <p:cNvSpPr>
                <a:spLocks noChangeShapeType="1"/>
              </p:cNvSpPr>
              <p:nvPr/>
            </p:nvSpPr>
            <p:spPr bwMode="auto">
              <a:xfrm>
                <a:off x="2040" y="1940"/>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80" name="Line 898"/>
              <p:cNvSpPr>
                <a:spLocks noChangeShapeType="1"/>
              </p:cNvSpPr>
              <p:nvPr/>
            </p:nvSpPr>
            <p:spPr bwMode="auto">
              <a:xfrm>
                <a:off x="2116" y="187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81" name="Line 899"/>
              <p:cNvSpPr>
                <a:spLocks noChangeShapeType="1"/>
              </p:cNvSpPr>
              <p:nvPr/>
            </p:nvSpPr>
            <p:spPr bwMode="auto">
              <a:xfrm>
                <a:off x="2090" y="1901"/>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82" name="Line 900"/>
              <p:cNvSpPr>
                <a:spLocks noChangeShapeType="1"/>
              </p:cNvSpPr>
              <p:nvPr/>
            </p:nvSpPr>
            <p:spPr bwMode="auto">
              <a:xfrm>
                <a:off x="2170" y="186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83" name="Line 901"/>
              <p:cNvSpPr>
                <a:spLocks noChangeShapeType="1"/>
              </p:cNvSpPr>
              <p:nvPr/>
            </p:nvSpPr>
            <p:spPr bwMode="auto">
              <a:xfrm>
                <a:off x="2144" y="1894"/>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84" name="Line 902"/>
              <p:cNvSpPr>
                <a:spLocks noChangeShapeType="1"/>
              </p:cNvSpPr>
              <p:nvPr/>
            </p:nvSpPr>
            <p:spPr bwMode="auto">
              <a:xfrm>
                <a:off x="2224" y="187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85" name="Line 903"/>
              <p:cNvSpPr>
                <a:spLocks noChangeShapeType="1"/>
              </p:cNvSpPr>
              <p:nvPr/>
            </p:nvSpPr>
            <p:spPr bwMode="auto">
              <a:xfrm>
                <a:off x="2195" y="1901"/>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86" name="Line 904"/>
              <p:cNvSpPr>
                <a:spLocks noChangeShapeType="1"/>
              </p:cNvSpPr>
              <p:nvPr/>
            </p:nvSpPr>
            <p:spPr bwMode="auto">
              <a:xfrm>
                <a:off x="2274" y="1861"/>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87" name="Line 905"/>
              <p:cNvSpPr>
                <a:spLocks noChangeShapeType="1"/>
              </p:cNvSpPr>
              <p:nvPr/>
            </p:nvSpPr>
            <p:spPr bwMode="auto">
              <a:xfrm>
                <a:off x="2249" y="1886"/>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88" name="Line 906"/>
              <p:cNvSpPr>
                <a:spLocks noChangeShapeType="1"/>
              </p:cNvSpPr>
              <p:nvPr/>
            </p:nvSpPr>
            <p:spPr bwMode="auto">
              <a:xfrm>
                <a:off x="2328" y="1854"/>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89" name="Line 907"/>
              <p:cNvSpPr>
                <a:spLocks noChangeShapeType="1"/>
              </p:cNvSpPr>
              <p:nvPr/>
            </p:nvSpPr>
            <p:spPr bwMode="auto">
              <a:xfrm>
                <a:off x="2299" y="1879"/>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90" name="Line 908"/>
              <p:cNvSpPr>
                <a:spLocks noChangeShapeType="1"/>
              </p:cNvSpPr>
              <p:nvPr/>
            </p:nvSpPr>
            <p:spPr bwMode="auto">
              <a:xfrm>
                <a:off x="2378" y="1858"/>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91" name="Line 909"/>
              <p:cNvSpPr>
                <a:spLocks noChangeShapeType="1"/>
              </p:cNvSpPr>
              <p:nvPr/>
            </p:nvSpPr>
            <p:spPr bwMode="auto">
              <a:xfrm>
                <a:off x="2353" y="1883"/>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92" name="Line 910"/>
              <p:cNvSpPr>
                <a:spLocks noChangeShapeType="1"/>
              </p:cNvSpPr>
              <p:nvPr/>
            </p:nvSpPr>
            <p:spPr bwMode="auto">
              <a:xfrm>
                <a:off x="2432" y="1836"/>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93" name="Line 911"/>
              <p:cNvSpPr>
                <a:spLocks noChangeShapeType="1"/>
              </p:cNvSpPr>
              <p:nvPr/>
            </p:nvSpPr>
            <p:spPr bwMode="auto">
              <a:xfrm>
                <a:off x="2404" y="1865"/>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94" name="Line 912"/>
              <p:cNvSpPr>
                <a:spLocks noChangeShapeType="1"/>
              </p:cNvSpPr>
              <p:nvPr/>
            </p:nvSpPr>
            <p:spPr bwMode="auto">
              <a:xfrm>
                <a:off x="2483" y="1840"/>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95" name="Line 913"/>
              <p:cNvSpPr>
                <a:spLocks noChangeShapeType="1"/>
              </p:cNvSpPr>
              <p:nvPr/>
            </p:nvSpPr>
            <p:spPr bwMode="auto">
              <a:xfrm>
                <a:off x="2458" y="1865"/>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96" name="Line 914"/>
              <p:cNvSpPr>
                <a:spLocks noChangeShapeType="1"/>
              </p:cNvSpPr>
              <p:nvPr/>
            </p:nvSpPr>
            <p:spPr bwMode="auto">
              <a:xfrm>
                <a:off x="2537" y="1825"/>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97" name="Line 915"/>
              <p:cNvSpPr>
                <a:spLocks noChangeShapeType="1"/>
              </p:cNvSpPr>
              <p:nvPr/>
            </p:nvSpPr>
            <p:spPr bwMode="auto">
              <a:xfrm>
                <a:off x="2512" y="1854"/>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98" name="Line 916"/>
              <p:cNvSpPr>
                <a:spLocks noChangeShapeType="1"/>
              </p:cNvSpPr>
              <p:nvPr/>
            </p:nvSpPr>
            <p:spPr bwMode="auto">
              <a:xfrm>
                <a:off x="2587" y="1836"/>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99" name="Line 917"/>
              <p:cNvSpPr>
                <a:spLocks noChangeShapeType="1"/>
              </p:cNvSpPr>
              <p:nvPr/>
            </p:nvSpPr>
            <p:spPr bwMode="auto">
              <a:xfrm>
                <a:off x="2562" y="1865"/>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00" name="Line 918"/>
              <p:cNvSpPr>
                <a:spLocks noChangeShapeType="1"/>
              </p:cNvSpPr>
              <p:nvPr/>
            </p:nvSpPr>
            <p:spPr bwMode="auto">
              <a:xfrm>
                <a:off x="2641" y="1822"/>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01" name="Line 919"/>
              <p:cNvSpPr>
                <a:spLocks noChangeShapeType="1"/>
              </p:cNvSpPr>
              <p:nvPr/>
            </p:nvSpPr>
            <p:spPr bwMode="auto">
              <a:xfrm>
                <a:off x="2616" y="1847"/>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02" name="Line 920"/>
              <p:cNvSpPr>
                <a:spLocks noChangeShapeType="1"/>
              </p:cNvSpPr>
              <p:nvPr/>
            </p:nvSpPr>
            <p:spPr bwMode="auto">
              <a:xfrm>
                <a:off x="2695" y="1822"/>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03" name="Line 921"/>
              <p:cNvSpPr>
                <a:spLocks noChangeShapeType="1"/>
              </p:cNvSpPr>
              <p:nvPr/>
            </p:nvSpPr>
            <p:spPr bwMode="auto">
              <a:xfrm>
                <a:off x="2666" y="1847"/>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04" name="Line 922"/>
              <p:cNvSpPr>
                <a:spLocks noChangeShapeType="1"/>
              </p:cNvSpPr>
              <p:nvPr/>
            </p:nvSpPr>
            <p:spPr bwMode="auto">
              <a:xfrm>
                <a:off x="2746" y="1825"/>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05" name="Line 923"/>
              <p:cNvSpPr>
                <a:spLocks noChangeShapeType="1"/>
              </p:cNvSpPr>
              <p:nvPr/>
            </p:nvSpPr>
            <p:spPr bwMode="auto">
              <a:xfrm>
                <a:off x="2720" y="1850"/>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06" name="Line 924"/>
              <p:cNvSpPr>
                <a:spLocks noChangeShapeType="1"/>
              </p:cNvSpPr>
              <p:nvPr/>
            </p:nvSpPr>
            <p:spPr bwMode="auto">
              <a:xfrm>
                <a:off x="2800" y="1796"/>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07" name="Line 925"/>
              <p:cNvSpPr>
                <a:spLocks noChangeShapeType="1"/>
              </p:cNvSpPr>
              <p:nvPr/>
            </p:nvSpPr>
            <p:spPr bwMode="auto">
              <a:xfrm>
                <a:off x="2771" y="1825"/>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08" name="Line 926"/>
              <p:cNvSpPr>
                <a:spLocks noChangeShapeType="1"/>
              </p:cNvSpPr>
              <p:nvPr/>
            </p:nvSpPr>
            <p:spPr bwMode="auto">
              <a:xfrm>
                <a:off x="2850" y="1796"/>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09" name="Line 927"/>
              <p:cNvSpPr>
                <a:spLocks noChangeShapeType="1"/>
              </p:cNvSpPr>
              <p:nvPr/>
            </p:nvSpPr>
            <p:spPr bwMode="auto">
              <a:xfrm>
                <a:off x="2825" y="1822"/>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10" name="Line 928"/>
              <p:cNvSpPr>
                <a:spLocks noChangeShapeType="1"/>
              </p:cNvSpPr>
              <p:nvPr/>
            </p:nvSpPr>
            <p:spPr bwMode="auto">
              <a:xfrm>
                <a:off x="2904" y="1814"/>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11" name="Line 929"/>
              <p:cNvSpPr>
                <a:spLocks noChangeShapeType="1"/>
              </p:cNvSpPr>
              <p:nvPr/>
            </p:nvSpPr>
            <p:spPr bwMode="auto">
              <a:xfrm>
                <a:off x="2875" y="1840"/>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12" name="Line 930"/>
              <p:cNvSpPr>
                <a:spLocks noChangeShapeType="1"/>
              </p:cNvSpPr>
              <p:nvPr/>
            </p:nvSpPr>
            <p:spPr bwMode="auto">
              <a:xfrm>
                <a:off x="2954" y="1804"/>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13" name="Line 931"/>
              <p:cNvSpPr>
                <a:spLocks noChangeShapeType="1"/>
              </p:cNvSpPr>
              <p:nvPr/>
            </p:nvSpPr>
            <p:spPr bwMode="auto">
              <a:xfrm>
                <a:off x="2929" y="1832"/>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14" name="Line 932"/>
              <p:cNvSpPr>
                <a:spLocks noChangeShapeType="1"/>
              </p:cNvSpPr>
              <p:nvPr/>
            </p:nvSpPr>
            <p:spPr bwMode="auto">
              <a:xfrm>
                <a:off x="3008" y="1796"/>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15" name="Line 933"/>
              <p:cNvSpPr>
                <a:spLocks noChangeShapeType="1"/>
              </p:cNvSpPr>
              <p:nvPr/>
            </p:nvSpPr>
            <p:spPr bwMode="auto">
              <a:xfrm>
                <a:off x="2983" y="1822"/>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16" name="Line 934"/>
              <p:cNvSpPr>
                <a:spLocks noChangeShapeType="1"/>
              </p:cNvSpPr>
              <p:nvPr/>
            </p:nvSpPr>
            <p:spPr bwMode="auto">
              <a:xfrm>
                <a:off x="3059" y="1814"/>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17" name="Line 935"/>
              <p:cNvSpPr>
                <a:spLocks noChangeShapeType="1"/>
              </p:cNvSpPr>
              <p:nvPr/>
            </p:nvSpPr>
            <p:spPr bwMode="auto">
              <a:xfrm>
                <a:off x="3034" y="1843"/>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18" name="Line 936"/>
              <p:cNvSpPr>
                <a:spLocks noChangeShapeType="1"/>
              </p:cNvSpPr>
              <p:nvPr/>
            </p:nvSpPr>
            <p:spPr bwMode="auto">
              <a:xfrm>
                <a:off x="3113" y="1789"/>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19" name="Line 937"/>
              <p:cNvSpPr>
                <a:spLocks noChangeShapeType="1"/>
              </p:cNvSpPr>
              <p:nvPr/>
            </p:nvSpPr>
            <p:spPr bwMode="auto">
              <a:xfrm>
                <a:off x="3088" y="1814"/>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20" name="Line 938"/>
              <p:cNvSpPr>
                <a:spLocks noChangeShapeType="1"/>
              </p:cNvSpPr>
              <p:nvPr/>
            </p:nvSpPr>
            <p:spPr bwMode="auto">
              <a:xfrm>
                <a:off x="3167" y="1789"/>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21" name="Line 939"/>
              <p:cNvSpPr>
                <a:spLocks noChangeShapeType="1"/>
              </p:cNvSpPr>
              <p:nvPr/>
            </p:nvSpPr>
            <p:spPr bwMode="auto">
              <a:xfrm>
                <a:off x="3138" y="1818"/>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22" name="Line 940"/>
              <p:cNvSpPr>
                <a:spLocks noChangeShapeType="1"/>
              </p:cNvSpPr>
              <p:nvPr/>
            </p:nvSpPr>
            <p:spPr bwMode="auto">
              <a:xfrm>
                <a:off x="3217" y="1804"/>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23" name="Line 941"/>
              <p:cNvSpPr>
                <a:spLocks noChangeShapeType="1"/>
              </p:cNvSpPr>
              <p:nvPr/>
            </p:nvSpPr>
            <p:spPr bwMode="auto">
              <a:xfrm>
                <a:off x="3192" y="1829"/>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24" name="Line 942"/>
              <p:cNvSpPr>
                <a:spLocks noChangeShapeType="1"/>
              </p:cNvSpPr>
              <p:nvPr/>
            </p:nvSpPr>
            <p:spPr bwMode="auto">
              <a:xfrm>
                <a:off x="3271" y="1775"/>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25" name="Line 943"/>
              <p:cNvSpPr>
                <a:spLocks noChangeShapeType="1"/>
              </p:cNvSpPr>
              <p:nvPr/>
            </p:nvSpPr>
            <p:spPr bwMode="auto">
              <a:xfrm>
                <a:off x="3242" y="1804"/>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26" name="Line 944"/>
              <p:cNvSpPr>
                <a:spLocks noChangeShapeType="1"/>
              </p:cNvSpPr>
              <p:nvPr/>
            </p:nvSpPr>
            <p:spPr bwMode="auto">
              <a:xfrm>
                <a:off x="3322" y="178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27" name="Line 945"/>
              <p:cNvSpPr>
                <a:spLocks noChangeShapeType="1"/>
              </p:cNvSpPr>
              <p:nvPr/>
            </p:nvSpPr>
            <p:spPr bwMode="auto">
              <a:xfrm>
                <a:off x="3296" y="1811"/>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28" name="Line 946"/>
              <p:cNvSpPr>
                <a:spLocks noChangeShapeType="1"/>
              </p:cNvSpPr>
              <p:nvPr/>
            </p:nvSpPr>
            <p:spPr bwMode="auto">
              <a:xfrm>
                <a:off x="3376" y="1764"/>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29" name="Line 947"/>
              <p:cNvSpPr>
                <a:spLocks noChangeShapeType="1"/>
              </p:cNvSpPr>
              <p:nvPr/>
            </p:nvSpPr>
            <p:spPr bwMode="auto">
              <a:xfrm>
                <a:off x="3347" y="1793"/>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30" name="Line 948"/>
              <p:cNvSpPr>
                <a:spLocks noChangeShapeType="1"/>
              </p:cNvSpPr>
              <p:nvPr/>
            </p:nvSpPr>
            <p:spPr bwMode="auto">
              <a:xfrm>
                <a:off x="3426" y="178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31" name="Line 949"/>
              <p:cNvSpPr>
                <a:spLocks noChangeShapeType="1"/>
              </p:cNvSpPr>
              <p:nvPr/>
            </p:nvSpPr>
            <p:spPr bwMode="auto">
              <a:xfrm>
                <a:off x="3401" y="1807"/>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32" name="Line 950"/>
              <p:cNvSpPr>
                <a:spLocks noChangeShapeType="1"/>
              </p:cNvSpPr>
              <p:nvPr/>
            </p:nvSpPr>
            <p:spPr bwMode="auto">
              <a:xfrm>
                <a:off x="3480" y="1757"/>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33" name="Line 951"/>
              <p:cNvSpPr>
                <a:spLocks noChangeShapeType="1"/>
              </p:cNvSpPr>
              <p:nvPr/>
            </p:nvSpPr>
            <p:spPr bwMode="auto">
              <a:xfrm>
                <a:off x="3455" y="1782"/>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34" name="Line 952"/>
              <p:cNvSpPr>
                <a:spLocks noChangeShapeType="1"/>
              </p:cNvSpPr>
              <p:nvPr/>
            </p:nvSpPr>
            <p:spPr bwMode="auto">
              <a:xfrm>
                <a:off x="3534" y="1760"/>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35" name="Line 953"/>
              <p:cNvSpPr>
                <a:spLocks noChangeShapeType="1"/>
              </p:cNvSpPr>
              <p:nvPr/>
            </p:nvSpPr>
            <p:spPr bwMode="auto">
              <a:xfrm>
                <a:off x="3505" y="1789"/>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36" name="Line 954"/>
              <p:cNvSpPr>
                <a:spLocks noChangeShapeType="1"/>
              </p:cNvSpPr>
              <p:nvPr/>
            </p:nvSpPr>
            <p:spPr bwMode="auto">
              <a:xfrm>
                <a:off x="3584" y="1750"/>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37" name="Line 955"/>
              <p:cNvSpPr>
                <a:spLocks noChangeShapeType="1"/>
              </p:cNvSpPr>
              <p:nvPr/>
            </p:nvSpPr>
            <p:spPr bwMode="auto">
              <a:xfrm>
                <a:off x="3559" y="1775"/>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38" name="Line 956"/>
              <p:cNvSpPr>
                <a:spLocks noChangeShapeType="1"/>
              </p:cNvSpPr>
              <p:nvPr/>
            </p:nvSpPr>
            <p:spPr bwMode="auto">
              <a:xfrm>
                <a:off x="3638" y="1771"/>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39" name="Line 957"/>
              <p:cNvSpPr>
                <a:spLocks noChangeShapeType="1"/>
              </p:cNvSpPr>
              <p:nvPr/>
            </p:nvSpPr>
            <p:spPr bwMode="auto">
              <a:xfrm>
                <a:off x="3610" y="1796"/>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40" name="Line 958"/>
              <p:cNvSpPr>
                <a:spLocks noChangeShapeType="1"/>
              </p:cNvSpPr>
              <p:nvPr/>
            </p:nvSpPr>
            <p:spPr bwMode="auto">
              <a:xfrm>
                <a:off x="3689" y="1742"/>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41" name="Line 959"/>
              <p:cNvSpPr>
                <a:spLocks noChangeShapeType="1"/>
              </p:cNvSpPr>
              <p:nvPr/>
            </p:nvSpPr>
            <p:spPr bwMode="auto">
              <a:xfrm>
                <a:off x="3664" y="1768"/>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42" name="Line 960"/>
              <p:cNvSpPr>
                <a:spLocks noChangeShapeType="1"/>
              </p:cNvSpPr>
              <p:nvPr/>
            </p:nvSpPr>
            <p:spPr bwMode="auto">
              <a:xfrm>
                <a:off x="3743" y="1750"/>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43" name="Line 961"/>
              <p:cNvSpPr>
                <a:spLocks noChangeShapeType="1"/>
              </p:cNvSpPr>
              <p:nvPr/>
            </p:nvSpPr>
            <p:spPr bwMode="auto">
              <a:xfrm>
                <a:off x="3714" y="1775"/>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44" name="Line 962"/>
              <p:cNvSpPr>
                <a:spLocks noChangeShapeType="1"/>
              </p:cNvSpPr>
              <p:nvPr/>
            </p:nvSpPr>
            <p:spPr bwMode="auto">
              <a:xfrm>
                <a:off x="3793" y="1760"/>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45" name="Line 963"/>
              <p:cNvSpPr>
                <a:spLocks noChangeShapeType="1"/>
              </p:cNvSpPr>
              <p:nvPr/>
            </p:nvSpPr>
            <p:spPr bwMode="auto">
              <a:xfrm>
                <a:off x="3768" y="1786"/>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46" name="Line 964"/>
              <p:cNvSpPr>
                <a:spLocks noChangeShapeType="1"/>
              </p:cNvSpPr>
              <p:nvPr/>
            </p:nvSpPr>
            <p:spPr bwMode="auto">
              <a:xfrm>
                <a:off x="3847" y="172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47" name="Line 965"/>
              <p:cNvSpPr>
                <a:spLocks noChangeShapeType="1"/>
              </p:cNvSpPr>
              <p:nvPr/>
            </p:nvSpPr>
            <p:spPr bwMode="auto">
              <a:xfrm>
                <a:off x="3822" y="1753"/>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48" name="Line 966"/>
              <p:cNvSpPr>
                <a:spLocks noChangeShapeType="1"/>
              </p:cNvSpPr>
              <p:nvPr/>
            </p:nvSpPr>
            <p:spPr bwMode="auto">
              <a:xfrm>
                <a:off x="3898" y="1728"/>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49" name="Line 967"/>
              <p:cNvSpPr>
                <a:spLocks noChangeShapeType="1"/>
              </p:cNvSpPr>
              <p:nvPr/>
            </p:nvSpPr>
            <p:spPr bwMode="auto">
              <a:xfrm>
                <a:off x="3872" y="1753"/>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50" name="Line 968"/>
              <p:cNvSpPr>
                <a:spLocks noChangeShapeType="1"/>
              </p:cNvSpPr>
              <p:nvPr/>
            </p:nvSpPr>
            <p:spPr bwMode="auto">
              <a:xfrm>
                <a:off x="3952" y="1746"/>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51" name="Line 969"/>
              <p:cNvSpPr>
                <a:spLocks noChangeShapeType="1"/>
              </p:cNvSpPr>
              <p:nvPr/>
            </p:nvSpPr>
            <p:spPr bwMode="auto">
              <a:xfrm>
                <a:off x="3926" y="1775"/>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52" name="Line 970"/>
              <p:cNvSpPr>
                <a:spLocks noChangeShapeType="1"/>
              </p:cNvSpPr>
              <p:nvPr/>
            </p:nvSpPr>
            <p:spPr bwMode="auto">
              <a:xfrm>
                <a:off x="4006" y="1721"/>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53" name="Line 971"/>
              <p:cNvSpPr>
                <a:spLocks noChangeShapeType="1"/>
              </p:cNvSpPr>
              <p:nvPr/>
            </p:nvSpPr>
            <p:spPr bwMode="auto">
              <a:xfrm>
                <a:off x="3977" y="1746"/>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54" name="Line 972"/>
              <p:cNvSpPr>
                <a:spLocks noChangeShapeType="1"/>
              </p:cNvSpPr>
              <p:nvPr/>
            </p:nvSpPr>
            <p:spPr bwMode="auto">
              <a:xfrm>
                <a:off x="4056" y="169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55" name="Line 973"/>
              <p:cNvSpPr>
                <a:spLocks noChangeShapeType="1"/>
              </p:cNvSpPr>
              <p:nvPr/>
            </p:nvSpPr>
            <p:spPr bwMode="auto">
              <a:xfrm>
                <a:off x="4031" y="1721"/>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56" name="Line 974"/>
              <p:cNvSpPr>
                <a:spLocks noChangeShapeType="1"/>
              </p:cNvSpPr>
              <p:nvPr/>
            </p:nvSpPr>
            <p:spPr bwMode="auto">
              <a:xfrm>
                <a:off x="4110" y="1717"/>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57" name="Line 975"/>
              <p:cNvSpPr>
                <a:spLocks noChangeShapeType="1"/>
              </p:cNvSpPr>
              <p:nvPr/>
            </p:nvSpPr>
            <p:spPr bwMode="auto">
              <a:xfrm>
                <a:off x="4081" y="1742"/>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58" name="Line 976"/>
              <p:cNvSpPr>
                <a:spLocks noChangeShapeType="1"/>
              </p:cNvSpPr>
              <p:nvPr/>
            </p:nvSpPr>
            <p:spPr bwMode="auto">
              <a:xfrm>
                <a:off x="4160" y="1724"/>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59" name="Line 977"/>
              <p:cNvSpPr>
                <a:spLocks noChangeShapeType="1"/>
              </p:cNvSpPr>
              <p:nvPr/>
            </p:nvSpPr>
            <p:spPr bwMode="auto">
              <a:xfrm>
                <a:off x="4135" y="1750"/>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60" name="Line 978"/>
              <p:cNvSpPr>
                <a:spLocks noChangeShapeType="1"/>
              </p:cNvSpPr>
              <p:nvPr/>
            </p:nvSpPr>
            <p:spPr bwMode="auto">
              <a:xfrm>
                <a:off x="4214" y="1721"/>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61" name="Line 979"/>
              <p:cNvSpPr>
                <a:spLocks noChangeShapeType="1"/>
              </p:cNvSpPr>
              <p:nvPr/>
            </p:nvSpPr>
            <p:spPr bwMode="auto">
              <a:xfrm>
                <a:off x="4186" y="1746"/>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62" name="Line 980"/>
              <p:cNvSpPr>
                <a:spLocks noChangeShapeType="1"/>
              </p:cNvSpPr>
              <p:nvPr/>
            </p:nvSpPr>
            <p:spPr bwMode="auto">
              <a:xfrm>
                <a:off x="4265" y="1714"/>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63" name="Line 981"/>
              <p:cNvSpPr>
                <a:spLocks noChangeShapeType="1"/>
              </p:cNvSpPr>
              <p:nvPr/>
            </p:nvSpPr>
            <p:spPr bwMode="auto">
              <a:xfrm>
                <a:off x="4240" y="1739"/>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64" name="Line 982"/>
              <p:cNvSpPr>
                <a:spLocks noChangeShapeType="1"/>
              </p:cNvSpPr>
              <p:nvPr/>
            </p:nvSpPr>
            <p:spPr bwMode="auto">
              <a:xfrm>
                <a:off x="4319" y="1710"/>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65" name="Line 983"/>
              <p:cNvSpPr>
                <a:spLocks noChangeShapeType="1"/>
              </p:cNvSpPr>
              <p:nvPr/>
            </p:nvSpPr>
            <p:spPr bwMode="auto">
              <a:xfrm>
                <a:off x="4294" y="1735"/>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66" name="Line 984"/>
              <p:cNvSpPr>
                <a:spLocks noChangeShapeType="1"/>
              </p:cNvSpPr>
              <p:nvPr/>
            </p:nvSpPr>
            <p:spPr bwMode="auto">
              <a:xfrm>
                <a:off x="4369" y="1703"/>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67" name="Line 985"/>
              <p:cNvSpPr>
                <a:spLocks noChangeShapeType="1"/>
              </p:cNvSpPr>
              <p:nvPr/>
            </p:nvSpPr>
            <p:spPr bwMode="auto">
              <a:xfrm>
                <a:off x="4344" y="1732"/>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68" name="Line 986"/>
              <p:cNvSpPr>
                <a:spLocks noChangeShapeType="1"/>
              </p:cNvSpPr>
              <p:nvPr/>
            </p:nvSpPr>
            <p:spPr bwMode="auto">
              <a:xfrm>
                <a:off x="4423" y="1703"/>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69" name="Line 987"/>
              <p:cNvSpPr>
                <a:spLocks noChangeShapeType="1"/>
              </p:cNvSpPr>
              <p:nvPr/>
            </p:nvSpPr>
            <p:spPr bwMode="auto">
              <a:xfrm>
                <a:off x="4398" y="1732"/>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70" name="Line 988"/>
              <p:cNvSpPr>
                <a:spLocks noChangeShapeType="1"/>
              </p:cNvSpPr>
              <p:nvPr/>
            </p:nvSpPr>
            <p:spPr bwMode="auto">
              <a:xfrm>
                <a:off x="4477" y="1667"/>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71" name="Line 989"/>
              <p:cNvSpPr>
                <a:spLocks noChangeShapeType="1"/>
              </p:cNvSpPr>
              <p:nvPr/>
            </p:nvSpPr>
            <p:spPr bwMode="auto">
              <a:xfrm>
                <a:off x="4448" y="1692"/>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72" name="Line 990"/>
              <p:cNvSpPr>
                <a:spLocks noChangeShapeType="1"/>
              </p:cNvSpPr>
              <p:nvPr/>
            </p:nvSpPr>
            <p:spPr bwMode="auto">
              <a:xfrm>
                <a:off x="4528" y="1703"/>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73" name="Line 991"/>
              <p:cNvSpPr>
                <a:spLocks noChangeShapeType="1"/>
              </p:cNvSpPr>
              <p:nvPr/>
            </p:nvSpPr>
            <p:spPr bwMode="auto">
              <a:xfrm>
                <a:off x="4502" y="1728"/>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74" name="Line 992"/>
              <p:cNvSpPr>
                <a:spLocks noChangeShapeType="1"/>
              </p:cNvSpPr>
              <p:nvPr/>
            </p:nvSpPr>
            <p:spPr bwMode="auto">
              <a:xfrm>
                <a:off x="4582" y="169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75" name="Line 993"/>
              <p:cNvSpPr>
                <a:spLocks noChangeShapeType="1"/>
              </p:cNvSpPr>
              <p:nvPr/>
            </p:nvSpPr>
            <p:spPr bwMode="auto">
              <a:xfrm>
                <a:off x="4553" y="1721"/>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76" name="Line 994"/>
              <p:cNvSpPr>
                <a:spLocks noChangeShapeType="1"/>
              </p:cNvSpPr>
              <p:nvPr/>
            </p:nvSpPr>
            <p:spPr bwMode="auto">
              <a:xfrm>
                <a:off x="4632" y="1674"/>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77" name="Line 995"/>
              <p:cNvSpPr>
                <a:spLocks noChangeShapeType="1"/>
              </p:cNvSpPr>
              <p:nvPr/>
            </p:nvSpPr>
            <p:spPr bwMode="auto">
              <a:xfrm>
                <a:off x="4607" y="1699"/>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78" name="Line 996"/>
              <p:cNvSpPr>
                <a:spLocks noChangeShapeType="1"/>
              </p:cNvSpPr>
              <p:nvPr/>
            </p:nvSpPr>
            <p:spPr bwMode="auto">
              <a:xfrm>
                <a:off x="4686" y="1667"/>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79" name="Line 997"/>
              <p:cNvSpPr>
                <a:spLocks noChangeShapeType="1"/>
              </p:cNvSpPr>
              <p:nvPr/>
            </p:nvSpPr>
            <p:spPr bwMode="auto">
              <a:xfrm>
                <a:off x="4657" y="1696"/>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80" name="Line 998"/>
              <p:cNvSpPr>
                <a:spLocks noChangeShapeType="1"/>
              </p:cNvSpPr>
              <p:nvPr/>
            </p:nvSpPr>
            <p:spPr bwMode="auto">
              <a:xfrm>
                <a:off x="4736" y="1670"/>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81" name="Line 999"/>
              <p:cNvSpPr>
                <a:spLocks noChangeShapeType="1"/>
              </p:cNvSpPr>
              <p:nvPr/>
            </p:nvSpPr>
            <p:spPr bwMode="auto">
              <a:xfrm>
                <a:off x="4711" y="1696"/>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82" name="Line 1000"/>
              <p:cNvSpPr>
                <a:spLocks noChangeShapeType="1"/>
              </p:cNvSpPr>
              <p:nvPr/>
            </p:nvSpPr>
            <p:spPr bwMode="auto">
              <a:xfrm>
                <a:off x="4790" y="165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83" name="Line 1001"/>
              <p:cNvSpPr>
                <a:spLocks noChangeShapeType="1"/>
              </p:cNvSpPr>
              <p:nvPr/>
            </p:nvSpPr>
            <p:spPr bwMode="auto">
              <a:xfrm>
                <a:off x="4765" y="1678"/>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84" name="Line 1002"/>
              <p:cNvSpPr>
                <a:spLocks noChangeShapeType="1"/>
              </p:cNvSpPr>
              <p:nvPr/>
            </p:nvSpPr>
            <p:spPr bwMode="auto">
              <a:xfrm>
                <a:off x="4841" y="1631"/>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85" name="Line 1003"/>
              <p:cNvSpPr>
                <a:spLocks noChangeShapeType="1"/>
              </p:cNvSpPr>
              <p:nvPr/>
            </p:nvSpPr>
            <p:spPr bwMode="auto">
              <a:xfrm>
                <a:off x="4816" y="1660"/>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86" name="Line 1004"/>
              <p:cNvSpPr>
                <a:spLocks noChangeShapeType="1"/>
              </p:cNvSpPr>
              <p:nvPr/>
            </p:nvSpPr>
            <p:spPr bwMode="auto">
              <a:xfrm>
                <a:off x="4895" y="165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87" name="Line 1005"/>
              <p:cNvSpPr>
                <a:spLocks noChangeShapeType="1"/>
              </p:cNvSpPr>
              <p:nvPr/>
            </p:nvSpPr>
            <p:spPr bwMode="auto">
              <a:xfrm>
                <a:off x="4870" y="1681"/>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88" name="Line 1006"/>
              <p:cNvSpPr>
                <a:spLocks noChangeShapeType="1"/>
              </p:cNvSpPr>
              <p:nvPr/>
            </p:nvSpPr>
            <p:spPr bwMode="auto">
              <a:xfrm>
                <a:off x="4949" y="1660"/>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89" name="Line 1007"/>
              <p:cNvSpPr>
                <a:spLocks noChangeShapeType="1"/>
              </p:cNvSpPr>
              <p:nvPr/>
            </p:nvSpPr>
            <p:spPr bwMode="auto">
              <a:xfrm>
                <a:off x="4920" y="1685"/>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90" name="Line 1008"/>
              <p:cNvSpPr>
                <a:spLocks noChangeShapeType="1"/>
              </p:cNvSpPr>
              <p:nvPr/>
            </p:nvSpPr>
            <p:spPr bwMode="auto">
              <a:xfrm>
                <a:off x="4999" y="1627"/>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91" name="Line 1009"/>
              <p:cNvSpPr>
                <a:spLocks noChangeShapeType="1"/>
              </p:cNvSpPr>
              <p:nvPr/>
            </p:nvSpPr>
            <p:spPr bwMode="auto">
              <a:xfrm>
                <a:off x="4974" y="1656"/>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92" name="Line 1010"/>
              <p:cNvSpPr>
                <a:spLocks noChangeShapeType="1"/>
              </p:cNvSpPr>
              <p:nvPr/>
            </p:nvSpPr>
            <p:spPr bwMode="auto">
              <a:xfrm>
                <a:off x="5053" y="163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93" name="Line 1011"/>
              <p:cNvSpPr>
                <a:spLocks noChangeShapeType="1"/>
              </p:cNvSpPr>
              <p:nvPr/>
            </p:nvSpPr>
            <p:spPr bwMode="auto">
              <a:xfrm>
                <a:off x="5024" y="1663"/>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94" name="Line 1012"/>
              <p:cNvSpPr>
                <a:spLocks noChangeShapeType="1"/>
              </p:cNvSpPr>
              <p:nvPr/>
            </p:nvSpPr>
            <p:spPr bwMode="auto">
              <a:xfrm>
                <a:off x="5104" y="160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95" name="Line 1013"/>
              <p:cNvSpPr>
                <a:spLocks noChangeShapeType="1"/>
              </p:cNvSpPr>
              <p:nvPr/>
            </p:nvSpPr>
            <p:spPr bwMode="auto">
              <a:xfrm>
                <a:off x="5078" y="1631"/>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96" name="Line 1014"/>
              <p:cNvSpPr>
                <a:spLocks noChangeShapeType="1"/>
              </p:cNvSpPr>
              <p:nvPr/>
            </p:nvSpPr>
            <p:spPr bwMode="auto">
              <a:xfrm>
                <a:off x="5158" y="159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97" name="Line 1015"/>
              <p:cNvSpPr>
                <a:spLocks noChangeShapeType="1"/>
              </p:cNvSpPr>
              <p:nvPr/>
            </p:nvSpPr>
            <p:spPr bwMode="auto">
              <a:xfrm>
                <a:off x="5129" y="1627"/>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98" name="Line 1016"/>
              <p:cNvSpPr>
                <a:spLocks noChangeShapeType="1"/>
              </p:cNvSpPr>
              <p:nvPr/>
            </p:nvSpPr>
            <p:spPr bwMode="auto">
              <a:xfrm>
                <a:off x="5208" y="1624"/>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99" name="Line 1017"/>
              <p:cNvSpPr>
                <a:spLocks noChangeShapeType="1"/>
              </p:cNvSpPr>
              <p:nvPr/>
            </p:nvSpPr>
            <p:spPr bwMode="auto">
              <a:xfrm>
                <a:off x="5183" y="1649"/>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00" name="Line 1018"/>
              <p:cNvSpPr>
                <a:spLocks noChangeShapeType="1"/>
              </p:cNvSpPr>
              <p:nvPr/>
            </p:nvSpPr>
            <p:spPr bwMode="auto">
              <a:xfrm>
                <a:off x="5262" y="159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01" name="Line 1019"/>
              <p:cNvSpPr>
                <a:spLocks noChangeShapeType="1"/>
              </p:cNvSpPr>
              <p:nvPr/>
            </p:nvSpPr>
            <p:spPr bwMode="auto">
              <a:xfrm>
                <a:off x="5237" y="1627"/>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02" name="Line 1020"/>
              <p:cNvSpPr>
                <a:spLocks noChangeShapeType="1"/>
              </p:cNvSpPr>
              <p:nvPr/>
            </p:nvSpPr>
            <p:spPr bwMode="auto">
              <a:xfrm>
                <a:off x="5312" y="159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03" name="Line 1021"/>
              <p:cNvSpPr>
                <a:spLocks noChangeShapeType="1"/>
              </p:cNvSpPr>
              <p:nvPr/>
            </p:nvSpPr>
            <p:spPr bwMode="auto">
              <a:xfrm>
                <a:off x="5287" y="1624"/>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04" name="Line 1022"/>
              <p:cNvSpPr>
                <a:spLocks noChangeShapeType="1"/>
              </p:cNvSpPr>
              <p:nvPr/>
            </p:nvSpPr>
            <p:spPr bwMode="auto">
              <a:xfrm>
                <a:off x="5366" y="1577"/>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05" name="Line 1023"/>
              <p:cNvSpPr>
                <a:spLocks noChangeShapeType="1"/>
              </p:cNvSpPr>
              <p:nvPr/>
            </p:nvSpPr>
            <p:spPr bwMode="auto">
              <a:xfrm>
                <a:off x="5341" y="1606"/>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06" name="Line 1024"/>
              <p:cNvSpPr>
                <a:spLocks noChangeShapeType="1"/>
              </p:cNvSpPr>
              <p:nvPr/>
            </p:nvSpPr>
            <p:spPr bwMode="auto">
              <a:xfrm>
                <a:off x="5420" y="1588"/>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07" name="Line 1025"/>
              <p:cNvSpPr>
                <a:spLocks noChangeShapeType="1"/>
              </p:cNvSpPr>
              <p:nvPr/>
            </p:nvSpPr>
            <p:spPr bwMode="auto">
              <a:xfrm>
                <a:off x="5392" y="1613"/>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08" name="Line 1026"/>
              <p:cNvSpPr>
                <a:spLocks noChangeShapeType="1"/>
              </p:cNvSpPr>
              <p:nvPr/>
            </p:nvSpPr>
            <p:spPr bwMode="auto">
              <a:xfrm>
                <a:off x="5471" y="1544"/>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09" name="Line 1027"/>
              <p:cNvSpPr>
                <a:spLocks noChangeShapeType="1"/>
              </p:cNvSpPr>
              <p:nvPr/>
            </p:nvSpPr>
            <p:spPr bwMode="auto">
              <a:xfrm>
                <a:off x="5446" y="1570"/>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10" name="Line 1028"/>
              <p:cNvSpPr>
                <a:spLocks noChangeShapeType="1"/>
              </p:cNvSpPr>
              <p:nvPr/>
            </p:nvSpPr>
            <p:spPr bwMode="auto">
              <a:xfrm>
                <a:off x="5525" y="156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11" name="Line 1029"/>
              <p:cNvSpPr>
                <a:spLocks noChangeShapeType="1"/>
              </p:cNvSpPr>
              <p:nvPr/>
            </p:nvSpPr>
            <p:spPr bwMode="auto">
              <a:xfrm>
                <a:off x="5496" y="1591"/>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12" name="Line 1030"/>
              <p:cNvSpPr>
                <a:spLocks noChangeShapeType="1"/>
              </p:cNvSpPr>
              <p:nvPr/>
            </p:nvSpPr>
            <p:spPr bwMode="auto">
              <a:xfrm>
                <a:off x="5575" y="1566"/>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13" name="Line 1031"/>
              <p:cNvSpPr>
                <a:spLocks noChangeShapeType="1"/>
              </p:cNvSpPr>
              <p:nvPr/>
            </p:nvSpPr>
            <p:spPr bwMode="auto">
              <a:xfrm>
                <a:off x="5550" y="1591"/>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14" name="Line 1032"/>
              <p:cNvSpPr>
                <a:spLocks noChangeShapeType="1"/>
              </p:cNvSpPr>
              <p:nvPr/>
            </p:nvSpPr>
            <p:spPr bwMode="auto">
              <a:xfrm>
                <a:off x="5629" y="154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15" name="Line 1033"/>
              <p:cNvSpPr>
                <a:spLocks noChangeShapeType="1"/>
              </p:cNvSpPr>
              <p:nvPr/>
            </p:nvSpPr>
            <p:spPr bwMode="auto">
              <a:xfrm>
                <a:off x="5600" y="1577"/>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16" name="Line 1034"/>
              <p:cNvSpPr>
                <a:spLocks noChangeShapeType="1"/>
              </p:cNvSpPr>
              <p:nvPr/>
            </p:nvSpPr>
            <p:spPr bwMode="auto">
              <a:xfrm>
                <a:off x="5680" y="1537"/>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17" name="Line 1035"/>
              <p:cNvSpPr>
                <a:spLocks noChangeShapeType="1"/>
              </p:cNvSpPr>
              <p:nvPr/>
            </p:nvSpPr>
            <p:spPr bwMode="auto">
              <a:xfrm>
                <a:off x="5654" y="1562"/>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18" name="Line 1036"/>
              <p:cNvSpPr>
                <a:spLocks noChangeShapeType="1"/>
              </p:cNvSpPr>
              <p:nvPr/>
            </p:nvSpPr>
            <p:spPr bwMode="auto">
              <a:xfrm>
                <a:off x="5734" y="1534"/>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19" name="Line 1037"/>
              <p:cNvSpPr>
                <a:spLocks noChangeShapeType="1"/>
              </p:cNvSpPr>
              <p:nvPr/>
            </p:nvSpPr>
            <p:spPr bwMode="auto">
              <a:xfrm>
                <a:off x="5708" y="1559"/>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20" name="Line 1038"/>
              <p:cNvSpPr>
                <a:spLocks noChangeShapeType="1"/>
              </p:cNvSpPr>
              <p:nvPr/>
            </p:nvSpPr>
            <p:spPr bwMode="auto">
              <a:xfrm>
                <a:off x="5784" y="1526"/>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21" name="Line 1039"/>
              <p:cNvSpPr>
                <a:spLocks noChangeShapeType="1"/>
              </p:cNvSpPr>
              <p:nvPr/>
            </p:nvSpPr>
            <p:spPr bwMode="auto">
              <a:xfrm>
                <a:off x="5759" y="1555"/>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22" name="Line 1040"/>
              <p:cNvSpPr>
                <a:spLocks noChangeShapeType="1"/>
              </p:cNvSpPr>
              <p:nvPr/>
            </p:nvSpPr>
            <p:spPr bwMode="auto">
              <a:xfrm>
                <a:off x="5838" y="1530"/>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23" name="Line 1041"/>
              <p:cNvSpPr>
                <a:spLocks noChangeShapeType="1"/>
              </p:cNvSpPr>
              <p:nvPr/>
            </p:nvSpPr>
            <p:spPr bwMode="auto">
              <a:xfrm>
                <a:off x="5813" y="1555"/>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24" name="Line 1042"/>
              <p:cNvSpPr>
                <a:spLocks noChangeShapeType="1"/>
              </p:cNvSpPr>
              <p:nvPr/>
            </p:nvSpPr>
            <p:spPr bwMode="auto">
              <a:xfrm>
                <a:off x="5892" y="1483"/>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25" name="Line 1043"/>
              <p:cNvSpPr>
                <a:spLocks noChangeShapeType="1"/>
              </p:cNvSpPr>
              <p:nvPr/>
            </p:nvSpPr>
            <p:spPr bwMode="auto">
              <a:xfrm>
                <a:off x="5863" y="1512"/>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26" name="Line 1044"/>
              <p:cNvSpPr>
                <a:spLocks noChangeShapeType="1"/>
              </p:cNvSpPr>
              <p:nvPr/>
            </p:nvSpPr>
            <p:spPr bwMode="auto">
              <a:xfrm>
                <a:off x="5942" y="150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27" name="Line 1045"/>
              <p:cNvSpPr>
                <a:spLocks noChangeShapeType="1"/>
              </p:cNvSpPr>
              <p:nvPr/>
            </p:nvSpPr>
            <p:spPr bwMode="auto">
              <a:xfrm>
                <a:off x="5917" y="1534"/>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28" name="Line 1046"/>
              <p:cNvSpPr>
                <a:spLocks noChangeShapeType="1"/>
              </p:cNvSpPr>
              <p:nvPr/>
            </p:nvSpPr>
            <p:spPr bwMode="auto">
              <a:xfrm>
                <a:off x="5996" y="1494"/>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29" name="Line 1047"/>
              <p:cNvSpPr>
                <a:spLocks noChangeShapeType="1"/>
              </p:cNvSpPr>
              <p:nvPr/>
            </p:nvSpPr>
            <p:spPr bwMode="auto">
              <a:xfrm>
                <a:off x="5968" y="1519"/>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30" name="Line 1048"/>
              <p:cNvSpPr>
                <a:spLocks noChangeShapeType="1"/>
              </p:cNvSpPr>
              <p:nvPr/>
            </p:nvSpPr>
            <p:spPr bwMode="auto">
              <a:xfrm>
                <a:off x="6047" y="1447"/>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31" name="Line 1049"/>
              <p:cNvSpPr>
                <a:spLocks noChangeShapeType="1"/>
              </p:cNvSpPr>
              <p:nvPr/>
            </p:nvSpPr>
            <p:spPr bwMode="auto">
              <a:xfrm>
                <a:off x="6022" y="1476"/>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32" name="Line 1050"/>
              <p:cNvSpPr>
                <a:spLocks noChangeShapeType="1"/>
              </p:cNvSpPr>
              <p:nvPr/>
            </p:nvSpPr>
            <p:spPr bwMode="auto">
              <a:xfrm>
                <a:off x="6101" y="1451"/>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33" name="Line 1051"/>
              <p:cNvSpPr>
                <a:spLocks noChangeShapeType="1"/>
              </p:cNvSpPr>
              <p:nvPr/>
            </p:nvSpPr>
            <p:spPr bwMode="auto">
              <a:xfrm>
                <a:off x="6072" y="1476"/>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34" name="Line 1052"/>
              <p:cNvSpPr>
                <a:spLocks noChangeShapeType="1"/>
              </p:cNvSpPr>
              <p:nvPr/>
            </p:nvSpPr>
            <p:spPr bwMode="auto">
              <a:xfrm>
                <a:off x="6151" y="1429"/>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35" name="Line 1053"/>
              <p:cNvSpPr>
                <a:spLocks noChangeShapeType="1"/>
              </p:cNvSpPr>
              <p:nvPr/>
            </p:nvSpPr>
            <p:spPr bwMode="auto">
              <a:xfrm>
                <a:off x="6126" y="1458"/>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36" name="Line 1054"/>
              <p:cNvSpPr>
                <a:spLocks noChangeShapeType="1"/>
              </p:cNvSpPr>
              <p:nvPr/>
            </p:nvSpPr>
            <p:spPr bwMode="auto">
              <a:xfrm>
                <a:off x="6205" y="1400"/>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37" name="Line 1055"/>
              <p:cNvSpPr>
                <a:spLocks noChangeShapeType="1"/>
              </p:cNvSpPr>
              <p:nvPr/>
            </p:nvSpPr>
            <p:spPr bwMode="auto">
              <a:xfrm>
                <a:off x="6180" y="1426"/>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38" name="Line 1056"/>
              <p:cNvSpPr>
                <a:spLocks noChangeShapeType="1"/>
              </p:cNvSpPr>
              <p:nvPr/>
            </p:nvSpPr>
            <p:spPr bwMode="auto">
              <a:xfrm>
                <a:off x="6256" y="1411"/>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39" name="Line 1057"/>
              <p:cNvSpPr>
                <a:spLocks noChangeShapeType="1"/>
              </p:cNvSpPr>
              <p:nvPr/>
            </p:nvSpPr>
            <p:spPr bwMode="auto">
              <a:xfrm>
                <a:off x="6230" y="1436"/>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40" name="Line 1058"/>
              <p:cNvSpPr>
                <a:spLocks noChangeShapeType="1"/>
              </p:cNvSpPr>
              <p:nvPr/>
            </p:nvSpPr>
            <p:spPr bwMode="auto">
              <a:xfrm>
                <a:off x="6310" y="1379"/>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41" name="Line 1059"/>
              <p:cNvSpPr>
                <a:spLocks noChangeShapeType="1"/>
              </p:cNvSpPr>
              <p:nvPr/>
            </p:nvSpPr>
            <p:spPr bwMode="auto">
              <a:xfrm>
                <a:off x="6284" y="1404"/>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42" name="Line 1060"/>
              <p:cNvSpPr>
                <a:spLocks noChangeShapeType="1"/>
              </p:cNvSpPr>
              <p:nvPr/>
            </p:nvSpPr>
            <p:spPr bwMode="auto">
              <a:xfrm>
                <a:off x="6364" y="1354"/>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43" name="Line 1061"/>
              <p:cNvSpPr>
                <a:spLocks noChangeShapeType="1"/>
              </p:cNvSpPr>
              <p:nvPr/>
            </p:nvSpPr>
            <p:spPr bwMode="auto">
              <a:xfrm>
                <a:off x="6335" y="1379"/>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44" name="Line 1062"/>
              <p:cNvSpPr>
                <a:spLocks noChangeShapeType="1"/>
              </p:cNvSpPr>
              <p:nvPr/>
            </p:nvSpPr>
            <p:spPr bwMode="auto">
              <a:xfrm>
                <a:off x="6414" y="1357"/>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45" name="Line 1063"/>
              <p:cNvSpPr>
                <a:spLocks noChangeShapeType="1"/>
              </p:cNvSpPr>
              <p:nvPr/>
            </p:nvSpPr>
            <p:spPr bwMode="auto">
              <a:xfrm>
                <a:off x="6389" y="1382"/>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46" name="Line 1064"/>
              <p:cNvSpPr>
                <a:spLocks noChangeShapeType="1"/>
              </p:cNvSpPr>
              <p:nvPr/>
            </p:nvSpPr>
            <p:spPr bwMode="auto">
              <a:xfrm>
                <a:off x="6468" y="1321"/>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47" name="Line 1065"/>
              <p:cNvSpPr>
                <a:spLocks noChangeShapeType="1"/>
              </p:cNvSpPr>
              <p:nvPr/>
            </p:nvSpPr>
            <p:spPr bwMode="auto">
              <a:xfrm>
                <a:off x="6439" y="1350"/>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grpSp>
          <p:nvGrpSpPr>
            <p:cNvPr id="8793" name="Group 1267"/>
            <p:cNvGrpSpPr>
              <a:grpSpLocks/>
            </p:cNvGrpSpPr>
            <p:nvPr/>
          </p:nvGrpSpPr>
          <p:grpSpPr bwMode="auto">
            <a:xfrm>
              <a:off x="1453" y="1130"/>
              <a:ext cx="5256" cy="1815"/>
              <a:chOff x="1453" y="1130"/>
              <a:chExt cx="5256" cy="1815"/>
            </a:xfrm>
          </p:grpSpPr>
          <p:sp>
            <p:nvSpPr>
              <p:cNvPr id="8848" name="Line 1067"/>
              <p:cNvSpPr>
                <a:spLocks noChangeShapeType="1"/>
              </p:cNvSpPr>
              <p:nvPr/>
            </p:nvSpPr>
            <p:spPr bwMode="auto">
              <a:xfrm>
                <a:off x="6518" y="1307"/>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49" name="Line 1068"/>
              <p:cNvSpPr>
                <a:spLocks noChangeShapeType="1"/>
              </p:cNvSpPr>
              <p:nvPr/>
            </p:nvSpPr>
            <p:spPr bwMode="auto">
              <a:xfrm>
                <a:off x="6493" y="1332"/>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50" name="Line 1069"/>
              <p:cNvSpPr>
                <a:spLocks noChangeShapeType="1"/>
              </p:cNvSpPr>
              <p:nvPr/>
            </p:nvSpPr>
            <p:spPr bwMode="auto">
              <a:xfrm>
                <a:off x="6572" y="1289"/>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51" name="Line 1070"/>
              <p:cNvSpPr>
                <a:spLocks noChangeShapeType="1"/>
              </p:cNvSpPr>
              <p:nvPr/>
            </p:nvSpPr>
            <p:spPr bwMode="auto">
              <a:xfrm>
                <a:off x="6544" y="1314"/>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52" name="Line 1071"/>
              <p:cNvSpPr>
                <a:spLocks noChangeShapeType="1"/>
              </p:cNvSpPr>
              <p:nvPr/>
            </p:nvSpPr>
            <p:spPr bwMode="auto">
              <a:xfrm>
                <a:off x="6623" y="124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53" name="Line 1072"/>
              <p:cNvSpPr>
                <a:spLocks noChangeShapeType="1"/>
              </p:cNvSpPr>
              <p:nvPr/>
            </p:nvSpPr>
            <p:spPr bwMode="auto">
              <a:xfrm>
                <a:off x="6598" y="1271"/>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54" name="Line 1073"/>
              <p:cNvSpPr>
                <a:spLocks noChangeShapeType="1"/>
              </p:cNvSpPr>
              <p:nvPr/>
            </p:nvSpPr>
            <p:spPr bwMode="auto">
              <a:xfrm>
                <a:off x="6677" y="1130"/>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55" name="Line 1074"/>
              <p:cNvSpPr>
                <a:spLocks noChangeShapeType="1"/>
              </p:cNvSpPr>
              <p:nvPr/>
            </p:nvSpPr>
            <p:spPr bwMode="auto">
              <a:xfrm>
                <a:off x="6652" y="1159"/>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56" name="Freeform 1075"/>
              <p:cNvSpPr>
                <a:spLocks/>
              </p:cNvSpPr>
              <p:nvPr/>
            </p:nvSpPr>
            <p:spPr bwMode="auto">
              <a:xfrm>
                <a:off x="1453" y="2524"/>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57" name="Freeform 1076"/>
              <p:cNvSpPr>
                <a:spLocks/>
              </p:cNvSpPr>
              <p:nvPr/>
            </p:nvSpPr>
            <p:spPr bwMode="auto">
              <a:xfrm>
                <a:off x="1507" y="2484"/>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58" name="Freeform 1077"/>
              <p:cNvSpPr>
                <a:spLocks/>
              </p:cNvSpPr>
              <p:nvPr/>
            </p:nvSpPr>
            <p:spPr bwMode="auto">
              <a:xfrm>
                <a:off x="1558" y="2455"/>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59" name="Freeform 1078"/>
              <p:cNvSpPr>
                <a:spLocks/>
              </p:cNvSpPr>
              <p:nvPr/>
            </p:nvSpPr>
            <p:spPr bwMode="auto">
              <a:xfrm>
                <a:off x="1612" y="2444"/>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60" name="Freeform 1079"/>
              <p:cNvSpPr>
                <a:spLocks/>
              </p:cNvSpPr>
              <p:nvPr/>
            </p:nvSpPr>
            <p:spPr bwMode="auto">
              <a:xfrm>
                <a:off x="1662" y="2430"/>
                <a:ext cx="72" cy="68"/>
              </a:xfrm>
              <a:custGeom>
                <a:avLst/>
                <a:gdLst>
                  <a:gd name="T0" fmla="*/ 36 w 72"/>
                  <a:gd name="T1" fmla="*/ 0 h 68"/>
                  <a:gd name="T2" fmla="*/ 0 w 72"/>
                  <a:gd name="T3" fmla="*/ 36 h 68"/>
                  <a:gd name="T4" fmla="*/ 36 w 72"/>
                  <a:gd name="T5" fmla="*/ 68 h 68"/>
                  <a:gd name="T6" fmla="*/ 72 w 72"/>
                  <a:gd name="T7" fmla="*/ 36 h 68"/>
                  <a:gd name="T8" fmla="*/ 36 w 72"/>
                  <a:gd name="T9" fmla="*/ 0 h 68"/>
                </a:gdLst>
                <a:ahLst/>
                <a:cxnLst>
                  <a:cxn ang="0">
                    <a:pos x="T0" y="T1"/>
                  </a:cxn>
                  <a:cxn ang="0">
                    <a:pos x="T2" y="T3"/>
                  </a:cxn>
                  <a:cxn ang="0">
                    <a:pos x="T4" y="T5"/>
                  </a:cxn>
                  <a:cxn ang="0">
                    <a:pos x="T6" y="T7"/>
                  </a:cxn>
                  <a:cxn ang="0">
                    <a:pos x="T8" y="T9"/>
                  </a:cxn>
                </a:cxnLst>
                <a:rect l="0" t="0" r="r" b="b"/>
                <a:pathLst>
                  <a:path w="72" h="68">
                    <a:moveTo>
                      <a:pt x="36" y="0"/>
                    </a:moveTo>
                    <a:lnTo>
                      <a:pt x="0" y="36"/>
                    </a:lnTo>
                    <a:lnTo>
                      <a:pt x="36" y="68"/>
                    </a:lnTo>
                    <a:lnTo>
                      <a:pt x="72"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61" name="Freeform 1080"/>
              <p:cNvSpPr>
                <a:spLocks/>
              </p:cNvSpPr>
              <p:nvPr/>
            </p:nvSpPr>
            <p:spPr bwMode="auto">
              <a:xfrm>
                <a:off x="1716" y="2412"/>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62" name="Freeform 1081"/>
              <p:cNvSpPr>
                <a:spLocks/>
              </p:cNvSpPr>
              <p:nvPr/>
            </p:nvSpPr>
            <p:spPr bwMode="auto">
              <a:xfrm>
                <a:off x="1770" y="2405"/>
                <a:ext cx="68" cy="68"/>
              </a:xfrm>
              <a:custGeom>
                <a:avLst/>
                <a:gdLst>
                  <a:gd name="T0" fmla="*/ 32 w 68"/>
                  <a:gd name="T1" fmla="*/ 0 h 68"/>
                  <a:gd name="T2" fmla="*/ 0 w 68"/>
                  <a:gd name="T3" fmla="*/ 36 h 68"/>
                  <a:gd name="T4" fmla="*/ 32 w 68"/>
                  <a:gd name="T5" fmla="*/ 68 h 68"/>
                  <a:gd name="T6" fmla="*/ 68 w 68"/>
                  <a:gd name="T7" fmla="*/ 36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6"/>
                    </a:lnTo>
                    <a:lnTo>
                      <a:pt x="32" y="68"/>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63" name="Freeform 1082"/>
              <p:cNvSpPr>
                <a:spLocks/>
              </p:cNvSpPr>
              <p:nvPr/>
            </p:nvSpPr>
            <p:spPr bwMode="auto">
              <a:xfrm>
                <a:off x="1820" y="2394"/>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64" name="Freeform 1083"/>
              <p:cNvSpPr>
                <a:spLocks/>
              </p:cNvSpPr>
              <p:nvPr/>
            </p:nvSpPr>
            <p:spPr bwMode="auto">
              <a:xfrm>
                <a:off x="1874" y="2380"/>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65" name="Freeform 1084"/>
              <p:cNvSpPr>
                <a:spLocks/>
              </p:cNvSpPr>
              <p:nvPr/>
            </p:nvSpPr>
            <p:spPr bwMode="auto">
              <a:xfrm>
                <a:off x="1925" y="2376"/>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66" name="Freeform 1085"/>
              <p:cNvSpPr>
                <a:spLocks/>
              </p:cNvSpPr>
              <p:nvPr/>
            </p:nvSpPr>
            <p:spPr bwMode="auto">
              <a:xfrm>
                <a:off x="1979" y="2365"/>
                <a:ext cx="68" cy="69"/>
              </a:xfrm>
              <a:custGeom>
                <a:avLst/>
                <a:gdLst>
                  <a:gd name="T0" fmla="*/ 32 w 68"/>
                  <a:gd name="T1" fmla="*/ 0 h 69"/>
                  <a:gd name="T2" fmla="*/ 0 w 68"/>
                  <a:gd name="T3" fmla="*/ 36 h 69"/>
                  <a:gd name="T4" fmla="*/ 32 w 68"/>
                  <a:gd name="T5" fmla="*/ 69 h 69"/>
                  <a:gd name="T6" fmla="*/ 68 w 68"/>
                  <a:gd name="T7" fmla="*/ 36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6"/>
                    </a:lnTo>
                    <a:lnTo>
                      <a:pt x="32" y="69"/>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67" name="Freeform 1086"/>
              <p:cNvSpPr>
                <a:spLocks/>
              </p:cNvSpPr>
              <p:nvPr/>
            </p:nvSpPr>
            <p:spPr bwMode="auto">
              <a:xfrm>
                <a:off x="2029" y="2358"/>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68" name="Freeform 1087"/>
              <p:cNvSpPr>
                <a:spLocks/>
              </p:cNvSpPr>
              <p:nvPr/>
            </p:nvSpPr>
            <p:spPr bwMode="auto">
              <a:xfrm>
                <a:off x="2083" y="2351"/>
                <a:ext cx="69" cy="68"/>
              </a:xfrm>
              <a:custGeom>
                <a:avLst/>
                <a:gdLst>
                  <a:gd name="T0" fmla="*/ 33 w 69"/>
                  <a:gd name="T1" fmla="*/ 0 h 68"/>
                  <a:gd name="T2" fmla="*/ 0 w 69"/>
                  <a:gd name="T3" fmla="*/ 32 h 68"/>
                  <a:gd name="T4" fmla="*/ 33 w 69"/>
                  <a:gd name="T5" fmla="*/ 68 h 68"/>
                  <a:gd name="T6" fmla="*/ 69 w 69"/>
                  <a:gd name="T7" fmla="*/ 32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2"/>
                    </a:lnTo>
                    <a:lnTo>
                      <a:pt x="33" y="68"/>
                    </a:lnTo>
                    <a:lnTo>
                      <a:pt x="69" y="32"/>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69" name="Freeform 1088"/>
              <p:cNvSpPr>
                <a:spLocks/>
              </p:cNvSpPr>
              <p:nvPr/>
            </p:nvSpPr>
            <p:spPr bwMode="auto">
              <a:xfrm>
                <a:off x="2134" y="2336"/>
                <a:ext cx="72" cy="69"/>
              </a:xfrm>
              <a:custGeom>
                <a:avLst/>
                <a:gdLst>
                  <a:gd name="T0" fmla="*/ 36 w 72"/>
                  <a:gd name="T1" fmla="*/ 0 h 69"/>
                  <a:gd name="T2" fmla="*/ 0 w 72"/>
                  <a:gd name="T3" fmla="*/ 36 h 69"/>
                  <a:gd name="T4" fmla="*/ 36 w 72"/>
                  <a:gd name="T5" fmla="*/ 69 h 69"/>
                  <a:gd name="T6" fmla="*/ 72 w 72"/>
                  <a:gd name="T7" fmla="*/ 36 h 69"/>
                  <a:gd name="T8" fmla="*/ 36 w 72"/>
                  <a:gd name="T9" fmla="*/ 0 h 69"/>
                </a:gdLst>
                <a:ahLst/>
                <a:cxnLst>
                  <a:cxn ang="0">
                    <a:pos x="T0" y="T1"/>
                  </a:cxn>
                  <a:cxn ang="0">
                    <a:pos x="T2" y="T3"/>
                  </a:cxn>
                  <a:cxn ang="0">
                    <a:pos x="T4" y="T5"/>
                  </a:cxn>
                  <a:cxn ang="0">
                    <a:pos x="T6" y="T7"/>
                  </a:cxn>
                  <a:cxn ang="0">
                    <a:pos x="T8" y="T9"/>
                  </a:cxn>
                </a:cxnLst>
                <a:rect l="0" t="0" r="r" b="b"/>
                <a:pathLst>
                  <a:path w="72" h="69">
                    <a:moveTo>
                      <a:pt x="36" y="0"/>
                    </a:moveTo>
                    <a:lnTo>
                      <a:pt x="0" y="36"/>
                    </a:lnTo>
                    <a:lnTo>
                      <a:pt x="36" y="69"/>
                    </a:lnTo>
                    <a:lnTo>
                      <a:pt x="72"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70" name="Freeform 1089"/>
              <p:cNvSpPr>
                <a:spLocks/>
              </p:cNvSpPr>
              <p:nvPr/>
            </p:nvSpPr>
            <p:spPr bwMode="auto">
              <a:xfrm>
                <a:off x="2188" y="2333"/>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71" name="Freeform 1090"/>
              <p:cNvSpPr>
                <a:spLocks/>
              </p:cNvSpPr>
              <p:nvPr/>
            </p:nvSpPr>
            <p:spPr bwMode="auto">
              <a:xfrm>
                <a:off x="2242" y="2326"/>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72" name="Freeform 1091"/>
              <p:cNvSpPr>
                <a:spLocks/>
              </p:cNvSpPr>
              <p:nvPr/>
            </p:nvSpPr>
            <p:spPr bwMode="auto">
              <a:xfrm>
                <a:off x="2292" y="2315"/>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73" name="Freeform 1092"/>
              <p:cNvSpPr>
                <a:spLocks/>
              </p:cNvSpPr>
              <p:nvPr/>
            </p:nvSpPr>
            <p:spPr bwMode="auto">
              <a:xfrm>
                <a:off x="2346" y="2308"/>
                <a:ext cx="68" cy="68"/>
              </a:xfrm>
              <a:custGeom>
                <a:avLst/>
                <a:gdLst>
                  <a:gd name="T0" fmla="*/ 32 w 68"/>
                  <a:gd name="T1" fmla="*/ 0 h 68"/>
                  <a:gd name="T2" fmla="*/ 0 w 68"/>
                  <a:gd name="T3" fmla="*/ 36 h 68"/>
                  <a:gd name="T4" fmla="*/ 32 w 68"/>
                  <a:gd name="T5" fmla="*/ 68 h 68"/>
                  <a:gd name="T6" fmla="*/ 68 w 68"/>
                  <a:gd name="T7" fmla="*/ 36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6"/>
                    </a:lnTo>
                    <a:lnTo>
                      <a:pt x="32" y="68"/>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74" name="Freeform 1093"/>
              <p:cNvSpPr>
                <a:spLocks/>
              </p:cNvSpPr>
              <p:nvPr/>
            </p:nvSpPr>
            <p:spPr bwMode="auto">
              <a:xfrm>
                <a:off x="2396" y="2304"/>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75" name="Freeform 1094"/>
              <p:cNvSpPr>
                <a:spLocks/>
              </p:cNvSpPr>
              <p:nvPr/>
            </p:nvSpPr>
            <p:spPr bwMode="auto">
              <a:xfrm>
                <a:off x="2450" y="2297"/>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76" name="Freeform 1095"/>
              <p:cNvSpPr>
                <a:spLocks/>
              </p:cNvSpPr>
              <p:nvPr/>
            </p:nvSpPr>
            <p:spPr bwMode="auto">
              <a:xfrm>
                <a:off x="2501" y="2290"/>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77" name="Freeform 1096"/>
              <p:cNvSpPr>
                <a:spLocks/>
              </p:cNvSpPr>
              <p:nvPr/>
            </p:nvSpPr>
            <p:spPr bwMode="auto">
              <a:xfrm>
                <a:off x="2555" y="2282"/>
                <a:ext cx="68" cy="69"/>
              </a:xfrm>
              <a:custGeom>
                <a:avLst/>
                <a:gdLst>
                  <a:gd name="T0" fmla="*/ 32 w 68"/>
                  <a:gd name="T1" fmla="*/ 0 h 69"/>
                  <a:gd name="T2" fmla="*/ 0 w 68"/>
                  <a:gd name="T3" fmla="*/ 36 h 69"/>
                  <a:gd name="T4" fmla="*/ 32 w 68"/>
                  <a:gd name="T5" fmla="*/ 69 h 69"/>
                  <a:gd name="T6" fmla="*/ 68 w 68"/>
                  <a:gd name="T7" fmla="*/ 36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6"/>
                    </a:lnTo>
                    <a:lnTo>
                      <a:pt x="32" y="69"/>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78" name="Freeform 1097"/>
              <p:cNvSpPr>
                <a:spLocks/>
              </p:cNvSpPr>
              <p:nvPr/>
            </p:nvSpPr>
            <p:spPr bwMode="auto">
              <a:xfrm>
                <a:off x="2605" y="2272"/>
                <a:ext cx="72" cy="68"/>
              </a:xfrm>
              <a:custGeom>
                <a:avLst/>
                <a:gdLst>
                  <a:gd name="T0" fmla="*/ 36 w 72"/>
                  <a:gd name="T1" fmla="*/ 0 h 68"/>
                  <a:gd name="T2" fmla="*/ 0 w 72"/>
                  <a:gd name="T3" fmla="*/ 32 h 68"/>
                  <a:gd name="T4" fmla="*/ 36 w 72"/>
                  <a:gd name="T5" fmla="*/ 68 h 68"/>
                  <a:gd name="T6" fmla="*/ 72 w 72"/>
                  <a:gd name="T7" fmla="*/ 32 h 68"/>
                  <a:gd name="T8" fmla="*/ 36 w 72"/>
                  <a:gd name="T9" fmla="*/ 0 h 68"/>
                </a:gdLst>
                <a:ahLst/>
                <a:cxnLst>
                  <a:cxn ang="0">
                    <a:pos x="T0" y="T1"/>
                  </a:cxn>
                  <a:cxn ang="0">
                    <a:pos x="T2" y="T3"/>
                  </a:cxn>
                  <a:cxn ang="0">
                    <a:pos x="T4" y="T5"/>
                  </a:cxn>
                  <a:cxn ang="0">
                    <a:pos x="T6" y="T7"/>
                  </a:cxn>
                  <a:cxn ang="0">
                    <a:pos x="T8" y="T9"/>
                  </a:cxn>
                </a:cxnLst>
                <a:rect l="0" t="0" r="r" b="b"/>
                <a:pathLst>
                  <a:path w="72" h="68">
                    <a:moveTo>
                      <a:pt x="36" y="0"/>
                    </a:moveTo>
                    <a:lnTo>
                      <a:pt x="0" y="32"/>
                    </a:lnTo>
                    <a:lnTo>
                      <a:pt x="36" y="68"/>
                    </a:lnTo>
                    <a:lnTo>
                      <a:pt x="72"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79" name="Freeform 1098"/>
              <p:cNvSpPr>
                <a:spLocks/>
              </p:cNvSpPr>
              <p:nvPr/>
            </p:nvSpPr>
            <p:spPr bwMode="auto">
              <a:xfrm>
                <a:off x="2659" y="2261"/>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80" name="Freeform 1099"/>
              <p:cNvSpPr>
                <a:spLocks/>
              </p:cNvSpPr>
              <p:nvPr/>
            </p:nvSpPr>
            <p:spPr bwMode="auto">
              <a:xfrm>
                <a:off x="2713" y="2246"/>
                <a:ext cx="69" cy="69"/>
              </a:xfrm>
              <a:custGeom>
                <a:avLst/>
                <a:gdLst>
                  <a:gd name="T0" fmla="*/ 33 w 69"/>
                  <a:gd name="T1" fmla="*/ 0 h 69"/>
                  <a:gd name="T2" fmla="*/ 0 w 69"/>
                  <a:gd name="T3" fmla="*/ 36 h 69"/>
                  <a:gd name="T4" fmla="*/ 33 w 69"/>
                  <a:gd name="T5" fmla="*/ 69 h 69"/>
                  <a:gd name="T6" fmla="*/ 69 w 69"/>
                  <a:gd name="T7" fmla="*/ 36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6"/>
                    </a:lnTo>
                    <a:lnTo>
                      <a:pt x="33" y="69"/>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81" name="Freeform 1100"/>
              <p:cNvSpPr>
                <a:spLocks/>
              </p:cNvSpPr>
              <p:nvPr/>
            </p:nvSpPr>
            <p:spPr bwMode="auto">
              <a:xfrm>
                <a:off x="2764" y="2250"/>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82" name="Freeform 1101"/>
              <p:cNvSpPr>
                <a:spLocks/>
              </p:cNvSpPr>
              <p:nvPr/>
            </p:nvSpPr>
            <p:spPr bwMode="auto">
              <a:xfrm>
                <a:off x="2818" y="2246"/>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83" name="Freeform 1102"/>
              <p:cNvSpPr>
                <a:spLocks/>
              </p:cNvSpPr>
              <p:nvPr/>
            </p:nvSpPr>
            <p:spPr bwMode="auto">
              <a:xfrm>
                <a:off x="2868" y="2232"/>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84" name="Freeform 1103"/>
              <p:cNvSpPr>
                <a:spLocks/>
              </p:cNvSpPr>
              <p:nvPr/>
            </p:nvSpPr>
            <p:spPr bwMode="auto">
              <a:xfrm>
                <a:off x="2922" y="2228"/>
                <a:ext cx="68" cy="69"/>
              </a:xfrm>
              <a:custGeom>
                <a:avLst/>
                <a:gdLst>
                  <a:gd name="T0" fmla="*/ 32 w 68"/>
                  <a:gd name="T1" fmla="*/ 0 h 69"/>
                  <a:gd name="T2" fmla="*/ 0 w 68"/>
                  <a:gd name="T3" fmla="*/ 36 h 69"/>
                  <a:gd name="T4" fmla="*/ 32 w 68"/>
                  <a:gd name="T5" fmla="*/ 69 h 69"/>
                  <a:gd name="T6" fmla="*/ 68 w 68"/>
                  <a:gd name="T7" fmla="*/ 36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6"/>
                    </a:lnTo>
                    <a:lnTo>
                      <a:pt x="32" y="69"/>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85" name="Freeform 1104"/>
              <p:cNvSpPr>
                <a:spLocks/>
              </p:cNvSpPr>
              <p:nvPr/>
            </p:nvSpPr>
            <p:spPr bwMode="auto">
              <a:xfrm>
                <a:off x="2972" y="2214"/>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86" name="Freeform 1105"/>
              <p:cNvSpPr>
                <a:spLocks/>
              </p:cNvSpPr>
              <p:nvPr/>
            </p:nvSpPr>
            <p:spPr bwMode="auto">
              <a:xfrm>
                <a:off x="3026" y="2218"/>
                <a:ext cx="69" cy="68"/>
              </a:xfrm>
              <a:custGeom>
                <a:avLst/>
                <a:gdLst>
                  <a:gd name="T0" fmla="*/ 33 w 69"/>
                  <a:gd name="T1" fmla="*/ 0 h 68"/>
                  <a:gd name="T2" fmla="*/ 0 w 69"/>
                  <a:gd name="T3" fmla="*/ 32 h 68"/>
                  <a:gd name="T4" fmla="*/ 33 w 69"/>
                  <a:gd name="T5" fmla="*/ 68 h 68"/>
                  <a:gd name="T6" fmla="*/ 69 w 69"/>
                  <a:gd name="T7" fmla="*/ 32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2"/>
                    </a:lnTo>
                    <a:lnTo>
                      <a:pt x="33" y="68"/>
                    </a:lnTo>
                    <a:lnTo>
                      <a:pt x="69" y="32"/>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87" name="Freeform 1106"/>
              <p:cNvSpPr>
                <a:spLocks/>
              </p:cNvSpPr>
              <p:nvPr/>
            </p:nvSpPr>
            <p:spPr bwMode="auto">
              <a:xfrm>
                <a:off x="3080" y="2210"/>
                <a:ext cx="69" cy="69"/>
              </a:xfrm>
              <a:custGeom>
                <a:avLst/>
                <a:gdLst>
                  <a:gd name="T0" fmla="*/ 33 w 69"/>
                  <a:gd name="T1" fmla="*/ 0 h 69"/>
                  <a:gd name="T2" fmla="*/ 0 w 69"/>
                  <a:gd name="T3" fmla="*/ 36 h 69"/>
                  <a:gd name="T4" fmla="*/ 33 w 69"/>
                  <a:gd name="T5" fmla="*/ 69 h 69"/>
                  <a:gd name="T6" fmla="*/ 69 w 69"/>
                  <a:gd name="T7" fmla="*/ 36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6"/>
                    </a:lnTo>
                    <a:lnTo>
                      <a:pt x="33" y="69"/>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88" name="Freeform 1107"/>
              <p:cNvSpPr>
                <a:spLocks/>
              </p:cNvSpPr>
              <p:nvPr/>
            </p:nvSpPr>
            <p:spPr bwMode="auto">
              <a:xfrm>
                <a:off x="3131" y="2203"/>
                <a:ext cx="68" cy="69"/>
              </a:xfrm>
              <a:custGeom>
                <a:avLst/>
                <a:gdLst>
                  <a:gd name="T0" fmla="*/ 36 w 68"/>
                  <a:gd name="T1" fmla="*/ 0 h 69"/>
                  <a:gd name="T2" fmla="*/ 0 w 68"/>
                  <a:gd name="T3" fmla="*/ 33 h 69"/>
                  <a:gd name="T4" fmla="*/ 36 w 68"/>
                  <a:gd name="T5" fmla="*/ 69 h 69"/>
                  <a:gd name="T6" fmla="*/ 68 w 68"/>
                  <a:gd name="T7" fmla="*/ 33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3"/>
                    </a:lnTo>
                    <a:lnTo>
                      <a:pt x="36" y="69"/>
                    </a:lnTo>
                    <a:lnTo>
                      <a:pt x="68"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89" name="Freeform 1108"/>
              <p:cNvSpPr>
                <a:spLocks/>
              </p:cNvSpPr>
              <p:nvPr/>
            </p:nvSpPr>
            <p:spPr bwMode="auto">
              <a:xfrm>
                <a:off x="3185" y="2192"/>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90" name="Freeform 1109"/>
              <p:cNvSpPr>
                <a:spLocks/>
              </p:cNvSpPr>
              <p:nvPr/>
            </p:nvSpPr>
            <p:spPr bwMode="auto">
              <a:xfrm>
                <a:off x="3235" y="2185"/>
                <a:ext cx="69" cy="72"/>
              </a:xfrm>
              <a:custGeom>
                <a:avLst/>
                <a:gdLst>
                  <a:gd name="T0" fmla="*/ 36 w 69"/>
                  <a:gd name="T1" fmla="*/ 0 h 72"/>
                  <a:gd name="T2" fmla="*/ 0 w 69"/>
                  <a:gd name="T3" fmla="*/ 36 h 72"/>
                  <a:gd name="T4" fmla="*/ 36 w 69"/>
                  <a:gd name="T5" fmla="*/ 72 h 72"/>
                  <a:gd name="T6" fmla="*/ 69 w 69"/>
                  <a:gd name="T7" fmla="*/ 36 h 72"/>
                  <a:gd name="T8" fmla="*/ 36 w 69"/>
                  <a:gd name="T9" fmla="*/ 0 h 72"/>
                </a:gdLst>
                <a:ahLst/>
                <a:cxnLst>
                  <a:cxn ang="0">
                    <a:pos x="T0" y="T1"/>
                  </a:cxn>
                  <a:cxn ang="0">
                    <a:pos x="T2" y="T3"/>
                  </a:cxn>
                  <a:cxn ang="0">
                    <a:pos x="T4" y="T5"/>
                  </a:cxn>
                  <a:cxn ang="0">
                    <a:pos x="T6" y="T7"/>
                  </a:cxn>
                  <a:cxn ang="0">
                    <a:pos x="T8" y="T9"/>
                  </a:cxn>
                </a:cxnLst>
                <a:rect l="0" t="0" r="r" b="b"/>
                <a:pathLst>
                  <a:path w="69" h="72">
                    <a:moveTo>
                      <a:pt x="36" y="0"/>
                    </a:moveTo>
                    <a:lnTo>
                      <a:pt x="0" y="36"/>
                    </a:lnTo>
                    <a:lnTo>
                      <a:pt x="36" y="72"/>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91" name="Freeform 1110"/>
              <p:cNvSpPr>
                <a:spLocks/>
              </p:cNvSpPr>
              <p:nvPr/>
            </p:nvSpPr>
            <p:spPr bwMode="auto">
              <a:xfrm>
                <a:off x="3289" y="2174"/>
                <a:ext cx="69" cy="69"/>
              </a:xfrm>
              <a:custGeom>
                <a:avLst/>
                <a:gdLst>
                  <a:gd name="T0" fmla="*/ 33 w 69"/>
                  <a:gd name="T1" fmla="*/ 0 h 69"/>
                  <a:gd name="T2" fmla="*/ 0 w 69"/>
                  <a:gd name="T3" fmla="*/ 36 h 69"/>
                  <a:gd name="T4" fmla="*/ 33 w 69"/>
                  <a:gd name="T5" fmla="*/ 69 h 69"/>
                  <a:gd name="T6" fmla="*/ 69 w 69"/>
                  <a:gd name="T7" fmla="*/ 36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6"/>
                    </a:lnTo>
                    <a:lnTo>
                      <a:pt x="33" y="69"/>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92" name="Freeform 1111"/>
              <p:cNvSpPr>
                <a:spLocks/>
              </p:cNvSpPr>
              <p:nvPr/>
            </p:nvSpPr>
            <p:spPr bwMode="auto">
              <a:xfrm>
                <a:off x="3340" y="2171"/>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93" name="Freeform 1112"/>
              <p:cNvSpPr>
                <a:spLocks/>
              </p:cNvSpPr>
              <p:nvPr/>
            </p:nvSpPr>
            <p:spPr bwMode="auto">
              <a:xfrm>
                <a:off x="3394" y="2167"/>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94" name="Freeform 1113"/>
              <p:cNvSpPr>
                <a:spLocks/>
              </p:cNvSpPr>
              <p:nvPr/>
            </p:nvSpPr>
            <p:spPr bwMode="auto">
              <a:xfrm>
                <a:off x="3444" y="2167"/>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95" name="Freeform 1114"/>
              <p:cNvSpPr>
                <a:spLocks/>
              </p:cNvSpPr>
              <p:nvPr/>
            </p:nvSpPr>
            <p:spPr bwMode="auto">
              <a:xfrm>
                <a:off x="3498" y="2149"/>
                <a:ext cx="68" cy="69"/>
              </a:xfrm>
              <a:custGeom>
                <a:avLst/>
                <a:gdLst>
                  <a:gd name="T0" fmla="*/ 36 w 68"/>
                  <a:gd name="T1" fmla="*/ 0 h 69"/>
                  <a:gd name="T2" fmla="*/ 0 w 68"/>
                  <a:gd name="T3" fmla="*/ 33 h 69"/>
                  <a:gd name="T4" fmla="*/ 36 w 68"/>
                  <a:gd name="T5" fmla="*/ 69 h 69"/>
                  <a:gd name="T6" fmla="*/ 68 w 68"/>
                  <a:gd name="T7" fmla="*/ 33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3"/>
                    </a:lnTo>
                    <a:lnTo>
                      <a:pt x="36" y="69"/>
                    </a:lnTo>
                    <a:lnTo>
                      <a:pt x="68"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96" name="Freeform 1115"/>
              <p:cNvSpPr>
                <a:spLocks/>
              </p:cNvSpPr>
              <p:nvPr/>
            </p:nvSpPr>
            <p:spPr bwMode="auto">
              <a:xfrm>
                <a:off x="3552" y="2135"/>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97" name="Freeform 1116"/>
              <p:cNvSpPr>
                <a:spLocks/>
              </p:cNvSpPr>
              <p:nvPr/>
            </p:nvSpPr>
            <p:spPr bwMode="auto">
              <a:xfrm>
                <a:off x="3602" y="2135"/>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98" name="Freeform 1117"/>
              <p:cNvSpPr>
                <a:spLocks/>
              </p:cNvSpPr>
              <p:nvPr/>
            </p:nvSpPr>
            <p:spPr bwMode="auto">
              <a:xfrm>
                <a:off x="3656" y="2124"/>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99" name="Freeform 1118"/>
              <p:cNvSpPr>
                <a:spLocks/>
              </p:cNvSpPr>
              <p:nvPr/>
            </p:nvSpPr>
            <p:spPr bwMode="auto">
              <a:xfrm>
                <a:off x="3707" y="2124"/>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00" name="Freeform 1119"/>
              <p:cNvSpPr>
                <a:spLocks/>
              </p:cNvSpPr>
              <p:nvPr/>
            </p:nvSpPr>
            <p:spPr bwMode="auto">
              <a:xfrm>
                <a:off x="3761" y="2117"/>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01" name="Freeform 1120"/>
              <p:cNvSpPr>
                <a:spLocks/>
              </p:cNvSpPr>
              <p:nvPr/>
            </p:nvSpPr>
            <p:spPr bwMode="auto">
              <a:xfrm>
                <a:off x="3811" y="2102"/>
                <a:ext cx="69" cy="69"/>
              </a:xfrm>
              <a:custGeom>
                <a:avLst/>
                <a:gdLst>
                  <a:gd name="T0" fmla="*/ 36 w 69"/>
                  <a:gd name="T1" fmla="*/ 0 h 69"/>
                  <a:gd name="T2" fmla="*/ 0 w 69"/>
                  <a:gd name="T3" fmla="*/ 36 h 69"/>
                  <a:gd name="T4" fmla="*/ 36 w 69"/>
                  <a:gd name="T5" fmla="*/ 69 h 69"/>
                  <a:gd name="T6" fmla="*/ 69 w 69"/>
                  <a:gd name="T7" fmla="*/ 36 h 69"/>
                  <a:gd name="T8" fmla="*/ 36 w 69"/>
                  <a:gd name="T9" fmla="*/ 0 h 69"/>
                </a:gdLst>
                <a:ahLst/>
                <a:cxnLst>
                  <a:cxn ang="0">
                    <a:pos x="T0" y="T1"/>
                  </a:cxn>
                  <a:cxn ang="0">
                    <a:pos x="T2" y="T3"/>
                  </a:cxn>
                  <a:cxn ang="0">
                    <a:pos x="T4" y="T5"/>
                  </a:cxn>
                  <a:cxn ang="0">
                    <a:pos x="T6" y="T7"/>
                  </a:cxn>
                  <a:cxn ang="0">
                    <a:pos x="T8" y="T9"/>
                  </a:cxn>
                </a:cxnLst>
                <a:rect l="0" t="0" r="r" b="b"/>
                <a:pathLst>
                  <a:path w="69" h="69">
                    <a:moveTo>
                      <a:pt x="36" y="0"/>
                    </a:moveTo>
                    <a:lnTo>
                      <a:pt x="0" y="36"/>
                    </a:lnTo>
                    <a:lnTo>
                      <a:pt x="36" y="69"/>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02" name="Freeform 1121"/>
              <p:cNvSpPr>
                <a:spLocks/>
              </p:cNvSpPr>
              <p:nvPr/>
            </p:nvSpPr>
            <p:spPr bwMode="auto">
              <a:xfrm>
                <a:off x="3865" y="2106"/>
                <a:ext cx="69" cy="72"/>
              </a:xfrm>
              <a:custGeom>
                <a:avLst/>
                <a:gdLst>
                  <a:gd name="T0" fmla="*/ 33 w 69"/>
                  <a:gd name="T1" fmla="*/ 0 h 72"/>
                  <a:gd name="T2" fmla="*/ 0 w 69"/>
                  <a:gd name="T3" fmla="*/ 36 h 72"/>
                  <a:gd name="T4" fmla="*/ 33 w 69"/>
                  <a:gd name="T5" fmla="*/ 72 h 72"/>
                  <a:gd name="T6" fmla="*/ 69 w 69"/>
                  <a:gd name="T7" fmla="*/ 36 h 72"/>
                  <a:gd name="T8" fmla="*/ 33 w 69"/>
                  <a:gd name="T9" fmla="*/ 0 h 72"/>
                </a:gdLst>
                <a:ahLst/>
                <a:cxnLst>
                  <a:cxn ang="0">
                    <a:pos x="T0" y="T1"/>
                  </a:cxn>
                  <a:cxn ang="0">
                    <a:pos x="T2" y="T3"/>
                  </a:cxn>
                  <a:cxn ang="0">
                    <a:pos x="T4" y="T5"/>
                  </a:cxn>
                  <a:cxn ang="0">
                    <a:pos x="T6" y="T7"/>
                  </a:cxn>
                  <a:cxn ang="0">
                    <a:pos x="T8" y="T9"/>
                  </a:cxn>
                </a:cxnLst>
                <a:rect l="0" t="0" r="r" b="b"/>
                <a:pathLst>
                  <a:path w="69" h="72">
                    <a:moveTo>
                      <a:pt x="33" y="0"/>
                    </a:moveTo>
                    <a:lnTo>
                      <a:pt x="0" y="36"/>
                    </a:lnTo>
                    <a:lnTo>
                      <a:pt x="33" y="72"/>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03" name="Freeform 1122"/>
              <p:cNvSpPr>
                <a:spLocks/>
              </p:cNvSpPr>
              <p:nvPr/>
            </p:nvSpPr>
            <p:spPr bwMode="auto">
              <a:xfrm>
                <a:off x="3916" y="2092"/>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04" name="Freeform 1123"/>
              <p:cNvSpPr>
                <a:spLocks/>
              </p:cNvSpPr>
              <p:nvPr/>
            </p:nvSpPr>
            <p:spPr bwMode="auto">
              <a:xfrm>
                <a:off x="3970" y="2088"/>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05" name="Freeform 1124"/>
              <p:cNvSpPr>
                <a:spLocks/>
              </p:cNvSpPr>
              <p:nvPr/>
            </p:nvSpPr>
            <p:spPr bwMode="auto">
              <a:xfrm>
                <a:off x="4024" y="2077"/>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06" name="Freeform 1125"/>
              <p:cNvSpPr>
                <a:spLocks/>
              </p:cNvSpPr>
              <p:nvPr/>
            </p:nvSpPr>
            <p:spPr bwMode="auto">
              <a:xfrm>
                <a:off x="4074" y="2074"/>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07" name="Freeform 1126"/>
              <p:cNvSpPr>
                <a:spLocks/>
              </p:cNvSpPr>
              <p:nvPr/>
            </p:nvSpPr>
            <p:spPr bwMode="auto">
              <a:xfrm>
                <a:off x="4128" y="2077"/>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08" name="Freeform 1127"/>
              <p:cNvSpPr>
                <a:spLocks/>
              </p:cNvSpPr>
              <p:nvPr/>
            </p:nvSpPr>
            <p:spPr bwMode="auto">
              <a:xfrm>
                <a:off x="4178" y="2052"/>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09" name="Freeform 1128"/>
              <p:cNvSpPr>
                <a:spLocks/>
              </p:cNvSpPr>
              <p:nvPr/>
            </p:nvSpPr>
            <p:spPr bwMode="auto">
              <a:xfrm>
                <a:off x="4232" y="2059"/>
                <a:ext cx="69" cy="69"/>
              </a:xfrm>
              <a:custGeom>
                <a:avLst/>
                <a:gdLst>
                  <a:gd name="T0" fmla="*/ 33 w 69"/>
                  <a:gd name="T1" fmla="*/ 0 h 69"/>
                  <a:gd name="T2" fmla="*/ 0 w 69"/>
                  <a:gd name="T3" fmla="*/ 33 h 69"/>
                  <a:gd name="T4" fmla="*/ 33 w 69"/>
                  <a:gd name="T5" fmla="*/ 69 h 69"/>
                  <a:gd name="T6" fmla="*/ 69 w 69"/>
                  <a:gd name="T7" fmla="*/ 33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3"/>
                    </a:lnTo>
                    <a:lnTo>
                      <a:pt x="33" y="69"/>
                    </a:lnTo>
                    <a:lnTo>
                      <a:pt x="69" y="33"/>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10" name="Freeform 1129"/>
              <p:cNvSpPr>
                <a:spLocks/>
              </p:cNvSpPr>
              <p:nvPr/>
            </p:nvSpPr>
            <p:spPr bwMode="auto">
              <a:xfrm>
                <a:off x="4283" y="2041"/>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11" name="Freeform 1130"/>
              <p:cNvSpPr>
                <a:spLocks/>
              </p:cNvSpPr>
              <p:nvPr/>
            </p:nvSpPr>
            <p:spPr bwMode="auto">
              <a:xfrm>
                <a:off x="4337" y="2041"/>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12" name="Freeform 1131"/>
              <p:cNvSpPr>
                <a:spLocks/>
              </p:cNvSpPr>
              <p:nvPr/>
            </p:nvSpPr>
            <p:spPr bwMode="auto">
              <a:xfrm>
                <a:off x="4387" y="2034"/>
                <a:ext cx="72" cy="72"/>
              </a:xfrm>
              <a:custGeom>
                <a:avLst/>
                <a:gdLst>
                  <a:gd name="T0" fmla="*/ 36 w 72"/>
                  <a:gd name="T1" fmla="*/ 0 h 72"/>
                  <a:gd name="T2" fmla="*/ 0 w 72"/>
                  <a:gd name="T3" fmla="*/ 36 h 72"/>
                  <a:gd name="T4" fmla="*/ 36 w 72"/>
                  <a:gd name="T5" fmla="*/ 72 h 72"/>
                  <a:gd name="T6" fmla="*/ 72 w 72"/>
                  <a:gd name="T7" fmla="*/ 36 h 72"/>
                  <a:gd name="T8" fmla="*/ 36 w 72"/>
                  <a:gd name="T9" fmla="*/ 0 h 72"/>
                </a:gdLst>
                <a:ahLst/>
                <a:cxnLst>
                  <a:cxn ang="0">
                    <a:pos x="T0" y="T1"/>
                  </a:cxn>
                  <a:cxn ang="0">
                    <a:pos x="T2" y="T3"/>
                  </a:cxn>
                  <a:cxn ang="0">
                    <a:pos x="T4" y="T5"/>
                  </a:cxn>
                  <a:cxn ang="0">
                    <a:pos x="T6" y="T7"/>
                  </a:cxn>
                  <a:cxn ang="0">
                    <a:pos x="T8" y="T9"/>
                  </a:cxn>
                </a:cxnLst>
                <a:rect l="0" t="0" r="r" b="b"/>
                <a:pathLst>
                  <a:path w="72" h="72">
                    <a:moveTo>
                      <a:pt x="36" y="0"/>
                    </a:moveTo>
                    <a:lnTo>
                      <a:pt x="0" y="36"/>
                    </a:lnTo>
                    <a:lnTo>
                      <a:pt x="36" y="72"/>
                    </a:lnTo>
                    <a:lnTo>
                      <a:pt x="72"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13" name="Freeform 1132"/>
              <p:cNvSpPr>
                <a:spLocks/>
              </p:cNvSpPr>
              <p:nvPr/>
            </p:nvSpPr>
            <p:spPr bwMode="auto">
              <a:xfrm>
                <a:off x="4441" y="2020"/>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14" name="Freeform 1133"/>
              <p:cNvSpPr>
                <a:spLocks/>
              </p:cNvSpPr>
              <p:nvPr/>
            </p:nvSpPr>
            <p:spPr bwMode="auto">
              <a:xfrm>
                <a:off x="4495" y="2027"/>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15" name="Freeform 1134"/>
              <p:cNvSpPr>
                <a:spLocks/>
              </p:cNvSpPr>
              <p:nvPr/>
            </p:nvSpPr>
            <p:spPr bwMode="auto">
              <a:xfrm>
                <a:off x="4546" y="2020"/>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16" name="Freeform 1135"/>
              <p:cNvSpPr>
                <a:spLocks/>
              </p:cNvSpPr>
              <p:nvPr/>
            </p:nvSpPr>
            <p:spPr bwMode="auto">
              <a:xfrm>
                <a:off x="4600" y="2009"/>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17" name="Freeform 1136"/>
              <p:cNvSpPr>
                <a:spLocks/>
              </p:cNvSpPr>
              <p:nvPr/>
            </p:nvSpPr>
            <p:spPr bwMode="auto">
              <a:xfrm>
                <a:off x="4650" y="1991"/>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18" name="Freeform 1137"/>
              <p:cNvSpPr>
                <a:spLocks/>
              </p:cNvSpPr>
              <p:nvPr/>
            </p:nvSpPr>
            <p:spPr bwMode="auto">
              <a:xfrm>
                <a:off x="4704" y="1998"/>
                <a:ext cx="68" cy="68"/>
              </a:xfrm>
              <a:custGeom>
                <a:avLst/>
                <a:gdLst>
                  <a:gd name="T0" fmla="*/ 32 w 68"/>
                  <a:gd name="T1" fmla="*/ 0 h 68"/>
                  <a:gd name="T2" fmla="*/ 0 w 68"/>
                  <a:gd name="T3" fmla="*/ 36 h 68"/>
                  <a:gd name="T4" fmla="*/ 32 w 68"/>
                  <a:gd name="T5" fmla="*/ 68 h 68"/>
                  <a:gd name="T6" fmla="*/ 68 w 68"/>
                  <a:gd name="T7" fmla="*/ 36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6"/>
                    </a:lnTo>
                    <a:lnTo>
                      <a:pt x="32" y="68"/>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19" name="Freeform 1138"/>
              <p:cNvSpPr>
                <a:spLocks/>
              </p:cNvSpPr>
              <p:nvPr/>
            </p:nvSpPr>
            <p:spPr bwMode="auto">
              <a:xfrm>
                <a:off x="4754" y="1976"/>
                <a:ext cx="69" cy="69"/>
              </a:xfrm>
              <a:custGeom>
                <a:avLst/>
                <a:gdLst>
                  <a:gd name="T0" fmla="*/ 36 w 69"/>
                  <a:gd name="T1" fmla="*/ 0 h 69"/>
                  <a:gd name="T2" fmla="*/ 0 w 69"/>
                  <a:gd name="T3" fmla="*/ 36 h 69"/>
                  <a:gd name="T4" fmla="*/ 36 w 69"/>
                  <a:gd name="T5" fmla="*/ 69 h 69"/>
                  <a:gd name="T6" fmla="*/ 69 w 69"/>
                  <a:gd name="T7" fmla="*/ 36 h 69"/>
                  <a:gd name="T8" fmla="*/ 36 w 69"/>
                  <a:gd name="T9" fmla="*/ 0 h 69"/>
                </a:gdLst>
                <a:ahLst/>
                <a:cxnLst>
                  <a:cxn ang="0">
                    <a:pos x="T0" y="T1"/>
                  </a:cxn>
                  <a:cxn ang="0">
                    <a:pos x="T2" y="T3"/>
                  </a:cxn>
                  <a:cxn ang="0">
                    <a:pos x="T4" y="T5"/>
                  </a:cxn>
                  <a:cxn ang="0">
                    <a:pos x="T6" y="T7"/>
                  </a:cxn>
                  <a:cxn ang="0">
                    <a:pos x="T8" y="T9"/>
                  </a:cxn>
                </a:cxnLst>
                <a:rect l="0" t="0" r="r" b="b"/>
                <a:pathLst>
                  <a:path w="69" h="69">
                    <a:moveTo>
                      <a:pt x="36" y="0"/>
                    </a:moveTo>
                    <a:lnTo>
                      <a:pt x="0" y="36"/>
                    </a:lnTo>
                    <a:lnTo>
                      <a:pt x="36" y="69"/>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20" name="Freeform 1139"/>
              <p:cNvSpPr>
                <a:spLocks/>
              </p:cNvSpPr>
              <p:nvPr/>
            </p:nvSpPr>
            <p:spPr bwMode="auto">
              <a:xfrm>
                <a:off x="4808" y="1973"/>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21" name="Freeform 1140"/>
              <p:cNvSpPr>
                <a:spLocks/>
              </p:cNvSpPr>
              <p:nvPr/>
            </p:nvSpPr>
            <p:spPr bwMode="auto">
              <a:xfrm>
                <a:off x="4859" y="1969"/>
                <a:ext cx="72" cy="69"/>
              </a:xfrm>
              <a:custGeom>
                <a:avLst/>
                <a:gdLst>
                  <a:gd name="T0" fmla="*/ 36 w 72"/>
                  <a:gd name="T1" fmla="*/ 0 h 69"/>
                  <a:gd name="T2" fmla="*/ 0 w 72"/>
                  <a:gd name="T3" fmla="*/ 36 h 69"/>
                  <a:gd name="T4" fmla="*/ 36 w 72"/>
                  <a:gd name="T5" fmla="*/ 69 h 69"/>
                  <a:gd name="T6" fmla="*/ 72 w 72"/>
                  <a:gd name="T7" fmla="*/ 36 h 69"/>
                  <a:gd name="T8" fmla="*/ 36 w 72"/>
                  <a:gd name="T9" fmla="*/ 0 h 69"/>
                </a:gdLst>
                <a:ahLst/>
                <a:cxnLst>
                  <a:cxn ang="0">
                    <a:pos x="T0" y="T1"/>
                  </a:cxn>
                  <a:cxn ang="0">
                    <a:pos x="T2" y="T3"/>
                  </a:cxn>
                  <a:cxn ang="0">
                    <a:pos x="T4" y="T5"/>
                  </a:cxn>
                  <a:cxn ang="0">
                    <a:pos x="T6" y="T7"/>
                  </a:cxn>
                  <a:cxn ang="0">
                    <a:pos x="T8" y="T9"/>
                  </a:cxn>
                </a:cxnLst>
                <a:rect l="0" t="0" r="r" b="b"/>
                <a:pathLst>
                  <a:path w="72" h="69">
                    <a:moveTo>
                      <a:pt x="36" y="0"/>
                    </a:moveTo>
                    <a:lnTo>
                      <a:pt x="0" y="36"/>
                    </a:lnTo>
                    <a:lnTo>
                      <a:pt x="36" y="69"/>
                    </a:lnTo>
                    <a:lnTo>
                      <a:pt x="72"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22" name="Freeform 1141"/>
              <p:cNvSpPr>
                <a:spLocks/>
              </p:cNvSpPr>
              <p:nvPr/>
            </p:nvSpPr>
            <p:spPr bwMode="auto">
              <a:xfrm>
                <a:off x="4913" y="1958"/>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23" name="Freeform 1142"/>
              <p:cNvSpPr>
                <a:spLocks/>
              </p:cNvSpPr>
              <p:nvPr/>
            </p:nvSpPr>
            <p:spPr bwMode="auto">
              <a:xfrm>
                <a:off x="4967" y="1958"/>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24" name="Freeform 1143"/>
              <p:cNvSpPr>
                <a:spLocks/>
              </p:cNvSpPr>
              <p:nvPr/>
            </p:nvSpPr>
            <p:spPr bwMode="auto">
              <a:xfrm>
                <a:off x="5017" y="1951"/>
                <a:ext cx="69" cy="69"/>
              </a:xfrm>
              <a:custGeom>
                <a:avLst/>
                <a:gdLst>
                  <a:gd name="T0" fmla="*/ 36 w 69"/>
                  <a:gd name="T1" fmla="*/ 0 h 69"/>
                  <a:gd name="T2" fmla="*/ 0 w 69"/>
                  <a:gd name="T3" fmla="*/ 33 h 69"/>
                  <a:gd name="T4" fmla="*/ 36 w 69"/>
                  <a:gd name="T5" fmla="*/ 69 h 69"/>
                  <a:gd name="T6" fmla="*/ 69 w 69"/>
                  <a:gd name="T7" fmla="*/ 33 h 69"/>
                  <a:gd name="T8" fmla="*/ 36 w 69"/>
                  <a:gd name="T9" fmla="*/ 0 h 69"/>
                </a:gdLst>
                <a:ahLst/>
                <a:cxnLst>
                  <a:cxn ang="0">
                    <a:pos x="T0" y="T1"/>
                  </a:cxn>
                  <a:cxn ang="0">
                    <a:pos x="T2" y="T3"/>
                  </a:cxn>
                  <a:cxn ang="0">
                    <a:pos x="T4" y="T5"/>
                  </a:cxn>
                  <a:cxn ang="0">
                    <a:pos x="T6" y="T7"/>
                  </a:cxn>
                  <a:cxn ang="0">
                    <a:pos x="T8" y="T9"/>
                  </a:cxn>
                </a:cxnLst>
                <a:rect l="0" t="0" r="r" b="b"/>
                <a:pathLst>
                  <a:path w="69" h="69">
                    <a:moveTo>
                      <a:pt x="36" y="0"/>
                    </a:moveTo>
                    <a:lnTo>
                      <a:pt x="0" y="33"/>
                    </a:lnTo>
                    <a:lnTo>
                      <a:pt x="36" y="69"/>
                    </a:lnTo>
                    <a:lnTo>
                      <a:pt x="69"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25" name="Freeform 1144"/>
              <p:cNvSpPr>
                <a:spLocks/>
              </p:cNvSpPr>
              <p:nvPr/>
            </p:nvSpPr>
            <p:spPr bwMode="auto">
              <a:xfrm>
                <a:off x="5071" y="1930"/>
                <a:ext cx="69" cy="68"/>
              </a:xfrm>
              <a:custGeom>
                <a:avLst/>
                <a:gdLst>
                  <a:gd name="T0" fmla="*/ 33 w 69"/>
                  <a:gd name="T1" fmla="*/ 0 h 68"/>
                  <a:gd name="T2" fmla="*/ 0 w 69"/>
                  <a:gd name="T3" fmla="*/ 32 h 68"/>
                  <a:gd name="T4" fmla="*/ 33 w 69"/>
                  <a:gd name="T5" fmla="*/ 68 h 68"/>
                  <a:gd name="T6" fmla="*/ 69 w 69"/>
                  <a:gd name="T7" fmla="*/ 32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2"/>
                    </a:lnTo>
                    <a:lnTo>
                      <a:pt x="33" y="68"/>
                    </a:lnTo>
                    <a:lnTo>
                      <a:pt x="69" y="32"/>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26" name="Freeform 1145"/>
              <p:cNvSpPr>
                <a:spLocks/>
              </p:cNvSpPr>
              <p:nvPr/>
            </p:nvSpPr>
            <p:spPr bwMode="auto">
              <a:xfrm>
                <a:off x="5122" y="1937"/>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27" name="Freeform 1146"/>
              <p:cNvSpPr>
                <a:spLocks/>
              </p:cNvSpPr>
              <p:nvPr/>
            </p:nvSpPr>
            <p:spPr bwMode="auto">
              <a:xfrm>
                <a:off x="5176" y="1922"/>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28" name="Freeform 1147"/>
              <p:cNvSpPr>
                <a:spLocks/>
              </p:cNvSpPr>
              <p:nvPr/>
            </p:nvSpPr>
            <p:spPr bwMode="auto">
              <a:xfrm>
                <a:off x="5226" y="1901"/>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29" name="Freeform 1148"/>
              <p:cNvSpPr>
                <a:spLocks/>
              </p:cNvSpPr>
              <p:nvPr/>
            </p:nvSpPr>
            <p:spPr bwMode="auto">
              <a:xfrm>
                <a:off x="5280" y="1908"/>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30" name="Freeform 1149"/>
              <p:cNvSpPr>
                <a:spLocks/>
              </p:cNvSpPr>
              <p:nvPr/>
            </p:nvSpPr>
            <p:spPr bwMode="auto">
              <a:xfrm>
                <a:off x="5330" y="1890"/>
                <a:ext cx="72" cy="68"/>
              </a:xfrm>
              <a:custGeom>
                <a:avLst/>
                <a:gdLst>
                  <a:gd name="T0" fmla="*/ 36 w 72"/>
                  <a:gd name="T1" fmla="*/ 0 h 68"/>
                  <a:gd name="T2" fmla="*/ 0 w 72"/>
                  <a:gd name="T3" fmla="*/ 32 h 68"/>
                  <a:gd name="T4" fmla="*/ 36 w 72"/>
                  <a:gd name="T5" fmla="*/ 68 h 68"/>
                  <a:gd name="T6" fmla="*/ 72 w 72"/>
                  <a:gd name="T7" fmla="*/ 32 h 68"/>
                  <a:gd name="T8" fmla="*/ 36 w 72"/>
                  <a:gd name="T9" fmla="*/ 0 h 68"/>
                </a:gdLst>
                <a:ahLst/>
                <a:cxnLst>
                  <a:cxn ang="0">
                    <a:pos x="T0" y="T1"/>
                  </a:cxn>
                  <a:cxn ang="0">
                    <a:pos x="T2" y="T3"/>
                  </a:cxn>
                  <a:cxn ang="0">
                    <a:pos x="T4" y="T5"/>
                  </a:cxn>
                  <a:cxn ang="0">
                    <a:pos x="T6" y="T7"/>
                  </a:cxn>
                  <a:cxn ang="0">
                    <a:pos x="T8" y="T9"/>
                  </a:cxn>
                </a:cxnLst>
                <a:rect l="0" t="0" r="r" b="b"/>
                <a:pathLst>
                  <a:path w="72" h="68">
                    <a:moveTo>
                      <a:pt x="36" y="0"/>
                    </a:moveTo>
                    <a:lnTo>
                      <a:pt x="0" y="32"/>
                    </a:lnTo>
                    <a:lnTo>
                      <a:pt x="36" y="68"/>
                    </a:lnTo>
                    <a:lnTo>
                      <a:pt x="72"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31" name="Freeform 1150"/>
              <p:cNvSpPr>
                <a:spLocks/>
              </p:cNvSpPr>
              <p:nvPr/>
            </p:nvSpPr>
            <p:spPr bwMode="auto">
              <a:xfrm>
                <a:off x="5384" y="1890"/>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32" name="Freeform 1151"/>
              <p:cNvSpPr>
                <a:spLocks/>
              </p:cNvSpPr>
              <p:nvPr/>
            </p:nvSpPr>
            <p:spPr bwMode="auto">
              <a:xfrm>
                <a:off x="5438" y="1868"/>
                <a:ext cx="69" cy="69"/>
              </a:xfrm>
              <a:custGeom>
                <a:avLst/>
                <a:gdLst>
                  <a:gd name="T0" fmla="*/ 33 w 69"/>
                  <a:gd name="T1" fmla="*/ 0 h 69"/>
                  <a:gd name="T2" fmla="*/ 0 w 69"/>
                  <a:gd name="T3" fmla="*/ 33 h 69"/>
                  <a:gd name="T4" fmla="*/ 33 w 69"/>
                  <a:gd name="T5" fmla="*/ 69 h 69"/>
                  <a:gd name="T6" fmla="*/ 69 w 69"/>
                  <a:gd name="T7" fmla="*/ 33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3"/>
                    </a:lnTo>
                    <a:lnTo>
                      <a:pt x="33" y="69"/>
                    </a:lnTo>
                    <a:lnTo>
                      <a:pt x="69" y="33"/>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33" name="Freeform 1152"/>
              <p:cNvSpPr>
                <a:spLocks/>
              </p:cNvSpPr>
              <p:nvPr/>
            </p:nvSpPr>
            <p:spPr bwMode="auto">
              <a:xfrm>
                <a:off x="5489" y="1865"/>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34" name="Freeform 1153"/>
              <p:cNvSpPr>
                <a:spLocks/>
              </p:cNvSpPr>
              <p:nvPr/>
            </p:nvSpPr>
            <p:spPr bwMode="auto">
              <a:xfrm>
                <a:off x="5543" y="1858"/>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35" name="Freeform 1154"/>
              <p:cNvSpPr>
                <a:spLocks/>
              </p:cNvSpPr>
              <p:nvPr/>
            </p:nvSpPr>
            <p:spPr bwMode="auto">
              <a:xfrm>
                <a:off x="5593" y="1836"/>
                <a:ext cx="69" cy="72"/>
              </a:xfrm>
              <a:custGeom>
                <a:avLst/>
                <a:gdLst>
                  <a:gd name="T0" fmla="*/ 36 w 69"/>
                  <a:gd name="T1" fmla="*/ 0 h 72"/>
                  <a:gd name="T2" fmla="*/ 0 w 69"/>
                  <a:gd name="T3" fmla="*/ 36 h 72"/>
                  <a:gd name="T4" fmla="*/ 36 w 69"/>
                  <a:gd name="T5" fmla="*/ 72 h 72"/>
                  <a:gd name="T6" fmla="*/ 69 w 69"/>
                  <a:gd name="T7" fmla="*/ 36 h 72"/>
                  <a:gd name="T8" fmla="*/ 36 w 69"/>
                  <a:gd name="T9" fmla="*/ 0 h 72"/>
                </a:gdLst>
                <a:ahLst/>
                <a:cxnLst>
                  <a:cxn ang="0">
                    <a:pos x="T0" y="T1"/>
                  </a:cxn>
                  <a:cxn ang="0">
                    <a:pos x="T2" y="T3"/>
                  </a:cxn>
                  <a:cxn ang="0">
                    <a:pos x="T4" y="T5"/>
                  </a:cxn>
                  <a:cxn ang="0">
                    <a:pos x="T6" y="T7"/>
                  </a:cxn>
                  <a:cxn ang="0">
                    <a:pos x="T8" y="T9"/>
                  </a:cxn>
                </a:cxnLst>
                <a:rect l="0" t="0" r="r" b="b"/>
                <a:pathLst>
                  <a:path w="69" h="72">
                    <a:moveTo>
                      <a:pt x="36" y="0"/>
                    </a:moveTo>
                    <a:lnTo>
                      <a:pt x="0" y="36"/>
                    </a:lnTo>
                    <a:lnTo>
                      <a:pt x="36" y="72"/>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36" name="Freeform 1155"/>
              <p:cNvSpPr>
                <a:spLocks/>
              </p:cNvSpPr>
              <p:nvPr/>
            </p:nvSpPr>
            <p:spPr bwMode="auto">
              <a:xfrm>
                <a:off x="5647" y="1822"/>
                <a:ext cx="69" cy="72"/>
              </a:xfrm>
              <a:custGeom>
                <a:avLst/>
                <a:gdLst>
                  <a:gd name="T0" fmla="*/ 33 w 69"/>
                  <a:gd name="T1" fmla="*/ 0 h 72"/>
                  <a:gd name="T2" fmla="*/ 0 w 69"/>
                  <a:gd name="T3" fmla="*/ 36 h 72"/>
                  <a:gd name="T4" fmla="*/ 33 w 69"/>
                  <a:gd name="T5" fmla="*/ 72 h 72"/>
                  <a:gd name="T6" fmla="*/ 69 w 69"/>
                  <a:gd name="T7" fmla="*/ 36 h 72"/>
                  <a:gd name="T8" fmla="*/ 33 w 69"/>
                  <a:gd name="T9" fmla="*/ 0 h 72"/>
                </a:gdLst>
                <a:ahLst/>
                <a:cxnLst>
                  <a:cxn ang="0">
                    <a:pos x="T0" y="T1"/>
                  </a:cxn>
                  <a:cxn ang="0">
                    <a:pos x="T2" y="T3"/>
                  </a:cxn>
                  <a:cxn ang="0">
                    <a:pos x="T4" y="T5"/>
                  </a:cxn>
                  <a:cxn ang="0">
                    <a:pos x="T6" y="T7"/>
                  </a:cxn>
                  <a:cxn ang="0">
                    <a:pos x="T8" y="T9"/>
                  </a:cxn>
                </a:cxnLst>
                <a:rect l="0" t="0" r="r" b="b"/>
                <a:pathLst>
                  <a:path w="69" h="72">
                    <a:moveTo>
                      <a:pt x="33" y="0"/>
                    </a:moveTo>
                    <a:lnTo>
                      <a:pt x="0" y="36"/>
                    </a:lnTo>
                    <a:lnTo>
                      <a:pt x="33" y="72"/>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37" name="Freeform 1156"/>
              <p:cNvSpPr>
                <a:spLocks/>
              </p:cNvSpPr>
              <p:nvPr/>
            </p:nvSpPr>
            <p:spPr bwMode="auto">
              <a:xfrm>
                <a:off x="5698" y="1818"/>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38" name="Freeform 1157"/>
              <p:cNvSpPr>
                <a:spLocks/>
              </p:cNvSpPr>
              <p:nvPr/>
            </p:nvSpPr>
            <p:spPr bwMode="auto">
              <a:xfrm>
                <a:off x="5752" y="1807"/>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39" name="Freeform 1158"/>
              <p:cNvSpPr>
                <a:spLocks/>
              </p:cNvSpPr>
              <p:nvPr/>
            </p:nvSpPr>
            <p:spPr bwMode="auto">
              <a:xfrm>
                <a:off x="5802" y="1796"/>
                <a:ext cx="72" cy="69"/>
              </a:xfrm>
              <a:custGeom>
                <a:avLst/>
                <a:gdLst>
                  <a:gd name="T0" fmla="*/ 36 w 72"/>
                  <a:gd name="T1" fmla="*/ 0 h 69"/>
                  <a:gd name="T2" fmla="*/ 0 w 72"/>
                  <a:gd name="T3" fmla="*/ 33 h 69"/>
                  <a:gd name="T4" fmla="*/ 36 w 72"/>
                  <a:gd name="T5" fmla="*/ 69 h 69"/>
                  <a:gd name="T6" fmla="*/ 72 w 72"/>
                  <a:gd name="T7" fmla="*/ 33 h 69"/>
                  <a:gd name="T8" fmla="*/ 36 w 72"/>
                  <a:gd name="T9" fmla="*/ 0 h 69"/>
                </a:gdLst>
                <a:ahLst/>
                <a:cxnLst>
                  <a:cxn ang="0">
                    <a:pos x="T0" y="T1"/>
                  </a:cxn>
                  <a:cxn ang="0">
                    <a:pos x="T2" y="T3"/>
                  </a:cxn>
                  <a:cxn ang="0">
                    <a:pos x="T4" y="T5"/>
                  </a:cxn>
                  <a:cxn ang="0">
                    <a:pos x="T6" y="T7"/>
                  </a:cxn>
                  <a:cxn ang="0">
                    <a:pos x="T8" y="T9"/>
                  </a:cxn>
                </a:cxnLst>
                <a:rect l="0" t="0" r="r" b="b"/>
                <a:pathLst>
                  <a:path w="72" h="69">
                    <a:moveTo>
                      <a:pt x="36" y="0"/>
                    </a:moveTo>
                    <a:lnTo>
                      <a:pt x="0" y="33"/>
                    </a:lnTo>
                    <a:lnTo>
                      <a:pt x="36" y="69"/>
                    </a:lnTo>
                    <a:lnTo>
                      <a:pt x="72"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40" name="Freeform 1159"/>
              <p:cNvSpPr>
                <a:spLocks/>
              </p:cNvSpPr>
              <p:nvPr/>
            </p:nvSpPr>
            <p:spPr bwMode="auto">
              <a:xfrm>
                <a:off x="5856" y="1778"/>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41" name="Freeform 1160"/>
              <p:cNvSpPr>
                <a:spLocks/>
              </p:cNvSpPr>
              <p:nvPr/>
            </p:nvSpPr>
            <p:spPr bwMode="auto">
              <a:xfrm>
                <a:off x="5910" y="1782"/>
                <a:ext cx="68" cy="68"/>
              </a:xfrm>
              <a:custGeom>
                <a:avLst/>
                <a:gdLst>
                  <a:gd name="T0" fmla="*/ 32 w 68"/>
                  <a:gd name="T1" fmla="*/ 0 h 68"/>
                  <a:gd name="T2" fmla="*/ 0 w 68"/>
                  <a:gd name="T3" fmla="*/ 36 h 68"/>
                  <a:gd name="T4" fmla="*/ 32 w 68"/>
                  <a:gd name="T5" fmla="*/ 68 h 68"/>
                  <a:gd name="T6" fmla="*/ 68 w 68"/>
                  <a:gd name="T7" fmla="*/ 36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6"/>
                    </a:lnTo>
                    <a:lnTo>
                      <a:pt x="32" y="68"/>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42" name="Freeform 1161"/>
              <p:cNvSpPr>
                <a:spLocks/>
              </p:cNvSpPr>
              <p:nvPr/>
            </p:nvSpPr>
            <p:spPr bwMode="auto">
              <a:xfrm>
                <a:off x="5960" y="1768"/>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43" name="Freeform 1162"/>
              <p:cNvSpPr>
                <a:spLocks/>
              </p:cNvSpPr>
              <p:nvPr/>
            </p:nvSpPr>
            <p:spPr bwMode="auto">
              <a:xfrm>
                <a:off x="6014" y="1739"/>
                <a:ext cx="69" cy="68"/>
              </a:xfrm>
              <a:custGeom>
                <a:avLst/>
                <a:gdLst>
                  <a:gd name="T0" fmla="*/ 33 w 69"/>
                  <a:gd name="T1" fmla="*/ 0 h 68"/>
                  <a:gd name="T2" fmla="*/ 0 w 69"/>
                  <a:gd name="T3" fmla="*/ 32 h 68"/>
                  <a:gd name="T4" fmla="*/ 33 w 69"/>
                  <a:gd name="T5" fmla="*/ 68 h 68"/>
                  <a:gd name="T6" fmla="*/ 69 w 69"/>
                  <a:gd name="T7" fmla="*/ 32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2"/>
                    </a:lnTo>
                    <a:lnTo>
                      <a:pt x="33" y="68"/>
                    </a:lnTo>
                    <a:lnTo>
                      <a:pt x="69" y="32"/>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44" name="Freeform 1163"/>
              <p:cNvSpPr>
                <a:spLocks/>
              </p:cNvSpPr>
              <p:nvPr/>
            </p:nvSpPr>
            <p:spPr bwMode="auto">
              <a:xfrm>
                <a:off x="6065" y="1721"/>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45" name="Freeform 1164"/>
              <p:cNvSpPr>
                <a:spLocks/>
              </p:cNvSpPr>
              <p:nvPr/>
            </p:nvSpPr>
            <p:spPr bwMode="auto">
              <a:xfrm>
                <a:off x="6119" y="1721"/>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46" name="Freeform 1165"/>
              <p:cNvSpPr>
                <a:spLocks/>
              </p:cNvSpPr>
              <p:nvPr/>
            </p:nvSpPr>
            <p:spPr bwMode="auto">
              <a:xfrm>
                <a:off x="6169" y="1692"/>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47" name="Freeform 1166"/>
              <p:cNvSpPr>
                <a:spLocks/>
              </p:cNvSpPr>
              <p:nvPr/>
            </p:nvSpPr>
            <p:spPr bwMode="auto">
              <a:xfrm>
                <a:off x="6223" y="1678"/>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48" name="Freeform 1167"/>
              <p:cNvSpPr>
                <a:spLocks/>
              </p:cNvSpPr>
              <p:nvPr/>
            </p:nvSpPr>
            <p:spPr bwMode="auto">
              <a:xfrm>
                <a:off x="6277" y="1667"/>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49" name="Freeform 1168"/>
              <p:cNvSpPr>
                <a:spLocks/>
              </p:cNvSpPr>
              <p:nvPr/>
            </p:nvSpPr>
            <p:spPr bwMode="auto">
              <a:xfrm>
                <a:off x="6328" y="1620"/>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50" name="Freeform 1169"/>
              <p:cNvSpPr>
                <a:spLocks/>
              </p:cNvSpPr>
              <p:nvPr/>
            </p:nvSpPr>
            <p:spPr bwMode="auto">
              <a:xfrm>
                <a:off x="6382" y="1620"/>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51" name="Freeform 1170"/>
              <p:cNvSpPr>
                <a:spLocks/>
              </p:cNvSpPr>
              <p:nvPr/>
            </p:nvSpPr>
            <p:spPr bwMode="auto">
              <a:xfrm>
                <a:off x="6432" y="1580"/>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52" name="Freeform 1171"/>
              <p:cNvSpPr>
                <a:spLocks/>
              </p:cNvSpPr>
              <p:nvPr/>
            </p:nvSpPr>
            <p:spPr bwMode="auto">
              <a:xfrm>
                <a:off x="6486" y="1577"/>
                <a:ext cx="68" cy="68"/>
              </a:xfrm>
              <a:custGeom>
                <a:avLst/>
                <a:gdLst>
                  <a:gd name="T0" fmla="*/ 32 w 68"/>
                  <a:gd name="T1" fmla="*/ 0 h 68"/>
                  <a:gd name="T2" fmla="*/ 0 w 68"/>
                  <a:gd name="T3" fmla="*/ 36 h 68"/>
                  <a:gd name="T4" fmla="*/ 32 w 68"/>
                  <a:gd name="T5" fmla="*/ 68 h 68"/>
                  <a:gd name="T6" fmla="*/ 68 w 68"/>
                  <a:gd name="T7" fmla="*/ 36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6"/>
                    </a:lnTo>
                    <a:lnTo>
                      <a:pt x="32" y="68"/>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53" name="Freeform 1172"/>
              <p:cNvSpPr>
                <a:spLocks/>
              </p:cNvSpPr>
              <p:nvPr/>
            </p:nvSpPr>
            <p:spPr bwMode="auto">
              <a:xfrm>
                <a:off x="6536" y="1566"/>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54" name="Freeform 1173"/>
              <p:cNvSpPr>
                <a:spLocks/>
              </p:cNvSpPr>
              <p:nvPr/>
            </p:nvSpPr>
            <p:spPr bwMode="auto">
              <a:xfrm>
                <a:off x="6590" y="1494"/>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55" name="Freeform 1174"/>
              <p:cNvSpPr>
                <a:spLocks/>
              </p:cNvSpPr>
              <p:nvPr/>
            </p:nvSpPr>
            <p:spPr bwMode="auto">
              <a:xfrm>
                <a:off x="6641" y="1447"/>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56" name="Oval 1175"/>
              <p:cNvSpPr>
                <a:spLocks noChangeArrowheads="1"/>
              </p:cNvSpPr>
              <p:nvPr/>
            </p:nvSpPr>
            <p:spPr bwMode="auto">
              <a:xfrm>
                <a:off x="1471" y="2905"/>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57" name="Oval 1176"/>
              <p:cNvSpPr>
                <a:spLocks noChangeArrowheads="1"/>
              </p:cNvSpPr>
              <p:nvPr/>
            </p:nvSpPr>
            <p:spPr bwMode="auto">
              <a:xfrm>
                <a:off x="1522" y="285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58" name="Oval 1177"/>
              <p:cNvSpPr>
                <a:spLocks noChangeArrowheads="1"/>
              </p:cNvSpPr>
              <p:nvPr/>
            </p:nvSpPr>
            <p:spPr bwMode="auto">
              <a:xfrm>
                <a:off x="1576" y="283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59" name="Oval 1178"/>
              <p:cNvSpPr>
                <a:spLocks noChangeArrowheads="1"/>
              </p:cNvSpPr>
              <p:nvPr/>
            </p:nvSpPr>
            <p:spPr bwMode="auto">
              <a:xfrm>
                <a:off x="1626" y="2812"/>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60" name="Oval 1179"/>
              <p:cNvSpPr>
                <a:spLocks noChangeArrowheads="1"/>
              </p:cNvSpPr>
              <p:nvPr/>
            </p:nvSpPr>
            <p:spPr bwMode="auto">
              <a:xfrm>
                <a:off x="1680" y="279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61" name="Oval 1180"/>
              <p:cNvSpPr>
                <a:spLocks noChangeArrowheads="1"/>
              </p:cNvSpPr>
              <p:nvPr/>
            </p:nvSpPr>
            <p:spPr bwMode="auto">
              <a:xfrm>
                <a:off x="1730" y="2794"/>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62" name="Oval 1181"/>
              <p:cNvSpPr>
                <a:spLocks noChangeArrowheads="1"/>
              </p:cNvSpPr>
              <p:nvPr/>
            </p:nvSpPr>
            <p:spPr bwMode="auto">
              <a:xfrm>
                <a:off x="1784" y="2754"/>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63" name="Oval 1182"/>
              <p:cNvSpPr>
                <a:spLocks noChangeArrowheads="1"/>
              </p:cNvSpPr>
              <p:nvPr/>
            </p:nvSpPr>
            <p:spPr bwMode="auto">
              <a:xfrm>
                <a:off x="1838" y="2743"/>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64" name="Oval 1183"/>
              <p:cNvSpPr>
                <a:spLocks noChangeArrowheads="1"/>
              </p:cNvSpPr>
              <p:nvPr/>
            </p:nvSpPr>
            <p:spPr bwMode="auto">
              <a:xfrm>
                <a:off x="1889" y="274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65" name="Oval 1184"/>
              <p:cNvSpPr>
                <a:spLocks noChangeArrowheads="1"/>
              </p:cNvSpPr>
              <p:nvPr/>
            </p:nvSpPr>
            <p:spPr bwMode="auto">
              <a:xfrm>
                <a:off x="1943" y="273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66" name="Oval 1185"/>
              <p:cNvSpPr>
                <a:spLocks noChangeArrowheads="1"/>
              </p:cNvSpPr>
              <p:nvPr/>
            </p:nvSpPr>
            <p:spPr bwMode="auto">
              <a:xfrm>
                <a:off x="1993" y="273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67" name="Oval 1186"/>
              <p:cNvSpPr>
                <a:spLocks noChangeArrowheads="1"/>
              </p:cNvSpPr>
              <p:nvPr/>
            </p:nvSpPr>
            <p:spPr bwMode="auto">
              <a:xfrm>
                <a:off x="2047" y="2689"/>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68" name="Oval 1187"/>
              <p:cNvSpPr>
                <a:spLocks noChangeArrowheads="1"/>
              </p:cNvSpPr>
              <p:nvPr/>
            </p:nvSpPr>
            <p:spPr bwMode="auto">
              <a:xfrm>
                <a:off x="2098" y="2711"/>
                <a:ext cx="39"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69" name="Oval 1188"/>
              <p:cNvSpPr>
                <a:spLocks noChangeArrowheads="1"/>
              </p:cNvSpPr>
              <p:nvPr/>
            </p:nvSpPr>
            <p:spPr bwMode="auto">
              <a:xfrm>
                <a:off x="2152" y="2678"/>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70" name="Oval 1189"/>
              <p:cNvSpPr>
                <a:spLocks noChangeArrowheads="1"/>
              </p:cNvSpPr>
              <p:nvPr/>
            </p:nvSpPr>
            <p:spPr bwMode="auto">
              <a:xfrm>
                <a:off x="2202" y="2704"/>
                <a:ext cx="40"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71" name="Oval 1190"/>
              <p:cNvSpPr>
                <a:spLocks noChangeArrowheads="1"/>
              </p:cNvSpPr>
              <p:nvPr/>
            </p:nvSpPr>
            <p:spPr bwMode="auto">
              <a:xfrm>
                <a:off x="2256" y="2668"/>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72" name="Oval 1191"/>
              <p:cNvSpPr>
                <a:spLocks noChangeArrowheads="1"/>
              </p:cNvSpPr>
              <p:nvPr/>
            </p:nvSpPr>
            <p:spPr bwMode="auto">
              <a:xfrm>
                <a:off x="2310" y="2671"/>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73" name="Oval 1192"/>
              <p:cNvSpPr>
                <a:spLocks noChangeArrowheads="1"/>
              </p:cNvSpPr>
              <p:nvPr/>
            </p:nvSpPr>
            <p:spPr bwMode="auto">
              <a:xfrm>
                <a:off x="2360" y="265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74" name="Oval 1193"/>
              <p:cNvSpPr>
                <a:spLocks noChangeArrowheads="1"/>
              </p:cNvSpPr>
              <p:nvPr/>
            </p:nvSpPr>
            <p:spPr bwMode="auto">
              <a:xfrm>
                <a:off x="2414" y="265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75" name="Oval 1194"/>
              <p:cNvSpPr>
                <a:spLocks noChangeArrowheads="1"/>
              </p:cNvSpPr>
              <p:nvPr/>
            </p:nvSpPr>
            <p:spPr bwMode="auto">
              <a:xfrm>
                <a:off x="2465" y="260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76" name="Oval 1195"/>
              <p:cNvSpPr>
                <a:spLocks noChangeArrowheads="1"/>
              </p:cNvSpPr>
              <p:nvPr/>
            </p:nvSpPr>
            <p:spPr bwMode="auto">
              <a:xfrm>
                <a:off x="2519" y="263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77" name="Oval 1196"/>
              <p:cNvSpPr>
                <a:spLocks noChangeArrowheads="1"/>
              </p:cNvSpPr>
              <p:nvPr/>
            </p:nvSpPr>
            <p:spPr bwMode="auto">
              <a:xfrm>
                <a:off x="2569" y="2628"/>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78" name="Oval 1197"/>
              <p:cNvSpPr>
                <a:spLocks noChangeArrowheads="1"/>
              </p:cNvSpPr>
              <p:nvPr/>
            </p:nvSpPr>
            <p:spPr bwMode="auto">
              <a:xfrm>
                <a:off x="2623" y="262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79" name="Oval 1198"/>
              <p:cNvSpPr>
                <a:spLocks noChangeArrowheads="1"/>
              </p:cNvSpPr>
              <p:nvPr/>
            </p:nvSpPr>
            <p:spPr bwMode="auto">
              <a:xfrm>
                <a:off x="2677" y="261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80" name="Oval 1199"/>
              <p:cNvSpPr>
                <a:spLocks noChangeArrowheads="1"/>
              </p:cNvSpPr>
              <p:nvPr/>
            </p:nvSpPr>
            <p:spPr bwMode="auto">
              <a:xfrm>
                <a:off x="2728" y="259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81" name="Oval 1200"/>
              <p:cNvSpPr>
                <a:spLocks noChangeArrowheads="1"/>
              </p:cNvSpPr>
              <p:nvPr/>
            </p:nvSpPr>
            <p:spPr bwMode="auto">
              <a:xfrm>
                <a:off x="2782" y="257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82" name="Oval 1201"/>
              <p:cNvSpPr>
                <a:spLocks noChangeArrowheads="1"/>
              </p:cNvSpPr>
              <p:nvPr/>
            </p:nvSpPr>
            <p:spPr bwMode="auto">
              <a:xfrm>
                <a:off x="2832" y="2574"/>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83" name="Oval 1202"/>
              <p:cNvSpPr>
                <a:spLocks noChangeArrowheads="1"/>
              </p:cNvSpPr>
              <p:nvPr/>
            </p:nvSpPr>
            <p:spPr bwMode="auto">
              <a:xfrm>
                <a:off x="2886" y="257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84" name="Oval 1203"/>
              <p:cNvSpPr>
                <a:spLocks noChangeArrowheads="1"/>
              </p:cNvSpPr>
              <p:nvPr/>
            </p:nvSpPr>
            <p:spPr bwMode="auto">
              <a:xfrm>
                <a:off x="2936" y="258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85" name="Oval 1204"/>
              <p:cNvSpPr>
                <a:spLocks noChangeArrowheads="1"/>
              </p:cNvSpPr>
              <p:nvPr/>
            </p:nvSpPr>
            <p:spPr bwMode="auto">
              <a:xfrm>
                <a:off x="2990" y="256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86" name="Oval 1205"/>
              <p:cNvSpPr>
                <a:spLocks noChangeArrowheads="1"/>
              </p:cNvSpPr>
              <p:nvPr/>
            </p:nvSpPr>
            <p:spPr bwMode="auto">
              <a:xfrm>
                <a:off x="3041" y="2578"/>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87" name="Oval 1206"/>
              <p:cNvSpPr>
                <a:spLocks noChangeArrowheads="1"/>
              </p:cNvSpPr>
              <p:nvPr/>
            </p:nvSpPr>
            <p:spPr bwMode="auto">
              <a:xfrm>
                <a:off x="3095" y="255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88" name="Oval 1207"/>
              <p:cNvSpPr>
                <a:spLocks noChangeArrowheads="1"/>
              </p:cNvSpPr>
              <p:nvPr/>
            </p:nvSpPr>
            <p:spPr bwMode="auto">
              <a:xfrm>
                <a:off x="3149" y="253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89" name="Oval 1208"/>
              <p:cNvSpPr>
                <a:spLocks noChangeArrowheads="1"/>
              </p:cNvSpPr>
              <p:nvPr/>
            </p:nvSpPr>
            <p:spPr bwMode="auto">
              <a:xfrm>
                <a:off x="3199" y="252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90" name="Oval 1209"/>
              <p:cNvSpPr>
                <a:spLocks noChangeArrowheads="1"/>
              </p:cNvSpPr>
              <p:nvPr/>
            </p:nvSpPr>
            <p:spPr bwMode="auto">
              <a:xfrm>
                <a:off x="3253" y="253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91" name="Oval 1210"/>
              <p:cNvSpPr>
                <a:spLocks noChangeArrowheads="1"/>
              </p:cNvSpPr>
              <p:nvPr/>
            </p:nvSpPr>
            <p:spPr bwMode="auto">
              <a:xfrm>
                <a:off x="3304" y="252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92" name="Oval 1211"/>
              <p:cNvSpPr>
                <a:spLocks noChangeArrowheads="1"/>
              </p:cNvSpPr>
              <p:nvPr/>
            </p:nvSpPr>
            <p:spPr bwMode="auto">
              <a:xfrm>
                <a:off x="3358" y="249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93" name="Oval 1212"/>
              <p:cNvSpPr>
                <a:spLocks noChangeArrowheads="1"/>
              </p:cNvSpPr>
              <p:nvPr/>
            </p:nvSpPr>
            <p:spPr bwMode="auto">
              <a:xfrm>
                <a:off x="3408" y="244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94" name="Oval 1213"/>
              <p:cNvSpPr>
                <a:spLocks noChangeArrowheads="1"/>
              </p:cNvSpPr>
              <p:nvPr/>
            </p:nvSpPr>
            <p:spPr bwMode="auto">
              <a:xfrm>
                <a:off x="3462" y="2455"/>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95" name="Oval 1214"/>
              <p:cNvSpPr>
                <a:spLocks noChangeArrowheads="1"/>
              </p:cNvSpPr>
              <p:nvPr/>
            </p:nvSpPr>
            <p:spPr bwMode="auto">
              <a:xfrm>
                <a:off x="3512" y="2462"/>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96" name="Oval 1215"/>
              <p:cNvSpPr>
                <a:spLocks noChangeArrowheads="1"/>
              </p:cNvSpPr>
              <p:nvPr/>
            </p:nvSpPr>
            <p:spPr bwMode="auto">
              <a:xfrm>
                <a:off x="3566" y="244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97" name="Oval 1216"/>
              <p:cNvSpPr>
                <a:spLocks noChangeArrowheads="1"/>
              </p:cNvSpPr>
              <p:nvPr/>
            </p:nvSpPr>
            <p:spPr bwMode="auto">
              <a:xfrm>
                <a:off x="3620" y="2398"/>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98" name="Oval 1217"/>
              <p:cNvSpPr>
                <a:spLocks noChangeArrowheads="1"/>
              </p:cNvSpPr>
              <p:nvPr/>
            </p:nvSpPr>
            <p:spPr bwMode="auto">
              <a:xfrm>
                <a:off x="3671" y="245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99" name="Oval 1218"/>
              <p:cNvSpPr>
                <a:spLocks noChangeArrowheads="1"/>
              </p:cNvSpPr>
              <p:nvPr/>
            </p:nvSpPr>
            <p:spPr bwMode="auto">
              <a:xfrm>
                <a:off x="3725" y="241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00" name="Oval 1219"/>
              <p:cNvSpPr>
                <a:spLocks noChangeArrowheads="1"/>
              </p:cNvSpPr>
              <p:nvPr/>
            </p:nvSpPr>
            <p:spPr bwMode="auto">
              <a:xfrm>
                <a:off x="3775" y="238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01" name="Oval 1220"/>
              <p:cNvSpPr>
                <a:spLocks noChangeArrowheads="1"/>
              </p:cNvSpPr>
              <p:nvPr/>
            </p:nvSpPr>
            <p:spPr bwMode="auto">
              <a:xfrm>
                <a:off x="3829" y="2398"/>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02" name="Oval 1221"/>
              <p:cNvSpPr>
                <a:spLocks noChangeArrowheads="1"/>
              </p:cNvSpPr>
              <p:nvPr/>
            </p:nvSpPr>
            <p:spPr bwMode="auto">
              <a:xfrm>
                <a:off x="3880" y="234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03" name="Oval 1222"/>
              <p:cNvSpPr>
                <a:spLocks noChangeArrowheads="1"/>
              </p:cNvSpPr>
              <p:nvPr/>
            </p:nvSpPr>
            <p:spPr bwMode="auto">
              <a:xfrm>
                <a:off x="3934" y="234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04" name="Oval 1223"/>
              <p:cNvSpPr>
                <a:spLocks noChangeArrowheads="1"/>
              </p:cNvSpPr>
              <p:nvPr/>
            </p:nvSpPr>
            <p:spPr bwMode="auto">
              <a:xfrm>
                <a:off x="3984" y="2380"/>
                <a:ext cx="40"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05" name="Oval 1224"/>
              <p:cNvSpPr>
                <a:spLocks noChangeArrowheads="1"/>
              </p:cNvSpPr>
              <p:nvPr/>
            </p:nvSpPr>
            <p:spPr bwMode="auto">
              <a:xfrm>
                <a:off x="4038" y="237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06" name="Oval 1225"/>
              <p:cNvSpPr>
                <a:spLocks noChangeArrowheads="1"/>
              </p:cNvSpPr>
              <p:nvPr/>
            </p:nvSpPr>
            <p:spPr bwMode="auto">
              <a:xfrm>
                <a:off x="4092" y="2369"/>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07" name="Oval 1226"/>
              <p:cNvSpPr>
                <a:spLocks noChangeArrowheads="1"/>
              </p:cNvSpPr>
              <p:nvPr/>
            </p:nvSpPr>
            <p:spPr bwMode="auto">
              <a:xfrm>
                <a:off x="4142" y="236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08" name="Oval 1227"/>
              <p:cNvSpPr>
                <a:spLocks noChangeArrowheads="1"/>
              </p:cNvSpPr>
              <p:nvPr/>
            </p:nvSpPr>
            <p:spPr bwMode="auto">
              <a:xfrm>
                <a:off x="4196" y="237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09" name="Oval 1228"/>
              <p:cNvSpPr>
                <a:spLocks noChangeArrowheads="1"/>
              </p:cNvSpPr>
              <p:nvPr/>
            </p:nvSpPr>
            <p:spPr bwMode="auto">
              <a:xfrm>
                <a:off x="4247" y="232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10" name="Oval 1229"/>
              <p:cNvSpPr>
                <a:spLocks noChangeArrowheads="1"/>
              </p:cNvSpPr>
              <p:nvPr/>
            </p:nvSpPr>
            <p:spPr bwMode="auto">
              <a:xfrm>
                <a:off x="4301" y="230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11" name="Oval 1230"/>
              <p:cNvSpPr>
                <a:spLocks noChangeArrowheads="1"/>
              </p:cNvSpPr>
              <p:nvPr/>
            </p:nvSpPr>
            <p:spPr bwMode="auto">
              <a:xfrm>
                <a:off x="4351" y="234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12" name="Oval 1231"/>
              <p:cNvSpPr>
                <a:spLocks noChangeArrowheads="1"/>
              </p:cNvSpPr>
              <p:nvPr/>
            </p:nvSpPr>
            <p:spPr bwMode="auto">
              <a:xfrm>
                <a:off x="4405" y="228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13" name="Oval 1232"/>
              <p:cNvSpPr>
                <a:spLocks noChangeArrowheads="1"/>
              </p:cNvSpPr>
              <p:nvPr/>
            </p:nvSpPr>
            <p:spPr bwMode="auto">
              <a:xfrm>
                <a:off x="4456" y="2290"/>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14" name="Oval 1233"/>
              <p:cNvSpPr>
                <a:spLocks noChangeArrowheads="1"/>
              </p:cNvSpPr>
              <p:nvPr/>
            </p:nvSpPr>
            <p:spPr bwMode="auto">
              <a:xfrm>
                <a:off x="4510" y="231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15" name="Oval 1234"/>
              <p:cNvSpPr>
                <a:spLocks noChangeArrowheads="1"/>
              </p:cNvSpPr>
              <p:nvPr/>
            </p:nvSpPr>
            <p:spPr bwMode="auto">
              <a:xfrm>
                <a:off x="4564" y="224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16" name="Oval 1235"/>
              <p:cNvSpPr>
                <a:spLocks noChangeArrowheads="1"/>
              </p:cNvSpPr>
              <p:nvPr/>
            </p:nvSpPr>
            <p:spPr bwMode="auto">
              <a:xfrm>
                <a:off x="4614" y="221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17" name="Oval 1236"/>
              <p:cNvSpPr>
                <a:spLocks noChangeArrowheads="1"/>
              </p:cNvSpPr>
              <p:nvPr/>
            </p:nvSpPr>
            <p:spPr bwMode="auto">
              <a:xfrm>
                <a:off x="4668" y="223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18" name="Oval 1237"/>
              <p:cNvSpPr>
                <a:spLocks noChangeArrowheads="1"/>
              </p:cNvSpPr>
              <p:nvPr/>
            </p:nvSpPr>
            <p:spPr bwMode="auto">
              <a:xfrm>
                <a:off x="4718" y="228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19" name="Oval 1238"/>
              <p:cNvSpPr>
                <a:spLocks noChangeArrowheads="1"/>
              </p:cNvSpPr>
              <p:nvPr/>
            </p:nvSpPr>
            <p:spPr bwMode="auto">
              <a:xfrm>
                <a:off x="4772" y="226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20" name="Oval 1239"/>
              <p:cNvSpPr>
                <a:spLocks noChangeArrowheads="1"/>
              </p:cNvSpPr>
              <p:nvPr/>
            </p:nvSpPr>
            <p:spPr bwMode="auto">
              <a:xfrm>
                <a:off x="4823" y="2261"/>
                <a:ext cx="39"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21" name="Oval 1240"/>
              <p:cNvSpPr>
                <a:spLocks noChangeArrowheads="1"/>
              </p:cNvSpPr>
              <p:nvPr/>
            </p:nvSpPr>
            <p:spPr bwMode="auto">
              <a:xfrm>
                <a:off x="4877" y="222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22" name="Oval 1241"/>
              <p:cNvSpPr>
                <a:spLocks noChangeArrowheads="1"/>
              </p:cNvSpPr>
              <p:nvPr/>
            </p:nvSpPr>
            <p:spPr bwMode="auto">
              <a:xfrm>
                <a:off x="4927" y="2210"/>
                <a:ext cx="40"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23" name="Oval 1242"/>
              <p:cNvSpPr>
                <a:spLocks noChangeArrowheads="1"/>
              </p:cNvSpPr>
              <p:nvPr/>
            </p:nvSpPr>
            <p:spPr bwMode="auto">
              <a:xfrm>
                <a:off x="4981" y="2185"/>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24" name="Oval 1243"/>
              <p:cNvSpPr>
                <a:spLocks noChangeArrowheads="1"/>
              </p:cNvSpPr>
              <p:nvPr/>
            </p:nvSpPr>
            <p:spPr bwMode="auto">
              <a:xfrm>
                <a:off x="5035" y="218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25" name="Oval 1244"/>
              <p:cNvSpPr>
                <a:spLocks noChangeArrowheads="1"/>
              </p:cNvSpPr>
              <p:nvPr/>
            </p:nvSpPr>
            <p:spPr bwMode="auto">
              <a:xfrm>
                <a:off x="5086" y="2153"/>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26" name="Oval 1245"/>
              <p:cNvSpPr>
                <a:spLocks noChangeArrowheads="1"/>
              </p:cNvSpPr>
              <p:nvPr/>
            </p:nvSpPr>
            <p:spPr bwMode="auto">
              <a:xfrm>
                <a:off x="5140" y="213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27" name="Oval 1246"/>
              <p:cNvSpPr>
                <a:spLocks noChangeArrowheads="1"/>
              </p:cNvSpPr>
              <p:nvPr/>
            </p:nvSpPr>
            <p:spPr bwMode="auto">
              <a:xfrm>
                <a:off x="5190" y="214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28" name="Oval 1247"/>
              <p:cNvSpPr>
                <a:spLocks noChangeArrowheads="1"/>
              </p:cNvSpPr>
              <p:nvPr/>
            </p:nvSpPr>
            <p:spPr bwMode="auto">
              <a:xfrm>
                <a:off x="5244" y="214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29" name="Oval 1248"/>
              <p:cNvSpPr>
                <a:spLocks noChangeArrowheads="1"/>
              </p:cNvSpPr>
              <p:nvPr/>
            </p:nvSpPr>
            <p:spPr bwMode="auto">
              <a:xfrm>
                <a:off x="5294" y="2110"/>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30" name="Oval 1249"/>
              <p:cNvSpPr>
                <a:spLocks noChangeArrowheads="1"/>
              </p:cNvSpPr>
              <p:nvPr/>
            </p:nvSpPr>
            <p:spPr bwMode="auto">
              <a:xfrm>
                <a:off x="5348" y="216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31" name="Oval 1250"/>
              <p:cNvSpPr>
                <a:spLocks noChangeArrowheads="1"/>
              </p:cNvSpPr>
              <p:nvPr/>
            </p:nvSpPr>
            <p:spPr bwMode="auto">
              <a:xfrm>
                <a:off x="5399" y="2153"/>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32" name="Oval 1251"/>
              <p:cNvSpPr>
                <a:spLocks noChangeArrowheads="1"/>
              </p:cNvSpPr>
              <p:nvPr/>
            </p:nvSpPr>
            <p:spPr bwMode="auto">
              <a:xfrm>
                <a:off x="5453" y="203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33" name="Oval 1252"/>
              <p:cNvSpPr>
                <a:spLocks noChangeArrowheads="1"/>
              </p:cNvSpPr>
              <p:nvPr/>
            </p:nvSpPr>
            <p:spPr bwMode="auto">
              <a:xfrm>
                <a:off x="5507" y="211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34" name="Oval 1253"/>
              <p:cNvSpPr>
                <a:spLocks noChangeArrowheads="1"/>
              </p:cNvSpPr>
              <p:nvPr/>
            </p:nvSpPr>
            <p:spPr bwMode="auto">
              <a:xfrm>
                <a:off x="5557" y="209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35" name="Oval 1254"/>
              <p:cNvSpPr>
                <a:spLocks noChangeArrowheads="1"/>
              </p:cNvSpPr>
              <p:nvPr/>
            </p:nvSpPr>
            <p:spPr bwMode="auto">
              <a:xfrm>
                <a:off x="5611" y="207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36" name="Oval 1255"/>
              <p:cNvSpPr>
                <a:spLocks noChangeArrowheads="1"/>
              </p:cNvSpPr>
              <p:nvPr/>
            </p:nvSpPr>
            <p:spPr bwMode="auto">
              <a:xfrm>
                <a:off x="5662" y="200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37" name="Oval 1256"/>
              <p:cNvSpPr>
                <a:spLocks noChangeArrowheads="1"/>
              </p:cNvSpPr>
              <p:nvPr/>
            </p:nvSpPr>
            <p:spPr bwMode="auto">
              <a:xfrm>
                <a:off x="5716" y="206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38" name="Oval 1257"/>
              <p:cNvSpPr>
                <a:spLocks noChangeArrowheads="1"/>
              </p:cNvSpPr>
              <p:nvPr/>
            </p:nvSpPr>
            <p:spPr bwMode="auto">
              <a:xfrm>
                <a:off x="5766" y="2027"/>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39" name="Oval 1258"/>
              <p:cNvSpPr>
                <a:spLocks noChangeArrowheads="1"/>
              </p:cNvSpPr>
              <p:nvPr/>
            </p:nvSpPr>
            <p:spPr bwMode="auto">
              <a:xfrm>
                <a:off x="5820" y="196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40" name="Oval 1259"/>
              <p:cNvSpPr>
                <a:spLocks noChangeArrowheads="1"/>
              </p:cNvSpPr>
              <p:nvPr/>
            </p:nvSpPr>
            <p:spPr bwMode="auto">
              <a:xfrm>
                <a:off x="5874" y="206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41" name="Oval 1260"/>
              <p:cNvSpPr>
                <a:spLocks noChangeArrowheads="1"/>
              </p:cNvSpPr>
              <p:nvPr/>
            </p:nvSpPr>
            <p:spPr bwMode="auto">
              <a:xfrm>
                <a:off x="5924" y="203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42" name="Oval 1261"/>
              <p:cNvSpPr>
                <a:spLocks noChangeArrowheads="1"/>
              </p:cNvSpPr>
              <p:nvPr/>
            </p:nvSpPr>
            <p:spPr bwMode="auto">
              <a:xfrm>
                <a:off x="5978" y="2005"/>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43" name="Oval 1262"/>
              <p:cNvSpPr>
                <a:spLocks noChangeArrowheads="1"/>
              </p:cNvSpPr>
              <p:nvPr/>
            </p:nvSpPr>
            <p:spPr bwMode="auto">
              <a:xfrm>
                <a:off x="6029" y="199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44" name="Oval 1263"/>
              <p:cNvSpPr>
                <a:spLocks noChangeArrowheads="1"/>
              </p:cNvSpPr>
              <p:nvPr/>
            </p:nvSpPr>
            <p:spPr bwMode="auto">
              <a:xfrm>
                <a:off x="6083" y="202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45" name="Oval 1264"/>
              <p:cNvSpPr>
                <a:spLocks noChangeArrowheads="1"/>
              </p:cNvSpPr>
              <p:nvPr/>
            </p:nvSpPr>
            <p:spPr bwMode="auto">
              <a:xfrm>
                <a:off x="6133" y="1991"/>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46" name="Oval 1265"/>
              <p:cNvSpPr>
                <a:spLocks noChangeArrowheads="1"/>
              </p:cNvSpPr>
              <p:nvPr/>
            </p:nvSpPr>
            <p:spPr bwMode="auto">
              <a:xfrm>
                <a:off x="6187" y="197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47" name="Oval 1266"/>
              <p:cNvSpPr>
                <a:spLocks noChangeArrowheads="1"/>
              </p:cNvSpPr>
              <p:nvPr/>
            </p:nvSpPr>
            <p:spPr bwMode="auto">
              <a:xfrm>
                <a:off x="6238" y="1933"/>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8794" name="Oval 1268"/>
            <p:cNvSpPr>
              <a:spLocks noChangeArrowheads="1"/>
            </p:cNvSpPr>
            <p:nvPr/>
          </p:nvSpPr>
          <p:spPr bwMode="auto">
            <a:xfrm>
              <a:off x="6292" y="182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795" name="Oval 1269"/>
            <p:cNvSpPr>
              <a:spLocks noChangeArrowheads="1"/>
            </p:cNvSpPr>
            <p:nvPr/>
          </p:nvSpPr>
          <p:spPr bwMode="auto">
            <a:xfrm>
              <a:off x="6342" y="1868"/>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796" name="Oval 1270"/>
            <p:cNvSpPr>
              <a:spLocks noChangeArrowheads="1"/>
            </p:cNvSpPr>
            <p:nvPr/>
          </p:nvSpPr>
          <p:spPr bwMode="auto">
            <a:xfrm>
              <a:off x="6396" y="190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797" name="Oval 1271"/>
            <p:cNvSpPr>
              <a:spLocks noChangeArrowheads="1"/>
            </p:cNvSpPr>
            <p:nvPr/>
          </p:nvSpPr>
          <p:spPr bwMode="auto">
            <a:xfrm>
              <a:off x="6450" y="177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798" name="Oval 1272"/>
            <p:cNvSpPr>
              <a:spLocks noChangeArrowheads="1"/>
            </p:cNvSpPr>
            <p:nvPr/>
          </p:nvSpPr>
          <p:spPr bwMode="auto">
            <a:xfrm>
              <a:off x="6500" y="184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799" name="Oval 1273"/>
            <p:cNvSpPr>
              <a:spLocks noChangeArrowheads="1"/>
            </p:cNvSpPr>
            <p:nvPr/>
          </p:nvSpPr>
          <p:spPr bwMode="auto">
            <a:xfrm>
              <a:off x="6554" y="170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00" name="Oval 1274"/>
            <p:cNvSpPr>
              <a:spLocks noChangeArrowheads="1"/>
            </p:cNvSpPr>
            <p:nvPr/>
          </p:nvSpPr>
          <p:spPr bwMode="auto">
            <a:xfrm>
              <a:off x="6605" y="166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01" name="Oval 1275"/>
            <p:cNvSpPr>
              <a:spLocks noChangeArrowheads="1"/>
            </p:cNvSpPr>
            <p:nvPr/>
          </p:nvSpPr>
          <p:spPr bwMode="auto">
            <a:xfrm>
              <a:off x="6659" y="1620"/>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02" name="Freeform 1276"/>
            <p:cNvSpPr>
              <a:spLocks/>
            </p:cNvSpPr>
            <p:nvPr/>
          </p:nvSpPr>
          <p:spPr bwMode="auto">
            <a:xfrm>
              <a:off x="1489" y="1436"/>
              <a:ext cx="5188" cy="1052"/>
            </a:xfrm>
            <a:custGeom>
              <a:avLst/>
              <a:gdLst>
                <a:gd name="T0" fmla="*/ 0 w 1441"/>
                <a:gd name="T1" fmla="*/ 292 h 292"/>
                <a:gd name="T2" fmla="*/ 720 w 1441"/>
                <a:gd name="T3" fmla="*/ 146 h 292"/>
                <a:gd name="T4" fmla="*/ 1441 w 1441"/>
                <a:gd name="T5" fmla="*/ 0 h 292"/>
              </a:gdLst>
              <a:ahLst/>
              <a:cxnLst>
                <a:cxn ang="0">
                  <a:pos x="T0" y="T1"/>
                </a:cxn>
                <a:cxn ang="0">
                  <a:pos x="T2" y="T3"/>
                </a:cxn>
                <a:cxn ang="0">
                  <a:pos x="T4" y="T5"/>
                </a:cxn>
              </a:cxnLst>
              <a:rect l="0" t="0" r="r" b="b"/>
              <a:pathLst>
                <a:path w="1441" h="292">
                  <a:moveTo>
                    <a:pt x="0" y="292"/>
                  </a:moveTo>
                  <a:lnTo>
                    <a:pt x="720" y="146"/>
                  </a:lnTo>
                  <a:lnTo>
                    <a:pt x="1441"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03" name="Freeform 1277"/>
            <p:cNvSpPr>
              <a:spLocks/>
            </p:cNvSpPr>
            <p:nvPr/>
          </p:nvSpPr>
          <p:spPr bwMode="auto">
            <a:xfrm>
              <a:off x="1489" y="1958"/>
              <a:ext cx="5188" cy="904"/>
            </a:xfrm>
            <a:custGeom>
              <a:avLst/>
              <a:gdLst>
                <a:gd name="T0" fmla="*/ 0 w 1441"/>
                <a:gd name="T1" fmla="*/ 251 h 251"/>
                <a:gd name="T2" fmla="*/ 720 w 1441"/>
                <a:gd name="T3" fmla="*/ 126 h 251"/>
                <a:gd name="T4" fmla="*/ 1441 w 1441"/>
                <a:gd name="T5" fmla="*/ 0 h 251"/>
              </a:gdLst>
              <a:ahLst/>
              <a:cxnLst>
                <a:cxn ang="0">
                  <a:pos x="T0" y="T1"/>
                </a:cxn>
                <a:cxn ang="0">
                  <a:pos x="T2" y="T3"/>
                </a:cxn>
                <a:cxn ang="0">
                  <a:pos x="T4" y="T5"/>
                </a:cxn>
              </a:cxnLst>
              <a:rect l="0" t="0" r="r" b="b"/>
              <a:pathLst>
                <a:path w="1441" h="251">
                  <a:moveTo>
                    <a:pt x="0" y="251"/>
                  </a:moveTo>
                  <a:lnTo>
                    <a:pt x="720" y="126"/>
                  </a:lnTo>
                  <a:lnTo>
                    <a:pt x="1441"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04" name="Freeform 1278"/>
            <p:cNvSpPr>
              <a:spLocks/>
            </p:cNvSpPr>
            <p:nvPr/>
          </p:nvSpPr>
          <p:spPr bwMode="auto">
            <a:xfrm>
              <a:off x="1489" y="1418"/>
              <a:ext cx="5188" cy="594"/>
            </a:xfrm>
            <a:custGeom>
              <a:avLst/>
              <a:gdLst>
                <a:gd name="T0" fmla="*/ 0 w 1441"/>
                <a:gd name="T1" fmla="*/ 165 h 165"/>
                <a:gd name="T2" fmla="*/ 720 w 1441"/>
                <a:gd name="T3" fmla="*/ 83 h 165"/>
                <a:gd name="T4" fmla="*/ 1441 w 1441"/>
                <a:gd name="T5" fmla="*/ 0 h 165"/>
              </a:gdLst>
              <a:ahLst/>
              <a:cxnLst>
                <a:cxn ang="0">
                  <a:pos x="T0" y="T1"/>
                </a:cxn>
                <a:cxn ang="0">
                  <a:pos x="T2" y="T3"/>
                </a:cxn>
                <a:cxn ang="0">
                  <a:pos x="T4" y="T5"/>
                </a:cxn>
              </a:cxnLst>
              <a:rect l="0" t="0" r="r" b="b"/>
              <a:pathLst>
                <a:path w="1441" h="165">
                  <a:moveTo>
                    <a:pt x="0" y="165"/>
                  </a:moveTo>
                  <a:lnTo>
                    <a:pt x="720" y="83"/>
                  </a:lnTo>
                  <a:lnTo>
                    <a:pt x="1441" y="0"/>
                  </a:lnTo>
                </a:path>
              </a:pathLst>
            </a:custGeom>
            <a:noFill/>
            <a:ln w="22225">
              <a:solidFill>
                <a:srgbClr val="5575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05" name="Freeform 1279"/>
            <p:cNvSpPr>
              <a:spLocks/>
            </p:cNvSpPr>
            <p:nvPr/>
          </p:nvSpPr>
          <p:spPr bwMode="auto">
            <a:xfrm>
              <a:off x="1489" y="1674"/>
              <a:ext cx="5188" cy="839"/>
            </a:xfrm>
            <a:custGeom>
              <a:avLst/>
              <a:gdLst>
                <a:gd name="T0" fmla="*/ 0 w 1441"/>
                <a:gd name="T1" fmla="*/ 233 h 233"/>
                <a:gd name="T2" fmla="*/ 720 w 1441"/>
                <a:gd name="T3" fmla="*/ 116 h 233"/>
                <a:gd name="T4" fmla="*/ 1441 w 1441"/>
                <a:gd name="T5" fmla="*/ 0 h 233"/>
              </a:gdLst>
              <a:ahLst/>
              <a:cxnLst>
                <a:cxn ang="0">
                  <a:pos x="T0" y="T1"/>
                </a:cxn>
                <a:cxn ang="0">
                  <a:pos x="T2" y="T3"/>
                </a:cxn>
                <a:cxn ang="0">
                  <a:pos x="T4" y="T5"/>
                </a:cxn>
              </a:cxnLst>
              <a:rect l="0" t="0" r="r" b="b"/>
              <a:pathLst>
                <a:path w="1441" h="233">
                  <a:moveTo>
                    <a:pt x="0" y="233"/>
                  </a:moveTo>
                  <a:lnTo>
                    <a:pt x="720" y="116"/>
                  </a:lnTo>
                  <a:lnTo>
                    <a:pt x="1441" y="0"/>
                  </a:lnTo>
                </a:path>
              </a:pathLst>
            </a:custGeom>
            <a:noFill/>
            <a:ln w="22225">
              <a:solidFill>
                <a:srgbClr val="E37E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06" name="Freeform 1280"/>
            <p:cNvSpPr>
              <a:spLocks/>
            </p:cNvSpPr>
            <p:nvPr/>
          </p:nvSpPr>
          <p:spPr bwMode="auto">
            <a:xfrm>
              <a:off x="1489" y="1858"/>
              <a:ext cx="5188" cy="1011"/>
            </a:xfrm>
            <a:custGeom>
              <a:avLst/>
              <a:gdLst>
                <a:gd name="T0" fmla="*/ 0 w 1441"/>
                <a:gd name="T1" fmla="*/ 281 h 281"/>
                <a:gd name="T2" fmla="*/ 720 w 1441"/>
                <a:gd name="T3" fmla="*/ 141 h 281"/>
                <a:gd name="T4" fmla="*/ 1441 w 1441"/>
                <a:gd name="T5" fmla="*/ 0 h 281"/>
              </a:gdLst>
              <a:ahLst/>
              <a:cxnLst>
                <a:cxn ang="0">
                  <a:pos x="T0" y="T1"/>
                </a:cxn>
                <a:cxn ang="0">
                  <a:pos x="T2" y="T3"/>
                </a:cxn>
                <a:cxn ang="0">
                  <a:pos x="T4" y="T5"/>
                </a:cxn>
              </a:cxnLst>
              <a:rect l="0" t="0" r="r" b="b"/>
              <a:pathLst>
                <a:path w="1441" h="281">
                  <a:moveTo>
                    <a:pt x="0" y="281"/>
                  </a:moveTo>
                  <a:lnTo>
                    <a:pt x="720" y="141"/>
                  </a:lnTo>
                  <a:lnTo>
                    <a:pt x="1441" y="0"/>
                  </a:lnTo>
                </a:path>
              </a:pathLst>
            </a:custGeom>
            <a:noFill/>
            <a:ln w="22225">
              <a:solidFill>
                <a:srgbClr val="938DD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07" name="Line 1281"/>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08" name="Line 1282"/>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09" name="Rectangle 1283"/>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8810" name="Line 1284"/>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11" name="Rectangle 1285"/>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8812" name="Line 1286"/>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13" name="Rectangle 1287"/>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8814" name="Line 1288"/>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15" name="Rectangle 1289"/>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8816" name="Line 1290"/>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17" name="Rectangle 1291"/>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8818" name="Line 1292"/>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19" name="Rectangle 1293"/>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sp>
          <p:nvSpPr>
            <p:cNvPr id="8820" name="Rectangle 1294"/>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Mean Child Household Income Rank</a:t>
              </a:r>
              <a:endParaRPr lang="en-US" altLang="en-US" smtClean="0">
                <a:solidFill>
                  <a:prstClr val="black"/>
                </a:solidFill>
              </a:endParaRPr>
            </a:p>
          </p:txBody>
        </p:sp>
        <p:sp>
          <p:nvSpPr>
            <p:cNvPr id="8821" name="Line 1295"/>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22" name="Line 1296"/>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23" name="Rectangle 1297"/>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8824" name="Line 1298"/>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25" name="Rectangle 1299"/>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8826" name="Line 1300"/>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27" name="Rectangle 1301"/>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8828" name="Line 1302"/>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29" name="Rectangle 1303"/>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8830" name="Line 1304"/>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31" name="Rectangle 1305"/>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8832" name="Line 1306"/>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33" name="Rectangle 1307"/>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sp>
          <p:nvSpPr>
            <p:cNvPr id="8834" name="Rectangle 1308"/>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Parent Household Income Rank</a:t>
              </a:r>
              <a:endParaRPr lang="en-US" altLang="en-US" smtClean="0">
                <a:solidFill>
                  <a:prstClr val="black"/>
                </a:solidFill>
              </a:endParaRPr>
            </a:p>
          </p:txBody>
        </p:sp>
        <p:sp>
          <p:nvSpPr>
            <p:cNvPr id="8835" name="Rectangle 1309"/>
            <p:cNvSpPr>
              <a:spLocks noChangeArrowheads="1"/>
            </p:cNvSpPr>
            <p:nvPr/>
          </p:nvSpPr>
          <p:spPr bwMode="auto">
            <a:xfrm>
              <a:off x="5572" y="2714"/>
              <a:ext cx="1054" cy="864"/>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36" name="Oval 1310"/>
            <p:cNvSpPr>
              <a:spLocks noChangeArrowheads="1"/>
            </p:cNvSpPr>
            <p:nvPr/>
          </p:nvSpPr>
          <p:spPr bwMode="auto">
            <a:xfrm>
              <a:off x="5590" y="2768"/>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37" name="Freeform 1311"/>
            <p:cNvSpPr>
              <a:spLocks/>
            </p:cNvSpPr>
            <p:nvPr/>
          </p:nvSpPr>
          <p:spPr bwMode="auto">
            <a:xfrm>
              <a:off x="5579" y="293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38" name="Oval 1312"/>
            <p:cNvSpPr>
              <a:spLocks noChangeArrowheads="1"/>
            </p:cNvSpPr>
            <p:nvPr/>
          </p:nvSpPr>
          <p:spPr bwMode="auto">
            <a:xfrm>
              <a:off x="5590" y="3128"/>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39" name="Freeform 1313"/>
            <p:cNvSpPr>
              <a:spLocks/>
            </p:cNvSpPr>
            <p:nvPr/>
          </p:nvSpPr>
          <p:spPr bwMode="auto">
            <a:xfrm>
              <a:off x="5575" y="3290"/>
              <a:ext cx="69" cy="69"/>
            </a:xfrm>
            <a:custGeom>
              <a:avLst/>
              <a:gdLst>
                <a:gd name="T0" fmla="*/ 33 w 69"/>
                <a:gd name="T1" fmla="*/ 0 h 69"/>
                <a:gd name="T2" fmla="*/ 0 w 69"/>
                <a:gd name="T3" fmla="*/ 36 h 69"/>
                <a:gd name="T4" fmla="*/ 33 w 69"/>
                <a:gd name="T5" fmla="*/ 69 h 69"/>
                <a:gd name="T6" fmla="*/ 69 w 69"/>
                <a:gd name="T7" fmla="*/ 36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6"/>
                  </a:lnTo>
                  <a:lnTo>
                    <a:pt x="33" y="69"/>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40" name="Line 1314"/>
            <p:cNvSpPr>
              <a:spLocks noChangeShapeType="1"/>
            </p:cNvSpPr>
            <p:nvPr/>
          </p:nvSpPr>
          <p:spPr bwMode="auto">
            <a:xfrm>
              <a:off x="5608" y="3478"/>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41" name="Line 1315"/>
            <p:cNvSpPr>
              <a:spLocks noChangeShapeType="1"/>
            </p:cNvSpPr>
            <p:nvPr/>
          </p:nvSpPr>
          <p:spPr bwMode="auto">
            <a:xfrm>
              <a:off x="5582" y="3506"/>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42" name="Rectangle 1316"/>
            <p:cNvSpPr>
              <a:spLocks noChangeArrowheads="1"/>
            </p:cNvSpPr>
            <p:nvPr/>
          </p:nvSpPr>
          <p:spPr bwMode="auto">
            <a:xfrm>
              <a:off x="5723" y="2722"/>
              <a:ext cx="36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dirty="0" smtClean="0">
                  <a:solidFill>
                    <a:srgbClr val="000000"/>
                  </a:solidFill>
                </a:rPr>
                <a:t>White</a:t>
              </a:r>
              <a:endParaRPr lang="en-US" altLang="en-US" dirty="0" smtClean="0">
                <a:solidFill>
                  <a:prstClr val="black"/>
                </a:solidFill>
              </a:endParaRPr>
            </a:p>
          </p:txBody>
        </p:sp>
        <p:sp>
          <p:nvSpPr>
            <p:cNvPr id="8843" name="Rectangle 1317"/>
            <p:cNvSpPr>
              <a:spLocks noChangeArrowheads="1"/>
            </p:cNvSpPr>
            <p:nvPr/>
          </p:nvSpPr>
          <p:spPr bwMode="auto">
            <a:xfrm>
              <a:off x="5723" y="2902"/>
              <a:ext cx="33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dirty="0" smtClean="0">
                  <a:solidFill>
                    <a:srgbClr val="000000"/>
                  </a:solidFill>
                </a:rPr>
                <a:t>Black</a:t>
              </a:r>
              <a:endParaRPr lang="en-US" altLang="en-US" dirty="0" smtClean="0">
                <a:solidFill>
                  <a:prstClr val="black"/>
                </a:solidFill>
              </a:endParaRPr>
            </a:p>
          </p:txBody>
        </p:sp>
        <p:sp>
          <p:nvSpPr>
            <p:cNvPr id="8844" name="Rectangle 1318"/>
            <p:cNvSpPr>
              <a:spLocks noChangeArrowheads="1"/>
            </p:cNvSpPr>
            <p:nvPr/>
          </p:nvSpPr>
          <p:spPr bwMode="auto">
            <a:xfrm>
              <a:off x="5723" y="3082"/>
              <a:ext cx="889"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smtClean="0">
                  <a:solidFill>
                    <a:srgbClr val="000000"/>
                  </a:solidFill>
                </a:rPr>
                <a:t>American Indian</a:t>
              </a:r>
              <a:endParaRPr lang="en-US" altLang="en-US" smtClean="0">
                <a:solidFill>
                  <a:prstClr val="black"/>
                </a:solidFill>
              </a:endParaRPr>
            </a:p>
          </p:txBody>
        </p:sp>
        <p:sp>
          <p:nvSpPr>
            <p:cNvPr id="8845" name="Rectangle 1319"/>
            <p:cNvSpPr>
              <a:spLocks noChangeArrowheads="1"/>
            </p:cNvSpPr>
            <p:nvPr/>
          </p:nvSpPr>
          <p:spPr bwMode="auto">
            <a:xfrm>
              <a:off x="5723" y="3262"/>
              <a:ext cx="50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smtClean="0">
                  <a:solidFill>
                    <a:srgbClr val="000000"/>
                  </a:solidFill>
                </a:rPr>
                <a:t>Hispanic</a:t>
              </a:r>
              <a:endParaRPr lang="en-US" altLang="en-US" smtClean="0">
                <a:solidFill>
                  <a:prstClr val="black"/>
                </a:solidFill>
              </a:endParaRPr>
            </a:p>
          </p:txBody>
        </p:sp>
        <p:sp>
          <p:nvSpPr>
            <p:cNvPr id="8846" name="Rectangle 1320"/>
            <p:cNvSpPr>
              <a:spLocks noChangeArrowheads="1"/>
            </p:cNvSpPr>
            <p:nvPr/>
          </p:nvSpPr>
          <p:spPr bwMode="auto">
            <a:xfrm>
              <a:off x="5723" y="3442"/>
              <a:ext cx="34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smtClean="0">
                  <a:solidFill>
                    <a:srgbClr val="000000"/>
                  </a:solidFill>
                </a:rPr>
                <a:t>Asian</a:t>
              </a:r>
              <a:endParaRPr lang="en-US" altLang="en-US" smtClean="0">
                <a:solidFill>
                  <a:prstClr val="black"/>
                </a:solidFill>
              </a:endParaRPr>
            </a:p>
          </p:txBody>
        </p:sp>
        <p:sp>
          <p:nvSpPr>
            <p:cNvPr id="8847" name="Rectangle 1321"/>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smtClean="0">
                  <a:solidFill>
                    <a:srgbClr val="1E2D53"/>
                  </a:solidFill>
                </a:rPr>
                <a:t> </a:t>
              </a:r>
              <a:endParaRPr lang="en-US" altLang="en-US" smtClean="0">
                <a:solidFill>
                  <a:prstClr val="black"/>
                </a:solidFill>
              </a:endParaRPr>
            </a:p>
          </p:txBody>
        </p:sp>
      </p:grpSp>
      <p:sp>
        <p:nvSpPr>
          <p:cNvPr id="577" name="TextBox 92"/>
          <p:cNvSpPr txBox="1"/>
          <p:nvPr/>
        </p:nvSpPr>
        <p:spPr>
          <a:xfrm>
            <a:off x="1710075" y="87880"/>
            <a:ext cx="9228500" cy="384719"/>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rPr>
              <a:t>Mean Child Income Rank vs. Parent Income Rank by Race and Ethnicity</a:t>
            </a:r>
          </a:p>
        </p:txBody>
      </p:sp>
    </p:spTree>
    <p:extLst>
      <p:ext uri="{BB962C8B-B14F-4D97-AF65-F5344CB8AC3E}">
        <p14:creationId xmlns:p14="http://schemas.microsoft.com/office/powerpoint/2010/main" val="827769475"/>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1374775" y="-6350"/>
            <a:ext cx="9442450" cy="6870700"/>
            <a:chOff x="866" y="-4"/>
            <a:chExt cx="5948" cy="4328"/>
          </a:xfrm>
        </p:grpSpPr>
        <p:sp>
          <p:nvSpPr>
            <p:cNvPr id="5"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6" name="Group 205"/>
            <p:cNvGrpSpPr>
              <a:grpSpLocks/>
            </p:cNvGrpSpPr>
            <p:nvPr/>
          </p:nvGrpSpPr>
          <p:grpSpPr bwMode="auto">
            <a:xfrm>
              <a:off x="866" y="-4"/>
              <a:ext cx="5948" cy="4328"/>
              <a:chOff x="866" y="-4"/>
              <a:chExt cx="5948" cy="4328"/>
            </a:xfrm>
          </p:grpSpPr>
          <p:sp>
            <p:nvSpPr>
              <p:cNvPr id="6338"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39"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40"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41" name="Line 8"/>
              <p:cNvSpPr>
                <a:spLocks noChangeShapeType="1"/>
              </p:cNvSpPr>
              <p:nvPr/>
            </p:nvSpPr>
            <p:spPr bwMode="auto">
              <a:xfrm>
                <a:off x="1435" y="30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42" name="Line 9"/>
              <p:cNvSpPr>
                <a:spLocks noChangeShapeType="1"/>
              </p:cNvSpPr>
              <p:nvPr/>
            </p:nvSpPr>
            <p:spPr bwMode="auto">
              <a:xfrm>
                <a:off x="1435" y="239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43" name="Line 10"/>
              <p:cNvSpPr>
                <a:spLocks noChangeShapeType="1"/>
              </p:cNvSpPr>
              <p:nvPr/>
            </p:nvSpPr>
            <p:spPr bwMode="auto">
              <a:xfrm>
                <a:off x="1435" y="173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44" name="Line 11"/>
              <p:cNvSpPr>
                <a:spLocks noChangeShapeType="1"/>
              </p:cNvSpPr>
              <p:nvPr/>
            </p:nvSpPr>
            <p:spPr bwMode="auto">
              <a:xfrm>
                <a:off x="1435" y="108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45" name="Line 12"/>
              <p:cNvSpPr>
                <a:spLocks noChangeShapeType="1"/>
              </p:cNvSpPr>
              <p:nvPr/>
            </p:nvSpPr>
            <p:spPr bwMode="auto">
              <a:xfrm>
                <a:off x="1435" y="42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46" name="Oval 13"/>
              <p:cNvSpPr>
                <a:spLocks noChangeArrowheads="1"/>
              </p:cNvSpPr>
              <p:nvPr/>
            </p:nvSpPr>
            <p:spPr bwMode="auto">
              <a:xfrm>
                <a:off x="1471" y="25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47" name="Oval 14"/>
              <p:cNvSpPr>
                <a:spLocks noChangeArrowheads="1"/>
              </p:cNvSpPr>
              <p:nvPr/>
            </p:nvSpPr>
            <p:spPr bwMode="auto">
              <a:xfrm>
                <a:off x="1522" y="24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48" name="Oval 15"/>
              <p:cNvSpPr>
                <a:spLocks noChangeArrowheads="1"/>
              </p:cNvSpPr>
              <p:nvPr/>
            </p:nvSpPr>
            <p:spPr bwMode="auto">
              <a:xfrm>
                <a:off x="1576" y="24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49" name="Oval 16"/>
              <p:cNvSpPr>
                <a:spLocks noChangeArrowheads="1"/>
              </p:cNvSpPr>
              <p:nvPr/>
            </p:nvSpPr>
            <p:spPr bwMode="auto">
              <a:xfrm>
                <a:off x="1626" y="2434"/>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50" name="Oval 17"/>
              <p:cNvSpPr>
                <a:spLocks noChangeArrowheads="1"/>
              </p:cNvSpPr>
              <p:nvPr/>
            </p:nvSpPr>
            <p:spPr bwMode="auto">
              <a:xfrm>
                <a:off x="1680" y="241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51" name="Oval 18"/>
              <p:cNvSpPr>
                <a:spLocks noChangeArrowheads="1"/>
              </p:cNvSpPr>
              <p:nvPr/>
            </p:nvSpPr>
            <p:spPr bwMode="auto">
              <a:xfrm>
                <a:off x="1730" y="241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52" name="Oval 19"/>
              <p:cNvSpPr>
                <a:spLocks noChangeArrowheads="1"/>
              </p:cNvSpPr>
              <p:nvPr/>
            </p:nvSpPr>
            <p:spPr bwMode="auto">
              <a:xfrm>
                <a:off x="1784" y="23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53" name="Oval 20"/>
              <p:cNvSpPr>
                <a:spLocks noChangeArrowheads="1"/>
              </p:cNvSpPr>
              <p:nvPr/>
            </p:nvSpPr>
            <p:spPr bwMode="auto">
              <a:xfrm>
                <a:off x="1838" y="2387"/>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54" name="Oval 21"/>
              <p:cNvSpPr>
                <a:spLocks noChangeArrowheads="1"/>
              </p:cNvSpPr>
              <p:nvPr/>
            </p:nvSpPr>
            <p:spPr bwMode="auto">
              <a:xfrm>
                <a:off x="1889" y="23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55" name="Oval 22"/>
              <p:cNvSpPr>
                <a:spLocks noChangeArrowheads="1"/>
              </p:cNvSpPr>
              <p:nvPr/>
            </p:nvSpPr>
            <p:spPr bwMode="auto">
              <a:xfrm>
                <a:off x="1943" y="23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56" name="Oval 23"/>
              <p:cNvSpPr>
                <a:spLocks noChangeArrowheads="1"/>
              </p:cNvSpPr>
              <p:nvPr/>
            </p:nvSpPr>
            <p:spPr bwMode="auto">
              <a:xfrm>
                <a:off x="1993" y="2336"/>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57" name="Oval 24"/>
              <p:cNvSpPr>
                <a:spLocks noChangeArrowheads="1"/>
              </p:cNvSpPr>
              <p:nvPr/>
            </p:nvSpPr>
            <p:spPr bwMode="auto">
              <a:xfrm>
                <a:off x="2047" y="23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58" name="Oval 25"/>
              <p:cNvSpPr>
                <a:spLocks noChangeArrowheads="1"/>
              </p:cNvSpPr>
              <p:nvPr/>
            </p:nvSpPr>
            <p:spPr bwMode="auto">
              <a:xfrm>
                <a:off x="2098" y="2311"/>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59" name="Oval 26"/>
              <p:cNvSpPr>
                <a:spLocks noChangeArrowheads="1"/>
              </p:cNvSpPr>
              <p:nvPr/>
            </p:nvSpPr>
            <p:spPr bwMode="auto">
              <a:xfrm>
                <a:off x="2152" y="22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60" name="Oval 27"/>
              <p:cNvSpPr>
                <a:spLocks noChangeArrowheads="1"/>
              </p:cNvSpPr>
              <p:nvPr/>
            </p:nvSpPr>
            <p:spPr bwMode="auto">
              <a:xfrm>
                <a:off x="2202" y="2282"/>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61" name="Oval 28"/>
              <p:cNvSpPr>
                <a:spLocks noChangeArrowheads="1"/>
              </p:cNvSpPr>
              <p:nvPr/>
            </p:nvSpPr>
            <p:spPr bwMode="auto">
              <a:xfrm>
                <a:off x="2256" y="22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62" name="Oval 29"/>
              <p:cNvSpPr>
                <a:spLocks noChangeArrowheads="1"/>
              </p:cNvSpPr>
              <p:nvPr/>
            </p:nvSpPr>
            <p:spPr bwMode="auto">
              <a:xfrm>
                <a:off x="2310" y="22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63" name="Oval 30"/>
              <p:cNvSpPr>
                <a:spLocks noChangeArrowheads="1"/>
              </p:cNvSpPr>
              <p:nvPr/>
            </p:nvSpPr>
            <p:spPr bwMode="auto">
              <a:xfrm>
                <a:off x="2360" y="2243"/>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64" name="Oval 31"/>
              <p:cNvSpPr>
                <a:spLocks noChangeArrowheads="1"/>
              </p:cNvSpPr>
              <p:nvPr/>
            </p:nvSpPr>
            <p:spPr bwMode="auto">
              <a:xfrm>
                <a:off x="2414" y="22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65" name="Oval 32"/>
              <p:cNvSpPr>
                <a:spLocks noChangeArrowheads="1"/>
              </p:cNvSpPr>
              <p:nvPr/>
            </p:nvSpPr>
            <p:spPr bwMode="auto">
              <a:xfrm>
                <a:off x="2465" y="22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66" name="Oval 33"/>
              <p:cNvSpPr>
                <a:spLocks noChangeArrowheads="1"/>
              </p:cNvSpPr>
              <p:nvPr/>
            </p:nvSpPr>
            <p:spPr bwMode="auto">
              <a:xfrm>
                <a:off x="2519" y="2210"/>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67" name="Oval 34"/>
              <p:cNvSpPr>
                <a:spLocks noChangeArrowheads="1"/>
              </p:cNvSpPr>
              <p:nvPr/>
            </p:nvSpPr>
            <p:spPr bwMode="auto">
              <a:xfrm>
                <a:off x="2569" y="2203"/>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68" name="Oval 35"/>
              <p:cNvSpPr>
                <a:spLocks noChangeArrowheads="1"/>
              </p:cNvSpPr>
              <p:nvPr/>
            </p:nvSpPr>
            <p:spPr bwMode="auto">
              <a:xfrm>
                <a:off x="2623" y="218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69" name="Oval 36"/>
              <p:cNvSpPr>
                <a:spLocks noChangeArrowheads="1"/>
              </p:cNvSpPr>
              <p:nvPr/>
            </p:nvSpPr>
            <p:spPr bwMode="auto">
              <a:xfrm>
                <a:off x="2677" y="2182"/>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70" name="Oval 37"/>
              <p:cNvSpPr>
                <a:spLocks noChangeArrowheads="1"/>
              </p:cNvSpPr>
              <p:nvPr/>
            </p:nvSpPr>
            <p:spPr bwMode="auto">
              <a:xfrm>
                <a:off x="2728" y="2167"/>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71" name="Oval 38"/>
              <p:cNvSpPr>
                <a:spLocks noChangeArrowheads="1"/>
              </p:cNvSpPr>
              <p:nvPr/>
            </p:nvSpPr>
            <p:spPr bwMode="auto">
              <a:xfrm>
                <a:off x="2782" y="21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72" name="Oval 39"/>
              <p:cNvSpPr>
                <a:spLocks noChangeArrowheads="1"/>
              </p:cNvSpPr>
              <p:nvPr/>
            </p:nvSpPr>
            <p:spPr bwMode="auto">
              <a:xfrm>
                <a:off x="2832" y="21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73" name="Oval 40"/>
              <p:cNvSpPr>
                <a:spLocks noChangeArrowheads="1"/>
              </p:cNvSpPr>
              <p:nvPr/>
            </p:nvSpPr>
            <p:spPr bwMode="auto">
              <a:xfrm>
                <a:off x="2886" y="21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74" name="Oval 41"/>
              <p:cNvSpPr>
                <a:spLocks noChangeArrowheads="1"/>
              </p:cNvSpPr>
              <p:nvPr/>
            </p:nvSpPr>
            <p:spPr bwMode="auto">
              <a:xfrm>
                <a:off x="2936" y="2124"/>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75" name="Oval 42"/>
              <p:cNvSpPr>
                <a:spLocks noChangeArrowheads="1"/>
              </p:cNvSpPr>
              <p:nvPr/>
            </p:nvSpPr>
            <p:spPr bwMode="auto">
              <a:xfrm>
                <a:off x="2990" y="21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76" name="Oval 43"/>
              <p:cNvSpPr>
                <a:spLocks noChangeArrowheads="1"/>
              </p:cNvSpPr>
              <p:nvPr/>
            </p:nvSpPr>
            <p:spPr bwMode="auto">
              <a:xfrm>
                <a:off x="3041" y="2095"/>
                <a:ext cx="39"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77" name="Oval 44"/>
              <p:cNvSpPr>
                <a:spLocks noChangeArrowheads="1"/>
              </p:cNvSpPr>
              <p:nvPr/>
            </p:nvSpPr>
            <p:spPr bwMode="auto">
              <a:xfrm>
                <a:off x="3095" y="20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78" name="Oval 45"/>
              <p:cNvSpPr>
                <a:spLocks noChangeArrowheads="1"/>
              </p:cNvSpPr>
              <p:nvPr/>
            </p:nvSpPr>
            <p:spPr bwMode="auto">
              <a:xfrm>
                <a:off x="3149" y="208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79" name="Oval 46"/>
              <p:cNvSpPr>
                <a:spLocks noChangeArrowheads="1"/>
              </p:cNvSpPr>
              <p:nvPr/>
            </p:nvSpPr>
            <p:spPr bwMode="auto">
              <a:xfrm>
                <a:off x="3199" y="208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80" name="Oval 47"/>
              <p:cNvSpPr>
                <a:spLocks noChangeArrowheads="1"/>
              </p:cNvSpPr>
              <p:nvPr/>
            </p:nvSpPr>
            <p:spPr bwMode="auto">
              <a:xfrm>
                <a:off x="3253" y="20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81" name="Oval 48"/>
              <p:cNvSpPr>
                <a:spLocks noChangeArrowheads="1"/>
              </p:cNvSpPr>
              <p:nvPr/>
            </p:nvSpPr>
            <p:spPr bwMode="auto">
              <a:xfrm>
                <a:off x="3304" y="20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82" name="Oval 49"/>
              <p:cNvSpPr>
                <a:spLocks noChangeArrowheads="1"/>
              </p:cNvSpPr>
              <p:nvPr/>
            </p:nvSpPr>
            <p:spPr bwMode="auto">
              <a:xfrm>
                <a:off x="3358" y="204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83" name="Oval 50"/>
              <p:cNvSpPr>
                <a:spLocks noChangeArrowheads="1"/>
              </p:cNvSpPr>
              <p:nvPr/>
            </p:nvSpPr>
            <p:spPr bwMode="auto">
              <a:xfrm>
                <a:off x="3408" y="204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84" name="Oval 51"/>
              <p:cNvSpPr>
                <a:spLocks noChangeArrowheads="1"/>
              </p:cNvSpPr>
              <p:nvPr/>
            </p:nvSpPr>
            <p:spPr bwMode="auto">
              <a:xfrm>
                <a:off x="3462" y="20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85" name="Oval 52"/>
              <p:cNvSpPr>
                <a:spLocks noChangeArrowheads="1"/>
              </p:cNvSpPr>
              <p:nvPr/>
            </p:nvSpPr>
            <p:spPr bwMode="auto">
              <a:xfrm>
                <a:off x="3512" y="2012"/>
                <a:ext cx="40"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86" name="Oval 53"/>
              <p:cNvSpPr>
                <a:spLocks noChangeArrowheads="1"/>
              </p:cNvSpPr>
              <p:nvPr/>
            </p:nvSpPr>
            <p:spPr bwMode="auto">
              <a:xfrm>
                <a:off x="3566" y="2009"/>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87" name="Oval 54"/>
              <p:cNvSpPr>
                <a:spLocks noChangeArrowheads="1"/>
              </p:cNvSpPr>
              <p:nvPr/>
            </p:nvSpPr>
            <p:spPr bwMode="auto">
              <a:xfrm>
                <a:off x="3620" y="19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88" name="Oval 55"/>
              <p:cNvSpPr>
                <a:spLocks noChangeArrowheads="1"/>
              </p:cNvSpPr>
              <p:nvPr/>
            </p:nvSpPr>
            <p:spPr bwMode="auto">
              <a:xfrm>
                <a:off x="3671" y="19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89" name="Oval 56"/>
              <p:cNvSpPr>
                <a:spLocks noChangeArrowheads="1"/>
              </p:cNvSpPr>
              <p:nvPr/>
            </p:nvSpPr>
            <p:spPr bwMode="auto">
              <a:xfrm>
                <a:off x="3725" y="19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90" name="Oval 57"/>
              <p:cNvSpPr>
                <a:spLocks noChangeArrowheads="1"/>
              </p:cNvSpPr>
              <p:nvPr/>
            </p:nvSpPr>
            <p:spPr bwMode="auto">
              <a:xfrm>
                <a:off x="3775" y="1969"/>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91" name="Oval 58"/>
              <p:cNvSpPr>
                <a:spLocks noChangeArrowheads="1"/>
              </p:cNvSpPr>
              <p:nvPr/>
            </p:nvSpPr>
            <p:spPr bwMode="auto">
              <a:xfrm>
                <a:off x="3829" y="1958"/>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92" name="Oval 59"/>
              <p:cNvSpPr>
                <a:spLocks noChangeArrowheads="1"/>
              </p:cNvSpPr>
              <p:nvPr/>
            </p:nvSpPr>
            <p:spPr bwMode="auto">
              <a:xfrm>
                <a:off x="3880" y="1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93" name="Oval 60"/>
              <p:cNvSpPr>
                <a:spLocks noChangeArrowheads="1"/>
              </p:cNvSpPr>
              <p:nvPr/>
            </p:nvSpPr>
            <p:spPr bwMode="auto">
              <a:xfrm>
                <a:off x="3934" y="19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94" name="Oval 61"/>
              <p:cNvSpPr>
                <a:spLocks noChangeArrowheads="1"/>
              </p:cNvSpPr>
              <p:nvPr/>
            </p:nvSpPr>
            <p:spPr bwMode="auto">
              <a:xfrm>
                <a:off x="3984" y="1933"/>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95" name="Oval 62"/>
              <p:cNvSpPr>
                <a:spLocks noChangeArrowheads="1"/>
              </p:cNvSpPr>
              <p:nvPr/>
            </p:nvSpPr>
            <p:spPr bwMode="auto">
              <a:xfrm>
                <a:off x="4038" y="1919"/>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96" name="Oval 63"/>
              <p:cNvSpPr>
                <a:spLocks noChangeArrowheads="1"/>
              </p:cNvSpPr>
              <p:nvPr/>
            </p:nvSpPr>
            <p:spPr bwMode="auto">
              <a:xfrm>
                <a:off x="4092" y="19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97" name="Oval 64"/>
              <p:cNvSpPr>
                <a:spLocks noChangeArrowheads="1"/>
              </p:cNvSpPr>
              <p:nvPr/>
            </p:nvSpPr>
            <p:spPr bwMode="auto">
              <a:xfrm>
                <a:off x="4142" y="1908"/>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98" name="Oval 65"/>
              <p:cNvSpPr>
                <a:spLocks noChangeArrowheads="1"/>
              </p:cNvSpPr>
              <p:nvPr/>
            </p:nvSpPr>
            <p:spPr bwMode="auto">
              <a:xfrm>
                <a:off x="4196" y="1901"/>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99" name="Oval 66"/>
              <p:cNvSpPr>
                <a:spLocks noChangeArrowheads="1"/>
              </p:cNvSpPr>
              <p:nvPr/>
            </p:nvSpPr>
            <p:spPr bwMode="auto">
              <a:xfrm>
                <a:off x="4247" y="18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00" name="Oval 67"/>
              <p:cNvSpPr>
                <a:spLocks noChangeArrowheads="1"/>
              </p:cNvSpPr>
              <p:nvPr/>
            </p:nvSpPr>
            <p:spPr bwMode="auto">
              <a:xfrm>
                <a:off x="4301" y="18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01" name="Oval 68"/>
              <p:cNvSpPr>
                <a:spLocks noChangeArrowheads="1"/>
              </p:cNvSpPr>
              <p:nvPr/>
            </p:nvSpPr>
            <p:spPr bwMode="auto">
              <a:xfrm>
                <a:off x="4351" y="18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02" name="Oval 69"/>
              <p:cNvSpPr>
                <a:spLocks noChangeArrowheads="1"/>
              </p:cNvSpPr>
              <p:nvPr/>
            </p:nvSpPr>
            <p:spPr bwMode="auto">
              <a:xfrm>
                <a:off x="4405" y="1858"/>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03" name="Oval 70"/>
              <p:cNvSpPr>
                <a:spLocks noChangeArrowheads="1"/>
              </p:cNvSpPr>
              <p:nvPr/>
            </p:nvSpPr>
            <p:spPr bwMode="auto">
              <a:xfrm>
                <a:off x="4456" y="1854"/>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04" name="Oval 71"/>
              <p:cNvSpPr>
                <a:spLocks noChangeArrowheads="1"/>
              </p:cNvSpPr>
              <p:nvPr/>
            </p:nvSpPr>
            <p:spPr bwMode="auto">
              <a:xfrm>
                <a:off x="4510" y="18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05" name="Oval 72"/>
              <p:cNvSpPr>
                <a:spLocks noChangeArrowheads="1"/>
              </p:cNvSpPr>
              <p:nvPr/>
            </p:nvSpPr>
            <p:spPr bwMode="auto">
              <a:xfrm>
                <a:off x="4564" y="18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06" name="Oval 73"/>
              <p:cNvSpPr>
                <a:spLocks noChangeArrowheads="1"/>
              </p:cNvSpPr>
              <p:nvPr/>
            </p:nvSpPr>
            <p:spPr bwMode="auto">
              <a:xfrm>
                <a:off x="4614" y="18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07" name="Oval 74"/>
              <p:cNvSpPr>
                <a:spLocks noChangeArrowheads="1"/>
              </p:cNvSpPr>
              <p:nvPr/>
            </p:nvSpPr>
            <p:spPr bwMode="auto">
              <a:xfrm>
                <a:off x="4668" y="18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08" name="Oval 75"/>
              <p:cNvSpPr>
                <a:spLocks noChangeArrowheads="1"/>
              </p:cNvSpPr>
              <p:nvPr/>
            </p:nvSpPr>
            <p:spPr bwMode="auto">
              <a:xfrm>
                <a:off x="4718" y="180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09" name="Oval 76"/>
              <p:cNvSpPr>
                <a:spLocks noChangeArrowheads="1"/>
              </p:cNvSpPr>
              <p:nvPr/>
            </p:nvSpPr>
            <p:spPr bwMode="auto">
              <a:xfrm>
                <a:off x="4772" y="17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10" name="Oval 77"/>
              <p:cNvSpPr>
                <a:spLocks noChangeArrowheads="1"/>
              </p:cNvSpPr>
              <p:nvPr/>
            </p:nvSpPr>
            <p:spPr bwMode="auto">
              <a:xfrm>
                <a:off x="4823" y="1796"/>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11" name="Oval 78"/>
              <p:cNvSpPr>
                <a:spLocks noChangeArrowheads="1"/>
              </p:cNvSpPr>
              <p:nvPr/>
            </p:nvSpPr>
            <p:spPr bwMode="auto">
              <a:xfrm>
                <a:off x="4877" y="1786"/>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12" name="Oval 79"/>
              <p:cNvSpPr>
                <a:spLocks noChangeArrowheads="1"/>
              </p:cNvSpPr>
              <p:nvPr/>
            </p:nvSpPr>
            <p:spPr bwMode="auto">
              <a:xfrm>
                <a:off x="4927" y="1768"/>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13" name="Oval 80"/>
              <p:cNvSpPr>
                <a:spLocks noChangeArrowheads="1"/>
              </p:cNvSpPr>
              <p:nvPr/>
            </p:nvSpPr>
            <p:spPr bwMode="auto">
              <a:xfrm>
                <a:off x="4981" y="1768"/>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14" name="Oval 81"/>
              <p:cNvSpPr>
                <a:spLocks noChangeArrowheads="1"/>
              </p:cNvSpPr>
              <p:nvPr/>
            </p:nvSpPr>
            <p:spPr bwMode="auto">
              <a:xfrm>
                <a:off x="5035" y="17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15" name="Oval 82"/>
              <p:cNvSpPr>
                <a:spLocks noChangeArrowheads="1"/>
              </p:cNvSpPr>
              <p:nvPr/>
            </p:nvSpPr>
            <p:spPr bwMode="auto">
              <a:xfrm>
                <a:off x="5086" y="17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16" name="Oval 83"/>
              <p:cNvSpPr>
                <a:spLocks noChangeArrowheads="1"/>
              </p:cNvSpPr>
              <p:nvPr/>
            </p:nvSpPr>
            <p:spPr bwMode="auto">
              <a:xfrm>
                <a:off x="5140" y="17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17" name="Oval 84"/>
              <p:cNvSpPr>
                <a:spLocks noChangeArrowheads="1"/>
              </p:cNvSpPr>
              <p:nvPr/>
            </p:nvSpPr>
            <p:spPr bwMode="auto">
              <a:xfrm>
                <a:off x="5190" y="17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18" name="Oval 85"/>
              <p:cNvSpPr>
                <a:spLocks noChangeArrowheads="1"/>
              </p:cNvSpPr>
              <p:nvPr/>
            </p:nvSpPr>
            <p:spPr bwMode="auto">
              <a:xfrm>
                <a:off x="5244" y="17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19" name="Oval 86"/>
              <p:cNvSpPr>
                <a:spLocks noChangeArrowheads="1"/>
              </p:cNvSpPr>
              <p:nvPr/>
            </p:nvSpPr>
            <p:spPr bwMode="auto">
              <a:xfrm>
                <a:off x="5294" y="1699"/>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20" name="Oval 87"/>
              <p:cNvSpPr>
                <a:spLocks noChangeArrowheads="1"/>
              </p:cNvSpPr>
              <p:nvPr/>
            </p:nvSpPr>
            <p:spPr bwMode="auto">
              <a:xfrm>
                <a:off x="5348" y="16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21" name="Oval 88"/>
              <p:cNvSpPr>
                <a:spLocks noChangeArrowheads="1"/>
              </p:cNvSpPr>
              <p:nvPr/>
            </p:nvSpPr>
            <p:spPr bwMode="auto">
              <a:xfrm>
                <a:off x="5399" y="1685"/>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22" name="Oval 89"/>
              <p:cNvSpPr>
                <a:spLocks noChangeArrowheads="1"/>
              </p:cNvSpPr>
              <p:nvPr/>
            </p:nvSpPr>
            <p:spPr bwMode="auto">
              <a:xfrm>
                <a:off x="5453" y="16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23" name="Oval 90"/>
              <p:cNvSpPr>
                <a:spLocks noChangeArrowheads="1"/>
              </p:cNvSpPr>
              <p:nvPr/>
            </p:nvSpPr>
            <p:spPr bwMode="auto">
              <a:xfrm>
                <a:off x="5507" y="165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24" name="Oval 91"/>
              <p:cNvSpPr>
                <a:spLocks noChangeArrowheads="1"/>
              </p:cNvSpPr>
              <p:nvPr/>
            </p:nvSpPr>
            <p:spPr bwMode="auto">
              <a:xfrm>
                <a:off x="5557" y="1638"/>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25" name="Oval 92"/>
              <p:cNvSpPr>
                <a:spLocks noChangeArrowheads="1"/>
              </p:cNvSpPr>
              <p:nvPr/>
            </p:nvSpPr>
            <p:spPr bwMode="auto">
              <a:xfrm>
                <a:off x="5611" y="1642"/>
                <a:ext cx="36" cy="3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26" name="Oval 93"/>
              <p:cNvSpPr>
                <a:spLocks noChangeArrowheads="1"/>
              </p:cNvSpPr>
              <p:nvPr/>
            </p:nvSpPr>
            <p:spPr bwMode="auto">
              <a:xfrm>
                <a:off x="5662" y="16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27" name="Oval 94"/>
              <p:cNvSpPr>
                <a:spLocks noChangeArrowheads="1"/>
              </p:cNvSpPr>
              <p:nvPr/>
            </p:nvSpPr>
            <p:spPr bwMode="auto">
              <a:xfrm>
                <a:off x="5716" y="16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28" name="Oval 95"/>
              <p:cNvSpPr>
                <a:spLocks noChangeArrowheads="1"/>
              </p:cNvSpPr>
              <p:nvPr/>
            </p:nvSpPr>
            <p:spPr bwMode="auto">
              <a:xfrm>
                <a:off x="5766" y="1606"/>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29" name="Oval 96"/>
              <p:cNvSpPr>
                <a:spLocks noChangeArrowheads="1"/>
              </p:cNvSpPr>
              <p:nvPr/>
            </p:nvSpPr>
            <p:spPr bwMode="auto">
              <a:xfrm>
                <a:off x="5820" y="159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0" name="Oval 97"/>
              <p:cNvSpPr>
                <a:spLocks noChangeArrowheads="1"/>
              </p:cNvSpPr>
              <p:nvPr/>
            </p:nvSpPr>
            <p:spPr bwMode="auto">
              <a:xfrm>
                <a:off x="5874" y="1580"/>
                <a:ext cx="36"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1" name="Oval 98"/>
              <p:cNvSpPr>
                <a:spLocks noChangeArrowheads="1"/>
              </p:cNvSpPr>
              <p:nvPr/>
            </p:nvSpPr>
            <p:spPr bwMode="auto">
              <a:xfrm>
                <a:off x="5924" y="15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2" name="Oval 99"/>
              <p:cNvSpPr>
                <a:spLocks noChangeArrowheads="1"/>
              </p:cNvSpPr>
              <p:nvPr/>
            </p:nvSpPr>
            <p:spPr bwMode="auto">
              <a:xfrm>
                <a:off x="5978" y="15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3" name="Oval 100"/>
              <p:cNvSpPr>
                <a:spLocks noChangeArrowheads="1"/>
              </p:cNvSpPr>
              <p:nvPr/>
            </p:nvSpPr>
            <p:spPr bwMode="auto">
              <a:xfrm>
                <a:off x="6029"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4" name="Oval 101"/>
              <p:cNvSpPr>
                <a:spLocks noChangeArrowheads="1"/>
              </p:cNvSpPr>
              <p:nvPr/>
            </p:nvSpPr>
            <p:spPr bwMode="auto">
              <a:xfrm>
                <a:off x="6083" y="15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5" name="Oval 102"/>
              <p:cNvSpPr>
                <a:spLocks noChangeArrowheads="1"/>
              </p:cNvSpPr>
              <p:nvPr/>
            </p:nvSpPr>
            <p:spPr bwMode="auto">
              <a:xfrm>
                <a:off x="6133" y="15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6" name="Oval 103"/>
              <p:cNvSpPr>
                <a:spLocks noChangeArrowheads="1"/>
              </p:cNvSpPr>
              <p:nvPr/>
            </p:nvSpPr>
            <p:spPr bwMode="auto">
              <a:xfrm>
                <a:off x="6187" y="14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7" name="Oval 104"/>
              <p:cNvSpPr>
                <a:spLocks noChangeArrowheads="1"/>
              </p:cNvSpPr>
              <p:nvPr/>
            </p:nvSpPr>
            <p:spPr bwMode="auto">
              <a:xfrm>
                <a:off x="6238" y="1476"/>
                <a:ext cx="39" cy="40"/>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8" name="Oval 105"/>
              <p:cNvSpPr>
                <a:spLocks noChangeArrowheads="1"/>
              </p:cNvSpPr>
              <p:nvPr/>
            </p:nvSpPr>
            <p:spPr bwMode="auto">
              <a:xfrm>
                <a:off x="6292" y="14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39" name="Oval 106"/>
              <p:cNvSpPr>
                <a:spLocks noChangeArrowheads="1"/>
              </p:cNvSpPr>
              <p:nvPr/>
            </p:nvSpPr>
            <p:spPr bwMode="auto">
              <a:xfrm>
                <a:off x="6342" y="1440"/>
                <a:ext cx="40"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0" name="Oval 107"/>
              <p:cNvSpPr>
                <a:spLocks noChangeArrowheads="1"/>
              </p:cNvSpPr>
              <p:nvPr/>
            </p:nvSpPr>
            <p:spPr bwMode="auto">
              <a:xfrm>
                <a:off x="6396" y="14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1" name="Oval 108"/>
              <p:cNvSpPr>
                <a:spLocks noChangeArrowheads="1"/>
              </p:cNvSpPr>
              <p:nvPr/>
            </p:nvSpPr>
            <p:spPr bwMode="auto">
              <a:xfrm>
                <a:off x="6450" y="13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2" name="Oval 109"/>
              <p:cNvSpPr>
                <a:spLocks noChangeArrowheads="1"/>
              </p:cNvSpPr>
              <p:nvPr/>
            </p:nvSpPr>
            <p:spPr bwMode="auto">
              <a:xfrm>
                <a:off x="6500" y="13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3" name="Oval 110"/>
              <p:cNvSpPr>
                <a:spLocks noChangeArrowheads="1"/>
              </p:cNvSpPr>
              <p:nvPr/>
            </p:nvSpPr>
            <p:spPr bwMode="auto">
              <a:xfrm>
                <a:off x="6554" y="13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4" name="Oval 111"/>
              <p:cNvSpPr>
                <a:spLocks noChangeArrowheads="1"/>
              </p:cNvSpPr>
              <p:nvPr/>
            </p:nvSpPr>
            <p:spPr bwMode="auto">
              <a:xfrm>
                <a:off x="6605" y="13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5" name="Oval 112"/>
              <p:cNvSpPr>
                <a:spLocks noChangeArrowheads="1"/>
              </p:cNvSpPr>
              <p:nvPr/>
            </p:nvSpPr>
            <p:spPr bwMode="auto">
              <a:xfrm>
                <a:off x="6659" y="12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6" name="Freeform 113"/>
              <p:cNvSpPr>
                <a:spLocks/>
              </p:cNvSpPr>
              <p:nvPr/>
            </p:nvSpPr>
            <p:spPr bwMode="auto">
              <a:xfrm>
                <a:off x="1457" y="2848"/>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7" name="Freeform 114"/>
              <p:cNvSpPr>
                <a:spLocks/>
              </p:cNvSpPr>
              <p:nvPr/>
            </p:nvSpPr>
            <p:spPr bwMode="auto">
              <a:xfrm>
                <a:off x="1511" y="2844"/>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8" name="Freeform 115"/>
              <p:cNvSpPr>
                <a:spLocks/>
              </p:cNvSpPr>
              <p:nvPr/>
            </p:nvSpPr>
            <p:spPr bwMode="auto">
              <a:xfrm>
                <a:off x="1561" y="2801"/>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49" name="Freeform 116"/>
              <p:cNvSpPr>
                <a:spLocks/>
              </p:cNvSpPr>
              <p:nvPr/>
            </p:nvSpPr>
            <p:spPr bwMode="auto">
              <a:xfrm>
                <a:off x="1615" y="2786"/>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0" name="Freeform 117"/>
              <p:cNvSpPr>
                <a:spLocks/>
              </p:cNvSpPr>
              <p:nvPr/>
            </p:nvSpPr>
            <p:spPr bwMode="auto">
              <a:xfrm>
                <a:off x="1669" y="2765"/>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1" name="Freeform 118"/>
              <p:cNvSpPr>
                <a:spLocks/>
              </p:cNvSpPr>
              <p:nvPr/>
            </p:nvSpPr>
            <p:spPr bwMode="auto">
              <a:xfrm>
                <a:off x="1720" y="2758"/>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2" name="Freeform 119"/>
              <p:cNvSpPr>
                <a:spLocks/>
              </p:cNvSpPr>
              <p:nvPr/>
            </p:nvSpPr>
            <p:spPr bwMode="auto">
              <a:xfrm>
                <a:off x="1774" y="2747"/>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3" name="Freeform 120"/>
              <p:cNvSpPr>
                <a:spLocks/>
              </p:cNvSpPr>
              <p:nvPr/>
            </p:nvSpPr>
            <p:spPr bwMode="auto">
              <a:xfrm>
                <a:off x="1824" y="2736"/>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4" name="Freeform 121"/>
              <p:cNvSpPr>
                <a:spLocks/>
              </p:cNvSpPr>
              <p:nvPr/>
            </p:nvSpPr>
            <p:spPr bwMode="auto">
              <a:xfrm>
                <a:off x="1878" y="272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5" name="Freeform 122"/>
              <p:cNvSpPr>
                <a:spLocks/>
              </p:cNvSpPr>
              <p:nvPr/>
            </p:nvSpPr>
            <p:spPr bwMode="auto">
              <a:xfrm>
                <a:off x="1928" y="2711"/>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6" name="Freeform 123"/>
              <p:cNvSpPr>
                <a:spLocks/>
              </p:cNvSpPr>
              <p:nvPr/>
            </p:nvSpPr>
            <p:spPr bwMode="auto">
              <a:xfrm>
                <a:off x="1982" y="2707"/>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7" name="Freeform 124"/>
              <p:cNvSpPr>
                <a:spLocks/>
              </p:cNvSpPr>
              <p:nvPr/>
            </p:nvSpPr>
            <p:spPr bwMode="auto">
              <a:xfrm>
                <a:off x="2033" y="270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8" name="Freeform 125"/>
              <p:cNvSpPr>
                <a:spLocks/>
              </p:cNvSpPr>
              <p:nvPr/>
            </p:nvSpPr>
            <p:spPr bwMode="auto">
              <a:xfrm>
                <a:off x="2087" y="2693"/>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59" name="Freeform 126"/>
              <p:cNvSpPr>
                <a:spLocks/>
              </p:cNvSpPr>
              <p:nvPr/>
            </p:nvSpPr>
            <p:spPr bwMode="auto">
              <a:xfrm>
                <a:off x="2141" y="2693"/>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0" name="Freeform 127"/>
              <p:cNvSpPr>
                <a:spLocks/>
              </p:cNvSpPr>
              <p:nvPr/>
            </p:nvSpPr>
            <p:spPr bwMode="auto">
              <a:xfrm>
                <a:off x="2191" y="2675"/>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1" name="Freeform 128"/>
              <p:cNvSpPr>
                <a:spLocks/>
              </p:cNvSpPr>
              <p:nvPr/>
            </p:nvSpPr>
            <p:spPr bwMode="auto">
              <a:xfrm>
                <a:off x="2245" y="2678"/>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2" name="Freeform 129"/>
              <p:cNvSpPr>
                <a:spLocks/>
              </p:cNvSpPr>
              <p:nvPr/>
            </p:nvSpPr>
            <p:spPr bwMode="auto">
              <a:xfrm>
                <a:off x="2296" y="265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3" name="Freeform 130"/>
              <p:cNvSpPr>
                <a:spLocks/>
              </p:cNvSpPr>
              <p:nvPr/>
            </p:nvSpPr>
            <p:spPr bwMode="auto">
              <a:xfrm>
                <a:off x="2350" y="2657"/>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4" name="Freeform 131"/>
              <p:cNvSpPr>
                <a:spLocks/>
              </p:cNvSpPr>
              <p:nvPr/>
            </p:nvSpPr>
            <p:spPr bwMode="auto">
              <a:xfrm>
                <a:off x="2400" y="264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5" name="Freeform 132"/>
              <p:cNvSpPr>
                <a:spLocks/>
              </p:cNvSpPr>
              <p:nvPr/>
            </p:nvSpPr>
            <p:spPr bwMode="auto">
              <a:xfrm>
                <a:off x="2454" y="2642"/>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6" name="Freeform 133"/>
              <p:cNvSpPr>
                <a:spLocks/>
              </p:cNvSpPr>
              <p:nvPr/>
            </p:nvSpPr>
            <p:spPr bwMode="auto">
              <a:xfrm>
                <a:off x="2504" y="2628"/>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7" name="Freeform 134"/>
              <p:cNvSpPr>
                <a:spLocks/>
              </p:cNvSpPr>
              <p:nvPr/>
            </p:nvSpPr>
            <p:spPr bwMode="auto">
              <a:xfrm>
                <a:off x="2558" y="2599"/>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8" name="Freeform 135"/>
              <p:cNvSpPr>
                <a:spLocks/>
              </p:cNvSpPr>
              <p:nvPr/>
            </p:nvSpPr>
            <p:spPr bwMode="auto">
              <a:xfrm>
                <a:off x="2612" y="2603"/>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69" name="Freeform 136"/>
              <p:cNvSpPr>
                <a:spLocks/>
              </p:cNvSpPr>
              <p:nvPr/>
            </p:nvSpPr>
            <p:spPr bwMode="auto">
              <a:xfrm>
                <a:off x="2663" y="2621"/>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70" name="Freeform 137"/>
              <p:cNvSpPr>
                <a:spLocks/>
              </p:cNvSpPr>
              <p:nvPr/>
            </p:nvSpPr>
            <p:spPr bwMode="auto">
              <a:xfrm>
                <a:off x="2717" y="2603"/>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71" name="Freeform 138"/>
              <p:cNvSpPr>
                <a:spLocks/>
              </p:cNvSpPr>
              <p:nvPr/>
            </p:nvSpPr>
            <p:spPr bwMode="auto">
              <a:xfrm>
                <a:off x="2767" y="2588"/>
                <a:ext cx="61" cy="51"/>
              </a:xfrm>
              <a:custGeom>
                <a:avLst/>
                <a:gdLst>
                  <a:gd name="T0" fmla="*/ 33 w 61"/>
                  <a:gd name="T1" fmla="*/ 0 h 51"/>
                  <a:gd name="T2" fmla="*/ 0 w 61"/>
                  <a:gd name="T3" fmla="*/ 51 h 51"/>
                  <a:gd name="T4" fmla="*/ 61 w 61"/>
                  <a:gd name="T5" fmla="*/ 51 h 51"/>
                  <a:gd name="T6" fmla="*/ 33 w 61"/>
                  <a:gd name="T7" fmla="*/ 0 h 51"/>
                </a:gdLst>
                <a:ahLst/>
                <a:cxnLst>
                  <a:cxn ang="0">
                    <a:pos x="T0" y="T1"/>
                  </a:cxn>
                  <a:cxn ang="0">
                    <a:pos x="T2" y="T3"/>
                  </a:cxn>
                  <a:cxn ang="0">
                    <a:pos x="T4" y="T5"/>
                  </a:cxn>
                  <a:cxn ang="0">
                    <a:pos x="T6" y="T7"/>
                  </a:cxn>
                </a:cxnLst>
                <a:rect l="0" t="0" r="r" b="b"/>
                <a:pathLst>
                  <a:path w="61" h="51">
                    <a:moveTo>
                      <a:pt x="33" y="0"/>
                    </a:moveTo>
                    <a:lnTo>
                      <a:pt x="0" y="51"/>
                    </a:lnTo>
                    <a:lnTo>
                      <a:pt x="61"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72" name="Freeform 139"/>
              <p:cNvSpPr>
                <a:spLocks/>
              </p:cNvSpPr>
              <p:nvPr/>
            </p:nvSpPr>
            <p:spPr bwMode="auto">
              <a:xfrm>
                <a:off x="2821" y="2567"/>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73" name="Freeform 140"/>
              <p:cNvSpPr>
                <a:spLocks/>
              </p:cNvSpPr>
              <p:nvPr/>
            </p:nvSpPr>
            <p:spPr bwMode="auto">
              <a:xfrm>
                <a:off x="2872" y="256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74" name="Freeform 141"/>
              <p:cNvSpPr>
                <a:spLocks/>
              </p:cNvSpPr>
              <p:nvPr/>
            </p:nvSpPr>
            <p:spPr bwMode="auto">
              <a:xfrm>
                <a:off x="2926" y="2567"/>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75" name="Freeform 142"/>
              <p:cNvSpPr>
                <a:spLocks/>
              </p:cNvSpPr>
              <p:nvPr/>
            </p:nvSpPr>
            <p:spPr bwMode="auto">
              <a:xfrm>
                <a:off x="2980" y="2556"/>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76" name="Freeform 143"/>
              <p:cNvSpPr>
                <a:spLocks/>
              </p:cNvSpPr>
              <p:nvPr/>
            </p:nvSpPr>
            <p:spPr bwMode="auto">
              <a:xfrm>
                <a:off x="3030" y="255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77" name="Freeform 144"/>
              <p:cNvSpPr>
                <a:spLocks/>
              </p:cNvSpPr>
              <p:nvPr/>
            </p:nvSpPr>
            <p:spPr bwMode="auto">
              <a:xfrm>
                <a:off x="3084" y="252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78" name="Freeform 145"/>
              <p:cNvSpPr>
                <a:spLocks/>
              </p:cNvSpPr>
              <p:nvPr/>
            </p:nvSpPr>
            <p:spPr bwMode="auto">
              <a:xfrm>
                <a:off x="3134" y="2524"/>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79" name="Freeform 146"/>
              <p:cNvSpPr>
                <a:spLocks/>
              </p:cNvSpPr>
              <p:nvPr/>
            </p:nvSpPr>
            <p:spPr bwMode="auto">
              <a:xfrm>
                <a:off x="3188" y="2516"/>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80" name="Freeform 147"/>
              <p:cNvSpPr>
                <a:spLocks/>
              </p:cNvSpPr>
              <p:nvPr/>
            </p:nvSpPr>
            <p:spPr bwMode="auto">
              <a:xfrm>
                <a:off x="3239" y="2509"/>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81" name="Freeform 148"/>
              <p:cNvSpPr>
                <a:spLocks/>
              </p:cNvSpPr>
              <p:nvPr/>
            </p:nvSpPr>
            <p:spPr bwMode="auto">
              <a:xfrm>
                <a:off x="3293" y="252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82" name="Freeform 149"/>
              <p:cNvSpPr>
                <a:spLocks/>
              </p:cNvSpPr>
              <p:nvPr/>
            </p:nvSpPr>
            <p:spPr bwMode="auto">
              <a:xfrm>
                <a:off x="3343" y="248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83" name="Freeform 150"/>
              <p:cNvSpPr>
                <a:spLocks/>
              </p:cNvSpPr>
              <p:nvPr/>
            </p:nvSpPr>
            <p:spPr bwMode="auto">
              <a:xfrm>
                <a:off x="3397" y="2473"/>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84" name="Freeform 151"/>
              <p:cNvSpPr>
                <a:spLocks/>
              </p:cNvSpPr>
              <p:nvPr/>
            </p:nvSpPr>
            <p:spPr bwMode="auto">
              <a:xfrm>
                <a:off x="3451" y="248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85" name="Freeform 152"/>
              <p:cNvSpPr>
                <a:spLocks/>
              </p:cNvSpPr>
              <p:nvPr/>
            </p:nvSpPr>
            <p:spPr bwMode="auto">
              <a:xfrm>
                <a:off x="3502" y="2459"/>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86" name="Freeform 153"/>
              <p:cNvSpPr>
                <a:spLocks/>
              </p:cNvSpPr>
              <p:nvPr/>
            </p:nvSpPr>
            <p:spPr bwMode="auto">
              <a:xfrm>
                <a:off x="3556" y="2466"/>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87" name="Freeform 154"/>
              <p:cNvSpPr>
                <a:spLocks/>
              </p:cNvSpPr>
              <p:nvPr/>
            </p:nvSpPr>
            <p:spPr bwMode="auto">
              <a:xfrm>
                <a:off x="3606" y="2448"/>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88" name="Freeform 155"/>
              <p:cNvSpPr>
                <a:spLocks/>
              </p:cNvSpPr>
              <p:nvPr/>
            </p:nvSpPr>
            <p:spPr bwMode="auto">
              <a:xfrm>
                <a:off x="3660" y="243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89" name="Freeform 156"/>
              <p:cNvSpPr>
                <a:spLocks/>
              </p:cNvSpPr>
              <p:nvPr/>
            </p:nvSpPr>
            <p:spPr bwMode="auto">
              <a:xfrm>
                <a:off x="3710" y="2452"/>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90" name="Freeform 157"/>
              <p:cNvSpPr>
                <a:spLocks/>
              </p:cNvSpPr>
              <p:nvPr/>
            </p:nvSpPr>
            <p:spPr bwMode="auto">
              <a:xfrm>
                <a:off x="3764" y="2434"/>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91" name="Freeform 158"/>
              <p:cNvSpPr>
                <a:spLocks/>
              </p:cNvSpPr>
              <p:nvPr/>
            </p:nvSpPr>
            <p:spPr bwMode="auto">
              <a:xfrm>
                <a:off x="3815" y="2419"/>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92" name="Freeform 159"/>
              <p:cNvSpPr>
                <a:spLocks/>
              </p:cNvSpPr>
              <p:nvPr/>
            </p:nvSpPr>
            <p:spPr bwMode="auto">
              <a:xfrm>
                <a:off x="3869" y="2398"/>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93" name="Freeform 160"/>
              <p:cNvSpPr>
                <a:spLocks/>
              </p:cNvSpPr>
              <p:nvPr/>
            </p:nvSpPr>
            <p:spPr bwMode="auto">
              <a:xfrm>
                <a:off x="3923" y="2412"/>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94" name="Freeform 161"/>
              <p:cNvSpPr>
                <a:spLocks/>
              </p:cNvSpPr>
              <p:nvPr/>
            </p:nvSpPr>
            <p:spPr bwMode="auto">
              <a:xfrm>
                <a:off x="3973" y="2405"/>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95" name="Freeform 162"/>
              <p:cNvSpPr>
                <a:spLocks/>
              </p:cNvSpPr>
              <p:nvPr/>
            </p:nvSpPr>
            <p:spPr bwMode="auto">
              <a:xfrm>
                <a:off x="4027" y="2383"/>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96" name="Freeform 163"/>
              <p:cNvSpPr>
                <a:spLocks/>
              </p:cNvSpPr>
              <p:nvPr/>
            </p:nvSpPr>
            <p:spPr bwMode="auto">
              <a:xfrm>
                <a:off x="4078" y="238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97" name="Freeform 164"/>
              <p:cNvSpPr>
                <a:spLocks/>
              </p:cNvSpPr>
              <p:nvPr/>
            </p:nvSpPr>
            <p:spPr bwMode="auto">
              <a:xfrm>
                <a:off x="4132" y="2362"/>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98" name="Freeform 165"/>
              <p:cNvSpPr>
                <a:spLocks/>
              </p:cNvSpPr>
              <p:nvPr/>
            </p:nvSpPr>
            <p:spPr bwMode="auto">
              <a:xfrm>
                <a:off x="4182" y="235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99" name="Freeform 166"/>
              <p:cNvSpPr>
                <a:spLocks/>
              </p:cNvSpPr>
              <p:nvPr/>
            </p:nvSpPr>
            <p:spPr bwMode="auto">
              <a:xfrm>
                <a:off x="4236" y="2369"/>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00" name="Freeform 167"/>
              <p:cNvSpPr>
                <a:spLocks/>
              </p:cNvSpPr>
              <p:nvPr/>
            </p:nvSpPr>
            <p:spPr bwMode="auto">
              <a:xfrm>
                <a:off x="4286" y="2336"/>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01" name="Freeform 168"/>
              <p:cNvSpPr>
                <a:spLocks/>
              </p:cNvSpPr>
              <p:nvPr/>
            </p:nvSpPr>
            <p:spPr bwMode="auto">
              <a:xfrm>
                <a:off x="4340" y="2358"/>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02" name="Freeform 169"/>
              <p:cNvSpPr>
                <a:spLocks/>
              </p:cNvSpPr>
              <p:nvPr/>
            </p:nvSpPr>
            <p:spPr bwMode="auto">
              <a:xfrm>
                <a:off x="4394" y="2333"/>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03" name="Freeform 170"/>
              <p:cNvSpPr>
                <a:spLocks/>
              </p:cNvSpPr>
              <p:nvPr/>
            </p:nvSpPr>
            <p:spPr bwMode="auto">
              <a:xfrm>
                <a:off x="4445" y="2326"/>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04" name="Freeform 171"/>
              <p:cNvSpPr>
                <a:spLocks/>
              </p:cNvSpPr>
              <p:nvPr/>
            </p:nvSpPr>
            <p:spPr bwMode="auto">
              <a:xfrm>
                <a:off x="4499" y="2318"/>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05" name="Freeform 172"/>
              <p:cNvSpPr>
                <a:spLocks/>
              </p:cNvSpPr>
              <p:nvPr/>
            </p:nvSpPr>
            <p:spPr bwMode="auto">
              <a:xfrm>
                <a:off x="4549" y="2318"/>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06" name="Freeform 173"/>
              <p:cNvSpPr>
                <a:spLocks/>
              </p:cNvSpPr>
              <p:nvPr/>
            </p:nvSpPr>
            <p:spPr bwMode="auto">
              <a:xfrm>
                <a:off x="4603" y="2311"/>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07" name="Freeform 174"/>
              <p:cNvSpPr>
                <a:spLocks/>
              </p:cNvSpPr>
              <p:nvPr/>
            </p:nvSpPr>
            <p:spPr bwMode="auto">
              <a:xfrm>
                <a:off x="4654" y="229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08" name="Freeform 175"/>
              <p:cNvSpPr>
                <a:spLocks/>
              </p:cNvSpPr>
              <p:nvPr/>
            </p:nvSpPr>
            <p:spPr bwMode="auto">
              <a:xfrm>
                <a:off x="4708" y="2304"/>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09" name="Freeform 176"/>
              <p:cNvSpPr>
                <a:spLocks/>
              </p:cNvSpPr>
              <p:nvPr/>
            </p:nvSpPr>
            <p:spPr bwMode="auto">
              <a:xfrm>
                <a:off x="4758" y="2297"/>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10" name="Freeform 177"/>
              <p:cNvSpPr>
                <a:spLocks/>
              </p:cNvSpPr>
              <p:nvPr/>
            </p:nvSpPr>
            <p:spPr bwMode="auto">
              <a:xfrm>
                <a:off x="4812" y="2308"/>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11" name="Freeform 178"/>
              <p:cNvSpPr>
                <a:spLocks/>
              </p:cNvSpPr>
              <p:nvPr/>
            </p:nvSpPr>
            <p:spPr bwMode="auto">
              <a:xfrm>
                <a:off x="4866" y="2300"/>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12" name="Freeform 179"/>
              <p:cNvSpPr>
                <a:spLocks/>
              </p:cNvSpPr>
              <p:nvPr/>
            </p:nvSpPr>
            <p:spPr bwMode="auto">
              <a:xfrm>
                <a:off x="4916" y="2275"/>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13" name="Freeform 180"/>
              <p:cNvSpPr>
                <a:spLocks/>
              </p:cNvSpPr>
              <p:nvPr/>
            </p:nvSpPr>
            <p:spPr bwMode="auto">
              <a:xfrm>
                <a:off x="4970" y="2257"/>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14" name="Freeform 181"/>
              <p:cNvSpPr>
                <a:spLocks/>
              </p:cNvSpPr>
              <p:nvPr/>
            </p:nvSpPr>
            <p:spPr bwMode="auto">
              <a:xfrm>
                <a:off x="5021" y="2221"/>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15" name="Freeform 182"/>
              <p:cNvSpPr>
                <a:spLocks/>
              </p:cNvSpPr>
              <p:nvPr/>
            </p:nvSpPr>
            <p:spPr bwMode="auto">
              <a:xfrm>
                <a:off x="5075" y="224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16" name="Freeform 183"/>
              <p:cNvSpPr>
                <a:spLocks/>
              </p:cNvSpPr>
              <p:nvPr/>
            </p:nvSpPr>
            <p:spPr bwMode="auto">
              <a:xfrm>
                <a:off x="5125" y="2239"/>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17" name="Freeform 184"/>
              <p:cNvSpPr>
                <a:spLocks/>
              </p:cNvSpPr>
              <p:nvPr/>
            </p:nvSpPr>
            <p:spPr bwMode="auto">
              <a:xfrm>
                <a:off x="5179" y="2221"/>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18" name="Freeform 185"/>
              <p:cNvSpPr>
                <a:spLocks/>
              </p:cNvSpPr>
              <p:nvPr/>
            </p:nvSpPr>
            <p:spPr bwMode="auto">
              <a:xfrm>
                <a:off x="5230" y="2207"/>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19" name="Freeform 186"/>
              <p:cNvSpPr>
                <a:spLocks/>
              </p:cNvSpPr>
              <p:nvPr/>
            </p:nvSpPr>
            <p:spPr bwMode="auto">
              <a:xfrm>
                <a:off x="5284" y="2218"/>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20" name="Freeform 187"/>
              <p:cNvSpPr>
                <a:spLocks/>
              </p:cNvSpPr>
              <p:nvPr/>
            </p:nvSpPr>
            <p:spPr bwMode="auto">
              <a:xfrm>
                <a:off x="5338" y="2232"/>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21" name="Freeform 188"/>
              <p:cNvSpPr>
                <a:spLocks/>
              </p:cNvSpPr>
              <p:nvPr/>
            </p:nvSpPr>
            <p:spPr bwMode="auto">
              <a:xfrm>
                <a:off x="5388" y="2192"/>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22" name="Freeform 189"/>
              <p:cNvSpPr>
                <a:spLocks/>
              </p:cNvSpPr>
              <p:nvPr/>
            </p:nvSpPr>
            <p:spPr bwMode="auto">
              <a:xfrm>
                <a:off x="5442" y="219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23" name="Freeform 190"/>
              <p:cNvSpPr>
                <a:spLocks/>
              </p:cNvSpPr>
              <p:nvPr/>
            </p:nvSpPr>
            <p:spPr bwMode="auto">
              <a:xfrm>
                <a:off x="5492" y="2200"/>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24" name="Freeform 191"/>
              <p:cNvSpPr>
                <a:spLocks/>
              </p:cNvSpPr>
              <p:nvPr/>
            </p:nvSpPr>
            <p:spPr bwMode="auto">
              <a:xfrm>
                <a:off x="5546" y="2174"/>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25" name="Freeform 192"/>
              <p:cNvSpPr>
                <a:spLocks/>
              </p:cNvSpPr>
              <p:nvPr/>
            </p:nvSpPr>
            <p:spPr bwMode="auto">
              <a:xfrm>
                <a:off x="5597" y="2131"/>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26" name="Freeform 193"/>
              <p:cNvSpPr>
                <a:spLocks/>
              </p:cNvSpPr>
              <p:nvPr/>
            </p:nvSpPr>
            <p:spPr bwMode="auto">
              <a:xfrm>
                <a:off x="5651" y="2138"/>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27" name="Freeform 194"/>
              <p:cNvSpPr>
                <a:spLocks/>
              </p:cNvSpPr>
              <p:nvPr/>
            </p:nvSpPr>
            <p:spPr bwMode="auto">
              <a:xfrm>
                <a:off x="5701" y="2135"/>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28" name="Freeform 195"/>
              <p:cNvSpPr>
                <a:spLocks/>
              </p:cNvSpPr>
              <p:nvPr/>
            </p:nvSpPr>
            <p:spPr bwMode="auto">
              <a:xfrm>
                <a:off x="5755" y="2131"/>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29" name="Freeform 196"/>
              <p:cNvSpPr>
                <a:spLocks/>
              </p:cNvSpPr>
              <p:nvPr/>
            </p:nvSpPr>
            <p:spPr bwMode="auto">
              <a:xfrm>
                <a:off x="5809" y="2138"/>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30" name="Freeform 197"/>
              <p:cNvSpPr>
                <a:spLocks/>
              </p:cNvSpPr>
              <p:nvPr/>
            </p:nvSpPr>
            <p:spPr bwMode="auto">
              <a:xfrm>
                <a:off x="5860" y="2081"/>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31" name="Freeform 198"/>
              <p:cNvSpPr>
                <a:spLocks/>
              </p:cNvSpPr>
              <p:nvPr/>
            </p:nvSpPr>
            <p:spPr bwMode="auto">
              <a:xfrm>
                <a:off x="5914" y="2095"/>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32" name="Freeform 199"/>
              <p:cNvSpPr>
                <a:spLocks/>
              </p:cNvSpPr>
              <p:nvPr/>
            </p:nvSpPr>
            <p:spPr bwMode="auto">
              <a:xfrm>
                <a:off x="5964" y="206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33" name="Freeform 200"/>
              <p:cNvSpPr>
                <a:spLocks/>
              </p:cNvSpPr>
              <p:nvPr/>
            </p:nvSpPr>
            <p:spPr bwMode="auto">
              <a:xfrm>
                <a:off x="6018" y="2027"/>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34" name="Freeform 201"/>
              <p:cNvSpPr>
                <a:spLocks/>
              </p:cNvSpPr>
              <p:nvPr/>
            </p:nvSpPr>
            <p:spPr bwMode="auto">
              <a:xfrm>
                <a:off x="6068" y="2048"/>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35" name="Freeform 202"/>
              <p:cNvSpPr>
                <a:spLocks/>
              </p:cNvSpPr>
              <p:nvPr/>
            </p:nvSpPr>
            <p:spPr bwMode="auto">
              <a:xfrm>
                <a:off x="6122" y="2020"/>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36" name="Freeform 203"/>
              <p:cNvSpPr>
                <a:spLocks/>
              </p:cNvSpPr>
              <p:nvPr/>
            </p:nvSpPr>
            <p:spPr bwMode="auto">
              <a:xfrm>
                <a:off x="6176" y="1994"/>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537" name="Freeform 204"/>
              <p:cNvSpPr>
                <a:spLocks/>
              </p:cNvSpPr>
              <p:nvPr/>
            </p:nvSpPr>
            <p:spPr bwMode="auto">
              <a:xfrm>
                <a:off x="6227" y="1987"/>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grpSp>
          <p:nvGrpSpPr>
            <p:cNvPr id="7" name="Group 406"/>
            <p:cNvGrpSpPr>
              <a:grpSpLocks/>
            </p:cNvGrpSpPr>
            <p:nvPr/>
          </p:nvGrpSpPr>
          <p:grpSpPr bwMode="auto">
            <a:xfrm>
              <a:off x="1460" y="1397"/>
              <a:ext cx="5246" cy="972"/>
              <a:chOff x="1460" y="1397"/>
              <a:chExt cx="5246" cy="972"/>
            </a:xfrm>
          </p:grpSpPr>
          <p:sp>
            <p:nvSpPr>
              <p:cNvPr id="6138" name="Freeform 206"/>
              <p:cNvSpPr>
                <a:spLocks/>
              </p:cNvSpPr>
              <p:nvPr/>
            </p:nvSpPr>
            <p:spPr bwMode="auto">
              <a:xfrm>
                <a:off x="6281" y="1951"/>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39" name="Freeform 207"/>
              <p:cNvSpPr>
                <a:spLocks/>
              </p:cNvSpPr>
              <p:nvPr/>
            </p:nvSpPr>
            <p:spPr bwMode="auto">
              <a:xfrm>
                <a:off x="6331" y="1886"/>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40" name="Freeform 208"/>
              <p:cNvSpPr>
                <a:spLocks/>
              </p:cNvSpPr>
              <p:nvPr/>
            </p:nvSpPr>
            <p:spPr bwMode="auto">
              <a:xfrm>
                <a:off x="6385" y="1843"/>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41" name="Freeform 209"/>
              <p:cNvSpPr>
                <a:spLocks/>
              </p:cNvSpPr>
              <p:nvPr/>
            </p:nvSpPr>
            <p:spPr bwMode="auto">
              <a:xfrm>
                <a:off x="6436" y="1847"/>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42" name="Freeform 210"/>
              <p:cNvSpPr>
                <a:spLocks/>
              </p:cNvSpPr>
              <p:nvPr/>
            </p:nvSpPr>
            <p:spPr bwMode="auto">
              <a:xfrm>
                <a:off x="6490" y="1796"/>
                <a:ext cx="61" cy="51"/>
              </a:xfrm>
              <a:custGeom>
                <a:avLst/>
                <a:gdLst>
                  <a:gd name="T0" fmla="*/ 28 w 61"/>
                  <a:gd name="T1" fmla="*/ 0 h 51"/>
                  <a:gd name="T2" fmla="*/ 0 w 61"/>
                  <a:gd name="T3" fmla="*/ 51 h 51"/>
                  <a:gd name="T4" fmla="*/ 61 w 61"/>
                  <a:gd name="T5" fmla="*/ 51 h 51"/>
                  <a:gd name="T6" fmla="*/ 28 w 61"/>
                  <a:gd name="T7" fmla="*/ 0 h 51"/>
                </a:gdLst>
                <a:ahLst/>
                <a:cxnLst>
                  <a:cxn ang="0">
                    <a:pos x="T0" y="T1"/>
                  </a:cxn>
                  <a:cxn ang="0">
                    <a:pos x="T2" y="T3"/>
                  </a:cxn>
                  <a:cxn ang="0">
                    <a:pos x="T4" y="T5"/>
                  </a:cxn>
                  <a:cxn ang="0">
                    <a:pos x="T6" y="T7"/>
                  </a:cxn>
                </a:cxnLst>
                <a:rect l="0" t="0" r="r" b="b"/>
                <a:pathLst>
                  <a:path w="61" h="51">
                    <a:moveTo>
                      <a:pt x="28" y="0"/>
                    </a:moveTo>
                    <a:lnTo>
                      <a:pt x="0" y="51"/>
                    </a:lnTo>
                    <a:lnTo>
                      <a:pt x="61"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43" name="Freeform 211"/>
              <p:cNvSpPr>
                <a:spLocks/>
              </p:cNvSpPr>
              <p:nvPr/>
            </p:nvSpPr>
            <p:spPr bwMode="auto">
              <a:xfrm>
                <a:off x="6540" y="1717"/>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44" name="Freeform 212"/>
              <p:cNvSpPr>
                <a:spLocks/>
              </p:cNvSpPr>
              <p:nvPr/>
            </p:nvSpPr>
            <p:spPr bwMode="auto">
              <a:xfrm>
                <a:off x="6594" y="1631"/>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45" name="Freeform 213"/>
              <p:cNvSpPr>
                <a:spLocks/>
              </p:cNvSpPr>
              <p:nvPr/>
            </p:nvSpPr>
            <p:spPr bwMode="auto">
              <a:xfrm>
                <a:off x="6648" y="163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46" name="Line 214"/>
              <p:cNvSpPr>
                <a:spLocks noChangeShapeType="1"/>
              </p:cNvSpPr>
              <p:nvPr/>
            </p:nvSpPr>
            <p:spPr bwMode="auto">
              <a:xfrm>
                <a:off x="1489" y="2135"/>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47" name="Line 215"/>
              <p:cNvSpPr>
                <a:spLocks noChangeShapeType="1"/>
              </p:cNvSpPr>
              <p:nvPr/>
            </p:nvSpPr>
            <p:spPr bwMode="auto">
              <a:xfrm>
                <a:off x="1460" y="2164"/>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48" name="Line 216"/>
              <p:cNvSpPr>
                <a:spLocks noChangeShapeType="1"/>
              </p:cNvSpPr>
              <p:nvPr/>
            </p:nvSpPr>
            <p:spPr bwMode="auto">
              <a:xfrm>
                <a:off x="1540" y="2311"/>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49" name="Line 217"/>
              <p:cNvSpPr>
                <a:spLocks noChangeShapeType="1"/>
              </p:cNvSpPr>
              <p:nvPr/>
            </p:nvSpPr>
            <p:spPr bwMode="auto">
              <a:xfrm>
                <a:off x="1514" y="2340"/>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50" name="Line 218"/>
              <p:cNvSpPr>
                <a:spLocks noChangeShapeType="1"/>
              </p:cNvSpPr>
              <p:nvPr/>
            </p:nvSpPr>
            <p:spPr bwMode="auto">
              <a:xfrm>
                <a:off x="1594" y="2304"/>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51" name="Line 219"/>
              <p:cNvSpPr>
                <a:spLocks noChangeShapeType="1"/>
              </p:cNvSpPr>
              <p:nvPr/>
            </p:nvSpPr>
            <p:spPr bwMode="auto">
              <a:xfrm>
                <a:off x="1568" y="2333"/>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52" name="Line 220"/>
              <p:cNvSpPr>
                <a:spLocks noChangeShapeType="1"/>
              </p:cNvSpPr>
              <p:nvPr/>
            </p:nvSpPr>
            <p:spPr bwMode="auto">
              <a:xfrm>
                <a:off x="1644" y="217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53" name="Line 221"/>
              <p:cNvSpPr>
                <a:spLocks noChangeShapeType="1"/>
              </p:cNvSpPr>
              <p:nvPr/>
            </p:nvSpPr>
            <p:spPr bwMode="auto">
              <a:xfrm>
                <a:off x="1619" y="2203"/>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54" name="Line 222"/>
              <p:cNvSpPr>
                <a:spLocks noChangeShapeType="1"/>
              </p:cNvSpPr>
              <p:nvPr/>
            </p:nvSpPr>
            <p:spPr bwMode="auto">
              <a:xfrm>
                <a:off x="1698" y="2293"/>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55" name="Line 223"/>
              <p:cNvSpPr>
                <a:spLocks noChangeShapeType="1"/>
              </p:cNvSpPr>
              <p:nvPr/>
            </p:nvSpPr>
            <p:spPr bwMode="auto">
              <a:xfrm>
                <a:off x="1673" y="2318"/>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56" name="Line 224"/>
              <p:cNvSpPr>
                <a:spLocks noChangeShapeType="1"/>
              </p:cNvSpPr>
              <p:nvPr/>
            </p:nvSpPr>
            <p:spPr bwMode="auto">
              <a:xfrm>
                <a:off x="1752" y="2192"/>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57" name="Line 225"/>
              <p:cNvSpPr>
                <a:spLocks noChangeShapeType="1"/>
              </p:cNvSpPr>
              <p:nvPr/>
            </p:nvSpPr>
            <p:spPr bwMode="auto">
              <a:xfrm>
                <a:off x="1723" y="2218"/>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58" name="Line 226"/>
              <p:cNvSpPr>
                <a:spLocks noChangeShapeType="1"/>
              </p:cNvSpPr>
              <p:nvPr/>
            </p:nvSpPr>
            <p:spPr bwMode="auto">
              <a:xfrm>
                <a:off x="1802" y="2128"/>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59" name="Line 227"/>
              <p:cNvSpPr>
                <a:spLocks noChangeShapeType="1"/>
              </p:cNvSpPr>
              <p:nvPr/>
            </p:nvSpPr>
            <p:spPr bwMode="auto">
              <a:xfrm>
                <a:off x="1777" y="2153"/>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60" name="Line 228"/>
              <p:cNvSpPr>
                <a:spLocks noChangeShapeType="1"/>
              </p:cNvSpPr>
              <p:nvPr/>
            </p:nvSpPr>
            <p:spPr bwMode="auto">
              <a:xfrm>
                <a:off x="1856" y="2138"/>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61" name="Line 229"/>
              <p:cNvSpPr>
                <a:spLocks noChangeShapeType="1"/>
              </p:cNvSpPr>
              <p:nvPr/>
            </p:nvSpPr>
            <p:spPr bwMode="auto">
              <a:xfrm>
                <a:off x="1828" y="2164"/>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62" name="Line 230"/>
              <p:cNvSpPr>
                <a:spLocks noChangeShapeType="1"/>
              </p:cNvSpPr>
              <p:nvPr/>
            </p:nvSpPr>
            <p:spPr bwMode="auto">
              <a:xfrm>
                <a:off x="1907" y="2261"/>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63" name="Line 231"/>
              <p:cNvSpPr>
                <a:spLocks noChangeShapeType="1"/>
              </p:cNvSpPr>
              <p:nvPr/>
            </p:nvSpPr>
            <p:spPr bwMode="auto">
              <a:xfrm>
                <a:off x="1882" y="2286"/>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64" name="Line 232"/>
              <p:cNvSpPr>
                <a:spLocks noChangeShapeType="1"/>
              </p:cNvSpPr>
              <p:nvPr/>
            </p:nvSpPr>
            <p:spPr bwMode="auto">
              <a:xfrm>
                <a:off x="1961" y="2207"/>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65" name="Line 233"/>
              <p:cNvSpPr>
                <a:spLocks noChangeShapeType="1"/>
              </p:cNvSpPr>
              <p:nvPr/>
            </p:nvSpPr>
            <p:spPr bwMode="auto">
              <a:xfrm>
                <a:off x="1932" y="2236"/>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66" name="Line 234"/>
              <p:cNvSpPr>
                <a:spLocks noChangeShapeType="1"/>
              </p:cNvSpPr>
              <p:nvPr/>
            </p:nvSpPr>
            <p:spPr bwMode="auto">
              <a:xfrm>
                <a:off x="2011" y="208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67" name="Line 235"/>
              <p:cNvSpPr>
                <a:spLocks noChangeShapeType="1"/>
              </p:cNvSpPr>
              <p:nvPr/>
            </p:nvSpPr>
            <p:spPr bwMode="auto">
              <a:xfrm>
                <a:off x="1986" y="2117"/>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68" name="Line 236"/>
              <p:cNvSpPr>
                <a:spLocks noChangeShapeType="1"/>
              </p:cNvSpPr>
              <p:nvPr/>
            </p:nvSpPr>
            <p:spPr bwMode="auto">
              <a:xfrm>
                <a:off x="2065" y="214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69" name="Line 237"/>
              <p:cNvSpPr>
                <a:spLocks noChangeShapeType="1"/>
              </p:cNvSpPr>
              <p:nvPr/>
            </p:nvSpPr>
            <p:spPr bwMode="auto">
              <a:xfrm>
                <a:off x="2040" y="2171"/>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70" name="Line 238"/>
              <p:cNvSpPr>
                <a:spLocks noChangeShapeType="1"/>
              </p:cNvSpPr>
              <p:nvPr/>
            </p:nvSpPr>
            <p:spPr bwMode="auto">
              <a:xfrm>
                <a:off x="2116" y="2045"/>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71" name="Line 239"/>
              <p:cNvSpPr>
                <a:spLocks noChangeShapeType="1"/>
              </p:cNvSpPr>
              <p:nvPr/>
            </p:nvSpPr>
            <p:spPr bwMode="auto">
              <a:xfrm>
                <a:off x="2090" y="2070"/>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72" name="Line 240"/>
              <p:cNvSpPr>
                <a:spLocks noChangeShapeType="1"/>
              </p:cNvSpPr>
              <p:nvPr/>
            </p:nvSpPr>
            <p:spPr bwMode="auto">
              <a:xfrm>
                <a:off x="2170" y="2074"/>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73" name="Line 241"/>
              <p:cNvSpPr>
                <a:spLocks noChangeShapeType="1"/>
              </p:cNvSpPr>
              <p:nvPr/>
            </p:nvSpPr>
            <p:spPr bwMode="auto">
              <a:xfrm>
                <a:off x="2144" y="2102"/>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74" name="Line 242"/>
              <p:cNvSpPr>
                <a:spLocks noChangeShapeType="1"/>
              </p:cNvSpPr>
              <p:nvPr/>
            </p:nvSpPr>
            <p:spPr bwMode="auto">
              <a:xfrm>
                <a:off x="2224" y="2236"/>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75" name="Line 243"/>
              <p:cNvSpPr>
                <a:spLocks noChangeShapeType="1"/>
              </p:cNvSpPr>
              <p:nvPr/>
            </p:nvSpPr>
            <p:spPr bwMode="auto">
              <a:xfrm>
                <a:off x="2195" y="2264"/>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76" name="Line 244"/>
              <p:cNvSpPr>
                <a:spLocks noChangeShapeType="1"/>
              </p:cNvSpPr>
              <p:nvPr/>
            </p:nvSpPr>
            <p:spPr bwMode="auto">
              <a:xfrm>
                <a:off x="2274" y="2128"/>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77" name="Line 245"/>
              <p:cNvSpPr>
                <a:spLocks noChangeShapeType="1"/>
              </p:cNvSpPr>
              <p:nvPr/>
            </p:nvSpPr>
            <p:spPr bwMode="auto">
              <a:xfrm>
                <a:off x="2249" y="2153"/>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78" name="Line 246"/>
              <p:cNvSpPr>
                <a:spLocks noChangeShapeType="1"/>
              </p:cNvSpPr>
              <p:nvPr/>
            </p:nvSpPr>
            <p:spPr bwMode="auto">
              <a:xfrm>
                <a:off x="2328" y="2045"/>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79" name="Line 247"/>
              <p:cNvSpPr>
                <a:spLocks noChangeShapeType="1"/>
              </p:cNvSpPr>
              <p:nvPr/>
            </p:nvSpPr>
            <p:spPr bwMode="auto">
              <a:xfrm>
                <a:off x="2299" y="2070"/>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80" name="Line 248"/>
              <p:cNvSpPr>
                <a:spLocks noChangeShapeType="1"/>
              </p:cNvSpPr>
              <p:nvPr/>
            </p:nvSpPr>
            <p:spPr bwMode="auto">
              <a:xfrm>
                <a:off x="2378" y="210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81" name="Line 249"/>
              <p:cNvSpPr>
                <a:spLocks noChangeShapeType="1"/>
              </p:cNvSpPr>
              <p:nvPr/>
            </p:nvSpPr>
            <p:spPr bwMode="auto">
              <a:xfrm>
                <a:off x="2353" y="2131"/>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82" name="Line 250"/>
              <p:cNvSpPr>
                <a:spLocks noChangeShapeType="1"/>
              </p:cNvSpPr>
              <p:nvPr/>
            </p:nvSpPr>
            <p:spPr bwMode="auto">
              <a:xfrm>
                <a:off x="2432" y="2110"/>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83" name="Line 251"/>
              <p:cNvSpPr>
                <a:spLocks noChangeShapeType="1"/>
              </p:cNvSpPr>
              <p:nvPr/>
            </p:nvSpPr>
            <p:spPr bwMode="auto">
              <a:xfrm>
                <a:off x="2404" y="2135"/>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84" name="Line 252"/>
              <p:cNvSpPr>
                <a:spLocks noChangeShapeType="1"/>
              </p:cNvSpPr>
              <p:nvPr/>
            </p:nvSpPr>
            <p:spPr bwMode="auto">
              <a:xfrm>
                <a:off x="2483" y="2020"/>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85" name="Line 253"/>
              <p:cNvSpPr>
                <a:spLocks noChangeShapeType="1"/>
              </p:cNvSpPr>
              <p:nvPr/>
            </p:nvSpPr>
            <p:spPr bwMode="auto">
              <a:xfrm>
                <a:off x="2458" y="2045"/>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86" name="Line 254"/>
              <p:cNvSpPr>
                <a:spLocks noChangeShapeType="1"/>
              </p:cNvSpPr>
              <p:nvPr/>
            </p:nvSpPr>
            <p:spPr bwMode="auto">
              <a:xfrm>
                <a:off x="2537" y="2066"/>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87" name="Line 255"/>
              <p:cNvSpPr>
                <a:spLocks noChangeShapeType="1"/>
              </p:cNvSpPr>
              <p:nvPr/>
            </p:nvSpPr>
            <p:spPr bwMode="auto">
              <a:xfrm>
                <a:off x="2512" y="2092"/>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88" name="Line 256"/>
              <p:cNvSpPr>
                <a:spLocks noChangeShapeType="1"/>
              </p:cNvSpPr>
              <p:nvPr/>
            </p:nvSpPr>
            <p:spPr bwMode="auto">
              <a:xfrm>
                <a:off x="2587" y="204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89" name="Line 257"/>
              <p:cNvSpPr>
                <a:spLocks noChangeShapeType="1"/>
              </p:cNvSpPr>
              <p:nvPr/>
            </p:nvSpPr>
            <p:spPr bwMode="auto">
              <a:xfrm>
                <a:off x="2562" y="2077"/>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90" name="Line 258"/>
              <p:cNvSpPr>
                <a:spLocks noChangeShapeType="1"/>
              </p:cNvSpPr>
              <p:nvPr/>
            </p:nvSpPr>
            <p:spPr bwMode="auto">
              <a:xfrm>
                <a:off x="2641" y="210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91" name="Line 259"/>
              <p:cNvSpPr>
                <a:spLocks noChangeShapeType="1"/>
              </p:cNvSpPr>
              <p:nvPr/>
            </p:nvSpPr>
            <p:spPr bwMode="auto">
              <a:xfrm>
                <a:off x="2616" y="2128"/>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92" name="Line 260"/>
              <p:cNvSpPr>
                <a:spLocks noChangeShapeType="1"/>
              </p:cNvSpPr>
              <p:nvPr/>
            </p:nvSpPr>
            <p:spPr bwMode="auto">
              <a:xfrm>
                <a:off x="2695" y="2056"/>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93" name="Line 261"/>
              <p:cNvSpPr>
                <a:spLocks noChangeShapeType="1"/>
              </p:cNvSpPr>
              <p:nvPr/>
            </p:nvSpPr>
            <p:spPr bwMode="auto">
              <a:xfrm>
                <a:off x="2666" y="2084"/>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94" name="Line 262"/>
              <p:cNvSpPr>
                <a:spLocks noChangeShapeType="1"/>
              </p:cNvSpPr>
              <p:nvPr/>
            </p:nvSpPr>
            <p:spPr bwMode="auto">
              <a:xfrm>
                <a:off x="2746" y="2038"/>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95" name="Line 263"/>
              <p:cNvSpPr>
                <a:spLocks noChangeShapeType="1"/>
              </p:cNvSpPr>
              <p:nvPr/>
            </p:nvSpPr>
            <p:spPr bwMode="auto">
              <a:xfrm>
                <a:off x="2720" y="2063"/>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96" name="Line 264"/>
              <p:cNvSpPr>
                <a:spLocks noChangeShapeType="1"/>
              </p:cNvSpPr>
              <p:nvPr/>
            </p:nvSpPr>
            <p:spPr bwMode="auto">
              <a:xfrm>
                <a:off x="2800" y="1966"/>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97" name="Line 265"/>
              <p:cNvSpPr>
                <a:spLocks noChangeShapeType="1"/>
              </p:cNvSpPr>
              <p:nvPr/>
            </p:nvSpPr>
            <p:spPr bwMode="auto">
              <a:xfrm>
                <a:off x="2771" y="1991"/>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98" name="Line 266"/>
              <p:cNvSpPr>
                <a:spLocks noChangeShapeType="1"/>
              </p:cNvSpPr>
              <p:nvPr/>
            </p:nvSpPr>
            <p:spPr bwMode="auto">
              <a:xfrm>
                <a:off x="2850" y="2030"/>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99" name="Line 267"/>
              <p:cNvSpPr>
                <a:spLocks noChangeShapeType="1"/>
              </p:cNvSpPr>
              <p:nvPr/>
            </p:nvSpPr>
            <p:spPr bwMode="auto">
              <a:xfrm>
                <a:off x="2825" y="2056"/>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00" name="Line 268"/>
              <p:cNvSpPr>
                <a:spLocks noChangeShapeType="1"/>
              </p:cNvSpPr>
              <p:nvPr/>
            </p:nvSpPr>
            <p:spPr bwMode="auto">
              <a:xfrm>
                <a:off x="2904" y="2106"/>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01" name="Line 269"/>
              <p:cNvSpPr>
                <a:spLocks noChangeShapeType="1"/>
              </p:cNvSpPr>
              <p:nvPr/>
            </p:nvSpPr>
            <p:spPr bwMode="auto">
              <a:xfrm>
                <a:off x="2875" y="2135"/>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02" name="Line 270"/>
              <p:cNvSpPr>
                <a:spLocks noChangeShapeType="1"/>
              </p:cNvSpPr>
              <p:nvPr/>
            </p:nvSpPr>
            <p:spPr bwMode="auto">
              <a:xfrm>
                <a:off x="2954" y="2038"/>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03" name="Line 271"/>
              <p:cNvSpPr>
                <a:spLocks noChangeShapeType="1"/>
              </p:cNvSpPr>
              <p:nvPr/>
            </p:nvSpPr>
            <p:spPr bwMode="auto">
              <a:xfrm>
                <a:off x="2929" y="2063"/>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04" name="Line 272"/>
              <p:cNvSpPr>
                <a:spLocks noChangeShapeType="1"/>
              </p:cNvSpPr>
              <p:nvPr/>
            </p:nvSpPr>
            <p:spPr bwMode="auto">
              <a:xfrm>
                <a:off x="3008" y="196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05" name="Line 273"/>
              <p:cNvSpPr>
                <a:spLocks noChangeShapeType="1"/>
              </p:cNvSpPr>
              <p:nvPr/>
            </p:nvSpPr>
            <p:spPr bwMode="auto">
              <a:xfrm>
                <a:off x="2983" y="1991"/>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06" name="Line 274"/>
              <p:cNvSpPr>
                <a:spLocks noChangeShapeType="1"/>
              </p:cNvSpPr>
              <p:nvPr/>
            </p:nvSpPr>
            <p:spPr bwMode="auto">
              <a:xfrm>
                <a:off x="3059" y="195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07" name="Line 275"/>
              <p:cNvSpPr>
                <a:spLocks noChangeShapeType="1"/>
              </p:cNvSpPr>
              <p:nvPr/>
            </p:nvSpPr>
            <p:spPr bwMode="auto">
              <a:xfrm>
                <a:off x="3034" y="1987"/>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08" name="Line 276"/>
              <p:cNvSpPr>
                <a:spLocks noChangeShapeType="1"/>
              </p:cNvSpPr>
              <p:nvPr/>
            </p:nvSpPr>
            <p:spPr bwMode="auto">
              <a:xfrm>
                <a:off x="3113" y="1994"/>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09" name="Line 277"/>
              <p:cNvSpPr>
                <a:spLocks noChangeShapeType="1"/>
              </p:cNvSpPr>
              <p:nvPr/>
            </p:nvSpPr>
            <p:spPr bwMode="auto">
              <a:xfrm>
                <a:off x="3088" y="2023"/>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10" name="Line 278"/>
              <p:cNvSpPr>
                <a:spLocks noChangeShapeType="1"/>
              </p:cNvSpPr>
              <p:nvPr/>
            </p:nvSpPr>
            <p:spPr bwMode="auto">
              <a:xfrm>
                <a:off x="3167" y="1894"/>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11" name="Line 279"/>
              <p:cNvSpPr>
                <a:spLocks noChangeShapeType="1"/>
              </p:cNvSpPr>
              <p:nvPr/>
            </p:nvSpPr>
            <p:spPr bwMode="auto">
              <a:xfrm>
                <a:off x="3138" y="1919"/>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12" name="Line 280"/>
              <p:cNvSpPr>
                <a:spLocks noChangeShapeType="1"/>
              </p:cNvSpPr>
              <p:nvPr/>
            </p:nvSpPr>
            <p:spPr bwMode="auto">
              <a:xfrm>
                <a:off x="3217" y="1994"/>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13" name="Line 281"/>
              <p:cNvSpPr>
                <a:spLocks noChangeShapeType="1"/>
              </p:cNvSpPr>
              <p:nvPr/>
            </p:nvSpPr>
            <p:spPr bwMode="auto">
              <a:xfrm>
                <a:off x="3192" y="2020"/>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14" name="Line 282"/>
              <p:cNvSpPr>
                <a:spLocks noChangeShapeType="1"/>
              </p:cNvSpPr>
              <p:nvPr/>
            </p:nvSpPr>
            <p:spPr bwMode="auto">
              <a:xfrm>
                <a:off x="3271" y="201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15" name="Line 283"/>
              <p:cNvSpPr>
                <a:spLocks noChangeShapeType="1"/>
              </p:cNvSpPr>
              <p:nvPr/>
            </p:nvSpPr>
            <p:spPr bwMode="auto">
              <a:xfrm>
                <a:off x="3242" y="2041"/>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16" name="Line 284"/>
              <p:cNvSpPr>
                <a:spLocks noChangeShapeType="1"/>
              </p:cNvSpPr>
              <p:nvPr/>
            </p:nvSpPr>
            <p:spPr bwMode="auto">
              <a:xfrm>
                <a:off x="3322" y="210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17" name="Line 285"/>
              <p:cNvSpPr>
                <a:spLocks noChangeShapeType="1"/>
              </p:cNvSpPr>
              <p:nvPr/>
            </p:nvSpPr>
            <p:spPr bwMode="auto">
              <a:xfrm>
                <a:off x="3296" y="2128"/>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18" name="Line 286"/>
              <p:cNvSpPr>
                <a:spLocks noChangeShapeType="1"/>
              </p:cNvSpPr>
              <p:nvPr/>
            </p:nvSpPr>
            <p:spPr bwMode="auto">
              <a:xfrm>
                <a:off x="3376" y="1944"/>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19" name="Line 287"/>
              <p:cNvSpPr>
                <a:spLocks noChangeShapeType="1"/>
              </p:cNvSpPr>
              <p:nvPr/>
            </p:nvSpPr>
            <p:spPr bwMode="auto">
              <a:xfrm>
                <a:off x="3347" y="1969"/>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20" name="Line 288"/>
              <p:cNvSpPr>
                <a:spLocks noChangeShapeType="1"/>
              </p:cNvSpPr>
              <p:nvPr/>
            </p:nvSpPr>
            <p:spPr bwMode="auto">
              <a:xfrm>
                <a:off x="3426" y="1976"/>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21" name="Line 289"/>
              <p:cNvSpPr>
                <a:spLocks noChangeShapeType="1"/>
              </p:cNvSpPr>
              <p:nvPr/>
            </p:nvSpPr>
            <p:spPr bwMode="auto">
              <a:xfrm>
                <a:off x="3401" y="2002"/>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22" name="Line 290"/>
              <p:cNvSpPr>
                <a:spLocks noChangeShapeType="1"/>
              </p:cNvSpPr>
              <p:nvPr/>
            </p:nvSpPr>
            <p:spPr bwMode="auto">
              <a:xfrm>
                <a:off x="3480" y="1829"/>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23" name="Line 291"/>
              <p:cNvSpPr>
                <a:spLocks noChangeShapeType="1"/>
              </p:cNvSpPr>
              <p:nvPr/>
            </p:nvSpPr>
            <p:spPr bwMode="auto">
              <a:xfrm>
                <a:off x="3455" y="1858"/>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24" name="Line 292"/>
              <p:cNvSpPr>
                <a:spLocks noChangeShapeType="1"/>
              </p:cNvSpPr>
              <p:nvPr/>
            </p:nvSpPr>
            <p:spPr bwMode="auto">
              <a:xfrm>
                <a:off x="3534" y="2005"/>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25" name="Line 293"/>
              <p:cNvSpPr>
                <a:spLocks noChangeShapeType="1"/>
              </p:cNvSpPr>
              <p:nvPr/>
            </p:nvSpPr>
            <p:spPr bwMode="auto">
              <a:xfrm>
                <a:off x="3505" y="2034"/>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26" name="Line 294"/>
              <p:cNvSpPr>
                <a:spLocks noChangeShapeType="1"/>
              </p:cNvSpPr>
              <p:nvPr/>
            </p:nvSpPr>
            <p:spPr bwMode="auto">
              <a:xfrm>
                <a:off x="3584" y="199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27" name="Line 295"/>
              <p:cNvSpPr>
                <a:spLocks noChangeShapeType="1"/>
              </p:cNvSpPr>
              <p:nvPr/>
            </p:nvSpPr>
            <p:spPr bwMode="auto">
              <a:xfrm>
                <a:off x="3559" y="2023"/>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28" name="Line 296"/>
              <p:cNvSpPr>
                <a:spLocks noChangeShapeType="1"/>
              </p:cNvSpPr>
              <p:nvPr/>
            </p:nvSpPr>
            <p:spPr bwMode="auto">
              <a:xfrm>
                <a:off x="3638" y="1901"/>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29" name="Line 297"/>
              <p:cNvSpPr>
                <a:spLocks noChangeShapeType="1"/>
              </p:cNvSpPr>
              <p:nvPr/>
            </p:nvSpPr>
            <p:spPr bwMode="auto">
              <a:xfrm>
                <a:off x="3610" y="1926"/>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30" name="Line 298"/>
              <p:cNvSpPr>
                <a:spLocks noChangeShapeType="1"/>
              </p:cNvSpPr>
              <p:nvPr/>
            </p:nvSpPr>
            <p:spPr bwMode="auto">
              <a:xfrm>
                <a:off x="3689" y="1919"/>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31" name="Line 299"/>
              <p:cNvSpPr>
                <a:spLocks noChangeShapeType="1"/>
              </p:cNvSpPr>
              <p:nvPr/>
            </p:nvSpPr>
            <p:spPr bwMode="auto">
              <a:xfrm>
                <a:off x="3664" y="1944"/>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32" name="Line 300"/>
              <p:cNvSpPr>
                <a:spLocks noChangeShapeType="1"/>
              </p:cNvSpPr>
              <p:nvPr/>
            </p:nvSpPr>
            <p:spPr bwMode="auto">
              <a:xfrm>
                <a:off x="3743" y="1973"/>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33" name="Line 301"/>
              <p:cNvSpPr>
                <a:spLocks noChangeShapeType="1"/>
              </p:cNvSpPr>
              <p:nvPr/>
            </p:nvSpPr>
            <p:spPr bwMode="auto">
              <a:xfrm>
                <a:off x="3714" y="2002"/>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34" name="Line 302"/>
              <p:cNvSpPr>
                <a:spLocks noChangeShapeType="1"/>
              </p:cNvSpPr>
              <p:nvPr/>
            </p:nvSpPr>
            <p:spPr bwMode="auto">
              <a:xfrm>
                <a:off x="3793" y="1912"/>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35" name="Line 303"/>
              <p:cNvSpPr>
                <a:spLocks noChangeShapeType="1"/>
              </p:cNvSpPr>
              <p:nvPr/>
            </p:nvSpPr>
            <p:spPr bwMode="auto">
              <a:xfrm>
                <a:off x="3768" y="1937"/>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36" name="Line 304"/>
              <p:cNvSpPr>
                <a:spLocks noChangeShapeType="1"/>
              </p:cNvSpPr>
              <p:nvPr/>
            </p:nvSpPr>
            <p:spPr bwMode="auto">
              <a:xfrm>
                <a:off x="3847" y="1894"/>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37" name="Line 305"/>
              <p:cNvSpPr>
                <a:spLocks noChangeShapeType="1"/>
              </p:cNvSpPr>
              <p:nvPr/>
            </p:nvSpPr>
            <p:spPr bwMode="auto">
              <a:xfrm>
                <a:off x="3822" y="1922"/>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38" name="Line 306"/>
              <p:cNvSpPr>
                <a:spLocks noChangeShapeType="1"/>
              </p:cNvSpPr>
              <p:nvPr/>
            </p:nvSpPr>
            <p:spPr bwMode="auto">
              <a:xfrm>
                <a:off x="3898" y="190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39" name="Line 307"/>
              <p:cNvSpPr>
                <a:spLocks noChangeShapeType="1"/>
              </p:cNvSpPr>
              <p:nvPr/>
            </p:nvSpPr>
            <p:spPr bwMode="auto">
              <a:xfrm>
                <a:off x="3872" y="1937"/>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40" name="Line 308"/>
              <p:cNvSpPr>
                <a:spLocks noChangeShapeType="1"/>
              </p:cNvSpPr>
              <p:nvPr/>
            </p:nvSpPr>
            <p:spPr bwMode="auto">
              <a:xfrm>
                <a:off x="3952" y="1940"/>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41" name="Line 309"/>
              <p:cNvSpPr>
                <a:spLocks noChangeShapeType="1"/>
              </p:cNvSpPr>
              <p:nvPr/>
            </p:nvSpPr>
            <p:spPr bwMode="auto">
              <a:xfrm>
                <a:off x="3926" y="1969"/>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42" name="Line 310"/>
              <p:cNvSpPr>
                <a:spLocks noChangeShapeType="1"/>
              </p:cNvSpPr>
              <p:nvPr/>
            </p:nvSpPr>
            <p:spPr bwMode="auto">
              <a:xfrm>
                <a:off x="4006" y="1894"/>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43" name="Line 311"/>
              <p:cNvSpPr>
                <a:spLocks noChangeShapeType="1"/>
              </p:cNvSpPr>
              <p:nvPr/>
            </p:nvSpPr>
            <p:spPr bwMode="auto">
              <a:xfrm>
                <a:off x="3977" y="1922"/>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44" name="Line 312"/>
              <p:cNvSpPr>
                <a:spLocks noChangeShapeType="1"/>
              </p:cNvSpPr>
              <p:nvPr/>
            </p:nvSpPr>
            <p:spPr bwMode="auto">
              <a:xfrm>
                <a:off x="4056" y="1753"/>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45" name="Line 313"/>
              <p:cNvSpPr>
                <a:spLocks noChangeShapeType="1"/>
              </p:cNvSpPr>
              <p:nvPr/>
            </p:nvSpPr>
            <p:spPr bwMode="auto">
              <a:xfrm>
                <a:off x="4031" y="1782"/>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46" name="Line 314"/>
              <p:cNvSpPr>
                <a:spLocks noChangeShapeType="1"/>
              </p:cNvSpPr>
              <p:nvPr/>
            </p:nvSpPr>
            <p:spPr bwMode="auto">
              <a:xfrm>
                <a:off x="4110" y="1886"/>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47" name="Line 315"/>
              <p:cNvSpPr>
                <a:spLocks noChangeShapeType="1"/>
              </p:cNvSpPr>
              <p:nvPr/>
            </p:nvSpPr>
            <p:spPr bwMode="auto">
              <a:xfrm>
                <a:off x="4081" y="1915"/>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48" name="Line 316"/>
              <p:cNvSpPr>
                <a:spLocks noChangeShapeType="1"/>
              </p:cNvSpPr>
              <p:nvPr/>
            </p:nvSpPr>
            <p:spPr bwMode="auto">
              <a:xfrm>
                <a:off x="4160" y="1876"/>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49" name="Line 317"/>
              <p:cNvSpPr>
                <a:spLocks noChangeShapeType="1"/>
              </p:cNvSpPr>
              <p:nvPr/>
            </p:nvSpPr>
            <p:spPr bwMode="auto">
              <a:xfrm>
                <a:off x="4135" y="1901"/>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50" name="Line 318"/>
              <p:cNvSpPr>
                <a:spLocks noChangeShapeType="1"/>
              </p:cNvSpPr>
              <p:nvPr/>
            </p:nvSpPr>
            <p:spPr bwMode="auto">
              <a:xfrm>
                <a:off x="4214" y="186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51" name="Line 319"/>
              <p:cNvSpPr>
                <a:spLocks noChangeShapeType="1"/>
              </p:cNvSpPr>
              <p:nvPr/>
            </p:nvSpPr>
            <p:spPr bwMode="auto">
              <a:xfrm>
                <a:off x="4186" y="1897"/>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52" name="Line 320"/>
              <p:cNvSpPr>
                <a:spLocks noChangeShapeType="1"/>
              </p:cNvSpPr>
              <p:nvPr/>
            </p:nvSpPr>
            <p:spPr bwMode="auto">
              <a:xfrm>
                <a:off x="4265" y="186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53" name="Line 321"/>
              <p:cNvSpPr>
                <a:spLocks noChangeShapeType="1"/>
              </p:cNvSpPr>
              <p:nvPr/>
            </p:nvSpPr>
            <p:spPr bwMode="auto">
              <a:xfrm>
                <a:off x="4240" y="1894"/>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54" name="Line 322"/>
              <p:cNvSpPr>
                <a:spLocks noChangeShapeType="1"/>
              </p:cNvSpPr>
              <p:nvPr/>
            </p:nvSpPr>
            <p:spPr bwMode="auto">
              <a:xfrm>
                <a:off x="4319" y="1811"/>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55" name="Line 323"/>
              <p:cNvSpPr>
                <a:spLocks noChangeShapeType="1"/>
              </p:cNvSpPr>
              <p:nvPr/>
            </p:nvSpPr>
            <p:spPr bwMode="auto">
              <a:xfrm>
                <a:off x="4294" y="1840"/>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56" name="Line 324"/>
              <p:cNvSpPr>
                <a:spLocks noChangeShapeType="1"/>
              </p:cNvSpPr>
              <p:nvPr/>
            </p:nvSpPr>
            <p:spPr bwMode="auto">
              <a:xfrm>
                <a:off x="4369" y="1858"/>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57" name="Line 325"/>
              <p:cNvSpPr>
                <a:spLocks noChangeShapeType="1"/>
              </p:cNvSpPr>
              <p:nvPr/>
            </p:nvSpPr>
            <p:spPr bwMode="auto">
              <a:xfrm>
                <a:off x="4344" y="1886"/>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58" name="Line 326"/>
              <p:cNvSpPr>
                <a:spLocks noChangeShapeType="1"/>
              </p:cNvSpPr>
              <p:nvPr/>
            </p:nvSpPr>
            <p:spPr bwMode="auto">
              <a:xfrm>
                <a:off x="4423" y="1933"/>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59" name="Line 327"/>
              <p:cNvSpPr>
                <a:spLocks noChangeShapeType="1"/>
              </p:cNvSpPr>
              <p:nvPr/>
            </p:nvSpPr>
            <p:spPr bwMode="auto">
              <a:xfrm>
                <a:off x="4398" y="1962"/>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60" name="Line 328"/>
              <p:cNvSpPr>
                <a:spLocks noChangeShapeType="1"/>
              </p:cNvSpPr>
              <p:nvPr/>
            </p:nvSpPr>
            <p:spPr bwMode="auto">
              <a:xfrm>
                <a:off x="4477" y="1894"/>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61" name="Line 329"/>
              <p:cNvSpPr>
                <a:spLocks noChangeShapeType="1"/>
              </p:cNvSpPr>
              <p:nvPr/>
            </p:nvSpPr>
            <p:spPr bwMode="auto">
              <a:xfrm>
                <a:off x="4448" y="1919"/>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62" name="Line 330"/>
              <p:cNvSpPr>
                <a:spLocks noChangeShapeType="1"/>
              </p:cNvSpPr>
              <p:nvPr/>
            </p:nvSpPr>
            <p:spPr bwMode="auto">
              <a:xfrm>
                <a:off x="4528" y="1937"/>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63" name="Line 331"/>
              <p:cNvSpPr>
                <a:spLocks noChangeShapeType="1"/>
              </p:cNvSpPr>
              <p:nvPr/>
            </p:nvSpPr>
            <p:spPr bwMode="auto">
              <a:xfrm>
                <a:off x="4502" y="1962"/>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64" name="Line 332"/>
              <p:cNvSpPr>
                <a:spLocks noChangeShapeType="1"/>
              </p:cNvSpPr>
              <p:nvPr/>
            </p:nvSpPr>
            <p:spPr bwMode="auto">
              <a:xfrm>
                <a:off x="4582" y="177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65" name="Line 333"/>
              <p:cNvSpPr>
                <a:spLocks noChangeShapeType="1"/>
              </p:cNvSpPr>
              <p:nvPr/>
            </p:nvSpPr>
            <p:spPr bwMode="auto">
              <a:xfrm>
                <a:off x="4553" y="1804"/>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66" name="Line 334"/>
              <p:cNvSpPr>
                <a:spLocks noChangeShapeType="1"/>
              </p:cNvSpPr>
              <p:nvPr/>
            </p:nvSpPr>
            <p:spPr bwMode="auto">
              <a:xfrm>
                <a:off x="4632" y="1847"/>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67" name="Line 335"/>
              <p:cNvSpPr>
                <a:spLocks noChangeShapeType="1"/>
              </p:cNvSpPr>
              <p:nvPr/>
            </p:nvSpPr>
            <p:spPr bwMode="auto">
              <a:xfrm>
                <a:off x="4607" y="1872"/>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68" name="Line 336"/>
              <p:cNvSpPr>
                <a:spLocks noChangeShapeType="1"/>
              </p:cNvSpPr>
              <p:nvPr/>
            </p:nvSpPr>
            <p:spPr bwMode="auto">
              <a:xfrm>
                <a:off x="4686" y="190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69" name="Line 337"/>
              <p:cNvSpPr>
                <a:spLocks noChangeShapeType="1"/>
              </p:cNvSpPr>
              <p:nvPr/>
            </p:nvSpPr>
            <p:spPr bwMode="auto">
              <a:xfrm>
                <a:off x="4657" y="1933"/>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70" name="Line 338"/>
              <p:cNvSpPr>
                <a:spLocks noChangeShapeType="1"/>
              </p:cNvSpPr>
              <p:nvPr/>
            </p:nvSpPr>
            <p:spPr bwMode="auto">
              <a:xfrm>
                <a:off x="4736" y="1854"/>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71" name="Line 339"/>
              <p:cNvSpPr>
                <a:spLocks noChangeShapeType="1"/>
              </p:cNvSpPr>
              <p:nvPr/>
            </p:nvSpPr>
            <p:spPr bwMode="auto">
              <a:xfrm>
                <a:off x="4711" y="1879"/>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72" name="Line 340"/>
              <p:cNvSpPr>
                <a:spLocks noChangeShapeType="1"/>
              </p:cNvSpPr>
              <p:nvPr/>
            </p:nvSpPr>
            <p:spPr bwMode="auto">
              <a:xfrm>
                <a:off x="4790" y="1858"/>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73" name="Line 341"/>
              <p:cNvSpPr>
                <a:spLocks noChangeShapeType="1"/>
              </p:cNvSpPr>
              <p:nvPr/>
            </p:nvSpPr>
            <p:spPr bwMode="auto">
              <a:xfrm>
                <a:off x="4765" y="1883"/>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74" name="Line 342"/>
              <p:cNvSpPr>
                <a:spLocks noChangeShapeType="1"/>
              </p:cNvSpPr>
              <p:nvPr/>
            </p:nvSpPr>
            <p:spPr bwMode="auto">
              <a:xfrm>
                <a:off x="4841" y="1775"/>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75" name="Line 343"/>
              <p:cNvSpPr>
                <a:spLocks noChangeShapeType="1"/>
              </p:cNvSpPr>
              <p:nvPr/>
            </p:nvSpPr>
            <p:spPr bwMode="auto">
              <a:xfrm>
                <a:off x="4816" y="1804"/>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76" name="Line 344"/>
              <p:cNvSpPr>
                <a:spLocks noChangeShapeType="1"/>
              </p:cNvSpPr>
              <p:nvPr/>
            </p:nvSpPr>
            <p:spPr bwMode="auto">
              <a:xfrm>
                <a:off x="4895" y="1804"/>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77" name="Line 345"/>
              <p:cNvSpPr>
                <a:spLocks noChangeShapeType="1"/>
              </p:cNvSpPr>
              <p:nvPr/>
            </p:nvSpPr>
            <p:spPr bwMode="auto">
              <a:xfrm>
                <a:off x="4870" y="1829"/>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78" name="Line 346"/>
              <p:cNvSpPr>
                <a:spLocks noChangeShapeType="1"/>
              </p:cNvSpPr>
              <p:nvPr/>
            </p:nvSpPr>
            <p:spPr bwMode="auto">
              <a:xfrm>
                <a:off x="4949" y="1804"/>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79" name="Line 347"/>
              <p:cNvSpPr>
                <a:spLocks noChangeShapeType="1"/>
              </p:cNvSpPr>
              <p:nvPr/>
            </p:nvSpPr>
            <p:spPr bwMode="auto">
              <a:xfrm>
                <a:off x="4920" y="1829"/>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80" name="Line 348"/>
              <p:cNvSpPr>
                <a:spLocks noChangeShapeType="1"/>
              </p:cNvSpPr>
              <p:nvPr/>
            </p:nvSpPr>
            <p:spPr bwMode="auto">
              <a:xfrm>
                <a:off x="4999" y="181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81" name="Line 349"/>
              <p:cNvSpPr>
                <a:spLocks noChangeShapeType="1"/>
              </p:cNvSpPr>
              <p:nvPr/>
            </p:nvSpPr>
            <p:spPr bwMode="auto">
              <a:xfrm>
                <a:off x="4974" y="1847"/>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82" name="Line 350"/>
              <p:cNvSpPr>
                <a:spLocks noChangeShapeType="1"/>
              </p:cNvSpPr>
              <p:nvPr/>
            </p:nvSpPr>
            <p:spPr bwMode="auto">
              <a:xfrm>
                <a:off x="5053" y="1836"/>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83" name="Line 351"/>
              <p:cNvSpPr>
                <a:spLocks noChangeShapeType="1"/>
              </p:cNvSpPr>
              <p:nvPr/>
            </p:nvSpPr>
            <p:spPr bwMode="auto">
              <a:xfrm>
                <a:off x="5024" y="1861"/>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84" name="Line 352"/>
              <p:cNvSpPr>
                <a:spLocks noChangeShapeType="1"/>
              </p:cNvSpPr>
              <p:nvPr/>
            </p:nvSpPr>
            <p:spPr bwMode="auto">
              <a:xfrm>
                <a:off x="5104" y="1804"/>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85" name="Line 353"/>
              <p:cNvSpPr>
                <a:spLocks noChangeShapeType="1"/>
              </p:cNvSpPr>
              <p:nvPr/>
            </p:nvSpPr>
            <p:spPr bwMode="auto">
              <a:xfrm>
                <a:off x="5078" y="1832"/>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86" name="Line 354"/>
              <p:cNvSpPr>
                <a:spLocks noChangeShapeType="1"/>
              </p:cNvSpPr>
              <p:nvPr/>
            </p:nvSpPr>
            <p:spPr bwMode="auto">
              <a:xfrm>
                <a:off x="5158" y="1656"/>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87" name="Line 355"/>
              <p:cNvSpPr>
                <a:spLocks noChangeShapeType="1"/>
              </p:cNvSpPr>
              <p:nvPr/>
            </p:nvSpPr>
            <p:spPr bwMode="auto">
              <a:xfrm>
                <a:off x="5129" y="1681"/>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88" name="Line 356"/>
              <p:cNvSpPr>
                <a:spLocks noChangeShapeType="1"/>
              </p:cNvSpPr>
              <p:nvPr/>
            </p:nvSpPr>
            <p:spPr bwMode="auto">
              <a:xfrm>
                <a:off x="5208" y="1800"/>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89" name="Line 357"/>
              <p:cNvSpPr>
                <a:spLocks noChangeShapeType="1"/>
              </p:cNvSpPr>
              <p:nvPr/>
            </p:nvSpPr>
            <p:spPr bwMode="auto">
              <a:xfrm>
                <a:off x="5183" y="1825"/>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90" name="Line 358"/>
              <p:cNvSpPr>
                <a:spLocks noChangeShapeType="1"/>
              </p:cNvSpPr>
              <p:nvPr/>
            </p:nvSpPr>
            <p:spPr bwMode="auto">
              <a:xfrm>
                <a:off x="5262" y="1627"/>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91" name="Line 359"/>
              <p:cNvSpPr>
                <a:spLocks noChangeShapeType="1"/>
              </p:cNvSpPr>
              <p:nvPr/>
            </p:nvSpPr>
            <p:spPr bwMode="auto">
              <a:xfrm>
                <a:off x="5237" y="1656"/>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92" name="Line 360"/>
              <p:cNvSpPr>
                <a:spLocks noChangeShapeType="1"/>
              </p:cNvSpPr>
              <p:nvPr/>
            </p:nvSpPr>
            <p:spPr bwMode="auto">
              <a:xfrm>
                <a:off x="5312" y="1854"/>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93" name="Line 361"/>
              <p:cNvSpPr>
                <a:spLocks noChangeShapeType="1"/>
              </p:cNvSpPr>
              <p:nvPr/>
            </p:nvSpPr>
            <p:spPr bwMode="auto">
              <a:xfrm>
                <a:off x="5287" y="1879"/>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94" name="Line 362"/>
              <p:cNvSpPr>
                <a:spLocks noChangeShapeType="1"/>
              </p:cNvSpPr>
              <p:nvPr/>
            </p:nvSpPr>
            <p:spPr bwMode="auto">
              <a:xfrm>
                <a:off x="5366" y="1696"/>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95" name="Line 363"/>
              <p:cNvSpPr>
                <a:spLocks noChangeShapeType="1"/>
              </p:cNvSpPr>
              <p:nvPr/>
            </p:nvSpPr>
            <p:spPr bwMode="auto">
              <a:xfrm>
                <a:off x="5341" y="1721"/>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96" name="Line 364"/>
              <p:cNvSpPr>
                <a:spLocks noChangeShapeType="1"/>
              </p:cNvSpPr>
              <p:nvPr/>
            </p:nvSpPr>
            <p:spPr bwMode="auto">
              <a:xfrm>
                <a:off x="5420" y="1764"/>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97" name="Line 365"/>
              <p:cNvSpPr>
                <a:spLocks noChangeShapeType="1"/>
              </p:cNvSpPr>
              <p:nvPr/>
            </p:nvSpPr>
            <p:spPr bwMode="auto">
              <a:xfrm>
                <a:off x="5392" y="1789"/>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98" name="Line 366"/>
              <p:cNvSpPr>
                <a:spLocks noChangeShapeType="1"/>
              </p:cNvSpPr>
              <p:nvPr/>
            </p:nvSpPr>
            <p:spPr bwMode="auto">
              <a:xfrm>
                <a:off x="5471" y="1645"/>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299" name="Line 367"/>
              <p:cNvSpPr>
                <a:spLocks noChangeShapeType="1"/>
              </p:cNvSpPr>
              <p:nvPr/>
            </p:nvSpPr>
            <p:spPr bwMode="auto">
              <a:xfrm>
                <a:off x="5446" y="1670"/>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00" name="Line 368"/>
              <p:cNvSpPr>
                <a:spLocks noChangeShapeType="1"/>
              </p:cNvSpPr>
              <p:nvPr/>
            </p:nvSpPr>
            <p:spPr bwMode="auto">
              <a:xfrm>
                <a:off x="5525" y="1631"/>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01" name="Line 369"/>
              <p:cNvSpPr>
                <a:spLocks noChangeShapeType="1"/>
              </p:cNvSpPr>
              <p:nvPr/>
            </p:nvSpPr>
            <p:spPr bwMode="auto">
              <a:xfrm>
                <a:off x="5496" y="1660"/>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02" name="Line 370"/>
              <p:cNvSpPr>
                <a:spLocks noChangeShapeType="1"/>
              </p:cNvSpPr>
              <p:nvPr/>
            </p:nvSpPr>
            <p:spPr bwMode="auto">
              <a:xfrm>
                <a:off x="5575" y="1656"/>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03" name="Line 371"/>
              <p:cNvSpPr>
                <a:spLocks noChangeShapeType="1"/>
              </p:cNvSpPr>
              <p:nvPr/>
            </p:nvSpPr>
            <p:spPr bwMode="auto">
              <a:xfrm>
                <a:off x="5550" y="1681"/>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04" name="Line 372"/>
              <p:cNvSpPr>
                <a:spLocks noChangeShapeType="1"/>
              </p:cNvSpPr>
              <p:nvPr/>
            </p:nvSpPr>
            <p:spPr bwMode="auto">
              <a:xfrm>
                <a:off x="5629" y="1656"/>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05" name="Line 373"/>
              <p:cNvSpPr>
                <a:spLocks noChangeShapeType="1"/>
              </p:cNvSpPr>
              <p:nvPr/>
            </p:nvSpPr>
            <p:spPr bwMode="auto">
              <a:xfrm>
                <a:off x="5600" y="1685"/>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06" name="Line 374"/>
              <p:cNvSpPr>
                <a:spLocks noChangeShapeType="1"/>
              </p:cNvSpPr>
              <p:nvPr/>
            </p:nvSpPr>
            <p:spPr bwMode="auto">
              <a:xfrm>
                <a:off x="5680" y="1735"/>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07" name="Line 375"/>
              <p:cNvSpPr>
                <a:spLocks noChangeShapeType="1"/>
              </p:cNvSpPr>
              <p:nvPr/>
            </p:nvSpPr>
            <p:spPr bwMode="auto">
              <a:xfrm>
                <a:off x="5654" y="1760"/>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08" name="Line 376"/>
              <p:cNvSpPr>
                <a:spLocks noChangeShapeType="1"/>
              </p:cNvSpPr>
              <p:nvPr/>
            </p:nvSpPr>
            <p:spPr bwMode="auto">
              <a:xfrm>
                <a:off x="5734" y="1656"/>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09" name="Line 377"/>
              <p:cNvSpPr>
                <a:spLocks noChangeShapeType="1"/>
              </p:cNvSpPr>
              <p:nvPr/>
            </p:nvSpPr>
            <p:spPr bwMode="auto">
              <a:xfrm>
                <a:off x="5708" y="1681"/>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10" name="Line 378"/>
              <p:cNvSpPr>
                <a:spLocks noChangeShapeType="1"/>
              </p:cNvSpPr>
              <p:nvPr/>
            </p:nvSpPr>
            <p:spPr bwMode="auto">
              <a:xfrm>
                <a:off x="5784" y="1656"/>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11" name="Line 379"/>
              <p:cNvSpPr>
                <a:spLocks noChangeShapeType="1"/>
              </p:cNvSpPr>
              <p:nvPr/>
            </p:nvSpPr>
            <p:spPr bwMode="auto">
              <a:xfrm>
                <a:off x="5759" y="1681"/>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12" name="Line 380"/>
              <p:cNvSpPr>
                <a:spLocks noChangeShapeType="1"/>
              </p:cNvSpPr>
              <p:nvPr/>
            </p:nvSpPr>
            <p:spPr bwMode="auto">
              <a:xfrm>
                <a:off x="5838" y="1609"/>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13" name="Line 381"/>
              <p:cNvSpPr>
                <a:spLocks noChangeShapeType="1"/>
              </p:cNvSpPr>
              <p:nvPr/>
            </p:nvSpPr>
            <p:spPr bwMode="auto">
              <a:xfrm>
                <a:off x="5813" y="1634"/>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14" name="Line 382"/>
              <p:cNvSpPr>
                <a:spLocks noChangeShapeType="1"/>
              </p:cNvSpPr>
              <p:nvPr/>
            </p:nvSpPr>
            <p:spPr bwMode="auto">
              <a:xfrm>
                <a:off x="5892" y="1645"/>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15" name="Line 383"/>
              <p:cNvSpPr>
                <a:spLocks noChangeShapeType="1"/>
              </p:cNvSpPr>
              <p:nvPr/>
            </p:nvSpPr>
            <p:spPr bwMode="auto">
              <a:xfrm>
                <a:off x="5863" y="1674"/>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16" name="Line 384"/>
              <p:cNvSpPr>
                <a:spLocks noChangeShapeType="1"/>
              </p:cNvSpPr>
              <p:nvPr/>
            </p:nvSpPr>
            <p:spPr bwMode="auto">
              <a:xfrm>
                <a:off x="5942" y="1634"/>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17" name="Line 385"/>
              <p:cNvSpPr>
                <a:spLocks noChangeShapeType="1"/>
              </p:cNvSpPr>
              <p:nvPr/>
            </p:nvSpPr>
            <p:spPr bwMode="auto">
              <a:xfrm>
                <a:off x="5917" y="1660"/>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18" name="Line 386"/>
              <p:cNvSpPr>
                <a:spLocks noChangeShapeType="1"/>
              </p:cNvSpPr>
              <p:nvPr/>
            </p:nvSpPr>
            <p:spPr bwMode="auto">
              <a:xfrm>
                <a:off x="5996" y="1692"/>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19" name="Line 387"/>
              <p:cNvSpPr>
                <a:spLocks noChangeShapeType="1"/>
              </p:cNvSpPr>
              <p:nvPr/>
            </p:nvSpPr>
            <p:spPr bwMode="auto">
              <a:xfrm>
                <a:off x="5968" y="1717"/>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20" name="Line 388"/>
              <p:cNvSpPr>
                <a:spLocks noChangeShapeType="1"/>
              </p:cNvSpPr>
              <p:nvPr/>
            </p:nvSpPr>
            <p:spPr bwMode="auto">
              <a:xfrm>
                <a:off x="6047" y="1544"/>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21" name="Line 389"/>
              <p:cNvSpPr>
                <a:spLocks noChangeShapeType="1"/>
              </p:cNvSpPr>
              <p:nvPr/>
            </p:nvSpPr>
            <p:spPr bwMode="auto">
              <a:xfrm>
                <a:off x="6022" y="1570"/>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22" name="Line 390"/>
              <p:cNvSpPr>
                <a:spLocks noChangeShapeType="1"/>
              </p:cNvSpPr>
              <p:nvPr/>
            </p:nvSpPr>
            <p:spPr bwMode="auto">
              <a:xfrm>
                <a:off x="6101" y="1588"/>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23" name="Line 391"/>
              <p:cNvSpPr>
                <a:spLocks noChangeShapeType="1"/>
              </p:cNvSpPr>
              <p:nvPr/>
            </p:nvSpPr>
            <p:spPr bwMode="auto">
              <a:xfrm>
                <a:off x="6072" y="1613"/>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24" name="Line 392"/>
              <p:cNvSpPr>
                <a:spLocks noChangeShapeType="1"/>
              </p:cNvSpPr>
              <p:nvPr/>
            </p:nvSpPr>
            <p:spPr bwMode="auto">
              <a:xfrm>
                <a:off x="6151" y="1530"/>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25" name="Line 393"/>
              <p:cNvSpPr>
                <a:spLocks noChangeShapeType="1"/>
              </p:cNvSpPr>
              <p:nvPr/>
            </p:nvSpPr>
            <p:spPr bwMode="auto">
              <a:xfrm>
                <a:off x="6126" y="1555"/>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26" name="Line 394"/>
              <p:cNvSpPr>
                <a:spLocks noChangeShapeType="1"/>
              </p:cNvSpPr>
              <p:nvPr/>
            </p:nvSpPr>
            <p:spPr bwMode="auto">
              <a:xfrm>
                <a:off x="6205" y="1573"/>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27" name="Line 395"/>
              <p:cNvSpPr>
                <a:spLocks noChangeShapeType="1"/>
              </p:cNvSpPr>
              <p:nvPr/>
            </p:nvSpPr>
            <p:spPr bwMode="auto">
              <a:xfrm>
                <a:off x="6180" y="1598"/>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28" name="Line 396"/>
              <p:cNvSpPr>
                <a:spLocks noChangeShapeType="1"/>
              </p:cNvSpPr>
              <p:nvPr/>
            </p:nvSpPr>
            <p:spPr bwMode="auto">
              <a:xfrm>
                <a:off x="6256" y="1512"/>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29" name="Line 397"/>
              <p:cNvSpPr>
                <a:spLocks noChangeShapeType="1"/>
              </p:cNvSpPr>
              <p:nvPr/>
            </p:nvSpPr>
            <p:spPr bwMode="auto">
              <a:xfrm>
                <a:off x="6230" y="1541"/>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30" name="Line 398"/>
              <p:cNvSpPr>
                <a:spLocks noChangeShapeType="1"/>
              </p:cNvSpPr>
              <p:nvPr/>
            </p:nvSpPr>
            <p:spPr bwMode="auto">
              <a:xfrm>
                <a:off x="6310" y="1526"/>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31" name="Line 399"/>
              <p:cNvSpPr>
                <a:spLocks noChangeShapeType="1"/>
              </p:cNvSpPr>
              <p:nvPr/>
            </p:nvSpPr>
            <p:spPr bwMode="auto">
              <a:xfrm>
                <a:off x="6284" y="1555"/>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32" name="Line 400"/>
              <p:cNvSpPr>
                <a:spLocks noChangeShapeType="1"/>
              </p:cNvSpPr>
              <p:nvPr/>
            </p:nvSpPr>
            <p:spPr bwMode="auto">
              <a:xfrm>
                <a:off x="6364" y="1465"/>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33" name="Line 401"/>
              <p:cNvSpPr>
                <a:spLocks noChangeShapeType="1"/>
              </p:cNvSpPr>
              <p:nvPr/>
            </p:nvSpPr>
            <p:spPr bwMode="auto">
              <a:xfrm>
                <a:off x="6335" y="1494"/>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34" name="Line 402"/>
              <p:cNvSpPr>
                <a:spLocks noChangeShapeType="1"/>
              </p:cNvSpPr>
              <p:nvPr/>
            </p:nvSpPr>
            <p:spPr bwMode="auto">
              <a:xfrm>
                <a:off x="6414" y="1480"/>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35" name="Line 403"/>
              <p:cNvSpPr>
                <a:spLocks noChangeShapeType="1"/>
              </p:cNvSpPr>
              <p:nvPr/>
            </p:nvSpPr>
            <p:spPr bwMode="auto">
              <a:xfrm>
                <a:off x="6389" y="1508"/>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36" name="Line 404"/>
              <p:cNvSpPr>
                <a:spLocks noChangeShapeType="1"/>
              </p:cNvSpPr>
              <p:nvPr/>
            </p:nvSpPr>
            <p:spPr bwMode="auto">
              <a:xfrm>
                <a:off x="6468" y="1397"/>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337" name="Line 405"/>
              <p:cNvSpPr>
                <a:spLocks noChangeShapeType="1"/>
              </p:cNvSpPr>
              <p:nvPr/>
            </p:nvSpPr>
            <p:spPr bwMode="auto">
              <a:xfrm>
                <a:off x="6439" y="1426"/>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grpSp>
          <p:nvGrpSpPr>
            <p:cNvPr id="8" name="Group 607"/>
            <p:cNvGrpSpPr>
              <a:grpSpLocks/>
            </p:cNvGrpSpPr>
            <p:nvPr/>
          </p:nvGrpSpPr>
          <p:grpSpPr bwMode="auto">
            <a:xfrm>
              <a:off x="1453" y="1364"/>
              <a:ext cx="5256" cy="1559"/>
              <a:chOff x="1453" y="1364"/>
              <a:chExt cx="5256" cy="1559"/>
            </a:xfrm>
          </p:grpSpPr>
          <p:sp>
            <p:nvSpPr>
              <p:cNvPr id="464" name="Line 407"/>
              <p:cNvSpPr>
                <a:spLocks noChangeShapeType="1"/>
              </p:cNvSpPr>
              <p:nvPr/>
            </p:nvSpPr>
            <p:spPr bwMode="auto">
              <a:xfrm>
                <a:off x="6518" y="1472"/>
                <a:ext cx="0" cy="54"/>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5" name="Line 408"/>
              <p:cNvSpPr>
                <a:spLocks noChangeShapeType="1"/>
              </p:cNvSpPr>
              <p:nvPr/>
            </p:nvSpPr>
            <p:spPr bwMode="auto">
              <a:xfrm>
                <a:off x="6493" y="1498"/>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6" name="Line 409"/>
              <p:cNvSpPr>
                <a:spLocks noChangeShapeType="1"/>
              </p:cNvSpPr>
              <p:nvPr/>
            </p:nvSpPr>
            <p:spPr bwMode="auto">
              <a:xfrm>
                <a:off x="6572" y="1415"/>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7" name="Line 410"/>
              <p:cNvSpPr>
                <a:spLocks noChangeShapeType="1"/>
              </p:cNvSpPr>
              <p:nvPr/>
            </p:nvSpPr>
            <p:spPr bwMode="auto">
              <a:xfrm>
                <a:off x="6544" y="1440"/>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8" name="Line 411"/>
              <p:cNvSpPr>
                <a:spLocks noChangeShapeType="1"/>
              </p:cNvSpPr>
              <p:nvPr/>
            </p:nvSpPr>
            <p:spPr bwMode="auto">
              <a:xfrm>
                <a:off x="6623" y="1418"/>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69" name="Line 412"/>
              <p:cNvSpPr>
                <a:spLocks noChangeShapeType="1"/>
              </p:cNvSpPr>
              <p:nvPr/>
            </p:nvSpPr>
            <p:spPr bwMode="auto">
              <a:xfrm>
                <a:off x="6598" y="1444"/>
                <a:ext cx="57"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0" name="Line 413"/>
              <p:cNvSpPr>
                <a:spLocks noChangeShapeType="1"/>
              </p:cNvSpPr>
              <p:nvPr/>
            </p:nvSpPr>
            <p:spPr bwMode="auto">
              <a:xfrm>
                <a:off x="6677" y="1364"/>
                <a:ext cx="0" cy="58"/>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1" name="Line 414"/>
              <p:cNvSpPr>
                <a:spLocks noChangeShapeType="1"/>
              </p:cNvSpPr>
              <p:nvPr/>
            </p:nvSpPr>
            <p:spPr bwMode="auto">
              <a:xfrm>
                <a:off x="6652" y="1393"/>
                <a:ext cx="54"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2" name="Freeform 415"/>
              <p:cNvSpPr>
                <a:spLocks/>
              </p:cNvSpPr>
              <p:nvPr/>
            </p:nvSpPr>
            <p:spPr bwMode="auto">
              <a:xfrm>
                <a:off x="1453" y="2603"/>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3" name="Freeform 416"/>
              <p:cNvSpPr>
                <a:spLocks/>
              </p:cNvSpPr>
              <p:nvPr/>
            </p:nvSpPr>
            <p:spPr bwMode="auto">
              <a:xfrm>
                <a:off x="1507" y="2552"/>
                <a:ext cx="69" cy="69"/>
              </a:xfrm>
              <a:custGeom>
                <a:avLst/>
                <a:gdLst>
                  <a:gd name="T0" fmla="*/ 33 w 69"/>
                  <a:gd name="T1" fmla="*/ 0 h 69"/>
                  <a:gd name="T2" fmla="*/ 0 w 69"/>
                  <a:gd name="T3" fmla="*/ 36 h 69"/>
                  <a:gd name="T4" fmla="*/ 33 w 69"/>
                  <a:gd name="T5" fmla="*/ 69 h 69"/>
                  <a:gd name="T6" fmla="*/ 69 w 69"/>
                  <a:gd name="T7" fmla="*/ 36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6"/>
                    </a:lnTo>
                    <a:lnTo>
                      <a:pt x="33" y="69"/>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4" name="Freeform 417"/>
              <p:cNvSpPr>
                <a:spLocks/>
              </p:cNvSpPr>
              <p:nvPr/>
            </p:nvSpPr>
            <p:spPr bwMode="auto">
              <a:xfrm>
                <a:off x="1558" y="2545"/>
                <a:ext cx="68" cy="69"/>
              </a:xfrm>
              <a:custGeom>
                <a:avLst/>
                <a:gdLst>
                  <a:gd name="T0" fmla="*/ 36 w 68"/>
                  <a:gd name="T1" fmla="*/ 0 h 69"/>
                  <a:gd name="T2" fmla="*/ 0 w 68"/>
                  <a:gd name="T3" fmla="*/ 33 h 69"/>
                  <a:gd name="T4" fmla="*/ 36 w 68"/>
                  <a:gd name="T5" fmla="*/ 69 h 69"/>
                  <a:gd name="T6" fmla="*/ 68 w 68"/>
                  <a:gd name="T7" fmla="*/ 33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3"/>
                    </a:lnTo>
                    <a:lnTo>
                      <a:pt x="36" y="69"/>
                    </a:lnTo>
                    <a:lnTo>
                      <a:pt x="68"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5" name="Freeform 418"/>
              <p:cNvSpPr>
                <a:spLocks/>
              </p:cNvSpPr>
              <p:nvPr/>
            </p:nvSpPr>
            <p:spPr bwMode="auto">
              <a:xfrm>
                <a:off x="1612" y="2509"/>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6" name="Freeform 419"/>
              <p:cNvSpPr>
                <a:spLocks/>
              </p:cNvSpPr>
              <p:nvPr/>
            </p:nvSpPr>
            <p:spPr bwMode="auto">
              <a:xfrm>
                <a:off x="1662" y="2502"/>
                <a:ext cx="72" cy="68"/>
              </a:xfrm>
              <a:custGeom>
                <a:avLst/>
                <a:gdLst>
                  <a:gd name="T0" fmla="*/ 36 w 72"/>
                  <a:gd name="T1" fmla="*/ 0 h 68"/>
                  <a:gd name="T2" fmla="*/ 0 w 72"/>
                  <a:gd name="T3" fmla="*/ 36 h 68"/>
                  <a:gd name="T4" fmla="*/ 36 w 72"/>
                  <a:gd name="T5" fmla="*/ 68 h 68"/>
                  <a:gd name="T6" fmla="*/ 72 w 72"/>
                  <a:gd name="T7" fmla="*/ 36 h 68"/>
                  <a:gd name="T8" fmla="*/ 36 w 72"/>
                  <a:gd name="T9" fmla="*/ 0 h 68"/>
                </a:gdLst>
                <a:ahLst/>
                <a:cxnLst>
                  <a:cxn ang="0">
                    <a:pos x="T0" y="T1"/>
                  </a:cxn>
                  <a:cxn ang="0">
                    <a:pos x="T2" y="T3"/>
                  </a:cxn>
                  <a:cxn ang="0">
                    <a:pos x="T4" y="T5"/>
                  </a:cxn>
                  <a:cxn ang="0">
                    <a:pos x="T6" y="T7"/>
                  </a:cxn>
                  <a:cxn ang="0">
                    <a:pos x="T8" y="T9"/>
                  </a:cxn>
                </a:cxnLst>
                <a:rect l="0" t="0" r="r" b="b"/>
                <a:pathLst>
                  <a:path w="72" h="68">
                    <a:moveTo>
                      <a:pt x="36" y="0"/>
                    </a:moveTo>
                    <a:lnTo>
                      <a:pt x="0" y="36"/>
                    </a:lnTo>
                    <a:lnTo>
                      <a:pt x="36" y="68"/>
                    </a:lnTo>
                    <a:lnTo>
                      <a:pt x="72"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7" name="Freeform 420"/>
              <p:cNvSpPr>
                <a:spLocks/>
              </p:cNvSpPr>
              <p:nvPr/>
            </p:nvSpPr>
            <p:spPr bwMode="auto">
              <a:xfrm>
                <a:off x="1716" y="2477"/>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8" name="Freeform 421"/>
              <p:cNvSpPr>
                <a:spLocks/>
              </p:cNvSpPr>
              <p:nvPr/>
            </p:nvSpPr>
            <p:spPr bwMode="auto">
              <a:xfrm>
                <a:off x="1770" y="2488"/>
                <a:ext cx="68" cy="68"/>
              </a:xfrm>
              <a:custGeom>
                <a:avLst/>
                <a:gdLst>
                  <a:gd name="T0" fmla="*/ 32 w 68"/>
                  <a:gd name="T1" fmla="*/ 0 h 68"/>
                  <a:gd name="T2" fmla="*/ 0 w 68"/>
                  <a:gd name="T3" fmla="*/ 36 h 68"/>
                  <a:gd name="T4" fmla="*/ 32 w 68"/>
                  <a:gd name="T5" fmla="*/ 68 h 68"/>
                  <a:gd name="T6" fmla="*/ 68 w 68"/>
                  <a:gd name="T7" fmla="*/ 36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6"/>
                    </a:lnTo>
                    <a:lnTo>
                      <a:pt x="32" y="68"/>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79" name="Freeform 422"/>
              <p:cNvSpPr>
                <a:spLocks/>
              </p:cNvSpPr>
              <p:nvPr/>
            </p:nvSpPr>
            <p:spPr bwMode="auto">
              <a:xfrm>
                <a:off x="1820" y="2480"/>
                <a:ext cx="69" cy="69"/>
              </a:xfrm>
              <a:custGeom>
                <a:avLst/>
                <a:gdLst>
                  <a:gd name="T0" fmla="*/ 36 w 69"/>
                  <a:gd name="T1" fmla="*/ 0 h 69"/>
                  <a:gd name="T2" fmla="*/ 0 w 69"/>
                  <a:gd name="T3" fmla="*/ 33 h 69"/>
                  <a:gd name="T4" fmla="*/ 36 w 69"/>
                  <a:gd name="T5" fmla="*/ 69 h 69"/>
                  <a:gd name="T6" fmla="*/ 69 w 69"/>
                  <a:gd name="T7" fmla="*/ 33 h 69"/>
                  <a:gd name="T8" fmla="*/ 36 w 69"/>
                  <a:gd name="T9" fmla="*/ 0 h 69"/>
                </a:gdLst>
                <a:ahLst/>
                <a:cxnLst>
                  <a:cxn ang="0">
                    <a:pos x="T0" y="T1"/>
                  </a:cxn>
                  <a:cxn ang="0">
                    <a:pos x="T2" y="T3"/>
                  </a:cxn>
                  <a:cxn ang="0">
                    <a:pos x="T4" y="T5"/>
                  </a:cxn>
                  <a:cxn ang="0">
                    <a:pos x="T6" y="T7"/>
                  </a:cxn>
                  <a:cxn ang="0">
                    <a:pos x="T8" y="T9"/>
                  </a:cxn>
                </a:cxnLst>
                <a:rect l="0" t="0" r="r" b="b"/>
                <a:pathLst>
                  <a:path w="69" h="69">
                    <a:moveTo>
                      <a:pt x="36" y="0"/>
                    </a:moveTo>
                    <a:lnTo>
                      <a:pt x="0" y="33"/>
                    </a:lnTo>
                    <a:lnTo>
                      <a:pt x="36" y="69"/>
                    </a:lnTo>
                    <a:lnTo>
                      <a:pt x="69"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49" name="Freeform 423"/>
              <p:cNvSpPr>
                <a:spLocks/>
              </p:cNvSpPr>
              <p:nvPr/>
            </p:nvSpPr>
            <p:spPr bwMode="auto">
              <a:xfrm>
                <a:off x="1874" y="2466"/>
                <a:ext cx="69" cy="68"/>
              </a:xfrm>
              <a:custGeom>
                <a:avLst/>
                <a:gdLst>
                  <a:gd name="T0" fmla="*/ 33 w 69"/>
                  <a:gd name="T1" fmla="*/ 0 h 68"/>
                  <a:gd name="T2" fmla="*/ 0 w 69"/>
                  <a:gd name="T3" fmla="*/ 32 h 68"/>
                  <a:gd name="T4" fmla="*/ 33 w 69"/>
                  <a:gd name="T5" fmla="*/ 68 h 68"/>
                  <a:gd name="T6" fmla="*/ 69 w 69"/>
                  <a:gd name="T7" fmla="*/ 32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2"/>
                    </a:lnTo>
                    <a:lnTo>
                      <a:pt x="33" y="68"/>
                    </a:lnTo>
                    <a:lnTo>
                      <a:pt x="69" y="32"/>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50" name="Freeform 424"/>
              <p:cNvSpPr>
                <a:spLocks/>
              </p:cNvSpPr>
              <p:nvPr/>
            </p:nvSpPr>
            <p:spPr bwMode="auto">
              <a:xfrm>
                <a:off x="1925" y="2459"/>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51" name="Freeform 425"/>
              <p:cNvSpPr>
                <a:spLocks/>
              </p:cNvSpPr>
              <p:nvPr/>
            </p:nvSpPr>
            <p:spPr bwMode="auto">
              <a:xfrm>
                <a:off x="1979" y="2423"/>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52" name="Freeform 426"/>
              <p:cNvSpPr>
                <a:spLocks/>
              </p:cNvSpPr>
              <p:nvPr/>
            </p:nvSpPr>
            <p:spPr bwMode="auto">
              <a:xfrm>
                <a:off x="2029" y="2430"/>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53" name="Freeform 427"/>
              <p:cNvSpPr>
                <a:spLocks/>
              </p:cNvSpPr>
              <p:nvPr/>
            </p:nvSpPr>
            <p:spPr bwMode="auto">
              <a:xfrm>
                <a:off x="2083" y="2387"/>
                <a:ext cx="69" cy="68"/>
              </a:xfrm>
              <a:custGeom>
                <a:avLst/>
                <a:gdLst>
                  <a:gd name="T0" fmla="*/ 33 w 69"/>
                  <a:gd name="T1" fmla="*/ 0 h 68"/>
                  <a:gd name="T2" fmla="*/ 0 w 69"/>
                  <a:gd name="T3" fmla="*/ 32 h 68"/>
                  <a:gd name="T4" fmla="*/ 33 w 69"/>
                  <a:gd name="T5" fmla="*/ 68 h 68"/>
                  <a:gd name="T6" fmla="*/ 69 w 69"/>
                  <a:gd name="T7" fmla="*/ 32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2"/>
                    </a:lnTo>
                    <a:lnTo>
                      <a:pt x="33" y="68"/>
                    </a:lnTo>
                    <a:lnTo>
                      <a:pt x="69" y="32"/>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54" name="Freeform 428"/>
              <p:cNvSpPr>
                <a:spLocks/>
              </p:cNvSpPr>
              <p:nvPr/>
            </p:nvSpPr>
            <p:spPr bwMode="auto">
              <a:xfrm>
                <a:off x="2134" y="2412"/>
                <a:ext cx="72" cy="68"/>
              </a:xfrm>
              <a:custGeom>
                <a:avLst/>
                <a:gdLst>
                  <a:gd name="T0" fmla="*/ 36 w 72"/>
                  <a:gd name="T1" fmla="*/ 0 h 68"/>
                  <a:gd name="T2" fmla="*/ 0 w 72"/>
                  <a:gd name="T3" fmla="*/ 32 h 68"/>
                  <a:gd name="T4" fmla="*/ 36 w 72"/>
                  <a:gd name="T5" fmla="*/ 68 h 68"/>
                  <a:gd name="T6" fmla="*/ 72 w 72"/>
                  <a:gd name="T7" fmla="*/ 32 h 68"/>
                  <a:gd name="T8" fmla="*/ 36 w 72"/>
                  <a:gd name="T9" fmla="*/ 0 h 68"/>
                </a:gdLst>
                <a:ahLst/>
                <a:cxnLst>
                  <a:cxn ang="0">
                    <a:pos x="T0" y="T1"/>
                  </a:cxn>
                  <a:cxn ang="0">
                    <a:pos x="T2" y="T3"/>
                  </a:cxn>
                  <a:cxn ang="0">
                    <a:pos x="T4" y="T5"/>
                  </a:cxn>
                  <a:cxn ang="0">
                    <a:pos x="T6" y="T7"/>
                  </a:cxn>
                  <a:cxn ang="0">
                    <a:pos x="T8" y="T9"/>
                  </a:cxn>
                </a:cxnLst>
                <a:rect l="0" t="0" r="r" b="b"/>
                <a:pathLst>
                  <a:path w="72" h="68">
                    <a:moveTo>
                      <a:pt x="36" y="0"/>
                    </a:moveTo>
                    <a:lnTo>
                      <a:pt x="0" y="32"/>
                    </a:lnTo>
                    <a:lnTo>
                      <a:pt x="36" y="68"/>
                    </a:lnTo>
                    <a:lnTo>
                      <a:pt x="72"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55" name="Freeform 429"/>
              <p:cNvSpPr>
                <a:spLocks/>
              </p:cNvSpPr>
              <p:nvPr/>
            </p:nvSpPr>
            <p:spPr bwMode="auto">
              <a:xfrm>
                <a:off x="2188" y="2405"/>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56" name="Freeform 430"/>
              <p:cNvSpPr>
                <a:spLocks/>
              </p:cNvSpPr>
              <p:nvPr/>
            </p:nvSpPr>
            <p:spPr bwMode="auto">
              <a:xfrm>
                <a:off x="2242" y="2380"/>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57" name="Freeform 431"/>
              <p:cNvSpPr>
                <a:spLocks/>
              </p:cNvSpPr>
              <p:nvPr/>
            </p:nvSpPr>
            <p:spPr bwMode="auto">
              <a:xfrm>
                <a:off x="2292" y="2390"/>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58" name="Freeform 432"/>
              <p:cNvSpPr>
                <a:spLocks/>
              </p:cNvSpPr>
              <p:nvPr/>
            </p:nvSpPr>
            <p:spPr bwMode="auto">
              <a:xfrm>
                <a:off x="2346" y="2369"/>
                <a:ext cx="68" cy="68"/>
              </a:xfrm>
              <a:custGeom>
                <a:avLst/>
                <a:gdLst>
                  <a:gd name="T0" fmla="*/ 32 w 68"/>
                  <a:gd name="T1" fmla="*/ 0 h 68"/>
                  <a:gd name="T2" fmla="*/ 0 w 68"/>
                  <a:gd name="T3" fmla="*/ 36 h 68"/>
                  <a:gd name="T4" fmla="*/ 32 w 68"/>
                  <a:gd name="T5" fmla="*/ 68 h 68"/>
                  <a:gd name="T6" fmla="*/ 68 w 68"/>
                  <a:gd name="T7" fmla="*/ 36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6"/>
                    </a:lnTo>
                    <a:lnTo>
                      <a:pt x="32" y="68"/>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59" name="Freeform 433"/>
              <p:cNvSpPr>
                <a:spLocks/>
              </p:cNvSpPr>
              <p:nvPr/>
            </p:nvSpPr>
            <p:spPr bwMode="auto">
              <a:xfrm>
                <a:off x="2396" y="2347"/>
                <a:ext cx="69" cy="69"/>
              </a:xfrm>
              <a:custGeom>
                <a:avLst/>
                <a:gdLst>
                  <a:gd name="T0" fmla="*/ 36 w 69"/>
                  <a:gd name="T1" fmla="*/ 0 h 69"/>
                  <a:gd name="T2" fmla="*/ 0 w 69"/>
                  <a:gd name="T3" fmla="*/ 36 h 69"/>
                  <a:gd name="T4" fmla="*/ 36 w 69"/>
                  <a:gd name="T5" fmla="*/ 69 h 69"/>
                  <a:gd name="T6" fmla="*/ 69 w 69"/>
                  <a:gd name="T7" fmla="*/ 36 h 69"/>
                  <a:gd name="T8" fmla="*/ 36 w 69"/>
                  <a:gd name="T9" fmla="*/ 0 h 69"/>
                </a:gdLst>
                <a:ahLst/>
                <a:cxnLst>
                  <a:cxn ang="0">
                    <a:pos x="T0" y="T1"/>
                  </a:cxn>
                  <a:cxn ang="0">
                    <a:pos x="T2" y="T3"/>
                  </a:cxn>
                  <a:cxn ang="0">
                    <a:pos x="T4" y="T5"/>
                  </a:cxn>
                  <a:cxn ang="0">
                    <a:pos x="T6" y="T7"/>
                  </a:cxn>
                  <a:cxn ang="0">
                    <a:pos x="T8" y="T9"/>
                  </a:cxn>
                </a:cxnLst>
                <a:rect l="0" t="0" r="r" b="b"/>
                <a:pathLst>
                  <a:path w="69" h="69">
                    <a:moveTo>
                      <a:pt x="36" y="0"/>
                    </a:moveTo>
                    <a:lnTo>
                      <a:pt x="0" y="36"/>
                    </a:lnTo>
                    <a:lnTo>
                      <a:pt x="36" y="69"/>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60" name="Freeform 434"/>
              <p:cNvSpPr>
                <a:spLocks/>
              </p:cNvSpPr>
              <p:nvPr/>
            </p:nvSpPr>
            <p:spPr bwMode="auto">
              <a:xfrm>
                <a:off x="2450" y="2376"/>
                <a:ext cx="69" cy="72"/>
              </a:xfrm>
              <a:custGeom>
                <a:avLst/>
                <a:gdLst>
                  <a:gd name="T0" fmla="*/ 33 w 69"/>
                  <a:gd name="T1" fmla="*/ 0 h 72"/>
                  <a:gd name="T2" fmla="*/ 0 w 69"/>
                  <a:gd name="T3" fmla="*/ 36 h 72"/>
                  <a:gd name="T4" fmla="*/ 33 w 69"/>
                  <a:gd name="T5" fmla="*/ 72 h 72"/>
                  <a:gd name="T6" fmla="*/ 69 w 69"/>
                  <a:gd name="T7" fmla="*/ 36 h 72"/>
                  <a:gd name="T8" fmla="*/ 33 w 69"/>
                  <a:gd name="T9" fmla="*/ 0 h 72"/>
                </a:gdLst>
                <a:ahLst/>
                <a:cxnLst>
                  <a:cxn ang="0">
                    <a:pos x="T0" y="T1"/>
                  </a:cxn>
                  <a:cxn ang="0">
                    <a:pos x="T2" y="T3"/>
                  </a:cxn>
                  <a:cxn ang="0">
                    <a:pos x="T4" y="T5"/>
                  </a:cxn>
                  <a:cxn ang="0">
                    <a:pos x="T6" y="T7"/>
                  </a:cxn>
                  <a:cxn ang="0">
                    <a:pos x="T8" y="T9"/>
                  </a:cxn>
                </a:cxnLst>
                <a:rect l="0" t="0" r="r" b="b"/>
                <a:pathLst>
                  <a:path w="69" h="72">
                    <a:moveTo>
                      <a:pt x="33" y="0"/>
                    </a:moveTo>
                    <a:lnTo>
                      <a:pt x="0" y="36"/>
                    </a:lnTo>
                    <a:lnTo>
                      <a:pt x="33" y="72"/>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61" name="Freeform 435"/>
              <p:cNvSpPr>
                <a:spLocks/>
              </p:cNvSpPr>
              <p:nvPr/>
            </p:nvSpPr>
            <p:spPr bwMode="auto">
              <a:xfrm>
                <a:off x="2501" y="2326"/>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62" name="Freeform 436"/>
              <p:cNvSpPr>
                <a:spLocks/>
              </p:cNvSpPr>
              <p:nvPr/>
            </p:nvSpPr>
            <p:spPr bwMode="auto">
              <a:xfrm>
                <a:off x="2555" y="2347"/>
                <a:ext cx="68" cy="69"/>
              </a:xfrm>
              <a:custGeom>
                <a:avLst/>
                <a:gdLst>
                  <a:gd name="T0" fmla="*/ 32 w 68"/>
                  <a:gd name="T1" fmla="*/ 0 h 69"/>
                  <a:gd name="T2" fmla="*/ 0 w 68"/>
                  <a:gd name="T3" fmla="*/ 36 h 69"/>
                  <a:gd name="T4" fmla="*/ 32 w 68"/>
                  <a:gd name="T5" fmla="*/ 69 h 69"/>
                  <a:gd name="T6" fmla="*/ 68 w 68"/>
                  <a:gd name="T7" fmla="*/ 36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6"/>
                    </a:lnTo>
                    <a:lnTo>
                      <a:pt x="32" y="69"/>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63" name="Freeform 437"/>
              <p:cNvSpPr>
                <a:spLocks/>
              </p:cNvSpPr>
              <p:nvPr/>
            </p:nvSpPr>
            <p:spPr bwMode="auto">
              <a:xfrm>
                <a:off x="2605" y="2336"/>
                <a:ext cx="72" cy="69"/>
              </a:xfrm>
              <a:custGeom>
                <a:avLst/>
                <a:gdLst>
                  <a:gd name="T0" fmla="*/ 36 w 72"/>
                  <a:gd name="T1" fmla="*/ 0 h 69"/>
                  <a:gd name="T2" fmla="*/ 0 w 72"/>
                  <a:gd name="T3" fmla="*/ 33 h 69"/>
                  <a:gd name="T4" fmla="*/ 36 w 72"/>
                  <a:gd name="T5" fmla="*/ 69 h 69"/>
                  <a:gd name="T6" fmla="*/ 72 w 72"/>
                  <a:gd name="T7" fmla="*/ 33 h 69"/>
                  <a:gd name="T8" fmla="*/ 36 w 72"/>
                  <a:gd name="T9" fmla="*/ 0 h 69"/>
                </a:gdLst>
                <a:ahLst/>
                <a:cxnLst>
                  <a:cxn ang="0">
                    <a:pos x="T0" y="T1"/>
                  </a:cxn>
                  <a:cxn ang="0">
                    <a:pos x="T2" y="T3"/>
                  </a:cxn>
                  <a:cxn ang="0">
                    <a:pos x="T4" y="T5"/>
                  </a:cxn>
                  <a:cxn ang="0">
                    <a:pos x="T6" y="T7"/>
                  </a:cxn>
                  <a:cxn ang="0">
                    <a:pos x="T8" y="T9"/>
                  </a:cxn>
                </a:cxnLst>
                <a:rect l="0" t="0" r="r" b="b"/>
                <a:pathLst>
                  <a:path w="72" h="69">
                    <a:moveTo>
                      <a:pt x="36" y="0"/>
                    </a:moveTo>
                    <a:lnTo>
                      <a:pt x="0" y="33"/>
                    </a:lnTo>
                    <a:lnTo>
                      <a:pt x="36" y="69"/>
                    </a:lnTo>
                    <a:lnTo>
                      <a:pt x="72"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64" name="Freeform 438"/>
              <p:cNvSpPr>
                <a:spLocks/>
              </p:cNvSpPr>
              <p:nvPr/>
            </p:nvSpPr>
            <p:spPr bwMode="auto">
              <a:xfrm>
                <a:off x="2659" y="2318"/>
                <a:ext cx="69" cy="69"/>
              </a:xfrm>
              <a:custGeom>
                <a:avLst/>
                <a:gdLst>
                  <a:gd name="T0" fmla="*/ 36 w 69"/>
                  <a:gd name="T1" fmla="*/ 0 h 69"/>
                  <a:gd name="T2" fmla="*/ 0 w 69"/>
                  <a:gd name="T3" fmla="*/ 36 h 69"/>
                  <a:gd name="T4" fmla="*/ 36 w 69"/>
                  <a:gd name="T5" fmla="*/ 69 h 69"/>
                  <a:gd name="T6" fmla="*/ 69 w 69"/>
                  <a:gd name="T7" fmla="*/ 36 h 69"/>
                  <a:gd name="T8" fmla="*/ 36 w 69"/>
                  <a:gd name="T9" fmla="*/ 0 h 69"/>
                </a:gdLst>
                <a:ahLst/>
                <a:cxnLst>
                  <a:cxn ang="0">
                    <a:pos x="T0" y="T1"/>
                  </a:cxn>
                  <a:cxn ang="0">
                    <a:pos x="T2" y="T3"/>
                  </a:cxn>
                  <a:cxn ang="0">
                    <a:pos x="T4" y="T5"/>
                  </a:cxn>
                  <a:cxn ang="0">
                    <a:pos x="T6" y="T7"/>
                  </a:cxn>
                  <a:cxn ang="0">
                    <a:pos x="T8" y="T9"/>
                  </a:cxn>
                </a:cxnLst>
                <a:rect l="0" t="0" r="r" b="b"/>
                <a:pathLst>
                  <a:path w="69" h="69">
                    <a:moveTo>
                      <a:pt x="36" y="0"/>
                    </a:moveTo>
                    <a:lnTo>
                      <a:pt x="0" y="36"/>
                    </a:lnTo>
                    <a:lnTo>
                      <a:pt x="36" y="69"/>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65" name="Freeform 439"/>
              <p:cNvSpPr>
                <a:spLocks/>
              </p:cNvSpPr>
              <p:nvPr/>
            </p:nvSpPr>
            <p:spPr bwMode="auto">
              <a:xfrm>
                <a:off x="2713" y="2300"/>
                <a:ext cx="69" cy="69"/>
              </a:xfrm>
              <a:custGeom>
                <a:avLst/>
                <a:gdLst>
                  <a:gd name="T0" fmla="*/ 33 w 69"/>
                  <a:gd name="T1" fmla="*/ 0 h 69"/>
                  <a:gd name="T2" fmla="*/ 0 w 69"/>
                  <a:gd name="T3" fmla="*/ 36 h 69"/>
                  <a:gd name="T4" fmla="*/ 33 w 69"/>
                  <a:gd name="T5" fmla="*/ 69 h 69"/>
                  <a:gd name="T6" fmla="*/ 69 w 69"/>
                  <a:gd name="T7" fmla="*/ 36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6"/>
                    </a:lnTo>
                    <a:lnTo>
                      <a:pt x="33" y="69"/>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66" name="Freeform 440"/>
              <p:cNvSpPr>
                <a:spLocks/>
              </p:cNvSpPr>
              <p:nvPr/>
            </p:nvSpPr>
            <p:spPr bwMode="auto">
              <a:xfrm>
                <a:off x="2764" y="2293"/>
                <a:ext cx="68" cy="69"/>
              </a:xfrm>
              <a:custGeom>
                <a:avLst/>
                <a:gdLst>
                  <a:gd name="T0" fmla="*/ 36 w 68"/>
                  <a:gd name="T1" fmla="*/ 0 h 69"/>
                  <a:gd name="T2" fmla="*/ 0 w 68"/>
                  <a:gd name="T3" fmla="*/ 33 h 69"/>
                  <a:gd name="T4" fmla="*/ 36 w 68"/>
                  <a:gd name="T5" fmla="*/ 69 h 69"/>
                  <a:gd name="T6" fmla="*/ 68 w 68"/>
                  <a:gd name="T7" fmla="*/ 33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3"/>
                    </a:lnTo>
                    <a:lnTo>
                      <a:pt x="36" y="69"/>
                    </a:lnTo>
                    <a:lnTo>
                      <a:pt x="68"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67" name="Freeform 441"/>
              <p:cNvSpPr>
                <a:spLocks/>
              </p:cNvSpPr>
              <p:nvPr/>
            </p:nvSpPr>
            <p:spPr bwMode="auto">
              <a:xfrm>
                <a:off x="2818" y="2268"/>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68" name="Freeform 442"/>
              <p:cNvSpPr>
                <a:spLocks/>
              </p:cNvSpPr>
              <p:nvPr/>
            </p:nvSpPr>
            <p:spPr bwMode="auto">
              <a:xfrm>
                <a:off x="2868" y="2254"/>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69" name="Freeform 443"/>
              <p:cNvSpPr>
                <a:spLocks/>
              </p:cNvSpPr>
              <p:nvPr/>
            </p:nvSpPr>
            <p:spPr bwMode="auto">
              <a:xfrm>
                <a:off x="2922" y="2261"/>
                <a:ext cx="68" cy="68"/>
              </a:xfrm>
              <a:custGeom>
                <a:avLst/>
                <a:gdLst>
                  <a:gd name="T0" fmla="*/ 32 w 68"/>
                  <a:gd name="T1" fmla="*/ 0 h 68"/>
                  <a:gd name="T2" fmla="*/ 0 w 68"/>
                  <a:gd name="T3" fmla="*/ 36 h 68"/>
                  <a:gd name="T4" fmla="*/ 32 w 68"/>
                  <a:gd name="T5" fmla="*/ 68 h 68"/>
                  <a:gd name="T6" fmla="*/ 68 w 68"/>
                  <a:gd name="T7" fmla="*/ 36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6"/>
                    </a:lnTo>
                    <a:lnTo>
                      <a:pt x="32" y="68"/>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70" name="Freeform 444"/>
              <p:cNvSpPr>
                <a:spLocks/>
              </p:cNvSpPr>
              <p:nvPr/>
            </p:nvSpPr>
            <p:spPr bwMode="auto">
              <a:xfrm>
                <a:off x="2972" y="2261"/>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71" name="Freeform 445"/>
              <p:cNvSpPr>
                <a:spLocks/>
              </p:cNvSpPr>
              <p:nvPr/>
            </p:nvSpPr>
            <p:spPr bwMode="auto">
              <a:xfrm>
                <a:off x="3026" y="2246"/>
                <a:ext cx="69" cy="69"/>
              </a:xfrm>
              <a:custGeom>
                <a:avLst/>
                <a:gdLst>
                  <a:gd name="T0" fmla="*/ 33 w 69"/>
                  <a:gd name="T1" fmla="*/ 0 h 69"/>
                  <a:gd name="T2" fmla="*/ 0 w 69"/>
                  <a:gd name="T3" fmla="*/ 36 h 69"/>
                  <a:gd name="T4" fmla="*/ 33 w 69"/>
                  <a:gd name="T5" fmla="*/ 69 h 69"/>
                  <a:gd name="T6" fmla="*/ 69 w 69"/>
                  <a:gd name="T7" fmla="*/ 36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6"/>
                    </a:lnTo>
                    <a:lnTo>
                      <a:pt x="33" y="69"/>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72" name="Freeform 446"/>
              <p:cNvSpPr>
                <a:spLocks/>
              </p:cNvSpPr>
              <p:nvPr/>
            </p:nvSpPr>
            <p:spPr bwMode="auto">
              <a:xfrm>
                <a:off x="3080" y="2254"/>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73" name="Freeform 447"/>
              <p:cNvSpPr>
                <a:spLocks/>
              </p:cNvSpPr>
              <p:nvPr/>
            </p:nvSpPr>
            <p:spPr bwMode="auto">
              <a:xfrm>
                <a:off x="3131" y="2239"/>
                <a:ext cx="68" cy="69"/>
              </a:xfrm>
              <a:custGeom>
                <a:avLst/>
                <a:gdLst>
                  <a:gd name="T0" fmla="*/ 36 w 68"/>
                  <a:gd name="T1" fmla="*/ 0 h 69"/>
                  <a:gd name="T2" fmla="*/ 0 w 68"/>
                  <a:gd name="T3" fmla="*/ 33 h 69"/>
                  <a:gd name="T4" fmla="*/ 36 w 68"/>
                  <a:gd name="T5" fmla="*/ 69 h 69"/>
                  <a:gd name="T6" fmla="*/ 68 w 68"/>
                  <a:gd name="T7" fmla="*/ 33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3"/>
                    </a:lnTo>
                    <a:lnTo>
                      <a:pt x="36" y="69"/>
                    </a:lnTo>
                    <a:lnTo>
                      <a:pt x="68"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74" name="Freeform 448"/>
              <p:cNvSpPr>
                <a:spLocks/>
              </p:cNvSpPr>
              <p:nvPr/>
            </p:nvSpPr>
            <p:spPr bwMode="auto">
              <a:xfrm>
                <a:off x="3185" y="2254"/>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75" name="Freeform 449"/>
              <p:cNvSpPr>
                <a:spLocks/>
              </p:cNvSpPr>
              <p:nvPr/>
            </p:nvSpPr>
            <p:spPr bwMode="auto">
              <a:xfrm>
                <a:off x="3235" y="2210"/>
                <a:ext cx="69" cy="69"/>
              </a:xfrm>
              <a:custGeom>
                <a:avLst/>
                <a:gdLst>
                  <a:gd name="T0" fmla="*/ 36 w 69"/>
                  <a:gd name="T1" fmla="*/ 0 h 69"/>
                  <a:gd name="T2" fmla="*/ 0 w 69"/>
                  <a:gd name="T3" fmla="*/ 36 h 69"/>
                  <a:gd name="T4" fmla="*/ 36 w 69"/>
                  <a:gd name="T5" fmla="*/ 69 h 69"/>
                  <a:gd name="T6" fmla="*/ 69 w 69"/>
                  <a:gd name="T7" fmla="*/ 36 h 69"/>
                  <a:gd name="T8" fmla="*/ 36 w 69"/>
                  <a:gd name="T9" fmla="*/ 0 h 69"/>
                </a:gdLst>
                <a:ahLst/>
                <a:cxnLst>
                  <a:cxn ang="0">
                    <a:pos x="T0" y="T1"/>
                  </a:cxn>
                  <a:cxn ang="0">
                    <a:pos x="T2" y="T3"/>
                  </a:cxn>
                  <a:cxn ang="0">
                    <a:pos x="T4" y="T5"/>
                  </a:cxn>
                  <a:cxn ang="0">
                    <a:pos x="T6" y="T7"/>
                  </a:cxn>
                  <a:cxn ang="0">
                    <a:pos x="T8" y="T9"/>
                  </a:cxn>
                </a:cxnLst>
                <a:rect l="0" t="0" r="r" b="b"/>
                <a:pathLst>
                  <a:path w="69" h="69">
                    <a:moveTo>
                      <a:pt x="36" y="0"/>
                    </a:moveTo>
                    <a:lnTo>
                      <a:pt x="0" y="36"/>
                    </a:lnTo>
                    <a:lnTo>
                      <a:pt x="36" y="69"/>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76" name="Freeform 450"/>
              <p:cNvSpPr>
                <a:spLocks/>
              </p:cNvSpPr>
              <p:nvPr/>
            </p:nvSpPr>
            <p:spPr bwMode="auto">
              <a:xfrm>
                <a:off x="3289" y="2203"/>
                <a:ext cx="69" cy="69"/>
              </a:xfrm>
              <a:custGeom>
                <a:avLst/>
                <a:gdLst>
                  <a:gd name="T0" fmla="*/ 33 w 69"/>
                  <a:gd name="T1" fmla="*/ 0 h 69"/>
                  <a:gd name="T2" fmla="*/ 0 w 69"/>
                  <a:gd name="T3" fmla="*/ 36 h 69"/>
                  <a:gd name="T4" fmla="*/ 33 w 69"/>
                  <a:gd name="T5" fmla="*/ 69 h 69"/>
                  <a:gd name="T6" fmla="*/ 69 w 69"/>
                  <a:gd name="T7" fmla="*/ 36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6"/>
                    </a:lnTo>
                    <a:lnTo>
                      <a:pt x="33" y="69"/>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77" name="Freeform 451"/>
              <p:cNvSpPr>
                <a:spLocks/>
              </p:cNvSpPr>
              <p:nvPr/>
            </p:nvSpPr>
            <p:spPr bwMode="auto">
              <a:xfrm>
                <a:off x="3340" y="2218"/>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78" name="Freeform 452"/>
              <p:cNvSpPr>
                <a:spLocks/>
              </p:cNvSpPr>
              <p:nvPr/>
            </p:nvSpPr>
            <p:spPr bwMode="auto">
              <a:xfrm>
                <a:off x="3394" y="2214"/>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79" name="Freeform 453"/>
              <p:cNvSpPr>
                <a:spLocks/>
              </p:cNvSpPr>
              <p:nvPr/>
            </p:nvSpPr>
            <p:spPr bwMode="auto">
              <a:xfrm>
                <a:off x="3444" y="2203"/>
                <a:ext cx="68" cy="69"/>
              </a:xfrm>
              <a:custGeom>
                <a:avLst/>
                <a:gdLst>
                  <a:gd name="T0" fmla="*/ 36 w 68"/>
                  <a:gd name="T1" fmla="*/ 0 h 69"/>
                  <a:gd name="T2" fmla="*/ 0 w 68"/>
                  <a:gd name="T3" fmla="*/ 33 h 69"/>
                  <a:gd name="T4" fmla="*/ 36 w 68"/>
                  <a:gd name="T5" fmla="*/ 69 h 69"/>
                  <a:gd name="T6" fmla="*/ 68 w 68"/>
                  <a:gd name="T7" fmla="*/ 33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3"/>
                    </a:lnTo>
                    <a:lnTo>
                      <a:pt x="36" y="69"/>
                    </a:lnTo>
                    <a:lnTo>
                      <a:pt x="68"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56" name="Freeform 454"/>
              <p:cNvSpPr>
                <a:spLocks/>
              </p:cNvSpPr>
              <p:nvPr/>
            </p:nvSpPr>
            <p:spPr bwMode="auto">
              <a:xfrm>
                <a:off x="3498" y="2196"/>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57" name="Freeform 455"/>
              <p:cNvSpPr>
                <a:spLocks/>
              </p:cNvSpPr>
              <p:nvPr/>
            </p:nvSpPr>
            <p:spPr bwMode="auto">
              <a:xfrm>
                <a:off x="3552" y="2171"/>
                <a:ext cx="68" cy="68"/>
              </a:xfrm>
              <a:custGeom>
                <a:avLst/>
                <a:gdLst>
                  <a:gd name="T0" fmla="*/ 32 w 68"/>
                  <a:gd name="T1" fmla="*/ 0 h 68"/>
                  <a:gd name="T2" fmla="*/ 0 w 68"/>
                  <a:gd name="T3" fmla="*/ 36 h 68"/>
                  <a:gd name="T4" fmla="*/ 32 w 68"/>
                  <a:gd name="T5" fmla="*/ 68 h 68"/>
                  <a:gd name="T6" fmla="*/ 68 w 68"/>
                  <a:gd name="T7" fmla="*/ 36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6"/>
                    </a:lnTo>
                    <a:lnTo>
                      <a:pt x="32" y="68"/>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58" name="Freeform 456"/>
              <p:cNvSpPr>
                <a:spLocks/>
              </p:cNvSpPr>
              <p:nvPr/>
            </p:nvSpPr>
            <p:spPr bwMode="auto">
              <a:xfrm>
                <a:off x="3602" y="2167"/>
                <a:ext cx="69" cy="69"/>
              </a:xfrm>
              <a:custGeom>
                <a:avLst/>
                <a:gdLst>
                  <a:gd name="T0" fmla="*/ 36 w 69"/>
                  <a:gd name="T1" fmla="*/ 0 h 69"/>
                  <a:gd name="T2" fmla="*/ 0 w 69"/>
                  <a:gd name="T3" fmla="*/ 36 h 69"/>
                  <a:gd name="T4" fmla="*/ 36 w 69"/>
                  <a:gd name="T5" fmla="*/ 69 h 69"/>
                  <a:gd name="T6" fmla="*/ 69 w 69"/>
                  <a:gd name="T7" fmla="*/ 36 h 69"/>
                  <a:gd name="T8" fmla="*/ 36 w 69"/>
                  <a:gd name="T9" fmla="*/ 0 h 69"/>
                </a:gdLst>
                <a:ahLst/>
                <a:cxnLst>
                  <a:cxn ang="0">
                    <a:pos x="T0" y="T1"/>
                  </a:cxn>
                  <a:cxn ang="0">
                    <a:pos x="T2" y="T3"/>
                  </a:cxn>
                  <a:cxn ang="0">
                    <a:pos x="T4" y="T5"/>
                  </a:cxn>
                  <a:cxn ang="0">
                    <a:pos x="T6" y="T7"/>
                  </a:cxn>
                  <a:cxn ang="0">
                    <a:pos x="T8" y="T9"/>
                  </a:cxn>
                </a:cxnLst>
                <a:rect l="0" t="0" r="r" b="b"/>
                <a:pathLst>
                  <a:path w="69" h="69">
                    <a:moveTo>
                      <a:pt x="36" y="0"/>
                    </a:moveTo>
                    <a:lnTo>
                      <a:pt x="0" y="36"/>
                    </a:lnTo>
                    <a:lnTo>
                      <a:pt x="36" y="69"/>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59" name="Freeform 457"/>
              <p:cNvSpPr>
                <a:spLocks/>
              </p:cNvSpPr>
              <p:nvPr/>
            </p:nvSpPr>
            <p:spPr bwMode="auto">
              <a:xfrm>
                <a:off x="3656" y="2182"/>
                <a:ext cx="69" cy="68"/>
              </a:xfrm>
              <a:custGeom>
                <a:avLst/>
                <a:gdLst>
                  <a:gd name="T0" fmla="*/ 33 w 69"/>
                  <a:gd name="T1" fmla="*/ 0 h 68"/>
                  <a:gd name="T2" fmla="*/ 0 w 69"/>
                  <a:gd name="T3" fmla="*/ 32 h 68"/>
                  <a:gd name="T4" fmla="*/ 33 w 69"/>
                  <a:gd name="T5" fmla="*/ 68 h 68"/>
                  <a:gd name="T6" fmla="*/ 69 w 69"/>
                  <a:gd name="T7" fmla="*/ 32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2"/>
                    </a:lnTo>
                    <a:lnTo>
                      <a:pt x="33" y="68"/>
                    </a:lnTo>
                    <a:lnTo>
                      <a:pt x="69" y="32"/>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0" name="Freeform 458"/>
              <p:cNvSpPr>
                <a:spLocks/>
              </p:cNvSpPr>
              <p:nvPr/>
            </p:nvSpPr>
            <p:spPr bwMode="auto">
              <a:xfrm>
                <a:off x="3707" y="2171"/>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1" name="Freeform 459"/>
              <p:cNvSpPr>
                <a:spLocks/>
              </p:cNvSpPr>
              <p:nvPr/>
            </p:nvSpPr>
            <p:spPr bwMode="auto">
              <a:xfrm>
                <a:off x="3761" y="2149"/>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2" name="Freeform 460"/>
              <p:cNvSpPr>
                <a:spLocks/>
              </p:cNvSpPr>
              <p:nvPr/>
            </p:nvSpPr>
            <p:spPr bwMode="auto">
              <a:xfrm>
                <a:off x="3811" y="2153"/>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3" name="Freeform 461"/>
              <p:cNvSpPr>
                <a:spLocks/>
              </p:cNvSpPr>
              <p:nvPr/>
            </p:nvSpPr>
            <p:spPr bwMode="auto">
              <a:xfrm>
                <a:off x="3865" y="2120"/>
                <a:ext cx="69" cy="69"/>
              </a:xfrm>
              <a:custGeom>
                <a:avLst/>
                <a:gdLst>
                  <a:gd name="T0" fmla="*/ 33 w 69"/>
                  <a:gd name="T1" fmla="*/ 0 h 69"/>
                  <a:gd name="T2" fmla="*/ 0 w 69"/>
                  <a:gd name="T3" fmla="*/ 36 h 69"/>
                  <a:gd name="T4" fmla="*/ 33 w 69"/>
                  <a:gd name="T5" fmla="*/ 69 h 69"/>
                  <a:gd name="T6" fmla="*/ 69 w 69"/>
                  <a:gd name="T7" fmla="*/ 36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6"/>
                    </a:lnTo>
                    <a:lnTo>
                      <a:pt x="33" y="69"/>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464" name="Freeform 462"/>
              <p:cNvSpPr>
                <a:spLocks/>
              </p:cNvSpPr>
              <p:nvPr/>
            </p:nvSpPr>
            <p:spPr bwMode="auto">
              <a:xfrm>
                <a:off x="3916" y="2120"/>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17" name="Freeform 463"/>
              <p:cNvSpPr>
                <a:spLocks/>
              </p:cNvSpPr>
              <p:nvPr/>
            </p:nvSpPr>
            <p:spPr bwMode="auto">
              <a:xfrm>
                <a:off x="3970" y="2124"/>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18" name="Freeform 464"/>
              <p:cNvSpPr>
                <a:spLocks/>
              </p:cNvSpPr>
              <p:nvPr/>
            </p:nvSpPr>
            <p:spPr bwMode="auto">
              <a:xfrm>
                <a:off x="4024" y="2095"/>
                <a:ext cx="68" cy="69"/>
              </a:xfrm>
              <a:custGeom>
                <a:avLst/>
                <a:gdLst>
                  <a:gd name="T0" fmla="*/ 32 w 68"/>
                  <a:gd name="T1" fmla="*/ 0 h 69"/>
                  <a:gd name="T2" fmla="*/ 0 w 68"/>
                  <a:gd name="T3" fmla="*/ 36 h 69"/>
                  <a:gd name="T4" fmla="*/ 32 w 68"/>
                  <a:gd name="T5" fmla="*/ 69 h 69"/>
                  <a:gd name="T6" fmla="*/ 68 w 68"/>
                  <a:gd name="T7" fmla="*/ 36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6"/>
                    </a:lnTo>
                    <a:lnTo>
                      <a:pt x="32" y="69"/>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19" name="Freeform 465"/>
              <p:cNvSpPr>
                <a:spLocks/>
              </p:cNvSpPr>
              <p:nvPr/>
            </p:nvSpPr>
            <p:spPr bwMode="auto">
              <a:xfrm>
                <a:off x="4074" y="2124"/>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20" name="Freeform 466"/>
              <p:cNvSpPr>
                <a:spLocks/>
              </p:cNvSpPr>
              <p:nvPr/>
            </p:nvSpPr>
            <p:spPr bwMode="auto">
              <a:xfrm>
                <a:off x="4128" y="2095"/>
                <a:ext cx="68" cy="69"/>
              </a:xfrm>
              <a:custGeom>
                <a:avLst/>
                <a:gdLst>
                  <a:gd name="T0" fmla="*/ 32 w 68"/>
                  <a:gd name="T1" fmla="*/ 0 h 69"/>
                  <a:gd name="T2" fmla="*/ 0 w 68"/>
                  <a:gd name="T3" fmla="*/ 36 h 69"/>
                  <a:gd name="T4" fmla="*/ 32 w 68"/>
                  <a:gd name="T5" fmla="*/ 69 h 69"/>
                  <a:gd name="T6" fmla="*/ 68 w 68"/>
                  <a:gd name="T7" fmla="*/ 36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6"/>
                    </a:lnTo>
                    <a:lnTo>
                      <a:pt x="32" y="69"/>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21" name="Freeform 467"/>
              <p:cNvSpPr>
                <a:spLocks/>
              </p:cNvSpPr>
              <p:nvPr/>
            </p:nvSpPr>
            <p:spPr bwMode="auto">
              <a:xfrm>
                <a:off x="4178" y="2077"/>
                <a:ext cx="69" cy="69"/>
              </a:xfrm>
              <a:custGeom>
                <a:avLst/>
                <a:gdLst>
                  <a:gd name="T0" fmla="*/ 36 w 69"/>
                  <a:gd name="T1" fmla="*/ 0 h 69"/>
                  <a:gd name="T2" fmla="*/ 0 w 69"/>
                  <a:gd name="T3" fmla="*/ 33 h 69"/>
                  <a:gd name="T4" fmla="*/ 36 w 69"/>
                  <a:gd name="T5" fmla="*/ 69 h 69"/>
                  <a:gd name="T6" fmla="*/ 69 w 69"/>
                  <a:gd name="T7" fmla="*/ 33 h 69"/>
                  <a:gd name="T8" fmla="*/ 36 w 69"/>
                  <a:gd name="T9" fmla="*/ 0 h 69"/>
                </a:gdLst>
                <a:ahLst/>
                <a:cxnLst>
                  <a:cxn ang="0">
                    <a:pos x="T0" y="T1"/>
                  </a:cxn>
                  <a:cxn ang="0">
                    <a:pos x="T2" y="T3"/>
                  </a:cxn>
                  <a:cxn ang="0">
                    <a:pos x="T4" y="T5"/>
                  </a:cxn>
                  <a:cxn ang="0">
                    <a:pos x="T6" y="T7"/>
                  </a:cxn>
                  <a:cxn ang="0">
                    <a:pos x="T8" y="T9"/>
                  </a:cxn>
                </a:cxnLst>
                <a:rect l="0" t="0" r="r" b="b"/>
                <a:pathLst>
                  <a:path w="69" h="69">
                    <a:moveTo>
                      <a:pt x="36" y="0"/>
                    </a:moveTo>
                    <a:lnTo>
                      <a:pt x="0" y="33"/>
                    </a:lnTo>
                    <a:lnTo>
                      <a:pt x="36" y="69"/>
                    </a:lnTo>
                    <a:lnTo>
                      <a:pt x="69"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22" name="Freeform 468"/>
              <p:cNvSpPr>
                <a:spLocks/>
              </p:cNvSpPr>
              <p:nvPr/>
            </p:nvSpPr>
            <p:spPr bwMode="auto">
              <a:xfrm>
                <a:off x="4232" y="2077"/>
                <a:ext cx="69" cy="69"/>
              </a:xfrm>
              <a:custGeom>
                <a:avLst/>
                <a:gdLst>
                  <a:gd name="T0" fmla="*/ 33 w 69"/>
                  <a:gd name="T1" fmla="*/ 0 h 69"/>
                  <a:gd name="T2" fmla="*/ 0 w 69"/>
                  <a:gd name="T3" fmla="*/ 33 h 69"/>
                  <a:gd name="T4" fmla="*/ 33 w 69"/>
                  <a:gd name="T5" fmla="*/ 69 h 69"/>
                  <a:gd name="T6" fmla="*/ 69 w 69"/>
                  <a:gd name="T7" fmla="*/ 33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3"/>
                    </a:lnTo>
                    <a:lnTo>
                      <a:pt x="33" y="69"/>
                    </a:lnTo>
                    <a:lnTo>
                      <a:pt x="69" y="33"/>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23" name="Freeform 469"/>
              <p:cNvSpPr>
                <a:spLocks/>
              </p:cNvSpPr>
              <p:nvPr/>
            </p:nvSpPr>
            <p:spPr bwMode="auto">
              <a:xfrm>
                <a:off x="4283" y="2063"/>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48" name="Freeform 470"/>
              <p:cNvSpPr>
                <a:spLocks/>
              </p:cNvSpPr>
              <p:nvPr/>
            </p:nvSpPr>
            <p:spPr bwMode="auto">
              <a:xfrm>
                <a:off x="4337" y="2041"/>
                <a:ext cx="68" cy="69"/>
              </a:xfrm>
              <a:custGeom>
                <a:avLst/>
                <a:gdLst>
                  <a:gd name="T0" fmla="*/ 32 w 68"/>
                  <a:gd name="T1" fmla="*/ 0 h 69"/>
                  <a:gd name="T2" fmla="*/ 0 w 68"/>
                  <a:gd name="T3" fmla="*/ 36 h 69"/>
                  <a:gd name="T4" fmla="*/ 32 w 68"/>
                  <a:gd name="T5" fmla="*/ 69 h 69"/>
                  <a:gd name="T6" fmla="*/ 68 w 68"/>
                  <a:gd name="T7" fmla="*/ 36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6"/>
                    </a:lnTo>
                    <a:lnTo>
                      <a:pt x="32" y="69"/>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49" name="Freeform 471"/>
              <p:cNvSpPr>
                <a:spLocks/>
              </p:cNvSpPr>
              <p:nvPr/>
            </p:nvSpPr>
            <p:spPr bwMode="auto">
              <a:xfrm>
                <a:off x="4387" y="2045"/>
                <a:ext cx="72" cy="68"/>
              </a:xfrm>
              <a:custGeom>
                <a:avLst/>
                <a:gdLst>
                  <a:gd name="T0" fmla="*/ 36 w 72"/>
                  <a:gd name="T1" fmla="*/ 0 h 68"/>
                  <a:gd name="T2" fmla="*/ 0 w 72"/>
                  <a:gd name="T3" fmla="*/ 32 h 68"/>
                  <a:gd name="T4" fmla="*/ 36 w 72"/>
                  <a:gd name="T5" fmla="*/ 68 h 68"/>
                  <a:gd name="T6" fmla="*/ 72 w 72"/>
                  <a:gd name="T7" fmla="*/ 32 h 68"/>
                  <a:gd name="T8" fmla="*/ 36 w 72"/>
                  <a:gd name="T9" fmla="*/ 0 h 68"/>
                </a:gdLst>
                <a:ahLst/>
                <a:cxnLst>
                  <a:cxn ang="0">
                    <a:pos x="T0" y="T1"/>
                  </a:cxn>
                  <a:cxn ang="0">
                    <a:pos x="T2" y="T3"/>
                  </a:cxn>
                  <a:cxn ang="0">
                    <a:pos x="T4" y="T5"/>
                  </a:cxn>
                  <a:cxn ang="0">
                    <a:pos x="T6" y="T7"/>
                  </a:cxn>
                  <a:cxn ang="0">
                    <a:pos x="T8" y="T9"/>
                  </a:cxn>
                </a:cxnLst>
                <a:rect l="0" t="0" r="r" b="b"/>
                <a:pathLst>
                  <a:path w="72" h="68">
                    <a:moveTo>
                      <a:pt x="36" y="0"/>
                    </a:moveTo>
                    <a:lnTo>
                      <a:pt x="0" y="32"/>
                    </a:lnTo>
                    <a:lnTo>
                      <a:pt x="36" y="68"/>
                    </a:lnTo>
                    <a:lnTo>
                      <a:pt x="72"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50" name="Freeform 472"/>
              <p:cNvSpPr>
                <a:spLocks/>
              </p:cNvSpPr>
              <p:nvPr/>
            </p:nvSpPr>
            <p:spPr bwMode="auto">
              <a:xfrm>
                <a:off x="4441" y="2041"/>
                <a:ext cx="69" cy="69"/>
              </a:xfrm>
              <a:custGeom>
                <a:avLst/>
                <a:gdLst>
                  <a:gd name="T0" fmla="*/ 36 w 69"/>
                  <a:gd name="T1" fmla="*/ 0 h 69"/>
                  <a:gd name="T2" fmla="*/ 0 w 69"/>
                  <a:gd name="T3" fmla="*/ 36 h 69"/>
                  <a:gd name="T4" fmla="*/ 36 w 69"/>
                  <a:gd name="T5" fmla="*/ 69 h 69"/>
                  <a:gd name="T6" fmla="*/ 69 w 69"/>
                  <a:gd name="T7" fmla="*/ 36 h 69"/>
                  <a:gd name="T8" fmla="*/ 36 w 69"/>
                  <a:gd name="T9" fmla="*/ 0 h 69"/>
                </a:gdLst>
                <a:ahLst/>
                <a:cxnLst>
                  <a:cxn ang="0">
                    <a:pos x="T0" y="T1"/>
                  </a:cxn>
                  <a:cxn ang="0">
                    <a:pos x="T2" y="T3"/>
                  </a:cxn>
                  <a:cxn ang="0">
                    <a:pos x="T4" y="T5"/>
                  </a:cxn>
                  <a:cxn ang="0">
                    <a:pos x="T6" y="T7"/>
                  </a:cxn>
                  <a:cxn ang="0">
                    <a:pos x="T8" y="T9"/>
                  </a:cxn>
                </a:cxnLst>
                <a:rect l="0" t="0" r="r" b="b"/>
                <a:pathLst>
                  <a:path w="69" h="69">
                    <a:moveTo>
                      <a:pt x="36" y="0"/>
                    </a:moveTo>
                    <a:lnTo>
                      <a:pt x="0" y="36"/>
                    </a:lnTo>
                    <a:lnTo>
                      <a:pt x="36" y="69"/>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51" name="Freeform 473"/>
              <p:cNvSpPr>
                <a:spLocks/>
              </p:cNvSpPr>
              <p:nvPr/>
            </p:nvSpPr>
            <p:spPr bwMode="auto">
              <a:xfrm>
                <a:off x="4495" y="2059"/>
                <a:ext cx="69" cy="69"/>
              </a:xfrm>
              <a:custGeom>
                <a:avLst/>
                <a:gdLst>
                  <a:gd name="T0" fmla="*/ 33 w 69"/>
                  <a:gd name="T1" fmla="*/ 0 h 69"/>
                  <a:gd name="T2" fmla="*/ 0 w 69"/>
                  <a:gd name="T3" fmla="*/ 36 h 69"/>
                  <a:gd name="T4" fmla="*/ 33 w 69"/>
                  <a:gd name="T5" fmla="*/ 69 h 69"/>
                  <a:gd name="T6" fmla="*/ 69 w 69"/>
                  <a:gd name="T7" fmla="*/ 36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6"/>
                    </a:lnTo>
                    <a:lnTo>
                      <a:pt x="33" y="69"/>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52" name="Freeform 474"/>
              <p:cNvSpPr>
                <a:spLocks/>
              </p:cNvSpPr>
              <p:nvPr/>
            </p:nvSpPr>
            <p:spPr bwMode="auto">
              <a:xfrm>
                <a:off x="4546" y="2005"/>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53" name="Freeform 475"/>
              <p:cNvSpPr>
                <a:spLocks/>
              </p:cNvSpPr>
              <p:nvPr/>
            </p:nvSpPr>
            <p:spPr bwMode="auto">
              <a:xfrm>
                <a:off x="4600" y="2020"/>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54" name="Freeform 476"/>
              <p:cNvSpPr>
                <a:spLocks/>
              </p:cNvSpPr>
              <p:nvPr/>
            </p:nvSpPr>
            <p:spPr bwMode="auto">
              <a:xfrm>
                <a:off x="4650" y="2005"/>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55" name="Freeform 477"/>
              <p:cNvSpPr>
                <a:spLocks/>
              </p:cNvSpPr>
              <p:nvPr/>
            </p:nvSpPr>
            <p:spPr bwMode="auto">
              <a:xfrm>
                <a:off x="4704" y="2030"/>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56" name="Freeform 478"/>
              <p:cNvSpPr>
                <a:spLocks/>
              </p:cNvSpPr>
              <p:nvPr/>
            </p:nvSpPr>
            <p:spPr bwMode="auto">
              <a:xfrm>
                <a:off x="4754" y="2002"/>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57" name="Freeform 479"/>
              <p:cNvSpPr>
                <a:spLocks/>
              </p:cNvSpPr>
              <p:nvPr/>
            </p:nvSpPr>
            <p:spPr bwMode="auto">
              <a:xfrm>
                <a:off x="4808" y="1994"/>
                <a:ext cx="69" cy="69"/>
              </a:xfrm>
              <a:custGeom>
                <a:avLst/>
                <a:gdLst>
                  <a:gd name="T0" fmla="*/ 33 w 69"/>
                  <a:gd name="T1" fmla="*/ 0 h 69"/>
                  <a:gd name="T2" fmla="*/ 0 w 69"/>
                  <a:gd name="T3" fmla="*/ 36 h 69"/>
                  <a:gd name="T4" fmla="*/ 33 w 69"/>
                  <a:gd name="T5" fmla="*/ 69 h 69"/>
                  <a:gd name="T6" fmla="*/ 69 w 69"/>
                  <a:gd name="T7" fmla="*/ 36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6"/>
                    </a:lnTo>
                    <a:lnTo>
                      <a:pt x="33" y="69"/>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58" name="Freeform 480"/>
              <p:cNvSpPr>
                <a:spLocks/>
              </p:cNvSpPr>
              <p:nvPr/>
            </p:nvSpPr>
            <p:spPr bwMode="auto">
              <a:xfrm>
                <a:off x="4859" y="1969"/>
                <a:ext cx="72" cy="69"/>
              </a:xfrm>
              <a:custGeom>
                <a:avLst/>
                <a:gdLst>
                  <a:gd name="T0" fmla="*/ 36 w 72"/>
                  <a:gd name="T1" fmla="*/ 0 h 69"/>
                  <a:gd name="T2" fmla="*/ 0 w 72"/>
                  <a:gd name="T3" fmla="*/ 33 h 69"/>
                  <a:gd name="T4" fmla="*/ 36 w 72"/>
                  <a:gd name="T5" fmla="*/ 69 h 69"/>
                  <a:gd name="T6" fmla="*/ 72 w 72"/>
                  <a:gd name="T7" fmla="*/ 33 h 69"/>
                  <a:gd name="T8" fmla="*/ 36 w 72"/>
                  <a:gd name="T9" fmla="*/ 0 h 69"/>
                </a:gdLst>
                <a:ahLst/>
                <a:cxnLst>
                  <a:cxn ang="0">
                    <a:pos x="T0" y="T1"/>
                  </a:cxn>
                  <a:cxn ang="0">
                    <a:pos x="T2" y="T3"/>
                  </a:cxn>
                  <a:cxn ang="0">
                    <a:pos x="T4" y="T5"/>
                  </a:cxn>
                  <a:cxn ang="0">
                    <a:pos x="T6" y="T7"/>
                  </a:cxn>
                  <a:cxn ang="0">
                    <a:pos x="T8" y="T9"/>
                  </a:cxn>
                </a:cxnLst>
                <a:rect l="0" t="0" r="r" b="b"/>
                <a:pathLst>
                  <a:path w="72" h="69">
                    <a:moveTo>
                      <a:pt x="36" y="0"/>
                    </a:moveTo>
                    <a:lnTo>
                      <a:pt x="0" y="33"/>
                    </a:lnTo>
                    <a:lnTo>
                      <a:pt x="36" y="69"/>
                    </a:lnTo>
                    <a:lnTo>
                      <a:pt x="72"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59" name="Freeform 481"/>
              <p:cNvSpPr>
                <a:spLocks/>
              </p:cNvSpPr>
              <p:nvPr/>
            </p:nvSpPr>
            <p:spPr bwMode="auto">
              <a:xfrm>
                <a:off x="4913" y="1940"/>
                <a:ext cx="68" cy="69"/>
              </a:xfrm>
              <a:custGeom>
                <a:avLst/>
                <a:gdLst>
                  <a:gd name="T0" fmla="*/ 36 w 68"/>
                  <a:gd name="T1" fmla="*/ 0 h 69"/>
                  <a:gd name="T2" fmla="*/ 0 w 68"/>
                  <a:gd name="T3" fmla="*/ 33 h 69"/>
                  <a:gd name="T4" fmla="*/ 36 w 68"/>
                  <a:gd name="T5" fmla="*/ 69 h 69"/>
                  <a:gd name="T6" fmla="*/ 68 w 68"/>
                  <a:gd name="T7" fmla="*/ 33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3"/>
                    </a:lnTo>
                    <a:lnTo>
                      <a:pt x="36" y="69"/>
                    </a:lnTo>
                    <a:lnTo>
                      <a:pt x="68"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60" name="Freeform 482"/>
              <p:cNvSpPr>
                <a:spLocks/>
              </p:cNvSpPr>
              <p:nvPr/>
            </p:nvSpPr>
            <p:spPr bwMode="auto">
              <a:xfrm>
                <a:off x="4967" y="1973"/>
                <a:ext cx="68" cy="68"/>
              </a:xfrm>
              <a:custGeom>
                <a:avLst/>
                <a:gdLst>
                  <a:gd name="T0" fmla="*/ 32 w 68"/>
                  <a:gd name="T1" fmla="*/ 0 h 68"/>
                  <a:gd name="T2" fmla="*/ 0 w 68"/>
                  <a:gd name="T3" fmla="*/ 36 h 68"/>
                  <a:gd name="T4" fmla="*/ 32 w 68"/>
                  <a:gd name="T5" fmla="*/ 68 h 68"/>
                  <a:gd name="T6" fmla="*/ 68 w 68"/>
                  <a:gd name="T7" fmla="*/ 36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6"/>
                    </a:lnTo>
                    <a:lnTo>
                      <a:pt x="32" y="68"/>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61" name="Freeform 483"/>
              <p:cNvSpPr>
                <a:spLocks/>
              </p:cNvSpPr>
              <p:nvPr/>
            </p:nvSpPr>
            <p:spPr bwMode="auto">
              <a:xfrm>
                <a:off x="5017" y="1955"/>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62" name="Freeform 484"/>
              <p:cNvSpPr>
                <a:spLocks/>
              </p:cNvSpPr>
              <p:nvPr/>
            </p:nvSpPr>
            <p:spPr bwMode="auto">
              <a:xfrm>
                <a:off x="5071" y="1948"/>
                <a:ext cx="69" cy="68"/>
              </a:xfrm>
              <a:custGeom>
                <a:avLst/>
                <a:gdLst>
                  <a:gd name="T0" fmla="*/ 33 w 69"/>
                  <a:gd name="T1" fmla="*/ 0 h 68"/>
                  <a:gd name="T2" fmla="*/ 0 w 69"/>
                  <a:gd name="T3" fmla="*/ 32 h 68"/>
                  <a:gd name="T4" fmla="*/ 33 w 69"/>
                  <a:gd name="T5" fmla="*/ 68 h 68"/>
                  <a:gd name="T6" fmla="*/ 69 w 69"/>
                  <a:gd name="T7" fmla="*/ 32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2"/>
                    </a:lnTo>
                    <a:lnTo>
                      <a:pt x="33" y="68"/>
                    </a:lnTo>
                    <a:lnTo>
                      <a:pt x="69" y="32"/>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63" name="Freeform 485"/>
              <p:cNvSpPr>
                <a:spLocks/>
              </p:cNvSpPr>
              <p:nvPr/>
            </p:nvSpPr>
            <p:spPr bwMode="auto">
              <a:xfrm>
                <a:off x="5122" y="1948"/>
                <a:ext cx="68" cy="68"/>
              </a:xfrm>
              <a:custGeom>
                <a:avLst/>
                <a:gdLst>
                  <a:gd name="T0" fmla="*/ 36 w 68"/>
                  <a:gd name="T1" fmla="*/ 0 h 68"/>
                  <a:gd name="T2" fmla="*/ 0 w 68"/>
                  <a:gd name="T3" fmla="*/ 32 h 68"/>
                  <a:gd name="T4" fmla="*/ 36 w 68"/>
                  <a:gd name="T5" fmla="*/ 68 h 68"/>
                  <a:gd name="T6" fmla="*/ 68 w 68"/>
                  <a:gd name="T7" fmla="*/ 32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2"/>
                    </a:lnTo>
                    <a:lnTo>
                      <a:pt x="36" y="68"/>
                    </a:lnTo>
                    <a:lnTo>
                      <a:pt x="68"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64" name="Freeform 486"/>
              <p:cNvSpPr>
                <a:spLocks/>
              </p:cNvSpPr>
              <p:nvPr/>
            </p:nvSpPr>
            <p:spPr bwMode="auto">
              <a:xfrm>
                <a:off x="5176" y="1922"/>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65" name="Freeform 487"/>
              <p:cNvSpPr>
                <a:spLocks/>
              </p:cNvSpPr>
              <p:nvPr/>
            </p:nvSpPr>
            <p:spPr bwMode="auto">
              <a:xfrm>
                <a:off x="5226" y="1901"/>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66" name="Freeform 488"/>
              <p:cNvSpPr>
                <a:spLocks/>
              </p:cNvSpPr>
              <p:nvPr/>
            </p:nvSpPr>
            <p:spPr bwMode="auto">
              <a:xfrm>
                <a:off x="5280" y="1908"/>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67" name="Freeform 489"/>
              <p:cNvSpPr>
                <a:spLocks/>
              </p:cNvSpPr>
              <p:nvPr/>
            </p:nvSpPr>
            <p:spPr bwMode="auto">
              <a:xfrm>
                <a:off x="5330" y="1937"/>
                <a:ext cx="72" cy="68"/>
              </a:xfrm>
              <a:custGeom>
                <a:avLst/>
                <a:gdLst>
                  <a:gd name="T0" fmla="*/ 36 w 72"/>
                  <a:gd name="T1" fmla="*/ 0 h 68"/>
                  <a:gd name="T2" fmla="*/ 0 w 72"/>
                  <a:gd name="T3" fmla="*/ 36 h 68"/>
                  <a:gd name="T4" fmla="*/ 36 w 72"/>
                  <a:gd name="T5" fmla="*/ 68 h 68"/>
                  <a:gd name="T6" fmla="*/ 72 w 72"/>
                  <a:gd name="T7" fmla="*/ 36 h 68"/>
                  <a:gd name="T8" fmla="*/ 36 w 72"/>
                  <a:gd name="T9" fmla="*/ 0 h 68"/>
                </a:gdLst>
                <a:ahLst/>
                <a:cxnLst>
                  <a:cxn ang="0">
                    <a:pos x="T0" y="T1"/>
                  </a:cxn>
                  <a:cxn ang="0">
                    <a:pos x="T2" y="T3"/>
                  </a:cxn>
                  <a:cxn ang="0">
                    <a:pos x="T4" y="T5"/>
                  </a:cxn>
                  <a:cxn ang="0">
                    <a:pos x="T6" y="T7"/>
                  </a:cxn>
                  <a:cxn ang="0">
                    <a:pos x="T8" y="T9"/>
                  </a:cxn>
                </a:cxnLst>
                <a:rect l="0" t="0" r="r" b="b"/>
                <a:pathLst>
                  <a:path w="72" h="68">
                    <a:moveTo>
                      <a:pt x="36" y="0"/>
                    </a:moveTo>
                    <a:lnTo>
                      <a:pt x="0" y="36"/>
                    </a:lnTo>
                    <a:lnTo>
                      <a:pt x="36" y="68"/>
                    </a:lnTo>
                    <a:lnTo>
                      <a:pt x="72"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68" name="Freeform 490"/>
              <p:cNvSpPr>
                <a:spLocks/>
              </p:cNvSpPr>
              <p:nvPr/>
            </p:nvSpPr>
            <p:spPr bwMode="auto">
              <a:xfrm>
                <a:off x="5384" y="1901"/>
                <a:ext cx="69" cy="68"/>
              </a:xfrm>
              <a:custGeom>
                <a:avLst/>
                <a:gdLst>
                  <a:gd name="T0" fmla="*/ 36 w 69"/>
                  <a:gd name="T1" fmla="*/ 0 h 68"/>
                  <a:gd name="T2" fmla="*/ 0 w 69"/>
                  <a:gd name="T3" fmla="*/ 32 h 68"/>
                  <a:gd name="T4" fmla="*/ 36 w 69"/>
                  <a:gd name="T5" fmla="*/ 68 h 68"/>
                  <a:gd name="T6" fmla="*/ 69 w 69"/>
                  <a:gd name="T7" fmla="*/ 32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2"/>
                    </a:lnTo>
                    <a:lnTo>
                      <a:pt x="36" y="68"/>
                    </a:lnTo>
                    <a:lnTo>
                      <a:pt x="69" y="32"/>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69" name="Freeform 491"/>
              <p:cNvSpPr>
                <a:spLocks/>
              </p:cNvSpPr>
              <p:nvPr/>
            </p:nvSpPr>
            <p:spPr bwMode="auto">
              <a:xfrm>
                <a:off x="5438" y="1868"/>
                <a:ext cx="69" cy="69"/>
              </a:xfrm>
              <a:custGeom>
                <a:avLst/>
                <a:gdLst>
                  <a:gd name="T0" fmla="*/ 33 w 69"/>
                  <a:gd name="T1" fmla="*/ 0 h 69"/>
                  <a:gd name="T2" fmla="*/ 0 w 69"/>
                  <a:gd name="T3" fmla="*/ 33 h 69"/>
                  <a:gd name="T4" fmla="*/ 33 w 69"/>
                  <a:gd name="T5" fmla="*/ 69 h 69"/>
                  <a:gd name="T6" fmla="*/ 69 w 69"/>
                  <a:gd name="T7" fmla="*/ 33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3"/>
                    </a:lnTo>
                    <a:lnTo>
                      <a:pt x="33" y="69"/>
                    </a:lnTo>
                    <a:lnTo>
                      <a:pt x="69" y="33"/>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73" name="Freeform 492"/>
              <p:cNvSpPr>
                <a:spLocks/>
              </p:cNvSpPr>
              <p:nvPr/>
            </p:nvSpPr>
            <p:spPr bwMode="auto">
              <a:xfrm>
                <a:off x="5489" y="1897"/>
                <a:ext cx="68" cy="69"/>
              </a:xfrm>
              <a:custGeom>
                <a:avLst/>
                <a:gdLst>
                  <a:gd name="T0" fmla="*/ 36 w 68"/>
                  <a:gd name="T1" fmla="*/ 0 h 69"/>
                  <a:gd name="T2" fmla="*/ 0 w 68"/>
                  <a:gd name="T3" fmla="*/ 33 h 69"/>
                  <a:gd name="T4" fmla="*/ 36 w 68"/>
                  <a:gd name="T5" fmla="*/ 69 h 69"/>
                  <a:gd name="T6" fmla="*/ 68 w 68"/>
                  <a:gd name="T7" fmla="*/ 33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3"/>
                    </a:lnTo>
                    <a:lnTo>
                      <a:pt x="36" y="69"/>
                    </a:lnTo>
                    <a:lnTo>
                      <a:pt x="68"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74" name="Freeform 493"/>
              <p:cNvSpPr>
                <a:spLocks/>
              </p:cNvSpPr>
              <p:nvPr/>
            </p:nvSpPr>
            <p:spPr bwMode="auto">
              <a:xfrm>
                <a:off x="5543" y="1894"/>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75" name="Freeform 494"/>
              <p:cNvSpPr>
                <a:spLocks/>
              </p:cNvSpPr>
              <p:nvPr/>
            </p:nvSpPr>
            <p:spPr bwMode="auto">
              <a:xfrm>
                <a:off x="5593" y="1861"/>
                <a:ext cx="69" cy="69"/>
              </a:xfrm>
              <a:custGeom>
                <a:avLst/>
                <a:gdLst>
                  <a:gd name="T0" fmla="*/ 36 w 69"/>
                  <a:gd name="T1" fmla="*/ 0 h 69"/>
                  <a:gd name="T2" fmla="*/ 0 w 69"/>
                  <a:gd name="T3" fmla="*/ 36 h 69"/>
                  <a:gd name="T4" fmla="*/ 36 w 69"/>
                  <a:gd name="T5" fmla="*/ 69 h 69"/>
                  <a:gd name="T6" fmla="*/ 69 w 69"/>
                  <a:gd name="T7" fmla="*/ 36 h 69"/>
                  <a:gd name="T8" fmla="*/ 36 w 69"/>
                  <a:gd name="T9" fmla="*/ 0 h 69"/>
                </a:gdLst>
                <a:ahLst/>
                <a:cxnLst>
                  <a:cxn ang="0">
                    <a:pos x="T0" y="T1"/>
                  </a:cxn>
                  <a:cxn ang="0">
                    <a:pos x="T2" y="T3"/>
                  </a:cxn>
                  <a:cxn ang="0">
                    <a:pos x="T4" y="T5"/>
                  </a:cxn>
                  <a:cxn ang="0">
                    <a:pos x="T6" y="T7"/>
                  </a:cxn>
                  <a:cxn ang="0">
                    <a:pos x="T8" y="T9"/>
                  </a:cxn>
                </a:cxnLst>
                <a:rect l="0" t="0" r="r" b="b"/>
                <a:pathLst>
                  <a:path w="69" h="69">
                    <a:moveTo>
                      <a:pt x="36" y="0"/>
                    </a:moveTo>
                    <a:lnTo>
                      <a:pt x="0" y="36"/>
                    </a:lnTo>
                    <a:lnTo>
                      <a:pt x="36" y="69"/>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76" name="Freeform 495"/>
              <p:cNvSpPr>
                <a:spLocks/>
              </p:cNvSpPr>
              <p:nvPr/>
            </p:nvSpPr>
            <p:spPr bwMode="auto">
              <a:xfrm>
                <a:off x="5647" y="1847"/>
                <a:ext cx="69" cy="68"/>
              </a:xfrm>
              <a:custGeom>
                <a:avLst/>
                <a:gdLst>
                  <a:gd name="T0" fmla="*/ 33 w 69"/>
                  <a:gd name="T1" fmla="*/ 0 h 68"/>
                  <a:gd name="T2" fmla="*/ 0 w 69"/>
                  <a:gd name="T3" fmla="*/ 36 h 68"/>
                  <a:gd name="T4" fmla="*/ 33 w 69"/>
                  <a:gd name="T5" fmla="*/ 68 h 68"/>
                  <a:gd name="T6" fmla="*/ 69 w 69"/>
                  <a:gd name="T7" fmla="*/ 36 h 68"/>
                  <a:gd name="T8" fmla="*/ 33 w 69"/>
                  <a:gd name="T9" fmla="*/ 0 h 68"/>
                </a:gdLst>
                <a:ahLst/>
                <a:cxnLst>
                  <a:cxn ang="0">
                    <a:pos x="T0" y="T1"/>
                  </a:cxn>
                  <a:cxn ang="0">
                    <a:pos x="T2" y="T3"/>
                  </a:cxn>
                  <a:cxn ang="0">
                    <a:pos x="T4" y="T5"/>
                  </a:cxn>
                  <a:cxn ang="0">
                    <a:pos x="T6" y="T7"/>
                  </a:cxn>
                  <a:cxn ang="0">
                    <a:pos x="T8" y="T9"/>
                  </a:cxn>
                </a:cxnLst>
                <a:rect l="0" t="0" r="r" b="b"/>
                <a:pathLst>
                  <a:path w="69" h="68">
                    <a:moveTo>
                      <a:pt x="33" y="0"/>
                    </a:moveTo>
                    <a:lnTo>
                      <a:pt x="0" y="36"/>
                    </a:lnTo>
                    <a:lnTo>
                      <a:pt x="33" y="68"/>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77" name="Freeform 496"/>
              <p:cNvSpPr>
                <a:spLocks/>
              </p:cNvSpPr>
              <p:nvPr/>
            </p:nvSpPr>
            <p:spPr bwMode="auto">
              <a:xfrm>
                <a:off x="5698" y="1843"/>
                <a:ext cx="68" cy="69"/>
              </a:xfrm>
              <a:custGeom>
                <a:avLst/>
                <a:gdLst>
                  <a:gd name="T0" fmla="*/ 36 w 68"/>
                  <a:gd name="T1" fmla="*/ 0 h 69"/>
                  <a:gd name="T2" fmla="*/ 0 w 68"/>
                  <a:gd name="T3" fmla="*/ 33 h 69"/>
                  <a:gd name="T4" fmla="*/ 36 w 68"/>
                  <a:gd name="T5" fmla="*/ 69 h 69"/>
                  <a:gd name="T6" fmla="*/ 68 w 68"/>
                  <a:gd name="T7" fmla="*/ 33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3"/>
                    </a:lnTo>
                    <a:lnTo>
                      <a:pt x="36" y="69"/>
                    </a:lnTo>
                    <a:lnTo>
                      <a:pt x="68"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78" name="Freeform 497"/>
              <p:cNvSpPr>
                <a:spLocks/>
              </p:cNvSpPr>
              <p:nvPr/>
            </p:nvSpPr>
            <p:spPr bwMode="auto">
              <a:xfrm>
                <a:off x="5752" y="1778"/>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279" name="Freeform 498"/>
              <p:cNvSpPr>
                <a:spLocks/>
              </p:cNvSpPr>
              <p:nvPr/>
            </p:nvSpPr>
            <p:spPr bwMode="auto">
              <a:xfrm>
                <a:off x="5802" y="1814"/>
                <a:ext cx="72" cy="69"/>
              </a:xfrm>
              <a:custGeom>
                <a:avLst/>
                <a:gdLst>
                  <a:gd name="T0" fmla="*/ 36 w 72"/>
                  <a:gd name="T1" fmla="*/ 0 h 69"/>
                  <a:gd name="T2" fmla="*/ 0 w 72"/>
                  <a:gd name="T3" fmla="*/ 33 h 69"/>
                  <a:gd name="T4" fmla="*/ 36 w 72"/>
                  <a:gd name="T5" fmla="*/ 69 h 69"/>
                  <a:gd name="T6" fmla="*/ 72 w 72"/>
                  <a:gd name="T7" fmla="*/ 33 h 69"/>
                  <a:gd name="T8" fmla="*/ 36 w 72"/>
                  <a:gd name="T9" fmla="*/ 0 h 69"/>
                </a:gdLst>
                <a:ahLst/>
                <a:cxnLst>
                  <a:cxn ang="0">
                    <a:pos x="T0" y="T1"/>
                  </a:cxn>
                  <a:cxn ang="0">
                    <a:pos x="T2" y="T3"/>
                  </a:cxn>
                  <a:cxn ang="0">
                    <a:pos x="T4" y="T5"/>
                  </a:cxn>
                  <a:cxn ang="0">
                    <a:pos x="T6" y="T7"/>
                  </a:cxn>
                  <a:cxn ang="0">
                    <a:pos x="T8" y="T9"/>
                  </a:cxn>
                </a:cxnLst>
                <a:rect l="0" t="0" r="r" b="b"/>
                <a:pathLst>
                  <a:path w="72" h="69">
                    <a:moveTo>
                      <a:pt x="36" y="0"/>
                    </a:moveTo>
                    <a:lnTo>
                      <a:pt x="0" y="33"/>
                    </a:lnTo>
                    <a:lnTo>
                      <a:pt x="36" y="69"/>
                    </a:lnTo>
                    <a:lnTo>
                      <a:pt x="72" y="33"/>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12" name="Freeform 499"/>
              <p:cNvSpPr>
                <a:spLocks/>
              </p:cNvSpPr>
              <p:nvPr/>
            </p:nvSpPr>
            <p:spPr bwMode="auto">
              <a:xfrm>
                <a:off x="5856" y="1789"/>
                <a:ext cx="68" cy="72"/>
              </a:xfrm>
              <a:custGeom>
                <a:avLst/>
                <a:gdLst>
                  <a:gd name="T0" fmla="*/ 36 w 68"/>
                  <a:gd name="T1" fmla="*/ 0 h 72"/>
                  <a:gd name="T2" fmla="*/ 0 w 68"/>
                  <a:gd name="T3" fmla="*/ 36 h 72"/>
                  <a:gd name="T4" fmla="*/ 36 w 68"/>
                  <a:gd name="T5" fmla="*/ 72 h 72"/>
                  <a:gd name="T6" fmla="*/ 68 w 68"/>
                  <a:gd name="T7" fmla="*/ 36 h 72"/>
                  <a:gd name="T8" fmla="*/ 36 w 68"/>
                  <a:gd name="T9" fmla="*/ 0 h 72"/>
                </a:gdLst>
                <a:ahLst/>
                <a:cxnLst>
                  <a:cxn ang="0">
                    <a:pos x="T0" y="T1"/>
                  </a:cxn>
                  <a:cxn ang="0">
                    <a:pos x="T2" y="T3"/>
                  </a:cxn>
                  <a:cxn ang="0">
                    <a:pos x="T4" y="T5"/>
                  </a:cxn>
                  <a:cxn ang="0">
                    <a:pos x="T6" y="T7"/>
                  </a:cxn>
                  <a:cxn ang="0">
                    <a:pos x="T8" y="T9"/>
                  </a:cxn>
                </a:cxnLst>
                <a:rect l="0" t="0" r="r" b="b"/>
                <a:pathLst>
                  <a:path w="68" h="72">
                    <a:moveTo>
                      <a:pt x="36" y="0"/>
                    </a:moveTo>
                    <a:lnTo>
                      <a:pt x="0" y="36"/>
                    </a:lnTo>
                    <a:lnTo>
                      <a:pt x="36" y="72"/>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13" name="Freeform 500"/>
              <p:cNvSpPr>
                <a:spLocks/>
              </p:cNvSpPr>
              <p:nvPr/>
            </p:nvSpPr>
            <p:spPr bwMode="auto">
              <a:xfrm>
                <a:off x="5910" y="1814"/>
                <a:ext cx="68" cy="69"/>
              </a:xfrm>
              <a:custGeom>
                <a:avLst/>
                <a:gdLst>
                  <a:gd name="T0" fmla="*/ 32 w 68"/>
                  <a:gd name="T1" fmla="*/ 0 h 69"/>
                  <a:gd name="T2" fmla="*/ 0 w 68"/>
                  <a:gd name="T3" fmla="*/ 33 h 69"/>
                  <a:gd name="T4" fmla="*/ 32 w 68"/>
                  <a:gd name="T5" fmla="*/ 69 h 69"/>
                  <a:gd name="T6" fmla="*/ 68 w 68"/>
                  <a:gd name="T7" fmla="*/ 33 h 69"/>
                  <a:gd name="T8" fmla="*/ 32 w 68"/>
                  <a:gd name="T9" fmla="*/ 0 h 69"/>
                </a:gdLst>
                <a:ahLst/>
                <a:cxnLst>
                  <a:cxn ang="0">
                    <a:pos x="T0" y="T1"/>
                  </a:cxn>
                  <a:cxn ang="0">
                    <a:pos x="T2" y="T3"/>
                  </a:cxn>
                  <a:cxn ang="0">
                    <a:pos x="T4" y="T5"/>
                  </a:cxn>
                  <a:cxn ang="0">
                    <a:pos x="T6" y="T7"/>
                  </a:cxn>
                  <a:cxn ang="0">
                    <a:pos x="T8" y="T9"/>
                  </a:cxn>
                </a:cxnLst>
                <a:rect l="0" t="0" r="r" b="b"/>
                <a:pathLst>
                  <a:path w="68" h="69">
                    <a:moveTo>
                      <a:pt x="32" y="0"/>
                    </a:moveTo>
                    <a:lnTo>
                      <a:pt x="0" y="33"/>
                    </a:lnTo>
                    <a:lnTo>
                      <a:pt x="32" y="69"/>
                    </a:lnTo>
                    <a:lnTo>
                      <a:pt x="68" y="33"/>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14" name="Freeform 501"/>
              <p:cNvSpPr>
                <a:spLocks/>
              </p:cNvSpPr>
              <p:nvPr/>
            </p:nvSpPr>
            <p:spPr bwMode="auto">
              <a:xfrm>
                <a:off x="5960" y="1764"/>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15" name="Freeform 502"/>
              <p:cNvSpPr>
                <a:spLocks/>
              </p:cNvSpPr>
              <p:nvPr/>
            </p:nvSpPr>
            <p:spPr bwMode="auto">
              <a:xfrm>
                <a:off x="6014" y="1753"/>
                <a:ext cx="69" cy="72"/>
              </a:xfrm>
              <a:custGeom>
                <a:avLst/>
                <a:gdLst>
                  <a:gd name="T0" fmla="*/ 33 w 69"/>
                  <a:gd name="T1" fmla="*/ 0 h 72"/>
                  <a:gd name="T2" fmla="*/ 0 w 69"/>
                  <a:gd name="T3" fmla="*/ 36 h 72"/>
                  <a:gd name="T4" fmla="*/ 33 w 69"/>
                  <a:gd name="T5" fmla="*/ 72 h 72"/>
                  <a:gd name="T6" fmla="*/ 69 w 69"/>
                  <a:gd name="T7" fmla="*/ 36 h 72"/>
                  <a:gd name="T8" fmla="*/ 33 w 69"/>
                  <a:gd name="T9" fmla="*/ 0 h 72"/>
                </a:gdLst>
                <a:ahLst/>
                <a:cxnLst>
                  <a:cxn ang="0">
                    <a:pos x="T0" y="T1"/>
                  </a:cxn>
                  <a:cxn ang="0">
                    <a:pos x="T2" y="T3"/>
                  </a:cxn>
                  <a:cxn ang="0">
                    <a:pos x="T4" y="T5"/>
                  </a:cxn>
                  <a:cxn ang="0">
                    <a:pos x="T6" y="T7"/>
                  </a:cxn>
                  <a:cxn ang="0">
                    <a:pos x="T8" y="T9"/>
                  </a:cxn>
                </a:cxnLst>
                <a:rect l="0" t="0" r="r" b="b"/>
                <a:pathLst>
                  <a:path w="69" h="72">
                    <a:moveTo>
                      <a:pt x="33" y="0"/>
                    </a:moveTo>
                    <a:lnTo>
                      <a:pt x="0" y="36"/>
                    </a:lnTo>
                    <a:lnTo>
                      <a:pt x="33" y="72"/>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16" name="Freeform 503"/>
              <p:cNvSpPr>
                <a:spLocks/>
              </p:cNvSpPr>
              <p:nvPr/>
            </p:nvSpPr>
            <p:spPr bwMode="auto">
              <a:xfrm>
                <a:off x="6065" y="1739"/>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17" name="Freeform 504"/>
              <p:cNvSpPr>
                <a:spLocks/>
              </p:cNvSpPr>
              <p:nvPr/>
            </p:nvSpPr>
            <p:spPr bwMode="auto">
              <a:xfrm>
                <a:off x="6119" y="1717"/>
                <a:ext cx="68" cy="72"/>
              </a:xfrm>
              <a:custGeom>
                <a:avLst/>
                <a:gdLst>
                  <a:gd name="T0" fmla="*/ 32 w 68"/>
                  <a:gd name="T1" fmla="*/ 0 h 72"/>
                  <a:gd name="T2" fmla="*/ 0 w 68"/>
                  <a:gd name="T3" fmla="*/ 36 h 72"/>
                  <a:gd name="T4" fmla="*/ 32 w 68"/>
                  <a:gd name="T5" fmla="*/ 72 h 72"/>
                  <a:gd name="T6" fmla="*/ 68 w 68"/>
                  <a:gd name="T7" fmla="*/ 36 h 72"/>
                  <a:gd name="T8" fmla="*/ 32 w 68"/>
                  <a:gd name="T9" fmla="*/ 0 h 72"/>
                </a:gdLst>
                <a:ahLst/>
                <a:cxnLst>
                  <a:cxn ang="0">
                    <a:pos x="T0" y="T1"/>
                  </a:cxn>
                  <a:cxn ang="0">
                    <a:pos x="T2" y="T3"/>
                  </a:cxn>
                  <a:cxn ang="0">
                    <a:pos x="T4" y="T5"/>
                  </a:cxn>
                  <a:cxn ang="0">
                    <a:pos x="T6" y="T7"/>
                  </a:cxn>
                  <a:cxn ang="0">
                    <a:pos x="T8" y="T9"/>
                  </a:cxn>
                </a:cxnLst>
                <a:rect l="0" t="0" r="r" b="b"/>
                <a:pathLst>
                  <a:path w="68" h="72">
                    <a:moveTo>
                      <a:pt x="32" y="0"/>
                    </a:moveTo>
                    <a:lnTo>
                      <a:pt x="0" y="36"/>
                    </a:lnTo>
                    <a:lnTo>
                      <a:pt x="32" y="72"/>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18" name="Freeform 505"/>
              <p:cNvSpPr>
                <a:spLocks/>
              </p:cNvSpPr>
              <p:nvPr/>
            </p:nvSpPr>
            <p:spPr bwMode="auto">
              <a:xfrm>
                <a:off x="6169" y="1649"/>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19" name="Freeform 506"/>
              <p:cNvSpPr>
                <a:spLocks/>
              </p:cNvSpPr>
              <p:nvPr/>
            </p:nvSpPr>
            <p:spPr bwMode="auto">
              <a:xfrm>
                <a:off x="6223" y="1652"/>
                <a:ext cx="69" cy="69"/>
              </a:xfrm>
              <a:custGeom>
                <a:avLst/>
                <a:gdLst>
                  <a:gd name="T0" fmla="*/ 33 w 69"/>
                  <a:gd name="T1" fmla="*/ 0 h 69"/>
                  <a:gd name="T2" fmla="*/ 0 w 69"/>
                  <a:gd name="T3" fmla="*/ 33 h 69"/>
                  <a:gd name="T4" fmla="*/ 33 w 69"/>
                  <a:gd name="T5" fmla="*/ 69 h 69"/>
                  <a:gd name="T6" fmla="*/ 69 w 69"/>
                  <a:gd name="T7" fmla="*/ 33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3"/>
                    </a:lnTo>
                    <a:lnTo>
                      <a:pt x="33" y="69"/>
                    </a:lnTo>
                    <a:lnTo>
                      <a:pt x="69" y="33"/>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20" name="Freeform 507"/>
              <p:cNvSpPr>
                <a:spLocks/>
              </p:cNvSpPr>
              <p:nvPr/>
            </p:nvSpPr>
            <p:spPr bwMode="auto">
              <a:xfrm>
                <a:off x="6277" y="1685"/>
                <a:ext cx="69" cy="72"/>
              </a:xfrm>
              <a:custGeom>
                <a:avLst/>
                <a:gdLst>
                  <a:gd name="T0" fmla="*/ 33 w 69"/>
                  <a:gd name="T1" fmla="*/ 0 h 72"/>
                  <a:gd name="T2" fmla="*/ 0 w 69"/>
                  <a:gd name="T3" fmla="*/ 36 h 72"/>
                  <a:gd name="T4" fmla="*/ 33 w 69"/>
                  <a:gd name="T5" fmla="*/ 72 h 72"/>
                  <a:gd name="T6" fmla="*/ 69 w 69"/>
                  <a:gd name="T7" fmla="*/ 36 h 72"/>
                  <a:gd name="T8" fmla="*/ 33 w 69"/>
                  <a:gd name="T9" fmla="*/ 0 h 72"/>
                </a:gdLst>
                <a:ahLst/>
                <a:cxnLst>
                  <a:cxn ang="0">
                    <a:pos x="T0" y="T1"/>
                  </a:cxn>
                  <a:cxn ang="0">
                    <a:pos x="T2" y="T3"/>
                  </a:cxn>
                  <a:cxn ang="0">
                    <a:pos x="T4" y="T5"/>
                  </a:cxn>
                  <a:cxn ang="0">
                    <a:pos x="T6" y="T7"/>
                  </a:cxn>
                  <a:cxn ang="0">
                    <a:pos x="T8" y="T9"/>
                  </a:cxn>
                </a:cxnLst>
                <a:rect l="0" t="0" r="r" b="b"/>
                <a:pathLst>
                  <a:path w="69" h="72">
                    <a:moveTo>
                      <a:pt x="33" y="0"/>
                    </a:moveTo>
                    <a:lnTo>
                      <a:pt x="0" y="36"/>
                    </a:lnTo>
                    <a:lnTo>
                      <a:pt x="33" y="72"/>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21" name="Freeform 508"/>
              <p:cNvSpPr>
                <a:spLocks/>
              </p:cNvSpPr>
              <p:nvPr/>
            </p:nvSpPr>
            <p:spPr bwMode="auto">
              <a:xfrm>
                <a:off x="6328" y="1645"/>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22" name="Freeform 509"/>
              <p:cNvSpPr>
                <a:spLocks/>
              </p:cNvSpPr>
              <p:nvPr/>
            </p:nvSpPr>
            <p:spPr bwMode="auto">
              <a:xfrm>
                <a:off x="6382" y="1602"/>
                <a:ext cx="68" cy="68"/>
              </a:xfrm>
              <a:custGeom>
                <a:avLst/>
                <a:gdLst>
                  <a:gd name="T0" fmla="*/ 32 w 68"/>
                  <a:gd name="T1" fmla="*/ 0 h 68"/>
                  <a:gd name="T2" fmla="*/ 0 w 68"/>
                  <a:gd name="T3" fmla="*/ 32 h 68"/>
                  <a:gd name="T4" fmla="*/ 32 w 68"/>
                  <a:gd name="T5" fmla="*/ 68 h 68"/>
                  <a:gd name="T6" fmla="*/ 68 w 68"/>
                  <a:gd name="T7" fmla="*/ 32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2"/>
                    </a:lnTo>
                    <a:lnTo>
                      <a:pt x="32" y="68"/>
                    </a:lnTo>
                    <a:lnTo>
                      <a:pt x="68" y="32"/>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23" name="Freeform 510"/>
              <p:cNvSpPr>
                <a:spLocks/>
              </p:cNvSpPr>
              <p:nvPr/>
            </p:nvSpPr>
            <p:spPr bwMode="auto">
              <a:xfrm>
                <a:off x="6432" y="1598"/>
                <a:ext cx="68" cy="69"/>
              </a:xfrm>
              <a:custGeom>
                <a:avLst/>
                <a:gdLst>
                  <a:gd name="T0" fmla="*/ 36 w 68"/>
                  <a:gd name="T1" fmla="*/ 0 h 69"/>
                  <a:gd name="T2" fmla="*/ 0 w 68"/>
                  <a:gd name="T3" fmla="*/ 36 h 69"/>
                  <a:gd name="T4" fmla="*/ 36 w 68"/>
                  <a:gd name="T5" fmla="*/ 69 h 69"/>
                  <a:gd name="T6" fmla="*/ 68 w 68"/>
                  <a:gd name="T7" fmla="*/ 36 h 69"/>
                  <a:gd name="T8" fmla="*/ 36 w 68"/>
                  <a:gd name="T9" fmla="*/ 0 h 69"/>
                </a:gdLst>
                <a:ahLst/>
                <a:cxnLst>
                  <a:cxn ang="0">
                    <a:pos x="T0" y="T1"/>
                  </a:cxn>
                  <a:cxn ang="0">
                    <a:pos x="T2" y="T3"/>
                  </a:cxn>
                  <a:cxn ang="0">
                    <a:pos x="T4" y="T5"/>
                  </a:cxn>
                  <a:cxn ang="0">
                    <a:pos x="T6" y="T7"/>
                  </a:cxn>
                  <a:cxn ang="0">
                    <a:pos x="T8" y="T9"/>
                  </a:cxn>
                </a:cxnLst>
                <a:rect l="0" t="0" r="r" b="b"/>
                <a:pathLst>
                  <a:path w="68" h="69">
                    <a:moveTo>
                      <a:pt x="36" y="0"/>
                    </a:moveTo>
                    <a:lnTo>
                      <a:pt x="0" y="36"/>
                    </a:lnTo>
                    <a:lnTo>
                      <a:pt x="36" y="69"/>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24" name="Freeform 511"/>
              <p:cNvSpPr>
                <a:spLocks/>
              </p:cNvSpPr>
              <p:nvPr/>
            </p:nvSpPr>
            <p:spPr bwMode="auto">
              <a:xfrm>
                <a:off x="6486" y="1602"/>
                <a:ext cx="68" cy="68"/>
              </a:xfrm>
              <a:custGeom>
                <a:avLst/>
                <a:gdLst>
                  <a:gd name="T0" fmla="*/ 32 w 68"/>
                  <a:gd name="T1" fmla="*/ 0 h 68"/>
                  <a:gd name="T2" fmla="*/ 0 w 68"/>
                  <a:gd name="T3" fmla="*/ 36 h 68"/>
                  <a:gd name="T4" fmla="*/ 32 w 68"/>
                  <a:gd name="T5" fmla="*/ 68 h 68"/>
                  <a:gd name="T6" fmla="*/ 68 w 68"/>
                  <a:gd name="T7" fmla="*/ 36 h 68"/>
                  <a:gd name="T8" fmla="*/ 32 w 68"/>
                  <a:gd name="T9" fmla="*/ 0 h 68"/>
                </a:gdLst>
                <a:ahLst/>
                <a:cxnLst>
                  <a:cxn ang="0">
                    <a:pos x="T0" y="T1"/>
                  </a:cxn>
                  <a:cxn ang="0">
                    <a:pos x="T2" y="T3"/>
                  </a:cxn>
                  <a:cxn ang="0">
                    <a:pos x="T4" y="T5"/>
                  </a:cxn>
                  <a:cxn ang="0">
                    <a:pos x="T6" y="T7"/>
                  </a:cxn>
                  <a:cxn ang="0">
                    <a:pos x="T8" y="T9"/>
                  </a:cxn>
                </a:cxnLst>
                <a:rect l="0" t="0" r="r" b="b"/>
                <a:pathLst>
                  <a:path w="68" h="68">
                    <a:moveTo>
                      <a:pt x="32" y="0"/>
                    </a:moveTo>
                    <a:lnTo>
                      <a:pt x="0" y="36"/>
                    </a:lnTo>
                    <a:lnTo>
                      <a:pt x="32" y="68"/>
                    </a:lnTo>
                    <a:lnTo>
                      <a:pt x="68" y="36"/>
                    </a:lnTo>
                    <a:lnTo>
                      <a:pt x="3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25" name="Freeform 512"/>
              <p:cNvSpPr>
                <a:spLocks/>
              </p:cNvSpPr>
              <p:nvPr/>
            </p:nvSpPr>
            <p:spPr bwMode="auto">
              <a:xfrm>
                <a:off x="6536" y="1595"/>
                <a:ext cx="69" cy="68"/>
              </a:xfrm>
              <a:custGeom>
                <a:avLst/>
                <a:gdLst>
                  <a:gd name="T0" fmla="*/ 36 w 69"/>
                  <a:gd name="T1" fmla="*/ 0 h 68"/>
                  <a:gd name="T2" fmla="*/ 0 w 69"/>
                  <a:gd name="T3" fmla="*/ 36 h 68"/>
                  <a:gd name="T4" fmla="*/ 36 w 69"/>
                  <a:gd name="T5" fmla="*/ 68 h 68"/>
                  <a:gd name="T6" fmla="*/ 69 w 69"/>
                  <a:gd name="T7" fmla="*/ 36 h 68"/>
                  <a:gd name="T8" fmla="*/ 36 w 69"/>
                  <a:gd name="T9" fmla="*/ 0 h 68"/>
                </a:gdLst>
                <a:ahLst/>
                <a:cxnLst>
                  <a:cxn ang="0">
                    <a:pos x="T0" y="T1"/>
                  </a:cxn>
                  <a:cxn ang="0">
                    <a:pos x="T2" y="T3"/>
                  </a:cxn>
                  <a:cxn ang="0">
                    <a:pos x="T4" y="T5"/>
                  </a:cxn>
                  <a:cxn ang="0">
                    <a:pos x="T6" y="T7"/>
                  </a:cxn>
                  <a:cxn ang="0">
                    <a:pos x="T8" y="T9"/>
                  </a:cxn>
                </a:cxnLst>
                <a:rect l="0" t="0" r="r" b="b"/>
                <a:pathLst>
                  <a:path w="69" h="68">
                    <a:moveTo>
                      <a:pt x="36" y="0"/>
                    </a:moveTo>
                    <a:lnTo>
                      <a:pt x="0" y="36"/>
                    </a:lnTo>
                    <a:lnTo>
                      <a:pt x="36" y="68"/>
                    </a:lnTo>
                    <a:lnTo>
                      <a:pt x="69"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26" name="Freeform 513"/>
              <p:cNvSpPr>
                <a:spLocks/>
              </p:cNvSpPr>
              <p:nvPr/>
            </p:nvSpPr>
            <p:spPr bwMode="auto">
              <a:xfrm>
                <a:off x="6590" y="1490"/>
                <a:ext cx="69" cy="69"/>
              </a:xfrm>
              <a:custGeom>
                <a:avLst/>
                <a:gdLst>
                  <a:gd name="T0" fmla="*/ 33 w 69"/>
                  <a:gd name="T1" fmla="*/ 0 h 69"/>
                  <a:gd name="T2" fmla="*/ 0 w 69"/>
                  <a:gd name="T3" fmla="*/ 33 h 69"/>
                  <a:gd name="T4" fmla="*/ 33 w 69"/>
                  <a:gd name="T5" fmla="*/ 69 h 69"/>
                  <a:gd name="T6" fmla="*/ 69 w 69"/>
                  <a:gd name="T7" fmla="*/ 33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3"/>
                    </a:lnTo>
                    <a:lnTo>
                      <a:pt x="33" y="69"/>
                    </a:lnTo>
                    <a:lnTo>
                      <a:pt x="69" y="33"/>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27" name="Freeform 514"/>
              <p:cNvSpPr>
                <a:spLocks/>
              </p:cNvSpPr>
              <p:nvPr/>
            </p:nvSpPr>
            <p:spPr bwMode="auto">
              <a:xfrm>
                <a:off x="6641" y="1498"/>
                <a:ext cx="68" cy="68"/>
              </a:xfrm>
              <a:custGeom>
                <a:avLst/>
                <a:gdLst>
                  <a:gd name="T0" fmla="*/ 36 w 68"/>
                  <a:gd name="T1" fmla="*/ 0 h 68"/>
                  <a:gd name="T2" fmla="*/ 0 w 68"/>
                  <a:gd name="T3" fmla="*/ 36 h 68"/>
                  <a:gd name="T4" fmla="*/ 36 w 68"/>
                  <a:gd name="T5" fmla="*/ 68 h 68"/>
                  <a:gd name="T6" fmla="*/ 68 w 68"/>
                  <a:gd name="T7" fmla="*/ 36 h 68"/>
                  <a:gd name="T8" fmla="*/ 36 w 68"/>
                  <a:gd name="T9" fmla="*/ 0 h 68"/>
                </a:gdLst>
                <a:ahLst/>
                <a:cxnLst>
                  <a:cxn ang="0">
                    <a:pos x="T0" y="T1"/>
                  </a:cxn>
                  <a:cxn ang="0">
                    <a:pos x="T2" y="T3"/>
                  </a:cxn>
                  <a:cxn ang="0">
                    <a:pos x="T4" y="T5"/>
                  </a:cxn>
                  <a:cxn ang="0">
                    <a:pos x="T6" y="T7"/>
                  </a:cxn>
                  <a:cxn ang="0">
                    <a:pos x="T8" y="T9"/>
                  </a:cxn>
                </a:cxnLst>
                <a:rect l="0" t="0" r="r" b="b"/>
                <a:pathLst>
                  <a:path w="68" h="68">
                    <a:moveTo>
                      <a:pt x="36" y="0"/>
                    </a:moveTo>
                    <a:lnTo>
                      <a:pt x="0" y="36"/>
                    </a:lnTo>
                    <a:lnTo>
                      <a:pt x="36" y="68"/>
                    </a:lnTo>
                    <a:lnTo>
                      <a:pt x="68" y="36"/>
                    </a:lnTo>
                    <a:lnTo>
                      <a:pt x="3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28" name="Oval 515"/>
              <p:cNvSpPr>
                <a:spLocks noChangeArrowheads="1"/>
              </p:cNvSpPr>
              <p:nvPr/>
            </p:nvSpPr>
            <p:spPr bwMode="auto">
              <a:xfrm>
                <a:off x="1471" y="288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29" name="Oval 516"/>
              <p:cNvSpPr>
                <a:spLocks noChangeArrowheads="1"/>
              </p:cNvSpPr>
              <p:nvPr/>
            </p:nvSpPr>
            <p:spPr bwMode="auto">
              <a:xfrm>
                <a:off x="1522" y="285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0" name="Oval 517"/>
              <p:cNvSpPr>
                <a:spLocks noChangeArrowheads="1"/>
              </p:cNvSpPr>
              <p:nvPr/>
            </p:nvSpPr>
            <p:spPr bwMode="auto">
              <a:xfrm>
                <a:off x="1576" y="285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031" name="Oval 518"/>
              <p:cNvSpPr>
                <a:spLocks noChangeArrowheads="1"/>
              </p:cNvSpPr>
              <p:nvPr/>
            </p:nvSpPr>
            <p:spPr bwMode="auto">
              <a:xfrm>
                <a:off x="1626" y="2761"/>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40" name="Oval 519"/>
              <p:cNvSpPr>
                <a:spLocks noChangeArrowheads="1"/>
              </p:cNvSpPr>
              <p:nvPr/>
            </p:nvSpPr>
            <p:spPr bwMode="auto">
              <a:xfrm>
                <a:off x="1680" y="278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41" name="Oval 520"/>
              <p:cNvSpPr>
                <a:spLocks noChangeArrowheads="1"/>
              </p:cNvSpPr>
              <p:nvPr/>
            </p:nvSpPr>
            <p:spPr bwMode="auto">
              <a:xfrm>
                <a:off x="1730" y="2754"/>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42" name="Oval 521"/>
              <p:cNvSpPr>
                <a:spLocks noChangeArrowheads="1"/>
              </p:cNvSpPr>
              <p:nvPr/>
            </p:nvSpPr>
            <p:spPr bwMode="auto">
              <a:xfrm>
                <a:off x="1784" y="274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43" name="Oval 522"/>
              <p:cNvSpPr>
                <a:spLocks noChangeArrowheads="1"/>
              </p:cNvSpPr>
              <p:nvPr/>
            </p:nvSpPr>
            <p:spPr bwMode="auto">
              <a:xfrm>
                <a:off x="1838" y="274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44" name="Oval 523"/>
              <p:cNvSpPr>
                <a:spLocks noChangeArrowheads="1"/>
              </p:cNvSpPr>
              <p:nvPr/>
            </p:nvSpPr>
            <p:spPr bwMode="auto">
              <a:xfrm>
                <a:off x="1889" y="2729"/>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45" name="Oval 524"/>
              <p:cNvSpPr>
                <a:spLocks noChangeArrowheads="1"/>
              </p:cNvSpPr>
              <p:nvPr/>
            </p:nvSpPr>
            <p:spPr bwMode="auto">
              <a:xfrm>
                <a:off x="1943" y="276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46" name="Oval 525"/>
              <p:cNvSpPr>
                <a:spLocks noChangeArrowheads="1"/>
              </p:cNvSpPr>
              <p:nvPr/>
            </p:nvSpPr>
            <p:spPr bwMode="auto">
              <a:xfrm>
                <a:off x="1993" y="2725"/>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47" name="Oval 526"/>
              <p:cNvSpPr>
                <a:spLocks noChangeArrowheads="1"/>
              </p:cNvSpPr>
              <p:nvPr/>
            </p:nvSpPr>
            <p:spPr bwMode="auto">
              <a:xfrm>
                <a:off x="2047" y="2696"/>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48" name="Oval 527"/>
              <p:cNvSpPr>
                <a:spLocks noChangeArrowheads="1"/>
              </p:cNvSpPr>
              <p:nvPr/>
            </p:nvSpPr>
            <p:spPr bwMode="auto">
              <a:xfrm>
                <a:off x="2098" y="2696"/>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49" name="Oval 528"/>
              <p:cNvSpPr>
                <a:spLocks noChangeArrowheads="1"/>
              </p:cNvSpPr>
              <p:nvPr/>
            </p:nvSpPr>
            <p:spPr bwMode="auto">
              <a:xfrm>
                <a:off x="2152" y="268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50" name="Oval 529"/>
              <p:cNvSpPr>
                <a:spLocks noChangeArrowheads="1"/>
              </p:cNvSpPr>
              <p:nvPr/>
            </p:nvSpPr>
            <p:spPr bwMode="auto">
              <a:xfrm>
                <a:off x="2202" y="2696"/>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51" name="Oval 530"/>
              <p:cNvSpPr>
                <a:spLocks noChangeArrowheads="1"/>
              </p:cNvSpPr>
              <p:nvPr/>
            </p:nvSpPr>
            <p:spPr bwMode="auto">
              <a:xfrm>
                <a:off x="2256" y="268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52" name="Oval 531"/>
              <p:cNvSpPr>
                <a:spLocks noChangeArrowheads="1"/>
              </p:cNvSpPr>
              <p:nvPr/>
            </p:nvSpPr>
            <p:spPr bwMode="auto">
              <a:xfrm>
                <a:off x="2310" y="272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53" name="Oval 532"/>
              <p:cNvSpPr>
                <a:spLocks noChangeArrowheads="1"/>
              </p:cNvSpPr>
              <p:nvPr/>
            </p:nvSpPr>
            <p:spPr bwMode="auto">
              <a:xfrm>
                <a:off x="2360" y="2635"/>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54" name="Oval 533"/>
              <p:cNvSpPr>
                <a:spLocks noChangeArrowheads="1"/>
              </p:cNvSpPr>
              <p:nvPr/>
            </p:nvSpPr>
            <p:spPr bwMode="auto">
              <a:xfrm>
                <a:off x="2414" y="260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55" name="Oval 534"/>
              <p:cNvSpPr>
                <a:spLocks noChangeArrowheads="1"/>
              </p:cNvSpPr>
              <p:nvPr/>
            </p:nvSpPr>
            <p:spPr bwMode="auto">
              <a:xfrm>
                <a:off x="2465" y="255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56" name="Oval 535"/>
              <p:cNvSpPr>
                <a:spLocks noChangeArrowheads="1"/>
              </p:cNvSpPr>
              <p:nvPr/>
            </p:nvSpPr>
            <p:spPr bwMode="auto">
              <a:xfrm>
                <a:off x="2519" y="263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57" name="Oval 536"/>
              <p:cNvSpPr>
                <a:spLocks noChangeArrowheads="1"/>
              </p:cNvSpPr>
              <p:nvPr/>
            </p:nvSpPr>
            <p:spPr bwMode="auto">
              <a:xfrm>
                <a:off x="2569" y="2624"/>
                <a:ext cx="40"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58" name="Oval 537"/>
              <p:cNvSpPr>
                <a:spLocks noChangeArrowheads="1"/>
              </p:cNvSpPr>
              <p:nvPr/>
            </p:nvSpPr>
            <p:spPr bwMode="auto">
              <a:xfrm>
                <a:off x="2623" y="265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59" name="Oval 538"/>
              <p:cNvSpPr>
                <a:spLocks noChangeArrowheads="1"/>
              </p:cNvSpPr>
              <p:nvPr/>
            </p:nvSpPr>
            <p:spPr bwMode="auto">
              <a:xfrm>
                <a:off x="2677" y="259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60" name="Oval 539"/>
              <p:cNvSpPr>
                <a:spLocks noChangeArrowheads="1"/>
              </p:cNvSpPr>
              <p:nvPr/>
            </p:nvSpPr>
            <p:spPr bwMode="auto">
              <a:xfrm>
                <a:off x="2728" y="2570"/>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61" name="Oval 540"/>
              <p:cNvSpPr>
                <a:spLocks noChangeArrowheads="1"/>
              </p:cNvSpPr>
              <p:nvPr/>
            </p:nvSpPr>
            <p:spPr bwMode="auto">
              <a:xfrm>
                <a:off x="2782" y="2560"/>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62" name="Oval 541"/>
              <p:cNvSpPr>
                <a:spLocks noChangeArrowheads="1"/>
              </p:cNvSpPr>
              <p:nvPr/>
            </p:nvSpPr>
            <p:spPr bwMode="auto">
              <a:xfrm>
                <a:off x="2832" y="254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63" name="Oval 542"/>
              <p:cNvSpPr>
                <a:spLocks noChangeArrowheads="1"/>
              </p:cNvSpPr>
              <p:nvPr/>
            </p:nvSpPr>
            <p:spPr bwMode="auto">
              <a:xfrm>
                <a:off x="2886" y="256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64" name="Oval 543"/>
              <p:cNvSpPr>
                <a:spLocks noChangeArrowheads="1"/>
              </p:cNvSpPr>
              <p:nvPr/>
            </p:nvSpPr>
            <p:spPr bwMode="auto">
              <a:xfrm>
                <a:off x="2936" y="256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65" name="Oval 544"/>
              <p:cNvSpPr>
                <a:spLocks noChangeArrowheads="1"/>
              </p:cNvSpPr>
              <p:nvPr/>
            </p:nvSpPr>
            <p:spPr bwMode="auto">
              <a:xfrm>
                <a:off x="2990" y="255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66" name="Oval 545"/>
              <p:cNvSpPr>
                <a:spLocks noChangeArrowheads="1"/>
              </p:cNvSpPr>
              <p:nvPr/>
            </p:nvSpPr>
            <p:spPr bwMode="auto">
              <a:xfrm>
                <a:off x="3041" y="2556"/>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67" name="Oval 546"/>
              <p:cNvSpPr>
                <a:spLocks noChangeArrowheads="1"/>
              </p:cNvSpPr>
              <p:nvPr/>
            </p:nvSpPr>
            <p:spPr bwMode="auto">
              <a:xfrm>
                <a:off x="3095" y="2513"/>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68" name="Oval 547"/>
              <p:cNvSpPr>
                <a:spLocks noChangeArrowheads="1"/>
              </p:cNvSpPr>
              <p:nvPr/>
            </p:nvSpPr>
            <p:spPr bwMode="auto">
              <a:xfrm>
                <a:off x="3149" y="2502"/>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469" name="Oval 548"/>
              <p:cNvSpPr>
                <a:spLocks noChangeArrowheads="1"/>
              </p:cNvSpPr>
              <p:nvPr/>
            </p:nvSpPr>
            <p:spPr bwMode="auto">
              <a:xfrm>
                <a:off x="3199" y="250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80" name="Oval 549"/>
              <p:cNvSpPr>
                <a:spLocks noChangeArrowheads="1"/>
              </p:cNvSpPr>
              <p:nvPr/>
            </p:nvSpPr>
            <p:spPr bwMode="auto">
              <a:xfrm>
                <a:off x="3253" y="247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81" name="Oval 550"/>
              <p:cNvSpPr>
                <a:spLocks noChangeArrowheads="1"/>
              </p:cNvSpPr>
              <p:nvPr/>
            </p:nvSpPr>
            <p:spPr bwMode="auto">
              <a:xfrm>
                <a:off x="3304" y="253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82" name="Oval 551"/>
              <p:cNvSpPr>
                <a:spLocks noChangeArrowheads="1"/>
              </p:cNvSpPr>
              <p:nvPr/>
            </p:nvSpPr>
            <p:spPr bwMode="auto">
              <a:xfrm>
                <a:off x="3358" y="246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83" name="Oval 552"/>
              <p:cNvSpPr>
                <a:spLocks noChangeArrowheads="1"/>
              </p:cNvSpPr>
              <p:nvPr/>
            </p:nvSpPr>
            <p:spPr bwMode="auto">
              <a:xfrm>
                <a:off x="3408" y="2419"/>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84" name="Oval 553"/>
              <p:cNvSpPr>
                <a:spLocks noChangeArrowheads="1"/>
              </p:cNvSpPr>
              <p:nvPr/>
            </p:nvSpPr>
            <p:spPr bwMode="auto">
              <a:xfrm>
                <a:off x="3462" y="241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85" name="Oval 554"/>
              <p:cNvSpPr>
                <a:spLocks noChangeArrowheads="1"/>
              </p:cNvSpPr>
              <p:nvPr/>
            </p:nvSpPr>
            <p:spPr bwMode="auto">
              <a:xfrm>
                <a:off x="3512" y="2455"/>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86" name="Oval 555"/>
              <p:cNvSpPr>
                <a:spLocks noChangeArrowheads="1"/>
              </p:cNvSpPr>
              <p:nvPr/>
            </p:nvSpPr>
            <p:spPr bwMode="auto">
              <a:xfrm>
                <a:off x="3566" y="245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87" name="Oval 556"/>
              <p:cNvSpPr>
                <a:spLocks noChangeArrowheads="1"/>
              </p:cNvSpPr>
              <p:nvPr/>
            </p:nvSpPr>
            <p:spPr bwMode="auto">
              <a:xfrm>
                <a:off x="3620" y="236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88" name="Oval 557"/>
              <p:cNvSpPr>
                <a:spLocks noChangeArrowheads="1"/>
              </p:cNvSpPr>
              <p:nvPr/>
            </p:nvSpPr>
            <p:spPr bwMode="auto">
              <a:xfrm>
                <a:off x="3671" y="248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89" name="Oval 558"/>
              <p:cNvSpPr>
                <a:spLocks noChangeArrowheads="1"/>
              </p:cNvSpPr>
              <p:nvPr/>
            </p:nvSpPr>
            <p:spPr bwMode="auto">
              <a:xfrm>
                <a:off x="3725" y="244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90" name="Oval 559"/>
              <p:cNvSpPr>
                <a:spLocks noChangeArrowheads="1"/>
              </p:cNvSpPr>
              <p:nvPr/>
            </p:nvSpPr>
            <p:spPr bwMode="auto">
              <a:xfrm>
                <a:off x="3775" y="2347"/>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91" name="Oval 560"/>
              <p:cNvSpPr>
                <a:spLocks noChangeArrowheads="1"/>
              </p:cNvSpPr>
              <p:nvPr/>
            </p:nvSpPr>
            <p:spPr bwMode="auto">
              <a:xfrm>
                <a:off x="3829" y="235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92" name="Oval 561"/>
              <p:cNvSpPr>
                <a:spLocks noChangeArrowheads="1"/>
              </p:cNvSpPr>
              <p:nvPr/>
            </p:nvSpPr>
            <p:spPr bwMode="auto">
              <a:xfrm>
                <a:off x="3880" y="235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93" name="Oval 562"/>
              <p:cNvSpPr>
                <a:spLocks noChangeArrowheads="1"/>
              </p:cNvSpPr>
              <p:nvPr/>
            </p:nvSpPr>
            <p:spPr bwMode="auto">
              <a:xfrm>
                <a:off x="3934" y="2293"/>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94" name="Oval 563"/>
              <p:cNvSpPr>
                <a:spLocks noChangeArrowheads="1"/>
              </p:cNvSpPr>
              <p:nvPr/>
            </p:nvSpPr>
            <p:spPr bwMode="auto">
              <a:xfrm>
                <a:off x="3984" y="2365"/>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95" name="Oval 564"/>
              <p:cNvSpPr>
                <a:spLocks noChangeArrowheads="1"/>
              </p:cNvSpPr>
              <p:nvPr/>
            </p:nvSpPr>
            <p:spPr bwMode="auto">
              <a:xfrm>
                <a:off x="4038" y="2336"/>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96" name="Oval 565"/>
              <p:cNvSpPr>
                <a:spLocks noChangeArrowheads="1"/>
              </p:cNvSpPr>
              <p:nvPr/>
            </p:nvSpPr>
            <p:spPr bwMode="auto">
              <a:xfrm>
                <a:off x="4092" y="236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97" name="Oval 566"/>
              <p:cNvSpPr>
                <a:spLocks noChangeArrowheads="1"/>
              </p:cNvSpPr>
              <p:nvPr/>
            </p:nvSpPr>
            <p:spPr bwMode="auto">
              <a:xfrm>
                <a:off x="4142" y="233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98" name="Oval 567"/>
              <p:cNvSpPr>
                <a:spLocks noChangeArrowheads="1"/>
              </p:cNvSpPr>
              <p:nvPr/>
            </p:nvSpPr>
            <p:spPr bwMode="auto">
              <a:xfrm>
                <a:off x="4196" y="234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099" name="Oval 568"/>
              <p:cNvSpPr>
                <a:spLocks noChangeArrowheads="1"/>
              </p:cNvSpPr>
              <p:nvPr/>
            </p:nvSpPr>
            <p:spPr bwMode="auto">
              <a:xfrm>
                <a:off x="4247" y="226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00" name="Oval 569"/>
              <p:cNvSpPr>
                <a:spLocks noChangeArrowheads="1"/>
              </p:cNvSpPr>
              <p:nvPr/>
            </p:nvSpPr>
            <p:spPr bwMode="auto">
              <a:xfrm>
                <a:off x="4301" y="230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01" name="Oval 570"/>
              <p:cNvSpPr>
                <a:spLocks noChangeArrowheads="1"/>
              </p:cNvSpPr>
              <p:nvPr/>
            </p:nvSpPr>
            <p:spPr bwMode="auto">
              <a:xfrm>
                <a:off x="4351" y="230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02" name="Oval 571"/>
              <p:cNvSpPr>
                <a:spLocks noChangeArrowheads="1"/>
              </p:cNvSpPr>
              <p:nvPr/>
            </p:nvSpPr>
            <p:spPr bwMode="auto">
              <a:xfrm>
                <a:off x="4405" y="230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03" name="Oval 572"/>
              <p:cNvSpPr>
                <a:spLocks noChangeArrowheads="1"/>
              </p:cNvSpPr>
              <p:nvPr/>
            </p:nvSpPr>
            <p:spPr bwMode="auto">
              <a:xfrm>
                <a:off x="4456" y="2300"/>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04" name="Oval 573"/>
              <p:cNvSpPr>
                <a:spLocks noChangeArrowheads="1"/>
              </p:cNvSpPr>
              <p:nvPr/>
            </p:nvSpPr>
            <p:spPr bwMode="auto">
              <a:xfrm>
                <a:off x="4510" y="2318"/>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05" name="Oval 574"/>
              <p:cNvSpPr>
                <a:spLocks noChangeArrowheads="1"/>
              </p:cNvSpPr>
              <p:nvPr/>
            </p:nvSpPr>
            <p:spPr bwMode="auto">
              <a:xfrm>
                <a:off x="4564" y="2239"/>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06" name="Oval 575"/>
              <p:cNvSpPr>
                <a:spLocks noChangeArrowheads="1"/>
              </p:cNvSpPr>
              <p:nvPr/>
            </p:nvSpPr>
            <p:spPr bwMode="auto">
              <a:xfrm>
                <a:off x="4614" y="216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07" name="Oval 576"/>
              <p:cNvSpPr>
                <a:spLocks noChangeArrowheads="1"/>
              </p:cNvSpPr>
              <p:nvPr/>
            </p:nvSpPr>
            <p:spPr bwMode="auto">
              <a:xfrm>
                <a:off x="4668" y="2203"/>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08" name="Oval 577"/>
              <p:cNvSpPr>
                <a:spLocks noChangeArrowheads="1"/>
              </p:cNvSpPr>
              <p:nvPr/>
            </p:nvSpPr>
            <p:spPr bwMode="auto">
              <a:xfrm>
                <a:off x="4718" y="223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09" name="Oval 578"/>
              <p:cNvSpPr>
                <a:spLocks noChangeArrowheads="1"/>
              </p:cNvSpPr>
              <p:nvPr/>
            </p:nvSpPr>
            <p:spPr bwMode="auto">
              <a:xfrm>
                <a:off x="4772" y="230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10" name="Oval 579"/>
              <p:cNvSpPr>
                <a:spLocks noChangeArrowheads="1"/>
              </p:cNvSpPr>
              <p:nvPr/>
            </p:nvSpPr>
            <p:spPr bwMode="auto">
              <a:xfrm>
                <a:off x="4823" y="2225"/>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11" name="Oval 580"/>
              <p:cNvSpPr>
                <a:spLocks noChangeArrowheads="1"/>
              </p:cNvSpPr>
              <p:nvPr/>
            </p:nvSpPr>
            <p:spPr bwMode="auto">
              <a:xfrm>
                <a:off x="4877" y="230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12" name="Oval 581"/>
              <p:cNvSpPr>
                <a:spLocks noChangeArrowheads="1"/>
              </p:cNvSpPr>
              <p:nvPr/>
            </p:nvSpPr>
            <p:spPr bwMode="auto">
              <a:xfrm>
                <a:off x="4927" y="2200"/>
                <a:ext cx="40"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13" name="Oval 582"/>
              <p:cNvSpPr>
                <a:spLocks noChangeArrowheads="1"/>
              </p:cNvSpPr>
              <p:nvPr/>
            </p:nvSpPr>
            <p:spPr bwMode="auto">
              <a:xfrm>
                <a:off x="4981" y="219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14" name="Oval 583"/>
              <p:cNvSpPr>
                <a:spLocks noChangeArrowheads="1"/>
              </p:cNvSpPr>
              <p:nvPr/>
            </p:nvSpPr>
            <p:spPr bwMode="auto">
              <a:xfrm>
                <a:off x="5035" y="218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15" name="Oval 584"/>
              <p:cNvSpPr>
                <a:spLocks noChangeArrowheads="1"/>
              </p:cNvSpPr>
              <p:nvPr/>
            </p:nvSpPr>
            <p:spPr bwMode="auto">
              <a:xfrm>
                <a:off x="5086" y="218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16" name="Oval 585"/>
              <p:cNvSpPr>
                <a:spLocks noChangeArrowheads="1"/>
              </p:cNvSpPr>
              <p:nvPr/>
            </p:nvSpPr>
            <p:spPr bwMode="auto">
              <a:xfrm>
                <a:off x="5140" y="2135"/>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17" name="Oval 586"/>
              <p:cNvSpPr>
                <a:spLocks noChangeArrowheads="1"/>
              </p:cNvSpPr>
              <p:nvPr/>
            </p:nvSpPr>
            <p:spPr bwMode="auto">
              <a:xfrm>
                <a:off x="5190" y="209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18" name="Oval 587"/>
              <p:cNvSpPr>
                <a:spLocks noChangeArrowheads="1"/>
              </p:cNvSpPr>
              <p:nvPr/>
            </p:nvSpPr>
            <p:spPr bwMode="auto">
              <a:xfrm>
                <a:off x="5244" y="2102"/>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19" name="Oval 588"/>
              <p:cNvSpPr>
                <a:spLocks noChangeArrowheads="1"/>
              </p:cNvSpPr>
              <p:nvPr/>
            </p:nvSpPr>
            <p:spPr bwMode="auto">
              <a:xfrm>
                <a:off x="5294" y="2117"/>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20" name="Oval 589"/>
              <p:cNvSpPr>
                <a:spLocks noChangeArrowheads="1"/>
              </p:cNvSpPr>
              <p:nvPr/>
            </p:nvSpPr>
            <p:spPr bwMode="auto">
              <a:xfrm>
                <a:off x="5348" y="2178"/>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21" name="Oval 590"/>
              <p:cNvSpPr>
                <a:spLocks noChangeArrowheads="1"/>
              </p:cNvSpPr>
              <p:nvPr/>
            </p:nvSpPr>
            <p:spPr bwMode="auto">
              <a:xfrm>
                <a:off x="5399" y="2174"/>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22" name="Oval 591"/>
              <p:cNvSpPr>
                <a:spLocks noChangeArrowheads="1"/>
              </p:cNvSpPr>
              <p:nvPr/>
            </p:nvSpPr>
            <p:spPr bwMode="auto">
              <a:xfrm>
                <a:off x="5453" y="2095"/>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23" name="Oval 592"/>
              <p:cNvSpPr>
                <a:spLocks noChangeArrowheads="1"/>
              </p:cNvSpPr>
              <p:nvPr/>
            </p:nvSpPr>
            <p:spPr bwMode="auto">
              <a:xfrm>
                <a:off x="5507" y="212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24" name="Oval 593"/>
              <p:cNvSpPr>
                <a:spLocks noChangeArrowheads="1"/>
              </p:cNvSpPr>
              <p:nvPr/>
            </p:nvSpPr>
            <p:spPr bwMode="auto">
              <a:xfrm>
                <a:off x="5557" y="2045"/>
                <a:ext cx="36" cy="39"/>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25" name="Oval 594"/>
              <p:cNvSpPr>
                <a:spLocks noChangeArrowheads="1"/>
              </p:cNvSpPr>
              <p:nvPr/>
            </p:nvSpPr>
            <p:spPr bwMode="auto">
              <a:xfrm>
                <a:off x="5611" y="2142"/>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26" name="Oval 595"/>
              <p:cNvSpPr>
                <a:spLocks noChangeArrowheads="1"/>
              </p:cNvSpPr>
              <p:nvPr/>
            </p:nvSpPr>
            <p:spPr bwMode="auto">
              <a:xfrm>
                <a:off x="5662" y="194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27" name="Oval 596"/>
              <p:cNvSpPr>
                <a:spLocks noChangeArrowheads="1"/>
              </p:cNvSpPr>
              <p:nvPr/>
            </p:nvSpPr>
            <p:spPr bwMode="auto">
              <a:xfrm>
                <a:off x="5716" y="199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28" name="Oval 597"/>
              <p:cNvSpPr>
                <a:spLocks noChangeArrowheads="1"/>
              </p:cNvSpPr>
              <p:nvPr/>
            </p:nvSpPr>
            <p:spPr bwMode="auto">
              <a:xfrm>
                <a:off x="5766" y="2095"/>
                <a:ext cx="40"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29" name="Oval 598"/>
              <p:cNvSpPr>
                <a:spLocks noChangeArrowheads="1"/>
              </p:cNvSpPr>
              <p:nvPr/>
            </p:nvSpPr>
            <p:spPr bwMode="auto">
              <a:xfrm>
                <a:off x="5820" y="191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30" name="Oval 599"/>
              <p:cNvSpPr>
                <a:spLocks noChangeArrowheads="1"/>
              </p:cNvSpPr>
              <p:nvPr/>
            </p:nvSpPr>
            <p:spPr bwMode="auto">
              <a:xfrm>
                <a:off x="5874" y="214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31" name="Oval 600"/>
              <p:cNvSpPr>
                <a:spLocks noChangeArrowheads="1"/>
              </p:cNvSpPr>
              <p:nvPr/>
            </p:nvSpPr>
            <p:spPr bwMode="auto">
              <a:xfrm>
                <a:off x="5924" y="201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32" name="Oval 601"/>
              <p:cNvSpPr>
                <a:spLocks noChangeArrowheads="1"/>
              </p:cNvSpPr>
              <p:nvPr/>
            </p:nvSpPr>
            <p:spPr bwMode="auto">
              <a:xfrm>
                <a:off x="5978" y="197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33" name="Oval 602"/>
              <p:cNvSpPr>
                <a:spLocks noChangeArrowheads="1"/>
              </p:cNvSpPr>
              <p:nvPr/>
            </p:nvSpPr>
            <p:spPr bwMode="auto">
              <a:xfrm>
                <a:off x="6029" y="198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34" name="Oval 603"/>
              <p:cNvSpPr>
                <a:spLocks noChangeArrowheads="1"/>
              </p:cNvSpPr>
              <p:nvPr/>
            </p:nvSpPr>
            <p:spPr bwMode="auto">
              <a:xfrm>
                <a:off x="6083" y="2131"/>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35" name="Oval 604"/>
              <p:cNvSpPr>
                <a:spLocks noChangeArrowheads="1"/>
              </p:cNvSpPr>
              <p:nvPr/>
            </p:nvSpPr>
            <p:spPr bwMode="auto">
              <a:xfrm>
                <a:off x="6133" y="193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36" name="Oval 605"/>
              <p:cNvSpPr>
                <a:spLocks noChangeArrowheads="1"/>
              </p:cNvSpPr>
              <p:nvPr/>
            </p:nvSpPr>
            <p:spPr bwMode="auto">
              <a:xfrm>
                <a:off x="6187" y="187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137" name="Oval 606"/>
              <p:cNvSpPr>
                <a:spLocks noChangeArrowheads="1"/>
              </p:cNvSpPr>
              <p:nvPr/>
            </p:nvSpPr>
            <p:spPr bwMode="auto">
              <a:xfrm>
                <a:off x="6238" y="2027"/>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9" name="Oval 608"/>
            <p:cNvSpPr>
              <a:spLocks noChangeArrowheads="1"/>
            </p:cNvSpPr>
            <p:nvPr/>
          </p:nvSpPr>
          <p:spPr bwMode="auto">
            <a:xfrm>
              <a:off x="6292" y="181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 name="Oval 609"/>
            <p:cNvSpPr>
              <a:spLocks noChangeArrowheads="1"/>
            </p:cNvSpPr>
            <p:nvPr/>
          </p:nvSpPr>
          <p:spPr bwMode="auto">
            <a:xfrm>
              <a:off x="6342" y="1735"/>
              <a:ext cx="40"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 name="Oval 610"/>
            <p:cNvSpPr>
              <a:spLocks noChangeArrowheads="1"/>
            </p:cNvSpPr>
            <p:nvPr/>
          </p:nvSpPr>
          <p:spPr bwMode="auto">
            <a:xfrm>
              <a:off x="6396" y="191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 name="Oval 611"/>
            <p:cNvSpPr>
              <a:spLocks noChangeArrowheads="1"/>
            </p:cNvSpPr>
            <p:nvPr/>
          </p:nvSpPr>
          <p:spPr bwMode="auto">
            <a:xfrm>
              <a:off x="6450" y="170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 name="Oval 612"/>
            <p:cNvSpPr>
              <a:spLocks noChangeArrowheads="1"/>
            </p:cNvSpPr>
            <p:nvPr/>
          </p:nvSpPr>
          <p:spPr bwMode="auto">
            <a:xfrm>
              <a:off x="6500" y="171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 name="Oval 613"/>
            <p:cNvSpPr>
              <a:spLocks noChangeArrowheads="1"/>
            </p:cNvSpPr>
            <p:nvPr/>
          </p:nvSpPr>
          <p:spPr bwMode="auto">
            <a:xfrm>
              <a:off x="6554" y="162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 name="Oval 614"/>
            <p:cNvSpPr>
              <a:spLocks noChangeArrowheads="1"/>
            </p:cNvSpPr>
            <p:nvPr/>
          </p:nvSpPr>
          <p:spPr bwMode="auto">
            <a:xfrm>
              <a:off x="6605" y="1771"/>
              <a:ext cx="36" cy="40"/>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 name="Oval 615"/>
            <p:cNvSpPr>
              <a:spLocks noChangeArrowheads="1"/>
            </p:cNvSpPr>
            <p:nvPr/>
          </p:nvSpPr>
          <p:spPr bwMode="auto">
            <a:xfrm>
              <a:off x="6659" y="145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 name="Freeform 616"/>
            <p:cNvSpPr>
              <a:spLocks/>
            </p:cNvSpPr>
            <p:nvPr/>
          </p:nvSpPr>
          <p:spPr bwMode="auto">
            <a:xfrm>
              <a:off x="1489" y="1411"/>
              <a:ext cx="5188" cy="1055"/>
            </a:xfrm>
            <a:custGeom>
              <a:avLst/>
              <a:gdLst>
                <a:gd name="T0" fmla="*/ 0 w 1441"/>
                <a:gd name="T1" fmla="*/ 293 h 293"/>
                <a:gd name="T2" fmla="*/ 720 w 1441"/>
                <a:gd name="T3" fmla="*/ 146 h 293"/>
                <a:gd name="T4" fmla="*/ 1441 w 1441"/>
                <a:gd name="T5" fmla="*/ 0 h 293"/>
              </a:gdLst>
              <a:ahLst/>
              <a:cxnLst>
                <a:cxn ang="0">
                  <a:pos x="T0" y="T1"/>
                </a:cxn>
                <a:cxn ang="0">
                  <a:pos x="T2" y="T3"/>
                </a:cxn>
                <a:cxn ang="0">
                  <a:pos x="T4" y="T5"/>
                </a:cxn>
              </a:cxnLst>
              <a:rect l="0" t="0" r="r" b="b"/>
              <a:pathLst>
                <a:path w="1441" h="293">
                  <a:moveTo>
                    <a:pt x="0" y="293"/>
                  </a:moveTo>
                  <a:lnTo>
                    <a:pt x="720" y="146"/>
                  </a:lnTo>
                  <a:lnTo>
                    <a:pt x="1441"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 name="Freeform 617"/>
            <p:cNvSpPr>
              <a:spLocks/>
            </p:cNvSpPr>
            <p:nvPr/>
          </p:nvSpPr>
          <p:spPr bwMode="auto">
            <a:xfrm>
              <a:off x="1489" y="1948"/>
              <a:ext cx="5188" cy="918"/>
            </a:xfrm>
            <a:custGeom>
              <a:avLst/>
              <a:gdLst>
                <a:gd name="T0" fmla="*/ 0 w 1441"/>
                <a:gd name="T1" fmla="*/ 255 h 255"/>
                <a:gd name="T2" fmla="*/ 720 w 1441"/>
                <a:gd name="T3" fmla="*/ 127 h 255"/>
                <a:gd name="T4" fmla="*/ 1441 w 1441"/>
                <a:gd name="T5" fmla="*/ 0 h 255"/>
              </a:gdLst>
              <a:ahLst/>
              <a:cxnLst>
                <a:cxn ang="0">
                  <a:pos x="T0" y="T1"/>
                </a:cxn>
                <a:cxn ang="0">
                  <a:pos x="T2" y="T3"/>
                </a:cxn>
                <a:cxn ang="0">
                  <a:pos x="T4" y="T5"/>
                </a:cxn>
              </a:cxnLst>
              <a:rect l="0" t="0" r="r" b="b"/>
              <a:pathLst>
                <a:path w="1441" h="255">
                  <a:moveTo>
                    <a:pt x="0" y="255"/>
                  </a:moveTo>
                  <a:lnTo>
                    <a:pt x="720" y="127"/>
                  </a:lnTo>
                  <a:lnTo>
                    <a:pt x="1441"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 name="Freeform 618"/>
            <p:cNvSpPr>
              <a:spLocks/>
            </p:cNvSpPr>
            <p:nvPr/>
          </p:nvSpPr>
          <p:spPr bwMode="auto">
            <a:xfrm>
              <a:off x="1489" y="1530"/>
              <a:ext cx="5188" cy="738"/>
            </a:xfrm>
            <a:custGeom>
              <a:avLst/>
              <a:gdLst>
                <a:gd name="T0" fmla="*/ 0 w 1441"/>
                <a:gd name="T1" fmla="*/ 205 h 205"/>
                <a:gd name="T2" fmla="*/ 720 w 1441"/>
                <a:gd name="T3" fmla="*/ 103 h 205"/>
                <a:gd name="T4" fmla="*/ 1441 w 1441"/>
                <a:gd name="T5" fmla="*/ 0 h 205"/>
              </a:gdLst>
              <a:ahLst/>
              <a:cxnLst>
                <a:cxn ang="0">
                  <a:pos x="T0" y="T1"/>
                </a:cxn>
                <a:cxn ang="0">
                  <a:pos x="T2" y="T3"/>
                </a:cxn>
                <a:cxn ang="0">
                  <a:pos x="T4" y="T5"/>
                </a:cxn>
              </a:cxnLst>
              <a:rect l="0" t="0" r="r" b="b"/>
              <a:pathLst>
                <a:path w="1441" h="205">
                  <a:moveTo>
                    <a:pt x="0" y="205"/>
                  </a:moveTo>
                  <a:lnTo>
                    <a:pt x="720" y="103"/>
                  </a:lnTo>
                  <a:lnTo>
                    <a:pt x="1441" y="0"/>
                  </a:lnTo>
                </a:path>
              </a:pathLst>
            </a:custGeom>
            <a:noFill/>
            <a:ln w="22225">
              <a:solidFill>
                <a:srgbClr val="5575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 name="Freeform 619"/>
            <p:cNvSpPr>
              <a:spLocks/>
            </p:cNvSpPr>
            <p:nvPr/>
          </p:nvSpPr>
          <p:spPr bwMode="auto">
            <a:xfrm>
              <a:off x="1489" y="1670"/>
              <a:ext cx="5188" cy="911"/>
            </a:xfrm>
            <a:custGeom>
              <a:avLst/>
              <a:gdLst>
                <a:gd name="T0" fmla="*/ 0 w 1441"/>
                <a:gd name="T1" fmla="*/ 253 h 253"/>
                <a:gd name="T2" fmla="*/ 720 w 1441"/>
                <a:gd name="T3" fmla="*/ 126 h 253"/>
                <a:gd name="T4" fmla="*/ 1441 w 1441"/>
                <a:gd name="T5" fmla="*/ 0 h 253"/>
              </a:gdLst>
              <a:ahLst/>
              <a:cxnLst>
                <a:cxn ang="0">
                  <a:pos x="T0" y="T1"/>
                </a:cxn>
                <a:cxn ang="0">
                  <a:pos x="T2" y="T3"/>
                </a:cxn>
                <a:cxn ang="0">
                  <a:pos x="T4" y="T5"/>
                </a:cxn>
              </a:cxnLst>
              <a:rect l="0" t="0" r="r" b="b"/>
              <a:pathLst>
                <a:path w="1441" h="253">
                  <a:moveTo>
                    <a:pt x="0" y="253"/>
                  </a:moveTo>
                  <a:lnTo>
                    <a:pt x="720" y="126"/>
                  </a:lnTo>
                  <a:lnTo>
                    <a:pt x="1441" y="0"/>
                  </a:lnTo>
                </a:path>
              </a:pathLst>
            </a:custGeom>
            <a:noFill/>
            <a:ln w="22225">
              <a:solidFill>
                <a:srgbClr val="E37E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 name="Freeform 620"/>
            <p:cNvSpPr>
              <a:spLocks/>
            </p:cNvSpPr>
            <p:nvPr/>
          </p:nvSpPr>
          <p:spPr bwMode="auto">
            <a:xfrm>
              <a:off x="1489" y="1843"/>
              <a:ext cx="5188" cy="1019"/>
            </a:xfrm>
            <a:custGeom>
              <a:avLst/>
              <a:gdLst>
                <a:gd name="T0" fmla="*/ 0 w 1441"/>
                <a:gd name="T1" fmla="*/ 283 h 283"/>
                <a:gd name="T2" fmla="*/ 720 w 1441"/>
                <a:gd name="T3" fmla="*/ 141 h 283"/>
                <a:gd name="T4" fmla="*/ 1441 w 1441"/>
                <a:gd name="T5" fmla="*/ 0 h 283"/>
              </a:gdLst>
              <a:ahLst/>
              <a:cxnLst>
                <a:cxn ang="0">
                  <a:pos x="T0" y="T1"/>
                </a:cxn>
                <a:cxn ang="0">
                  <a:pos x="T2" y="T3"/>
                </a:cxn>
                <a:cxn ang="0">
                  <a:pos x="T4" y="T5"/>
                </a:cxn>
              </a:cxnLst>
              <a:rect l="0" t="0" r="r" b="b"/>
              <a:pathLst>
                <a:path w="1441" h="283">
                  <a:moveTo>
                    <a:pt x="0" y="283"/>
                  </a:moveTo>
                  <a:lnTo>
                    <a:pt x="720" y="141"/>
                  </a:lnTo>
                  <a:lnTo>
                    <a:pt x="1441" y="0"/>
                  </a:lnTo>
                </a:path>
              </a:pathLst>
            </a:custGeom>
            <a:noFill/>
            <a:ln w="22225">
              <a:solidFill>
                <a:srgbClr val="938DD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 name="Line 621"/>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 name="Line 622"/>
            <p:cNvSpPr>
              <a:spLocks noChangeShapeType="1"/>
            </p:cNvSpPr>
            <p:nvPr/>
          </p:nvSpPr>
          <p:spPr bwMode="auto">
            <a:xfrm flipH="1">
              <a:off x="1378" y="370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 name="Rectangle 623"/>
            <p:cNvSpPr>
              <a:spLocks noChangeArrowheads="1"/>
            </p:cNvSpPr>
            <p:nvPr/>
          </p:nvSpPr>
          <p:spPr bwMode="auto">
            <a:xfrm rot="16200000">
              <a:off x="1194" y="3571"/>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25" name="Line 624"/>
            <p:cNvSpPr>
              <a:spLocks noChangeShapeType="1"/>
            </p:cNvSpPr>
            <p:nvPr/>
          </p:nvSpPr>
          <p:spPr bwMode="auto">
            <a:xfrm flipH="1">
              <a:off x="1378" y="30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 name="Rectangle 625"/>
            <p:cNvSpPr>
              <a:spLocks noChangeArrowheads="1"/>
            </p:cNvSpPr>
            <p:nvPr/>
          </p:nvSpPr>
          <p:spPr bwMode="auto">
            <a:xfrm rot="16200000">
              <a:off x="1153" y="29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27" name="Line 626"/>
            <p:cNvSpPr>
              <a:spLocks noChangeShapeType="1"/>
            </p:cNvSpPr>
            <p:nvPr/>
          </p:nvSpPr>
          <p:spPr bwMode="auto">
            <a:xfrm flipH="1">
              <a:off x="1378" y="239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 name="Rectangle 627"/>
            <p:cNvSpPr>
              <a:spLocks noChangeArrowheads="1"/>
            </p:cNvSpPr>
            <p:nvPr/>
          </p:nvSpPr>
          <p:spPr bwMode="auto">
            <a:xfrm rot="16200000">
              <a:off x="1153" y="22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29" name="Line 628"/>
            <p:cNvSpPr>
              <a:spLocks noChangeShapeType="1"/>
            </p:cNvSpPr>
            <p:nvPr/>
          </p:nvSpPr>
          <p:spPr bwMode="auto">
            <a:xfrm flipH="1">
              <a:off x="1378" y="173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 name="Rectangle 629"/>
            <p:cNvSpPr>
              <a:spLocks noChangeArrowheads="1"/>
            </p:cNvSpPr>
            <p:nvPr/>
          </p:nvSpPr>
          <p:spPr bwMode="auto">
            <a:xfrm rot="16200000">
              <a:off x="1153" y="159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31" name="Line 630"/>
            <p:cNvSpPr>
              <a:spLocks noChangeShapeType="1"/>
            </p:cNvSpPr>
            <p:nvPr/>
          </p:nvSpPr>
          <p:spPr bwMode="auto">
            <a:xfrm flipH="1">
              <a:off x="1378" y="10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0" name="Rectangle 631"/>
            <p:cNvSpPr>
              <a:spLocks noChangeArrowheads="1"/>
            </p:cNvSpPr>
            <p:nvPr/>
          </p:nvSpPr>
          <p:spPr bwMode="auto">
            <a:xfrm rot="16200000">
              <a:off x="1153" y="94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4481" name="Line 632"/>
            <p:cNvSpPr>
              <a:spLocks noChangeShapeType="1"/>
            </p:cNvSpPr>
            <p:nvPr/>
          </p:nvSpPr>
          <p:spPr bwMode="auto">
            <a:xfrm flipH="1">
              <a:off x="1378" y="4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2" name="Rectangle 633"/>
            <p:cNvSpPr>
              <a:spLocks noChangeArrowheads="1"/>
            </p:cNvSpPr>
            <p:nvPr/>
          </p:nvSpPr>
          <p:spPr bwMode="auto">
            <a:xfrm rot="16200000">
              <a:off x="1111" y="284"/>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sp>
          <p:nvSpPr>
            <p:cNvPr id="4483" name="Rectangle 634"/>
            <p:cNvSpPr>
              <a:spLocks noChangeArrowheads="1"/>
            </p:cNvSpPr>
            <p:nvPr/>
          </p:nvSpPr>
          <p:spPr bwMode="auto">
            <a:xfrm rot="16200000">
              <a:off x="-200" y="1987"/>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Mean Child Household Income Rank</a:t>
              </a:r>
              <a:endParaRPr lang="en-US" altLang="en-US" smtClean="0">
                <a:solidFill>
                  <a:prstClr val="black"/>
                </a:solidFill>
              </a:endParaRPr>
            </a:p>
          </p:txBody>
        </p:sp>
        <p:sp>
          <p:nvSpPr>
            <p:cNvPr id="4484" name="Line 635"/>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5" name="Line 636"/>
            <p:cNvSpPr>
              <a:spLocks noChangeShapeType="1"/>
            </p:cNvSpPr>
            <p:nvPr/>
          </p:nvSpPr>
          <p:spPr bwMode="auto">
            <a:xfrm>
              <a:off x="143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6" name="Rectangle 637"/>
            <p:cNvSpPr>
              <a:spLocks noChangeArrowheads="1"/>
            </p:cNvSpPr>
            <p:nvPr/>
          </p:nvSpPr>
          <p:spPr bwMode="auto">
            <a:xfrm>
              <a:off x="139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4487" name="Line 638"/>
            <p:cNvSpPr>
              <a:spLocks noChangeShapeType="1"/>
            </p:cNvSpPr>
            <p:nvPr/>
          </p:nvSpPr>
          <p:spPr bwMode="auto">
            <a:xfrm>
              <a:off x="24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8" name="Rectangle 639"/>
            <p:cNvSpPr>
              <a:spLocks noChangeArrowheads="1"/>
            </p:cNvSpPr>
            <p:nvPr/>
          </p:nvSpPr>
          <p:spPr bwMode="auto">
            <a:xfrm>
              <a:off x="24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4489" name="Line 640"/>
            <p:cNvSpPr>
              <a:spLocks noChangeShapeType="1"/>
            </p:cNvSpPr>
            <p:nvPr/>
          </p:nvSpPr>
          <p:spPr bwMode="auto">
            <a:xfrm>
              <a:off x="35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0" name="Rectangle 641"/>
            <p:cNvSpPr>
              <a:spLocks noChangeArrowheads="1"/>
            </p:cNvSpPr>
            <p:nvPr/>
          </p:nvSpPr>
          <p:spPr bwMode="auto">
            <a:xfrm>
              <a:off x="3451"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4491" name="Line 642"/>
            <p:cNvSpPr>
              <a:spLocks noChangeShapeType="1"/>
            </p:cNvSpPr>
            <p:nvPr/>
          </p:nvSpPr>
          <p:spPr bwMode="auto">
            <a:xfrm>
              <a:off x="458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2" name="Rectangle 643"/>
            <p:cNvSpPr>
              <a:spLocks noChangeArrowheads="1"/>
            </p:cNvSpPr>
            <p:nvPr/>
          </p:nvSpPr>
          <p:spPr bwMode="auto">
            <a:xfrm>
              <a:off x="449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4493" name="Line 644"/>
            <p:cNvSpPr>
              <a:spLocks noChangeShapeType="1"/>
            </p:cNvSpPr>
            <p:nvPr/>
          </p:nvSpPr>
          <p:spPr bwMode="auto">
            <a:xfrm>
              <a:off x="562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94" name="Rectangle 645"/>
            <p:cNvSpPr>
              <a:spLocks noChangeArrowheads="1"/>
            </p:cNvSpPr>
            <p:nvPr/>
          </p:nvSpPr>
          <p:spPr bwMode="auto">
            <a:xfrm>
              <a:off x="554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4495" name="Line 646"/>
            <p:cNvSpPr>
              <a:spLocks noChangeShapeType="1"/>
            </p:cNvSpPr>
            <p:nvPr/>
          </p:nvSpPr>
          <p:spPr bwMode="auto">
            <a:xfrm>
              <a:off x="6677"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48" name="Rectangle 647"/>
            <p:cNvSpPr>
              <a:spLocks noChangeArrowheads="1"/>
            </p:cNvSpPr>
            <p:nvPr/>
          </p:nvSpPr>
          <p:spPr bwMode="auto">
            <a:xfrm>
              <a:off x="6551"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sp>
          <p:nvSpPr>
            <p:cNvPr id="449" name="Rectangle 648"/>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Parent Household Income Rank</a:t>
              </a:r>
              <a:endParaRPr lang="en-US" altLang="en-US" smtClean="0">
                <a:solidFill>
                  <a:prstClr val="black"/>
                </a:solidFill>
              </a:endParaRPr>
            </a:p>
          </p:txBody>
        </p:sp>
        <p:sp>
          <p:nvSpPr>
            <p:cNvPr id="450" name="Rectangle 649"/>
            <p:cNvSpPr>
              <a:spLocks noChangeArrowheads="1"/>
            </p:cNvSpPr>
            <p:nvPr/>
          </p:nvSpPr>
          <p:spPr bwMode="auto">
            <a:xfrm>
              <a:off x="5572" y="2714"/>
              <a:ext cx="1054" cy="864"/>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1" name="Oval 650"/>
            <p:cNvSpPr>
              <a:spLocks noChangeArrowheads="1"/>
            </p:cNvSpPr>
            <p:nvPr/>
          </p:nvSpPr>
          <p:spPr bwMode="auto">
            <a:xfrm>
              <a:off x="5590" y="2768"/>
              <a:ext cx="39"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2" name="Freeform 651"/>
            <p:cNvSpPr>
              <a:spLocks/>
            </p:cNvSpPr>
            <p:nvPr/>
          </p:nvSpPr>
          <p:spPr bwMode="auto">
            <a:xfrm>
              <a:off x="5579" y="293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3" name="Oval 652"/>
            <p:cNvSpPr>
              <a:spLocks noChangeArrowheads="1"/>
            </p:cNvSpPr>
            <p:nvPr/>
          </p:nvSpPr>
          <p:spPr bwMode="auto">
            <a:xfrm>
              <a:off x="5590" y="3128"/>
              <a:ext cx="39"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4" name="Freeform 653"/>
            <p:cNvSpPr>
              <a:spLocks/>
            </p:cNvSpPr>
            <p:nvPr/>
          </p:nvSpPr>
          <p:spPr bwMode="auto">
            <a:xfrm>
              <a:off x="5575" y="3290"/>
              <a:ext cx="69" cy="69"/>
            </a:xfrm>
            <a:custGeom>
              <a:avLst/>
              <a:gdLst>
                <a:gd name="T0" fmla="*/ 33 w 69"/>
                <a:gd name="T1" fmla="*/ 0 h 69"/>
                <a:gd name="T2" fmla="*/ 0 w 69"/>
                <a:gd name="T3" fmla="*/ 36 h 69"/>
                <a:gd name="T4" fmla="*/ 33 w 69"/>
                <a:gd name="T5" fmla="*/ 69 h 69"/>
                <a:gd name="T6" fmla="*/ 69 w 69"/>
                <a:gd name="T7" fmla="*/ 36 h 69"/>
                <a:gd name="T8" fmla="*/ 33 w 69"/>
                <a:gd name="T9" fmla="*/ 0 h 69"/>
              </a:gdLst>
              <a:ahLst/>
              <a:cxnLst>
                <a:cxn ang="0">
                  <a:pos x="T0" y="T1"/>
                </a:cxn>
                <a:cxn ang="0">
                  <a:pos x="T2" y="T3"/>
                </a:cxn>
                <a:cxn ang="0">
                  <a:pos x="T4" y="T5"/>
                </a:cxn>
                <a:cxn ang="0">
                  <a:pos x="T6" y="T7"/>
                </a:cxn>
                <a:cxn ang="0">
                  <a:pos x="T8" y="T9"/>
                </a:cxn>
              </a:cxnLst>
              <a:rect l="0" t="0" r="r" b="b"/>
              <a:pathLst>
                <a:path w="69" h="69">
                  <a:moveTo>
                    <a:pt x="33" y="0"/>
                  </a:moveTo>
                  <a:lnTo>
                    <a:pt x="0" y="36"/>
                  </a:lnTo>
                  <a:lnTo>
                    <a:pt x="33" y="69"/>
                  </a:lnTo>
                  <a:lnTo>
                    <a:pt x="69" y="36"/>
                  </a:lnTo>
                  <a:lnTo>
                    <a:pt x="33"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5" name="Line 654"/>
            <p:cNvSpPr>
              <a:spLocks noChangeShapeType="1"/>
            </p:cNvSpPr>
            <p:nvPr/>
          </p:nvSpPr>
          <p:spPr bwMode="auto">
            <a:xfrm>
              <a:off x="5608" y="3478"/>
              <a:ext cx="0" cy="57"/>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6" name="Line 655"/>
            <p:cNvSpPr>
              <a:spLocks noChangeShapeType="1"/>
            </p:cNvSpPr>
            <p:nvPr/>
          </p:nvSpPr>
          <p:spPr bwMode="auto">
            <a:xfrm>
              <a:off x="5582" y="3506"/>
              <a:ext cx="58" cy="0"/>
            </a:xfrm>
            <a:prstGeom prst="line">
              <a:avLst/>
            </a:prstGeom>
            <a:noFill/>
            <a:ln w="22225">
              <a:solidFill>
                <a:srgbClr val="55752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57" name="Rectangle 656"/>
            <p:cNvSpPr>
              <a:spLocks noChangeArrowheads="1"/>
            </p:cNvSpPr>
            <p:nvPr/>
          </p:nvSpPr>
          <p:spPr bwMode="auto">
            <a:xfrm>
              <a:off x="5723" y="2722"/>
              <a:ext cx="36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smtClean="0">
                  <a:solidFill>
                    <a:srgbClr val="000000"/>
                  </a:solidFill>
                </a:rPr>
                <a:t>White</a:t>
              </a:r>
              <a:endParaRPr lang="en-US" altLang="en-US" smtClean="0">
                <a:solidFill>
                  <a:prstClr val="black"/>
                </a:solidFill>
              </a:endParaRPr>
            </a:p>
          </p:txBody>
        </p:sp>
        <p:sp>
          <p:nvSpPr>
            <p:cNvPr id="459" name="Rectangle 657"/>
            <p:cNvSpPr>
              <a:spLocks noChangeArrowheads="1"/>
            </p:cNvSpPr>
            <p:nvPr/>
          </p:nvSpPr>
          <p:spPr bwMode="auto">
            <a:xfrm>
              <a:off x="5723" y="2902"/>
              <a:ext cx="33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smtClean="0">
                  <a:solidFill>
                    <a:srgbClr val="000000"/>
                  </a:solidFill>
                </a:rPr>
                <a:t>Black</a:t>
              </a:r>
              <a:endParaRPr lang="en-US" altLang="en-US" smtClean="0">
                <a:solidFill>
                  <a:prstClr val="black"/>
                </a:solidFill>
              </a:endParaRPr>
            </a:p>
          </p:txBody>
        </p:sp>
        <p:sp>
          <p:nvSpPr>
            <p:cNvPr id="460" name="Rectangle 658"/>
            <p:cNvSpPr>
              <a:spLocks noChangeArrowheads="1"/>
            </p:cNvSpPr>
            <p:nvPr/>
          </p:nvSpPr>
          <p:spPr bwMode="auto">
            <a:xfrm>
              <a:off x="5723" y="3082"/>
              <a:ext cx="889"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smtClean="0">
                  <a:solidFill>
                    <a:srgbClr val="000000"/>
                  </a:solidFill>
                </a:rPr>
                <a:t>American Indian</a:t>
              </a:r>
              <a:endParaRPr lang="en-US" altLang="en-US" smtClean="0">
                <a:solidFill>
                  <a:prstClr val="black"/>
                </a:solidFill>
              </a:endParaRPr>
            </a:p>
          </p:txBody>
        </p:sp>
        <p:sp>
          <p:nvSpPr>
            <p:cNvPr id="461" name="Rectangle 659"/>
            <p:cNvSpPr>
              <a:spLocks noChangeArrowheads="1"/>
            </p:cNvSpPr>
            <p:nvPr/>
          </p:nvSpPr>
          <p:spPr bwMode="auto">
            <a:xfrm>
              <a:off x="5723" y="3262"/>
              <a:ext cx="50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smtClean="0">
                  <a:solidFill>
                    <a:srgbClr val="000000"/>
                  </a:solidFill>
                </a:rPr>
                <a:t>Hispanic</a:t>
              </a:r>
              <a:endParaRPr lang="en-US" altLang="en-US" smtClean="0">
                <a:solidFill>
                  <a:prstClr val="black"/>
                </a:solidFill>
              </a:endParaRPr>
            </a:p>
          </p:txBody>
        </p:sp>
        <p:sp>
          <p:nvSpPr>
            <p:cNvPr id="462" name="Rectangle 660"/>
            <p:cNvSpPr>
              <a:spLocks noChangeArrowheads="1"/>
            </p:cNvSpPr>
            <p:nvPr/>
          </p:nvSpPr>
          <p:spPr bwMode="auto">
            <a:xfrm>
              <a:off x="5723" y="3442"/>
              <a:ext cx="34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smtClean="0">
                  <a:solidFill>
                    <a:srgbClr val="000000"/>
                  </a:solidFill>
                </a:rPr>
                <a:t>Asian</a:t>
              </a:r>
              <a:endParaRPr lang="en-US" altLang="en-US" smtClean="0">
                <a:solidFill>
                  <a:prstClr val="black"/>
                </a:solidFill>
              </a:endParaRPr>
            </a:p>
          </p:txBody>
        </p:sp>
        <p:sp>
          <p:nvSpPr>
            <p:cNvPr id="463" name="Rectangle 661"/>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smtClean="0">
                  <a:solidFill>
                    <a:srgbClr val="1E2D53"/>
                  </a:solidFill>
                </a:rPr>
                <a:t> </a:t>
              </a:r>
              <a:endParaRPr lang="en-US" altLang="en-US" smtClean="0">
                <a:solidFill>
                  <a:prstClr val="black"/>
                </a:solidFill>
              </a:endParaRPr>
            </a:p>
          </p:txBody>
        </p:sp>
      </p:grpSp>
      <p:sp>
        <p:nvSpPr>
          <p:cNvPr id="458" name="Title 1"/>
          <p:cNvSpPr txBox="1">
            <a:spLocks/>
          </p:cNvSpPr>
          <p:nvPr/>
        </p:nvSpPr>
        <p:spPr>
          <a:xfrm>
            <a:off x="1555173" y="28381"/>
            <a:ext cx="9144000" cy="606619"/>
          </a:xfrm>
          <a:prstGeom prst="rect">
            <a:avLst/>
          </a:prstGeom>
        </p:spPr>
        <p:txBody>
          <a:bodyPr vert="horz" lIns="91422" tIns="45718" rIns="91422" bIns="45718" rtlCol="0" anchor="ctr">
            <a:normAutofit fontScale="92500" lnSpcReduction="10000"/>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1900" dirty="0">
                <a:solidFill>
                  <a:srgbClr val="002060"/>
                </a:solidFill>
                <a:latin typeface="Arial" panose="020B0604020202020204" pitchFamily="34" charset="0"/>
              </a:rPr>
              <a:t>Mean Child Income Rank vs. Parent Income Rank by Race and Ethnicity</a:t>
            </a:r>
          </a:p>
          <a:p>
            <a:pPr>
              <a:defRPr/>
            </a:pPr>
            <a:r>
              <a:rPr lang="en-US" sz="1900" b="0" dirty="0">
                <a:solidFill>
                  <a:srgbClr val="002060"/>
                </a:solidFill>
                <a:latin typeface="Arial" panose="020B0604020202020204" pitchFamily="34" charset="0"/>
              </a:rPr>
              <a:t>Children with Mothers born in the U.S.</a:t>
            </a:r>
          </a:p>
        </p:txBody>
      </p:sp>
    </p:spTree>
    <p:extLst>
      <p:ext uri="{BB962C8B-B14F-4D97-AF65-F5344CB8AC3E}">
        <p14:creationId xmlns:p14="http://schemas.microsoft.com/office/powerpoint/2010/main" val="196355797"/>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86931853-2B68-4DC6-A053-1A130E0B33DE}"/>
              </a:ext>
            </a:extLst>
          </p:cNvPr>
          <p:cNvGrpSpPr/>
          <p:nvPr/>
        </p:nvGrpSpPr>
        <p:grpSpPr>
          <a:xfrm>
            <a:off x="66372" y="1041046"/>
            <a:ext cx="12321330" cy="4958035"/>
            <a:chOff x="929265" y="1478932"/>
            <a:chExt cx="9567017" cy="3849715"/>
          </a:xfrm>
        </p:grpSpPr>
        <p:grpSp>
          <p:nvGrpSpPr>
            <p:cNvPr id="28" name="Group 27">
              <a:extLst>
                <a:ext uri="{FF2B5EF4-FFF2-40B4-BE49-F238E27FC236}">
                  <a16:creationId xmlns:a16="http://schemas.microsoft.com/office/drawing/2014/main" id="{E9F40BAF-7121-41EE-AD01-505E160A6EBC}"/>
                </a:ext>
              </a:extLst>
            </p:cNvPr>
            <p:cNvGrpSpPr/>
            <p:nvPr/>
          </p:nvGrpSpPr>
          <p:grpSpPr>
            <a:xfrm>
              <a:off x="2272318" y="2223198"/>
              <a:ext cx="6112074" cy="2515108"/>
              <a:chOff x="2272318" y="2223198"/>
              <a:chExt cx="6112074" cy="1972898"/>
            </a:xfrm>
          </p:grpSpPr>
          <p:sp>
            <p:nvSpPr>
              <p:cNvPr id="17" name="Line 515">
                <a:extLst>
                  <a:ext uri="{FF2B5EF4-FFF2-40B4-BE49-F238E27FC236}">
                    <a16:creationId xmlns:a16="http://schemas.microsoft.com/office/drawing/2014/main" id="{0B3B8C54-92F8-4286-B600-D1BDA457FAD9}"/>
                  </a:ext>
                </a:extLst>
              </p:cNvPr>
              <p:cNvSpPr>
                <a:spLocks noChangeShapeType="1"/>
              </p:cNvSpPr>
              <p:nvPr/>
            </p:nvSpPr>
            <p:spPr bwMode="auto">
              <a:xfrm flipH="1" flipV="1">
                <a:off x="2272318" y="2223198"/>
                <a:ext cx="7140" cy="1972898"/>
              </a:xfrm>
              <a:prstGeom prst="line">
                <a:avLst/>
              </a:prstGeom>
              <a:noFill/>
              <a:ln w="12700">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Cambria Math" panose="02040503050406030204" pitchFamily="18" charset="0"/>
                  <a:ea typeface="Cambria Math" panose="02040503050406030204" pitchFamily="18" charset="0"/>
                </a:endParaRPr>
              </a:p>
            </p:txBody>
          </p:sp>
          <p:sp>
            <p:nvSpPr>
              <p:cNvPr id="18" name="Line 515">
                <a:extLst>
                  <a:ext uri="{FF2B5EF4-FFF2-40B4-BE49-F238E27FC236}">
                    <a16:creationId xmlns:a16="http://schemas.microsoft.com/office/drawing/2014/main" id="{2D11A40B-F91A-45DD-A9E2-F0C655B15F30}"/>
                  </a:ext>
                </a:extLst>
              </p:cNvPr>
              <p:cNvSpPr>
                <a:spLocks noChangeShapeType="1"/>
              </p:cNvSpPr>
              <p:nvPr/>
            </p:nvSpPr>
            <p:spPr bwMode="auto">
              <a:xfrm flipH="1" flipV="1">
                <a:off x="4307299" y="2223198"/>
                <a:ext cx="7140" cy="1972898"/>
              </a:xfrm>
              <a:prstGeom prst="line">
                <a:avLst/>
              </a:prstGeom>
              <a:noFill/>
              <a:ln w="12700">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Cambria Math" panose="02040503050406030204" pitchFamily="18" charset="0"/>
                  <a:ea typeface="Cambria Math" panose="02040503050406030204" pitchFamily="18" charset="0"/>
                </a:endParaRPr>
              </a:p>
            </p:txBody>
          </p:sp>
          <p:sp>
            <p:nvSpPr>
              <p:cNvPr id="19" name="Line 515">
                <a:extLst>
                  <a:ext uri="{FF2B5EF4-FFF2-40B4-BE49-F238E27FC236}">
                    <a16:creationId xmlns:a16="http://schemas.microsoft.com/office/drawing/2014/main" id="{AC1E12A5-E354-4F52-A9F5-8AAD3F12471A}"/>
                  </a:ext>
                </a:extLst>
              </p:cNvPr>
              <p:cNvSpPr>
                <a:spLocks noChangeShapeType="1"/>
              </p:cNvSpPr>
              <p:nvPr/>
            </p:nvSpPr>
            <p:spPr bwMode="auto">
              <a:xfrm flipH="1" flipV="1">
                <a:off x="6342275" y="2223198"/>
                <a:ext cx="7140" cy="1972898"/>
              </a:xfrm>
              <a:prstGeom prst="line">
                <a:avLst/>
              </a:prstGeom>
              <a:noFill/>
              <a:ln w="12700">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Cambria Math" panose="02040503050406030204" pitchFamily="18" charset="0"/>
                  <a:ea typeface="Cambria Math" panose="02040503050406030204" pitchFamily="18" charset="0"/>
                </a:endParaRPr>
              </a:p>
            </p:txBody>
          </p:sp>
          <p:sp>
            <p:nvSpPr>
              <p:cNvPr id="20" name="Line 515">
                <a:extLst>
                  <a:ext uri="{FF2B5EF4-FFF2-40B4-BE49-F238E27FC236}">
                    <a16:creationId xmlns:a16="http://schemas.microsoft.com/office/drawing/2014/main" id="{684EF4F1-8177-49C3-B900-E39CB3AB6E00}"/>
                  </a:ext>
                </a:extLst>
              </p:cNvPr>
              <p:cNvSpPr>
                <a:spLocks noChangeShapeType="1"/>
              </p:cNvSpPr>
              <p:nvPr/>
            </p:nvSpPr>
            <p:spPr bwMode="auto">
              <a:xfrm flipH="1" flipV="1">
                <a:off x="8377252" y="2223198"/>
                <a:ext cx="7140" cy="1972898"/>
              </a:xfrm>
              <a:prstGeom prst="line">
                <a:avLst/>
              </a:prstGeom>
              <a:noFill/>
              <a:ln w="12700">
                <a:solidFill>
                  <a:schemeClr val="bg1">
                    <a:lumMod val="8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Cambria Math" panose="02040503050406030204" pitchFamily="18" charset="0"/>
                  <a:ea typeface="Cambria Math" panose="02040503050406030204" pitchFamily="18" charset="0"/>
                </a:endParaRPr>
              </a:p>
            </p:txBody>
          </p:sp>
        </p:grpSp>
        <p:sp>
          <p:nvSpPr>
            <p:cNvPr id="54" name="Rectangle 542">
              <a:extLst>
                <a:ext uri="{FF2B5EF4-FFF2-40B4-BE49-F238E27FC236}">
                  <a16:creationId xmlns:a16="http://schemas.microsoft.com/office/drawing/2014/main" id="{15F19A47-E4CC-4F43-8EE0-96E284816065}"/>
                </a:ext>
              </a:extLst>
            </p:cNvPr>
            <p:cNvSpPr>
              <a:spLocks noChangeArrowheads="1"/>
            </p:cNvSpPr>
            <p:nvPr/>
          </p:nvSpPr>
          <p:spPr bwMode="auto">
            <a:xfrm>
              <a:off x="6142264" y="1478932"/>
              <a:ext cx="2807575"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dirty="0" smtClean="0">
                  <a:solidFill>
                    <a:prstClr val="white">
                      <a:lumMod val="50000"/>
                    </a:prstClr>
                  </a:solidFill>
                  <a:latin typeface="Cambria Math" panose="02040503050406030204" pitchFamily="18" charset="0"/>
                  <a:ea typeface="Cambria Math" panose="02040503050406030204" pitchFamily="18" charset="0"/>
                </a:rPr>
                <a:t>Mean for white </a:t>
              </a:r>
            </a:p>
            <a:p>
              <a:pPr algn="ctr"/>
              <a:r>
                <a:rPr lang="en-US" altLang="en-US" dirty="0" smtClean="0">
                  <a:solidFill>
                    <a:prstClr val="white">
                      <a:lumMod val="50000"/>
                    </a:prstClr>
                  </a:solidFill>
                  <a:latin typeface="Cambria Math" panose="02040503050406030204" pitchFamily="18" charset="0"/>
                  <a:ea typeface="Cambria Math" panose="02040503050406030204" pitchFamily="18" charset="0"/>
                </a:rPr>
                <a:t>children (born 1978-83)</a:t>
              </a:r>
              <a:endParaRPr lang="en-US" altLang="en-US" u="sng" dirty="0">
                <a:solidFill>
                  <a:prstClr val="white">
                    <a:lumMod val="50000"/>
                  </a:prstClr>
                </a:solidFill>
                <a:latin typeface="Cambria Math" panose="02040503050406030204" pitchFamily="18" charset="0"/>
                <a:ea typeface="Cambria Math" panose="02040503050406030204" pitchFamily="18" charset="0"/>
              </a:endParaRPr>
            </a:p>
          </p:txBody>
        </p:sp>
        <p:sp>
          <p:nvSpPr>
            <p:cNvPr id="37" name="TextBox 36">
              <a:extLst>
                <a:ext uri="{FF2B5EF4-FFF2-40B4-BE49-F238E27FC236}">
                  <a16:creationId xmlns:a16="http://schemas.microsoft.com/office/drawing/2014/main" id="{AB1CE488-DA8B-4223-A9A1-1BF7E6A014D9}"/>
                </a:ext>
              </a:extLst>
            </p:cNvPr>
            <p:cNvSpPr txBox="1"/>
            <p:nvPr/>
          </p:nvSpPr>
          <p:spPr>
            <a:xfrm>
              <a:off x="1690443" y="4753606"/>
              <a:ext cx="1166250" cy="369332"/>
            </a:xfrm>
            <a:prstGeom prst="rect">
              <a:avLst/>
            </a:prstGeom>
            <a:noFill/>
          </p:spPr>
          <p:txBody>
            <a:bodyPr wrap="square" rtlCol="0">
              <a:spAutoFit/>
            </a:bodyPr>
            <a:lstStyle/>
            <a:p>
              <a:pPr algn="ctr"/>
              <a:r>
                <a:rPr lang="en-US" dirty="0">
                  <a:solidFill>
                    <a:srgbClr val="44546A"/>
                  </a:solidFill>
                  <a:latin typeface="Cambria Math" panose="02040503050406030204" pitchFamily="18" charset="0"/>
                  <a:ea typeface="Cambria Math" panose="02040503050406030204" pitchFamily="18" charset="0"/>
                </a:rPr>
                <a:t>30</a:t>
              </a:r>
            </a:p>
          </p:txBody>
        </p:sp>
        <p:sp>
          <p:nvSpPr>
            <p:cNvPr id="38" name="TextBox 37">
              <a:extLst>
                <a:ext uri="{FF2B5EF4-FFF2-40B4-BE49-F238E27FC236}">
                  <a16:creationId xmlns:a16="http://schemas.microsoft.com/office/drawing/2014/main" id="{52C9A5F0-66B6-4960-8BCB-3D72B4566CCB}"/>
                </a:ext>
              </a:extLst>
            </p:cNvPr>
            <p:cNvSpPr txBox="1"/>
            <p:nvPr/>
          </p:nvSpPr>
          <p:spPr>
            <a:xfrm>
              <a:off x="3724668" y="4753606"/>
              <a:ext cx="1166250" cy="369332"/>
            </a:xfrm>
            <a:prstGeom prst="rect">
              <a:avLst/>
            </a:prstGeom>
            <a:noFill/>
          </p:spPr>
          <p:txBody>
            <a:bodyPr wrap="square" rtlCol="0">
              <a:spAutoFit/>
            </a:bodyPr>
            <a:lstStyle/>
            <a:p>
              <a:pPr algn="ctr"/>
              <a:r>
                <a:rPr lang="en-US" dirty="0">
                  <a:solidFill>
                    <a:srgbClr val="44546A"/>
                  </a:solidFill>
                  <a:latin typeface="Cambria Math" panose="02040503050406030204" pitchFamily="18" charset="0"/>
                  <a:ea typeface="Cambria Math" panose="02040503050406030204" pitchFamily="18" charset="0"/>
                </a:rPr>
                <a:t>40</a:t>
              </a:r>
            </a:p>
          </p:txBody>
        </p:sp>
        <p:sp>
          <p:nvSpPr>
            <p:cNvPr id="39" name="TextBox 38">
              <a:extLst>
                <a:ext uri="{FF2B5EF4-FFF2-40B4-BE49-F238E27FC236}">
                  <a16:creationId xmlns:a16="http://schemas.microsoft.com/office/drawing/2014/main" id="{69A22F45-0242-49AC-9850-E3ABAB16043D}"/>
                </a:ext>
              </a:extLst>
            </p:cNvPr>
            <p:cNvSpPr txBox="1"/>
            <p:nvPr/>
          </p:nvSpPr>
          <p:spPr>
            <a:xfrm>
              <a:off x="5758892" y="4753606"/>
              <a:ext cx="1166250" cy="369332"/>
            </a:xfrm>
            <a:prstGeom prst="rect">
              <a:avLst/>
            </a:prstGeom>
            <a:noFill/>
          </p:spPr>
          <p:txBody>
            <a:bodyPr wrap="square" rtlCol="0">
              <a:spAutoFit/>
            </a:bodyPr>
            <a:lstStyle/>
            <a:p>
              <a:pPr algn="ctr"/>
              <a:r>
                <a:rPr lang="en-US" dirty="0">
                  <a:solidFill>
                    <a:srgbClr val="44546A"/>
                  </a:solidFill>
                  <a:latin typeface="Cambria Math" panose="02040503050406030204" pitchFamily="18" charset="0"/>
                  <a:ea typeface="Cambria Math" panose="02040503050406030204" pitchFamily="18" charset="0"/>
                </a:rPr>
                <a:t>50</a:t>
              </a:r>
            </a:p>
          </p:txBody>
        </p:sp>
        <p:sp>
          <p:nvSpPr>
            <p:cNvPr id="40" name="TextBox 39">
              <a:extLst>
                <a:ext uri="{FF2B5EF4-FFF2-40B4-BE49-F238E27FC236}">
                  <a16:creationId xmlns:a16="http://schemas.microsoft.com/office/drawing/2014/main" id="{E2C86BE5-C005-4FBE-865B-148542EA73CE}"/>
                </a:ext>
              </a:extLst>
            </p:cNvPr>
            <p:cNvSpPr txBox="1"/>
            <p:nvPr/>
          </p:nvSpPr>
          <p:spPr>
            <a:xfrm>
              <a:off x="7793115" y="4753606"/>
              <a:ext cx="1166250" cy="369332"/>
            </a:xfrm>
            <a:prstGeom prst="rect">
              <a:avLst/>
            </a:prstGeom>
            <a:noFill/>
          </p:spPr>
          <p:txBody>
            <a:bodyPr wrap="square" rtlCol="0">
              <a:spAutoFit/>
            </a:bodyPr>
            <a:lstStyle/>
            <a:p>
              <a:pPr algn="ctr"/>
              <a:r>
                <a:rPr lang="en-US" dirty="0">
                  <a:solidFill>
                    <a:srgbClr val="44546A"/>
                  </a:solidFill>
                  <a:latin typeface="Cambria Math" panose="02040503050406030204" pitchFamily="18" charset="0"/>
                  <a:ea typeface="Cambria Math" panose="02040503050406030204" pitchFamily="18" charset="0"/>
                </a:rPr>
                <a:t>60</a:t>
              </a:r>
            </a:p>
          </p:txBody>
        </p:sp>
        <p:sp>
          <p:nvSpPr>
            <p:cNvPr id="57" name="Rectangle 542">
              <a:extLst>
                <a:ext uri="{FF2B5EF4-FFF2-40B4-BE49-F238E27FC236}">
                  <a16:creationId xmlns:a16="http://schemas.microsoft.com/office/drawing/2014/main" id="{E10AEE56-E28A-4BE5-8094-E941AB4CE6BC}"/>
                </a:ext>
              </a:extLst>
            </p:cNvPr>
            <p:cNvSpPr>
              <a:spLocks noChangeArrowheads="1"/>
            </p:cNvSpPr>
            <p:nvPr/>
          </p:nvSpPr>
          <p:spPr bwMode="auto">
            <a:xfrm>
              <a:off x="2070092" y="5113568"/>
              <a:ext cx="6855405" cy="215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dirty="0" smtClean="0">
                  <a:ea typeface="Cambria Math" panose="02040503050406030204" pitchFamily="18" charset="0"/>
                  <a:cs typeface="Arial" panose="020B0604020202020204" pitchFamily="34" charset="0"/>
                </a:rPr>
                <a:t>Mean Household </a:t>
              </a:r>
              <a:r>
                <a:rPr lang="en-US" altLang="en-US" dirty="0">
                  <a:ea typeface="Cambria Math" panose="02040503050406030204" pitchFamily="18" charset="0"/>
                  <a:cs typeface="Arial" panose="020B0604020202020204" pitchFamily="34" charset="0"/>
                </a:rPr>
                <a:t>Income </a:t>
              </a:r>
              <a:r>
                <a:rPr lang="en-US" altLang="en-US" dirty="0" smtClean="0">
                  <a:ea typeface="Cambria Math" panose="02040503050406030204" pitchFamily="18" charset="0"/>
                  <a:cs typeface="Arial" panose="020B0604020202020204" pitchFamily="34" charset="0"/>
                </a:rPr>
                <a:t>Percentile</a:t>
              </a:r>
              <a:endParaRPr lang="en-US" altLang="en-US" u="sng" dirty="0">
                <a:ea typeface="Cambria Math" panose="02040503050406030204" pitchFamily="18" charset="0"/>
                <a:cs typeface="Arial" panose="020B0604020202020204" pitchFamily="34" charset="0"/>
              </a:endParaRPr>
            </a:p>
          </p:txBody>
        </p:sp>
        <p:grpSp>
          <p:nvGrpSpPr>
            <p:cNvPr id="7" name="Group 6">
              <a:extLst>
                <a:ext uri="{FF2B5EF4-FFF2-40B4-BE49-F238E27FC236}">
                  <a16:creationId xmlns:a16="http://schemas.microsoft.com/office/drawing/2014/main" id="{F6385D92-CB24-4829-B89E-4A54520A25B1}"/>
                </a:ext>
              </a:extLst>
            </p:cNvPr>
            <p:cNvGrpSpPr/>
            <p:nvPr/>
          </p:nvGrpSpPr>
          <p:grpSpPr>
            <a:xfrm>
              <a:off x="8551368" y="2222856"/>
              <a:ext cx="1944914" cy="1623645"/>
              <a:chOff x="8731992" y="2222856"/>
              <a:chExt cx="1944914" cy="1623645"/>
            </a:xfrm>
          </p:grpSpPr>
          <p:sp>
            <p:nvSpPr>
              <p:cNvPr id="8" name="Rectangle 7">
                <a:extLst>
                  <a:ext uri="{FF2B5EF4-FFF2-40B4-BE49-F238E27FC236}">
                    <a16:creationId xmlns:a16="http://schemas.microsoft.com/office/drawing/2014/main" id="{563A4463-2152-48CE-B934-076EDD2ED1E3}"/>
                  </a:ext>
                </a:extLst>
              </p:cNvPr>
              <p:cNvSpPr/>
              <p:nvPr/>
            </p:nvSpPr>
            <p:spPr>
              <a:xfrm>
                <a:off x="8748644" y="2222856"/>
                <a:ext cx="1775217" cy="162364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Math" panose="02040503050406030204" pitchFamily="18" charset="0"/>
                  <a:ea typeface="Cambria Math" panose="02040503050406030204" pitchFamily="18" charset="0"/>
                </a:endParaRPr>
              </a:p>
            </p:txBody>
          </p:sp>
          <p:sp>
            <p:nvSpPr>
              <p:cNvPr id="486" name="TextBox 485">
                <a:extLst>
                  <a:ext uri="{FF2B5EF4-FFF2-40B4-BE49-F238E27FC236}">
                    <a16:creationId xmlns:a16="http://schemas.microsoft.com/office/drawing/2014/main" id="{DCF7A135-6DED-4D71-A524-369CE8DBBD4A}"/>
                  </a:ext>
                </a:extLst>
              </p:cNvPr>
              <p:cNvSpPr txBox="1"/>
              <p:nvPr/>
            </p:nvSpPr>
            <p:spPr>
              <a:xfrm>
                <a:off x="8765819" y="2222856"/>
                <a:ext cx="1565371" cy="369332"/>
              </a:xfrm>
              <a:prstGeom prst="rect">
                <a:avLst/>
              </a:prstGeom>
              <a:noFill/>
            </p:spPr>
            <p:txBody>
              <a:bodyPr wrap="square" rtlCol="0">
                <a:spAutoFit/>
              </a:bodyPr>
              <a:lstStyle/>
              <a:p>
                <a:r>
                  <a:rPr lang="en-US" dirty="0">
                    <a:solidFill>
                      <a:prstClr val="black"/>
                    </a:solidFill>
                    <a:latin typeface="Cambria Math" panose="02040503050406030204" pitchFamily="18" charset="0"/>
                    <a:ea typeface="Cambria Math" panose="02040503050406030204" pitchFamily="18" charset="0"/>
                  </a:rPr>
                  <a:t>Legend</a:t>
                </a:r>
              </a:p>
            </p:txBody>
          </p:sp>
          <p:pic>
            <p:nvPicPr>
              <p:cNvPr id="14" name="Graphic 13" descr="Man">
                <a:extLst>
                  <a:ext uri="{FF2B5EF4-FFF2-40B4-BE49-F238E27FC236}">
                    <a16:creationId xmlns:a16="http://schemas.microsoft.com/office/drawing/2014/main" id="{2F089449-12EE-4D17-AA29-58EB9E342223}"/>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xmlns="" r:embed="rId5"/>
                  </a:ext>
                </a:extLst>
              </a:blip>
              <a:stretch>
                <a:fillRect/>
              </a:stretch>
            </p:blipFill>
            <p:spPr>
              <a:xfrm>
                <a:off x="8731992" y="2616627"/>
                <a:ext cx="466315" cy="379355"/>
              </a:xfrm>
              <a:prstGeom prst="rect">
                <a:avLst/>
              </a:prstGeom>
            </p:spPr>
          </p:pic>
          <p:sp>
            <p:nvSpPr>
              <p:cNvPr id="15" name="TextBox 14">
                <a:extLst>
                  <a:ext uri="{FF2B5EF4-FFF2-40B4-BE49-F238E27FC236}">
                    <a16:creationId xmlns:a16="http://schemas.microsoft.com/office/drawing/2014/main" id="{33B46F8A-4A4F-4240-A677-361394EF50FF}"/>
                  </a:ext>
                </a:extLst>
              </p:cNvPr>
              <p:cNvSpPr txBox="1"/>
              <p:nvPr/>
            </p:nvSpPr>
            <p:spPr>
              <a:xfrm>
                <a:off x="9122332" y="2621638"/>
                <a:ext cx="1368224" cy="369332"/>
              </a:xfrm>
              <a:prstGeom prst="rect">
                <a:avLst/>
              </a:prstGeom>
              <a:noFill/>
            </p:spPr>
            <p:txBody>
              <a:bodyPr wrap="square" rtlCol="0">
                <a:spAutoFit/>
              </a:bodyPr>
              <a:lstStyle/>
              <a:p>
                <a:r>
                  <a:rPr lang="en-US" dirty="0">
                    <a:solidFill>
                      <a:prstClr val="black"/>
                    </a:solidFill>
                    <a:latin typeface="Cambria Math" panose="02040503050406030204" pitchFamily="18" charset="0"/>
                    <a:ea typeface="Cambria Math" panose="02040503050406030204" pitchFamily="18" charset="0"/>
                  </a:rPr>
                  <a:t>Parents</a:t>
                </a:r>
              </a:p>
            </p:txBody>
          </p:sp>
          <p:pic>
            <p:nvPicPr>
              <p:cNvPr id="12" name="Graphic 11" descr="Man">
                <a:extLst>
                  <a:ext uri="{FF2B5EF4-FFF2-40B4-BE49-F238E27FC236}">
                    <a16:creationId xmlns:a16="http://schemas.microsoft.com/office/drawing/2014/main" id="{1AF193F1-D931-4255-83E6-836FB67C2DDA}"/>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xmlns="" r:embed="rId7"/>
                  </a:ext>
                </a:extLst>
              </a:blip>
              <a:stretch>
                <a:fillRect/>
              </a:stretch>
            </p:blipFill>
            <p:spPr>
              <a:xfrm>
                <a:off x="8731992" y="3019569"/>
                <a:ext cx="466315" cy="379355"/>
              </a:xfrm>
              <a:prstGeom prst="rect">
                <a:avLst/>
              </a:prstGeom>
            </p:spPr>
          </p:pic>
          <p:sp>
            <p:nvSpPr>
              <p:cNvPr id="13" name="TextBox 12">
                <a:extLst>
                  <a:ext uri="{FF2B5EF4-FFF2-40B4-BE49-F238E27FC236}">
                    <a16:creationId xmlns:a16="http://schemas.microsoft.com/office/drawing/2014/main" id="{D3664C79-7D4C-400C-B6E5-2C857CF64B3D}"/>
                  </a:ext>
                </a:extLst>
              </p:cNvPr>
              <p:cNvSpPr txBox="1"/>
              <p:nvPr/>
            </p:nvSpPr>
            <p:spPr>
              <a:xfrm>
                <a:off x="9122332" y="3002002"/>
                <a:ext cx="1368225" cy="369332"/>
              </a:xfrm>
              <a:prstGeom prst="rect">
                <a:avLst/>
              </a:prstGeom>
              <a:noFill/>
            </p:spPr>
            <p:txBody>
              <a:bodyPr wrap="square" rtlCol="0">
                <a:spAutoFit/>
              </a:bodyPr>
              <a:lstStyle/>
              <a:p>
                <a:r>
                  <a:rPr lang="en-US" dirty="0">
                    <a:solidFill>
                      <a:prstClr val="black"/>
                    </a:solidFill>
                    <a:latin typeface="Cambria Math" panose="02040503050406030204" pitchFamily="18" charset="0"/>
                    <a:ea typeface="Cambria Math" panose="02040503050406030204" pitchFamily="18" charset="0"/>
                  </a:rPr>
                  <a:t>Children</a:t>
                </a:r>
              </a:p>
            </p:txBody>
          </p:sp>
          <p:pic>
            <p:nvPicPr>
              <p:cNvPr id="10" name="Graphic 9" descr="Man">
                <a:extLst>
                  <a:ext uri="{FF2B5EF4-FFF2-40B4-BE49-F238E27FC236}">
                    <a16:creationId xmlns:a16="http://schemas.microsoft.com/office/drawing/2014/main" id="{3A5F1655-9865-4179-9CBF-9BB194768EDA}"/>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xmlns="" r:embed="rId9"/>
                  </a:ext>
                </a:extLst>
              </a:blip>
              <a:stretch>
                <a:fillRect/>
              </a:stretch>
            </p:blipFill>
            <p:spPr>
              <a:xfrm>
                <a:off x="8748644" y="3456452"/>
                <a:ext cx="466315" cy="379355"/>
              </a:xfrm>
              <a:prstGeom prst="rect">
                <a:avLst/>
              </a:prstGeom>
            </p:spPr>
          </p:pic>
          <p:sp>
            <p:nvSpPr>
              <p:cNvPr id="11" name="TextBox 10">
                <a:extLst>
                  <a:ext uri="{FF2B5EF4-FFF2-40B4-BE49-F238E27FC236}">
                    <a16:creationId xmlns:a16="http://schemas.microsoft.com/office/drawing/2014/main" id="{1CE3CC37-0907-44B6-BFCB-58BE1F2D131B}"/>
                  </a:ext>
                </a:extLst>
              </p:cNvPr>
              <p:cNvSpPr txBox="1"/>
              <p:nvPr/>
            </p:nvSpPr>
            <p:spPr>
              <a:xfrm>
                <a:off x="9122332" y="3332197"/>
                <a:ext cx="1554574" cy="501850"/>
              </a:xfrm>
              <a:prstGeom prst="rect">
                <a:avLst/>
              </a:prstGeom>
              <a:noFill/>
            </p:spPr>
            <p:txBody>
              <a:bodyPr wrap="square" rtlCol="0">
                <a:spAutoFit/>
              </a:bodyPr>
              <a:lstStyle/>
              <a:p>
                <a:r>
                  <a:rPr lang="en-US" dirty="0" smtClean="0">
                    <a:solidFill>
                      <a:prstClr val="black"/>
                    </a:solidFill>
                    <a:latin typeface="Cambria Math" panose="02040503050406030204" pitchFamily="18" charset="0"/>
                    <a:ea typeface="Cambria Math" panose="02040503050406030204" pitchFamily="18" charset="0"/>
                  </a:rPr>
                  <a:t>Steady-State Prediction </a:t>
                </a:r>
                <a:endParaRPr lang="en-US" dirty="0">
                  <a:solidFill>
                    <a:prstClr val="black"/>
                  </a:solidFill>
                  <a:latin typeface="Cambria Math" panose="02040503050406030204" pitchFamily="18" charset="0"/>
                  <a:ea typeface="Cambria Math" panose="02040503050406030204" pitchFamily="18" charset="0"/>
                </a:endParaRPr>
              </a:p>
            </p:txBody>
          </p:sp>
          <p:cxnSp>
            <p:nvCxnSpPr>
              <p:cNvPr id="65" name="Straight Arrow Connector 64">
                <a:extLst>
                  <a:ext uri="{FF2B5EF4-FFF2-40B4-BE49-F238E27FC236}">
                    <a16:creationId xmlns:a16="http://schemas.microsoft.com/office/drawing/2014/main" id="{A6E0202D-26FB-4451-84CB-93A143669CA0}"/>
                  </a:ext>
                </a:extLst>
              </p:cNvPr>
              <p:cNvCxnSpPr>
                <a:cxnSpLocks/>
              </p:cNvCxnSpPr>
              <p:nvPr/>
            </p:nvCxnSpPr>
            <p:spPr>
              <a:xfrm>
                <a:off x="8815457" y="2573630"/>
                <a:ext cx="1506254" cy="0"/>
              </a:xfrm>
              <a:prstGeom prst="straightConnector1">
                <a:avLst/>
              </a:prstGeom>
              <a:ln w="28575">
                <a:solidFill>
                  <a:schemeClr val="bg1">
                    <a:lumMod val="65000"/>
                  </a:schemeClr>
                </a:solidFill>
                <a:tailEnd type="none"/>
              </a:ln>
            </p:spPr>
            <p:style>
              <a:lnRef idx="1">
                <a:schemeClr val="accent1"/>
              </a:lnRef>
              <a:fillRef idx="0">
                <a:schemeClr val="accent1"/>
              </a:fillRef>
              <a:effectRef idx="0">
                <a:schemeClr val="accent1"/>
              </a:effectRef>
              <a:fontRef idx="minor">
                <a:schemeClr val="tx1"/>
              </a:fontRef>
            </p:style>
          </p:cxnSp>
        </p:grpSp>
        <p:sp>
          <p:nvSpPr>
            <p:cNvPr id="64" name="Line 515">
              <a:extLst>
                <a:ext uri="{FF2B5EF4-FFF2-40B4-BE49-F238E27FC236}">
                  <a16:creationId xmlns:a16="http://schemas.microsoft.com/office/drawing/2014/main" id="{6FEB74FA-5D69-4AC5-9C6E-EB438DDA7CAB}"/>
                </a:ext>
              </a:extLst>
            </p:cNvPr>
            <p:cNvSpPr>
              <a:spLocks noChangeShapeType="1"/>
            </p:cNvSpPr>
            <p:nvPr/>
          </p:nvSpPr>
          <p:spPr bwMode="auto">
            <a:xfrm flipH="1" flipV="1">
              <a:off x="7483723" y="2318248"/>
              <a:ext cx="0" cy="2420057"/>
            </a:xfrm>
            <a:prstGeom prst="line">
              <a:avLst/>
            </a:prstGeom>
            <a:noFill/>
            <a:ln w="19050">
              <a:solidFill>
                <a:schemeClr val="bg1">
                  <a:lumMod val="75000"/>
                </a:schemeClr>
              </a:solidFill>
              <a:prstDash val="sysDash"/>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Cambria Math" panose="02040503050406030204" pitchFamily="18" charset="0"/>
                <a:ea typeface="Cambria Math" panose="02040503050406030204" pitchFamily="18" charset="0"/>
              </a:endParaRPr>
            </a:p>
          </p:txBody>
        </p:sp>
        <p:sp>
          <p:nvSpPr>
            <p:cNvPr id="55" name="Isosceles Triangle 54">
              <a:extLst>
                <a:ext uri="{FF2B5EF4-FFF2-40B4-BE49-F238E27FC236}">
                  <a16:creationId xmlns:a16="http://schemas.microsoft.com/office/drawing/2014/main" id="{2482B3A9-541E-4281-8FDF-149D8C72870D}"/>
                </a:ext>
              </a:extLst>
            </p:cNvPr>
            <p:cNvSpPr/>
            <p:nvPr/>
          </p:nvSpPr>
          <p:spPr>
            <a:xfrm rot="10800000">
              <a:off x="7337043" y="2044490"/>
              <a:ext cx="300580" cy="195818"/>
            </a:xfrm>
            <a:prstGeom prst="triangle">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Math" panose="02040503050406030204" pitchFamily="18" charset="0"/>
                <a:ea typeface="Cambria Math" panose="02040503050406030204" pitchFamily="18" charset="0"/>
              </a:endParaRPr>
            </a:p>
          </p:txBody>
        </p:sp>
        <p:cxnSp>
          <p:nvCxnSpPr>
            <p:cNvPr id="22" name="Straight Arrow Connector 21">
              <a:extLst>
                <a:ext uri="{FF2B5EF4-FFF2-40B4-BE49-F238E27FC236}">
                  <a16:creationId xmlns:a16="http://schemas.microsoft.com/office/drawing/2014/main" id="{59B5B91D-2052-4E63-BAFC-7062138221F6}"/>
                </a:ext>
              </a:extLst>
            </p:cNvPr>
            <p:cNvCxnSpPr>
              <a:cxnSpLocks/>
            </p:cNvCxnSpPr>
            <p:nvPr/>
          </p:nvCxnSpPr>
          <p:spPr>
            <a:xfrm>
              <a:off x="2100554" y="4738306"/>
              <a:ext cx="6732667" cy="0"/>
            </a:xfrm>
            <a:prstGeom prst="straightConnector1">
              <a:avLst/>
            </a:prstGeom>
            <a:ln w="28575">
              <a:solidFill>
                <a:schemeClr val="tx2"/>
              </a:solidFill>
              <a:tailEnd type="none"/>
            </a:ln>
          </p:spPr>
          <p:style>
            <a:lnRef idx="1">
              <a:schemeClr val="accent1"/>
            </a:lnRef>
            <a:fillRef idx="0">
              <a:schemeClr val="accent1"/>
            </a:fillRef>
            <a:effectRef idx="0">
              <a:schemeClr val="accent1"/>
            </a:effectRef>
            <a:fontRef idx="minor">
              <a:schemeClr val="tx1"/>
            </a:fontRef>
          </p:style>
        </p:cxnSp>
        <p:grpSp>
          <p:nvGrpSpPr>
            <p:cNvPr id="29" name="Group 28">
              <a:extLst>
                <a:ext uri="{FF2B5EF4-FFF2-40B4-BE49-F238E27FC236}">
                  <a16:creationId xmlns:a16="http://schemas.microsoft.com/office/drawing/2014/main" id="{E5571FC2-0580-44E9-805F-87C2BF85CB6C}"/>
                </a:ext>
              </a:extLst>
            </p:cNvPr>
            <p:cNvGrpSpPr/>
            <p:nvPr/>
          </p:nvGrpSpPr>
          <p:grpSpPr>
            <a:xfrm>
              <a:off x="929265" y="2301204"/>
              <a:ext cx="6484657" cy="613276"/>
              <a:chOff x="929265" y="2301204"/>
              <a:chExt cx="6484657" cy="613276"/>
            </a:xfrm>
          </p:grpSpPr>
          <p:pic>
            <p:nvPicPr>
              <p:cNvPr id="24" name="Graphic 23" descr="Man">
                <a:extLst>
                  <a:ext uri="{FF2B5EF4-FFF2-40B4-BE49-F238E27FC236}">
                    <a16:creationId xmlns:a16="http://schemas.microsoft.com/office/drawing/2014/main" id="{7717C223-D79C-48F1-9A2B-6D18578169E5}"/>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xmlns="" r:embed="rId11"/>
                  </a:ext>
                </a:extLst>
              </a:blip>
              <a:stretch>
                <a:fillRect/>
              </a:stretch>
            </p:blipFill>
            <p:spPr>
              <a:xfrm>
                <a:off x="2355658" y="2308824"/>
                <a:ext cx="807201" cy="605656"/>
              </a:xfrm>
              <a:prstGeom prst="rect">
                <a:avLst/>
              </a:prstGeom>
            </p:spPr>
          </p:pic>
          <p:sp>
            <p:nvSpPr>
              <p:cNvPr id="72" name="Line 515">
                <a:extLst>
                  <a:ext uri="{FF2B5EF4-FFF2-40B4-BE49-F238E27FC236}">
                    <a16:creationId xmlns:a16="http://schemas.microsoft.com/office/drawing/2014/main" id="{A44054FD-FC09-41ED-84F3-A6A3D18B9033}"/>
                  </a:ext>
                </a:extLst>
              </p:cNvPr>
              <p:cNvSpPr>
                <a:spLocks noChangeShapeType="1"/>
              </p:cNvSpPr>
              <p:nvPr/>
            </p:nvSpPr>
            <p:spPr bwMode="auto">
              <a:xfrm flipH="1" flipV="1">
                <a:off x="2767280" y="2609924"/>
                <a:ext cx="347991" cy="1728"/>
              </a:xfrm>
              <a:prstGeom prst="line">
                <a:avLst/>
              </a:prstGeom>
              <a:noFill/>
              <a:ln w="57150">
                <a:gradFill flip="none" rotWithShape="1">
                  <a:gsLst>
                    <a:gs pos="0">
                      <a:srgbClr val="BFBFBF"/>
                    </a:gs>
                    <a:gs pos="100000">
                      <a:srgbClr val="767171"/>
                    </a:gs>
                  </a:gsLst>
                  <a:lin ang="10800000" scaled="1"/>
                  <a:tileRect/>
                </a:gradFill>
                <a:prstDash val="solid"/>
                <a:round/>
                <a:headEnd type="triangle"/>
                <a:tailEnd type="none"/>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Cambria Math" panose="02040503050406030204" pitchFamily="18" charset="0"/>
                  <a:ea typeface="Cambria Math" panose="02040503050406030204" pitchFamily="18" charset="0"/>
                </a:endParaRPr>
              </a:p>
            </p:txBody>
          </p:sp>
          <p:sp>
            <p:nvSpPr>
              <p:cNvPr id="73" name="Line 515">
                <a:extLst>
                  <a:ext uri="{FF2B5EF4-FFF2-40B4-BE49-F238E27FC236}">
                    <a16:creationId xmlns:a16="http://schemas.microsoft.com/office/drawing/2014/main" id="{548B41F0-CE3C-4554-B936-910CA8EF08A5}"/>
                  </a:ext>
                </a:extLst>
              </p:cNvPr>
              <p:cNvSpPr>
                <a:spLocks noChangeShapeType="1"/>
              </p:cNvSpPr>
              <p:nvPr/>
            </p:nvSpPr>
            <p:spPr bwMode="auto">
              <a:xfrm flipH="1" flipV="1">
                <a:off x="3191352" y="2616709"/>
                <a:ext cx="347991" cy="1728"/>
              </a:xfrm>
              <a:prstGeom prst="line">
                <a:avLst/>
              </a:prstGeom>
              <a:noFill/>
              <a:ln w="57150">
                <a:gradFill flip="none" rotWithShape="1">
                  <a:gsLst>
                    <a:gs pos="99000">
                      <a:srgbClr val="767171"/>
                    </a:gs>
                    <a:gs pos="0">
                      <a:schemeClr val="bg2">
                        <a:lumMod val="25000"/>
                      </a:schemeClr>
                    </a:gs>
                  </a:gsLst>
                  <a:lin ang="0" scaled="1"/>
                  <a:tileRect/>
                </a:gradFill>
                <a:prstDash val="solid"/>
                <a:round/>
                <a:headEnd type="triangle"/>
                <a:tailEnd type="none"/>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Cambria Math" panose="02040503050406030204" pitchFamily="18" charset="0"/>
                  <a:ea typeface="Cambria Math" panose="02040503050406030204" pitchFamily="18" charset="0"/>
                </a:endParaRPr>
              </a:p>
            </p:txBody>
          </p:sp>
          <p:sp>
            <p:nvSpPr>
              <p:cNvPr id="58" name="Line 515">
                <a:extLst>
                  <a:ext uri="{FF2B5EF4-FFF2-40B4-BE49-F238E27FC236}">
                    <a16:creationId xmlns:a16="http://schemas.microsoft.com/office/drawing/2014/main" id="{D561BC4C-15BD-4B86-9AE0-D459ABC1F3B0}"/>
                  </a:ext>
                </a:extLst>
              </p:cNvPr>
              <p:cNvSpPr>
                <a:spLocks noChangeShapeType="1"/>
              </p:cNvSpPr>
              <p:nvPr/>
            </p:nvSpPr>
            <p:spPr bwMode="auto">
              <a:xfrm flipH="1">
                <a:off x="3574480" y="2616527"/>
                <a:ext cx="3839438" cy="6965"/>
              </a:xfrm>
              <a:prstGeom prst="line">
                <a:avLst/>
              </a:prstGeom>
              <a:noFill/>
              <a:ln w="57150">
                <a:solidFill>
                  <a:srgbClr val="90353B"/>
                </a:solidFill>
                <a:prstDash val="solid"/>
                <a:round/>
                <a:headEnd type="none"/>
                <a:tailEnd type="none"/>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Cambria Math" panose="02040503050406030204" pitchFamily="18" charset="0"/>
                  <a:ea typeface="Cambria Math" panose="02040503050406030204" pitchFamily="18" charset="0"/>
                </a:endParaRPr>
              </a:p>
            </p:txBody>
          </p:sp>
          <p:pic>
            <p:nvPicPr>
              <p:cNvPr id="36" name="Graphic 35" descr="Man">
                <a:extLst>
                  <a:ext uri="{FF2B5EF4-FFF2-40B4-BE49-F238E27FC236}">
                    <a16:creationId xmlns:a16="http://schemas.microsoft.com/office/drawing/2014/main" id="{CEF123FD-1319-473E-B0A7-F6322DA71301}"/>
                  </a:ext>
                </a:extLst>
              </p:cNvPr>
              <p:cNvPicPr>
                <a:picLocks/>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xmlns="" r:embed="rId13"/>
                  </a:ext>
                </a:extLst>
              </a:blip>
              <a:stretch>
                <a:fillRect/>
              </a:stretch>
            </p:blipFill>
            <p:spPr>
              <a:xfrm>
                <a:off x="2831140" y="2308824"/>
                <a:ext cx="703222" cy="605656"/>
              </a:xfrm>
              <a:prstGeom prst="rect">
                <a:avLst/>
              </a:prstGeom>
            </p:spPr>
          </p:pic>
          <p:sp>
            <p:nvSpPr>
              <p:cNvPr id="46" name="TextBox 45">
                <a:extLst>
                  <a:ext uri="{FF2B5EF4-FFF2-40B4-BE49-F238E27FC236}">
                    <a16:creationId xmlns:a16="http://schemas.microsoft.com/office/drawing/2014/main" id="{0E985452-D427-4C54-B86E-2F9B37AA0568}"/>
                  </a:ext>
                </a:extLst>
              </p:cNvPr>
              <p:cNvSpPr txBox="1"/>
              <p:nvPr/>
            </p:nvSpPr>
            <p:spPr>
              <a:xfrm>
                <a:off x="929265" y="2426986"/>
                <a:ext cx="1176102" cy="369332"/>
              </a:xfrm>
              <a:prstGeom prst="rect">
                <a:avLst/>
              </a:prstGeom>
              <a:noFill/>
            </p:spPr>
            <p:txBody>
              <a:bodyPr wrap="square" rtlCol="0">
                <a:spAutoFit/>
              </a:bodyPr>
              <a:lstStyle/>
              <a:p>
                <a:pPr algn="r"/>
                <a:r>
                  <a:rPr lang="en-US" b="1" dirty="0">
                    <a:solidFill>
                      <a:srgbClr val="90353B"/>
                    </a:solidFill>
                    <a:latin typeface="Cambria Math" panose="02040503050406030204" pitchFamily="18" charset="0"/>
                    <a:ea typeface="Cambria Math" panose="02040503050406030204" pitchFamily="18" charset="0"/>
                  </a:rPr>
                  <a:t>Black</a:t>
                </a:r>
              </a:p>
            </p:txBody>
          </p:sp>
          <p:pic>
            <p:nvPicPr>
              <p:cNvPr id="51" name="Graphic 50" descr="Man">
                <a:extLst>
                  <a:ext uri="{FF2B5EF4-FFF2-40B4-BE49-F238E27FC236}">
                    <a16:creationId xmlns:a16="http://schemas.microsoft.com/office/drawing/2014/main" id="{AE6C4FFA-63A4-4B8C-8279-C8F6EEA6FD9C}"/>
                  </a:ext>
                </a:extLst>
              </p:cNvPr>
              <p:cNvPicPr>
                <a:picLocks noChangeAspect="1"/>
              </p:cNvPicPr>
              <p:nvPr/>
            </p:nvPicPr>
            <p:blipFill>
              <a:blip r:embed="rId14" cstate="print">
                <a:extLst>
                  <a:ext uri="{28A0092B-C50C-407E-A947-70E740481C1C}">
                    <a14:useLocalDpi xmlns:a14="http://schemas.microsoft.com/office/drawing/2010/main" val="0"/>
                  </a:ext>
                  <a:ext uri="{96DAC541-7B7A-43D3-8B79-37D633B846F1}">
                    <asvg:svgBlip xmlns:asvg="http://schemas.microsoft.com/office/drawing/2016/SVG/main" xmlns="" r:embed="rId15"/>
                  </a:ext>
                </a:extLst>
              </a:blip>
              <a:stretch>
                <a:fillRect/>
              </a:stretch>
            </p:blipFill>
            <p:spPr>
              <a:xfrm>
                <a:off x="2996720" y="2301204"/>
                <a:ext cx="705432" cy="605656"/>
              </a:xfrm>
              <a:prstGeom prst="rect">
                <a:avLst/>
              </a:prstGeom>
            </p:spPr>
          </p:pic>
          <p:sp>
            <p:nvSpPr>
              <p:cNvPr id="59" name="TextBox 58">
                <a:extLst>
                  <a:ext uri="{FF2B5EF4-FFF2-40B4-BE49-F238E27FC236}">
                    <a16:creationId xmlns:a16="http://schemas.microsoft.com/office/drawing/2014/main" id="{134E88D6-B2CE-4C48-9457-9E999C2821E9}"/>
                  </a:ext>
                </a:extLst>
              </p:cNvPr>
              <p:cNvSpPr txBox="1"/>
              <p:nvPr/>
            </p:nvSpPr>
            <p:spPr>
              <a:xfrm>
                <a:off x="5143107" y="2415697"/>
                <a:ext cx="750339" cy="369332"/>
              </a:xfrm>
              <a:prstGeom prst="rect">
                <a:avLst/>
              </a:prstGeom>
              <a:solidFill>
                <a:schemeClr val="bg1"/>
              </a:solidFill>
            </p:spPr>
            <p:txBody>
              <a:bodyPr wrap="square" rtlCol="0">
                <a:spAutoFit/>
              </a:bodyPr>
              <a:lstStyle/>
              <a:p>
                <a:pPr algn="ctr"/>
                <a:r>
                  <a:rPr lang="en-US" dirty="0" smtClean="0">
                    <a:solidFill>
                      <a:srgbClr val="90353B"/>
                    </a:solidFill>
                    <a:latin typeface="Cambria Math" panose="02040503050406030204" pitchFamily="18" charset="0"/>
                    <a:ea typeface="Cambria Math" panose="02040503050406030204" pitchFamily="18" charset="0"/>
                  </a:rPr>
                  <a:t>$23K</a:t>
                </a:r>
                <a:endParaRPr lang="en-US" dirty="0">
                  <a:solidFill>
                    <a:srgbClr val="90353B"/>
                  </a:solidFill>
                  <a:latin typeface="Cambria Math" panose="02040503050406030204" pitchFamily="18" charset="0"/>
                  <a:ea typeface="Cambria Math" panose="02040503050406030204" pitchFamily="18" charset="0"/>
                </a:endParaRPr>
              </a:p>
            </p:txBody>
          </p:sp>
          <p:sp>
            <p:nvSpPr>
              <p:cNvPr id="68" name="Line 515">
                <a:extLst>
                  <a:ext uri="{FF2B5EF4-FFF2-40B4-BE49-F238E27FC236}">
                    <a16:creationId xmlns:a16="http://schemas.microsoft.com/office/drawing/2014/main" id="{534C283D-EEF1-4045-AE98-A70FADA12AFF}"/>
                  </a:ext>
                </a:extLst>
              </p:cNvPr>
              <p:cNvSpPr>
                <a:spLocks noChangeShapeType="1"/>
              </p:cNvSpPr>
              <p:nvPr/>
            </p:nvSpPr>
            <p:spPr bwMode="auto">
              <a:xfrm rot="5400000" flipV="1">
                <a:off x="3535592" y="2610840"/>
                <a:ext cx="122677" cy="0"/>
              </a:xfrm>
              <a:prstGeom prst="line">
                <a:avLst/>
              </a:prstGeom>
              <a:noFill/>
              <a:ln w="57150">
                <a:solidFill>
                  <a:srgbClr val="90353B"/>
                </a:solidFill>
                <a:prstDash val="solid"/>
                <a:round/>
                <a:headEnd type="none"/>
                <a:tailEnd type="none"/>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Cambria Math" panose="02040503050406030204" pitchFamily="18" charset="0"/>
                  <a:ea typeface="Cambria Math" panose="02040503050406030204" pitchFamily="18" charset="0"/>
                </a:endParaRPr>
              </a:p>
            </p:txBody>
          </p:sp>
          <p:sp>
            <p:nvSpPr>
              <p:cNvPr id="71" name="Line 515">
                <a:extLst>
                  <a:ext uri="{FF2B5EF4-FFF2-40B4-BE49-F238E27FC236}">
                    <a16:creationId xmlns:a16="http://schemas.microsoft.com/office/drawing/2014/main" id="{F428253E-CE1F-4BCB-A9AD-F4B85875769B}"/>
                  </a:ext>
                </a:extLst>
              </p:cNvPr>
              <p:cNvSpPr>
                <a:spLocks noChangeShapeType="1"/>
              </p:cNvSpPr>
              <p:nvPr/>
            </p:nvSpPr>
            <p:spPr bwMode="auto">
              <a:xfrm rot="5400000" flipV="1">
                <a:off x="7352583" y="2612911"/>
                <a:ext cx="122677" cy="0"/>
              </a:xfrm>
              <a:prstGeom prst="line">
                <a:avLst/>
              </a:prstGeom>
              <a:noFill/>
              <a:ln w="57150">
                <a:solidFill>
                  <a:srgbClr val="90353B"/>
                </a:solidFill>
                <a:prstDash val="solid"/>
                <a:round/>
                <a:headEnd type="none"/>
                <a:tailEnd type="none"/>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Cambria Math" panose="02040503050406030204" pitchFamily="18" charset="0"/>
                  <a:ea typeface="Cambria Math" panose="02040503050406030204" pitchFamily="18" charset="0"/>
                </a:endParaRPr>
              </a:p>
            </p:txBody>
          </p:sp>
        </p:grpSp>
        <p:grpSp>
          <p:nvGrpSpPr>
            <p:cNvPr id="27" name="Group 26">
              <a:extLst>
                <a:ext uri="{FF2B5EF4-FFF2-40B4-BE49-F238E27FC236}">
                  <a16:creationId xmlns:a16="http://schemas.microsoft.com/office/drawing/2014/main" id="{30F3B6A2-225F-4C83-9086-85DF5C4A4425}"/>
                </a:ext>
              </a:extLst>
            </p:cNvPr>
            <p:cNvGrpSpPr/>
            <p:nvPr/>
          </p:nvGrpSpPr>
          <p:grpSpPr>
            <a:xfrm>
              <a:off x="929265" y="3137298"/>
              <a:ext cx="6484654" cy="646331"/>
              <a:chOff x="929265" y="3025867"/>
              <a:chExt cx="6484654" cy="646331"/>
            </a:xfrm>
          </p:grpSpPr>
          <p:pic>
            <p:nvPicPr>
              <p:cNvPr id="25" name="Graphic 24" descr="Man">
                <a:extLst>
                  <a:ext uri="{FF2B5EF4-FFF2-40B4-BE49-F238E27FC236}">
                    <a16:creationId xmlns:a16="http://schemas.microsoft.com/office/drawing/2014/main" id="{24F55C9D-1077-4D2F-A2A9-F76DAB2C2731}"/>
                  </a:ext>
                </a:extLst>
              </p:cNvPr>
              <p:cNvPicPr>
                <a:picLocks/>
              </p:cNvPicPr>
              <p:nvPr/>
            </p:nvPicPr>
            <p:blipFill>
              <a:blip r:embed="rId16" cstate="print">
                <a:extLst>
                  <a:ext uri="{28A0092B-C50C-407E-A947-70E740481C1C}">
                    <a14:useLocalDpi xmlns:a14="http://schemas.microsoft.com/office/drawing/2010/main" val="0"/>
                  </a:ext>
                  <a:ext uri="{96DAC541-7B7A-43D3-8B79-37D633B846F1}">
                    <asvg:svgBlip xmlns:asvg="http://schemas.microsoft.com/office/drawing/2016/SVG/main" xmlns="" r:embed="rId11"/>
                  </a:ext>
                </a:extLst>
              </a:blip>
              <a:stretch>
                <a:fillRect/>
              </a:stretch>
            </p:blipFill>
            <p:spPr>
              <a:xfrm>
                <a:off x="3186540" y="3046206"/>
                <a:ext cx="757939" cy="605653"/>
              </a:xfrm>
              <a:prstGeom prst="rect">
                <a:avLst/>
              </a:prstGeom>
            </p:spPr>
          </p:pic>
          <p:pic>
            <p:nvPicPr>
              <p:cNvPr id="23" name="Graphic 22" descr="Man">
                <a:extLst>
                  <a:ext uri="{FF2B5EF4-FFF2-40B4-BE49-F238E27FC236}">
                    <a16:creationId xmlns:a16="http://schemas.microsoft.com/office/drawing/2014/main" id="{2BA77719-94E9-4137-B6CA-E218058E85C6}"/>
                  </a:ext>
                </a:extLst>
              </p:cNvPr>
              <p:cNvPicPr>
                <a:picLocks/>
              </p:cNvPicPr>
              <p:nvPr/>
            </p:nvPicPr>
            <p:blipFill>
              <a:blip r:embed="rId17" cstate="print">
                <a:extLst>
                  <a:ext uri="{28A0092B-C50C-407E-A947-70E740481C1C}">
                    <a14:useLocalDpi xmlns:a14="http://schemas.microsoft.com/office/drawing/2010/main" val="0"/>
                  </a:ext>
                  <a:ext uri="{96DAC541-7B7A-43D3-8B79-37D633B846F1}">
                    <asvg:svgBlip xmlns:asvg="http://schemas.microsoft.com/office/drawing/2016/SVG/main" xmlns="" r:embed="rId7"/>
                  </a:ext>
                </a:extLst>
              </a:blip>
              <a:stretch>
                <a:fillRect/>
              </a:stretch>
            </p:blipFill>
            <p:spPr>
              <a:xfrm>
                <a:off x="3127631" y="3046206"/>
                <a:ext cx="785530" cy="605653"/>
              </a:xfrm>
              <a:prstGeom prst="rect">
                <a:avLst/>
              </a:prstGeom>
            </p:spPr>
          </p:pic>
          <p:pic>
            <p:nvPicPr>
              <p:cNvPr id="26" name="Graphic 25" descr="Man">
                <a:extLst>
                  <a:ext uri="{FF2B5EF4-FFF2-40B4-BE49-F238E27FC236}">
                    <a16:creationId xmlns:a16="http://schemas.microsoft.com/office/drawing/2014/main" id="{BD284E41-D2D6-41D8-9ABD-235F16E6B8ED}"/>
                  </a:ext>
                </a:extLst>
              </p:cNvPr>
              <p:cNvPicPr>
                <a:picLocks noChangeAspect="1"/>
              </p:cNvPicPr>
              <p:nvPr/>
            </p:nvPicPr>
            <p:blipFill>
              <a:blip r:embed="rId18" cstate="print">
                <a:extLst>
                  <a:ext uri="{28A0092B-C50C-407E-A947-70E740481C1C}">
                    <a14:useLocalDpi xmlns:a14="http://schemas.microsoft.com/office/drawing/2010/main" val="0"/>
                  </a:ext>
                  <a:ext uri="{96DAC541-7B7A-43D3-8B79-37D633B846F1}">
                    <asvg:svgBlip xmlns:asvg="http://schemas.microsoft.com/office/drawing/2016/SVG/main" xmlns="" r:embed="rId19"/>
                  </a:ext>
                </a:extLst>
              </a:blip>
              <a:stretch>
                <a:fillRect/>
              </a:stretch>
            </p:blipFill>
            <p:spPr>
              <a:xfrm>
                <a:off x="3122553" y="3046206"/>
                <a:ext cx="705432" cy="605653"/>
              </a:xfrm>
              <a:prstGeom prst="rect">
                <a:avLst/>
              </a:prstGeom>
            </p:spPr>
          </p:pic>
          <p:sp>
            <p:nvSpPr>
              <p:cNvPr id="61" name="Line 515">
                <a:extLst>
                  <a:ext uri="{FF2B5EF4-FFF2-40B4-BE49-F238E27FC236}">
                    <a16:creationId xmlns:a16="http://schemas.microsoft.com/office/drawing/2014/main" id="{F6E07E3C-7058-4E0F-A006-76FF54CDF6C9}"/>
                  </a:ext>
                </a:extLst>
              </p:cNvPr>
              <p:cNvSpPr>
                <a:spLocks noChangeShapeType="1"/>
              </p:cNvSpPr>
              <p:nvPr/>
            </p:nvSpPr>
            <p:spPr bwMode="auto">
              <a:xfrm flipH="1" flipV="1">
                <a:off x="3823581" y="3349031"/>
                <a:ext cx="3590338" cy="1264"/>
              </a:xfrm>
              <a:prstGeom prst="line">
                <a:avLst/>
              </a:prstGeom>
              <a:noFill/>
              <a:ln w="57150">
                <a:solidFill>
                  <a:srgbClr val="938DD2"/>
                </a:solidFill>
                <a:prstDash val="solid"/>
                <a:round/>
                <a:headEnd type="none"/>
                <a:tailEnd type="none"/>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Cambria Math" panose="02040503050406030204" pitchFamily="18" charset="0"/>
                  <a:ea typeface="Cambria Math" panose="02040503050406030204" pitchFamily="18" charset="0"/>
                </a:endParaRPr>
              </a:p>
            </p:txBody>
          </p:sp>
          <p:sp>
            <p:nvSpPr>
              <p:cNvPr id="45" name="TextBox 44">
                <a:extLst>
                  <a:ext uri="{FF2B5EF4-FFF2-40B4-BE49-F238E27FC236}">
                    <a16:creationId xmlns:a16="http://schemas.microsoft.com/office/drawing/2014/main" id="{A12CE030-BFFD-43A3-8C19-64C2FAC125DD}"/>
                  </a:ext>
                </a:extLst>
              </p:cNvPr>
              <p:cNvSpPr txBox="1"/>
              <p:nvPr/>
            </p:nvSpPr>
            <p:spPr>
              <a:xfrm>
                <a:off x="929265" y="3025867"/>
                <a:ext cx="1176102" cy="646331"/>
              </a:xfrm>
              <a:prstGeom prst="rect">
                <a:avLst/>
              </a:prstGeom>
              <a:noFill/>
            </p:spPr>
            <p:txBody>
              <a:bodyPr wrap="square" rtlCol="0">
                <a:spAutoFit/>
              </a:bodyPr>
              <a:lstStyle/>
              <a:p>
                <a:pPr algn="r"/>
                <a:r>
                  <a:rPr lang="en-US" b="1" dirty="0">
                    <a:solidFill>
                      <a:srgbClr val="938DD2"/>
                    </a:solidFill>
                    <a:latin typeface="Cambria Math" panose="02040503050406030204" pitchFamily="18" charset="0"/>
                    <a:ea typeface="Cambria Math" panose="02040503050406030204" pitchFamily="18" charset="0"/>
                  </a:rPr>
                  <a:t>American Indian</a:t>
                </a:r>
              </a:p>
            </p:txBody>
          </p:sp>
          <p:sp>
            <p:nvSpPr>
              <p:cNvPr id="60" name="TextBox 59">
                <a:extLst>
                  <a:ext uri="{FF2B5EF4-FFF2-40B4-BE49-F238E27FC236}">
                    <a16:creationId xmlns:a16="http://schemas.microsoft.com/office/drawing/2014/main" id="{600E74C9-5D5B-4436-AFEE-E0714F721DE2}"/>
                  </a:ext>
                </a:extLst>
              </p:cNvPr>
              <p:cNvSpPr txBox="1"/>
              <p:nvPr/>
            </p:nvSpPr>
            <p:spPr>
              <a:xfrm>
                <a:off x="5182415" y="3164366"/>
                <a:ext cx="723037" cy="369332"/>
              </a:xfrm>
              <a:prstGeom prst="rect">
                <a:avLst/>
              </a:prstGeom>
              <a:solidFill>
                <a:schemeClr val="bg1"/>
              </a:solidFill>
            </p:spPr>
            <p:txBody>
              <a:bodyPr wrap="square" rtlCol="0">
                <a:spAutoFit/>
              </a:bodyPr>
              <a:lstStyle/>
              <a:p>
                <a:pPr algn="ctr"/>
                <a:r>
                  <a:rPr lang="en-US" dirty="0" smtClean="0">
                    <a:solidFill>
                      <a:srgbClr val="938DD2"/>
                    </a:solidFill>
                    <a:latin typeface="Cambria Math" panose="02040503050406030204" pitchFamily="18" charset="0"/>
                    <a:ea typeface="Cambria Math" panose="02040503050406030204" pitchFamily="18" charset="0"/>
                  </a:rPr>
                  <a:t>$22K</a:t>
                </a:r>
                <a:endParaRPr lang="en-US" b="1" dirty="0">
                  <a:solidFill>
                    <a:srgbClr val="938DD2"/>
                  </a:solidFill>
                  <a:latin typeface="Cambria Math" panose="02040503050406030204" pitchFamily="18" charset="0"/>
                  <a:ea typeface="Cambria Math" panose="02040503050406030204" pitchFamily="18" charset="0"/>
                </a:endParaRPr>
              </a:p>
            </p:txBody>
          </p:sp>
          <p:sp>
            <p:nvSpPr>
              <p:cNvPr id="67" name="Line 515">
                <a:extLst>
                  <a:ext uri="{FF2B5EF4-FFF2-40B4-BE49-F238E27FC236}">
                    <a16:creationId xmlns:a16="http://schemas.microsoft.com/office/drawing/2014/main" id="{107343AC-DE4D-4461-83C7-0C72EFCBFFD9}"/>
                  </a:ext>
                </a:extLst>
              </p:cNvPr>
              <p:cNvSpPr>
                <a:spLocks noChangeShapeType="1"/>
              </p:cNvSpPr>
              <p:nvPr/>
            </p:nvSpPr>
            <p:spPr bwMode="auto">
              <a:xfrm rot="5400000" flipV="1">
                <a:off x="3771893" y="3350133"/>
                <a:ext cx="122677" cy="0"/>
              </a:xfrm>
              <a:prstGeom prst="line">
                <a:avLst/>
              </a:prstGeom>
              <a:noFill/>
              <a:ln w="57150">
                <a:solidFill>
                  <a:srgbClr val="938DD2"/>
                </a:solidFill>
                <a:prstDash val="solid"/>
                <a:round/>
                <a:headEnd type="none"/>
                <a:tailEnd type="none"/>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Cambria Math" panose="02040503050406030204" pitchFamily="18" charset="0"/>
                  <a:ea typeface="Cambria Math" panose="02040503050406030204" pitchFamily="18" charset="0"/>
                </a:endParaRPr>
              </a:p>
            </p:txBody>
          </p:sp>
          <p:sp>
            <p:nvSpPr>
              <p:cNvPr id="70" name="Line 515">
                <a:extLst>
                  <a:ext uri="{FF2B5EF4-FFF2-40B4-BE49-F238E27FC236}">
                    <a16:creationId xmlns:a16="http://schemas.microsoft.com/office/drawing/2014/main" id="{7B47B094-1FEC-4A8C-A4C3-3BECEEBE7AC1}"/>
                  </a:ext>
                </a:extLst>
              </p:cNvPr>
              <p:cNvSpPr>
                <a:spLocks noChangeShapeType="1"/>
              </p:cNvSpPr>
              <p:nvPr/>
            </p:nvSpPr>
            <p:spPr bwMode="auto">
              <a:xfrm rot="5400000" flipV="1">
                <a:off x="7344960" y="3352203"/>
                <a:ext cx="122677" cy="0"/>
              </a:xfrm>
              <a:prstGeom prst="line">
                <a:avLst/>
              </a:prstGeom>
              <a:noFill/>
              <a:ln w="57150">
                <a:solidFill>
                  <a:srgbClr val="938DD2"/>
                </a:solidFill>
                <a:prstDash val="solid"/>
                <a:round/>
                <a:headEnd type="none"/>
                <a:tailEnd type="none"/>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Cambria Math" panose="02040503050406030204" pitchFamily="18" charset="0"/>
                  <a:ea typeface="Cambria Math" panose="02040503050406030204" pitchFamily="18" charset="0"/>
                </a:endParaRPr>
              </a:p>
            </p:txBody>
          </p:sp>
        </p:grpSp>
        <p:grpSp>
          <p:nvGrpSpPr>
            <p:cNvPr id="30" name="Group 29">
              <a:extLst>
                <a:ext uri="{FF2B5EF4-FFF2-40B4-BE49-F238E27FC236}">
                  <a16:creationId xmlns:a16="http://schemas.microsoft.com/office/drawing/2014/main" id="{D7F7CC2B-7C9E-4267-927B-9BCF4A7E4749}"/>
                </a:ext>
              </a:extLst>
            </p:cNvPr>
            <p:cNvGrpSpPr/>
            <p:nvPr/>
          </p:nvGrpSpPr>
          <p:grpSpPr>
            <a:xfrm>
              <a:off x="929265" y="4006447"/>
              <a:ext cx="6484655" cy="605658"/>
              <a:chOff x="929265" y="4006447"/>
              <a:chExt cx="6484655" cy="605658"/>
            </a:xfrm>
          </p:grpSpPr>
          <p:sp>
            <p:nvSpPr>
              <p:cNvPr id="62" name="Line 515">
                <a:extLst>
                  <a:ext uri="{FF2B5EF4-FFF2-40B4-BE49-F238E27FC236}">
                    <a16:creationId xmlns:a16="http://schemas.microsoft.com/office/drawing/2014/main" id="{D89CF4C2-EFFD-4661-BAE1-70931F446098}"/>
                  </a:ext>
                </a:extLst>
              </p:cNvPr>
              <p:cNvSpPr>
                <a:spLocks noChangeShapeType="1"/>
              </p:cNvSpPr>
              <p:nvPr/>
            </p:nvSpPr>
            <p:spPr bwMode="auto">
              <a:xfrm flipH="1">
                <a:off x="6373296" y="4304219"/>
                <a:ext cx="1040624" cy="11396"/>
              </a:xfrm>
              <a:prstGeom prst="line">
                <a:avLst/>
              </a:prstGeom>
              <a:noFill/>
              <a:ln w="57150">
                <a:solidFill>
                  <a:srgbClr val="E37E00"/>
                </a:solidFill>
                <a:prstDash val="solid"/>
                <a:round/>
                <a:headEnd type="none"/>
                <a:tailEnd type="none"/>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Cambria Math" panose="02040503050406030204" pitchFamily="18" charset="0"/>
                  <a:ea typeface="Cambria Math" panose="02040503050406030204" pitchFamily="18" charset="0"/>
                </a:endParaRPr>
              </a:p>
            </p:txBody>
          </p:sp>
          <p:sp>
            <p:nvSpPr>
              <p:cNvPr id="3" name="Rectangle 2">
                <a:extLst>
                  <a:ext uri="{FF2B5EF4-FFF2-40B4-BE49-F238E27FC236}">
                    <a16:creationId xmlns:a16="http://schemas.microsoft.com/office/drawing/2014/main" id="{0866E954-3A96-4A03-A6B7-DED72DC37884}"/>
                  </a:ext>
                </a:extLst>
              </p:cNvPr>
              <p:cNvSpPr/>
              <p:nvPr/>
            </p:nvSpPr>
            <p:spPr>
              <a:xfrm>
                <a:off x="6557920" y="4124610"/>
                <a:ext cx="612611" cy="3918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3" name="TextBox 62">
                <a:extLst>
                  <a:ext uri="{FF2B5EF4-FFF2-40B4-BE49-F238E27FC236}">
                    <a16:creationId xmlns:a16="http://schemas.microsoft.com/office/drawing/2014/main" id="{D19A4EA3-9C6C-47B4-ABBA-A4FA16CBFDB5}"/>
                  </a:ext>
                </a:extLst>
              </p:cNvPr>
              <p:cNvSpPr txBox="1"/>
              <p:nvPr/>
            </p:nvSpPr>
            <p:spPr>
              <a:xfrm>
                <a:off x="6552269" y="4120941"/>
                <a:ext cx="593925" cy="369332"/>
              </a:xfrm>
              <a:prstGeom prst="rect">
                <a:avLst/>
              </a:prstGeom>
              <a:noFill/>
            </p:spPr>
            <p:txBody>
              <a:bodyPr wrap="square" rtlCol="0">
                <a:spAutoFit/>
              </a:bodyPr>
              <a:lstStyle/>
              <a:p>
                <a:pPr algn="ctr"/>
                <a:r>
                  <a:rPr lang="en-US" dirty="0" smtClean="0">
                    <a:solidFill>
                      <a:srgbClr val="E37E00"/>
                    </a:solidFill>
                    <a:latin typeface="Cambria Math" panose="02040503050406030204" pitchFamily="18" charset="0"/>
                    <a:ea typeface="Cambria Math" panose="02040503050406030204" pitchFamily="18" charset="0"/>
                  </a:rPr>
                  <a:t>$9K</a:t>
                </a:r>
                <a:endParaRPr lang="en-US" b="1" dirty="0">
                  <a:solidFill>
                    <a:srgbClr val="E37E00"/>
                  </a:solidFill>
                  <a:latin typeface="Cambria Math" panose="02040503050406030204" pitchFamily="18" charset="0"/>
                  <a:ea typeface="Cambria Math" panose="02040503050406030204" pitchFamily="18" charset="0"/>
                </a:endParaRPr>
              </a:p>
            </p:txBody>
          </p:sp>
          <p:pic>
            <p:nvPicPr>
              <p:cNvPr id="33" name="Graphic 32" descr="Man">
                <a:extLst>
                  <a:ext uri="{FF2B5EF4-FFF2-40B4-BE49-F238E27FC236}">
                    <a16:creationId xmlns:a16="http://schemas.microsoft.com/office/drawing/2014/main" id="{D62822B6-0C60-46A1-B2B1-ADBF67491433}"/>
                  </a:ext>
                </a:extLst>
              </p:cNvPr>
              <p:cNvPicPr>
                <a:picLocks noChangeAspect="1"/>
              </p:cNvPicPr>
              <p:nvPr/>
            </p:nvPicPr>
            <p:blipFill>
              <a:blip r:embed="rId20" cstate="print">
                <a:extLst>
                  <a:ext uri="{28A0092B-C50C-407E-A947-70E740481C1C}">
                    <a14:useLocalDpi xmlns:a14="http://schemas.microsoft.com/office/drawing/2010/main" val="0"/>
                  </a:ext>
                  <a:ext uri="{96DAC541-7B7A-43D3-8B79-37D633B846F1}">
                    <asvg:svgBlip xmlns:asvg="http://schemas.microsoft.com/office/drawing/2016/SVG/main" xmlns="" r:embed="rId21"/>
                  </a:ext>
                </a:extLst>
              </a:blip>
              <a:stretch>
                <a:fillRect/>
              </a:stretch>
            </p:blipFill>
            <p:spPr>
              <a:xfrm>
                <a:off x="5738936" y="4006447"/>
                <a:ext cx="705432" cy="605658"/>
              </a:xfrm>
              <a:prstGeom prst="rect">
                <a:avLst/>
              </a:prstGeom>
            </p:spPr>
          </p:pic>
          <p:pic>
            <p:nvPicPr>
              <p:cNvPr id="35" name="Graphic 34" descr="Man">
                <a:extLst>
                  <a:ext uri="{FF2B5EF4-FFF2-40B4-BE49-F238E27FC236}">
                    <a16:creationId xmlns:a16="http://schemas.microsoft.com/office/drawing/2014/main" id="{9BDDECF6-74DC-4E83-9B31-2CAED0B95E47}"/>
                  </a:ext>
                </a:extLst>
              </p:cNvPr>
              <p:cNvPicPr>
                <a:picLocks noChangeAspect="1"/>
              </p:cNvPicPr>
              <p:nvPr/>
            </p:nvPicPr>
            <p:blipFill>
              <a:blip r:embed="rId22" cstate="print">
                <a:extLst>
                  <a:ext uri="{28A0092B-C50C-407E-A947-70E740481C1C}">
                    <a14:useLocalDpi xmlns:a14="http://schemas.microsoft.com/office/drawing/2010/main" val="0"/>
                  </a:ext>
                  <a:ext uri="{96DAC541-7B7A-43D3-8B79-37D633B846F1}">
                    <asvg:svgBlip xmlns:asvg="http://schemas.microsoft.com/office/drawing/2016/SVG/main" xmlns="" r:embed="rId11"/>
                  </a:ext>
                </a:extLst>
              </a:blip>
              <a:stretch>
                <a:fillRect/>
              </a:stretch>
            </p:blipFill>
            <p:spPr>
              <a:xfrm>
                <a:off x="3182027" y="4006447"/>
                <a:ext cx="705432" cy="605658"/>
              </a:xfrm>
              <a:prstGeom prst="rect">
                <a:avLst/>
              </a:prstGeom>
            </p:spPr>
          </p:pic>
          <p:sp>
            <p:nvSpPr>
              <p:cNvPr id="44" name="TextBox 43">
                <a:extLst>
                  <a:ext uri="{FF2B5EF4-FFF2-40B4-BE49-F238E27FC236}">
                    <a16:creationId xmlns:a16="http://schemas.microsoft.com/office/drawing/2014/main" id="{ACE371A9-9E2B-4694-9463-0A7CB05C08FB}"/>
                  </a:ext>
                </a:extLst>
              </p:cNvPr>
              <p:cNvSpPr txBox="1"/>
              <p:nvPr/>
            </p:nvSpPr>
            <p:spPr>
              <a:xfrm>
                <a:off x="929265" y="4124610"/>
                <a:ext cx="1176102" cy="369332"/>
              </a:xfrm>
              <a:prstGeom prst="rect">
                <a:avLst/>
              </a:prstGeom>
              <a:noFill/>
            </p:spPr>
            <p:txBody>
              <a:bodyPr wrap="square" rtlCol="0">
                <a:spAutoFit/>
              </a:bodyPr>
              <a:lstStyle/>
              <a:p>
                <a:pPr algn="r"/>
                <a:r>
                  <a:rPr lang="en-US" b="1" dirty="0">
                    <a:solidFill>
                      <a:srgbClr val="E37E00"/>
                    </a:solidFill>
                    <a:latin typeface="Cambria Math" panose="02040503050406030204" pitchFamily="18" charset="0"/>
                    <a:ea typeface="Cambria Math" panose="02040503050406030204" pitchFamily="18" charset="0"/>
                  </a:rPr>
                  <a:t>Hispanic</a:t>
                </a:r>
              </a:p>
            </p:txBody>
          </p:sp>
          <p:pic>
            <p:nvPicPr>
              <p:cNvPr id="34" name="Graphic 33" descr="Man">
                <a:extLst>
                  <a:ext uri="{FF2B5EF4-FFF2-40B4-BE49-F238E27FC236}">
                    <a16:creationId xmlns:a16="http://schemas.microsoft.com/office/drawing/2014/main" id="{7CBB3D8E-0486-4BE7-99E6-9440D8D4813F}"/>
                  </a:ext>
                </a:extLst>
              </p:cNvPr>
              <p:cNvPicPr>
                <a:picLocks noChangeAspect="1"/>
              </p:cNvPicPr>
              <p:nvPr/>
            </p:nvPicPr>
            <p:blipFill>
              <a:blip r:embed="rId23" cstate="print">
                <a:extLst>
                  <a:ext uri="{28A0092B-C50C-407E-A947-70E740481C1C}">
                    <a14:useLocalDpi xmlns:a14="http://schemas.microsoft.com/office/drawing/2010/main" val="0"/>
                  </a:ext>
                  <a:ext uri="{96DAC541-7B7A-43D3-8B79-37D633B846F1}">
                    <asvg:svgBlip xmlns:asvg="http://schemas.microsoft.com/office/drawing/2016/SVG/main" xmlns="" r:embed="rId7"/>
                  </a:ext>
                </a:extLst>
              </a:blip>
              <a:stretch>
                <a:fillRect/>
              </a:stretch>
            </p:blipFill>
            <p:spPr>
              <a:xfrm>
                <a:off x="5002018" y="4006447"/>
                <a:ext cx="705432" cy="605658"/>
              </a:xfrm>
              <a:prstGeom prst="rect">
                <a:avLst/>
              </a:prstGeom>
            </p:spPr>
          </p:pic>
          <p:sp>
            <p:nvSpPr>
              <p:cNvPr id="66" name="Line 515">
                <a:extLst>
                  <a:ext uri="{FF2B5EF4-FFF2-40B4-BE49-F238E27FC236}">
                    <a16:creationId xmlns:a16="http://schemas.microsoft.com/office/drawing/2014/main" id="{E0CBB487-2F26-4013-A2A8-A2AEF6DDFE2F}"/>
                  </a:ext>
                </a:extLst>
              </p:cNvPr>
              <p:cNvSpPr>
                <a:spLocks noChangeShapeType="1"/>
              </p:cNvSpPr>
              <p:nvPr/>
            </p:nvSpPr>
            <p:spPr bwMode="auto">
              <a:xfrm rot="5400000" flipV="1">
                <a:off x="6261208" y="4308832"/>
                <a:ext cx="122677" cy="0"/>
              </a:xfrm>
              <a:prstGeom prst="line">
                <a:avLst/>
              </a:prstGeom>
              <a:noFill/>
              <a:ln w="57150">
                <a:solidFill>
                  <a:srgbClr val="E37E00"/>
                </a:solidFill>
                <a:prstDash val="solid"/>
                <a:round/>
                <a:headEnd type="none"/>
                <a:tailEnd type="none"/>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Cambria Math" panose="02040503050406030204" pitchFamily="18" charset="0"/>
                  <a:ea typeface="Cambria Math" panose="02040503050406030204" pitchFamily="18" charset="0"/>
                </a:endParaRPr>
              </a:p>
            </p:txBody>
          </p:sp>
          <p:sp>
            <p:nvSpPr>
              <p:cNvPr id="69" name="Line 515">
                <a:extLst>
                  <a:ext uri="{FF2B5EF4-FFF2-40B4-BE49-F238E27FC236}">
                    <a16:creationId xmlns:a16="http://schemas.microsoft.com/office/drawing/2014/main" id="{4BFFC710-B602-4CB4-AAA6-1C4278C2963F}"/>
                  </a:ext>
                </a:extLst>
              </p:cNvPr>
              <p:cNvSpPr>
                <a:spLocks noChangeShapeType="1"/>
              </p:cNvSpPr>
              <p:nvPr/>
            </p:nvSpPr>
            <p:spPr bwMode="auto">
              <a:xfrm rot="5400000" flipV="1">
                <a:off x="7343053" y="4308832"/>
                <a:ext cx="122677" cy="0"/>
              </a:xfrm>
              <a:prstGeom prst="line">
                <a:avLst/>
              </a:prstGeom>
              <a:noFill/>
              <a:ln w="57150">
                <a:solidFill>
                  <a:srgbClr val="E37E00"/>
                </a:solidFill>
                <a:prstDash val="solid"/>
                <a:round/>
                <a:headEnd type="none"/>
                <a:tailEnd type="none"/>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Cambria Math" panose="02040503050406030204" pitchFamily="18" charset="0"/>
                  <a:ea typeface="Cambria Math" panose="02040503050406030204" pitchFamily="18" charset="0"/>
                </a:endParaRPr>
              </a:p>
            </p:txBody>
          </p:sp>
          <p:sp>
            <p:nvSpPr>
              <p:cNvPr id="76" name="Line 515">
                <a:extLst>
                  <a:ext uri="{FF2B5EF4-FFF2-40B4-BE49-F238E27FC236}">
                    <a16:creationId xmlns:a16="http://schemas.microsoft.com/office/drawing/2014/main" id="{9B06ACE4-E457-4FF9-B3D0-2C07F3061C86}"/>
                  </a:ext>
                </a:extLst>
              </p:cNvPr>
              <p:cNvSpPr>
                <a:spLocks noChangeShapeType="1"/>
              </p:cNvSpPr>
              <p:nvPr/>
            </p:nvSpPr>
            <p:spPr bwMode="auto">
              <a:xfrm flipH="1" flipV="1">
                <a:off x="3757565" y="4297433"/>
                <a:ext cx="1424850" cy="6785"/>
              </a:xfrm>
              <a:prstGeom prst="line">
                <a:avLst/>
              </a:prstGeom>
              <a:noFill/>
              <a:ln w="57150">
                <a:gradFill flip="none" rotWithShape="1">
                  <a:gsLst>
                    <a:gs pos="0">
                      <a:srgbClr val="BFBFBF"/>
                    </a:gs>
                    <a:gs pos="100000">
                      <a:srgbClr val="767171"/>
                    </a:gs>
                  </a:gsLst>
                  <a:lin ang="10800000" scaled="1"/>
                  <a:tileRect/>
                </a:gradFill>
                <a:prstDash val="solid"/>
                <a:round/>
                <a:headEnd type="triangle"/>
                <a:tailEnd type="none"/>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Cambria Math" panose="02040503050406030204" pitchFamily="18" charset="0"/>
                  <a:ea typeface="Cambria Math" panose="02040503050406030204" pitchFamily="18" charset="0"/>
                </a:endParaRPr>
              </a:p>
            </p:txBody>
          </p:sp>
          <p:sp>
            <p:nvSpPr>
              <p:cNvPr id="77" name="Line 515">
                <a:extLst>
                  <a:ext uri="{FF2B5EF4-FFF2-40B4-BE49-F238E27FC236}">
                    <a16:creationId xmlns:a16="http://schemas.microsoft.com/office/drawing/2014/main" id="{C5BF78CC-0BC9-4217-B058-D15961CF0CB6}"/>
                  </a:ext>
                </a:extLst>
              </p:cNvPr>
              <p:cNvSpPr>
                <a:spLocks noChangeShapeType="1"/>
              </p:cNvSpPr>
              <p:nvPr/>
            </p:nvSpPr>
            <p:spPr bwMode="auto">
              <a:xfrm flipH="1" flipV="1">
                <a:off x="5566986" y="4304219"/>
                <a:ext cx="347991" cy="1728"/>
              </a:xfrm>
              <a:prstGeom prst="line">
                <a:avLst/>
              </a:prstGeom>
              <a:noFill/>
              <a:ln w="57150">
                <a:gradFill flip="none" rotWithShape="1">
                  <a:gsLst>
                    <a:gs pos="99000">
                      <a:srgbClr val="767171"/>
                    </a:gs>
                    <a:gs pos="0">
                      <a:schemeClr val="bg2">
                        <a:lumMod val="25000"/>
                      </a:schemeClr>
                    </a:gs>
                  </a:gsLst>
                  <a:lin ang="0" scaled="1"/>
                  <a:tileRect/>
                </a:gradFill>
                <a:prstDash val="solid"/>
                <a:round/>
                <a:headEnd type="triangle"/>
                <a:tailEnd type="none"/>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Cambria Math" panose="02040503050406030204" pitchFamily="18" charset="0"/>
                  <a:ea typeface="Cambria Math" panose="02040503050406030204" pitchFamily="18" charset="0"/>
                </a:endParaRPr>
              </a:p>
            </p:txBody>
          </p:sp>
        </p:grpSp>
      </p:grpSp>
      <p:sp>
        <p:nvSpPr>
          <p:cNvPr id="74" name="TextBox 92"/>
          <p:cNvSpPr txBox="1"/>
          <p:nvPr/>
        </p:nvSpPr>
        <p:spPr>
          <a:xfrm>
            <a:off x="0" y="124455"/>
            <a:ext cx="12192000" cy="384719"/>
          </a:xfrm>
          <a:prstGeom prst="rect">
            <a:avLst/>
          </a:prstGeom>
          <a:noFill/>
        </p:spPr>
        <p:txBody>
          <a:bodyPr wrap="square" lIns="91422" tIns="45718" rIns="91422" bIns="45718" rtlCol="0">
            <a:spAutoFit/>
          </a:bodyPr>
          <a:lstStyle/>
          <a:p>
            <a:pPr algn="ctr" defTabSz="914196">
              <a:defRPr/>
            </a:pPr>
            <a:r>
              <a:rPr lang="en-US" sz="1900" b="1" kern="0" dirty="0" smtClean="0">
                <a:solidFill>
                  <a:srgbClr val="1E2D53"/>
                </a:solidFill>
                <a:latin typeface="Arial"/>
                <a:cs typeface="Arial"/>
              </a:rPr>
              <a:t>Changes in Income Across Generations, by Racial Group</a:t>
            </a:r>
            <a:endParaRPr lang="en-US" sz="1900" b="1" kern="0" dirty="0">
              <a:solidFill>
                <a:srgbClr val="1E2D53"/>
              </a:solidFill>
              <a:latin typeface="Arial"/>
              <a:cs typeface="Arial"/>
            </a:endParaRPr>
          </a:p>
        </p:txBody>
      </p:sp>
    </p:spTree>
    <p:extLst>
      <p:ext uri="{BB962C8B-B14F-4D97-AF65-F5344CB8AC3E}">
        <p14:creationId xmlns:p14="http://schemas.microsoft.com/office/powerpoint/2010/main" val="146357491"/>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36D7C1CE-AE59-4E37-A5E7-5571AD4F0703}"/>
              </a:ext>
            </a:extLst>
          </p:cNvPr>
          <p:cNvSpPr/>
          <p:nvPr/>
        </p:nvSpPr>
        <p:spPr>
          <a:xfrm>
            <a:off x="78188" y="683982"/>
            <a:ext cx="12035624" cy="38149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96"/>
            <a:endParaRPr lang="en-US" sz="1900">
              <a:solidFill>
                <a:prstClr val="white"/>
              </a:solidFill>
            </a:endParaRPr>
          </a:p>
        </p:txBody>
      </p:sp>
      <p:sp>
        <p:nvSpPr>
          <p:cNvPr id="7" name="Rectangle 6">
            <a:extLst>
              <a:ext uri="{FF2B5EF4-FFF2-40B4-BE49-F238E27FC236}">
                <a16:creationId xmlns:a16="http://schemas.microsoft.com/office/drawing/2014/main" id="{CE000A48-3788-4C8E-A11E-4DD5A50AB291}"/>
              </a:ext>
            </a:extLst>
          </p:cNvPr>
          <p:cNvSpPr/>
          <p:nvPr/>
        </p:nvSpPr>
        <p:spPr>
          <a:xfrm>
            <a:off x="78188" y="5101359"/>
            <a:ext cx="12035624" cy="38149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96"/>
            <a:endParaRPr lang="en-US" sz="1900">
              <a:solidFill>
                <a:prstClr val="white"/>
              </a:solidFill>
            </a:endParaRPr>
          </a:p>
        </p:txBody>
      </p:sp>
      <p:sp>
        <p:nvSpPr>
          <p:cNvPr id="8" name="Rectangle 7">
            <a:extLst>
              <a:ext uri="{FF2B5EF4-FFF2-40B4-BE49-F238E27FC236}">
                <a16:creationId xmlns:a16="http://schemas.microsoft.com/office/drawing/2014/main" id="{66E33A8D-EE2F-4C4B-9C0C-22330B8208D0}"/>
              </a:ext>
            </a:extLst>
          </p:cNvPr>
          <p:cNvSpPr/>
          <p:nvPr/>
        </p:nvSpPr>
        <p:spPr>
          <a:xfrm>
            <a:off x="78188" y="2704939"/>
            <a:ext cx="12035624" cy="38149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96"/>
            <a:endParaRPr lang="en-US" sz="1900">
              <a:solidFill>
                <a:prstClr val="white"/>
              </a:solidFill>
            </a:endParaRPr>
          </a:p>
        </p:txBody>
      </p:sp>
      <p:sp>
        <p:nvSpPr>
          <p:cNvPr id="9" name="Title 1"/>
          <p:cNvSpPr txBox="1">
            <a:spLocks/>
          </p:cNvSpPr>
          <p:nvPr/>
        </p:nvSpPr>
        <p:spPr>
          <a:xfrm>
            <a:off x="1524000" y="-36505"/>
            <a:ext cx="9144000" cy="720488"/>
          </a:xfrm>
          <a:prstGeom prst="rect">
            <a:avLst/>
          </a:prstGeom>
        </p:spPr>
        <p:txBody>
          <a:bodyPr vert="horz" lIns="91422" tIns="45718" rIns="91422" bIns="45718"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Theories of Racial Disparities</a:t>
            </a:r>
          </a:p>
        </p:txBody>
      </p:sp>
      <p:graphicFrame>
        <p:nvGraphicFramePr>
          <p:cNvPr id="2" name="Table 1"/>
          <p:cNvGraphicFramePr>
            <a:graphicFrameLocks noGrp="1"/>
          </p:cNvGraphicFramePr>
          <p:nvPr>
            <p:extLst>
              <p:ext uri="{D42A27DB-BD31-4B8C-83A1-F6EECF244321}">
                <p14:modId xmlns:p14="http://schemas.microsoft.com/office/powerpoint/2010/main" val="110621787"/>
              </p:ext>
            </p:extLst>
          </p:nvPr>
        </p:nvGraphicFramePr>
        <p:xfrm>
          <a:off x="78188" y="683982"/>
          <a:ext cx="12053712" cy="5588550"/>
        </p:xfrm>
        <a:graphic>
          <a:graphicData uri="http://schemas.openxmlformats.org/drawingml/2006/table">
            <a:tbl>
              <a:tblPr firstRow="1" bandRow="1">
                <a:tableStyleId>{5940675A-B579-460E-94D1-54222C63F5DA}</a:tableStyleId>
              </a:tblPr>
              <a:tblGrid>
                <a:gridCol w="3849868">
                  <a:extLst>
                    <a:ext uri="{9D8B030D-6E8A-4147-A177-3AD203B41FA5}">
                      <a16:colId xmlns:a16="http://schemas.microsoft.com/office/drawing/2014/main" val="4175642808"/>
                    </a:ext>
                  </a:extLst>
                </a:gridCol>
                <a:gridCol w="116840">
                  <a:extLst>
                    <a:ext uri="{9D8B030D-6E8A-4147-A177-3AD203B41FA5}">
                      <a16:colId xmlns:a16="http://schemas.microsoft.com/office/drawing/2014/main" val="20001"/>
                    </a:ext>
                  </a:extLst>
                </a:gridCol>
                <a:gridCol w="8087004">
                  <a:extLst>
                    <a:ext uri="{9D8B030D-6E8A-4147-A177-3AD203B41FA5}">
                      <a16:colId xmlns:a16="http://schemas.microsoft.com/office/drawing/2014/main" val="1880869852"/>
                    </a:ext>
                  </a:extLst>
                </a:gridCol>
              </a:tblGrid>
              <a:tr h="394518">
                <a:tc gridSpan="3">
                  <a:txBody>
                    <a:bodyPr/>
                    <a:lstStyle/>
                    <a:p>
                      <a:pPr algn="l"/>
                      <a:r>
                        <a:rPr lang="en-US" sz="1800" b="1" i="0" dirty="0">
                          <a:solidFill>
                            <a:schemeClr val="bg1"/>
                          </a:solidFill>
                          <a:latin typeface="Arial" panose="020B0604020202020204" pitchFamily="34" charset="0"/>
                          <a:cs typeface="Arial" panose="020B0604020202020204" pitchFamily="34" charset="0"/>
                        </a:rPr>
                        <a:t>Family</a:t>
                      </a:r>
                      <a:r>
                        <a:rPr lang="en-US" sz="1800" b="1" i="0" baseline="0" dirty="0">
                          <a:solidFill>
                            <a:schemeClr val="bg1"/>
                          </a:solidFill>
                          <a:latin typeface="Arial" panose="020B0604020202020204" pitchFamily="34" charset="0"/>
                          <a:cs typeface="Arial" panose="020B0604020202020204" pitchFamily="34" charset="0"/>
                        </a:rPr>
                        <a:t>-Level Factors</a:t>
                      </a:r>
                      <a:endParaRPr lang="en-US" sz="1800" b="1" i="0" dirty="0">
                        <a:solidFill>
                          <a:schemeClr val="bg1"/>
                        </a:solidFill>
                        <a:latin typeface="Arial" panose="020B0604020202020204" pitchFamily="34" charset="0"/>
                        <a:cs typeface="Arial" panose="020B0604020202020204" pitchFamily="34" charset="0"/>
                      </a:endParaRPr>
                    </a:p>
                  </a:txBody>
                  <a:tcPr anchor="ctr">
                    <a:lnB w="12700" cap="flat" cmpd="sng" algn="ctr">
                      <a:solidFill>
                        <a:schemeClr val="tx1"/>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264067445"/>
                  </a:ext>
                </a:extLst>
              </a:tr>
              <a:tr h="394518">
                <a:tc>
                  <a:txBody>
                    <a:bodyPr/>
                    <a:lstStyle/>
                    <a:p>
                      <a:pPr algn="l"/>
                      <a:r>
                        <a:rPr lang="en-US" sz="1800" i="0" dirty="0">
                          <a:latin typeface="Arial" panose="020B0604020202020204" pitchFamily="34" charset="0"/>
                          <a:cs typeface="Arial" panose="020B0604020202020204" pitchFamily="34" charset="0"/>
                        </a:rPr>
                        <a:t> Parental Income</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tcPr>
                </a:tc>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aseline="0" dirty="0">
                          <a:latin typeface="Arial" panose="020B0604020202020204" pitchFamily="34" charset="0"/>
                          <a:cs typeface="Arial" panose="020B0604020202020204" pitchFamily="34" charset="0"/>
                        </a:rPr>
                        <a:t>Magnuson &amp; Duncan 2006; Rothstein &amp; </a:t>
                      </a:r>
                      <a:r>
                        <a:rPr lang="en-US" sz="1600" baseline="0" dirty="0" err="1">
                          <a:latin typeface="Arial" panose="020B0604020202020204" pitchFamily="34" charset="0"/>
                          <a:cs typeface="Arial" panose="020B0604020202020204" pitchFamily="34" charset="0"/>
                        </a:rPr>
                        <a:t>Wozny</a:t>
                      </a:r>
                      <a:r>
                        <a:rPr lang="en-US" sz="1600" baseline="0" dirty="0">
                          <a:latin typeface="Arial" panose="020B0604020202020204" pitchFamily="34" charset="0"/>
                          <a:cs typeface="Arial" panose="020B0604020202020204" pitchFamily="34" charset="0"/>
                        </a:rPr>
                        <a:t> 2012</a:t>
                      </a:r>
                      <a:endParaRPr lang="en-US" sz="1600" i="0" dirty="0">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i="0" dirty="0">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755531791"/>
                  </a:ext>
                </a:extLst>
              </a:tr>
              <a:tr h="394518">
                <a:tc>
                  <a:txBody>
                    <a:bodyPr/>
                    <a:lstStyle/>
                    <a:p>
                      <a:pPr algn="l"/>
                      <a:r>
                        <a:rPr lang="en-US" sz="1800" i="0" dirty="0">
                          <a:latin typeface="Arial" panose="020B0604020202020204" pitchFamily="34" charset="0"/>
                          <a:cs typeface="Arial" panose="020B0604020202020204" pitchFamily="34" charset="0"/>
                        </a:rPr>
                        <a:t> Parental Human</a:t>
                      </a:r>
                      <a:r>
                        <a:rPr lang="en-US" sz="1800" i="0" baseline="0" dirty="0">
                          <a:latin typeface="Arial" panose="020B0604020202020204" pitchFamily="34" charset="0"/>
                          <a:cs typeface="Arial" panose="020B0604020202020204" pitchFamily="34" charset="0"/>
                        </a:rPr>
                        <a:t> Capital &amp; Wealth</a:t>
                      </a:r>
                      <a:endParaRPr lang="en-US" sz="1800" i="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Oliver </a:t>
                      </a:r>
                      <a:r>
                        <a:rPr lang="en-US" sz="1600" baseline="0" dirty="0">
                          <a:latin typeface="Arial" panose="020B0604020202020204" pitchFamily="34" charset="0"/>
                          <a:cs typeface="Arial" panose="020B0604020202020204" pitchFamily="34" charset="0"/>
                        </a:rPr>
                        <a:t>&amp;</a:t>
                      </a:r>
                      <a:r>
                        <a:rPr lang="en-US" sz="1600" dirty="0">
                          <a:latin typeface="Arial" panose="020B0604020202020204" pitchFamily="34" charset="0"/>
                          <a:cs typeface="Arial" panose="020B0604020202020204" pitchFamily="34" charset="0"/>
                        </a:rPr>
                        <a:t> Shapiro 1995; Orr 2003; Conley 2010</a:t>
                      </a:r>
                      <a:endParaRPr lang="en-US" sz="1600" i="0" dirty="0">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i="0" dirty="0">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86652396"/>
                  </a:ext>
                </a:extLst>
              </a:tr>
              <a:tr h="394518">
                <a:tc>
                  <a:txBody>
                    <a:bodyPr/>
                    <a:lstStyle/>
                    <a:p>
                      <a:pPr algn="l"/>
                      <a:r>
                        <a:rPr lang="en-US" sz="1800" i="0" dirty="0">
                          <a:latin typeface="Arial" panose="020B0604020202020204" pitchFamily="34" charset="0"/>
                          <a:cs typeface="Arial" panose="020B0604020202020204" pitchFamily="34" charset="0"/>
                        </a:rPr>
                        <a:t> Family Structure and Stability</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aseline="0" dirty="0">
                          <a:latin typeface="Arial" panose="020B0604020202020204" pitchFamily="34" charset="0"/>
                          <a:cs typeface="Arial" panose="020B0604020202020204" pitchFamily="34" charset="0"/>
                        </a:rPr>
                        <a:t>McAdoo 2002; </a:t>
                      </a:r>
                      <a:r>
                        <a:rPr lang="en-US" sz="1600" baseline="0" dirty="0" err="1">
                          <a:latin typeface="Arial" panose="020B0604020202020204" pitchFamily="34" charset="0"/>
                          <a:cs typeface="Arial" panose="020B0604020202020204" pitchFamily="34" charset="0"/>
                        </a:rPr>
                        <a:t>Burchinal</a:t>
                      </a:r>
                      <a:r>
                        <a:rPr lang="en-US" sz="1600" baseline="0" dirty="0">
                          <a:latin typeface="Arial" panose="020B0604020202020204" pitchFamily="34" charset="0"/>
                          <a:cs typeface="Arial" panose="020B0604020202020204" pitchFamily="34" charset="0"/>
                        </a:rPr>
                        <a:t> et al. 2011</a:t>
                      </a:r>
                      <a:endParaRPr lang="en-US" sz="1600" i="0" dirty="0">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i="0" dirty="0">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082257418"/>
                  </a:ext>
                </a:extLst>
              </a:tr>
              <a:tr h="4393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i="0" dirty="0">
                          <a:latin typeface="Arial" panose="020B0604020202020204" pitchFamily="34" charset="0"/>
                          <a:cs typeface="Arial" panose="020B0604020202020204" pitchFamily="34" charset="0"/>
                        </a:rPr>
                        <a:t> Ability at Birth</a:t>
                      </a:r>
                      <a:endParaRPr lang="en-US" sz="180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Rushton</a:t>
                      </a:r>
                      <a:r>
                        <a:rPr lang="en-US" sz="1600" baseline="0" dirty="0">
                          <a:latin typeface="Arial" panose="020B0604020202020204" pitchFamily="34" charset="0"/>
                          <a:cs typeface="Arial" panose="020B0604020202020204" pitchFamily="34" charset="0"/>
                        </a:rPr>
                        <a:t> &amp; Jensen 2005 </a:t>
                      </a:r>
                      <a:r>
                        <a:rPr lang="en-US" sz="1600" i="1" baseline="0" dirty="0">
                          <a:latin typeface="Arial" panose="020B0604020202020204" pitchFamily="34" charset="0"/>
                          <a:cs typeface="Arial" panose="020B0604020202020204" pitchFamily="34" charset="0"/>
                        </a:rPr>
                        <a:t>vs.</a:t>
                      </a:r>
                      <a:r>
                        <a:rPr lang="en-US" sz="1600" baseline="0" dirty="0">
                          <a:latin typeface="Arial" panose="020B0604020202020204" pitchFamily="34" charset="0"/>
                          <a:cs typeface="Arial" panose="020B0604020202020204" pitchFamily="34" charset="0"/>
                        </a:rPr>
                        <a:t> Fryer &amp; Levitt 2006</a:t>
                      </a:r>
                      <a:endParaRPr lang="en-US" sz="1600" dirty="0">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dirty="0">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362390756"/>
                  </a:ext>
                </a:extLst>
              </a:tr>
              <a:tr h="394518">
                <a:tc grid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1" i="0" baseline="0" dirty="0">
                          <a:solidFill>
                            <a:schemeClr val="bg1"/>
                          </a:solidFill>
                          <a:latin typeface="Arial" panose="020B0604020202020204" pitchFamily="34" charset="0"/>
                          <a:cs typeface="Arial" panose="020B0604020202020204" pitchFamily="34" charset="0"/>
                        </a:rPr>
                        <a:t>Structural Features of Environment</a:t>
                      </a:r>
                      <a:endParaRPr lang="en-US" sz="1800" b="1" i="0" dirty="0">
                        <a:solidFill>
                          <a:schemeClr val="bg1"/>
                        </a:solidFill>
                        <a:latin typeface="Arial" panose="020B0604020202020204" pitchFamily="34" charset="0"/>
                        <a:cs typeface="Arial" panose="020B0604020202020204" pitchFamily="34" charset="0"/>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4095310808"/>
                  </a:ext>
                </a:extLst>
              </a:tr>
              <a:tr h="394518">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aseline="0" dirty="0">
                          <a:latin typeface="Arial" panose="020B0604020202020204" pitchFamily="34" charset="0"/>
                          <a:cs typeface="Arial" panose="020B0604020202020204" pitchFamily="34" charset="0"/>
                        </a:rPr>
                        <a:t> Segregation, Neighborhoods</a:t>
                      </a:r>
                      <a:endParaRPr lang="en-US" sz="180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dirty="0">
                        <a:latin typeface="Arial" panose="020B0604020202020204" pitchFamily="34" charset="0"/>
                        <a:cs typeface="Arial" panose="020B0604020202020204" pitchFamily="34" charset="0"/>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Massey </a:t>
                      </a:r>
                      <a:r>
                        <a:rPr lang="en-US" sz="1600" baseline="0" dirty="0">
                          <a:latin typeface="Arial" panose="020B0604020202020204" pitchFamily="34" charset="0"/>
                          <a:cs typeface="Arial" panose="020B0604020202020204" pitchFamily="34" charset="0"/>
                        </a:rPr>
                        <a:t>&amp; </a:t>
                      </a:r>
                      <a:r>
                        <a:rPr lang="en-US" sz="1600" dirty="0">
                          <a:latin typeface="Arial" panose="020B0604020202020204" pitchFamily="34" charset="0"/>
                          <a:cs typeface="Arial" panose="020B0604020202020204" pitchFamily="34" charset="0"/>
                        </a:rPr>
                        <a:t>Denton 1993;</a:t>
                      </a:r>
                      <a:r>
                        <a:rPr lang="en-US" sz="1600" baseline="0" dirty="0">
                          <a:latin typeface="Arial" panose="020B0604020202020204" pitchFamily="34" charset="0"/>
                          <a:cs typeface="Arial" panose="020B0604020202020204" pitchFamily="34" charset="0"/>
                        </a:rPr>
                        <a:t> </a:t>
                      </a:r>
                      <a:r>
                        <a:rPr lang="en-US" sz="1600" dirty="0">
                          <a:latin typeface="Arial" panose="020B0604020202020204" pitchFamily="34" charset="0"/>
                          <a:cs typeface="Arial" panose="020B0604020202020204" pitchFamily="34" charset="0"/>
                        </a:rPr>
                        <a:t>Wilson 1987; Sampson and Wilson 1995; Smith 2005</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972335621"/>
                  </a:ext>
                </a:extLst>
              </a:tr>
              <a:tr h="394518">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aseline="0" dirty="0">
                          <a:latin typeface="Arial" panose="020B0604020202020204" pitchFamily="34" charset="0"/>
                          <a:cs typeface="Arial" panose="020B0604020202020204" pitchFamily="34" charset="0"/>
                        </a:rPr>
                        <a:t> School Quality</a:t>
                      </a:r>
                      <a:endParaRPr lang="en-US" sz="180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dirty="0">
                        <a:latin typeface="Arial" panose="020B0604020202020204" pitchFamily="34" charset="0"/>
                        <a:cs typeface="Arial" panose="020B0604020202020204" pitchFamily="34" charset="0"/>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aseline="0" dirty="0" smtClean="0">
                          <a:latin typeface="Arial" panose="020B0604020202020204" pitchFamily="34" charset="0"/>
                          <a:cs typeface="Arial" panose="020B0604020202020204" pitchFamily="34" charset="0"/>
                        </a:rPr>
                        <a:t>Card </a:t>
                      </a:r>
                      <a:r>
                        <a:rPr lang="en-US" sz="1600" baseline="0" dirty="0">
                          <a:latin typeface="Arial" panose="020B0604020202020204" pitchFamily="34" charset="0"/>
                          <a:cs typeface="Arial" panose="020B0604020202020204" pitchFamily="34" charset="0"/>
                        </a:rPr>
                        <a:t>&amp; Krueger 1992; Jencks &amp; Phillips 1998; Dobbie &amp; Fryer 2011</a:t>
                      </a:r>
                      <a:endParaRPr lang="en-US" sz="1600" dirty="0">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54253340"/>
                  </a:ext>
                </a:extLst>
              </a:tr>
              <a:tr h="394518">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800" b="0" dirty="0">
                          <a:latin typeface="Arial" panose="020B0604020202020204" pitchFamily="34" charset="0"/>
                          <a:cs typeface="Arial" panose="020B0604020202020204" pitchFamily="34" charset="0"/>
                        </a:rPr>
                        <a:t> Discrimination in the Labor</a:t>
                      </a:r>
                      <a:r>
                        <a:rPr lang="en-US" sz="1800" b="0" baseline="0" dirty="0">
                          <a:latin typeface="Arial" panose="020B0604020202020204" pitchFamily="34" charset="0"/>
                          <a:cs typeface="Arial" panose="020B0604020202020204" pitchFamily="34" charset="0"/>
                        </a:rPr>
                        <a:t> Market</a:t>
                      </a:r>
                      <a:endParaRPr lang="en-US" sz="1800" b="1" baseline="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dirty="0">
                        <a:latin typeface="Arial" panose="020B0604020202020204" pitchFamily="34" charset="0"/>
                        <a:cs typeface="Arial" panose="020B0604020202020204" pitchFamily="34" charset="0"/>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aseline="0" dirty="0">
                          <a:latin typeface="Arial" panose="020B0604020202020204" pitchFamily="34" charset="0"/>
                          <a:cs typeface="Arial" panose="020B0604020202020204" pitchFamily="34" charset="0"/>
                        </a:rPr>
                        <a:t>Donohue &amp; Heckman 1992; Heckman 1998; Pager 2003; Bertrand &amp; Mullainathan 2004</a:t>
                      </a:r>
                      <a:endParaRPr lang="en-US" sz="1600" dirty="0">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57978832"/>
                  </a:ext>
                </a:extLst>
              </a:tr>
              <a:tr h="394518">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800" b="1" baseline="0" dirty="0">
                          <a:latin typeface="Arial" panose="020B0604020202020204" pitchFamily="34" charset="0"/>
                          <a:cs typeface="Arial" panose="020B0604020202020204" pitchFamily="34" charset="0"/>
                        </a:rPr>
                        <a:t> </a:t>
                      </a:r>
                      <a:r>
                        <a:rPr lang="en-US" sz="1800" b="0" baseline="0" dirty="0">
                          <a:latin typeface="Arial" panose="020B0604020202020204" pitchFamily="34" charset="0"/>
                          <a:cs typeface="Arial" panose="020B0604020202020204" pitchFamily="34" charset="0"/>
                        </a:rPr>
                        <a:t>Discrimination in </a:t>
                      </a:r>
                      <a:r>
                        <a:rPr lang="en-US" sz="1800" baseline="0" dirty="0">
                          <a:latin typeface="Arial" panose="020B0604020202020204" pitchFamily="34" charset="0"/>
                          <a:cs typeface="Arial" panose="020B0604020202020204" pitchFamily="34" charset="0"/>
                        </a:rPr>
                        <a:t>Criminal Justice</a:t>
                      </a:r>
                      <a:endParaRPr lang="en-US" sz="180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dirty="0">
                        <a:latin typeface="Arial" panose="020B0604020202020204" pitchFamily="34" charset="0"/>
                        <a:cs typeface="Arial" panose="020B0604020202020204" pitchFamily="34" charset="0"/>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aseline="0" dirty="0" err="1">
                          <a:latin typeface="Arial" panose="020B0604020202020204" pitchFamily="34" charset="0"/>
                          <a:cs typeface="Arial" panose="020B0604020202020204" pitchFamily="34" charset="0"/>
                        </a:rPr>
                        <a:t>Steffensmeier</a:t>
                      </a:r>
                      <a:r>
                        <a:rPr lang="en-US" sz="1600" baseline="0" dirty="0">
                          <a:latin typeface="Arial" panose="020B0604020202020204" pitchFamily="34" charset="0"/>
                          <a:cs typeface="Arial" panose="020B0604020202020204" pitchFamily="34" charset="0"/>
                        </a:rPr>
                        <a:t>, Ulmer, Kramer 1998; </a:t>
                      </a:r>
                      <a:r>
                        <a:rPr lang="en-US" sz="1600" baseline="0" dirty="0" err="1">
                          <a:latin typeface="Arial" panose="020B0604020202020204" pitchFamily="34" charset="0"/>
                          <a:cs typeface="Arial" panose="020B0604020202020204" pitchFamily="34" charset="0"/>
                        </a:rPr>
                        <a:t>Eberhardt</a:t>
                      </a:r>
                      <a:r>
                        <a:rPr lang="en-US" sz="1600" baseline="0" dirty="0">
                          <a:latin typeface="Arial" panose="020B0604020202020204" pitchFamily="34" charset="0"/>
                          <a:cs typeface="Arial" panose="020B0604020202020204" pitchFamily="34" charset="0"/>
                        </a:rPr>
                        <a:t> et al. 2004; Alexander 2010</a:t>
                      </a:r>
                      <a:endParaRPr lang="en-US" sz="1600" dirty="0">
                        <a:latin typeface="Arial" panose="020B0604020202020204" pitchFamily="34" charset="0"/>
                        <a:cs typeface="Arial" panose="020B0604020202020204" pitchFamily="34" charset="0"/>
                      </a:endParaRPr>
                    </a:p>
                  </a:txBody>
                  <a:tcPr anchor="ctr">
                    <a:lnL w="12700" cmpd="sng">
                      <a:noFill/>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711742304"/>
                  </a:ext>
                </a:extLst>
              </a:tr>
              <a:tr h="431436">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0" dirty="0">
                          <a:latin typeface="Arial" panose="020B0604020202020204" pitchFamily="34" charset="0"/>
                          <a:cs typeface="Arial" panose="020B0604020202020204" pitchFamily="34" charset="0"/>
                        </a:rPr>
                        <a:t> Social </a:t>
                      </a:r>
                      <a:r>
                        <a:rPr lang="en-US" sz="1800" b="0" dirty="0" smtClean="0">
                          <a:latin typeface="Arial" panose="020B0604020202020204" pitchFamily="34" charset="0"/>
                          <a:cs typeface="Arial" panose="020B0604020202020204" pitchFamily="34" charset="0"/>
                        </a:rPr>
                        <a:t>Alienation,</a:t>
                      </a:r>
                      <a:r>
                        <a:rPr lang="en-US" sz="1800" b="0" baseline="0" dirty="0" smtClean="0">
                          <a:latin typeface="Arial" panose="020B0604020202020204" pitchFamily="34" charset="0"/>
                          <a:cs typeface="Arial" panose="020B0604020202020204" pitchFamily="34" charset="0"/>
                        </a:rPr>
                        <a:t> </a:t>
                      </a:r>
                      <a:r>
                        <a:rPr lang="en-US" sz="1800" b="0" dirty="0" smtClean="0">
                          <a:latin typeface="Arial" panose="020B0604020202020204" pitchFamily="34" charset="0"/>
                          <a:cs typeface="Arial" panose="020B0604020202020204" pitchFamily="34" charset="0"/>
                        </a:rPr>
                        <a:t>Stereo</a:t>
                      </a:r>
                      <a:r>
                        <a:rPr lang="en-US" sz="1800" b="0" baseline="0" dirty="0" smtClean="0">
                          <a:latin typeface="Arial" panose="020B0604020202020204" pitchFamily="34" charset="0"/>
                          <a:cs typeface="Arial" panose="020B0604020202020204" pitchFamily="34" charset="0"/>
                        </a:rPr>
                        <a:t>type </a:t>
                      </a:r>
                      <a:r>
                        <a:rPr lang="en-US" sz="1800" b="0" baseline="0" dirty="0">
                          <a:latin typeface="Arial" panose="020B0604020202020204" pitchFamily="34" charset="0"/>
                          <a:cs typeface="Arial" panose="020B0604020202020204" pitchFamily="34" charset="0"/>
                        </a:rPr>
                        <a:t>Threat</a:t>
                      </a:r>
                      <a:endParaRPr lang="en-US" sz="1800" baseline="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600" baseline="0" dirty="0">
                        <a:latin typeface="Arial" panose="020B0604020202020204" pitchFamily="34" charset="0"/>
                        <a:cs typeface="Arial" panose="020B0604020202020204" pitchFamily="34" charset="0"/>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aseline="0" dirty="0">
                          <a:latin typeface="Arial" panose="020B0604020202020204" pitchFamily="34" charset="0"/>
                          <a:cs typeface="Arial" panose="020B0604020202020204" pitchFamily="34" charset="0"/>
                        </a:rPr>
                        <a:t>Steele &amp; Aaronson 1995; Tatum 2004; Glover, </a:t>
                      </a:r>
                      <a:r>
                        <a:rPr lang="en-US" sz="1600" baseline="0" dirty="0" err="1">
                          <a:latin typeface="Arial" panose="020B0604020202020204" pitchFamily="34" charset="0"/>
                          <a:cs typeface="Arial" panose="020B0604020202020204" pitchFamily="34" charset="0"/>
                        </a:rPr>
                        <a:t>Pallais</a:t>
                      </a:r>
                      <a:r>
                        <a:rPr lang="en-US" sz="1600" baseline="0" dirty="0">
                          <a:latin typeface="Arial" panose="020B0604020202020204" pitchFamily="34" charset="0"/>
                          <a:cs typeface="Arial" panose="020B0604020202020204" pitchFamily="34" charset="0"/>
                        </a:rPr>
                        <a:t>, </a:t>
                      </a:r>
                      <a:r>
                        <a:rPr lang="en-US" sz="1600" baseline="0" dirty="0" err="1">
                          <a:latin typeface="Arial" panose="020B0604020202020204" pitchFamily="34" charset="0"/>
                          <a:cs typeface="Arial" panose="020B0604020202020204" pitchFamily="34" charset="0"/>
                        </a:rPr>
                        <a:t>Pariente</a:t>
                      </a:r>
                      <a:r>
                        <a:rPr lang="en-US" sz="1600" baseline="0" dirty="0">
                          <a:latin typeface="Arial" panose="020B0604020202020204" pitchFamily="34" charset="0"/>
                          <a:cs typeface="Arial" panose="020B0604020202020204" pitchFamily="34" charset="0"/>
                        </a:rPr>
                        <a:t> 2017</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408876990"/>
                  </a:ext>
                </a:extLst>
              </a:tr>
              <a:tr h="378096">
                <a:tc gridSpan="3">
                  <a:txBody>
                    <a:bodyPr/>
                    <a:lstStyle/>
                    <a:p>
                      <a:pPr algn="l"/>
                      <a:r>
                        <a:rPr lang="en-US" sz="1800" b="1" dirty="0" smtClean="0">
                          <a:solidFill>
                            <a:schemeClr val="bg1"/>
                          </a:solidFill>
                          <a:latin typeface="Arial" panose="020B0604020202020204" pitchFamily="34" charset="0"/>
                          <a:cs typeface="Arial" panose="020B0604020202020204" pitchFamily="34" charset="0"/>
                        </a:rPr>
                        <a:t>Cultural </a:t>
                      </a:r>
                      <a:r>
                        <a:rPr lang="en-US" sz="1800" b="1" dirty="0">
                          <a:solidFill>
                            <a:schemeClr val="bg1"/>
                          </a:solidFill>
                          <a:latin typeface="Arial" panose="020B0604020202020204" pitchFamily="34" charset="0"/>
                          <a:cs typeface="Arial" panose="020B0604020202020204" pitchFamily="34" charset="0"/>
                        </a:rPr>
                        <a:t>Factors and Social</a:t>
                      </a:r>
                      <a:r>
                        <a:rPr lang="en-US" sz="1800" b="1" baseline="0" dirty="0">
                          <a:solidFill>
                            <a:schemeClr val="bg1"/>
                          </a:solidFill>
                          <a:latin typeface="Arial" panose="020B0604020202020204" pitchFamily="34" charset="0"/>
                          <a:cs typeface="Arial" panose="020B0604020202020204" pitchFamily="34" charset="0"/>
                        </a:rPr>
                        <a:t> Norms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4287162529"/>
                  </a:ext>
                </a:extLst>
              </a:tr>
              <a:tr h="394518">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0" dirty="0">
                          <a:latin typeface="Arial" panose="020B0604020202020204" pitchFamily="34" charset="0"/>
                          <a:cs typeface="Arial" panose="020B0604020202020204" pitchFamily="34" charset="0"/>
                        </a:rPr>
                        <a:t> Identity</a:t>
                      </a:r>
                      <a:r>
                        <a:rPr lang="en-US" sz="1800" b="0" baseline="0" dirty="0">
                          <a:latin typeface="Arial" panose="020B0604020202020204" pitchFamily="34" charset="0"/>
                          <a:cs typeface="Arial" panose="020B0604020202020204" pitchFamily="34" charset="0"/>
                        </a:rPr>
                        <a:t> and Oppositional Norms</a:t>
                      </a:r>
                      <a:endParaRPr lang="en-US" sz="180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kern="1200" dirty="0">
                          <a:solidFill>
                            <a:schemeClr val="tx1"/>
                          </a:solidFill>
                          <a:effectLst/>
                          <a:latin typeface="Arial" panose="020B0604020202020204" pitchFamily="34" charset="0"/>
                          <a:ea typeface="+mn-ea"/>
                          <a:cs typeface="Arial" panose="020B0604020202020204" pitchFamily="34" charset="0"/>
                        </a:rPr>
                        <a:t>Fordham &amp; </a:t>
                      </a:r>
                      <a:r>
                        <a:rPr lang="en-US" sz="1600" kern="1200" dirty="0" err="1">
                          <a:solidFill>
                            <a:schemeClr val="tx1"/>
                          </a:solidFill>
                          <a:effectLst/>
                          <a:latin typeface="Arial" panose="020B0604020202020204" pitchFamily="34" charset="0"/>
                          <a:ea typeface="+mn-ea"/>
                          <a:cs typeface="Arial" panose="020B0604020202020204" pitchFamily="34" charset="0"/>
                        </a:rPr>
                        <a:t>Ogbu</a:t>
                      </a:r>
                      <a:r>
                        <a:rPr lang="en-US" sz="1600" kern="1200" baseline="0" dirty="0">
                          <a:solidFill>
                            <a:schemeClr val="tx1"/>
                          </a:solidFill>
                          <a:effectLst/>
                          <a:latin typeface="Arial" panose="020B0604020202020204" pitchFamily="34" charset="0"/>
                          <a:ea typeface="+mn-ea"/>
                          <a:cs typeface="Arial" panose="020B0604020202020204" pitchFamily="34" charset="0"/>
                        </a:rPr>
                        <a:t> 1986</a:t>
                      </a:r>
                      <a:r>
                        <a:rPr lang="en-US" sz="1600" kern="1200" dirty="0">
                          <a:solidFill>
                            <a:schemeClr val="tx1"/>
                          </a:solidFill>
                          <a:effectLst/>
                          <a:latin typeface="Arial" panose="020B0604020202020204" pitchFamily="34" charset="0"/>
                          <a:ea typeface="+mn-ea"/>
                          <a:cs typeface="Arial" panose="020B0604020202020204" pitchFamily="34" charset="0"/>
                        </a:rPr>
                        <a:t>;</a:t>
                      </a:r>
                      <a:r>
                        <a:rPr lang="en-US" sz="1600" dirty="0">
                          <a:latin typeface="Arial" panose="020B0604020202020204" pitchFamily="34" charset="0"/>
                          <a:cs typeface="Arial" panose="020B0604020202020204" pitchFamily="34" charset="0"/>
                        </a:rPr>
                        <a:t> </a:t>
                      </a:r>
                      <a:r>
                        <a:rPr lang="en-US" sz="1600" dirty="0" err="1">
                          <a:latin typeface="Arial" panose="020B0604020202020204" pitchFamily="34" charset="0"/>
                          <a:cs typeface="Arial" panose="020B0604020202020204" pitchFamily="34" charset="0"/>
                        </a:rPr>
                        <a:t>Noguera</a:t>
                      </a:r>
                      <a:r>
                        <a:rPr lang="en-US" sz="1600" baseline="0" dirty="0">
                          <a:latin typeface="Arial" panose="020B0604020202020204" pitchFamily="34" charset="0"/>
                          <a:cs typeface="Arial" panose="020B0604020202020204" pitchFamily="34" charset="0"/>
                        </a:rPr>
                        <a:t> 2003; Carter 2005; Austen-Smith &amp; </a:t>
                      </a:r>
                      <a:r>
                        <a:rPr lang="en-US" sz="1600" dirty="0">
                          <a:latin typeface="Arial" panose="020B0604020202020204" pitchFamily="34" charset="0"/>
                          <a:cs typeface="Arial" panose="020B0604020202020204" pitchFamily="34" charset="0"/>
                        </a:rPr>
                        <a:t>Fryer 2005</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50702140"/>
                  </a:ext>
                </a:extLst>
              </a:tr>
              <a:tr h="394518">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0" dirty="0">
                          <a:latin typeface="Arial" panose="020B0604020202020204" pitchFamily="34" charset="0"/>
                          <a:cs typeface="Arial" panose="020B0604020202020204" pitchFamily="34" charset="0"/>
                        </a:rPr>
                        <a:t> Aspirations or Role Models</a:t>
                      </a:r>
                      <a:endParaRPr lang="en-US" sz="1800" baseline="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aseline="0" dirty="0">
                          <a:latin typeface="Arial" panose="020B0604020202020204" pitchFamily="34" charset="0"/>
                          <a:cs typeface="Arial" panose="020B0604020202020204" pitchFamily="34" charset="0"/>
                        </a:rPr>
                        <a:t>Mickelson 1990; </a:t>
                      </a:r>
                      <a:r>
                        <a:rPr lang="en-US" sz="1600" dirty="0">
                          <a:latin typeface="Arial" panose="020B0604020202020204" pitchFamily="34" charset="0"/>
                          <a:cs typeface="Arial" panose="020B0604020202020204" pitchFamily="34" charset="0"/>
                        </a:rPr>
                        <a:t>Small, Harding, </a:t>
                      </a:r>
                      <a:r>
                        <a:rPr lang="en-US" sz="1600" baseline="0" dirty="0">
                          <a:latin typeface="Arial" panose="020B0604020202020204" pitchFamily="34" charset="0"/>
                          <a:cs typeface="Arial" panose="020B0604020202020204" pitchFamily="34" charset="0"/>
                        </a:rPr>
                        <a:t>&amp; Lamont 2010</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919885384"/>
                  </a:ext>
                </a:extLst>
              </a:tr>
            </a:tbl>
          </a:graphicData>
        </a:graphic>
      </p:graphicFrame>
    </p:spTree>
    <p:extLst>
      <p:ext uri="{BB962C8B-B14F-4D97-AF65-F5344CB8AC3E}">
        <p14:creationId xmlns:p14="http://schemas.microsoft.com/office/powerpoint/2010/main" val="2557035349"/>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347216" y="1283970"/>
            <a:ext cx="9499854" cy="5181600"/>
          </a:xfrm>
        </p:spPr>
        <p:txBody>
          <a:bodyPr>
            <a:normAutofit/>
          </a:bodyPr>
          <a:lstStyle/>
          <a:p>
            <a:pPr>
              <a:buClr>
                <a:srgbClr val="20497D"/>
              </a:buClr>
              <a:buFont typeface="Wingdings" panose="05000000000000000000" pitchFamily="2" charset="2"/>
              <a:buChar char="§"/>
            </a:pPr>
            <a:r>
              <a:rPr lang="en-US" sz="2200" dirty="0">
                <a:solidFill>
                  <a:srgbClr val="000000"/>
                </a:solidFill>
                <a:latin typeface="Arial" panose="020B0604020202020204" pitchFamily="34" charset="0"/>
                <a:cs typeface="Arial" panose="020B0604020202020204" pitchFamily="34" charset="0"/>
              </a:rPr>
              <a:t>All racial groups in the U.S. have similar rates of </a:t>
            </a:r>
            <a:r>
              <a:rPr lang="en-US" sz="2200" i="1" dirty="0">
                <a:solidFill>
                  <a:srgbClr val="000000"/>
                </a:solidFill>
                <a:latin typeface="Arial" panose="020B0604020202020204" pitchFamily="34" charset="0"/>
                <a:cs typeface="Arial" panose="020B0604020202020204" pitchFamily="34" charset="0"/>
              </a:rPr>
              <a:t>relative </a:t>
            </a:r>
            <a:r>
              <a:rPr lang="en-US" sz="2200" dirty="0">
                <a:solidFill>
                  <a:srgbClr val="000000"/>
                </a:solidFill>
                <a:latin typeface="Arial" panose="020B0604020202020204" pitchFamily="34" charset="0"/>
                <a:cs typeface="Arial" panose="020B0604020202020204" pitchFamily="34" charset="0"/>
              </a:rPr>
              <a:t>mobility </a:t>
            </a:r>
            <a:r>
              <a:rPr lang="en-US" sz="2200" dirty="0">
                <a:solidFill>
                  <a:srgbClr val="000000"/>
                </a:solidFill>
                <a:latin typeface="Arial" panose="020B0604020202020204" pitchFamily="34" charset="0"/>
                <a:cs typeface="Arial" panose="020B0604020202020204" pitchFamily="34" charset="0"/>
                <a:sym typeface="Wingdings" panose="05000000000000000000" pitchFamily="2" charset="2"/>
              </a:rPr>
              <a:t> will converge rapidly to steady state</a:t>
            </a:r>
            <a:endParaRPr lang="en-US" sz="2200" dirty="0">
              <a:solidFill>
                <a:srgbClr val="000000"/>
              </a:solidFill>
              <a:latin typeface="Arial" panose="020B0604020202020204" pitchFamily="34" charset="0"/>
              <a:cs typeface="Arial" panose="020B0604020202020204" pitchFamily="34" charset="0"/>
            </a:endParaRPr>
          </a:p>
          <a:p>
            <a:pPr>
              <a:buClr>
                <a:srgbClr val="20497D"/>
              </a:buClr>
              <a:buFont typeface="Wingdings" panose="05000000000000000000" pitchFamily="2" charset="2"/>
              <a:buChar char="§"/>
            </a:pPr>
            <a:endParaRPr lang="en-US" sz="2200" dirty="0">
              <a:solidFill>
                <a:srgbClr val="000000"/>
              </a:solidFill>
              <a:latin typeface="Arial" panose="020B0604020202020204" pitchFamily="34" charset="0"/>
              <a:cs typeface="Arial" panose="020B0604020202020204" pitchFamily="34" charset="0"/>
            </a:endParaRPr>
          </a:p>
          <a:p>
            <a:pPr>
              <a:buClr>
                <a:srgbClr val="20497D"/>
              </a:buClr>
              <a:buFont typeface="Wingdings" panose="05000000000000000000" pitchFamily="2" charset="2"/>
              <a:buChar char="§"/>
            </a:pPr>
            <a:endParaRPr lang="en-US" sz="2200" dirty="0">
              <a:solidFill>
                <a:srgbClr val="000000"/>
              </a:solidFill>
              <a:latin typeface="Arial" panose="020B0604020202020204" pitchFamily="34" charset="0"/>
              <a:cs typeface="Arial" panose="020B0604020202020204" pitchFamily="34" charset="0"/>
            </a:endParaRPr>
          </a:p>
          <a:p>
            <a:pPr>
              <a:buClr>
                <a:srgbClr val="20497D"/>
              </a:buClr>
              <a:buFont typeface="Wingdings" panose="05000000000000000000" pitchFamily="2" charset="2"/>
              <a:buChar char="§"/>
            </a:pPr>
            <a:r>
              <a:rPr lang="en-US" sz="2200" dirty="0">
                <a:solidFill>
                  <a:srgbClr val="000000"/>
                </a:solidFill>
                <a:latin typeface="Arial" panose="020B0604020202020204" pitchFamily="34" charset="0"/>
                <a:cs typeface="Arial" panose="020B0604020202020204" pitchFamily="34" charset="0"/>
              </a:rPr>
              <a:t>Key driver of disparities is therefore intergenerational gap in absolute mobility, e.g. between blacks and whites</a:t>
            </a:r>
          </a:p>
          <a:p>
            <a:pPr>
              <a:buClr>
                <a:srgbClr val="20497D"/>
              </a:buClr>
              <a:buFont typeface="Wingdings" panose="05000000000000000000" pitchFamily="2" charset="2"/>
              <a:buChar char="§"/>
            </a:pPr>
            <a:endParaRPr lang="en-US" sz="2200" dirty="0">
              <a:solidFill>
                <a:srgbClr val="000000"/>
              </a:solidFill>
              <a:latin typeface="Arial" panose="020B0604020202020204" pitchFamily="34" charset="0"/>
              <a:cs typeface="Arial" panose="020B0604020202020204" pitchFamily="34" charset="0"/>
            </a:endParaRPr>
          </a:p>
          <a:p>
            <a:pPr lvl="1">
              <a:buClr>
                <a:srgbClr val="20497D"/>
              </a:buClr>
              <a:buFont typeface="Wingdings" panose="05000000000000000000" pitchFamily="2" charset="2"/>
              <a:buChar char="§"/>
            </a:pPr>
            <a:r>
              <a:rPr lang="en-US" sz="2200" dirty="0">
                <a:solidFill>
                  <a:srgbClr val="000000"/>
                </a:solidFill>
                <a:latin typeface="Arial" panose="020B0604020202020204" pitchFamily="34" charset="0"/>
                <a:cs typeface="Arial" panose="020B0604020202020204" pitchFamily="34" charset="0"/>
              </a:rPr>
              <a:t>Why do black children have lower incomes than white children </a:t>
            </a:r>
            <a:r>
              <a:rPr lang="en-US" sz="2200" i="1" dirty="0">
                <a:solidFill>
                  <a:srgbClr val="000000"/>
                </a:solidFill>
                <a:latin typeface="Arial" panose="020B0604020202020204" pitchFamily="34" charset="0"/>
                <a:cs typeface="Arial" panose="020B0604020202020204" pitchFamily="34" charset="0"/>
              </a:rPr>
              <a:t>conditional</a:t>
            </a:r>
            <a:r>
              <a:rPr lang="en-US" sz="2200" dirty="0">
                <a:solidFill>
                  <a:srgbClr val="000000"/>
                </a:solidFill>
                <a:latin typeface="Arial" panose="020B0604020202020204" pitchFamily="34" charset="0"/>
                <a:cs typeface="Arial" panose="020B0604020202020204" pitchFamily="34" charset="0"/>
              </a:rPr>
              <a:t> on parent income?</a:t>
            </a:r>
          </a:p>
          <a:p>
            <a:pPr>
              <a:buClr>
                <a:srgbClr val="20497D"/>
              </a:buClr>
              <a:buFont typeface="Wingdings" panose="05000000000000000000" pitchFamily="2" charset="2"/>
              <a:buChar char="§"/>
            </a:pPr>
            <a:endParaRPr lang="en-US" sz="2200" dirty="0">
              <a:solidFill>
                <a:srgbClr val="000000"/>
              </a:solidFill>
              <a:latin typeface="Arial" panose="020B0604020202020204" pitchFamily="34" charset="0"/>
              <a:cs typeface="Arial" panose="020B0604020202020204" pitchFamily="34" charset="0"/>
            </a:endParaRPr>
          </a:p>
          <a:p>
            <a:pPr>
              <a:buClr>
                <a:srgbClr val="20497D"/>
              </a:buClr>
              <a:buFont typeface="Wingdings" panose="05000000000000000000" pitchFamily="2" charset="2"/>
              <a:buChar char="§"/>
            </a:pPr>
            <a:endParaRPr lang="en-US" sz="2200" dirty="0">
              <a:solidFill>
                <a:srgbClr val="000000"/>
              </a:solidFill>
              <a:latin typeface="Arial" panose="020B0604020202020204" pitchFamily="34" charset="0"/>
              <a:cs typeface="Arial" panose="020B0604020202020204" pitchFamily="34" charset="0"/>
            </a:endParaRPr>
          </a:p>
          <a:p>
            <a:pPr>
              <a:buClr>
                <a:srgbClr val="20497D"/>
              </a:buClr>
              <a:buFont typeface="Wingdings" panose="05000000000000000000" pitchFamily="2" charset="2"/>
              <a:buChar char="§"/>
            </a:pPr>
            <a:r>
              <a:rPr lang="en-US" sz="2200" dirty="0">
                <a:solidFill>
                  <a:srgbClr val="000000"/>
                </a:solidFill>
                <a:latin typeface="Arial" panose="020B0604020202020204" pitchFamily="34" charset="0"/>
                <a:cs typeface="Arial" panose="020B0604020202020204" pitchFamily="34" charset="0"/>
              </a:rPr>
              <a:t>Rest of the talk: test a range of explanations for black-white intergenerational gaps</a:t>
            </a:r>
          </a:p>
        </p:txBody>
      </p:sp>
      <p:sp>
        <p:nvSpPr>
          <p:cNvPr id="9" name="Title 1"/>
          <p:cNvSpPr txBox="1">
            <a:spLocks/>
          </p:cNvSpPr>
          <p:nvPr/>
        </p:nvSpPr>
        <p:spPr>
          <a:xfrm>
            <a:off x="1402080" y="90714"/>
            <a:ext cx="9534144" cy="102076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Intergenerational Persistence of Racial Disparities: Summary</a:t>
            </a:r>
          </a:p>
        </p:txBody>
      </p:sp>
    </p:spTree>
    <p:extLst>
      <p:ext uri="{BB962C8B-B14F-4D97-AF65-F5344CB8AC3E}">
        <p14:creationId xmlns:p14="http://schemas.microsoft.com/office/powerpoint/2010/main" val="2606452198"/>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E24BF63-0D79-4463-B408-122D2E2C3F4A}"/>
              </a:ext>
            </a:extLst>
          </p:cNvPr>
          <p:cNvSpPr/>
          <p:nvPr/>
        </p:nvSpPr>
        <p:spPr>
          <a:xfrm>
            <a:off x="2670221" y="101948"/>
            <a:ext cx="6858000" cy="1188720"/>
          </a:xfrm>
          <a:prstGeom prst="rect">
            <a:avLst/>
          </a:prstGeom>
          <a:solidFill>
            <a:srgbClr val="E5E5E5"/>
          </a:solidFill>
          <a:ln w="25400" cap="flat" cmpd="sng" algn="ctr">
            <a:noFill/>
            <a:prstDash val="solid"/>
          </a:ln>
          <a:effectLst/>
        </p:spPr>
        <p:txBody>
          <a:bodyPr lIns="91432" tIns="45718" rIns="91432" bIns="45718" rtlCol="0" anchor="ctr"/>
          <a:lstStyle/>
          <a:p>
            <a:pPr marL="457155"/>
            <a:r>
              <a:rPr lang="en-US" sz="2400" b="1" kern="0" dirty="0">
                <a:solidFill>
                  <a:prstClr val="white"/>
                </a:solidFill>
                <a:latin typeface="Arial" panose="020B0604020202020204" pitchFamily="34" charset="0"/>
                <a:cs typeface="Arial" panose="020B0604020202020204" pitchFamily="34" charset="0"/>
              </a:rPr>
              <a:t>   	</a:t>
            </a:r>
            <a:endParaRPr lang="en-US" sz="3200" b="1" kern="0" dirty="0">
              <a:solidFill>
                <a:prstClr val="white"/>
              </a:solidFill>
              <a:latin typeface="Arial" panose="020B0604020202020204" pitchFamily="34" charset="0"/>
              <a:cs typeface="Arial" panose="020B0604020202020204" pitchFamily="34" charset="0"/>
            </a:endParaRPr>
          </a:p>
        </p:txBody>
      </p:sp>
      <p:sp>
        <p:nvSpPr>
          <p:cNvPr id="6" name="Oval 5">
            <a:extLst>
              <a:ext uri="{FF2B5EF4-FFF2-40B4-BE49-F238E27FC236}">
                <a16:creationId xmlns:a16="http://schemas.microsoft.com/office/drawing/2014/main" id="{03FE699B-2454-44BF-929B-9136065CD605}"/>
              </a:ext>
            </a:extLst>
          </p:cNvPr>
          <p:cNvSpPr/>
          <p:nvPr/>
        </p:nvSpPr>
        <p:spPr>
          <a:xfrm>
            <a:off x="2505699" y="441902"/>
            <a:ext cx="548640" cy="548640"/>
          </a:xfrm>
          <a:prstGeom prst="ellipse">
            <a:avLst/>
          </a:prstGeom>
          <a:solidFill>
            <a:schemeClr val="bg1"/>
          </a:solidFill>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5E5E5"/>
                </a:solidFill>
                <a:latin typeface="Arial" panose="020B0604020202020204" pitchFamily="34" charset="0"/>
                <a:cs typeface="Arial" panose="020B0604020202020204" pitchFamily="34" charset="0"/>
              </a:rPr>
              <a:t>1</a:t>
            </a:r>
          </a:p>
        </p:txBody>
      </p:sp>
      <p:sp>
        <p:nvSpPr>
          <p:cNvPr id="7" name="Rectangle 6">
            <a:extLst>
              <a:ext uri="{FF2B5EF4-FFF2-40B4-BE49-F238E27FC236}">
                <a16:creationId xmlns:a16="http://schemas.microsoft.com/office/drawing/2014/main" id="{B1C5A068-A719-4A8D-89FD-134E047BFC1B}"/>
              </a:ext>
            </a:extLst>
          </p:cNvPr>
          <p:cNvSpPr/>
          <p:nvPr/>
        </p:nvSpPr>
        <p:spPr>
          <a:xfrm>
            <a:off x="2679496" y="1451112"/>
            <a:ext cx="6858000" cy="1188720"/>
          </a:xfrm>
          <a:prstGeom prst="rect">
            <a:avLst/>
          </a:prstGeom>
          <a:solidFill>
            <a:srgbClr val="E5E5E5"/>
          </a:solidFill>
          <a:ln w="25400" cap="flat" cmpd="sng" algn="ctr">
            <a:solidFill>
              <a:srgbClr val="E5E5E5"/>
            </a:solid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9" name="Oval 8">
            <a:extLst>
              <a:ext uri="{FF2B5EF4-FFF2-40B4-BE49-F238E27FC236}">
                <a16:creationId xmlns:a16="http://schemas.microsoft.com/office/drawing/2014/main" id="{47AAB757-AAB8-462E-9BE1-BA72378BBC87}"/>
              </a:ext>
            </a:extLst>
          </p:cNvPr>
          <p:cNvSpPr/>
          <p:nvPr/>
        </p:nvSpPr>
        <p:spPr>
          <a:xfrm>
            <a:off x="2505699" y="1795552"/>
            <a:ext cx="548640" cy="548640"/>
          </a:xfrm>
          <a:prstGeom prst="ellipse">
            <a:avLst/>
          </a:prstGeom>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5E5E5"/>
                </a:solidFill>
                <a:latin typeface="Arial" panose="020B0604020202020204" pitchFamily="34" charset="0"/>
                <a:cs typeface="Arial" panose="020B0604020202020204" pitchFamily="34" charset="0"/>
              </a:rPr>
              <a:t>2</a:t>
            </a:r>
          </a:p>
        </p:txBody>
      </p:sp>
      <p:sp>
        <p:nvSpPr>
          <p:cNvPr id="14" name="Rectangle 13">
            <a:extLst>
              <a:ext uri="{FF2B5EF4-FFF2-40B4-BE49-F238E27FC236}">
                <a16:creationId xmlns:a16="http://schemas.microsoft.com/office/drawing/2014/main" id="{5FCB39B9-1A3F-497B-B4EE-966ED1BFD01D}"/>
              </a:ext>
            </a:extLst>
          </p:cNvPr>
          <p:cNvSpPr/>
          <p:nvPr/>
        </p:nvSpPr>
        <p:spPr>
          <a:xfrm>
            <a:off x="2670221" y="2800276"/>
            <a:ext cx="6858000" cy="1188720"/>
          </a:xfrm>
          <a:prstGeom prst="rect">
            <a:avLst/>
          </a:prstGeom>
          <a:solidFill>
            <a:srgbClr val="4F81BD"/>
          </a:solidFill>
          <a:ln w="25400" cap="flat" cmpd="sng" algn="ctr">
            <a:solidFill>
              <a:srgbClr val="4F81BD"/>
            </a:solid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17" name="Oval 16">
            <a:extLst>
              <a:ext uri="{FF2B5EF4-FFF2-40B4-BE49-F238E27FC236}">
                <a16:creationId xmlns:a16="http://schemas.microsoft.com/office/drawing/2014/main" id="{9C1B5CC7-7221-49F0-AAEB-68D6273AAD1F}"/>
              </a:ext>
            </a:extLst>
          </p:cNvPr>
          <p:cNvSpPr/>
          <p:nvPr/>
        </p:nvSpPr>
        <p:spPr>
          <a:xfrm>
            <a:off x="2505699" y="3149202"/>
            <a:ext cx="548640" cy="548640"/>
          </a:xfrm>
          <a:prstGeom prst="ellipse">
            <a:avLst/>
          </a:prstGeom>
          <a:ln w="38100">
            <a:solidFill>
              <a:srgbClr val="4F81BD"/>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4F81BD"/>
                </a:solidFill>
                <a:latin typeface="Arial" panose="020B0604020202020204" pitchFamily="34" charset="0"/>
                <a:cs typeface="Arial" panose="020B0604020202020204" pitchFamily="34" charset="0"/>
              </a:rPr>
              <a:t>3</a:t>
            </a:r>
          </a:p>
        </p:txBody>
      </p:sp>
      <p:sp>
        <p:nvSpPr>
          <p:cNvPr id="18" name="TextBox 17">
            <a:extLst>
              <a:ext uri="{FF2B5EF4-FFF2-40B4-BE49-F238E27FC236}">
                <a16:creationId xmlns:a16="http://schemas.microsoft.com/office/drawing/2014/main" id="{B53536C0-7D39-4DF6-8605-0AAD2D9F6E2F}"/>
              </a:ext>
            </a:extLst>
          </p:cNvPr>
          <p:cNvSpPr txBox="1"/>
          <p:nvPr/>
        </p:nvSpPr>
        <p:spPr>
          <a:xfrm>
            <a:off x="3170078" y="2790693"/>
            <a:ext cx="64008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Marriage Rates and Gender Differences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
        <p:nvSpPr>
          <p:cNvPr id="20" name="Rectangle 19">
            <a:extLst>
              <a:ext uri="{FF2B5EF4-FFF2-40B4-BE49-F238E27FC236}">
                <a16:creationId xmlns:a16="http://schemas.microsoft.com/office/drawing/2014/main" id="{550624A6-F449-444E-9396-277070A63C92}"/>
              </a:ext>
            </a:extLst>
          </p:cNvPr>
          <p:cNvSpPr/>
          <p:nvPr/>
        </p:nvSpPr>
        <p:spPr>
          <a:xfrm>
            <a:off x="2679496" y="5498603"/>
            <a:ext cx="6858000" cy="1188720"/>
          </a:xfrm>
          <a:prstGeom prst="rect">
            <a:avLst/>
          </a:prstGeom>
          <a:solidFill>
            <a:srgbClr val="E5E5E5"/>
          </a:solidFill>
          <a:ln w="25400" cap="flat" cmpd="sng" algn="ctr">
            <a:no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22" name="Oval 21">
            <a:extLst>
              <a:ext uri="{FF2B5EF4-FFF2-40B4-BE49-F238E27FC236}">
                <a16:creationId xmlns:a16="http://schemas.microsoft.com/office/drawing/2014/main" id="{F09AF5C3-7F10-497B-BFA7-39000B22980F}"/>
              </a:ext>
            </a:extLst>
          </p:cNvPr>
          <p:cNvSpPr/>
          <p:nvPr/>
        </p:nvSpPr>
        <p:spPr>
          <a:xfrm>
            <a:off x="2531573" y="5856503"/>
            <a:ext cx="548640" cy="548640"/>
          </a:xfrm>
          <a:prstGeom prst="ellipse">
            <a:avLst/>
          </a:prstGeom>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7E6E6"/>
                </a:solidFill>
                <a:latin typeface="Arial" panose="020B0604020202020204" pitchFamily="34" charset="0"/>
                <a:cs typeface="Arial" panose="020B0604020202020204" pitchFamily="34" charset="0"/>
              </a:rPr>
              <a:t>5</a:t>
            </a:r>
          </a:p>
        </p:txBody>
      </p:sp>
      <p:sp>
        <p:nvSpPr>
          <p:cNvPr id="26" name="TextBox 25">
            <a:extLst>
              <a:ext uri="{FF2B5EF4-FFF2-40B4-BE49-F238E27FC236}">
                <a16:creationId xmlns:a16="http://schemas.microsoft.com/office/drawing/2014/main" id="{853458C9-203C-48E2-B32C-F3256BC5B2B1}"/>
              </a:ext>
            </a:extLst>
          </p:cNvPr>
          <p:cNvSpPr txBox="1"/>
          <p:nvPr/>
        </p:nvSpPr>
        <p:spPr>
          <a:xfrm>
            <a:off x="3170078" y="1217103"/>
            <a:ext cx="6400800" cy="1615827"/>
          </a:xfrm>
          <a:prstGeom prst="rect">
            <a:avLst/>
          </a:prstGeom>
          <a:noFill/>
        </p:spPr>
        <p:txBody>
          <a:bodyPr wrap="square" rtlCol="0" anchor="ctr" anchorCtr="0">
            <a:spAutoFit/>
          </a:bodyPr>
          <a:lstStyle/>
          <a:p>
            <a:pPr algn="just">
              <a:lnSpc>
                <a:spcPct val="150000"/>
              </a:lnSpc>
            </a:pPr>
            <a:endParaRPr lang="en-US" sz="2200" b="1" dirty="0">
              <a:solidFill>
                <a:prstClr val="white"/>
              </a:solidFill>
              <a:latin typeface="Arial" panose="020B0604020202020204" pitchFamily="34" charset="0"/>
              <a:cs typeface="Arial" panose="020B0604020202020204" pitchFamily="34" charset="0"/>
            </a:endParaRPr>
          </a:p>
          <a:p>
            <a:pPr algn="just">
              <a:lnSpc>
                <a:spcPct val="150000"/>
              </a:lnSpc>
            </a:pPr>
            <a:r>
              <a:rPr lang="en-US" sz="2200" b="1" dirty="0">
                <a:solidFill>
                  <a:prstClr val="white"/>
                </a:solidFill>
                <a:latin typeface="Arial" panose="020B0604020202020204" pitchFamily="34" charset="0"/>
                <a:cs typeface="Arial" panose="020B0604020202020204" pitchFamily="34" charset="0"/>
              </a:rPr>
              <a:t>Intergenerational Mobility by Race</a:t>
            </a:r>
            <a:endParaRPr lang="en-US" sz="2200" b="1" kern="0" dirty="0">
              <a:solidFill>
                <a:prstClr val="white"/>
              </a:solidFill>
              <a:latin typeface="Arial" panose="020B0604020202020204" pitchFamily="34" charset="0"/>
              <a:cs typeface="Arial" panose="020B0604020202020204" pitchFamily="34" charset="0"/>
            </a:endParaRPr>
          </a:p>
          <a:p>
            <a:pPr algn="just">
              <a:lnSpc>
                <a:spcPct val="150000"/>
              </a:lnSpc>
            </a:pPr>
            <a:endParaRPr lang="en-US" sz="2200" dirty="0">
              <a:solidFill>
                <a:prstClr val="white"/>
              </a:solidFill>
            </a:endParaRPr>
          </a:p>
        </p:txBody>
      </p:sp>
      <p:sp>
        <p:nvSpPr>
          <p:cNvPr id="27" name="Rectangle 26">
            <a:extLst>
              <a:ext uri="{FF2B5EF4-FFF2-40B4-BE49-F238E27FC236}">
                <a16:creationId xmlns:a16="http://schemas.microsoft.com/office/drawing/2014/main" id="{2C800A8A-9322-47BF-88DB-F8DE266ABD2E}"/>
              </a:ext>
            </a:extLst>
          </p:cNvPr>
          <p:cNvSpPr/>
          <p:nvPr/>
        </p:nvSpPr>
        <p:spPr>
          <a:xfrm>
            <a:off x="2666846" y="4149440"/>
            <a:ext cx="6858000" cy="1188720"/>
          </a:xfrm>
          <a:prstGeom prst="rect">
            <a:avLst/>
          </a:prstGeom>
          <a:solidFill>
            <a:srgbClr val="E5E5E5"/>
          </a:solidFill>
          <a:ln w="25400" cap="flat" cmpd="sng" algn="ctr">
            <a:no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29" name="TextBox 28">
            <a:extLst>
              <a:ext uri="{FF2B5EF4-FFF2-40B4-BE49-F238E27FC236}">
                <a16:creationId xmlns:a16="http://schemas.microsoft.com/office/drawing/2014/main" id="{AA10DF66-3218-4AE3-AD3D-F4B7A2BB2621}"/>
              </a:ext>
            </a:extLst>
          </p:cNvPr>
          <p:cNvSpPr txBox="1"/>
          <p:nvPr/>
        </p:nvSpPr>
        <p:spPr>
          <a:xfrm>
            <a:off x="3170078" y="4150730"/>
            <a:ext cx="64008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Family Level </a:t>
            </a:r>
            <a:r>
              <a:rPr lang="en-US" sz="2200" b="1" dirty="0" smtClean="0">
                <a:solidFill>
                  <a:prstClr val="white"/>
                </a:solidFill>
                <a:latin typeface="Arial" panose="020B0604020202020204" pitchFamily="34" charset="0"/>
                <a:cs typeface="Arial" panose="020B0604020202020204" pitchFamily="34" charset="0"/>
              </a:rPr>
              <a:t>Explanations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
        <p:nvSpPr>
          <p:cNvPr id="30" name="Oval 29">
            <a:extLst>
              <a:ext uri="{FF2B5EF4-FFF2-40B4-BE49-F238E27FC236}">
                <a16:creationId xmlns:a16="http://schemas.microsoft.com/office/drawing/2014/main" id="{FE69CE8B-020B-4BF7-AA00-95B207A1F42D}"/>
              </a:ext>
            </a:extLst>
          </p:cNvPr>
          <p:cNvSpPr/>
          <p:nvPr/>
        </p:nvSpPr>
        <p:spPr>
          <a:xfrm>
            <a:off x="2505699" y="4502852"/>
            <a:ext cx="548640" cy="548640"/>
          </a:xfrm>
          <a:prstGeom prst="ellipse">
            <a:avLst/>
          </a:prstGeom>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7E6E6"/>
                </a:solidFill>
                <a:latin typeface="Arial" panose="020B0604020202020204" pitchFamily="34" charset="0"/>
                <a:cs typeface="Arial" panose="020B0604020202020204" pitchFamily="34" charset="0"/>
              </a:rPr>
              <a:t>4</a:t>
            </a:r>
          </a:p>
        </p:txBody>
      </p:sp>
      <p:sp>
        <p:nvSpPr>
          <p:cNvPr id="32" name="TextBox 31">
            <a:extLst>
              <a:ext uri="{FF2B5EF4-FFF2-40B4-BE49-F238E27FC236}">
                <a16:creationId xmlns:a16="http://schemas.microsoft.com/office/drawing/2014/main" id="{8EEED83C-B774-4BDB-B083-082F6602FF5E}"/>
              </a:ext>
            </a:extLst>
          </p:cNvPr>
          <p:cNvSpPr txBox="1"/>
          <p:nvPr/>
        </p:nvSpPr>
        <p:spPr>
          <a:xfrm>
            <a:off x="3170078" y="-142934"/>
            <a:ext cx="6400800" cy="1615827"/>
          </a:xfrm>
          <a:prstGeom prst="rect">
            <a:avLst/>
          </a:prstGeom>
          <a:noFill/>
        </p:spPr>
        <p:txBody>
          <a:bodyPr wrap="square" rtlCol="0" anchor="ctr" anchorCtr="0">
            <a:spAutoFit/>
          </a:bodyPr>
          <a:lstStyle/>
          <a:p>
            <a:pPr algn="just">
              <a:lnSpc>
                <a:spcPct val="150000"/>
              </a:lnSpc>
            </a:pPr>
            <a:endParaRPr lang="en-US" sz="2200" b="1" dirty="0">
              <a:solidFill>
                <a:srgbClr val="002060"/>
              </a:solidFill>
              <a:latin typeface="Arial" panose="020B0604020202020204" pitchFamily="34" charset="0"/>
              <a:cs typeface="Arial" panose="020B0604020202020204" pitchFamily="34" charset="0"/>
            </a:endParaRPr>
          </a:p>
          <a:p>
            <a:pPr algn="just">
              <a:lnSpc>
                <a:spcPct val="150000"/>
              </a:lnSpc>
            </a:pPr>
            <a:r>
              <a:rPr lang="en-US" sz="2200" b="1" dirty="0">
                <a:solidFill>
                  <a:prstClr val="white"/>
                </a:solidFill>
                <a:latin typeface="Arial" panose="020B0604020202020204" pitchFamily="34" charset="0"/>
                <a:cs typeface="Arial" panose="020B0604020202020204" pitchFamily="34" charset="0"/>
              </a:rPr>
              <a:t>Data and Sample </a:t>
            </a:r>
            <a:r>
              <a:rPr lang="en-US" sz="2200" b="1" dirty="0" smtClean="0">
                <a:solidFill>
                  <a:prstClr val="white"/>
                </a:solidFill>
                <a:latin typeface="Arial" panose="020B0604020202020204" pitchFamily="34" charset="0"/>
                <a:cs typeface="Arial" panose="020B0604020202020204" pitchFamily="34" charset="0"/>
              </a:rPr>
              <a:t>Definitions</a:t>
            </a:r>
            <a:endParaRPr lang="en-US" sz="2200" b="1" kern="0" dirty="0">
              <a:solidFill>
                <a:prstClr val="white"/>
              </a:solidFill>
              <a:latin typeface="Arial" panose="020B0604020202020204" pitchFamily="34" charset="0"/>
              <a:cs typeface="Arial" panose="020B0604020202020204" pitchFamily="34" charset="0"/>
            </a:endParaRPr>
          </a:p>
          <a:p>
            <a:pPr algn="just">
              <a:lnSpc>
                <a:spcPct val="150000"/>
              </a:lnSpc>
            </a:pPr>
            <a:endParaRPr lang="en-US" sz="2200" dirty="0">
              <a:solidFill>
                <a:prstClr val="black"/>
              </a:solidFill>
            </a:endParaRPr>
          </a:p>
        </p:txBody>
      </p:sp>
      <p:pic>
        <p:nvPicPr>
          <p:cNvPr id="33" name="Graphic 32" descr="Bar chart">
            <a:extLst>
              <a:ext uri="{FF2B5EF4-FFF2-40B4-BE49-F238E27FC236}">
                <a16:creationId xmlns:a16="http://schemas.microsoft.com/office/drawing/2014/main" id="{3CD8DA59-D6BF-499C-A387-B5CAAE54E20C}"/>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 xmlns:asvg="http://schemas.microsoft.com/office/drawing/2016/SVG/main" r:embed="rId3"/>
              </a:ext>
            </a:extLst>
          </a:blip>
          <a:stretch>
            <a:fillRect/>
          </a:stretch>
        </p:blipFill>
        <p:spPr>
          <a:xfrm>
            <a:off x="8489222" y="259022"/>
            <a:ext cx="914400" cy="914400"/>
          </a:xfrm>
          <a:prstGeom prst="rect">
            <a:avLst/>
          </a:prstGeom>
        </p:spPr>
      </p:pic>
      <p:pic>
        <p:nvPicPr>
          <p:cNvPr id="39" name="Graphic 38" descr="Man and Woman">
            <a:extLst>
              <a:ext uri="{FF2B5EF4-FFF2-40B4-BE49-F238E27FC236}">
                <a16:creationId xmlns:a16="http://schemas.microsoft.com/office/drawing/2014/main" id="{6EF8DE8F-5E27-49FA-8B4F-B873D56050CF}"/>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 xmlns:asvg="http://schemas.microsoft.com/office/drawing/2016/SVG/main" r:embed="rId5"/>
              </a:ext>
            </a:extLst>
          </a:blip>
          <a:stretch>
            <a:fillRect/>
          </a:stretch>
        </p:blipFill>
        <p:spPr>
          <a:xfrm>
            <a:off x="8489222" y="3065043"/>
            <a:ext cx="914400" cy="914400"/>
          </a:xfrm>
          <a:prstGeom prst="rect">
            <a:avLst/>
          </a:prstGeom>
        </p:spPr>
      </p:pic>
      <p:pic>
        <p:nvPicPr>
          <p:cNvPr id="41" name="Graphic 40" descr="Parent and Child">
            <a:extLst>
              <a:ext uri="{FF2B5EF4-FFF2-40B4-BE49-F238E27FC236}">
                <a16:creationId xmlns:a16="http://schemas.microsoft.com/office/drawing/2014/main" id="{51500DC7-04DC-4E89-A7C6-CE73C308ED01}"/>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 xmlns:asvg="http://schemas.microsoft.com/office/drawing/2016/SVG/main" r:embed="rId7"/>
              </a:ext>
            </a:extLst>
          </a:blip>
          <a:stretch>
            <a:fillRect/>
          </a:stretch>
        </p:blipFill>
        <p:spPr>
          <a:xfrm>
            <a:off x="8489222" y="4349153"/>
            <a:ext cx="914400" cy="914400"/>
          </a:xfrm>
          <a:prstGeom prst="rect">
            <a:avLst/>
          </a:prstGeom>
        </p:spPr>
      </p:pic>
      <p:pic>
        <p:nvPicPr>
          <p:cNvPr id="43" name="Graphic 42" descr="House">
            <a:extLst>
              <a:ext uri="{FF2B5EF4-FFF2-40B4-BE49-F238E27FC236}">
                <a16:creationId xmlns:a16="http://schemas.microsoft.com/office/drawing/2014/main" id="{7D74E4BB-6D25-4C21-B4AB-F781C71531DF}"/>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 xmlns:asvg="http://schemas.microsoft.com/office/drawing/2016/SVG/main" r:embed="rId9"/>
              </a:ext>
            </a:extLst>
          </a:blip>
          <a:stretch>
            <a:fillRect/>
          </a:stretch>
        </p:blipFill>
        <p:spPr>
          <a:xfrm>
            <a:off x="8489222" y="5633261"/>
            <a:ext cx="914400" cy="914400"/>
          </a:xfrm>
          <a:prstGeom prst="rect">
            <a:avLst/>
          </a:prstGeom>
        </p:spPr>
      </p:pic>
      <p:pic>
        <p:nvPicPr>
          <p:cNvPr id="31" name="Picture 30">
            <a:extLst>
              <a:ext uri="{FF2B5EF4-FFF2-40B4-BE49-F238E27FC236}">
                <a16:creationId xmlns:a16="http://schemas.microsoft.com/office/drawing/2014/main" id="{F38CE1E1-D643-44FC-8437-82400702D8A9}"/>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8489222" y="1601185"/>
            <a:ext cx="914400" cy="914400"/>
          </a:xfrm>
          <a:prstGeom prst="rect">
            <a:avLst/>
          </a:prstGeom>
        </p:spPr>
      </p:pic>
      <p:sp>
        <p:nvSpPr>
          <p:cNvPr id="24" name="TextBox 23">
            <a:extLst>
              <a:ext uri="{FF2B5EF4-FFF2-40B4-BE49-F238E27FC236}">
                <a16:creationId xmlns:a16="http://schemas.microsoft.com/office/drawing/2014/main" id="{40C618FA-B642-4B3D-B3EB-A71EAFD3F973}"/>
              </a:ext>
            </a:extLst>
          </p:cNvPr>
          <p:cNvSpPr txBox="1"/>
          <p:nvPr/>
        </p:nvSpPr>
        <p:spPr>
          <a:xfrm>
            <a:off x="3170078" y="5510768"/>
            <a:ext cx="68580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Neighborhood-Level </a:t>
            </a:r>
            <a:r>
              <a:rPr lang="en-US" sz="2200" b="1" dirty="0" smtClean="0">
                <a:solidFill>
                  <a:prstClr val="white"/>
                </a:solidFill>
                <a:latin typeface="Arial" panose="020B0604020202020204" pitchFamily="34" charset="0"/>
                <a:cs typeface="Arial" panose="020B0604020202020204" pitchFamily="34" charset="0"/>
              </a:rPr>
              <a:t>Explanations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Tree>
    <p:extLst>
      <p:ext uri="{BB962C8B-B14F-4D97-AF65-F5344CB8AC3E}">
        <p14:creationId xmlns:p14="http://schemas.microsoft.com/office/powerpoint/2010/main" val="52563948"/>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743740" y="1295400"/>
            <a:ext cx="8945526" cy="5181600"/>
          </a:xfrm>
        </p:spPr>
        <p:txBody>
          <a:bodyPr>
            <a:normAutofit/>
          </a:bodyPr>
          <a:lstStyle/>
          <a:p>
            <a:r>
              <a:rPr lang="en-US" sz="2200" dirty="0">
                <a:solidFill>
                  <a:srgbClr val="000000"/>
                </a:solidFill>
                <a:latin typeface="Arial" panose="020B0604020202020204" pitchFamily="34" charset="0"/>
                <a:cs typeface="Arial" panose="020B0604020202020204" pitchFamily="34" charset="0"/>
              </a:rPr>
              <a:t>Well-known that blacks marry at much lower rates than whites</a:t>
            </a:r>
          </a:p>
          <a:p>
            <a:endParaRPr lang="en-US" sz="2200" dirty="0">
              <a:solidFill>
                <a:srgbClr val="000000"/>
              </a:solidFill>
              <a:latin typeface="Arial" panose="020B0604020202020204" pitchFamily="34" charset="0"/>
              <a:cs typeface="Arial" panose="020B0604020202020204" pitchFamily="34" charset="0"/>
            </a:endParaRPr>
          </a:p>
          <a:p>
            <a:endParaRPr lang="en-US" sz="2200" dirty="0">
              <a:solidFill>
                <a:srgbClr val="000000"/>
              </a:solidFill>
              <a:latin typeface="Arial" panose="020B0604020202020204" pitchFamily="34" charset="0"/>
              <a:cs typeface="Arial" panose="020B0604020202020204" pitchFamily="34" charset="0"/>
            </a:endParaRPr>
          </a:p>
          <a:p>
            <a:r>
              <a:rPr lang="en-US" sz="2200" dirty="0">
                <a:solidFill>
                  <a:srgbClr val="000000"/>
                </a:solidFill>
                <a:latin typeface="Arial" panose="020B0604020202020204" pitchFamily="34" charset="0"/>
                <a:cs typeface="Arial" panose="020B0604020202020204" pitchFamily="34" charset="0"/>
              </a:rPr>
              <a:t>Do differences in marriage rates create mechanical differences between the household incomes of blacks and whites?</a:t>
            </a:r>
          </a:p>
          <a:p>
            <a:endParaRPr lang="en-US" sz="2200" dirty="0">
              <a:solidFill>
                <a:srgbClr val="000000"/>
              </a:solidFill>
              <a:latin typeface="Arial" panose="020B0604020202020204" pitchFamily="34" charset="0"/>
              <a:cs typeface="Arial" panose="020B0604020202020204" pitchFamily="34" charset="0"/>
            </a:endParaRPr>
          </a:p>
          <a:p>
            <a:endParaRPr lang="en-US" sz="2200" dirty="0">
              <a:solidFill>
                <a:srgbClr val="000000"/>
              </a:solidFill>
              <a:latin typeface="Arial" panose="020B0604020202020204" pitchFamily="34" charset="0"/>
              <a:cs typeface="Arial" panose="020B0604020202020204" pitchFamily="34" charset="0"/>
            </a:endParaRPr>
          </a:p>
          <a:p>
            <a:r>
              <a:rPr lang="en-US" sz="2200" dirty="0">
                <a:solidFill>
                  <a:srgbClr val="000000"/>
                </a:solidFill>
                <a:latin typeface="Arial" panose="020B0604020202020204" pitchFamily="34" charset="0"/>
                <a:cs typeface="Arial" panose="020B0604020202020204" pitchFamily="34" charset="0"/>
              </a:rPr>
              <a:t>Examine marriage rates and children’s </a:t>
            </a:r>
            <a:r>
              <a:rPr lang="en-US" sz="2200" i="1" dirty="0">
                <a:solidFill>
                  <a:srgbClr val="000000"/>
                </a:solidFill>
                <a:latin typeface="Arial" panose="020B0604020202020204" pitchFamily="34" charset="0"/>
                <a:cs typeface="Arial" panose="020B0604020202020204" pitchFamily="34" charset="0"/>
              </a:rPr>
              <a:t>individual </a:t>
            </a:r>
            <a:r>
              <a:rPr lang="en-US" sz="2200" dirty="0">
                <a:solidFill>
                  <a:srgbClr val="000000"/>
                </a:solidFill>
                <a:latin typeface="Arial" panose="020B0604020202020204" pitchFamily="34" charset="0"/>
                <a:cs typeface="Arial" panose="020B0604020202020204" pitchFamily="34" charset="0"/>
              </a:rPr>
              <a:t>incomes by parental income</a:t>
            </a:r>
          </a:p>
        </p:txBody>
      </p:sp>
      <p:sp>
        <p:nvSpPr>
          <p:cNvPr id="9" name="Title 1"/>
          <p:cNvSpPr txBox="1">
            <a:spLocks/>
          </p:cNvSpPr>
          <p:nvPr/>
        </p:nvSpPr>
        <p:spPr>
          <a:xfrm>
            <a:off x="1524000" y="90714"/>
            <a:ext cx="9144000" cy="102076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Mechanical Effects of Household Size</a:t>
            </a:r>
          </a:p>
        </p:txBody>
      </p:sp>
    </p:spTree>
    <p:extLst>
      <p:ext uri="{BB962C8B-B14F-4D97-AF65-F5344CB8AC3E}">
        <p14:creationId xmlns:p14="http://schemas.microsoft.com/office/powerpoint/2010/main" val="2692238073"/>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1374775" y="-6350"/>
            <a:ext cx="9442450" cy="6870700"/>
            <a:chOff x="866" y="-4"/>
            <a:chExt cx="5948" cy="4328"/>
          </a:xfrm>
        </p:grpSpPr>
        <p:sp>
          <p:nvSpPr>
            <p:cNvPr id="4"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5" name="Group 205"/>
            <p:cNvGrpSpPr>
              <a:grpSpLocks/>
            </p:cNvGrpSpPr>
            <p:nvPr/>
          </p:nvGrpSpPr>
          <p:grpSpPr bwMode="auto">
            <a:xfrm>
              <a:off x="866" y="-4"/>
              <a:ext cx="5948" cy="4328"/>
              <a:chOff x="866" y="-4"/>
              <a:chExt cx="5948" cy="4328"/>
            </a:xfrm>
          </p:grpSpPr>
          <p:sp>
            <p:nvSpPr>
              <p:cNvPr id="263"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7" name="Line 9"/>
              <p:cNvSpPr>
                <a:spLocks noChangeShapeType="1"/>
              </p:cNvSpPr>
              <p:nvPr/>
            </p:nvSpPr>
            <p:spPr bwMode="auto">
              <a:xfrm>
                <a:off x="1435" y="317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8" name="Line 10"/>
              <p:cNvSpPr>
                <a:spLocks noChangeShapeType="1"/>
              </p:cNvSpPr>
              <p:nvPr/>
            </p:nvSpPr>
            <p:spPr bwMode="auto">
              <a:xfrm>
                <a:off x="1435" y="272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9" name="Line 11"/>
              <p:cNvSpPr>
                <a:spLocks noChangeShapeType="1"/>
              </p:cNvSpPr>
              <p:nvPr/>
            </p:nvSpPr>
            <p:spPr bwMode="auto">
              <a:xfrm>
                <a:off x="1435" y="2286"/>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 name="Line 12"/>
              <p:cNvSpPr>
                <a:spLocks noChangeShapeType="1"/>
              </p:cNvSpPr>
              <p:nvPr/>
            </p:nvSpPr>
            <p:spPr bwMode="auto">
              <a:xfrm>
                <a:off x="1435" y="184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1" name="Line 13"/>
              <p:cNvSpPr>
                <a:spLocks noChangeShapeType="1"/>
              </p:cNvSpPr>
              <p:nvPr/>
            </p:nvSpPr>
            <p:spPr bwMode="auto">
              <a:xfrm>
                <a:off x="1435" y="140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2" name="Line 14"/>
              <p:cNvSpPr>
                <a:spLocks noChangeShapeType="1"/>
              </p:cNvSpPr>
              <p:nvPr/>
            </p:nvSpPr>
            <p:spPr bwMode="auto">
              <a:xfrm>
                <a:off x="1435" y="95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3" name="Line 15"/>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4" name="Oval 16"/>
              <p:cNvSpPr>
                <a:spLocks noChangeArrowheads="1"/>
              </p:cNvSpPr>
              <p:nvPr/>
            </p:nvSpPr>
            <p:spPr bwMode="auto">
              <a:xfrm>
                <a:off x="1565" y="2027"/>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5" name="Oval 17"/>
              <p:cNvSpPr>
                <a:spLocks noChangeArrowheads="1"/>
              </p:cNvSpPr>
              <p:nvPr/>
            </p:nvSpPr>
            <p:spPr bwMode="auto">
              <a:xfrm>
                <a:off x="1615" y="1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6" name="Oval 18"/>
              <p:cNvSpPr>
                <a:spLocks noChangeArrowheads="1"/>
              </p:cNvSpPr>
              <p:nvPr/>
            </p:nvSpPr>
            <p:spPr bwMode="auto">
              <a:xfrm>
                <a:off x="1666" y="19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7" name="Oval 19"/>
              <p:cNvSpPr>
                <a:spLocks noChangeArrowheads="1"/>
              </p:cNvSpPr>
              <p:nvPr/>
            </p:nvSpPr>
            <p:spPr bwMode="auto">
              <a:xfrm>
                <a:off x="1716" y="19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8" name="Oval 20"/>
              <p:cNvSpPr>
                <a:spLocks noChangeArrowheads="1"/>
              </p:cNvSpPr>
              <p:nvPr/>
            </p:nvSpPr>
            <p:spPr bwMode="auto">
              <a:xfrm>
                <a:off x="1766" y="18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9" name="Oval 21"/>
              <p:cNvSpPr>
                <a:spLocks noChangeArrowheads="1"/>
              </p:cNvSpPr>
              <p:nvPr/>
            </p:nvSpPr>
            <p:spPr bwMode="auto">
              <a:xfrm>
                <a:off x="1817" y="18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0" name="Oval 22"/>
              <p:cNvSpPr>
                <a:spLocks noChangeArrowheads="1"/>
              </p:cNvSpPr>
              <p:nvPr/>
            </p:nvSpPr>
            <p:spPr bwMode="auto">
              <a:xfrm>
                <a:off x="1867" y="18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1" name="Oval 23"/>
              <p:cNvSpPr>
                <a:spLocks noChangeArrowheads="1"/>
              </p:cNvSpPr>
              <p:nvPr/>
            </p:nvSpPr>
            <p:spPr bwMode="auto">
              <a:xfrm>
                <a:off x="1918" y="18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2" name="Oval 24"/>
              <p:cNvSpPr>
                <a:spLocks noChangeArrowheads="1"/>
              </p:cNvSpPr>
              <p:nvPr/>
            </p:nvSpPr>
            <p:spPr bwMode="auto">
              <a:xfrm>
                <a:off x="1968" y="17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3" name="Oval 25"/>
              <p:cNvSpPr>
                <a:spLocks noChangeArrowheads="1"/>
              </p:cNvSpPr>
              <p:nvPr/>
            </p:nvSpPr>
            <p:spPr bwMode="auto">
              <a:xfrm>
                <a:off x="2018" y="17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4" name="Oval 26"/>
              <p:cNvSpPr>
                <a:spLocks noChangeArrowheads="1"/>
              </p:cNvSpPr>
              <p:nvPr/>
            </p:nvSpPr>
            <p:spPr bwMode="auto">
              <a:xfrm>
                <a:off x="2069" y="17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5" name="Oval 27"/>
              <p:cNvSpPr>
                <a:spLocks noChangeArrowheads="1"/>
              </p:cNvSpPr>
              <p:nvPr/>
            </p:nvSpPr>
            <p:spPr bwMode="auto">
              <a:xfrm>
                <a:off x="2119" y="17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6" name="Oval 28"/>
              <p:cNvSpPr>
                <a:spLocks noChangeArrowheads="1"/>
              </p:cNvSpPr>
              <p:nvPr/>
            </p:nvSpPr>
            <p:spPr bwMode="auto">
              <a:xfrm>
                <a:off x="2170" y="17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7" name="Oval 29"/>
              <p:cNvSpPr>
                <a:spLocks noChangeArrowheads="1"/>
              </p:cNvSpPr>
              <p:nvPr/>
            </p:nvSpPr>
            <p:spPr bwMode="auto">
              <a:xfrm>
                <a:off x="2220" y="17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76" name="Oval 30"/>
              <p:cNvSpPr>
                <a:spLocks noChangeArrowheads="1"/>
              </p:cNvSpPr>
              <p:nvPr/>
            </p:nvSpPr>
            <p:spPr bwMode="auto">
              <a:xfrm>
                <a:off x="2270" y="16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77" name="Oval 31"/>
              <p:cNvSpPr>
                <a:spLocks noChangeArrowheads="1"/>
              </p:cNvSpPr>
              <p:nvPr/>
            </p:nvSpPr>
            <p:spPr bwMode="auto">
              <a:xfrm>
                <a:off x="2321" y="16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78" name="Oval 32"/>
              <p:cNvSpPr>
                <a:spLocks noChangeArrowheads="1"/>
              </p:cNvSpPr>
              <p:nvPr/>
            </p:nvSpPr>
            <p:spPr bwMode="auto">
              <a:xfrm>
                <a:off x="2371" y="1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79" name="Oval 33"/>
              <p:cNvSpPr>
                <a:spLocks noChangeArrowheads="1"/>
              </p:cNvSpPr>
              <p:nvPr/>
            </p:nvSpPr>
            <p:spPr bwMode="auto">
              <a:xfrm>
                <a:off x="2422" y="16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80" name="Oval 34"/>
              <p:cNvSpPr>
                <a:spLocks noChangeArrowheads="1"/>
              </p:cNvSpPr>
              <p:nvPr/>
            </p:nvSpPr>
            <p:spPr bwMode="auto">
              <a:xfrm>
                <a:off x="2472" y="16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81" name="Oval 35"/>
              <p:cNvSpPr>
                <a:spLocks noChangeArrowheads="1"/>
              </p:cNvSpPr>
              <p:nvPr/>
            </p:nvSpPr>
            <p:spPr bwMode="auto">
              <a:xfrm>
                <a:off x="2522" y="16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8" name="Oval 36"/>
              <p:cNvSpPr>
                <a:spLocks noChangeArrowheads="1"/>
              </p:cNvSpPr>
              <p:nvPr/>
            </p:nvSpPr>
            <p:spPr bwMode="auto">
              <a:xfrm>
                <a:off x="2573" y="160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9" name="Oval 37"/>
              <p:cNvSpPr>
                <a:spLocks noChangeArrowheads="1"/>
              </p:cNvSpPr>
              <p:nvPr/>
            </p:nvSpPr>
            <p:spPr bwMode="auto">
              <a:xfrm>
                <a:off x="2623" y="16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0" name="Oval 38"/>
              <p:cNvSpPr>
                <a:spLocks noChangeArrowheads="1"/>
              </p:cNvSpPr>
              <p:nvPr/>
            </p:nvSpPr>
            <p:spPr bwMode="auto">
              <a:xfrm>
                <a:off x="2674" y="15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1" name="Oval 39"/>
              <p:cNvSpPr>
                <a:spLocks noChangeArrowheads="1"/>
              </p:cNvSpPr>
              <p:nvPr/>
            </p:nvSpPr>
            <p:spPr bwMode="auto">
              <a:xfrm>
                <a:off x="2724" y="15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2" name="Oval 40"/>
              <p:cNvSpPr>
                <a:spLocks noChangeArrowheads="1"/>
              </p:cNvSpPr>
              <p:nvPr/>
            </p:nvSpPr>
            <p:spPr bwMode="auto">
              <a:xfrm>
                <a:off x="2774" y="15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82" name="Oval 41"/>
              <p:cNvSpPr>
                <a:spLocks noChangeArrowheads="1"/>
              </p:cNvSpPr>
              <p:nvPr/>
            </p:nvSpPr>
            <p:spPr bwMode="auto">
              <a:xfrm>
                <a:off x="2825"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89" name="Oval 42"/>
              <p:cNvSpPr>
                <a:spLocks noChangeArrowheads="1"/>
              </p:cNvSpPr>
              <p:nvPr/>
            </p:nvSpPr>
            <p:spPr bwMode="auto">
              <a:xfrm>
                <a:off x="2875" y="15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90" name="Oval 43"/>
              <p:cNvSpPr>
                <a:spLocks noChangeArrowheads="1"/>
              </p:cNvSpPr>
              <p:nvPr/>
            </p:nvSpPr>
            <p:spPr bwMode="auto">
              <a:xfrm>
                <a:off x="2926" y="15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91" name="Oval 44"/>
              <p:cNvSpPr>
                <a:spLocks noChangeArrowheads="1"/>
              </p:cNvSpPr>
              <p:nvPr/>
            </p:nvSpPr>
            <p:spPr bwMode="auto">
              <a:xfrm>
                <a:off x="2976" y="14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92" name="Oval 45"/>
              <p:cNvSpPr>
                <a:spLocks noChangeArrowheads="1"/>
              </p:cNvSpPr>
              <p:nvPr/>
            </p:nvSpPr>
            <p:spPr bwMode="auto">
              <a:xfrm>
                <a:off x="3026" y="14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93" name="Oval 46"/>
              <p:cNvSpPr>
                <a:spLocks noChangeArrowheads="1"/>
              </p:cNvSpPr>
              <p:nvPr/>
            </p:nvSpPr>
            <p:spPr bwMode="auto">
              <a:xfrm>
                <a:off x="3080" y="14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94" name="Oval 47"/>
              <p:cNvSpPr>
                <a:spLocks noChangeArrowheads="1"/>
              </p:cNvSpPr>
              <p:nvPr/>
            </p:nvSpPr>
            <p:spPr bwMode="auto">
              <a:xfrm>
                <a:off x="3131" y="145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95" name="Oval 48"/>
              <p:cNvSpPr>
                <a:spLocks noChangeArrowheads="1"/>
              </p:cNvSpPr>
              <p:nvPr/>
            </p:nvSpPr>
            <p:spPr bwMode="auto">
              <a:xfrm>
                <a:off x="3181" y="14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96" name="Oval 49"/>
              <p:cNvSpPr>
                <a:spLocks noChangeArrowheads="1"/>
              </p:cNvSpPr>
              <p:nvPr/>
            </p:nvSpPr>
            <p:spPr bwMode="auto">
              <a:xfrm>
                <a:off x="3232" y="14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97" name="Oval 50"/>
              <p:cNvSpPr>
                <a:spLocks noChangeArrowheads="1"/>
              </p:cNvSpPr>
              <p:nvPr/>
            </p:nvSpPr>
            <p:spPr bwMode="auto">
              <a:xfrm>
                <a:off x="3282" y="141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98" name="Oval 51"/>
              <p:cNvSpPr>
                <a:spLocks noChangeArrowheads="1"/>
              </p:cNvSpPr>
              <p:nvPr/>
            </p:nvSpPr>
            <p:spPr bwMode="auto">
              <a:xfrm>
                <a:off x="3332" y="13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99" name="Oval 52"/>
              <p:cNvSpPr>
                <a:spLocks noChangeArrowheads="1"/>
              </p:cNvSpPr>
              <p:nvPr/>
            </p:nvSpPr>
            <p:spPr bwMode="auto">
              <a:xfrm>
                <a:off x="3383" y="13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00" name="Oval 53"/>
              <p:cNvSpPr>
                <a:spLocks noChangeArrowheads="1"/>
              </p:cNvSpPr>
              <p:nvPr/>
            </p:nvSpPr>
            <p:spPr bwMode="auto">
              <a:xfrm>
                <a:off x="3433" y="13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01" name="Oval 54"/>
              <p:cNvSpPr>
                <a:spLocks noChangeArrowheads="1"/>
              </p:cNvSpPr>
              <p:nvPr/>
            </p:nvSpPr>
            <p:spPr bwMode="auto">
              <a:xfrm>
                <a:off x="3484" y="13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02" name="Oval 55"/>
              <p:cNvSpPr>
                <a:spLocks noChangeArrowheads="1"/>
              </p:cNvSpPr>
              <p:nvPr/>
            </p:nvSpPr>
            <p:spPr bwMode="auto">
              <a:xfrm>
                <a:off x="3534" y="13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03" name="Oval 56"/>
              <p:cNvSpPr>
                <a:spLocks noChangeArrowheads="1"/>
              </p:cNvSpPr>
              <p:nvPr/>
            </p:nvSpPr>
            <p:spPr bwMode="auto">
              <a:xfrm>
                <a:off x="3584" y="13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04" name="Oval 57"/>
              <p:cNvSpPr>
                <a:spLocks noChangeArrowheads="1"/>
              </p:cNvSpPr>
              <p:nvPr/>
            </p:nvSpPr>
            <p:spPr bwMode="auto">
              <a:xfrm>
                <a:off x="3635" y="13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05" name="Oval 58"/>
              <p:cNvSpPr>
                <a:spLocks noChangeArrowheads="1"/>
              </p:cNvSpPr>
              <p:nvPr/>
            </p:nvSpPr>
            <p:spPr bwMode="auto">
              <a:xfrm>
                <a:off x="3685" y="13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06" name="Oval 59"/>
              <p:cNvSpPr>
                <a:spLocks noChangeArrowheads="1"/>
              </p:cNvSpPr>
              <p:nvPr/>
            </p:nvSpPr>
            <p:spPr bwMode="auto">
              <a:xfrm>
                <a:off x="3736" y="12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07" name="Oval 60"/>
              <p:cNvSpPr>
                <a:spLocks noChangeArrowheads="1"/>
              </p:cNvSpPr>
              <p:nvPr/>
            </p:nvSpPr>
            <p:spPr bwMode="auto">
              <a:xfrm>
                <a:off x="3786" y="12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08" name="Oval 61"/>
              <p:cNvSpPr>
                <a:spLocks noChangeArrowheads="1"/>
              </p:cNvSpPr>
              <p:nvPr/>
            </p:nvSpPr>
            <p:spPr bwMode="auto">
              <a:xfrm>
                <a:off x="3836" y="12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09" name="Oval 62"/>
              <p:cNvSpPr>
                <a:spLocks noChangeArrowheads="1"/>
              </p:cNvSpPr>
              <p:nvPr/>
            </p:nvSpPr>
            <p:spPr bwMode="auto">
              <a:xfrm>
                <a:off x="3887" y="12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10" name="Oval 63"/>
              <p:cNvSpPr>
                <a:spLocks noChangeArrowheads="1"/>
              </p:cNvSpPr>
              <p:nvPr/>
            </p:nvSpPr>
            <p:spPr bwMode="auto">
              <a:xfrm>
                <a:off x="3937" y="12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11" name="Oval 64"/>
              <p:cNvSpPr>
                <a:spLocks noChangeArrowheads="1"/>
              </p:cNvSpPr>
              <p:nvPr/>
            </p:nvSpPr>
            <p:spPr bwMode="auto">
              <a:xfrm>
                <a:off x="3988" y="12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12" name="Oval 65"/>
              <p:cNvSpPr>
                <a:spLocks noChangeArrowheads="1"/>
              </p:cNvSpPr>
              <p:nvPr/>
            </p:nvSpPr>
            <p:spPr bwMode="auto">
              <a:xfrm>
                <a:off x="4038" y="12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13" name="Oval 66"/>
              <p:cNvSpPr>
                <a:spLocks noChangeArrowheads="1"/>
              </p:cNvSpPr>
              <p:nvPr/>
            </p:nvSpPr>
            <p:spPr bwMode="auto">
              <a:xfrm>
                <a:off x="4088" y="12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14" name="Oval 67"/>
              <p:cNvSpPr>
                <a:spLocks noChangeArrowheads="1"/>
              </p:cNvSpPr>
              <p:nvPr/>
            </p:nvSpPr>
            <p:spPr bwMode="auto">
              <a:xfrm>
                <a:off x="4139" y="12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15" name="Oval 68"/>
              <p:cNvSpPr>
                <a:spLocks noChangeArrowheads="1"/>
              </p:cNvSpPr>
              <p:nvPr/>
            </p:nvSpPr>
            <p:spPr bwMode="auto">
              <a:xfrm>
                <a:off x="4189" y="11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0" name="Oval 69"/>
              <p:cNvSpPr>
                <a:spLocks noChangeArrowheads="1"/>
              </p:cNvSpPr>
              <p:nvPr/>
            </p:nvSpPr>
            <p:spPr bwMode="auto">
              <a:xfrm>
                <a:off x="4240" y="11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1" name="Oval 70"/>
              <p:cNvSpPr>
                <a:spLocks noChangeArrowheads="1"/>
              </p:cNvSpPr>
              <p:nvPr/>
            </p:nvSpPr>
            <p:spPr bwMode="auto">
              <a:xfrm>
                <a:off x="4290" y="11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2" name="Oval 71"/>
              <p:cNvSpPr>
                <a:spLocks noChangeArrowheads="1"/>
              </p:cNvSpPr>
              <p:nvPr/>
            </p:nvSpPr>
            <p:spPr bwMode="auto">
              <a:xfrm>
                <a:off x="4340" y="11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3" name="Oval 72"/>
              <p:cNvSpPr>
                <a:spLocks noChangeArrowheads="1"/>
              </p:cNvSpPr>
              <p:nvPr/>
            </p:nvSpPr>
            <p:spPr bwMode="auto">
              <a:xfrm>
                <a:off x="4391" y="11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4" name="Oval 73"/>
              <p:cNvSpPr>
                <a:spLocks noChangeArrowheads="1"/>
              </p:cNvSpPr>
              <p:nvPr/>
            </p:nvSpPr>
            <p:spPr bwMode="auto">
              <a:xfrm>
                <a:off x="4441" y="11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5" name="Oval 74"/>
              <p:cNvSpPr>
                <a:spLocks noChangeArrowheads="1"/>
              </p:cNvSpPr>
              <p:nvPr/>
            </p:nvSpPr>
            <p:spPr bwMode="auto">
              <a:xfrm>
                <a:off x="4492" y="11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6" name="Oval 75"/>
              <p:cNvSpPr>
                <a:spLocks noChangeArrowheads="1"/>
              </p:cNvSpPr>
              <p:nvPr/>
            </p:nvSpPr>
            <p:spPr bwMode="auto">
              <a:xfrm>
                <a:off x="4542" y="11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7" name="Oval 76"/>
              <p:cNvSpPr>
                <a:spLocks noChangeArrowheads="1"/>
              </p:cNvSpPr>
              <p:nvPr/>
            </p:nvSpPr>
            <p:spPr bwMode="auto">
              <a:xfrm>
                <a:off x="4592" y="11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8" name="Oval 77"/>
              <p:cNvSpPr>
                <a:spLocks noChangeArrowheads="1"/>
              </p:cNvSpPr>
              <p:nvPr/>
            </p:nvSpPr>
            <p:spPr bwMode="auto">
              <a:xfrm>
                <a:off x="4643" y="11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9" name="Oval 78"/>
              <p:cNvSpPr>
                <a:spLocks noChangeArrowheads="1"/>
              </p:cNvSpPr>
              <p:nvPr/>
            </p:nvSpPr>
            <p:spPr bwMode="auto">
              <a:xfrm>
                <a:off x="4693" y="10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0" name="Oval 79"/>
              <p:cNvSpPr>
                <a:spLocks noChangeArrowheads="1"/>
              </p:cNvSpPr>
              <p:nvPr/>
            </p:nvSpPr>
            <p:spPr bwMode="auto">
              <a:xfrm>
                <a:off x="4747" y="1080"/>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1" name="Oval 80"/>
              <p:cNvSpPr>
                <a:spLocks noChangeArrowheads="1"/>
              </p:cNvSpPr>
              <p:nvPr/>
            </p:nvSpPr>
            <p:spPr bwMode="auto">
              <a:xfrm>
                <a:off x="4798" y="1073"/>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2" name="Oval 81"/>
              <p:cNvSpPr>
                <a:spLocks noChangeArrowheads="1"/>
              </p:cNvSpPr>
              <p:nvPr/>
            </p:nvSpPr>
            <p:spPr bwMode="auto">
              <a:xfrm>
                <a:off x="4848" y="10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3" name="Oval 82"/>
              <p:cNvSpPr>
                <a:spLocks noChangeArrowheads="1"/>
              </p:cNvSpPr>
              <p:nvPr/>
            </p:nvSpPr>
            <p:spPr bwMode="auto">
              <a:xfrm>
                <a:off x="4898" y="10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4" name="Oval 83"/>
              <p:cNvSpPr>
                <a:spLocks noChangeArrowheads="1"/>
              </p:cNvSpPr>
              <p:nvPr/>
            </p:nvSpPr>
            <p:spPr bwMode="auto">
              <a:xfrm>
                <a:off x="4949" y="10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5" name="Oval 84"/>
              <p:cNvSpPr>
                <a:spLocks noChangeArrowheads="1"/>
              </p:cNvSpPr>
              <p:nvPr/>
            </p:nvSpPr>
            <p:spPr bwMode="auto">
              <a:xfrm>
                <a:off x="4999" y="10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6" name="Oval 85"/>
              <p:cNvSpPr>
                <a:spLocks noChangeArrowheads="1"/>
              </p:cNvSpPr>
              <p:nvPr/>
            </p:nvSpPr>
            <p:spPr bwMode="auto">
              <a:xfrm>
                <a:off x="5050" y="10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7" name="Oval 86"/>
              <p:cNvSpPr>
                <a:spLocks noChangeArrowheads="1"/>
              </p:cNvSpPr>
              <p:nvPr/>
            </p:nvSpPr>
            <p:spPr bwMode="auto">
              <a:xfrm>
                <a:off x="5100" y="10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8" name="Oval 87"/>
              <p:cNvSpPr>
                <a:spLocks noChangeArrowheads="1"/>
              </p:cNvSpPr>
              <p:nvPr/>
            </p:nvSpPr>
            <p:spPr bwMode="auto">
              <a:xfrm>
                <a:off x="5150" y="9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9" name="Oval 88"/>
              <p:cNvSpPr>
                <a:spLocks noChangeArrowheads="1"/>
              </p:cNvSpPr>
              <p:nvPr/>
            </p:nvSpPr>
            <p:spPr bwMode="auto">
              <a:xfrm>
                <a:off x="5201" y="9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0" name="Oval 89"/>
              <p:cNvSpPr>
                <a:spLocks noChangeArrowheads="1"/>
              </p:cNvSpPr>
              <p:nvPr/>
            </p:nvSpPr>
            <p:spPr bwMode="auto">
              <a:xfrm>
                <a:off x="5251" y="9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1" name="Oval 90"/>
              <p:cNvSpPr>
                <a:spLocks noChangeArrowheads="1"/>
              </p:cNvSpPr>
              <p:nvPr/>
            </p:nvSpPr>
            <p:spPr bwMode="auto">
              <a:xfrm>
                <a:off x="5302" y="9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2" name="Oval 91"/>
              <p:cNvSpPr>
                <a:spLocks noChangeArrowheads="1"/>
              </p:cNvSpPr>
              <p:nvPr/>
            </p:nvSpPr>
            <p:spPr bwMode="auto">
              <a:xfrm>
                <a:off x="5352" y="9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3" name="Oval 92"/>
              <p:cNvSpPr>
                <a:spLocks noChangeArrowheads="1"/>
              </p:cNvSpPr>
              <p:nvPr/>
            </p:nvSpPr>
            <p:spPr bwMode="auto">
              <a:xfrm>
                <a:off x="5402" y="9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4" name="Oval 93"/>
              <p:cNvSpPr>
                <a:spLocks noChangeArrowheads="1"/>
              </p:cNvSpPr>
              <p:nvPr/>
            </p:nvSpPr>
            <p:spPr bwMode="auto">
              <a:xfrm>
                <a:off x="5453" y="9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5" name="Oval 94"/>
              <p:cNvSpPr>
                <a:spLocks noChangeArrowheads="1"/>
              </p:cNvSpPr>
              <p:nvPr/>
            </p:nvSpPr>
            <p:spPr bwMode="auto">
              <a:xfrm>
                <a:off x="5503" y="940"/>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6" name="Oval 95"/>
              <p:cNvSpPr>
                <a:spLocks noChangeArrowheads="1"/>
              </p:cNvSpPr>
              <p:nvPr/>
            </p:nvSpPr>
            <p:spPr bwMode="auto">
              <a:xfrm>
                <a:off x="5554" y="9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7" name="Oval 96"/>
              <p:cNvSpPr>
                <a:spLocks noChangeArrowheads="1"/>
              </p:cNvSpPr>
              <p:nvPr/>
            </p:nvSpPr>
            <p:spPr bwMode="auto">
              <a:xfrm>
                <a:off x="5604" y="9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8" name="Oval 97"/>
              <p:cNvSpPr>
                <a:spLocks noChangeArrowheads="1"/>
              </p:cNvSpPr>
              <p:nvPr/>
            </p:nvSpPr>
            <p:spPr bwMode="auto">
              <a:xfrm>
                <a:off x="5654" y="9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9" name="Oval 98"/>
              <p:cNvSpPr>
                <a:spLocks noChangeArrowheads="1"/>
              </p:cNvSpPr>
              <p:nvPr/>
            </p:nvSpPr>
            <p:spPr bwMode="auto">
              <a:xfrm>
                <a:off x="5705" y="9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0" name="Oval 99"/>
              <p:cNvSpPr>
                <a:spLocks noChangeArrowheads="1"/>
              </p:cNvSpPr>
              <p:nvPr/>
            </p:nvSpPr>
            <p:spPr bwMode="auto">
              <a:xfrm>
                <a:off x="5755" y="8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1" name="Oval 100"/>
              <p:cNvSpPr>
                <a:spLocks noChangeArrowheads="1"/>
              </p:cNvSpPr>
              <p:nvPr/>
            </p:nvSpPr>
            <p:spPr bwMode="auto">
              <a:xfrm>
                <a:off x="5806" y="8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2" name="Oval 101"/>
              <p:cNvSpPr>
                <a:spLocks noChangeArrowheads="1"/>
              </p:cNvSpPr>
              <p:nvPr/>
            </p:nvSpPr>
            <p:spPr bwMode="auto">
              <a:xfrm>
                <a:off x="5856" y="8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3" name="Oval 102"/>
              <p:cNvSpPr>
                <a:spLocks noChangeArrowheads="1"/>
              </p:cNvSpPr>
              <p:nvPr/>
            </p:nvSpPr>
            <p:spPr bwMode="auto">
              <a:xfrm>
                <a:off x="5906" y="8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4" name="Oval 103"/>
              <p:cNvSpPr>
                <a:spLocks noChangeArrowheads="1"/>
              </p:cNvSpPr>
              <p:nvPr/>
            </p:nvSpPr>
            <p:spPr bwMode="auto">
              <a:xfrm>
                <a:off x="5957" y="8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5" name="Oval 104"/>
              <p:cNvSpPr>
                <a:spLocks noChangeArrowheads="1"/>
              </p:cNvSpPr>
              <p:nvPr/>
            </p:nvSpPr>
            <p:spPr bwMode="auto">
              <a:xfrm>
                <a:off x="6007" y="8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6" name="Oval 105"/>
              <p:cNvSpPr>
                <a:spLocks noChangeArrowheads="1"/>
              </p:cNvSpPr>
              <p:nvPr/>
            </p:nvSpPr>
            <p:spPr bwMode="auto">
              <a:xfrm>
                <a:off x="6058" y="857"/>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7" name="Oval 106"/>
              <p:cNvSpPr>
                <a:spLocks noChangeArrowheads="1"/>
              </p:cNvSpPr>
              <p:nvPr/>
            </p:nvSpPr>
            <p:spPr bwMode="auto">
              <a:xfrm>
                <a:off x="6108" y="8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8" name="Oval 107"/>
              <p:cNvSpPr>
                <a:spLocks noChangeArrowheads="1"/>
              </p:cNvSpPr>
              <p:nvPr/>
            </p:nvSpPr>
            <p:spPr bwMode="auto">
              <a:xfrm>
                <a:off x="6158" y="8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9" name="Oval 108"/>
              <p:cNvSpPr>
                <a:spLocks noChangeArrowheads="1"/>
              </p:cNvSpPr>
              <p:nvPr/>
            </p:nvSpPr>
            <p:spPr bwMode="auto">
              <a:xfrm>
                <a:off x="6209" y="8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0" name="Oval 109"/>
              <p:cNvSpPr>
                <a:spLocks noChangeArrowheads="1"/>
              </p:cNvSpPr>
              <p:nvPr/>
            </p:nvSpPr>
            <p:spPr bwMode="auto">
              <a:xfrm>
                <a:off x="6259" y="8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1" name="Oval 110"/>
              <p:cNvSpPr>
                <a:spLocks noChangeArrowheads="1"/>
              </p:cNvSpPr>
              <p:nvPr/>
            </p:nvSpPr>
            <p:spPr bwMode="auto">
              <a:xfrm>
                <a:off x="6310" y="8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2" name="Oval 111"/>
              <p:cNvSpPr>
                <a:spLocks noChangeArrowheads="1"/>
              </p:cNvSpPr>
              <p:nvPr/>
            </p:nvSpPr>
            <p:spPr bwMode="auto">
              <a:xfrm>
                <a:off x="6360" y="7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3" name="Oval 112"/>
              <p:cNvSpPr>
                <a:spLocks noChangeArrowheads="1"/>
              </p:cNvSpPr>
              <p:nvPr/>
            </p:nvSpPr>
            <p:spPr bwMode="auto">
              <a:xfrm>
                <a:off x="6414" y="788"/>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4" name="Oval 113"/>
              <p:cNvSpPr>
                <a:spLocks noChangeArrowheads="1"/>
              </p:cNvSpPr>
              <p:nvPr/>
            </p:nvSpPr>
            <p:spPr bwMode="auto">
              <a:xfrm>
                <a:off x="6464" y="781"/>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5" name="Oval 114"/>
              <p:cNvSpPr>
                <a:spLocks noChangeArrowheads="1"/>
              </p:cNvSpPr>
              <p:nvPr/>
            </p:nvSpPr>
            <p:spPr bwMode="auto">
              <a:xfrm>
                <a:off x="6515" y="75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6" name="Oval 115"/>
              <p:cNvSpPr>
                <a:spLocks noChangeArrowheads="1"/>
              </p:cNvSpPr>
              <p:nvPr/>
            </p:nvSpPr>
            <p:spPr bwMode="auto">
              <a:xfrm>
                <a:off x="6565" y="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7" name="Freeform 116"/>
              <p:cNvSpPr>
                <a:spLocks/>
              </p:cNvSpPr>
              <p:nvPr/>
            </p:nvSpPr>
            <p:spPr bwMode="auto">
              <a:xfrm>
                <a:off x="1550" y="3168"/>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8" name="Freeform 117"/>
              <p:cNvSpPr>
                <a:spLocks/>
              </p:cNvSpPr>
              <p:nvPr/>
            </p:nvSpPr>
            <p:spPr bwMode="auto">
              <a:xfrm>
                <a:off x="1601" y="3146"/>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9" name="Freeform 118"/>
              <p:cNvSpPr>
                <a:spLocks/>
              </p:cNvSpPr>
              <p:nvPr/>
            </p:nvSpPr>
            <p:spPr bwMode="auto">
              <a:xfrm>
                <a:off x="1651" y="3121"/>
                <a:ext cx="61" cy="51"/>
              </a:xfrm>
              <a:custGeom>
                <a:avLst/>
                <a:gdLst>
                  <a:gd name="T0" fmla="*/ 33 w 61"/>
                  <a:gd name="T1" fmla="*/ 0 h 51"/>
                  <a:gd name="T2" fmla="*/ 0 w 61"/>
                  <a:gd name="T3" fmla="*/ 51 h 51"/>
                  <a:gd name="T4" fmla="*/ 61 w 61"/>
                  <a:gd name="T5" fmla="*/ 51 h 51"/>
                  <a:gd name="T6" fmla="*/ 33 w 61"/>
                  <a:gd name="T7" fmla="*/ 0 h 51"/>
                </a:gdLst>
                <a:ahLst/>
                <a:cxnLst>
                  <a:cxn ang="0">
                    <a:pos x="T0" y="T1"/>
                  </a:cxn>
                  <a:cxn ang="0">
                    <a:pos x="T2" y="T3"/>
                  </a:cxn>
                  <a:cxn ang="0">
                    <a:pos x="T4" y="T5"/>
                  </a:cxn>
                  <a:cxn ang="0">
                    <a:pos x="T6" y="T7"/>
                  </a:cxn>
                </a:cxnLst>
                <a:rect l="0" t="0" r="r" b="b"/>
                <a:pathLst>
                  <a:path w="61" h="51">
                    <a:moveTo>
                      <a:pt x="33" y="0"/>
                    </a:moveTo>
                    <a:lnTo>
                      <a:pt x="0" y="51"/>
                    </a:lnTo>
                    <a:lnTo>
                      <a:pt x="61"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0" name="Freeform 119"/>
              <p:cNvSpPr>
                <a:spLocks/>
              </p:cNvSpPr>
              <p:nvPr/>
            </p:nvSpPr>
            <p:spPr bwMode="auto">
              <a:xfrm>
                <a:off x="1702" y="311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1" name="Freeform 120"/>
              <p:cNvSpPr>
                <a:spLocks/>
              </p:cNvSpPr>
              <p:nvPr/>
            </p:nvSpPr>
            <p:spPr bwMode="auto">
              <a:xfrm>
                <a:off x="1752" y="310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2" name="Freeform 121"/>
              <p:cNvSpPr>
                <a:spLocks/>
              </p:cNvSpPr>
              <p:nvPr/>
            </p:nvSpPr>
            <p:spPr bwMode="auto">
              <a:xfrm>
                <a:off x="1802" y="3092"/>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3" name="Freeform 122"/>
              <p:cNvSpPr>
                <a:spLocks/>
              </p:cNvSpPr>
              <p:nvPr/>
            </p:nvSpPr>
            <p:spPr bwMode="auto">
              <a:xfrm>
                <a:off x="1856" y="307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4" name="Freeform 123"/>
              <p:cNvSpPr>
                <a:spLocks/>
              </p:cNvSpPr>
              <p:nvPr/>
            </p:nvSpPr>
            <p:spPr bwMode="auto">
              <a:xfrm>
                <a:off x="1907" y="3074"/>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5" name="Freeform 124"/>
              <p:cNvSpPr>
                <a:spLocks/>
              </p:cNvSpPr>
              <p:nvPr/>
            </p:nvSpPr>
            <p:spPr bwMode="auto">
              <a:xfrm>
                <a:off x="1957" y="3056"/>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6" name="Freeform 125"/>
              <p:cNvSpPr>
                <a:spLocks/>
              </p:cNvSpPr>
              <p:nvPr/>
            </p:nvSpPr>
            <p:spPr bwMode="auto">
              <a:xfrm>
                <a:off x="2008" y="3064"/>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7" name="Freeform 126"/>
              <p:cNvSpPr>
                <a:spLocks/>
              </p:cNvSpPr>
              <p:nvPr/>
            </p:nvSpPr>
            <p:spPr bwMode="auto">
              <a:xfrm>
                <a:off x="2058" y="3046"/>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8" name="Freeform 127"/>
              <p:cNvSpPr>
                <a:spLocks/>
              </p:cNvSpPr>
              <p:nvPr/>
            </p:nvSpPr>
            <p:spPr bwMode="auto">
              <a:xfrm>
                <a:off x="2108" y="3042"/>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9" name="Freeform 128"/>
              <p:cNvSpPr>
                <a:spLocks/>
              </p:cNvSpPr>
              <p:nvPr/>
            </p:nvSpPr>
            <p:spPr bwMode="auto">
              <a:xfrm>
                <a:off x="2159" y="3028"/>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0" name="Freeform 129"/>
              <p:cNvSpPr>
                <a:spLocks/>
              </p:cNvSpPr>
              <p:nvPr/>
            </p:nvSpPr>
            <p:spPr bwMode="auto">
              <a:xfrm>
                <a:off x="2209" y="3020"/>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1" name="Freeform 130"/>
              <p:cNvSpPr>
                <a:spLocks/>
              </p:cNvSpPr>
              <p:nvPr/>
            </p:nvSpPr>
            <p:spPr bwMode="auto">
              <a:xfrm>
                <a:off x="2260" y="3020"/>
                <a:ext cx="57" cy="51"/>
              </a:xfrm>
              <a:custGeom>
                <a:avLst/>
                <a:gdLst>
                  <a:gd name="T0" fmla="*/ 28 w 57"/>
                  <a:gd name="T1" fmla="*/ 0 h 51"/>
                  <a:gd name="T2" fmla="*/ 0 w 57"/>
                  <a:gd name="T3" fmla="*/ 51 h 51"/>
                  <a:gd name="T4" fmla="*/ 57 w 57"/>
                  <a:gd name="T5" fmla="*/ 51 h 51"/>
                  <a:gd name="T6" fmla="*/ 28 w 57"/>
                  <a:gd name="T7" fmla="*/ 0 h 51"/>
                </a:gdLst>
                <a:ahLst/>
                <a:cxnLst>
                  <a:cxn ang="0">
                    <a:pos x="T0" y="T1"/>
                  </a:cxn>
                  <a:cxn ang="0">
                    <a:pos x="T2" y="T3"/>
                  </a:cxn>
                  <a:cxn ang="0">
                    <a:pos x="T4" y="T5"/>
                  </a:cxn>
                  <a:cxn ang="0">
                    <a:pos x="T6" y="T7"/>
                  </a:cxn>
                </a:cxnLst>
                <a:rect l="0" t="0" r="r" b="b"/>
                <a:pathLst>
                  <a:path w="57" h="51">
                    <a:moveTo>
                      <a:pt x="28" y="0"/>
                    </a:moveTo>
                    <a:lnTo>
                      <a:pt x="0" y="51"/>
                    </a:lnTo>
                    <a:lnTo>
                      <a:pt x="57"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2" name="Freeform 131"/>
              <p:cNvSpPr>
                <a:spLocks/>
              </p:cNvSpPr>
              <p:nvPr/>
            </p:nvSpPr>
            <p:spPr bwMode="auto">
              <a:xfrm>
                <a:off x="2310" y="3020"/>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3" name="Freeform 132"/>
              <p:cNvSpPr>
                <a:spLocks/>
              </p:cNvSpPr>
              <p:nvPr/>
            </p:nvSpPr>
            <p:spPr bwMode="auto">
              <a:xfrm>
                <a:off x="2360" y="3013"/>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4" name="Freeform 133"/>
              <p:cNvSpPr>
                <a:spLocks/>
              </p:cNvSpPr>
              <p:nvPr/>
            </p:nvSpPr>
            <p:spPr bwMode="auto">
              <a:xfrm>
                <a:off x="2411" y="3006"/>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5" name="Freeform 134"/>
              <p:cNvSpPr>
                <a:spLocks/>
              </p:cNvSpPr>
              <p:nvPr/>
            </p:nvSpPr>
            <p:spPr bwMode="auto">
              <a:xfrm>
                <a:off x="2461" y="2999"/>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6" name="Freeform 135"/>
              <p:cNvSpPr>
                <a:spLocks/>
              </p:cNvSpPr>
              <p:nvPr/>
            </p:nvSpPr>
            <p:spPr bwMode="auto">
              <a:xfrm>
                <a:off x="2512" y="3006"/>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7" name="Freeform 136"/>
              <p:cNvSpPr>
                <a:spLocks/>
              </p:cNvSpPr>
              <p:nvPr/>
            </p:nvSpPr>
            <p:spPr bwMode="auto">
              <a:xfrm>
                <a:off x="2562" y="2981"/>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8" name="Freeform 137"/>
              <p:cNvSpPr>
                <a:spLocks/>
              </p:cNvSpPr>
              <p:nvPr/>
            </p:nvSpPr>
            <p:spPr bwMode="auto">
              <a:xfrm>
                <a:off x="2612" y="298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9" name="Freeform 138"/>
              <p:cNvSpPr>
                <a:spLocks/>
              </p:cNvSpPr>
              <p:nvPr/>
            </p:nvSpPr>
            <p:spPr bwMode="auto">
              <a:xfrm>
                <a:off x="2663" y="2984"/>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0" name="Freeform 139"/>
              <p:cNvSpPr>
                <a:spLocks/>
              </p:cNvSpPr>
              <p:nvPr/>
            </p:nvSpPr>
            <p:spPr bwMode="auto">
              <a:xfrm>
                <a:off x="2713" y="295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1" name="Freeform 140"/>
              <p:cNvSpPr>
                <a:spLocks/>
              </p:cNvSpPr>
              <p:nvPr/>
            </p:nvSpPr>
            <p:spPr bwMode="auto">
              <a:xfrm>
                <a:off x="2764" y="2956"/>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2" name="Freeform 141"/>
              <p:cNvSpPr>
                <a:spLocks/>
              </p:cNvSpPr>
              <p:nvPr/>
            </p:nvSpPr>
            <p:spPr bwMode="auto">
              <a:xfrm>
                <a:off x="2814" y="2945"/>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3" name="Freeform 142"/>
              <p:cNvSpPr>
                <a:spLocks/>
              </p:cNvSpPr>
              <p:nvPr/>
            </p:nvSpPr>
            <p:spPr bwMode="auto">
              <a:xfrm>
                <a:off x="2864" y="2948"/>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4" name="Freeform 143"/>
              <p:cNvSpPr>
                <a:spLocks/>
              </p:cNvSpPr>
              <p:nvPr/>
            </p:nvSpPr>
            <p:spPr bwMode="auto">
              <a:xfrm>
                <a:off x="2915" y="2930"/>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5" name="Freeform 144"/>
              <p:cNvSpPr>
                <a:spLocks/>
              </p:cNvSpPr>
              <p:nvPr/>
            </p:nvSpPr>
            <p:spPr bwMode="auto">
              <a:xfrm>
                <a:off x="2965" y="2923"/>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6" name="Freeform 145"/>
              <p:cNvSpPr>
                <a:spLocks/>
              </p:cNvSpPr>
              <p:nvPr/>
            </p:nvSpPr>
            <p:spPr bwMode="auto">
              <a:xfrm>
                <a:off x="3016" y="2909"/>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7" name="Freeform 146"/>
              <p:cNvSpPr>
                <a:spLocks/>
              </p:cNvSpPr>
              <p:nvPr/>
            </p:nvSpPr>
            <p:spPr bwMode="auto">
              <a:xfrm>
                <a:off x="3066" y="2905"/>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8" name="Freeform 147"/>
              <p:cNvSpPr>
                <a:spLocks/>
              </p:cNvSpPr>
              <p:nvPr/>
            </p:nvSpPr>
            <p:spPr bwMode="auto">
              <a:xfrm>
                <a:off x="3116" y="2898"/>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9" name="Freeform 148"/>
              <p:cNvSpPr>
                <a:spLocks/>
              </p:cNvSpPr>
              <p:nvPr/>
            </p:nvSpPr>
            <p:spPr bwMode="auto">
              <a:xfrm>
                <a:off x="3167" y="2894"/>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0" name="Freeform 149"/>
              <p:cNvSpPr>
                <a:spLocks/>
              </p:cNvSpPr>
              <p:nvPr/>
            </p:nvSpPr>
            <p:spPr bwMode="auto">
              <a:xfrm>
                <a:off x="3217" y="2869"/>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1" name="Freeform 150"/>
              <p:cNvSpPr>
                <a:spLocks/>
              </p:cNvSpPr>
              <p:nvPr/>
            </p:nvSpPr>
            <p:spPr bwMode="auto">
              <a:xfrm>
                <a:off x="3268" y="2855"/>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2" name="Freeform 151"/>
              <p:cNvSpPr>
                <a:spLocks/>
              </p:cNvSpPr>
              <p:nvPr/>
            </p:nvSpPr>
            <p:spPr bwMode="auto">
              <a:xfrm>
                <a:off x="3318" y="2851"/>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3" name="Freeform 152"/>
              <p:cNvSpPr>
                <a:spLocks/>
              </p:cNvSpPr>
              <p:nvPr/>
            </p:nvSpPr>
            <p:spPr bwMode="auto">
              <a:xfrm>
                <a:off x="3368" y="2851"/>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4" name="Freeform 153"/>
              <p:cNvSpPr>
                <a:spLocks/>
              </p:cNvSpPr>
              <p:nvPr/>
            </p:nvSpPr>
            <p:spPr bwMode="auto">
              <a:xfrm>
                <a:off x="3419" y="283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5" name="Freeform 154"/>
              <p:cNvSpPr>
                <a:spLocks/>
              </p:cNvSpPr>
              <p:nvPr/>
            </p:nvSpPr>
            <p:spPr bwMode="auto">
              <a:xfrm>
                <a:off x="3473" y="2833"/>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6" name="Freeform 155"/>
              <p:cNvSpPr>
                <a:spLocks/>
              </p:cNvSpPr>
              <p:nvPr/>
            </p:nvSpPr>
            <p:spPr bwMode="auto">
              <a:xfrm>
                <a:off x="3523" y="2822"/>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7" name="Freeform 156"/>
              <p:cNvSpPr>
                <a:spLocks/>
              </p:cNvSpPr>
              <p:nvPr/>
            </p:nvSpPr>
            <p:spPr bwMode="auto">
              <a:xfrm>
                <a:off x="3574" y="283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8" name="Freeform 157"/>
              <p:cNvSpPr>
                <a:spLocks/>
              </p:cNvSpPr>
              <p:nvPr/>
            </p:nvSpPr>
            <p:spPr bwMode="auto">
              <a:xfrm>
                <a:off x="3624" y="2819"/>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9" name="Freeform 158"/>
              <p:cNvSpPr>
                <a:spLocks/>
              </p:cNvSpPr>
              <p:nvPr/>
            </p:nvSpPr>
            <p:spPr bwMode="auto">
              <a:xfrm>
                <a:off x="3674" y="279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0" name="Freeform 159"/>
              <p:cNvSpPr>
                <a:spLocks/>
              </p:cNvSpPr>
              <p:nvPr/>
            </p:nvSpPr>
            <p:spPr bwMode="auto">
              <a:xfrm>
                <a:off x="3725" y="2783"/>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1" name="Freeform 160"/>
              <p:cNvSpPr>
                <a:spLocks/>
              </p:cNvSpPr>
              <p:nvPr/>
            </p:nvSpPr>
            <p:spPr bwMode="auto">
              <a:xfrm>
                <a:off x="3775" y="275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2" name="Freeform 161"/>
              <p:cNvSpPr>
                <a:spLocks/>
              </p:cNvSpPr>
              <p:nvPr/>
            </p:nvSpPr>
            <p:spPr bwMode="auto">
              <a:xfrm>
                <a:off x="3826" y="2747"/>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3" name="Freeform 162"/>
              <p:cNvSpPr>
                <a:spLocks/>
              </p:cNvSpPr>
              <p:nvPr/>
            </p:nvSpPr>
            <p:spPr bwMode="auto">
              <a:xfrm>
                <a:off x="3876" y="2743"/>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4" name="Freeform 163"/>
              <p:cNvSpPr>
                <a:spLocks/>
              </p:cNvSpPr>
              <p:nvPr/>
            </p:nvSpPr>
            <p:spPr bwMode="auto">
              <a:xfrm>
                <a:off x="3926" y="2722"/>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5" name="Freeform 164"/>
              <p:cNvSpPr>
                <a:spLocks/>
              </p:cNvSpPr>
              <p:nvPr/>
            </p:nvSpPr>
            <p:spPr bwMode="auto">
              <a:xfrm>
                <a:off x="3977" y="2729"/>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6" name="Freeform 165"/>
              <p:cNvSpPr>
                <a:spLocks/>
              </p:cNvSpPr>
              <p:nvPr/>
            </p:nvSpPr>
            <p:spPr bwMode="auto">
              <a:xfrm>
                <a:off x="4027" y="271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7" name="Freeform 166"/>
              <p:cNvSpPr>
                <a:spLocks/>
              </p:cNvSpPr>
              <p:nvPr/>
            </p:nvSpPr>
            <p:spPr bwMode="auto">
              <a:xfrm>
                <a:off x="4078" y="2696"/>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8" name="Freeform 167"/>
              <p:cNvSpPr>
                <a:spLocks/>
              </p:cNvSpPr>
              <p:nvPr/>
            </p:nvSpPr>
            <p:spPr bwMode="auto">
              <a:xfrm>
                <a:off x="4128" y="2707"/>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9" name="Freeform 168"/>
              <p:cNvSpPr>
                <a:spLocks/>
              </p:cNvSpPr>
              <p:nvPr/>
            </p:nvSpPr>
            <p:spPr bwMode="auto">
              <a:xfrm>
                <a:off x="4178" y="2682"/>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0" name="Freeform 169"/>
              <p:cNvSpPr>
                <a:spLocks/>
              </p:cNvSpPr>
              <p:nvPr/>
            </p:nvSpPr>
            <p:spPr bwMode="auto">
              <a:xfrm>
                <a:off x="4229" y="2653"/>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1" name="Freeform 170"/>
              <p:cNvSpPr>
                <a:spLocks/>
              </p:cNvSpPr>
              <p:nvPr/>
            </p:nvSpPr>
            <p:spPr bwMode="auto">
              <a:xfrm>
                <a:off x="4279" y="2653"/>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2" name="Freeform 171"/>
              <p:cNvSpPr>
                <a:spLocks/>
              </p:cNvSpPr>
              <p:nvPr/>
            </p:nvSpPr>
            <p:spPr bwMode="auto">
              <a:xfrm>
                <a:off x="4330" y="2635"/>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3" name="Freeform 172"/>
              <p:cNvSpPr>
                <a:spLocks/>
              </p:cNvSpPr>
              <p:nvPr/>
            </p:nvSpPr>
            <p:spPr bwMode="auto">
              <a:xfrm>
                <a:off x="4380" y="2617"/>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4" name="Freeform 173"/>
              <p:cNvSpPr>
                <a:spLocks/>
              </p:cNvSpPr>
              <p:nvPr/>
            </p:nvSpPr>
            <p:spPr bwMode="auto">
              <a:xfrm>
                <a:off x="4430" y="2650"/>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5" name="Freeform 174"/>
              <p:cNvSpPr>
                <a:spLocks/>
              </p:cNvSpPr>
              <p:nvPr/>
            </p:nvSpPr>
            <p:spPr bwMode="auto">
              <a:xfrm>
                <a:off x="4481" y="2621"/>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6" name="Freeform 175"/>
              <p:cNvSpPr>
                <a:spLocks/>
              </p:cNvSpPr>
              <p:nvPr/>
            </p:nvSpPr>
            <p:spPr bwMode="auto">
              <a:xfrm>
                <a:off x="4531" y="2617"/>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7" name="Freeform 176"/>
              <p:cNvSpPr>
                <a:spLocks/>
              </p:cNvSpPr>
              <p:nvPr/>
            </p:nvSpPr>
            <p:spPr bwMode="auto">
              <a:xfrm>
                <a:off x="4582" y="2592"/>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8" name="Freeform 177"/>
              <p:cNvSpPr>
                <a:spLocks/>
              </p:cNvSpPr>
              <p:nvPr/>
            </p:nvSpPr>
            <p:spPr bwMode="auto">
              <a:xfrm>
                <a:off x="4632" y="2570"/>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09" name="Freeform 178"/>
              <p:cNvSpPr>
                <a:spLocks/>
              </p:cNvSpPr>
              <p:nvPr/>
            </p:nvSpPr>
            <p:spPr bwMode="auto">
              <a:xfrm>
                <a:off x="4682" y="2567"/>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0" name="Freeform 179"/>
              <p:cNvSpPr>
                <a:spLocks/>
              </p:cNvSpPr>
              <p:nvPr/>
            </p:nvSpPr>
            <p:spPr bwMode="auto">
              <a:xfrm>
                <a:off x="4733" y="2552"/>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1" name="Freeform 180"/>
              <p:cNvSpPr>
                <a:spLocks/>
              </p:cNvSpPr>
              <p:nvPr/>
            </p:nvSpPr>
            <p:spPr bwMode="auto">
              <a:xfrm>
                <a:off x="4783" y="2542"/>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2" name="Freeform 181"/>
              <p:cNvSpPr>
                <a:spLocks/>
              </p:cNvSpPr>
              <p:nvPr/>
            </p:nvSpPr>
            <p:spPr bwMode="auto">
              <a:xfrm>
                <a:off x="4834" y="2549"/>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3" name="Freeform 182"/>
              <p:cNvSpPr>
                <a:spLocks/>
              </p:cNvSpPr>
              <p:nvPr/>
            </p:nvSpPr>
            <p:spPr bwMode="auto">
              <a:xfrm>
                <a:off x="4884" y="2549"/>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4" name="Freeform 183"/>
              <p:cNvSpPr>
                <a:spLocks/>
              </p:cNvSpPr>
              <p:nvPr/>
            </p:nvSpPr>
            <p:spPr bwMode="auto">
              <a:xfrm>
                <a:off x="4934" y="2534"/>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5" name="Freeform 184"/>
              <p:cNvSpPr>
                <a:spLocks/>
              </p:cNvSpPr>
              <p:nvPr/>
            </p:nvSpPr>
            <p:spPr bwMode="auto">
              <a:xfrm>
                <a:off x="4985" y="250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6" name="Freeform 185"/>
              <p:cNvSpPr>
                <a:spLocks/>
              </p:cNvSpPr>
              <p:nvPr/>
            </p:nvSpPr>
            <p:spPr bwMode="auto">
              <a:xfrm>
                <a:off x="5035" y="2506"/>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7" name="Freeform 186"/>
              <p:cNvSpPr>
                <a:spLocks/>
              </p:cNvSpPr>
              <p:nvPr/>
            </p:nvSpPr>
            <p:spPr bwMode="auto">
              <a:xfrm>
                <a:off x="5086" y="2545"/>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8" name="Freeform 187"/>
              <p:cNvSpPr>
                <a:spLocks/>
              </p:cNvSpPr>
              <p:nvPr/>
            </p:nvSpPr>
            <p:spPr bwMode="auto">
              <a:xfrm>
                <a:off x="5136" y="2488"/>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19" name="Freeform 188"/>
              <p:cNvSpPr>
                <a:spLocks/>
              </p:cNvSpPr>
              <p:nvPr/>
            </p:nvSpPr>
            <p:spPr bwMode="auto">
              <a:xfrm>
                <a:off x="5186" y="2488"/>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0" name="Freeform 189"/>
              <p:cNvSpPr>
                <a:spLocks/>
              </p:cNvSpPr>
              <p:nvPr/>
            </p:nvSpPr>
            <p:spPr bwMode="auto">
              <a:xfrm>
                <a:off x="5240" y="248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1" name="Freeform 190"/>
              <p:cNvSpPr>
                <a:spLocks/>
              </p:cNvSpPr>
              <p:nvPr/>
            </p:nvSpPr>
            <p:spPr bwMode="auto">
              <a:xfrm>
                <a:off x="5291" y="2462"/>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2" name="Freeform 191"/>
              <p:cNvSpPr>
                <a:spLocks/>
              </p:cNvSpPr>
              <p:nvPr/>
            </p:nvSpPr>
            <p:spPr bwMode="auto">
              <a:xfrm>
                <a:off x="5341" y="239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3" name="Freeform 192"/>
              <p:cNvSpPr>
                <a:spLocks/>
              </p:cNvSpPr>
              <p:nvPr/>
            </p:nvSpPr>
            <p:spPr bwMode="auto">
              <a:xfrm>
                <a:off x="5392" y="2430"/>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4" name="Freeform 193"/>
              <p:cNvSpPr>
                <a:spLocks/>
              </p:cNvSpPr>
              <p:nvPr/>
            </p:nvSpPr>
            <p:spPr bwMode="auto">
              <a:xfrm>
                <a:off x="5442" y="2437"/>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5" name="Freeform 194"/>
              <p:cNvSpPr>
                <a:spLocks/>
              </p:cNvSpPr>
              <p:nvPr/>
            </p:nvSpPr>
            <p:spPr bwMode="auto">
              <a:xfrm>
                <a:off x="5492" y="243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6" name="Freeform 195"/>
              <p:cNvSpPr>
                <a:spLocks/>
              </p:cNvSpPr>
              <p:nvPr/>
            </p:nvSpPr>
            <p:spPr bwMode="auto">
              <a:xfrm>
                <a:off x="5543" y="2398"/>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7" name="Freeform 196"/>
              <p:cNvSpPr>
                <a:spLocks/>
              </p:cNvSpPr>
              <p:nvPr/>
            </p:nvSpPr>
            <p:spPr bwMode="auto">
              <a:xfrm>
                <a:off x="5593" y="2372"/>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8" name="Freeform 197"/>
              <p:cNvSpPr>
                <a:spLocks/>
              </p:cNvSpPr>
              <p:nvPr/>
            </p:nvSpPr>
            <p:spPr bwMode="auto">
              <a:xfrm>
                <a:off x="5644" y="2394"/>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29" name="Freeform 198"/>
              <p:cNvSpPr>
                <a:spLocks/>
              </p:cNvSpPr>
              <p:nvPr/>
            </p:nvSpPr>
            <p:spPr bwMode="auto">
              <a:xfrm>
                <a:off x="5694" y="235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0" name="Freeform 199"/>
              <p:cNvSpPr>
                <a:spLocks/>
              </p:cNvSpPr>
              <p:nvPr/>
            </p:nvSpPr>
            <p:spPr bwMode="auto">
              <a:xfrm>
                <a:off x="5744" y="239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1" name="Freeform 200"/>
              <p:cNvSpPr>
                <a:spLocks/>
              </p:cNvSpPr>
              <p:nvPr/>
            </p:nvSpPr>
            <p:spPr bwMode="auto">
              <a:xfrm>
                <a:off x="5795" y="2333"/>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2" name="Freeform 201"/>
              <p:cNvSpPr>
                <a:spLocks/>
              </p:cNvSpPr>
              <p:nvPr/>
            </p:nvSpPr>
            <p:spPr bwMode="auto">
              <a:xfrm>
                <a:off x="5845" y="2336"/>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3" name="Freeform 202"/>
              <p:cNvSpPr>
                <a:spLocks/>
              </p:cNvSpPr>
              <p:nvPr/>
            </p:nvSpPr>
            <p:spPr bwMode="auto">
              <a:xfrm>
                <a:off x="5896" y="2318"/>
                <a:ext cx="57" cy="51"/>
              </a:xfrm>
              <a:custGeom>
                <a:avLst/>
                <a:gdLst>
                  <a:gd name="T0" fmla="*/ 28 w 57"/>
                  <a:gd name="T1" fmla="*/ 0 h 51"/>
                  <a:gd name="T2" fmla="*/ 0 w 57"/>
                  <a:gd name="T3" fmla="*/ 51 h 51"/>
                  <a:gd name="T4" fmla="*/ 57 w 57"/>
                  <a:gd name="T5" fmla="*/ 51 h 51"/>
                  <a:gd name="T6" fmla="*/ 28 w 57"/>
                  <a:gd name="T7" fmla="*/ 0 h 51"/>
                </a:gdLst>
                <a:ahLst/>
                <a:cxnLst>
                  <a:cxn ang="0">
                    <a:pos x="T0" y="T1"/>
                  </a:cxn>
                  <a:cxn ang="0">
                    <a:pos x="T2" y="T3"/>
                  </a:cxn>
                  <a:cxn ang="0">
                    <a:pos x="T4" y="T5"/>
                  </a:cxn>
                  <a:cxn ang="0">
                    <a:pos x="T6" y="T7"/>
                  </a:cxn>
                </a:cxnLst>
                <a:rect l="0" t="0" r="r" b="b"/>
                <a:pathLst>
                  <a:path w="57" h="51">
                    <a:moveTo>
                      <a:pt x="28" y="0"/>
                    </a:moveTo>
                    <a:lnTo>
                      <a:pt x="0" y="51"/>
                    </a:lnTo>
                    <a:lnTo>
                      <a:pt x="57"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4" name="Freeform 203"/>
              <p:cNvSpPr>
                <a:spLocks/>
              </p:cNvSpPr>
              <p:nvPr/>
            </p:nvSpPr>
            <p:spPr bwMode="auto">
              <a:xfrm>
                <a:off x="5946" y="2279"/>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35" name="Freeform 204"/>
              <p:cNvSpPr>
                <a:spLocks/>
              </p:cNvSpPr>
              <p:nvPr/>
            </p:nvSpPr>
            <p:spPr bwMode="auto">
              <a:xfrm>
                <a:off x="5996" y="2286"/>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7" name="Freeform 206"/>
            <p:cNvSpPr>
              <a:spLocks/>
            </p:cNvSpPr>
            <p:nvPr/>
          </p:nvSpPr>
          <p:spPr bwMode="auto">
            <a:xfrm>
              <a:off x="6047" y="223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 name="Freeform 207"/>
            <p:cNvSpPr>
              <a:spLocks/>
            </p:cNvSpPr>
            <p:nvPr/>
          </p:nvSpPr>
          <p:spPr bwMode="auto">
            <a:xfrm>
              <a:off x="6097" y="2250"/>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 name="Freeform 208"/>
            <p:cNvSpPr>
              <a:spLocks/>
            </p:cNvSpPr>
            <p:nvPr/>
          </p:nvSpPr>
          <p:spPr bwMode="auto">
            <a:xfrm>
              <a:off x="6148" y="2221"/>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 name="Freeform 209"/>
            <p:cNvSpPr>
              <a:spLocks/>
            </p:cNvSpPr>
            <p:nvPr/>
          </p:nvSpPr>
          <p:spPr bwMode="auto">
            <a:xfrm>
              <a:off x="6198" y="2218"/>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 name="Freeform 210"/>
            <p:cNvSpPr>
              <a:spLocks/>
            </p:cNvSpPr>
            <p:nvPr/>
          </p:nvSpPr>
          <p:spPr bwMode="auto">
            <a:xfrm>
              <a:off x="6248" y="2135"/>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 name="Freeform 211"/>
            <p:cNvSpPr>
              <a:spLocks/>
            </p:cNvSpPr>
            <p:nvPr/>
          </p:nvSpPr>
          <p:spPr bwMode="auto">
            <a:xfrm>
              <a:off x="6299" y="2113"/>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 name="Freeform 212"/>
            <p:cNvSpPr>
              <a:spLocks/>
            </p:cNvSpPr>
            <p:nvPr/>
          </p:nvSpPr>
          <p:spPr bwMode="auto">
            <a:xfrm>
              <a:off x="6349" y="2041"/>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 name="Freeform 213"/>
            <p:cNvSpPr>
              <a:spLocks/>
            </p:cNvSpPr>
            <p:nvPr/>
          </p:nvSpPr>
          <p:spPr bwMode="auto">
            <a:xfrm>
              <a:off x="6400" y="1987"/>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 name="Freeform 214"/>
            <p:cNvSpPr>
              <a:spLocks/>
            </p:cNvSpPr>
            <p:nvPr/>
          </p:nvSpPr>
          <p:spPr bwMode="auto">
            <a:xfrm>
              <a:off x="6450" y="1922"/>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 name="Freeform 215"/>
            <p:cNvSpPr>
              <a:spLocks/>
            </p:cNvSpPr>
            <p:nvPr/>
          </p:nvSpPr>
          <p:spPr bwMode="auto">
            <a:xfrm>
              <a:off x="6500" y="1854"/>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 name="Freeform 216"/>
            <p:cNvSpPr>
              <a:spLocks/>
            </p:cNvSpPr>
            <p:nvPr/>
          </p:nvSpPr>
          <p:spPr bwMode="auto">
            <a:xfrm>
              <a:off x="6551" y="167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 name="Freeform 217"/>
            <p:cNvSpPr>
              <a:spLocks/>
            </p:cNvSpPr>
            <p:nvPr/>
          </p:nvSpPr>
          <p:spPr bwMode="auto">
            <a:xfrm>
              <a:off x="1583" y="706"/>
              <a:ext cx="5000" cy="1159"/>
            </a:xfrm>
            <a:custGeom>
              <a:avLst/>
              <a:gdLst>
                <a:gd name="T0" fmla="*/ 0 w 1389"/>
                <a:gd name="T1" fmla="*/ 322 h 322"/>
                <a:gd name="T2" fmla="*/ 694 w 1389"/>
                <a:gd name="T3" fmla="*/ 161 h 322"/>
                <a:gd name="T4" fmla="*/ 1389 w 1389"/>
                <a:gd name="T5" fmla="*/ 0 h 322"/>
              </a:gdLst>
              <a:ahLst/>
              <a:cxnLst>
                <a:cxn ang="0">
                  <a:pos x="T0" y="T1"/>
                </a:cxn>
                <a:cxn ang="0">
                  <a:pos x="T2" y="T3"/>
                </a:cxn>
                <a:cxn ang="0">
                  <a:pos x="T4" y="T5"/>
                </a:cxn>
              </a:cxnLst>
              <a:rect l="0" t="0" r="r" b="b"/>
              <a:pathLst>
                <a:path w="1389" h="322">
                  <a:moveTo>
                    <a:pt x="0" y="322"/>
                  </a:moveTo>
                  <a:lnTo>
                    <a:pt x="694" y="161"/>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 name="Freeform 218"/>
            <p:cNvSpPr>
              <a:spLocks/>
            </p:cNvSpPr>
            <p:nvPr/>
          </p:nvSpPr>
          <p:spPr bwMode="auto">
            <a:xfrm>
              <a:off x="1583" y="2167"/>
              <a:ext cx="5000" cy="1080"/>
            </a:xfrm>
            <a:custGeom>
              <a:avLst/>
              <a:gdLst>
                <a:gd name="T0" fmla="*/ 0 w 1389"/>
                <a:gd name="T1" fmla="*/ 300 h 300"/>
                <a:gd name="T2" fmla="*/ 694 w 1389"/>
                <a:gd name="T3" fmla="*/ 150 h 300"/>
                <a:gd name="T4" fmla="*/ 1389 w 1389"/>
                <a:gd name="T5" fmla="*/ 0 h 300"/>
              </a:gdLst>
              <a:ahLst/>
              <a:cxnLst>
                <a:cxn ang="0">
                  <a:pos x="T0" y="T1"/>
                </a:cxn>
                <a:cxn ang="0">
                  <a:pos x="T2" y="T3"/>
                </a:cxn>
                <a:cxn ang="0">
                  <a:pos x="T4" y="T5"/>
                </a:cxn>
              </a:cxnLst>
              <a:rect l="0" t="0" r="r" b="b"/>
              <a:pathLst>
                <a:path w="1389" h="300">
                  <a:moveTo>
                    <a:pt x="0" y="300"/>
                  </a:moveTo>
                  <a:lnTo>
                    <a:pt x="694" y="150"/>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 name="Line 219"/>
            <p:cNvSpPr>
              <a:spLocks noChangeShapeType="1"/>
            </p:cNvSpPr>
            <p:nvPr/>
          </p:nvSpPr>
          <p:spPr bwMode="auto">
            <a:xfrm>
              <a:off x="2792" y="1573"/>
              <a:ext cx="0" cy="1415"/>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 name="Line 220"/>
            <p:cNvSpPr>
              <a:spLocks noChangeShapeType="1"/>
            </p:cNvSpPr>
            <p:nvPr/>
          </p:nvSpPr>
          <p:spPr bwMode="auto">
            <a:xfrm>
              <a:off x="5320" y="983"/>
              <a:ext cx="0" cy="1515"/>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 name="Rectangle 221"/>
            <p:cNvSpPr>
              <a:spLocks noChangeArrowheads="1"/>
            </p:cNvSpPr>
            <p:nvPr/>
          </p:nvSpPr>
          <p:spPr bwMode="auto">
            <a:xfrm>
              <a:off x="2987" y="1998"/>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smtClean="0">
                  <a:solidFill>
                    <a:srgbClr val="000000"/>
                  </a:solidFill>
                </a:rPr>
                <a:t>Diff. at p=25: 32.1</a:t>
              </a:r>
              <a:endParaRPr lang="en-US" altLang="en-US" smtClean="0">
                <a:solidFill>
                  <a:prstClr val="black"/>
                </a:solidFill>
              </a:endParaRPr>
            </a:p>
          </p:txBody>
        </p:sp>
        <p:sp>
          <p:nvSpPr>
            <p:cNvPr id="23" name="Rectangle 222"/>
            <p:cNvSpPr>
              <a:spLocks noChangeArrowheads="1"/>
            </p:cNvSpPr>
            <p:nvPr/>
          </p:nvSpPr>
          <p:spPr bwMode="auto">
            <a:xfrm>
              <a:off x="5460" y="1555"/>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smtClean="0">
                  <a:solidFill>
                    <a:srgbClr val="000000"/>
                  </a:solidFill>
                </a:rPr>
                <a:t>Diff. at p=75: 34.2</a:t>
              </a:r>
              <a:endParaRPr lang="en-US" altLang="en-US" smtClean="0">
                <a:solidFill>
                  <a:prstClr val="black"/>
                </a:solidFill>
              </a:endParaRPr>
            </a:p>
          </p:txBody>
        </p:sp>
        <p:sp>
          <p:nvSpPr>
            <p:cNvPr id="24" name="Line 223"/>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 name="Line 224"/>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 name="Rectangle 225"/>
            <p:cNvSpPr>
              <a:spLocks noChangeArrowheads="1"/>
            </p:cNvSpPr>
            <p:nvPr/>
          </p:nvSpPr>
          <p:spPr bwMode="auto">
            <a:xfrm rot="16200000">
              <a:off x="1194" y="347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27" name="Line 226"/>
            <p:cNvSpPr>
              <a:spLocks noChangeShapeType="1"/>
            </p:cNvSpPr>
            <p:nvPr/>
          </p:nvSpPr>
          <p:spPr bwMode="auto">
            <a:xfrm flipH="1">
              <a:off x="1378" y="317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 name="Rectangle 227"/>
            <p:cNvSpPr>
              <a:spLocks noChangeArrowheads="1"/>
            </p:cNvSpPr>
            <p:nvPr/>
          </p:nvSpPr>
          <p:spPr bwMode="auto">
            <a:xfrm rot="16200000">
              <a:off x="1153" y="303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a:t>
              </a:r>
              <a:endParaRPr lang="en-US" altLang="en-US" smtClean="0">
                <a:solidFill>
                  <a:prstClr val="black"/>
                </a:solidFill>
              </a:endParaRPr>
            </a:p>
          </p:txBody>
        </p:sp>
        <p:sp>
          <p:nvSpPr>
            <p:cNvPr id="29" name="Line 228"/>
            <p:cNvSpPr>
              <a:spLocks noChangeShapeType="1"/>
            </p:cNvSpPr>
            <p:nvPr/>
          </p:nvSpPr>
          <p:spPr bwMode="auto">
            <a:xfrm flipH="1">
              <a:off x="1378" y="272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 name="Rectangle 229"/>
            <p:cNvSpPr>
              <a:spLocks noChangeArrowheads="1"/>
            </p:cNvSpPr>
            <p:nvPr/>
          </p:nvSpPr>
          <p:spPr bwMode="auto">
            <a:xfrm rot="16200000">
              <a:off x="1153" y="2593"/>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31" name="Line 230"/>
            <p:cNvSpPr>
              <a:spLocks noChangeShapeType="1"/>
            </p:cNvSpPr>
            <p:nvPr/>
          </p:nvSpPr>
          <p:spPr bwMode="auto">
            <a:xfrm flipH="1">
              <a:off x="1378" y="2286"/>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6" name="Rectangle 231"/>
            <p:cNvSpPr>
              <a:spLocks noChangeArrowheads="1"/>
            </p:cNvSpPr>
            <p:nvPr/>
          </p:nvSpPr>
          <p:spPr bwMode="auto">
            <a:xfrm rot="16200000">
              <a:off x="1153" y="2151"/>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30</a:t>
              </a:r>
              <a:endParaRPr lang="en-US" altLang="en-US" smtClean="0">
                <a:solidFill>
                  <a:prstClr val="black"/>
                </a:solidFill>
              </a:endParaRPr>
            </a:p>
          </p:txBody>
        </p:sp>
        <p:sp>
          <p:nvSpPr>
            <p:cNvPr id="1577" name="Line 232"/>
            <p:cNvSpPr>
              <a:spLocks noChangeShapeType="1"/>
            </p:cNvSpPr>
            <p:nvPr/>
          </p:nvSpPr>
          <p:spPr bwMode="auto">
            <a:xfrm flipH="1">
              <a:off x="1378" y="184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8" name="Rectangle 233"/>
            <p:cNvSpPr>
              <a:spLocks noChangeArrowheads="1"/>
            </p:cNvSpPr>
            <p:nvPr/>
          </p:nvSpPr>
          <p:spPr bwMode="auto">
            <a:xfrm rot="16200000">
              <a:off x="1153" y="170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1579" name="Line 234"/>
            <p:cNvSpPr>
              <a:spLocks noChangeShapeType="1"/>
            </p:cNvSpPr>
            <p:nvPr/>
          </p:nvSpPr>
          <p:spPr bwMode="auto">
            <a:xfrm flipH="1">
              <a:off x="1378" y="140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0" name="Rectangle 235"/>
            <p:cNvSpPr>
              <a:spLocks noChangeArrowheads="1"/>
            </p:cNvSpPr>
            <p:nvPr/>
          </p:nvSpPr>
          <p:spPr bwMode="auto">
            <a:xfrm rot="16200000">
              <a:off x="1153" y="126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50</a:t>
              </a:r>
              <a:endParaRPr lang="en-US" altLang="en-US" smtClean="0">
                <a:solidFill>
                  <a:prstClr val="black"/>
                </a:solidFill>
              </a:endParaRPr>
            </a:p>
          </p:txBody>
        </p:sp>
        <p:sp>
          <p:nvSpPr>
            <p:cNvPr id="1581" name="Line 236"/>
            <p:cNvSpPr>
              <a:spLocks noChangeShapeType="1"/>
            </p:cNvSpPr>
            <p:nvPr/>
          </p:nvSpPr>
          <p:spPr bwMode="auto">
            <a:xfrm flipH="1">
              <a:off x="1378" y="95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2" name="Rectangle 237"/>
            <p:cNvSpPr>
              <a:spLocks noChangeArrowheads="1"/>
            </p:cNvSpPr>
            <p:nvPr/>
          </p:nvSpPr>
          <p:spPr bwMode="auto">
            <a:xfrm rot="16200000">
              <a:off x="1153" y="821"/>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1583" name="Line 238"/>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4" name="Rectangle 239"/>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70</a:t>
              </a:r>
              <a:endParaRPr lang="en-US" altLang="en-US" smtClean="0">
                <a:solidFill>
                  <a:prstClr val="black"/>
                </a:solidFill>
              </a:endParaRPr>
            </a:p>
          </p:txBody>
        </p:sp>
        <p:sp>
          <p:nvSpPr>
            <p:cNvPr id="1585" name="Rectangle 240"/>
            <p:cNvSpPr>
              <a:spLocks noChangeArrowheads="1"/>
            </p:cNvSpPr>
            <p:nvPr/>
          </p:nvSpPr>
          <p:spPr bwMode="auto">
            <a:xfrm rot="16200000">
              <a:off x="-621" y="1987"/>
              <a:ext cx="336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Percent of Children Married in 2015 (Ages 32-37)</a:t>
              </a:r>
              <a:endParaRPr lang="en-US" altLang="en-US" smtClean="0">
                <a:solidFill>
                  <a:prstClr val="black"/>
                </a:solidFill>
              </a:endParaRPr>
            </a:p>
          </p:txBody>
        </p:sp>
        <p:sp>
          <p:nvSpPr>
            <p:cNvPr id="1586" name="Line 241"/>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7" name="Line 242"/>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8" name="Rectangle 243"/>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1589" name="Line 244"/>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90" name="Rectangle 245"/>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1591" name="Line 246"/>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92" name="Rectangle 247"/>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1593" name="Line 248"/>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94" name="Rectangle 249"/>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1595" name="Line 250"/>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96" name="Rectangle 251"/>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1597" name="Line 252"/>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98" name="Rectangle 253"/>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sp>
          <p:nvSpPr>
            <p:cNvPr id="1599" name="Rectangle 254"/>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Parent Household Income Rank</a:t>
              </a:r>
              <a:endParaRPr lang="en-US" altLang="en-US" smtClean="0">
                <a:solidFill>
                  <a:prstClr val="black"/>
                </a:solidFill>
              </a:endParaRPr>
            </a:p>
          </p:txBody>
        </p:sp>
        <p:sp>
          <p:nvSpPr>
            <p:cNvPr id="256" name="Rectangle 255"/>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 name="Oval 256"/>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 name="Freeform 257"/>
            <p:cNvSpPr>
              <a:spLocks/>
            </p:cNvSpPr>
            <p:nvPr/>
          </p:nvSpPr>
          <p:spPr bwMode="auto">
            <a:xfrm>
              <a:off x="6072" y="345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 name="Rectangle 258"/>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White</a:t>
              </a:r>
              <a:endParaRPr lang="en-US" altLang="en-US" smtClean="0">
                <a:solidFill>
                  <a:prstClr val="black"/>
                </a:solidFill>
              </a:endParaRPr>
            </a:p>
          </p:txBody>
        </p:sp>
        <p:sp>
          <p:nvSpPr>
            <p:cNvPr id="261" name="Rectangle 259"/>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Black</a:t>
              </a:r>
              <a:endParaRPr lang="en-US" altLang="en-US" smtClean="0">
                <a:solidFill>
                  <a:prstClr val="black"/>
                </a:solidFill>
              </a:endParaRPr>
            </a:p>
          </p:txBody>
        </p:sp>
        <p:sp>
          <p:nvSpPr>
            <p:cNvPr id="262" name="Rectangle 260"/>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smtClean="0">
                  <a:solidFill>
                    <a:srgbClr val="1E2D53"/>
                  </a:solidFill>
                </a:rPr>
                <a:t> </a:t>
              </a:r>
              <a:endParaRPr lang="en-US" altLang="en-US" smtClean="0">
                <a:solidFill>
                  <a:prstClr val="black"/>
                </a:solidFill>
              </a:endParaRPr>
            </a:p>
          </p:txBody>
        </p:sp>
      </p:grpSp>
      <p:sp>
        <p:nvSpPr>
          <p:cNvPr id="6" name="TextBox 92"/>
          <p:cNvSpPr txBox="1"/>
          <p:nvPr/>
        </p:nvSpPr>
        <p:spPr>
          <a:xfrm>
            <a:off x="1647731" y="87880"/>
            <a:ext cx="9228500" cy="384719"/>
          </a:xfrm>
          <a:prstGeom prst="rect">
            <a:avLst/>
          </a:prstGeom>
          <a:noFill/>
        </p:spPr>
        <p:txBody>
          <a:bodyPr wrap="square" lIns="91422" tIns="45718" rIns="91422" bIns="45718" rtlCol="0">
            <a:spAutoFit/>
          </a:bodyPr>
          <a:lstStyle/>
          <a:p>
            <a:pPr algn="ctr" defTabSz="914196">
              <a:defRPr/>
            </a:pPr>
            <a:r>
              <a:rPr lang="en-US" sz="1900" b="1" kern="0" dirty="0" smtClean="0">
                <a:solidFill>
                  <a:srgbClr val="1E2D53"/>
                </a:solidFill>
                <a:latin typeface="Arial"/>
              </a:rPr>
              <a:t>Marriage </a:t>
            </a:r>
            <a:r>
              <a:rPr lang="en-US" sz="1900" b="1" kern="0" dirty="0">
                <a:solidFill>
                  <a:srgbClr val="1E2D53"/>
                </a:solidFill>
                <a:latin typeface="Arial"/>
              </a:rPr>
              <a:t>Rates vs. Parent </a:t>
            </a:r>
            <a:r>
              <a:rPr lang="en-US" sz="1900" b="1" kern="0" dirty="0" smtClean="0">
                <a:solidFill>
                  <a:srgbClr val="1E2D53"/>
                </a:solidFill>
                <a:latin typeface="Arial"/>
              </a:rPr>
              <a:t>Income, Blacks vs. Whites</a:t>
            </a:r>
            <a:endParaRPr lang="en-US" sz="1900" b="1" kern="0" dirty="0">
              <a:solidFill>
                <a:srgbClr val="1E2D53"/>
              </a:solidFill>
              <a:latin typeface="Arial"/>
            </a:endParaRPr>
          </a:p>
        </p:txBody>
      </p:sp>
    </p:spTree>
    <p:extLst>
      <p:ext uri="{BB962C8B-B14F-4D97-AF65-F5344CB8AC3E}">
        <p14:creationId xmlns:p14="http://schemas.microsoft.com/office/powerpoint/2010/main" val="1255608303"/>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07" name="Group 251"/>
          <p:cNvGrpSpPr>
            <a:grpSpLocks noChangeAspect="1"/>
          </p:cNvGrpSpPr>
          <p:nvPr/>
        </p:nvGrpSpPr>
        <p:grpSpPr bwMode="auto">
          <a:xfrm>
            <a:off x="1374775" y="-6350"/>
            <a:ext cx="9442450" cy="6870700"/>
            <a:chOff x="866" y="-4"/>
            <a:chExt cx="5948" cy="4328"/>
          </a:xfrm>
        </p:grpSpPr>
        <p:sp>
          <p:nvSpPr>
            <p:cNvPr id="1908" name="AutoShape 250"/>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1909" name="Group 452"/>
            <p:cNvGrpSpPr>
              <a:grpSpLocks/>
            </p:cNvGrpSpPr>
            <p:nvPr/>
          </p:nvGrpSpPr>
          <p:grpSpPr bwMode="auto">
            <a:xfrm>
              <a:off x="866" y="-4"/>
              <a:ext cx="5948" cy="4328"/>
              <a:chOff x="866" y="-4"/>
              <a:chExt cx="5948" cy="4328"/>
            </a:xfrm>
          </p:grpSpPr>
          <p:sp>
            <p:nvSpPr>
              <p:cNvPr id="1953" name="Rectangle 252"/>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4" name="Rectangle 253"/>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5" name="Rectangle 254"/>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6" name="Line 255"/>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7" name="Line 256"/>
              <p:cNvSpPr>
                <a:spLocks noChangeShapeType="1"/>
              </p:cNvSpPr>
              <p:nvPr/>
            </p:nvSpPr>
            <p:spPr bwMode="auto">
              <a:xfrm>
                <a:off x="1435" y="258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8" name="Line 257"/>
              <p:cNvSpPr>
                <a:spLocks noChangeShapeType="1"/>
              </p:cNvSpPr>
              <p:nvPr/>
            </p:nvSpPr>
            <p:spPr bwMode="auto">
              <a:xfrm>
                <a:off x="1435" y="154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9" name="Line 258"/>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0" name="Oval 259"/>
              <p:cNvSpPr>
                <a:spLocks noChangeArrowheads="1"/>
              </p:cNvSpPr>
              <p:nvPr/>
            </p:nvSpPr>
            <p:spPr bwMode="auto">
              <a:xfrm>
                <a:off x="1565" y="27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1" name="Oval 260"/>
              <p:cNvSpPr>
                <a:spLocks noChangeArrowheads="1"/>
              </p:cNvSpPr>
              <p:nvPr/>
            </p:nvSpPr>
            <p:spPr bwMode="auto">
              <a:xfrm>
                <a:off x="1615" y="26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2" name="Oval 261"/>
              <p:cNvSpPr>
                <a:spLocks noChangeArrowheads="1"/>
              </p:cNvSpPr>
              <p:nvPr/>
            </p:nvSpPr>
            <p:spPr bwMode="auto">
              <a:xfrm>
                <a:off x="1666" y="26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3" name="Oval 262"/>
              <p:cNvSpPr>
                <a:spLocks noChangeArrowheads="1"/>
              </p:cNvSpPr>
              <p:nvPr/>
            </p:nvSpPr>
            <p:spPr bwMode="auto">
              <a:xfrm>
                <a:off x="1716" y="26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4" name="Oval 263"/>
              <p:cNvSpPr>
                <a:spLocks noChangeArrowheads="1"/>
              </p:cNvSpPr>
              <p:nvPr/>
            </p:nvSpPr>
            <p:spPr bwMode="auto">
              <a:xfrm>
                <a:off x="1766" y="26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5" name="Oval 264"/>
              <p:cNvSpPr>
                <a:spLocks noChangeArrowheads="1"/>
              </p:cNvSpPr>
              <p:nvPr/>
            </p:nvSpPr>
            <p:spPr bwMode="auto">
              <a:xfrm>
                <a:off x="1817" y="25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6" name="Oval 265"/>
              <p:cNvSpPr>
                <a:spLocks noChangeArrowheads="1"/>
              </p:cNvSpPr>
              <p:nvPr/>
            </p:nvSpPr>
            <p:spPr bwMode="auto">
              <a:xfrm>
                <a:off x="1867" y="25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7" name="Oval 266"/>
              <p:cNvSpPr>
                <a:spLocks noChangeArrowheads="1"/>
              </p:cNvSpPr>
              <p:nvPr/>
            </p:nvSpPr>
            <p:spPr bwMode="auto">
              <a:xfrm>
                <a:off x="1918" y="25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8" name="Oval 267"/>
              <p:cNvSpPr>
                <a:spLocks noChangeArrowheads="1"/>
              </p:cNvSpPr>
              <p:nvPr/>
            </p:nvSpPr>
            <p:spPr bwMode="auto">
              <a:xfrm>
                <a:off x="1968" y="254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9" name="Oval 268"/>
              <p:cNvSpPr>
                <a:spLocks noChangeArrowheads="1"/>
              </p:cNvSpPr>
              <p:nvPr/>
            </p:nvSpPr>
            <p:spPr bwMode="auto">
              <a:xfrm>
                <a:off x="2018" y="25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0" name="Oval 269"/>
              <p:cNvSpPr>
                <a:spLocks noChangeArrowheads="1"/>
              </p:cNvSpPr>
              <p:nvPr/>
            </p:nvSpPr>
            <p:spPr bwMode="auto">
              <a:xfrm>
                <a:off x="2069" y="250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1" name="Oval 270"/>
              <p:cNvSpPr>
                <a:spLocks noChangeArrowheads="1"/>
              </p:cNvSpPr>
              <p:nvPr/>
            </p:nvSpPr>
            <p:spPr bwMode="auto">
              <a:xfrm>
                <a:off x="2119" y="25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2" name="Oval 271"/>
              <p:cNvSpPr>
                <a:spLocks noChangeArrowheads="1"/>
              </p:cNvSpPr>
              <p:nvPr/>
            </p:nvSpPr>
            <p:spPr bwMode="auto">
              <a:xfrm>
                <a:off x="2170" y="24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3" name="Oval 272"/>
              <p:cNvSpPr>
                <a:spLocks noChangeArrowheads="1"/>
              </p:cNvSpPr>
              <p:nvPr/>
            </p:nvSpPr>
            <p:spPr bwMode="auto">
              <a:xfrm>
                <a:off x="2220" y="24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4" name="Oval 273"/>
              <p:cNvSpPr>
                <a:spLocks noChangeArrowheads="1"/>
              </p:cNvSpPr>
              <p:nvPr/>
            </p:nvSpPr>
            <p:spPr bwMode="auto">
              <a:xfrm>
                <a:off x="2270" y="24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5" name="Oval 274"/>
              <p:cNvSpPr>
                <a:spLocks noChangeArrowheads="1"/>
              </p:cNvSpPr>
              <p:nvPr/>
            </p:nvSpPr>
            <p:spPr bwMode="auto">
              <a:xfrm>
                <a:off x="2321" y="24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6" name="Oval 275"/>
              <p:cNvSpPr>
                <a:spLocks noChangeArrowheads="1"/>
              </p:cNvSpPr>
              <p:nvPr/>
            </p:nvSpPr>
            <p:spPr bwMode="auto">
              <a:xfrm>
                <a:off x="2371" y="24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7" name="Oval 276"/>
              <p:cNvSpPr>
                <a:spLocks noChangeArrowheads="1"/>
              </p:cNvSpPr>
              <p:nvPr/>
            </p:nvSpPr>
            <p:spPr bwMode="auto">
              <a:xfrm>
                <a:off x="2422" y="24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8" name="Oval 277"/>
              <p:cNvSpPr>
                <a:spLocks noChangeArrowheads="1"/>
              </p:cNvSpPr>
              <p:nvPr/>
            </p:nvSpPr>
            <p:spPr bwMode="auto">
              <a:xfrm>
                <a:off x="2472" y="23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9" name="Oval 278"/>
              <p:cNvSpPr>
                <a:spLocks noChangeArrowheads="1"/>
              </p:cNvSpPr>
              <p:nvPr/>
            </p:nvSpPr>
            <p:spPr bwMode="auto">
              <a:xfrm>
                <a:off x="2522" y="23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0" name="Oval 279"/>
              <p:cNvSpPr>
                <a:spLocks noChangeArrowheads="1"/>
              </p:cNvSpPr>
              <p:nvPr/>
            </p:nvSpPr>
            <p:spPr bwMode="auto">
              <a:xfrm>
                <a:off x="2573" y="23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1" name="Oval 280"/>
              <p:cNvSpPr>
                <a:spLocks noChangeArrowheads="1"/>
              </p:cNvSpPr>
              <p:nvPr/>
            </p:nvSpPr>
            <p:spPr bwMode="auto">
              <a:xfrm>
                <a:off x="2623" y="23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2" name="Oval 281"/>
              <p:cNvSpPr>
                <a:spLocks noChangeArrowheads="1"/>
              </p:cNvSpPr>
              <p:nvPr/>
            </p:nvSpPr>
            <p:spPr bwMode="auto">
              <a:xfrm>
                <a:off x="2674" y="23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3" name="Oval 282"/>
              <p:cNvSpPr>
                <a:spLocks noChangeArrowheads="1"/>
              </p:cNvSpPr>
              <p:nvPr/>
            </p:nvSpPr>
            <p:spPr bwMode="auto">
              <a:xfrm>
                <a:off x="2724" y="232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4" name="Oval 283"/>
              <p:cNvSpPr>
                <a:spLocks noChangeArrowheads="1"/>
              </p:cNvSpPr>
              <p:nvPr/>
            </p:nvSpPr>
            <p:spPr bwMode="auto">
              <a:xfrm>
                <a:off x="2774" y="23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5" name="Oval 284"/>
              <p:cNvSpPr>
                <a:spLocks noChangeArrowheads="1"/>
              </p:cNvSpPr>
              <p:nvPr/>
            </p:nvSpPr>
            <p:spPr bwMode="auto">
              <a:xfrm>
                <a:off x="2825" y="23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6" name="Oval 285"/>
              <p:cNvSpPr>
                <a:spLocks noChangeArrowheads="1"/>
              </p:cNvSpPr>
              <p:nvPr/>
            </p:nvSpPr>
            <p:spPr bwMode="auto">
              <a:xfrm>
                <a:off x="2875" y="22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7" name="Oval 286"/>
              <p:cNvSpPr>
                <a:spLocks noChangeArrowheads="1"/>
              </p:cNvSpPr>
              <p:nvPr/>
            </p:nvSpPr>
            <p:spPr bwMode="auto">
              <a:xfrm>
                <a:off x="2926" y="22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8" name="Oval 287"/>
              <p:cNvSpPr>
                <a:spLocks noChangeArrowheads="1"/>
              </p:cNvSpPr>
              <p:nvPr/>
            </p:nvSpPr>
            <p:spPr bwMode="auto">
              <a:xfrm>
                <a:off x="2976" y="22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9" name="Oval 288"/>
              <p:cNvSpPr>
                <a:spLocks noChangeArrowheads="1"/>
              </p:cNvSpPr>
              <p:nvPr/>
            </p:nvSpPr>
            <p:spPr bwMode="auto">
              <a:xfrm>
                <a:off x="3026" y="22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0" name="Oval 289"/>
              <p:cNvSpPr>
                <a:spLocks noChangeArrowheads="1"/>
              </p:cNvSpPr>
              <p:nvPr/>
            </p:nvSpPr>
            <p:spPr bwMode="auto">
              <a:xfrm>
                <a:off x="3080" y="22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1" name="Oval 290"/>
              <p:cNvSpPr>
                <a:spLocks noChangeArrowheads="1"/>
              </p:cNvSpPr>
              <p:nvPr/>
            </p:nvSpPr>
            <p:spPr bwMode="auto">
              <a:xfrm>
                <a:off x="3131" y="22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2" name="Oval 291"/>
              <p:cNvSpPr>
                <a:spLocks noChangeArrowheads="1"/>
              </p:cNvSpPr>
              <p:nvPr/>
            </p:nvSpPr>
            <p:spPr bwMode="auto">
              <a:xfrm>
                <a:off x="3181" y="22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3" name="Oval 292"/>
              <p:cNvSpPr>
                <a:spLocks noChangeArrowheads="1"/>
              </p:cNvSpPr>
              <p:nvPr/>
            </p:nvSpPr>
            <p:spPr bwMode="auto">
              <a:xfrm>
                <a:off x="3232" y="220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4" name="Oval 293"/>
              <p:cNvSpPr>
                <a:spLocks noChangeArrowheads="1"/>
              </p:cNvSpPr>
              <p:nvPr/>
            </p:nvSpPr>
            <p:spPr bwMode="auto">
              <a:xfrm>
                <a:off x="3282" y="21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5" name="Oval 294"/>
              <p:cNvSpPr>
                <a:spLocks noChangeArrowheads="1"/>
              </p:cNvSpPr>
              <p:nvPr/>
            </p:nvSpPr>
            <p:spPr bwMode="auto">
              <a:xfrm>
                <a:off x="3332"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6" name="Oval 295"/>
              <p:cNvSpPr>
                <a:spLocks noChangeArrowheads="1"/>
              </p:cNvSpPr>
              <p:nvPr/>
            </p:nvSpPr>
            <p:spPr bwMode="auto">
              <a:xfrm>
                <a:off x="3383" y="21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7" name="Oval 296"/>
              <p:cNvSpPr>
                <a:spLocks noChangeArrowheads="1"/>
              </p:cNvSpPr>
              <p:nvPr/>
            </p:nvSpPr>
            <p:spPr bwMode="auto">
              <a:xfrm>
                <a:off x="3433" y="21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8" name="Oval 297"/>
              <p:cNvSpPr>
                <a:spLocks noChangeArrowheads="1"/>
              </p:cNvSpPr>
              <p:nvPr/>
            </p:nvSpPr>
            <p:spPr bwMode="auto">
              <a:xfrm>
                <a:off x="3484" y="21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9" name="Oval 298"/>
              <p:cNvSpPr>
                <a:spLocks noChangeArrowheads="1"/>
              </p:cNvSpPr>
              <p:nvPr/>
            </p:nvSpPr>
            <p:spPr bwMode="auto">
              <a:xfrm>
                <a:off x="3534" y="213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0" name="Oval 299"/>
              <p:cNvSpPr>
                <a:spLocks noChangeArrowheads="1"/>
              </p:cNvSpPr>
              <p:nvPr/>
            </p:nvSpPr>
            <p:spPr bwMode="auto">
              <a:xfrm>
                <a:off x="3584" y="2124"/>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1" name="Oval 300"/>
              <p:cNvSpPr>
                <a:spLocks noChangeArrowheads="1"/>
              </p:cNvSpPr>
              <p:nvPr/>
            </p:nvSpPr>
            <p:spPr bwMode="auto">
              <a:xfrm>
                <a:off x="3635" y="211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2" name="Oval 301"/>
              <p:cNvSpPr>
                <a:spLocks noChangeArrowheads="1"/>
              </p:cNvSpPr>
              <p:nvPr/>
            </p:nvSpPr>
            <p:spPr bwMode="auto">
              <a:xfrm>
                <a:off x="3685" y="21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3" name="Oval 302"/>
              <p:cNvSpPr>
                <a:spLocks noChangeArrowheads="1"/>
              </p:cNvSpPr>
              <p:nvPr/>
            </p:nvSpPr>
            <p:spPr bwMode="auto">
              <a:xfrm>
                <a:off x="3736" y="20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4" name="Oval 303"/>
              <p:cNvSpPr>
                <a:spLocks noChangeArrowheads="1"/>
              </p:cNvSpPr>
              <p:nvPr/>
            </p:nvSpPr>
            <p:spPr bwMode="auto">
              <a:xfrm>
                <a:off x="3786" y="20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5" name="Oval 304"/>
              <p:cNvSpPr>
                <a:spLocks noChangeArrowheads="1"/>
              </p:cNvSpPr>
              <p:nvPr/>
            </p:nvSpPr>
            <p:spPr bwMode="auto">
              <a:xfrm>
                <a:off x="3836" y="20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6" name="Oval 305"/>
              <p:cNvSpPr>
                <a:spLocks noChangeArrowheads="1"/>
              </p:cNvSpPr>
              <p:nvPr/>
            </p:nvSpPr>
            <p:spPr bwMode="auto">
              <a:xfrm>
                <a:off x="3887" y="20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7" name="Oval 306"/>
              <p:cNvSpPr>
                <a:spLocks noChangeArrowheads="1"/>
              </p:cNvSpPr>
              <p:nvPr/>
            </p:nvSpPr>
            <p:spPr bwMode="auto">
              <a:xfrm>
                <a:off x="3937" y="20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8" name="Oval 307"/>
              <p:cNvSpPr>
                <a:spLocks noChangeArrowheads="1"/>
              </p:cNvSpPr>
              <p:nvPr/>
            </p:nvSpPr>
            <p:spPr bwMode="auto">
              <a:xfrm>
                <a:off x="3988" y="20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9" name="Oval 308"/>
              <p:cNvSpPr>
                <a:spLocks noChangeArrowheads="1"/>
              </p:cNvSpPr>
              <p:nvPr/>
            </p:nvSpPr>
            <p:spPr bwMode="auto">
              <a:xfrm>
                <a:off x="4038" y="202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0" name="Oval 309"/>
              <p:cNvSpPr>
                <a:spLocks noChangeArrowheads="1"/>
              </p:cNvSpPr>
              <p:nvPr/>
            </p:nvSpPr>
            <p:spPr bwMode="auto">
              <a:xfrm>
                <a:off x="4088" y="2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1" name="Oval 310"/>
              <p:cNvSpPr>
                <a:spLocks noChangeArrowheads="1"/>
              </p:cNvSpPr>
              <p:nvPr/>
            </p:nvSpPr>
            <p:spPr bwMode="auto">
              <a:xfrm>
                <a:off x="4139" y="19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2" name="Oval 311"/>
              <p:cNvSpPr>
                <a:spLocks noChangeArrowheads="1"/>
              </p:cNvSpPr>
              <p:nvPr/>
            </p:nvSpPr>
            <p:spPr bwMode="auto">
              <a:xfrm>
                <a:off x="4189" y="19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3" name="Oval 312"/>
              <p:cNvSpPr>
                <a:spLocks noChangeArrowheads="1"/>
              </p:cNvSpPr>
              <p:nvPr/>
            </p:nvSpPr>
            <p:spPr bwMode="auto">
              <a:xfrm>
                <a:off x="4240" y="19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4" name="Oval 313"/>
              <p:cNvSpPr>
                <a:spLocks noChangeArrowheads="1"/>
              </p:cNvSpPr>
              <p:nvPr/>
            </p:nvSpPr>
            <p:spPr bwMode="auto">
              <a:xfrm>
                <a:off x="4290" y="1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5" name="Oval 314"/>
              <p:cNvSpPr>
                <a:spLocks noChangeArrowheads="1"/>
              </p:cNvSpPr>
              <p:nvPr/>
            </p:nvSpPr>
            <p:spPr bwMode="auto">
              <a:xfrm>
                <a:off x="4340" y="19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6" name="Oval 315"/>
              <p:cNvSpPr>
                <a:spLocks noChangeArrowheads="1"/>
              </p:cNvSpPr>
              <p:nvPr/>
            </p:nvSpPr>
            <p:spPr bwMode="auto">
              <a:xfrm>
                <a:off x="4391" y="19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7" name="Oval 316"/>
              <p:cNvSpPr>
                <a:spLocks noChangeArrowheads="1"/>
              </p:cNvSpPr>
              <p:nvPr/>
            </p:nvSpPr>
            <p:spPr bwMode="auto">
              <a:xfrm>
                <a:off x="4441" y="191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8" name="Oval 317"/>
              <p:cNvSpPr>
                <a:spLocks noChangeArrowheads="1"/>
              </p:cNvSpPr>
              <p:nvPr/>
            </p:nvSpPr>
            <p:spPr bwMode="auto">
              <a:xfrm>
                <a:off x="4492" y="19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9" name="Oval 318"/>
              <p:cNvSpPr>
                <a:spLocks noChangeArrowheads="1"/>
              </p:cNvSpPr>
              <p:nvPr/>
            </p:nvSpPr>
            <p:spPr bwMode="auto">
              <a:xfrm>
                <a:off x="4542" y="18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0" name="Oval 319"/>
              <p:cNvSpPr>
                <a:spLocks noChangeArrowheads="1"/>
              </p:cNvSpPr>
              <p:nvPr/>
            </p:nvSpPr>
            <p:spPr bwMode="auto">
              <a:xfrm>
                <a:off x="4592" y="18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1" name="Oval 320"/>
              <p:cNvSpPr>
                <a:spLocks noChangeArrowheads="1"/>
              </p:cNvSpPr>
              <p:nvPr/>
            </p:nvSpPr>
            <p:spPr bwMode="auto">
              <a:xfrm>
                <a:off x="4643" y="18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2" name="Oval 321"/>
              <p:cNvSpPr>
                <a:spLocks noChangeArrowheads="1"/>
              </p:cNvSpPr>
              <p:nvPr/>
            </p:nvSpPr>
            <p:spPr bwMode="auto">
              <a:xfrm>
                <a:off x="4693" y="18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3" name="Oval 322"/>
              <p:cNvSpPr>
                <a:spLocks noChangeArrowheads="1"/>
              </p:cNvSpPr>
              <p:nvPr/>
            </p:nvSpPr>
            <p:spPr bwMode="auto">
              <a:xfrm>
                <a:off x="4747" y="1840"/>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4" name="Oval 323"/>
              <p:cNvSpPr>
                <a:spLocks noChangeArrowheads="1"/>
              </p:cNvSpPr>
              <p:nvPr/>
            </p:nvSpPr>
            <p:spPr bwMode="auto">
              <a:xfrm>
                <a:off x="4798" y="1829"/>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5" name="Oval 324"/>
              <p:cNvSpPr>
                <a:spLocks noChangeArrowheads="1"/>
              </p:cNvSpPr>
              <p:nvPr/>
            </p:nvSpPr>
            <p:spPr bwMode="auto">
              <a:xfrm>
                <a:off x="4848" y="18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6" name="Oval 325"/>
              <p:cNvSpPr>
                <a:spLocks noChangeArrowheads="1"/>
              </p:cNvSpPr>
              <p:nvPr/>
            </p:nvSpPr>
            <p:spPr bwMode="auto">
              <a:xfrm>
                <a:off x="4898" y="18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7" name="Oval 326"/>
              <p:cNvSpPr>
                <a:spLocks noChangeArrowheads="1"/>
              </p:cNvSpPr>
              <p:nvPr/>
            </p:nvSpPr>
            <p:spPr bwMode="auto">
              <a:xfrm>
                <a:off x="4949" y="17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8" name="Oval 327"/>
              <p:cNvSpPr>
                <a:spLocks noChangeArrowheads="1"/>
              </p:cNvSpPr>
              <p:nvPr/>
            </p:nvSpPr>
            <p:spPr bwMode="auto">
              <a:xfrm>
                <a:off x="4999" y="17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9" name="Oval 328"/>
              <p:cNvSpPr>
                <a:spLocks noChangeArrowheads="1"/>
              </p:cNvSpPr>
              <p:nvPr/>
            </p:nvSpPr>
            <p:spPr bwMode="auto">
              <a:xfrm>
                <a:off x="5050" y="17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0" name="Oval 329"/>
              <p:cNvSpPr>
                <a:spLocks noChangeArrowheads="1"/>
              </p:cNvSpPr>
              <p:nvPr/>
            </p:nvSpPr>
            <p:spPr bwMode="auto">
              <a:xfrm>
                <a:off x="5100"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1" name="Oval 330"/>
              <p:cNvSpPr>
                <a:spLocks noChangeArrowheads="1"/>
              </p:cNvSpPr>
              <p:nvPr/>
            </p:nvSpPr>
            <p:spPr bwMode="auto">
              <a:xfrm>
                <a:off x="5150" y="17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2" name="Oval 331"/>
              <p:cNvSpPr>
                <a:spLocks noChangeArrowheads="1"/>
              </p:cNvSpPr>
              <p:nvPr/>
            </p:nvSpPr>
            <p:spPr bwMode="auto">
              <a:xfrm>
                <a:off x="5201" y="17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3" name="Oval 332"/>
              <p:cNvSpPr>
                <a:spLocks noChangeArrowheads="1"/>
              </p:cNvSpPr>
              <p:nvPr/>
            </p:nvSpPr>
            <p:spPr bwMode="auto">
              <a:xfrm>
                <a:off x="5251" y="17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4" name="Oval 333"/>
              <p:cNvSpPr>
                <a:spLocks noChangeArrowheads="1"/>
              </p:cNvSpPr>
              <p:nvPr/>
            </p:nvSpPr>
            <p:spPr bwMode="auto">
              <a:xfrm>
                <a:off x="5302" y="16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5" name="Oval 334"/>
              <p:cNvSpPr>
                <a:spLocks noChangeArrowheads="1"/>
              </p:cNvSpPr>
              <p:nvPr/>
            </p:nvSpPr>
            <p:spPr bwMode="auto">
              <a:xfrm>
                <a:off x="5352" y="16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6" name="Oval 335"/>
              <p:cNvSpPr>
                <a:spLocks noChangeArrowheads="1"/>
              </p:cNvSpPr>
              <p:nvPr/>
            </p:nvSpPr>
            <p:spPr bwMode="auto">
              <a:xfrm>
                <a:off x="5402" y="1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7" name="Oval 336"/>
              <p:cNvSpPr>
                <a:spLocks noChangeArrowheads="1"/>
              </p:cNvSpPr>
              <p:nvPr/>
            </p:nvSpPr>
            <p:spPr bwMode="auto">
              <a:xfrm>
                <a:off x="5453" y="16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8" name="Oval 337"/>
              <p:cNvSpPr>
                <a:spLocks noChangeArrowheads="1"/>
              </p:cNvSpPr>
              <p:nvPr/>
            </p:nvSpPr>
            <p:spPr bwMode="auto">
              <a:xfrm>
                <a:off x="5503" y="16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9" name="Oval 338"/>
              <p:cNvSpPr>
                <a:spLocks noChangeArrowheads="1"/>
              </p:cNvSpPr>
              <p:nvPr/>
            </p:nvSpPr>
            <p:spPr bwMode="auto">
              <a:xfrm>
                <a:off x="5554" y="161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0" name="Oval 339"/>
              <p:cNvSpPr>
                <a:spLocks noChangeArrowheads="1"/>
              </p:cNvSpPr>
              <p:nvPr/>
            </p:nvSpPr>
            <p:spPr bwMode="auto">
              <a:xfrm>
                <a:off x="5604" y="15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1" name="Oval 340"/>
              <p:cNvSpPr>
                <a:spLocks noChangeArrowheads="1"/>
              </p:cNvSpPr>
              <p:nvPr/>
            </p:nvSpPr>
            <p:spPr bwMode="auto">
              <a:xfrm>
                <a:off x="5654" y="157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2" name="Oval 341"/>
              <p:cNvSpPr>
                <a:spLocks noChangeArrowheads="1"/>
              </p:cNvSpPr>
              <p:nvPr/>
            </p:nvSpPr>
            <p:spPr bwMode="auto">
              <a:xfrm>
                <a:off x="5705" y="15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3" name="Oval 342"/>
              <p:cNvSpPr>
                <a:spLocks noChangeArrowheads="1"/>
              </p:cNvSpPr>
              <p:nvPr/>
            </p:nvSpPr>
            <p:spPr bwMode="auto">
              <a:xfrm>
                <a:off x="5755" y="15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4" name="Oval 343"/>
              <p:cNvSpPr>
                <a:spLocks noChangeArrowheads="1"/>
              </p:cNvSpPr>
              <p:nvPr/>
            </p:nvSpPr>
            <p:spPr bwMode="auto">
              <a:xfrm>
                <a:off x="5806" y="15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5" name="Oval 344"/>
              <p:cNvSpPr>
                <a:spLocks noChangeArrowheads="1"/>
              </p:cNvSpPr>
              <p:nvPr/>
            </p:nvSpPr>
            <p:spPr bwMode="auto">
              <a:xfrm>
                <a:off x="5856" y="15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6" name="Oval 345"/>
              <p:cNvSpPr>
                <a:spLocks noChangeArrowheads="1"/>
              </p:cNvSpPr>
              <p:nvPr/>
            </p:nvSpPr>
            <p:spPr bwMode="auto">
              <a:xfrm>
                <a:off x="5906" y="14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7" name="Oval 346"/>
              <p:cNvSpPr>
                <a:spLocks noChangeArrowheads="1"/>
              </p:cNvSpPr>
              <p:nvPr/>
            </p:nvSpPr>
            <p:spPr bwMode="auto">
              <a:xfrm>
                <a:off x="5957" y="14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8" name="Oval 347"/>
              <p:cNvSpPr>
                <a:spLocks noChangeArrowheads="1"/>
              </p:cNvSpPr>
              <p:nvPr/>
            </p:nvSpPr>
            <p:spPr bwMode="auto">
              <a:xfrm>
                <a:off x="6007" y="14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9" name="Oval 348"/>
              <p:cNvSpPr>
                <a:spLocks noChangeArrowheads="1"/>
              </p:cNvSpPr>
              <p:nvPr/>
            </p:nvSpPr>
            <p:spPr bwMode="auto">
              <a:xfrm>
                <a:off x="6058" y="14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0" name="Oval 349"/>
              <p:cNvSpPr>
                <a:spLocks noChangeArrowheads="1"/>
              </p:cNvSpPr>
              <p:nvPr/>
            </p:nvSpPr>
            <p:spPr bwMode="auto">
              <a:xfrm>
                <a:off x="6108" y="13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1" name="Oval 350"/>
              <p:cNvSpPr>
                <a:spLocks noChangeArrowheads="1"/>
              </p:cNvSpPr>
              <p:nvPr/>
            </p:nvSpPr>
            <p:spPr bwMode="auto">
              <a:xfrm>
                <a:off x="6158" y="1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2" name="Oval 351"/>
              <p:cNvSpPr>
                <a:spLocks noChangeArrowheads="1"/>
              </p:cNvSpPr>
              <p:nvPr/>
            </p:nvSpPr>
            <p:spPr bwMode="auto">
              <a:xfrm>
                <a:off x="6209" y="13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3" name="Oval 352"/>
              <p:cNvSpPr>
                <a:spLocks noChangeArrowheads="1"/>
              </p:cNvSpPr>
              <p:nvPr/>
            </p:nvSpPr>
            <p:spPr bwMode="auto">
              <a:xfrm>
                <a:off x="6259" y="13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4" name="Oval 353"/>
              <p:cNvSpPr>
                <a:spLocks noChangeArrowheads="1"/>
              </p:cNvSpPr>
              <p:nvPr/>
            </p:nvSpPr>
            <p:spPr bwMode="auto">
              <a:xfrm>
                <a:off x="6310" y="12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5" name="Oval 354"/>
              <p:cNvSpPr>
                <a:spLocks noChangeArrowheads="1"/>
              </p:cNvSpPr>
              <p:nvPr/>
            </p:nvSpPr>
            <p:spPr bwMode="auto">
              <a:xfrm>
                <a:off x="6360" y="12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6" name="Oval 355"/>
              <p:cNvSpPr>
                <a:spLocks noChangeArrowheads="1"/>
              </p:cNvSpPr>
              <p:nvPr/>
            </p:nvSpPr>
            <p:spPr bwMode="auto">
              <a:xfrm>
                <a:off x="6414" y="1231"/>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7" name="Oval 356"/>
              <p:cNvSpPr>
                <a:spLocks noChangeArrowheads="1"/>
              </p:cNvSpPr>
              <p:nvPr/>
            </p:nvSpPr>
            <p:spPr bwMode="auto">
              <a:xfrm>
                <a:off x="6464" y="1206"/>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8" name="Oval 357"/>
              <p:cNvSpPr>
                <a:spLocks noChangeArrowheads="1"/>
              </p:cNvSpPr>
              <p:nvPr/>
            </p:nvSpPr>
            <p:spPr bwMode="auto">
              <a:xfrm>
                <a:off x="6515" y="11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9" name="Oval 358"/>
              <p:cNvSpPr>
                <a:spLocks noChangeArrowheads="1"/>
              </p:cNvSpPr>
              <p:nvPr/>
            </p:nvSpPr>
            <p:spPr bwMode="auto">
              <a:xfrm>
                <a:off x="6565" y="10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0" name="Freeform 359"/>
              <p:cNvSpPr>
                <a:spLocks/>
              </p:cNvSpPr>
              <p:nvPr/>
            </p:nvSpPr>
            <p:spPr bwMode="auto">
              <a:xfrm>
                <a:off x="1550" y="2977"/>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1" name="Freeform 360"/>
              <p:cNvSpPr>
                <a:spLocks/>
              </p:cNvSpPr>
              <p:nvPr/>
            </p:nvSpPr>
            <p:spPr bwMode="auto">
              <a:xfrm>
                <a:off x="1601" y="2923"/>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2" name="Freeform 361"/>
              <p:cNvSpPr>
                <a:spLocks/>
              </p:cNvSpPr>
              <p:nvPr/>
            </p:nvSpPr>
            <p:spPr bwMode="auto">
              <a:xfrm>
                <a:off x="1651" y="2873"/>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3" name="Freeform 362"/>
              <p:cNvSpPr>
                <a:spLocks/>
              </p:cNvSpPr>
              <p:nvPr/>
            </p:nvSpPr>
            <p:spPr bwMode="auto">
              <a:xfrm>
                <a:off x="1702" y="284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4" name="Freeform 363"/>
              <p:cNvSpPr>
                <a:spLocks/>
              </p:cNvSpPr>
              <p:nvPr/>
            </p:nvSpPr>
            <p:spPr bwMode="auto">
              <a:xfrm>
                <a:off x="1752" y="2812"/>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5" name="Freeform 364"/>
              <p:cNvSpPr>
                <a:spLocks/>
              </p:cNvSpPr>
              <p:nvPr/>
            </p:nvSpPr>
            <p:spPr bwMode="auto">
              <a:xfrm>
                <a:off x="1802" y="2797"/>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6" name="Freeform 365"/>
              <p:cNvSpPr>
                <a:spLocks/>
              </p:cNvSpPr>
              <p:nvPr/>
            </p:nvSpPr>
            <p:spPr bwMode="auto">
              <a:xfrm>
                <a:off x="1856" y="2779"/>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7" name="Freeform 366"/>
              <p:cNvSpPr>
                <a:spLocks/>
              </p:cNvSpPr>
              <p:nvPr/>
            </p:nvSpPr>
            <p:spPr bwMode="auto">
              <a:xfrm>
                <a:off x="1907" y="2754"/>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8" name="Freeform 367"/>
              <p:cNvSpPr>
                <a:spLocks/>
              </p:cNvSpPr>
              <p:nvPr/>
            </p:nvSpPr>
            <p:spPr bwMode="auto">
              <a:xfrm>
                <a:off x="1957" y="2740"/>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9" name="Freeform 368"/>
              <p:cNvSpPr>
                <a:spLocks/>
              </p:cNvSpPr>
              <p:nvPr/>
            </p:nvSpPr>
            <p:spPr bwMode="auto">
              <a:xfrm>
                <a:off x="2008" y="2718"/>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0" name="Freeform 369"/>
              <p:cNvSpPr>
                <a:spLocks/>
              </p:cNvSpPr>
              <p:nvPr/>
            </p:nvSpPr>
            <p:spPr bwMode="auto">
              <a:xfrm>
                <a:off x="2058" y="270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1" name="Freeform 370"/>
              <p:cNvSpPr>
                <a:spLocks/>
              </p:cNvSpPr>
              <p:nvPr/>
            </p:nvSpPr>
            <p:spPr bwMode="auto">
              <a:xfrm>
                <a:off x="2108" y="2693"/>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2" name="Freeform 371"/>
              <p:cNvSpPr>
                <a:spLocks/>
              </p:cNvSpPr>
              <p:nvPr/>
            </p:nvSpPr>
            <p:spPr bwMode="auto">
              <a:xfrm>
                <a:off x="2159" y="2668"/>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3" name="Freeform 372"/>
              <p:cNvSpPr>
                <a:spLocks/>
              </p:cNvSpPr>
              <p:nvPr/>
            </p:nvSpPr>
            <p:spPr bwMode="auto">
              <a:xfrm>
                <a:off x="2209" y="2671"/>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4" name="Freeform 373"/>
              <p:cNvSpPr>
                <a:spLocks/>
              </p:cNvSpPr>
              <p:nvPr/>
            </p:nvSpPr>
            <p:spPr bwMode="auto">
              <a:xfrm>
                <a:off x="2260" y="265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5" name="Freeform 374"/>
              <p:cNvSpPr>
                <a:spLocks/>
              </p:cNvSpPr>
              <p:nvPr/>
            </p:nvSpPr>
            <p:spPr bwMode="auto">
              <a:xfrm>
                <a:off x="2310" y="2642"/>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6" name="Freeform 375"/>
              <p:cNvSpPr>
                <a:spLocks/>
              </p:cNvSpPr>
              <p:nvPr/>
            </p:nvSpPr>
            <p:spPr bwMode="auto">
              <a:xfrm>
                <a:off x="2360" y="2624"/>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7" name="Freeform 376"/>
              <p:cNvSpPr>
                <a:spLocks/>
              </p:cNvSpPr>
              <p:nvPr/>
            </p:nvSpPr>
            <p:spPr bwMode="auto">
              <a:xfrm>
                <a:off x="2411" y="2617"/>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8" name="Freeform 377"/>
              <p:cNvSpPr>
                <a:spLocks/>
              </p:cNvSpPr>
              <p:nvPr/>
            </p:nvSpPr>
            <p:spPr bwMode="auto">
              <a:xfrm>
                <a:off x="2461" y="2606"/>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9" name="Freeform 378"/>
              <p:cNvSpPr>
                <a:spLocks/>
              </p:cNvSpPr>
              <p:nvPr/>
            </p:nvSpPr>
            <p:spPr bwMode="auto">
              <a:xfrm>
                <a:off x="2512" y="2592"/>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0" name="Freeform 379"/>
              <p:cNvSpPr>
                <a:spLocks/>
              </p:cNvSpPr>
              <p:nvPr/>
            </p:nvSpPr>
            <p:spPr bwMode="auto">
              <a:xfrm>
                <a:off x="2562" y="2581"/>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1" name="Freeform 380"/>
              <p:cNvSpPr>
                <a:spLocks/>
              </p:cNvSpPr>
              <p:nvPr/>
            </p:nvSpPr>
            <p:spPr bwMode="auto">
              <a:xfrm>
                <a:off x="2612" y="2560"/>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2" name="Freeform 381"/>
              <p:cNvSpPr>
                <a:spLocks/>
              </p:cNvSpPr>
              <p:nvPr/>
            </p:nvSpPr>
            <p:spPr bwMode="auto">
              <a:xfrm>
                <a:off x="2663" y="2542"/>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3" name="Freeform 382"/>
              <p:cNvSpPr>
                <a:spLocks/>
              </p:cNvSpPr>
              <p:nvPr/>
            </p:nvSpPr>
            <p:spPr bwMode="auto">
              <a:xfrm>
                <a:off x="2713" y="255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4" name="Freeform 383"/>
              <p:cNvSpPr>
                <a:spLocks/>
              </p:cNvSpPr>
              <p:nvPr/>
            </p:nvSpPr>
            <p:spPr bwMode="auto">
              <a:xfrm>
                <a:off x="2764" y="2534"/>
                <a:ext cx="61" cy="51"/>
              </a:xfrm>
              <a:custGeom>
                <a:avLst/>
                <a:gdLst>
                  <a:gd name="T0" fmla="*/ 28 w 61"/>
                  <a:gd name="T1" fmla="*/ 0 h 51"/>
                  <a:gd name="T2" fmla="*/ 0 w 61"/>
                  <a:gd name="T3" fmla="*/ 51 h 51"/>
                  <a:gd name="T4" fmla="*/ 61 w 61"/>
                  <a:gd name="T5" fmla="*/ 51 h 51"/>
                  <a:gd name="T6" fmla="*/ 28 w 61"/>
                  <a:gd name="T7" fmla="*/ 0 h 51"/>
                </a:gdLst>
                <a:ahLst/>
                <a:cxnLst>
                  <a:cxn ang="0">
                    <a:pos x="T0" y="T1"/>
                  </a:cxn>
                  <a:cxn ang="0">
                    <a:pos x="T2" y="T3"/>
                  </a:cxn>
                  <a:cxn ang="0">
                    <a:pos x="T4" y="T5"/>
                  </a:cxn>
                  <a:cxn ang="0">
                    <a:pos x="T6" y="T7"/>
                  </a:cxn>
                </a:cxnLst>
                <a:rect l="0" t="0" r="r" b="b"/>
                <a:pathLst>
                  <a:path w="61" h="51">
                    <a:moveTo>
                      <a:pt x="28" y="0"/>
                    </a:moveTo>
                    <a:lnTo>
                      <a:pt x="0" y="51"/>
                    </a:lnTo>
                    <a:lnTo>
                      <a:pt x="61"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5" name="Freeform 384"/>
              <p:cNvSpPr>
                <a:spLocks/>
              </p:cNvSpPr>
              <p:nvPr/>
            </p:nvSpPr>
            <p:spPr bwMode="auto">
              <a:xfrm>
                <a:off x="2814" y="2513"/>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6" name="Freeform 385"/>
              <p:cNvSpPr>
                <a:spLocks/>
              </p:cNvSpPr>
              <p:nvPr/>
            </p:nvSpPr>
            <p:spPr bwMode="auto">
              <a:xfrm>
                <a:off x="2864" y="2506"/>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7" name="Freeform 386"/>
              <p:cNvSpPr>
                <a:spLocks/>
              </p:cNvSpPr>
              <p:nvPr/>
            </p:nvSpPr>
            <p:spPr bwMode="auto">
              <a:xfrm>
                <a:off x="2915" y="2488"/>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8" name="Freeform 387"/>
              <p:cNvSpPr>
                <a:spLocks/>
              </p:cNvSpPr>
              <p:nvPr/>
            </p:nvSpPr>
            <p:spPr bwMode="auto">
              <a:xfrm>
                <a:off x="2965" y="2491"/>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89" name="Freeform 388"/>
              <p:cNvSpPr>
                <a:spLocks/>
              </p:cNvSpPr>
              <p:nvPr/>
            </p:nvSpPr>
            <p:spPr bwMode="auto">
              <a:xfrm>
                <a:off x="3016" y="2466"/>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0" name="Freeform 389"/>
              <p:cNvSpPr>
                <a:spLocks/>
              </p:cNvSpPr>
              <p:nvPr/>
            </p:nvSpPr>
            <p:spPr bwMode="auto">
              <a:xfrm>
                <a:off x="3066" y="2455"/>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1" name="Freeform 390"/>
              <p:cNvSpPr>
                <a:spLocks/>
              </p:cNvSpPr>
              <p:nvPr/>
            </p:nvSpPr>
            <p:spPr bwMode="auto">
              <a:xfrm>
                <a:off x="3116" y="2434"/>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2" name="Freeform 391"/>
              <p:cNvSpPr>
                <a:spLocks/>
              </p:cNvSpPr>
              <p:nvPr/>
            </p:nvSpPr>
            <p:spPr bwMode="auto">
              <a:xfrm>
                <a:off x="3167" y="2416"/>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3" name="Freeform 392"/>
              <p:cNvSpPr>
                <a:spLocks/>
              </p:cNvSpPr>
              <p:nvPr/>
            </p:nvSpPr>
            <p:spPr bwMode="auto">
              <a:xfrm>
                <a:off x="3217" y="2412"/>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4" name="Freeform 393"/>
              <p:cNvSpPr>
                <a:spLocks/>
              </p:cNvSpPr>
              <p:nvPr/>
            </p:nvSpPr>
            <p:spPr bwMode="auto">
              <a:xfrm>
                <a:off x="3268" y="2401"/>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5" name="Freeform 394"/>
              <p:cNvSpPr>
                <a:spLocks/>
              </p:cNvSpPr>
              <p:nvPr/>
            </p:nvSpPr>
            <p:spPr bwMode="auto">
              <a:xfrm>
                <a:off x="3318" y="239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6" name="Freeform 395"/>
              <p:cNvSpPr>
                <a:spLocks/>
              </p:cNvSpPr>
              <p:nvPr/>
            </p:nvSpPr>
            <p:spPr bwMode="auto">
              <a:xfrm>
                <a:off x="3368" y="2380"/>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7" name="Freeform 396"/>
              <p:cNvSpPr>
                <a:spLocks/>
              </p:cNvSpPr>
              <p:nvPr/>
            </p:nvSpPr>
            <p:spPr bwMode="auto">
              <a:xfrm>
                <a:off x="3419" y="2369"/>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8" name="Freeform 397"/>
              <p:cNvSpPr>
                <a:spLocks/>
              </p:cNvSpPr>
              <p:nvPr/>
            </p:nvSpPr>
            <p:spPr bwMode="auto">
              <a:xfrm>
                <a:off x="3473" y="2358"/>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99" name="Freeform 398"/>
              <p:cNvSpPr>
                <a:spLocks/>
              </p:cNvSpPr>
              <p:nvPr/>
            </p:nvSpPr>
            <p:spPr bwMode="auto">
              <a:xfrm>
                <a:off x="3523" y="2333"/>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0" name="Freeform 399"/>
              <p:cNvSpPr>
                <a:spLocks/>
              </p:cNvSpPr>
              <p:nvPr/>
            </p:nvSpPr>
            <p:spPr bwMode="auto">
              <a:xfrm>
                <a:off x="3574" y="2326"/>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1" name="Freeform 400"/>
              <p:cNvSpPr>
                <a:spLocks/>
              </p:cNvSpPr>
              <p:nvPr/>
            </p:nvSpPr>
            <p:spPr bwMode="auto">
              <a:xfrm>
                <a:off x="3624" y="231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2" name="Freeform 401"/>
              <p:cNvSpPr>
                <a:spLocks/>
              </p:cNvSpPr>
              <p:nvPr/>
            </p:nvSpPr>
            <p:spPr bwMode="auto">
              <a:xfrm>
                <a:off x="3674" y="2311"/>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3" name="Freeform 402"/>
              <p:cNvSpPr>
                <a:spLocks/>
              </p:cNvSpPr>
              <p:nvPr/>
            </p:nvSpPr>
            <p:spPr bwMode="auto">
              <a:xfrm>
                <a:off x="3725" y="2286"/>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4" name="Freeform 403"/>
              <p:cNvSpPr>
                <a:spLocks/>
              </p:cNvSpPr>
              <p:nvPr/>
            </p:nvSpPr>
            <p:spPr bwMode="auto">
              <a:xfrm>
                <a:off x="3775" y="229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5" name="Freeform 404"/>
              <p:cNvSpPr>
                <a:spLocks/>
              </p:cNvSpPr>
              <p:nvPr/>
            </p:nvSpPr>
            <p:spPr bwMode="auto">
              <a:xfrm>
                <a:off x="3826" y="2275"/>
                <a:ext cx="57" cy="51"/>
              </a:xfrm>
              <a:custGeom>
                <a:avLst/>
                <a:gdLst>
                  <a:gd name="T0" fmla="*/ 28 w 57"/>
                  <a:gd name="T1" fmla="*/ 0 h 51"/>
                  <a:gd name="T2" fmla="*/ 0 w 57"/>
                  <a:gd name="T3" fmla="*/ 51 h 51"/>
                  <a:gd name="T4" fmla="*/ 57 w 57"/>
                  <a:gd name="T5" fmla="*/ 51 h 51"/>
                  <a:gd name="T6" fmla="*/ 28 w 57"/>
                  <a:gd name="T7" fmla="*/ 0 h 51"/>
                </a:gdLst>
                <a:ahLst/>
                <a:cxnLst>
                  <a:cxn ang="0">
                    <a:pos x="T0" y="T1"/>
                  </a:cxn>
                  <a:cxn ang="0">
                    <a:pos x="T2" y="T3"/>
                  </a:cxn>
                  <a:cxn ang="0">
                    <a:pos x="T4" y="T5"/>
                  </a:cxn>
                  <a:cxn ang="0">
                    <a:pos x="T6" y="T7"/>
                  </a:cxn>
                </a:cxnLst>
                <a:rect l="0" t="0" r="r" b="b"/>
                <a:pathLst>
                  <a:path w="57" h="51">
                    <a:moveTo>
                      <a:pt x="28" y="0"/>
                    </a:moveTo>
                    <a:lnTo>
                      <a:pt x="0" y="51"/>
                    </a:lnTo>
                    <a:lnTo>
                      <a:pt x="57"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6" name="Freeform 405"/>
              <p:cNvSpPr>
                <a:spLocks/>
              </p:cNvSpPr>
              <p:nvPr/>
            </p:nvSpPr>
            <p:spPr bwMode="auto">
              <a:xfrm>
                <a:off x="3876" y="2261"/>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7" name="Freeform 406"/>
              <p:cNvSpPr>
                <a:spLocks/>
              </p:cNvSpPr>
              <p:nvPr/>
            </p:nvSpPr>
            <p:spPr bwMode="auto">
              <a:xfrm>
                <a:off x="3926" y="2264"/>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8" name="Freeform 407"/>
              <p:cNvSpPr>
                <a:spLocks/>
              </p:cNvSpPr>
              <p:nvPr/>
            </p:nvSpPr>
            <p:spPr bwMode="auto">
              <a:xfrm>
                <a:off x="3977" y="2243"/>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9" name="Freeform 408"/>
              <p:cNvSpPr>
                <a:spLocks/>
              </p:cNvSpPr>
              <p:nvPr/>
            </p:nvSpPr>
            <p:spPr bwMode="auto">
              <a:xfrm>
                <a:off x="4027" y="2228"/>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0" name="Freeform 409"/>
              <p:cNvSpPr>
                <a:spLocks/>
              </p:cNvSpPr>
              <p:nvPr/>
            </p:nvSpPr>
            <p:spPr bwMode="auto">
              <a:xfrm>
                <a:off x="4078" y="2225"/>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1" name="Freeform 410"/>
              <p:cNvSpPr>
                <a:spLocks/>
              </p:cNvSpPr>
              <p:nvPr/>
            </p:nvSpPr>
            <p:spPr bwMode="auto">
              <a:xfrm>
                <a:off x="4128" y="2200"/>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2" name="Freeform 411"/>
              <p:cNvSpPr>
                <a:spLocks/>
              </p:cNvSpPr>
              <p:nvPr/>
            </p:nvSpPr>
            <p:spPr bwMode="auto">
              <a:xfrm>
                <a:off x="4178" y="2210"/>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3" name="Freeform 412"/>
              <p:cNvSpPr>
                <a:spLocks/>
              </p:cNvSpPr>
              <p:nvPr/>
            </p:nvSpPr>
            <p:spPr bwMode="auto">
              <a:xfrm>
                <a:off x="4229" y="2196"/>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4" name="Freeform 413"/>
              <p:cNvSpPr>
                <a:spLocks/>
              </p:cNvSpPr>
              <p:nvPr/>
            </p:nvSpPr>
            <p:spPr bwMode="auto">
              <a:xfrm>
                <a:off x="4279" y="2192"/>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5" name="Freeform 414"/>
              <p:cNvSpPr>
                <a:spLocks/>
              </p:cNvSpPr>
              <p:nvPr/>
            </p:nvSpPr>
            <p:spPr bwMode="auto">
              <a:xfrm>
                <a:off x="4330" y="2167"/>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6" name="Freeform 415"/>
              <p:cNvSpPr>
                <a:spLocks/>
              </p:cNvSpPr>
              <p:nvPr/>
            </p:nvSpPr>
            <p:spPr bwMode="auto">
              <a:xfrm>
                <a:off x="4380" y="2171"/>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7" name="Freeform 416"/>
              <p:cNvSpPr>
                <a:spLocks/>
              </p:cNvSpPr>
              <p:nvPr/>
            </p:nvSpPr>
            <p:spPr bwMode="auto">
              <a:xfrm>
                <a:off x="4430" y="2160"/>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8" name="Freeform 417"/>
              <p:cNvSpPr>
                <a:spLocks/>
              </p:cNvSpPr>
              <p:nvPr/>
            </p:nvSpPr>
            <p:spPr bwMode="auto">
              <a:xfrm>
                <a:off x="4481" y="214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9" name="Freeform 418"/>
              <p:cNvSpPr>
                <a:spLocks/>
              </p:cNvSpPr>
              <p:nvPr/>
            </p:nvSpPr>
            <p:spPr bwMode="auto">
              <a:xfrm>
                <a:off x="4531" y="2124"/>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0" name="Freeform 419"/>
              <p:cNvSpPr>
                <a:spLocks/>
              </p:cNvSpPr>
              <p:nvPr/>
            </p:nvSpPr>
            <p:spPr bwMode="auto">
              <a:xfrm>
                <a:off x="4582" y="2124"/>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1" name="Freeform 420"/>
              <p:cNvSpPr>
                <a:spLocks/>
              </p:cNvSpPr>
              <p:nvPr/>
            </p:nvSpPr>
            <p:spPr bwMode="auto">
              <a:xfrm>
                <a:off x="4632" y="209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2" name="Freeform 421"/>
              <p:cNvSpPr>
                <a:spLocks/>
              </p:cNvSpPr>
              <p:nvPr/>
            </p:nvSpPr>
            <p:spPr bwMode="auto">
              <a:xfrm>
                <a:off x="4682" y="2102"/>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3" name="Freeform 422"/>
              <p:cNvSpPr>
                <a:spLocks/>
              </p:cNvSpPr>
              <p:nvPr/>
            </p:nvSpPr>
            <p:spPr bwMode="auto">
              <a:xfrm>
                <a:off x="4733" y="209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4" name="Freeform 423"/>
              <p:cNvSpPr>
                <a:spLocks/>
              </p:cNvSpPr>
              <p:nvPr/>
            </p:nvSpPr>
            <p:spPr bwMode="auto">
              <a:xfrm>
                <a:off x="4783" y="2081"/>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5" name="Freeform 424"/>
              <p:cNvSpPr>
                <a:spLocks/>
              </p:cNvSpPr>
              <p:nvPr/>
            </p:nvSpPr>
            <p:spPr bwMode="auto">
              <a:xfrm>
                <a:off x="4834" y="2095"/>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6" name="Freeform 425"/>
              <p:cNvSpPr>
                <a:spLocks/>
              </p:cNvSpPr>
              <p:nvPr/>
            </p:nvSpPr>
            <p:spPr bwMode="auto">
              <a:xfrm>
                <a:off x="4884" y="207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7" name="Freeform 426"/>
              <p:cNvSpPr>
                <a:spLocks/>
              </p:cNvSpPr>
              <p:nvPr/>
            </p:nvSpPr>
            <p:spPr bwMode="auto">
              <a:xfrm>
                <a:off x="4934" y="2048"/>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8" name="Freeform 427"/>
              <p:cNvSpPr>
                <a:spLocks/>
              </p:cNvSpPr>
              <p:nvPr/>
            </p:nvSpPr>
            <p:spPr bwMode="auto">
              <a:xfrm>
                <a:off x="4985" y="202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9" name="Freeform 428"/>
              <p:cNvSpPr>
                <a:spLocks/>
              </p:cNvSpPr>
              <p:nvPr/>
            </p:nvSpPr>
            <p:spPr bwMode="auto">
              <a:xfrm>
                <a:off x="5035" y="2020"/>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0" name="Freeform 429"/>
              <p:cNvSpPr>
                <a:spLocks/>
              </p:cNvSpPr>
              <p:nvPr/>
            </p:nvSpPr>
            <p:spPr bwMode="auto">
              <a:xfrm>
                <a:off x="5086" y="2009"/>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1" name="Freeform 430"/>
              <p:cNvSpPr>
                <a:spLocks/>
              </p:cNvSpPr>
              <p:nvPr/>
            </p:nvSpPr>
            <p:spPr bwMode="auto">
              <a:xfrm>
                <a:off x="5136" y="201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2" name="Freeform 431"/>
              <p:cNvSpPr>
                <a:spLocks/>
              </p:cNvSpPr>
              <p:nvPr/>
            </p:nvSpPr>
            <p:spPr bwMode="auto">
              <a:xfrm>
                <a:off x="5186" y="1998"/>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3" name="Freeform 432"/>
              <p:cNvSpPr>
                <a:spLocks/>
              </p:cNvSpPr>
              <p:nvPr/>
            </p:nvSpPr>
            <p:spPr bwMode="auto">
              <a:xfrm>
                <a:off x="5240" y="1966"/>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4" name="Freeform 433"/>
              <p:cNvSpPr>
                <a:spLocks/>
              </p:cNvSpPr>
              <p:nvPr/>
            </p:nvSpPr>
            <p:spPr bwMode="auto">
              <a:xfrm>
                <a:off x="5291" y="1962"/>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5" name="Freeform 434"/>
              <p:cNvSpPr>
                <a:spLocks/>
              </p:cNvSpPr>
              <p:nvPr/>
            </p:nvSpPr>
            <p:spPr bwMode="auto">
              <a:xfrm>
                <a:off x="5341" y="1955"/>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6" name="Freeform 435"/>
              <p:cNvSpPr>
                <a:spLocks/>
              </p:cNvSpPr>
              <p:nvPr/>
            </p:nvSpPr>
            <p:spPr bwMode="auto">
              <a:xfrm>
                <a:off x="5392" y="1955"/>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7" name="Freeform 436"/>
              <p:cNvSpPr>
                <a:spLocks/>
              </p:cNvSpPr>
              <p:nvPr/>
            </p:nvSpPr>
            <p:spPr bwMode="auto">
              <a:xfrm>
                <a:off x="5442" y="1933"/>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8" name="Freeform 437"/>
              <p:cNvSpPr>
                <a:spLocks/>
              </p:cNvSpPr>
              <p:nvPr/>
            </p:nvSpPr>
            <p:spPr bwMode="auto">
              <a:xfrm>
                <a:off x="5492" y="1904"/>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9" name="Freeform 438"/>
              <p:cNvSpPr>
                <a:spLocks/>
              </p:cNvSpPr>
              <p:nvPr/>
            </p:nvSpPr>
            <p:spPr bwMode="auto">
              <a:xfrm>
                <a:off x="5543" y="1894"/>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0" name="Freeform 439"/>
              <p:cNvSpPr>
                <a:spLocks/>
              </p:cNvSpPr>
              <p:nvPr/>
            </p:nvSpPr>
            <p:spPr bwMode="auto">
              <a:xfrm>
                <a:off x="5593" y="1865"/>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1" name="Freeform 440"/>
              <p:cNvSpPr>
                <a:spLocks/>
              </p:cNvSpPr>
              <p:nvPr/>
            </p:nvSpPr>
            <p:spPr bwMode="auto">
              <a:xfrm>
                <a:off x="5644" y="1879"/>
                <a:ext cx="57" cy="51"/>
              </a:xfrm>
              <a:custGeom>
                <a:avLst/>
                <a:gdLst>
                  <a:gd name="T0" fmla="*/ 28 w 57"/>
                  <a:gd name="T1" fmla="*/ 0 h 51"/>
                  <a:gd name="T2" fmla="*/ 0 w 57"/>
                  <a:gd name="T3" fmla="*/ 51 h 51"/>
                  <a:gd name="T4" fmla="*/ 57 w 57"/>
                  <a:gd name="T5" fmla="*/ 51 h 51"/>
                  <a:gd name="T6" fmla="*/ 28 w 57"/>
                  <a:gd name="T7" fmla="*/ 0 h 51"/>
                </a:gdLst>
                <a:ahLst/>
                <a:cxnLst>
                  <a:cxn ang="0">
                    <a:pos x="T0" y="T1"/>
                  </a:cxn>
                  <a:cxn ang="0">
                    <a:pos x="T2" y="T3"/>
                  </a:cxn>
                  <a:cxn ang="0">
                    <a:pos x="T4" y="T5"/>
                  </a:cxn>
                  <a:cxn ang="0">
                    <a:pos x="T6" y="T7"/>
                  </a:cxn>
                </a:cxnLst>
                <a:rect l="0" t="0" r="r" b="b"/>
                <a:pathLst>
                  <a:path w="57" h="51">
                    <a:moveTo>
                      <a:pt x="28" y="0"/>
                    </a:moveTo>
                    <a:lnTo>
                      <a:pt x="0" y="51"/>
                    </a:lnTo>
                    <a:lnTo>
                      <a:pt x="57"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2" name="Freeform 441"/>
              <p:cNvSpPr>
                <a:spLocks/>
              </p:cNvSpPr>
              <p:nvPr/>
            </p:nvSpPr>
            <p:spPr bwMode="auto">
              <a:xfrm>
                <a:off x="5694" y="1836"/>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3" name="Freeform 442"/>
              <p:cNvSpPr>
                <a:spLocks/>
              </p:cNvSpPr>
              <p:nvPr/>
            </p:nvSpPr>
            <p:spPr bwMode="auto">
              <a:xfrm>
                <a:off x="5744" y="181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4" name="Freeform 443"/>
              <p:cNvSpPr>
                <a:spLocks/>
              </p:cNvSpPr>
              <p:nvPr/>
            </p:nvSpPr>
            <p:spPr bwMode="auto">
              <a:xfrm>
                <a:off x="5795" y="1789"/>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5" name="Freeform 444"/>
              <p:cNvSpPr>
                <a:spLocks/>
              </p:cNvSpPr>
              <p:nvPr/>
            </p:nvSpPr>
            <p:spPr bwMode="auto">
              <a:xfrm>
                <a:off x="5845" y="1778"/>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6" name="Freeform 445"/>
              <p:cNvSpPr>
                <a:spLocks/>
              </p:cNvSpPr>
              <p:nvPr/>
            </p:nvSpPr>
            <p:spPr bwMode="auto">
              <a:xfrm>
                <a:off x="5896" y="1757"/>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7" name="Freeform 446"/>
              <p:cNvSpPr>
                <a:spLocks/>
              </p:cNvSpPr>
              <p:nvPr/>
            </p:nvSpPr>
            <p:spPr bwMode="auto">
              <a:xfrm>
                <a:off x="5946" y="1742"/>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8" name="Freeform 447"/>
              <p:cNvSpPr>
                <a:spLocks/>
              </p:cNvSpPr>
              <p:nvPr/>
            </p:nvSpPr>
            <p:spPr bwMode="auto">
              <a:xfrm>
                <a:off x="5996" y="1714"/>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9" name="Freeform 448"/>
              <p:cNvSpPr>
                <a:spLocks/>
              </p:cNvSpPr>
              <p:nvPr/>
            </p:nvSpPr>
            <p:spPr bwMode="auto">
              <a:xfrm>
                <a:off x="6047" y="1674"/>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0" name="Freeform 449"/>
              <p:cNvSpPr>
                <a:spLocks/>
              </p:cNvSpPr>
              <p:nvPr/>
            </p:nvSpPr>
            <p:spPr bwMode="auto">
              <a:xfrm>
                <a:off x="6097" y="1667"/>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1" name="Freeform 450"/>
              <p:cNvSpPr>
                <a:spLocks/>
              </p:cNvSpPr>
              <p:nvPr/>
            </p:nvSpPr>
            <p:spPr bwMode="auto">
              <a:xfrm>
                <a:off x="6148" y="1631"/>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2" name="Freeform 451"/>
              <p:cNvSpPr>
                <a:spLocks/>
              </p:cNvSpPr>
              <p:nvPr/>
            </p:nvSpPr>
            <p:spPr bwMode="auto">
              <a:xfrm>
                <a:off x="6198" y="156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1910" name="Freeform 453"/>
            <p:cNvSpPr>
              <a:spLocks/>
            </p:cNvSpPr>
            <p:nvPr/>
          </p:nvSpPr>
          <p:spPr bwMode="auto">
            <a:xfrm>
              <a:off x="6248" y="1548"/>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1" name="Freeform 454"/>
            <p:cNvSpPr>
              <a:spLocks/>
            </p:cNvSpPr>
            <p:nvPr/>
          </p:nvSpPr>
          <p:spPr bwMode="auto">
            <a:xfrm>
              <a:off x="6299" y="1490"/>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2" name="Freeform 455"/>
            <p:cNvSpPr>
              <a:spLocks/>
            </p:cNvSpPr>
            <p:nvPr/>
          </p:nvSpPr>
          <p:spPr bwMode="auto">
            <a:xfrm>
              <a:off x="6349" y="1454"/>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3" name="Freeform 456"/>
            <p:cNvSpPr>
              <a:spLocks/>
            </p:cNvSpPr>
            <p:nvPr/>
          </p:nvSpPr>
          <p:spPr bwMode="auto">
            <a:xfrm>
              <a:off x="6400" y="1408"/>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4" name="Freeform 457"/>
            <p:cNvSpPr>
              <a:spLocks/>
            </p:cNvSpPr>
            <p:nvPr/>
          </p:nvSpPr>
          <p:spPr bwMode="auto">
            <a:xfrm>
              <a:off x="6450" y="139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5" name="Freeform 458"/>
            <p:cNvSpPr>
              <a:spLocks/>
            </p:cNvSpPr>
            <p:nvPr/>
          </p:nvSpPr>
          <p:spPr bwMode="auto">
            <a:xfrm>
              <a:off x="6500" y="1400"/>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6" name="Freeform 459"/>
            <p:cNvSpPr>
              <a:spLocks/>
            </p:cNvSpPr>
            <p:nvPr/>
          </p:nvSpPr>
          <p:spPr bwMode="auto">
            <a:xfrm>
              <a:off x="6551" y="133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7" name="Freeform 460"/>
            <p:cNvSpPr>
              <a:spLocks/>
            </p:cNvSpPr>
            <p:nvPr/>
          </p:nvSpPr>
          <p:spPr bwMode="auto">
            <a:xfrm>
              <a:off x="1583" y="1307"/>
              <a:ext cx="5000" cy="1393"/>
            </a:xfrm>
            <a:custGeom>
              <a:avLst/>
              <a:gdLst>
                <a:gd name="T0" fmla="*/ 0 w 1389"/>
                <a:gd name="T1" fmla="*/ 387 h 387"/>
                <a:gd name="T2" fmla="*/ 694 w 1389"/>
                <a:gd name="T3" fmla="*/ 194 h 387"/>
                <a:gd name="T4" fmla="*/ 1389 w 1389"/>
                <a:gd name="T5" fmla="*/ 0 h 387"/>
              </a:gdLst>
              <a:ahLst/>
              <a:cxnLst>
                <a:cxn ang="0">
                  <a:pos x="T0" y="T1"/>
                </a:cxn>
                <a:cxn ang="0">
                  <a:pos x="T2" y="T3"/>
                </a:cxn>
                <a:cxn ang="0">
                  <a:pos x="T4" y="T5"/>
                </a:cxn>
              </a:cxnLst>
              <a:rect l="0" t="0" r="r" b="b"/>
              <a:pathLst>
                <a:path w="1389" h="387">
                  <a:moveTo>
                    <a:pt x="0" y="387"/>
                  </a:moveTo>
                  <a:lnTo>
                    <a:pt x="694" y="194"/>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8" name="Freeform 461"/>
            <p:cNvSpPr>
              <a:spLocks/>
            </p:cNvSpPr>
            <p:nvPr/>
          </p:nvSpPr>
          <p:spPr bwMode="auto">
            <a:xfrm>
              <a:off x="1583" y="1591"/>
              <a:ext cx="5000" cy="1318"/>
            </a:xfrm>
            <a:custGeom>
              <a:avLst/>
              <a:gdLst>
                <a:gd name="T0" fmla="*/ 0 w 1389"/>
                <a:gd name="T1" fmla="*/ 366 h 366"/>
                <a:gd name="T2" fmla="*/ 694 w 1389"/>
                <a:gd name="T3" fmla="*/ 183 h 366"/>
                <a:gd name="T4" fmla="*/ 1389 w 1389"/>
                <a:gd name="T5" fmla="*/ 0 h 366"/>
              </a:gdLst>
              <a:ahLst/>
              <a:cxnLst>
                <a:cxn ang="0">
                  <a:pos x="T0" y="T1"/>
                </a:cxn>
                <a:cxn ang="0">
                  <a:pos x="T2" y="T3"/>
                </a:cxn>
                <a:cxn ang="0">
                  <a:pos x="T4" y="T5"/>
                </a:cxn>
              </a:cxnLst>
              <a:rect l="0" t="0" r="r" b="b"/>
              <a:pathLst>
                <a:path w="1389" h="366">
                  <a:moveTo>
                    <a:pt x="0" y="366"/>
                  </a:moveTo>
                  <a:lnTo>
                    <a:pt x="694" y="183"/>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9" name="Line 462"/>
            <p:cNvSpPr>
              <a:spLocks noChangeShapeType="1"/>
            </p:cNvSpPr>
            <p:nvPr/>
          </p:nvSpPr>
          <p:spPr bwMode="auto">
            <a:xfrm>
              <a:off x="2792" y="2351"/>
              <a:ext cx="0" cy="219"/>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0" name="Line 463"/>
            <p:cNvSpPr>
              <a:spLocks noChangeShapeType="1"/>
            </p:cNvSpPr>
            <p:nvPr/>
          </p:nvSpPr>
          <p:spPr bwMode="auto">
            <a:xfrm>
              <a:off x="5320" y="1706"/>
              <a:ext cx="0" cy="292"/>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1" name="Rectangle 464"/>
            <p:cNvSpPr>
              <a:spLocks noChangeArrowheads="1"/>
            </p:cNvSpPr>
            <p:nvPr/>
          </p:nvSpPr>
          <p:spPr bwMode="auto">
            <a:xfrm>
              <a:off x="2850" y="2772"/>
              <a:ext cx="95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smtClean="0">
                  <a:solidFill>
                    <a:srgbClr val="000000"/>
                  </a:solidFill>
                </a:rPr>
                <a:t>Diff. at p=25:  4.2</a:t>
              </a:r>
              <a:endParaRPr lang="en-US" altLang="en-US" smtClean="0">
                <a:solidFill>
                  <a:prstClr val="black"/>
                </a:solidFill>
              </a:endParaRPr>
            </a:p>
          </p:txBody>
        </p:sp>
        <p:sp>
          <p:nvSpPr>
            <p:cNvPr id="1922" name="Rectangle 465"/>
            <p:cNvSpPr>
              <a:spLocks noChangeArrowheads="1"/>
            </p:cNvSpPr>
            <p:nvPr/>
          </p:nvSpPr>
          <p:spPr bwMode="auto">
            <a:xfrm>
              <a:off x="5276" y="2153"/>
              <a:ext cx="95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smtClean="0">
                  <a:solidFill>
                    <a:srgbClr val="000000"/>
                  </a:solidFill>
                </a:rPr>
                <a:t>Diff. at p=75:  5.6</a:t>
              </a:r>
              <a:endParaRPr lang="en-US" altLang="en-US" smtClean="0">
                <a:solidFill>
                  <a:prstClr val="black"/>
                </a:solidFill>
              </a:endParaRPr>
            </a:p>
          </p:txBody>
        </p:sp>
        <p:sp>
          <p:nvSpPr>
            <p:cNvPr id="1923" name="Line 466"/>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4" name="Line 467"/>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5" name="Rectangle 468"/>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1926" name="Line 469"/>
            <p:cNvSpPr>
              <a:spLocks noChangeShapeType="1"/>
            </p:cNvSpPr>
            <p:nvPr/>
          </p:nvSpPr>
          <p:spPr bwMode="auto">
            <a:xfrm flipH="1">
              <a:off x="1378" y="258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7" name="Rectangle 470"/>
            <p:cNvSpPr>
              <a:spLocks noChangeArrowheads="1"/>
            </p:cNvSpPr>
            <p:nvPr/>
          </p:nvSpPr>
          <p:spPr bwMode="auto">
            <a:xfrm rot="16200000">
              <a:off x="1153" y="244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1928" name="Line 471"/>
            <p:cNvSpPr>
              <a:spLocks noChangeShapeType="1"/>
            </p:cNvSpPr>
            <p:nvPr/>
          </p:nvSpPr>
          <p:spPr bwMode="auto">
            <a:xfrm flipH="1">
              <a:off x="1378" y="154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9" name="Rectangle 472"/>
            <p:cNvSpPr>
              <a:spLocks noChangeArrowheads="1"/>
            </p:cNvSpPr>
            <p:nvPr/>
          </p:nvSpPr>
          <p:spPr bwMode="auto">
            <a:xfrm rot="16200000">
              <a:off x="1153" y="1412"/>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1930" name="Line 473"/>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1" name="Rectangle 474"/>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1932" name="Rectangle 475"/>
            <p:cNvSpPr>
              <a:spLocks noChangeArrowheads="1"/>
            </p:cNvSpPr>
            <p:nvPr/>
          </p:nvSpPr>
          <p:spPr bwMode="auto">
            <a:xfrm rot="16200000">
              <a:off x="-168" y="1915"/>
              <a:ext cx="245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Mean Child Individual Income Rank</a:t>
              </a:r>
              <a:endParaRPr lang="en-US" altLang="en-US" smtClean="0">
                <a:solidFill>
                  <a:prstClr val="black"/>
                </a:solidFill>
              </a:endParaRPr>
            </a:p>
          </p:txBody>
        </p:sp>
        <p:sp>
          <p:nvSpPr>
            <p:cNvPr id="1933" name="Line 476"/>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4" name="Line 477"/>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5" name="Rectangle 478"/>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1936" name="Line 479"/>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7" name="Rectangle 480"/>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1938" name="Line 481"/>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9" name="Rectangle 482"/>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1940" name="Line 483"/>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1" name="Rectangle 484"/>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1942" name="Line 485"/>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3" name="Rectangle 486"/>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1944" name="Line 487"/>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5" name="Rectangle 488"/>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sp>
          <p:nvSpPr>
            <p:cNvPr id="1946" name="Rectangle 489"/>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Parent Household Income Rank</a:t>
              </a:r>
              <a:endParaRPr lang="en-US" altLang="en-US" smtClean="0">
                <a:solidFill>
                  <a:prstClr val="black"/>
                </a:solidFill>
              </a:endParaRPr>
            </a:p>
          </p:txBody>
        </p:sp>
        <p:sp>
          <p:nvSpPr>
            <p:cNvPr id="1947" name="Rectangle 490"/>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8" name="Oval 491"/>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9" name="Freeform 492"/>
            <p:cNvSpPr>
              <a:spLocks/>
            </p:cNvSpPr>
            <p:nvPr/>
          </p:nvSpPr>
          <p:spPr bwMode="auto">
            <a:xfrm>
              <a:off x="6072" y="345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0" name="Rectangle 493"/>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White</a:t>
              </a:r>
              <a:endParaRPr lang="en-US" altLang="en-US" smtClean="0">
                <a:solidFill>
                  <a:prstClr val="black"/>
                </a:solidFill>
              </a:endParaRPr>
            </a:p>
          </p:txBody>
        </p:sp>
        <p:sp>
          <p:nvSpPr>
            <p:cNvPr id="1951" name="Rectangle 494"/>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Black</a:t>
              </a:r>
              <a:endParaRPr lang="en-US" altLang="en-US" smtClean="0">
                <a:solidFill>
                  <a:prstClr val="black"/>
                </a:solidFill>
              </a:endParaRPr>
            </a:p>
          </p:txBody>
        </p:sp>
        <p:sp>
          <p:nvSpPr>
            <p:cNvPr id="1952" name="Rectangle 495"/>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smtClean="0">
                  <a:solidFill>
                    <a:srgbClr val="1E2D53"/>
                  </a:solidFill>
                </a:rPr>
                <a:t> </a:t>
              </a:r>
              <a:endParaRPr lang="en-US" altLang="en-US" smtClean="0">
                <a:solidFill>
                  <a:prstClr val="black"/>
                </a:solidFill>
              </a:endParaRPr>
            </a:p>
          </p:txBody>
        </p:sp>
      </p:grpSp>
      <p:sp>
        <p:nvSpPr>
          <p:cNvPr id="3" name="AutoShape 3"/>
          <p:cNvSpPr>
            <a:spLocks noChangeAspect="1" noChangeArrowheads="1" noTextEdit="1"/>
          </p:cNvSpPr>
          <p:nvPr/>
        </p:nvSpPr>
        <p:spPr bwMode="auto">
          <a:xfrm>
            <a:off x="1524001" y="103191"/>
            <a:ext cx="9144000" cy="665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2" tIns="45718" rIns="91422" bIns="45718" numCol="1" anchor="t" anchorCtr="0" compatLnSpc="1">
            <a:prstTxWarp prst="textNoShape">
              <a:avLst/>
            </a:prstTxWarp>
          </a:bodyPr>
          <a:lstStyle/>
          <a:p>
            <a:pPr defTabSz="914196"/>
            <a:endParaRPr lang="en-US" sz="1900">
              <a:solidFill>
                <a:srgbClr val="000000"/>
              </a:solidFill>
            </a:endParaRPr>
          </a:p>
        </p:txBody>
      </p:sp>
      <p:sp>
        <p:nvSpPr>
          <p:cNvPr id="654" name="TextBox 92"/>
          <p:cNvSpPr txBox="1"/>
          <p:nvPr/>
        </p:nvSpPr>
        <p:spPr>
          <a:xfrm>
            <a:off x="1710075" y="87872"/>
            <a:ext cx="9228500" cy="384719"/>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rPr>
              <a:t>Black-White Gap in Child </a:t>
            </a:r>
            <a:r>
              <a:rPr lang="en-US" sz="1900" b="1" u="sng" kern="0" dirty="0">
                <a:solidFill>
                  <a:srgbClr val="1E2D53"/>
                </a:solidFill>
                <a:latin typeface="Arial"/>
              </a:rPr>
              <a:t>Individual</a:t>
            </a:r>
            <a:r>
              <a:rPr lang="en-US" sz="1900" b="1" kern="0" dirty="0">
                <a:solidFill>
                  <a:srgbClr val="1E2D53"/>
                </a:solidFill>
                <a:latin typeface="Arial"/>
              </a:rPr>
              <a:t> Income Rank vs. Parent Income Rank</a:t>
            </a:r>
          </a:p>
        </p:txBody>
      </p:sp>
    </p:spTree>
    <p:extLst>
      <p:ext uri="{BB962C8B-B14F-4D97-AF65-F5344CB8AC3E}">
        <p14:creationId xmlns:p14="http://schemas.microsoft.com/office/powerpoint/2010/main" val="3581143229"/>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1374775" y="-6350"/>
            <a:ext cx="9442450" cy="6870700"/>
            <a:chOff x="866" y="-4"/>
            <a:chExt cx="5948" cy="4328"/>
          </a:xfrm>
        </p:grpSpPr>
        <p:sp>
          <p:nvSpPr>
            <p:cNvPr id="4"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5" name="Group 205"/>
            <p:cNvGrpSpPr>
              <a:grpSpLocks/>
            </p:cNvGrpSpPr>
            <p:nvPr/>
          </p:nvGrpSpPr>
          <p:grpSpPr bwMode="auto">
            <a:xfrm>
              <a:off x="866" y="-4"/>
              <a:ext cx="5948" cy="4328"/>
              <a:chOff x="866" y="-4"/>
              <a:chExt cx="5948" cy="4328"/>
            </a:xfrm>
          </p:grpSpPr>
          <p:sp>
            <p:nvSpPr>
              <p:cNvPr id="231"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 name="Line 9"/>
              <p:cNvSpPr>
                <a:spLocks noChangeShapeType="1"/>
              </p:cNvSpPr>
              <p:nvPr/>
            </p:nvSpPr>
            <p:spPr bwMode="auto">
              <a:xfrm>
                <a:off x="1435" y="258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 name="Line 10"/>
              <p:cNvSpPr>
                <a:spLocks noChangeShapeType="1"/>
              </p:cNvSpPr>
              <p:nvPr/>
            </p:nvSpPr>
            <p:spPr bwMode="auto">
              <a:xfrm>
                <a:off x="1435" y="154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 name="Line 11"/>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 name="Oval 12"/>
              <p:cNvSpPr>
                <a:spLocks noChangeArrowheads="1"/>
              </p:cNvSpPr>
              <p:nvPr/>
            </p:nvSpPr>
            <p:spPr bwMode="auto">
              <a:xfrm>
                <a:off x="1565" y="26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 name="Oval 13"/>
              <p:cNvSpPr>
                <a:spLocks noChangeArrowheads="1"/>
              </p:cNvSpPr>
              <p:nvPr/>
            </p:nvSpPr>
            <p:spPr bwMode="auto">
              <a:xfrm>
                <a:off x="1615" y="25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 name="Oval 14"/>
              <p:cNvSpPr>
                <a:spLocks noChangeArrowheads="1"/>
              </p:cNvSpPr>
              <p:nvPr/>
            </p:nvSpPr>
            <p:spPr bwMode="auto">
              <a:xfrm>
                <a:off x="1666" y="249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 name="Oval 15"/>
              <p:cNvSpPr>
                <a:spLocks noChangeArrowheads="1"/>
              </p:cNvSpPr>
              <p:nvPr/>
            </p:nvSpPr>
            <p:spPr bwMode="auto">
              <a:xfrm>
                <a:off x="1716" y="24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 name="Oval 16"/>
              <p:cNvSpPr>
                <a:spLocks noChangeArrowheads="1"/>
              </p:cNvSpPr>
              <p:nvPr/>
            </p:nvSpPr>
            <p:spPr bwMode="auto">
              <a:xfrm>
                <a:off x="1766" y="2441"/>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 name="Oval 17"/>
              <p:cNvSpPr>
                <a:spLocks noChangeArrowheads="1"/>
              </p:cNvSpPr>
              <p:nvPr/>
            </p:nvSpPr>
            <p:spPr bwMode="auto">
              <a:xfrm>
                <a:off x="1817" y="2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 name="Oval 18"/>
              <p:cNvSpPr>
                <a:spLocks noChangeArrowheads="1"/>
              </p:cNvSpPr>
              <p:nvPr/>
            </p:nvSpPr>
            <p:spPr bwMode="auto">
              <a:xfrm>
                <a:off x="1867" y="23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 name="Oval 19"/>
              <p:cNvSpPr>
                <a:spLocks noChangeArrowheads="1"/>
              </p:cNvSpPr>
              <p:nvPr/>
            </p:nvSpPr>
            <p:spPr bwMode="auto">
              <a:xfrm>
                <a:off x="1918" y="236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 name="Oval 20"/>
              <p:cNvSpPr>
                <a:spLocks noChangeArrowheads="1"/>
              </p:cNvSpPr>
              <p:nvPr/>
            </p:nvSpPr>
            <p:spPr bwMode="auto">
              <a:xfrm>
                <a:off x="1968" y="23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 name="Oval 21"/>
              <p:cNvSpPr>
                <a:spLocks noChangeArrowheads="1"/>
              </p:cNvSpPr>
              <p:nvPr/>
            </p:nvSpPr>
            <p:spPr bwMode="auto">
              <a:xfrm>
                <a:off x="2018" y="23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 name="Oval 22"/>
              <p:cNvSpPr>
                <a:spLocks noChangeArrowheads="1"/>
              </p:cNvSpPr>
              <p:nvPr/>
            </p:nvSpPr>
            <p:spPr bwMode="auto">
              <a:xfrm>
                <a:off x="2069" y="23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 name="Oval 23"/>
              <p:cNvSpPr>
                <a:spLocks noChangeArrowheads="1"/>
              </p:cNvSpPr>
              <p:nvPr/>
            </p:nvSpPr>
            <p:spPr bwMode="auto">
              <a:xfrm>
                <a:off x="2119" y="23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 name="Oval 24"/>
              <p:cNvSpPr>
                <a:spLocks noChangeArrowheads="1"/>
              </p:cNvSpPr>
              <p:nvPr/>
            </p:nvSpPr>
            <p:spPr bwMode="auto">
              <a:xfrm>
                <a:off x="2170" y="22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 name="Oval 25"/>
              <p:cNvSpPr>
                <a:spLocks noChangeArrowheads="1"/>
              </p:cNvSpPr>
              <p:nvPr/>
            </p:nvSpPr>
            <p:spPr bwMode="auto">
              <a:xfrm>
                <a:off x="2220" y="22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 name="Oval 26"/>
              <p:cNvSpPr>
                <a:spLocks noChangeArrowheads="1"/>
              </p:cNvSpPr>
              <p:nvPr/>
            </p:nvSpPr>
            <p:spPr bwMode="auto">
              <a:xfrm>
                <a:off x="2270" y="22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 name="Oval 27"/>
              <p:cNvSpPr>
                <a:spLocks noChangeArrowheads="1"/>
              </p:cNvSpPr>
              <p:nvPr/>
            </p:nvSpPr>
            <p:spPr bwMode="auto">
              <a:xfrm>
                <a:off x="2321" y="22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 name="Oval 28"/>
              <p:cNvSpPr>
                <a:spLocks noChangeArrowheads="1"/>
              </p:cNvSpPr>
              <p:nvPr/>
            </p:nvSpPr>
            <p:spPr bwMode="auto">
              <a:xfrm>
                <a:off x="2371" y="22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 name="Oval 29"/>
              <p:cNvSpPr>
                <a:spLocks noChangeArrowheads="1"/>
              </p:cNvSpPr>
              <p:nvPr/>
            </p:nvSpPr>
            <p:spPr bwMode="auto">
              <a:xfrm>
                <a:off x="2422" y="21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 name="Oval 30"/>
              <p:cNvSpPr>
                <a:spLocks noChangeArrowheads="1"/>
              </p:cNvSpPr>
              <p:nvPr/>
            </p:nvSpPr>
            <p:spPr bwMode="auto">
              <a:xfrm>
                <a:off x="2472" y="21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 name="Oval 31"/>
              <p:cNvSpPr>
                <a:spLocks noChangeArrowheads="1"/>
              </p:cNvSpPr>
              <p:nvPr/>
            </p:nvSpPr>
            <p:spPr bwMode="auto">
              <a:xfrm>
                <a:off x="2522" y="21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 name="Oval 32"/>
              <p:cNvSpPr>
                <a:spLocks noChangeArrowheads="1"/>
              </p:cNvSpPr>
              <p:nvPr/>
            </p:nvSpPr>
            <p:spPr bwMode="auto">
              <a:xfrm>
                <a:off x="2573" y="21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 name="Oval 33"/>
              <p:cNvSpPr>
                <a:spLocks noChangeArrowheads="1"/>
              </p:cNvSpPr>
              <p:nvPr/>
            </p:nvSpPr>
            <p:spPr bwMode="auto">
              <a:xfrm>
                <a:off x="2623" y="21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 name="Oval 34"/>
              <p:cNvSpPr>
                <a:spLocks noChangeArrowheads="1"/>
              </p:cNvSpPr>
              <p:nvPr/>
            </p:nvSpPr>
            <p:spPr bwMode="auto">
              <a:xfrm>
                <a:off x="2674"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3" name="Oval 35"/>
              <p:cNvSpPr>
                <a:spLocks noChangeArrowheads="1"/>
              </p:cNvSpPr>
              <p:nvPr/>
            </p:nvSpPr>
            <p:spPr bwMode="auto">
              <a:xfrm>
                <a:off x="2724" y="20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 name="Oval 36"/>
              <p:cNvSpPr>
                <a:spLocks noChangeArrowheads="1"/>
              </p:cNvSpPr>
              <p:nvPr/>
            </p:nvSpPr>
            <p:spPr bwMode="auto">
              <a:xfrm>
                <a:off x="2774" y="2110"/>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 name="Oval 37"/>
              <p:cNvSpPr>
                <a:spLocks noChangeArrowheads="1"/>
              </p:cNvSpPr>
              <p:nvPr/>
            </p:nvSpPr>
            <p:spPr bwMode="auto">
              <a:xfrm>
                <a:off x="2825" y="208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 name="Oval 38"/>
              <p:cNvSpPr>
                <a:spLocks noChangeArrowheads="1"/>
              </p:cNvSpPr>
              <p:nvPr/>
            </p:nvSpPr>
            <p:spPr bwMode="auto">
              <a:xfrm>
                <a:off x="2875" y="205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7" name="Oval 39"/>
              <p:cNvSpPr>
                <a:spLocks noChangeArrowheads="1"/>
              </p:cNvSpPr>
              <p:nvPr/>
            </p:nvSpPr>
            <p:spPr bwMode="auto">
              <a:xfrm>
                <a:off x="2926" y="20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8" name="Oval 40"/>
              <p:cNvSpPr>
                <a:spLocks noChangeArrowheads="1"/>
              </p:cNvSpPr>
              <p:nvPr/>
            </p:nvSpPr>
            <p:spPr bwMode="auto">
              <a:xfrm>
                <a:off x="2976" y="20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9" name="Oval 41"/>
              <p:cNvSpPr>
                <a:spLocks noChangeArrowheads="1"/>
              </p:cNvSpPr>
              <p:nvPr/>
            </p:nvSpPr>
            <p:spPr bwMode="auto">
              <a:xfrm>
                <a:off x="3026" y="2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 name="Oval 42"/>
              <p:cNvSpPr>
                <a:spLocks noChangeArrowheads="1"/>
              </p:cNvSpPr>
              <p:nvPr/>
            </p:nvSpPr>
            <p:spPr bwMode="auto">
              <a:xfrm>
                <a:off x="3080" y="199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1" name="Oval 43"/>
              <p:cNvSpPr>
                <a:spLocks noChangeArrowheads="1"/>
              </p:cNvSpPr>
              <p:nvPr/>
            </p:nvSpPr>
            <p:spPr bwMode="auto">
              <a:xfrm>
                <a:off x="3131" y="19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2" name="Oval 44"/>
              <p:cNvSpPr>
                <a:spLocks noChangeArrowheads="1"/>
              </p:cNvSpPr>
              <p:nvPr/>
            </p:nvSpPr>
            <p:spPr bwMode="auto">
              <a:xfrm>
                <a:off x="3181" y="196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3" name="Oval 45"/>
              <p:cNvSpPr>
                <a:spLocks noChangeArrowheads="1"/>
              </p:cNvSpPr>
              <p:nvPr/>
            </p:nvSpPr>
            <p:spPr bwMode="auto">
              <a:xfrm>
                <a:off x="3232" y="19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5" name="Oval 46"/>
              <p:cNvSpPr>
                <a:spLocks noChangeArrowheads="1"/>
              </p:cNvSpPr>
              <p:nvPr/>
            </p:nvSpPr>
            <p:spPr bwMode="auto">
              <a:xfrm>
                <a:off x="3282" y="19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6" name="Oval 47"/>
              <p:cNvSpPr>
                <a:spLocks noChangeArrowheads="1"/>
              </p:cNvSpPr>
              <p:nvPr/>
            </p:nvSpPr>
            <p:spPr bwMode="auto">
              <a:xfrm>
                <a:off x="3332" y="19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7" name="Oval 48"/>
              <p:cNvSpPr>
                <a:spLocks noChangeArrowheads="1"/>
              </p:cNvSpPr>
              <p:nvPr/>
            </p:nvSpPr>
            <p:spPr bwMode="auto">
              <a:xfrm>
                <a:off x="3383" y="191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8" name="Oval 49"/>
              <p:cNvSpPr>
                <a:spLocks noChangeArrowheads="1"/>
              </p:cNvSpPr>
              <p:nvPr/>
            </p:nvSpPr>
            <p:spPr bwMode="auto">
              <a:xfrm>
                <a:off x="3433" y="19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9" name="Oval 50"/>
              <p:cNvSpPr>
                <a:spLocks noChangeArrowheads="1"/>
              </p:cNvSpPr>
              <p:nvPr/>
            </p:nvSpPr>
            <p:spPr bwMode="auto">
              <a:xfrm>
                <a:off x="3484" y="18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0" name="Oval 51"/>
              <p:cNvSpPr>
                <a:spLocks noChangeArrowheads="1"/>
              </p:cNvSpPr>
              <p:nvPr/>
            </p:nvSpPr>
            <p:spPr bwMode="auto">
              <a:xfrm>
                <a:off x="3534" y="18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1" name="Oval 52"/>
              <p:cNvSpPr>
                <a:spLocks noChangeArrowheads="1"/>
              </p:cNvSpPr>
              <p:nvPr/>
            </p:nvSpPr>
            <p:spPr bwMode="auto">
              <a:xfrm>
                <a:off x="3584" y="18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2" name="Oval 53"/>
              <p:cNvSpPr>
                <a:spLocks noChangeArrowheads="1"/>
              </p:cNvSpPr>
              <p:nvPr/>
            </p:nvSpPr>
            <p:spPr bwMode="auto">
              <a:xfrm>
                <a:off x="3635" y="18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3" name="Oval 54"/>
              <p:cNvSpPr>
                <a:spLocks noChangeArrowheads="1"/>
              </p:cNvSpPr>
              <p:nvPr/>
            </p:nvSpPr>
            <p:spPr bwMode="auto">
              <a:xfrm>
                <a:off x="3685" y="18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4" name="Oval 55"/>
              <p:cNvSpPr>
                <a:spLocks noChangeArrowheads="1"/>
              </p:cNvSpPr>
              <p:nvPr/>
            </p:nvSpPr>
            <p:spPr bwMode="auto">
              <a:xfrm>
                <a:off x="3736" y="18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5" name="Oval 56"/>
              <p:cNvSpPr>
                <a:spLocks noChangeArrowheads="1"/>
              </p:cNvSpPr>
              <p:nvPr/>
            </p:nvSpPr>
            <p:spPr bwMode="auto">
              <a:xfrm>
                <a:off x="3786" y="180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6" name="Oval 57"/>
              <p:cNvSpPr>
                <a:spLocks noChangeArrowheads="1"/>
              </p:cNvSpPr>
              <p:nvPr/>
            </p:nvSpPr>
            <p:spPr bwMode="auto">
              <a:xfrm>
                <a:off x="3836" y="17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7" name="Oval 58"/>
              <p:cNvSpPr>
                <a:spLocks noChangeArrowheads="1"/>
              </p:cNvSpPr>
              <p:nvPr/>
            </p:nvSpPr>
            <p:spPr bwMode="auto">
              <a:xfrm>
                <a:off x="3887" y="17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4" name="Oval 59"/>
              <p:cNvSpPr>
                <a:spLocks noChangeArrowheads="1"/>
              </p:cNvSpPr>
              <p:nvPr/>
            </p:nvSpPr>
            <p:spPr bwMode="auto">
              <a:xfrm>
                <a:off x="3937" y="17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5" name="Oval 60"/>
              <p:cNvSpPr>
                <a:spLocks noChangeArrowheads="1"/>
              </p:cNvSpPr>
              <p:nvPr/>
            </p:nvSpPr>
            <p:spPr bwMode="auto">
              <a:xfrm>
                <a:off x="3988" y="17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6" name="Oval 61"/>
              <p:cNvSpPr>
                <a:spLocks noChangeArrowheads="1"/>
              </p:cNvSpPr>
              <p:nvPr/>
            </p:nvSpPr>
            <p:spPr bwMode="auto">
              <a:xfrm>
                <a:off x="4038" y="17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7" name="Oval 62"/>
              <p:cNvSpPr>
                <a:spLocks noChangeArrowheads="1"/>
              </p:cNvSpPr>
              <p:nvPr/>
            </p:nvSpPr>
            <p:spPr bwMode="auto">
              <a:xfrm>
                <a:off x="4088" y="17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8" name="Oval 63"/>
              <p:cNvSpPr>
                <a:spLocks noChangeArrowheads="1"/>
              </p:cNvSpPr>
              <p:nvPr/>
            </p:nvSpPr>
            <p:spPr bwMode="auto">
              <a:xfrm>
                <a:off x="4139" y="17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9" name="Oval 64"/>
              <p:cNvSpPr>
                <a:spLocks noChangeArrowheads="1"/>
              </p:cNvSpPr>
              <p:nvPr/>
            </p:nvSpPr>
            <p:spPr bwMode="auto">
              <a:xfrm>
                <a:off x="4189" y="1703"/>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0" name="Oval 65"/>
              <p:cNvSpPr>
                <a:spLocks noChangeArrowheads="1"/>
              </p:cNvSpPr>
              <p:nvPr/>
            </p:nvSpPr>
            <p:spPr bwMode="auto">
              <a:xfrm>
                <a:off x="4240" y="168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1" name="Oval 66"/>
              <p:cNvSpPr>
                <a:spLocks noChangeArrowheads="1"/>
              </p:cNvSpPr>
              <p:nvPr/>
            </p:nvSpPr>
            <p:spPr bwMode="auto">
              <a:xfrm>
                <a:off x="4290" y="16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2" name="Oval 67"/>
              <p:cNvSpPr>
                <a:spLocks noChangeArrowheads="1"/>
              </p:cNvSpPr>
              <p:nvPr/>
            </p:nvSpPr>
            <p:spPr bwMode="auto">
              <a:xfrm>
                <a:off x="4340" y="16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3" name="Oval 68"/>
              <p:cNvSpPr>
                <a:spLocks noChangeArrowheads="1"/>
              </p:cNvSpPr>
              <p:nvPr/>
            </p:nvSpPr>
            <p:spPr bwMode="auto">
              <a:xfrm>
                <a:off x="4391" y="16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4" name="Oval 69"/>
              <p:cNvSpPr>
                <a:spLocks noChangeArrowheads="1"/>
              </p:cNvSpPr>
              <p:nvPr/>
            </p:nvSpPr>
            <p:spPr bwMode="auto">
              <a:xfrm>
                <a:off x="4441" y="16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5" name="Oval 70"/>
              <p:cNvSpPr>
                <a:spLocks noChangeArrowheads="1"/>
              </p:cNvSpPr>
              <p:nvPr/>
            </p:nvSpPr>
            <p:spPr bwMode="auto">
              <a:xfrm>
                <a:off x="4492" y="16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6" name="Oval 71"/>
              <p:cNvSpPr>
                <a:spLocks noChangeArrowheads="1"/>
              </p:cNvSpPr>
              <p:nvPr/>
            </p:nvSpPr>
            <p:spPr bwMode="auto">
              <a:xfrm>
                <a:off x="4542" y="16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7" name="Oval 72"/>
              <p:cNvSpPr>
                <a:spLocks noChangeArrowheads="1"/>
              </p:cNvSpPr>
              <p:nvPr/>
            </p:nvSpPr>
            <p:spPr bwMode="auto">
              <a:xfrm>
                <a:off x="4592" y="159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0" name="Oval 73"/>
              <p:cNvSpPr>
                <a:spLocks noChangeArrowheads="1"/>
              </p:cNvSpPr>
              <p:nvPr/>
            </p:nvSpPr>
            <p:spPr bwMode="auto">
              <a:xfrm>
                <a:off x="4643" y="15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1" name="Oval 74"/>
              <p:cNvSpPr>
                <a:spLocks noChangeArrowheads="1"/>
              </p:cNvSpPr>
              <p:nvPr/>
            </p:nvSpPr>
            <p:spPr bwMode="auto">
              <a:xfrm>
                <a:off x="4693" y="15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2" name="Oval 75"/>
              <p:cNvSpPr>
                <a:spLocks noChangeArrowheads="1"/>
              </p:cNvSpPr>
              <p:nvPr/>
            </p:nvSpPr>
            <p:spPr bwMode="auto">
              <a:xfrm>
                <a:off x="4747" y="1541"/>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3" name="Oval 76"/>
              <p:cNvSpPr>
                <a:spLocks noChangeArrowheads="1"/>
              </p:cNvSpPr>
              <p:nvPr/>
            </p:nvSpPr>
            <p:spPr bwMode="auto">
              <a:xfrm>
                <a:off x="4798" y="1541"/>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4" name="Oval 77"/>
              <p:cNvSpPr>
                <a:spLocks noChangeArrowheads="1"/>
              </p:cNvSpPr>
              <p:nvPr/>
            </p:nvSpPr>
            <p:spPr bwMode="auto">
              <a:xfrm>
                <a:off x="4848" y="15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5" name="Oval 78"/>
              <p:cNvSpPr>
                <a:spLocks noChangeArrowheads="1"/>
              </p:cNvSpPr>
              <p:nvPr/>
            </p:nvSpPr>
            <p:spPr bwMode="auto">
              <a:xfrm>
                <a:off x="4898" y="15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6" name="Oval 79"/>
              <p:cNvSpPr>
                <a:spLocks noChangeArrowheads="1"/>
              </p:cNvSpPr>
              <p:nvPr/>
            </p:nvSpPr>
            <p:spPr bwMode="auto">
              <a:xfrm>
                <a:off x="4949" y="14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7" name="Oval 80"/>
              <p:cNvSpPr>
                <a:spLocks noChangeArrowheads="1"/>
              </p:cNvSpPr>
              <p:nvPr/>
            </p:nvSpPr>
            <p:spPr bwMode="auto">
              <a:xfrm>
                <a:off x="4999" y="14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8" name="Oval 81"/>
              <p:cNvSpPr>
                <a:spLocks noChangeArrowheads="1"/>
              </p:cNvSpPr>
              <p:nvPr/>
            </p:nvSpPr>
            <p:spPr bwMode="auto">
              <a:xfrm>
                <a:off x="5050" y="146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9" name="Oval 82"/>
              <p:cNvSpPr>
                <a:spLocks noChangeArrowheads="1"/>
              </p:cNvSpPr>
              <p:nvPr/>
            </p:nvSpPr>
            <p:spPr bwMode="auto">
              <a:xfrm>
                <a:off x="5100" y="14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0" name="Oval 83"/>
              <p:cNvSpPr>
                <a:spLocks noChangeArrowheads="1"/>
              </p:cNvSpPr>
              <p:nvPr/>
            </p:nvSpPr>
            <p:spPr bwMode="auto">
              <a:xfrm>
                <a:off x="5150" y="14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1" name="Oval 84"/>
              <p:cNvSpPr>
                <a:spLocks noChangeArrowheads="1"/>
              </p:cNvSpPr>
              <p:nvPr/>
            </p:nvSpPr>
            <p:spPr bwMode="auto">
              <a:xfrm>
                <a:off x="5201" y="14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2" name="Oval 85"/>
              <p:cNvSpPr>
                <a:spLocks noChangeArrowheads="1"/>
              </p:cNvSpPr>
              <p:nvPr/>
            </p:nvSpPr>
            <p:spPr bwMode="auto">
              <a:xfrm>
                <a:off x="5251" y="141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3" name="Oval 86"/>
              <p:cNvSpPr>
                <a:spLocks noChangeArrowheads="1"/>
              </p:cNvSpPr>
              <p:nvPr/>
            </p:nvSpPr>
            <p:spPr bwMode="auto">
              <a:xfrm>
                <a:off x="5302" y="13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4" name="Oval 87"/>
              <p:cNvSpPr>
                <a:spLocks noChangeArrowheads="1"/>
              </p:cNvSpPr>
              <p:nvPr/>
            </p:nvSpPr>
            <p:spPr bwMode="auto">
              <a:xfrm>
                <a:off x="5352" y="13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5" name="Oval 88"/>
              <p:cNvSpPr>
                <a:spLocks noChangeArrowheads="1"/>
              </p:cNvSpPr>
              <p:nvPr/>
            </p:nvSpPr>
            <p:spPr bwMode="auto">
              <a:xfrm>
                <a:off x="5402" y="13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0" name="Oval 89"/>
              <p:cNvSpPr>
                <a:spLocks noChangeArrowheads="1"/>
              </p:cNvSpPr>
              <p:nvPr/>
            </p:nvSpPr>
            <p:spPr bwMode="auto">
              <a:xfrm>
                <a:off x="5453" y="13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1" name="Oval 90"/>
              <p:cNvSpPr>
                <a:spLocks noChangeArrowheads="1"/>
              </p:cNvSpPr>
              <p:nvPr/>
            </p:nvSpPr>
            <p:spPr bwMode="auto">
              <a:xfrm>
                <a:off x="5503" y="13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5" name="Oval 91"/>
              <p:cNvSpPr>
                <a:spLocks noChangeArrowheads="1"/>
              </p:cNvSpPr>
              <p:nvPr/>
            </p:nvSpPr>
            <p:spPr bwMode="auto">
              <a:xfrm>
                <a:off x="5554" y="13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9" name="Oval 92"/>
              <p:cNvSpPr>
                <a:spLocks noChangeArrowheads="1"/>
              </p:cNvSpPr>
              <p:nvPr/>
            </p:nvSpPr>
            <p:spPr bwMode="auto">
              <a:xfrm>
                <a:off x="5604" y="130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6" name="Oval 93"/>
              <p:cNvSpPr>
                <a:spLocks noChangeArrowheads="1"/>
              </p:cNvSpPr>
              <p:nvPr/>
            </p:nvSpPr>
            <p:spPr bwMode="auto">
              <a:xfrm>
                <a:off x="5654" y="12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7" name="Oval 94"/>
              <p:cNvSpPr>
                <a:spLocks noChangeArrowheads="1"/>
              </p:cNvSpPr>
              <p:nvPr/>
            </p:nvSpPr>
            <p:spPr bwMode="auto">
              <a:xfrm>
                <a:off x="5705" y="12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8" name="Oval 95"/>
              <p:cNvSpPr>
                <a:spLocks noChangeArrowheads="1"/>
              </p:cNvSpPr>
              <p:nvPr/>
            </p:nvSpPr>
            <p:spPr bwMode="auto">
              <a:xfrm>
                <a:off x="5755" y="12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9" name="Oval 96"/>
              <p:cNvSpPr>
                <a:spLocks noChangeArrowheads="1"/>
              </p:cNvSpPr>
              <p:nvPr/>
            </p:nvSpPr>
            <p:spPr bwMode="auto">
              <a:xfrm>
                <a:off x="5806" y="12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0" name="Oval 97"/>
              <p:cNvSpPr>
                <a:spLocks noChangeArrowheads="1"/>
              </p:cNvSpPr>
              <p:nvPr/>
            </p:nvSpPr>
            <p:spPr bwMode="auto">
              <a:xfrm>
                <a:off x="5856" y="12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1" name="Oval 98"/>
              <p:cNvSpPr>
                <a:spLocks noChangeArrowheads="1"/>
              </p:cNvSpPr>
              <p:nvPr/>
            </p:nvSpPr>
            <p:spPr bwMode="auto">
              <a:xfrm>
                <a:off x="5906" y="11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2" name="Oval 99"/>
              <p:cNvSpPr>
                <a:spLocks noChangeArrowheads="1"/>
              </p:cNvSpPr>
              <p:nvPr/>
            </p:nvSpPr>
            <p:spPr bwMode="auto">
              <a:xfrm>
                <a:off x="5957" y="11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3" name="Oval 100"/>
              <p:cNvSpPr>
                <a:spLocks noChangeArrowheads="1"/>
              </p:cNvSpPr>
              <p:nvPr/>
            </p:nvSpPr>
            <p:spPr bwMode="auto">
              <a:xfrm>
                <a:off x="6007" y="11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4" name="Oval 101"/>
              <p:cNvSpPr>
                <a:spLocks noChangeArrowheads="1"/>
              </p:cNvSpPr>
              <p:nvPr/>
            </p:nvSpPr>
            <p:spPr bwMode="auto">
              <a:xfrm>
                <a:off x="6058" y="11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5" name="Oval 102"/>
              <p:cNvSpPr>
                <a:spLocks noChangeArrowheads="1"/>
              </p:cNvSpPr>
              <p:nvPr/>
            </p:nvSpPr>
            <p:spPr bwMode="auto">
              <a:xfrm>
                <a:off x="6108" y="112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6" name="Oval 103"/>
              <p:cNvSpPr>
                <a:spLocks noChangeArrowheads="1"/>
              </p:cNvSpPr>
              <p:nvPr/>
            </p:nvSpPr>
            <p:spPr bwMode="auto">
              <a:xfrm>
                <a:off x="6158" y="11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7" name="Oval 104"/>
              <p:cNvSpPr>
                <a:spLocks noChangeArrowheads="1"/>
              </p:cNvSpPr>
              <p:nvPr/>
            </p:nvSpPr>
            <p:spPr bwMode="auto">
              <a:xfrm>
                <a:off x="6209" y="10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8" name="Oval 105"/>
              <p:cNvSpPr>
                <a:spLocks noChangeArrowheads="1"/>
              </p:cNvSpPr>
              <p:nvPr/>
            </p:nvSpPr>
            <p:spPr bwMode="auto">
              <a:xfrm>
                <a:off x="6259" y="105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9" name="Oval 106"/>
              <p:cNvSpPr>
                <a:spLocks noChangeArrowheads="1"/>
              </p:cNvSpPr>
              <p:nvPr/>
            </p:nvSpPr>
            <p:spPr bwMode="auto">
              <a:xfrm>
                <a:off x="6310" y="10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0" name="Oval 107"/>
              <p:cNvSpPr>
                <a:spLocks noChangeArrowheads="1"/>
              </p:cNvSpPr>
              <p:nvPr/>
            </p:nvSpPr>
            <p:spPr bwMode="auto">
              <a:xfrm>
                <a:off x="6360" y="9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1" name="Oval 108"/>
              <p:cNvSpPr>
                <a:spLocks noChangeArrowheads="1"/>
              </p:cNvSpPr>
              <p:nvPr/>
            </p:nvSpPr>
            <p:spPr bwMode="auto">
              <a:xfrm>
                <a:off x="6414" y="965"/>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2" name="Oval 109"/>
              <p:cNvSpPr>
                <a:spLocks noChangeArrowheads="1"/>
              </p:cNvSpPr>
              <p:nvPr/>
            </p:nvSpPr>
            <p:spPr bwMode="auto">
              <a:xfrm>
                <a:off x="6464" y="932"/>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3" name="Oval 110"/>
              <p:cNvSpPr>
                <a:spLocks noChangeArrowheads="1"/>
              </p:cNvSpPr>
              <p:nvPr/>
            </p:nvSpPr>
            <p:spPr bwMode="auto">
              <a:xfrm>
                <a:off x="6515" y="8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4" name="Oval 111"/>
              <p:cNvSpPr>
                <a:spLocks noChangeArrowheads="1"/>
              </p:cNvSpPr>
              <p:nvPr/>
            </p:nvSpPr>
            <p:spPr bwMode="auto">
              <a:xfrm>
                <a:off x="6565" y="7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5" name="Freeform 112"/>
              <p:cNvSpPr>
                <a:spLocks/>
              </p:cNvSpPr>
              <p:nvPr/>
            </p:nvSpPr>
            <p:spPr bwMode="auto">
              <a:xfrm>
                <a:off x="1550" y="3089"/>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6" name="Freeform 113"/>
              <p:cNvSpPr>
                <a:spLocks/>
              </p:cNvSpPr>
              <p:nvPr/>
            </p:nvSpPr>
            <p:spPr bwMode="auto">
              <a:xfrm>
                <a:off x="1601" y="3028"/>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7" name="Freeform 114"/>
              <p:cNvSpPr>
                <a:spLocks/>
              </p:cNvSpPr>
              <p:nvPr/>
            </p:nvSpPr>
            <p:spPr bwMode="auto">
              <a:xfrm>
                <a:off x="1651" y="2974"/>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8" name="Freeform 115"/>
              <p:cNvSpPr>
                <a:spLocks/>
              </p:cNvSpPr>
              <p:nvPr/>
            </p:nvSpPr>
            <p:spPr bwMode="auto">
              <a:xfrm>
                <a:off x="1702" y="2941"/>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9" name="Freeform 116"/>
              <p:cNvSpPr>
                <a:spLocks/>
              </p:cNvSpPr>
              <p:nvPr/>
            </p:nvSpPr>
            <p:spPr bwMode="auto">
              <a:xfrm>
                <a:off x="1752" y="2905"/>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0" name="Freeform 117"/>
              <p:cNvSpPr>
                <a:spLocks/>
              </p:cNvSpPr>
              <p:nvPr/>
            </p:nvSpPr>
            <p:spPr bwMode="auto">
              <a:xfrm>
                <a:off x="1802" y="2876"/>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1" name="Freeform 118"/>
              <p:cNvSpPr>
                <a:spLocks/>
              </p:cNvSpPr>
              <p:nvPr/>
            </p:nvSpPr>
            <p:spPr bwMode="auto">
              <a:xfrm>
                <a:off x="1856" y="2866"/>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2" name="Freeform 119"/>
              <p:cNvSpPr>
                <a:spLocks/>
              </p:cNvSpPr>
              <p:nvPr/>
            </p:nvSpPr>
            <p:spPr bwMode="auto">
              <a:xfrm>
                <a:off x="1907" y="2833"/>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3" name="Freeform 120"/>
              <p:cNvSpPr>
                <a:spLocks/>
              </p:cNvSpPr>
              <p:nvPr/>
            </p:nvSpPr>
            <p:spPr bwMode="auto">
              <a:xfrm>
                <a:off x="1957" y="2819"/>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4" name="Freeform 121"/>
              <p:cNvSpPr>
                <a:spLocks/>
              </p:cNvSpPr>
              <p:nvPr/>
            </p:nvSpPr>
            <p:spPr bwMode="auto">
              <a:xfrm>
                <a:off x="2008" y="2794"/>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5" name="Freeform 122"/>
              <p:cNvSpPr>
                <a:spLocks/>
              </p:cNvSpPr>
              <p:nvPr/>
            </p:nvSpPr>
            <p:spPr bwMode="auto">
              <a:xfrm>
                <a:off x="2058" y="2779"/>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6" name="Freeform 123"/>
              <p:cNvSpPr>
                <a:spLocks/>
              </p:cNvSpPr>
              <p:nvPr/>
            </p:nvSpPr>
            <p:spPr bwMode="auto">
              <a:xfrm>
                <a:off x="2108" y="275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7" name="Freeform 124"/>
              <p:cNvSpPr>
                <a:spLocks/>
              </p:cNvSpPr>
              <p:nvPr/>
            </p:nvSpPr>
            <p:spPr bwMode="auto">
              <a:xfrm>
                <a:off x="2159" y="2729"/>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8" name="Freeform 125"/>
              <p:cNvSpPr>
                <a:spLocks/>
              </p:cNvSpPr>
              <p:nvPr/>
            </p:nvSpPr>
            <p:spPr bwMode="auto">
              <a:xfrm>
                <a:off x="2209" y="2743"/>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9" name="Freeform 126"/>
              <p:cNvSpPr>
                <a:spLocks/>
              </p:cNvSpPr>
              <p:nvPr/>
            </p:nvSpPr>
            <p:spPr bwMode="auto">
              <a:xfrm>
                <a:off x="2260" y="2722"/>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0" name="Freeform 127"/>
              <p:cNvSpPr>
                <a:spLocks/>
              </p:cNvSpPr>
              <p:nvPr/>
            </p:nvSpPr>
            <p:spPr bwMode="auto">
              <a:xfrm>
                <a:off x="2310" y="271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1" name="Freeform 128"/>
              <p:cNvSpPr>
                <a:spLocks/>
              </p:cNvSpPr>
              <p:nvPr/>
            </p:nvSpPr>
            <p:spPr bwMode="auto">
              <a:xfrm>
                <a:off x="2360" y="2682"/>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2" name="Freeform 129"/>
              <p:cNvSpPr>
                <a:spLocks/>
              </p:cNvSpPr>
              <p:nvPr/>
            </p:nvSpPr>
            <p:spPr bwMode="auto">
              <a:xfrm>
                <a:off x="2411" y="2678"/>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3" name="Freeform 130"/>
              <p:cNvSpPr>
                <a:spLocks/>
              </p:cNvSpPr>
              <p:nvPr/>
            </p:nvSpPr>
            <p:spPr bwMode="auto">
              <a:xfrm>
                <a:off x="2461" y="2660"/>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4" name="Freeform 131"/>
              <p:cNvSpPr>
                <a:spLocks/>
              </p:cNvSpPr>
              <p:nvPr/>
            </p:nvSpPr>
            <p:spPr bwMode="auto">
              <a:xfrm>
                <a:off x="2512" y="265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5" name="Freeform 132"/>
              <p:cNvSpPr>
                <a:spLocks/>
              </p:cNvSpPr>
              <p:nvPr/>
            </p:nvSpPr>
            <p:spPr bwMode="auto">
              <a:xfrm>
                <a:off x="2562" y="2646"/>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6" name="Freeform 133"/>
              <p:cNvSpPr>
                <a:spLocks/>
              </p:cNvSpPr>
              <p:nvPr/>
            </p:nvSpPr>
            <p:spPr bwMode="auto">
              <a:xfrm>
                <a:off x="2612" y="2635"/>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7" name="Freeform 134"/>
              <p:cNvSpPr>
                <a:spLocks/>
              </p:cNvSpPr>
              <p:nvPr/>
            </p:nvSpPr>
            <p:spPr bwMode="auto">
              <a:xfrm>
                <a:off x="2663" y="2610"/>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8" name="Freeform 135"/>
              <p:cNvSpPr>
                <a:spLocks/>
              </p:cNvSpPr>
              <p:nvPr/>
            </p:nvSpPr>
            <p:spPr bwMode="auto">
              <a:xfrm>
                <a:off x="2713" y="2624"/>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9" name="Freeform 136"/>
              <p:cNvSpPr>
                <a:spLocks/>
              </p:cNvSpPr>
              <p:nvPr/>
            </p:nvSpPr>
            <p:spPr bwMode="auto">
              <a:xfrm>
                <a:off x="2764" y="2596"/>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0" name="Freeform 137"/>
              <p:cNvSpPr>
                <a:spLocks/>
              </p:cNvSpPr>
              <p:nvPr/>
            </p:nvSpPr>
            <p:spPr bwMode="auto">
              <a:xfrm>
                <a:off x="2814" y="2567"/>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1" name="Freeform 138"/>
              <p:cNvSpPr>
                <a:spLocks/>
              </p:cNvSpPr>
              <p:nvPr/>
            </p:nvSpPr>
            <p:spPr bwMode="auto">
              <a:xfrm>
                <a:off x="2864" y="2570"/>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2" name="Freeform 139"/>
              <p:cNvSpPr>
                <a:spLocks/>
              </p:cNvSpPr>
              <p:nvPr/>
            </p:nvSpPr>
            <p:spPr bwMode="auto">
              <a:xfrm>
                <a:off x="2915" y="255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3" name="Freeform 140"/>
              <p:cNvSpPr>
                <a:spLocks/>
              </p:cNvSpPr>
              <p:nvPr/>
            </p:nvSpPr>
            <p:spPr bwMode="auto">
              <a:xfrm>
                <a:off x="2965" y="255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4" name="Freeform 141"/>
              <p:cNvSpPr>
                <a:spLocks/>
              </p:cNvSpPr>
              <p:nvPr/>
            </p:nvSpPr>
            <p:spPr bwMode="auto">
              <a:xfrm>
                <a:off x="3016" y="2524"/>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5" name="Freeform 142"/>
              <p:cNvSpPr>
                <a:spLocks/>
              </p:cNvSpPr>
              <p:nvPr/>
            </p:nvSpPr>
            <p:spPr bwMode="auto">
              <a:xfrm>
                <a:off x="3066" y="252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6" name="Freeform 143"/>
              <p:cNvSpPr>
                <a:spLocks/>
              </p:cNvSpPr>
              <p:nvPr/>
            </p:nvSpPr>
            <p:spPr bwMode="auto">
              <a:xfrm>
                <a:off x="3116" y="2495"/>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7" name="Freeform 144"/>
              <p:cNvSpPr>
                <a:spLocks/>
              </p:cNvSpPr>
              <p:nvPr/>
            </p:nvSpPr>
            <p:spPr bwMode="auto">
              <a:xfrm>
                <a:off x="3167" y="246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8" name="Freeform 145"/>
              <p:cNvSpPr>
                <a:spLocks/>
              </p:cNvSpPr>
              <p:nvPr/>
            </p:nvSpPr>
            <p:spPr bwMode="auto">
              <a:xfrm>
                <a:off x="3217" y="2480"/>
                <a:ext cx="61" cy="51"/>
              </a:xfrm>
              <a:custGeom>
                <a:avLst/>
                <a:gdLst>
                  <a:gd name="T0" fmla="*/ 33 w 61"/>
                  <a:gd name="T1" fmla="*/ 0 h 51"/>
                  <a:gd name="T2" fmla="*/ 0 w 61"/>
                  <a:gd name="T3" fmla="*/ 51 h 51"/>
                  <a:gd name="T4" fmla="*/ 61 w 61"/>
                  <a:gd name="T5" fmla="*/ 51 h 51"/>
                  <a:gd name="T6" fmla="*/ 33 w 61"/>
                  <a:gd name="T7" fmla="*/ 0 h 51"/>
                </a:gdLst>
                <a:ahLst/>
                <a:cxnLst>
                  <a:cxn ang="0">
                    <a:pos x="T0" y="T1"/>
                  </a:cxn>
                  <a:cxn ang="0">
                    <a:pos x="T2" y="T3"/>
                  </a:cxn>
                  <a:cxn ang="0">
                    <a:pos x="T4" y="T5"/>
                  </a:cxn>
                  <a:cxn ang="0">
                    <a:pos x="T6" y="T7"/>
                  </a:cxn>
                </a:cxnLst>
                <a:rect l="0" t="0" r="r" b="b"/>
                <a:pathLst>
                  <a:path w="61" h="51">
                    <a:moveTo>
                      <a:pt x="33" y="0"/>
                    </a:moveTo>
                    <a:lnTo>
                      <a:pt x="0" y="51"/>
                    </a:lnTo>
                    <a:lnTo>
                      <a:pt x="61"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9" name="Freeform 146"/>
              <p:cNvSpPr>
                <a:spLocks/>
              </p:cNvSpPr>
              <p:nvPr/>
            </p:nvSpPr>
            <p:spPr bwMode="auto">
              <a:xfrm>
                <a:off x="3268" y="247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0" name="Freeform 147"/>
              <p:cNvSpPr>
                <a:spLocks/>
              </p:cNvSpPr>
              <p:nvPr/>
            </p:nvSpPr>
            <p:spPr bwMode="auto">
              <a:xfrm>
                <a:off x="3318" y="246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1" name="Freeform 148"/>
              <p:cNvSpPr>
                <a:spLocks/>
              </p:cNvSpPr>
              <p:nvPr/>
            </p:nvSpPr>
            <p:spPr bwMode="auto">
              <a:xfrm>
                <a:off x="3368" y="2426"/>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2" name="Freeform 149"/>
              <p:cNvSpPr>
                <a:spLocks/>
              </p:cNvSpPr>
              <p:nvPr/>
            </p:nvSpPr>
            <p:spPr bwMode="auto">
              <a:xfrm>
                <a:off x="3419" y="2434"/>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3" name="Freeform 150"/>
              <p:cNvSpPr>
                <a:spLocks/>
              </p:cNvSpPr>
              <p:nvPr/>
            </p:nvSpPr>
            <p:spPr bwMode="auto">
              <a:xfrm>
                <a:off x="3473" y="2430"/>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4" name="Freeform 151"/>
              <p:cNvSpPr>
                <a:spLocks/>
              </p:cNvSpPr>
              <p:nvPr/>
            </p:nvSpPr>
            <p:spPr bwMode="auto">
              <a:xfrm>
                <a:off x="3523" y="2387"/>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5" name="Freeform 152"/>
              <p:cNvSpPr>
                <a:spLocks/>
              </p:cNvSpPr>
              <p:nvPr/>
            </p:nvSpPr>
            <p:spPr bwMode="auto">
              <a:xfrm>
                <a:off x="3574" y="2398"/>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6" name="Freeform 153"/>
              <p:cNvSpPr>
                <a:spLocks/>
              </p:cNvSpPr>
              <p:nvPr/>
            </p:nvSpPr>
            <p:spPr bwMode="auto">
              <a:xfrm>
                <a:off x="3624" y="2376"/>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7" name="Freeform 154"/>
              <p:cNvSpPr>
                <a:spLocks/>
              </p:cNvSpPr>
              <p:nvPr/>
            </p:nvSpPr>
            <p:spPr bwMode="auto">
              <a:xfrm>
                <a:off x="3674" y="2362"/>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8" name="Freeform 155"/>
              <p:cNvSpPr>
                <a:spLocks/>
              </p:cNvSpPr>
              <p:nvPr/>
            </p:nvSpPr>
            <p:spPr bwMode="auto">
              <a:xfrm>
                <a:off x="3725" y="2344"/>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9" name="Freeform 156"/>
              <p:cNvSpPr>
                <a:spLocks/>
              </p:cNvSpPr>
              <p:nvPr/>
            </p:nvSpPr>
            <p:spPr bwMode="auto">
              <a:xfrm>
                <a:off x="3775" y="2347"/>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0" name="Freeform 157"/>
              <p:cNvSpPr>
                <a:spLocks/>
              </p:cNvSpPr>
              <p:nvPr/>
            </p:nvSpPr>
            <p:spPr bwMode="auto">
              <a:xfrm>
                <a:off x="3826" y="2326"/>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1" name="Freeform 158"/>
              <p:cNvSpPr>
                <a:spLocks/>
              </p:cNvSpPr>
              <p:nvPr/>
            </p:nvSpPr>
            <p:spPr bwMode="auto">
              <a:xfrm>
                <a:off x="3876" y="2322"/>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2" name="Freeform 159"/>
              <p:cNvSpPr>
                <a:spLocks/>
              </p:cNvSpPr>
              <p:nvPr/>
            </p:nvSpPr>
            <p:spPr bwMode="auto">
              <a:xfrm>
                <a:off x="3926" y="230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3" name="Freeform 160"/>
              <p:cNvSpPr>
                <a:spLocks/>
              </p:cNvSpPr>
              <p:nvPr/>
            </p:nvSpPr>
            <p:spPr bwMode="auto">
              <a:xfrm>
                <a:off x="3977" y="2300"/>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4" name="Freeform 161"/>
              <p:cNvSpPr>
                <a:spLocks/>
              </p:cNvSpPr>
              <p:nvPr/>
            </p:nvSpPr>
            <p:spPr bwMode="auto">
              <a:xfrm>
                <a:off x="4027" y="229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5" name="Freeform 162"/>
              <p:cNvSpPr>
                <a:spLocks/>
              </p:cNvSpPr>
              <p:nvPr/>
            </p:nvSpPr>
            <p:spPr bwMode="auto">
              <a:xfrm>
                <a:off x="4078" y="2272"/>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6" name="Freeform 163"/>
              <p:cNvSpPr>
                <a:spLocks/>
              </p:cNvSpPr>
              <p:nvPr/>
            </p:nvSpPr>
            <p:spPr bwMode="auto">
              <a:xfrm>
                <a:off x="4128" y="2257"/>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7" name="Freeform 164"/>
              <p:cNvSpPr>
                <a:spLocks/>
              </p:cNvSpPr>
              <p:nvPr/>
            </p:nvSpPr>
            <p:spPr bwMode="auto">
              <a:xfrm>
                <a:off x="4178" y="225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8" name="Freeform 165"/>
              <p:cNvSpPr>
                <a:spLocks/>
              </p:cNvSpPr>
              <p:nvPr/>
            </p:nvSpPr>
            <p:spPr bwMode="auto">
              <a:xfrm>
                <a:off x="4229" y="2250"/>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9" name="Freeform 166"/>
              <p:cNvSpPr>
                <a:spLocks/>
              </p:cNvSpPr>
              <p:nvPr/>
            </p:nvSpPr>
            <p:spPr bwMode="auto">
              <a:xfrm>
                <a:off x="4279" y="2243"/>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0" name="Freeform 167"/>
              <p:cNvSpPr>
                <a:spLocks/>
              </p:cNvSpPr>
              <p:nvPr/>
            </p:nvSpPr>
            <p:spPr bwMode="auto">
              <a:xfrm>
                <a:off x="4330" y="2207"/>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1" name="Freeform 168"/>
              <p:cNvSpPr>
                <a:spLocks/>
              </p:cNvSpPr>
              <p:nvPr/>
            </p:nvSpPr>
            <p:spPr bwMode="auto">
              <a:xfrm>
                <a:off x="4380" y="2228"/>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2" name="Freeform 169"/>
              <p:cNvSpPr>
                <a:spLocks/>
              </p:cNvSpPr>
              <p:nvPr/>
            </p:nvSpPr>
            <p:spPr bwMode="auto">
              <a:xfrm>
                <a:off x="4430" y="2192"/>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3" name="Freeform 170"/>
              <p:cNvSpPr>
                <a:spLocks/>
              </p:cNvSpPr>
              <p:nvPr/>
            </p:nvSpPr>
            <p:spPr bwMode="auto">
              <a:xfrm>
                <a:off x="4481" y="220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4" name="Freeform 171"/>
              <p:cNvSpPr>
                <a:spLocks/>
              </p:cNvSpPr>
              <p:nvPr/>
            </p:nvSpPr>
            <p:spPr bwMode="auto">
              <a:xfrm>
                <a:off x="4531" y="2164"/>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5" name="Freeform 172"/>
              <p:cNvSpPr>
                <a:spLocks/>
              </p:cNvSpPr>
              <p:nvPr/>
            </p:nvSpPr>
            <p:spPr bwMode="auto">
              <a:xfrm>
                <a:off x="4582" y="2167"/>
                <a:ext cx="61" cy="51"/>
              </a:xfrm>
              <a:custGeom>
                <a:avLst/>
                <a:gdLst>
                  <a:gd name="T0" fmla="*/ 28 w 61"/>
                  <a:gd name="T1" fmla="*/ 0 h 51"/>
                  <a:gd name="T2" fmla="*/ 0 w 61"/>
                  <a:gd name="T3" fmla="*/ 51 h 51"/>
                  <a:gd name="T4" fmla="*/ 61 w 61"/>
                  <a:gd name="T5" fmla="*/ 51 h 51"/>
                  <a:gd name="T6" fmla="*/ 28 w 61"/>
                  <a:gd name="T7" fmla="*/ 0 h 51"/>
                </a:gdLst>
                <a:ahLst/>
                <a:cxnLst>
                  <a:cxn ang="0">
                    <a:pos x="T0" y="T1"/>
                  </a:cxn>
                  <a:cxn ang="0">
                    <a:pos x="T2" y="T3"/>
                  </a:cxn>
                  <a:cxn ang="0">
                    <a:pos x="T4" y="T5"/>
                  </a:cxn>
                  <a:cxn ang="0">
                    <a:pos x="T6" y="T7"/>
                  </a:cxn>
                </a:cxnLst>
                <a:rect l="0" t="0" r="r" b="b"/>
                <a:pathLst>
                  <a:path w="61" h="51">
                    <a:moveTo>
                      <a:pt x="28" y="0"/>
                    </a:moveTo>
                    <a:lnTo>
                      <a:pt x="0" y="51"/>
                    </a:lnTo>
                    <a:lnTo>
                      <a:pt x="61"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6" name="Freeform 173"/>
              <p:cNvSpPr>
                <a:spLocks/>
              </p:cNvSpPr>
              <p:nvPr/>
            </p:nvSpPr>
            <p:spPr bwMode="auto">
              <a:xfrm>
                <a:off x="4632" y="214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7" name="Freeform 174"/>
              <p:cNvSpPr>
                <a:spLocks/>
              </p:cNvSpPr>
              <p:nvPr/>
            </p:nvSpPr>
            <p:spPr bwMode="auto">
              <a:xfrm>
                <a:off x="4682" y="2128"/>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8" name="Freeform 175"/>
              <p:cNvSpPr>
                <a:spLocks/>
              </p:cNvSpPr>
              <p:nvPr/>
            </p:nvSpPr>
            <p:spPr bwMode="auto">
              <a:xfrm>
                <a:off x="4733" y="214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9" name="Freeform 176"/>
              <p:cNvSpPr>
                <a:spLocks/>
              </p:cNvSpPr>
              <p:nvPr/>
            </p:nvSpPr>
            <p:spPr bwMode="auto">
              <a:xfrm>
                <a:off x="4783" y="2113"/>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0" name="Freeform 177"/>
              <p:cNvSpPr>
                <a:spLocks/>
              </p:cNvSpPr>
              <p:nvPr/>
            </p:nvSpPr>
            <p:spPr bwMode="auto">
              <a:xfrm>
                <a:off x="4834" y="2135"/>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1" name="Freeform 178"/>
              <p:cNvSpPr>
                <a:spLocks/>
              </p:cNvSpPr>
              <p:nvPr/>
            </p:nvSpPr>
            <p:spPr bwMode="auto">
              <a:xfrm>
                <a:off x="4884" y="211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2" name="Freeform 179"/>
              <p:cNvSpPr>
                <a:spLocks/>
              </p:cNvSpPr>
              <p:nvPr/>
            </p:nvSpPr>
            <p:spPr bwMode="auto">
              <a:xfrm>
                <a:off x="4934" y="2074"/>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3" name="Freeform 180"/>
              <p:cNvSpPr>
                <a:spLocks/>
              </p:cNvSpPr>
              <p:nvPr/>
            </p:nvSpPr>
            <p:spPr bwMode="auto">
              <a:xfrm>
                <a:off x="4985" y="2052"/>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4" name="Freeform 181"/>
              <p:cNvSpPr>
                <a:spLocks/>
              </p:cNvSpPr>
              <p:nvPr/>
            </p:nvSpPr>
            <p:spPr bwMode="auto">
              <a:xfrm>
                <a:off x="5035" y="2056"/>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5" name="Freeform 182"/>
              <p:cNvSpPr>
                <a:spLocks/>
              </p:cNvSpPr>
              <p:nvPr/>
            </p:nvSpPr>
            <p:spPr bwMode="auto">
              <a:xfrm>
                <a:off x="5086" y="2038"/>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6" name="Freeform 183"/>
              <p:cNvSpPr>
                <a:spLocks/>
              </p:cNvSpPr>
              <p:nvPr/>
            </p:nvSpPr>
            <p:spPr bwMode="auto">
              <a:xfrm>
                <a:off x="5136" y="2048"/>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7" name="Freeform 184"/>
              <p:cNvSpPr>
                <a:spLocks/>
              </p:cNvSpPr>
              <p:nvPr/>
            </p:nvSpPr>
            <p:spPr bwMode="auto">
              <a:xfrm>
                <a:off x="5186" y="2030"/>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8" name="Freeform 185"/>
              <p:cNvSpPr>
                <a:spLocks/>
              </p:cNvSpPr>
              <p:nvPr/>
            </p:nvSpPr>
            <p:spPr bwMode="auto">
              <a:xfrm>
                <a:off x="5240" y="2005"/>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9" name="Freeform 186"/>
              <p:cNvSpPr>
                <a:spLocks/>
              </p:cNvSpPr>
              <p:nvPr/>
            </p:nvSpPr>
            <p:spPr bwMode="auto">
              <a:xfrm>
                <a:off x="5291" y="1998"/>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0" name="Freeform 187"/>
              <p:cNvSpPr>
                <a:spLocks/>
              </p:cNvSpPr>
              <p:nvPr/>
            </p:nvSpPr>
            <p:spPr bwMode="auto">
              <a:xfrm>
                <a:off x="5341" y="198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1" name="Freeform 188"/>
              <p:cNvSpPr>
                <a:spLocks/>
              </p:cNvSpPr>
              <p:nvPr/>
            </p:nvSpPr>
            <p:spPr bwMode="auto">
              <a:xfrm>
                <a:off x="5392" y="1998"/>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2" name="Freeform 189"/>
              <p:cNvSpPr>
                <a:spLocks/>
              </p:cNvSpPr>
              <p:nvPr/>
            </p:nvSpPr>
            <p:spPr bwMode="auto">
              <a:xfrm>
                <a:off x="5442" y="1973"/>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3" name="Freeform 190"/>
              <p:cNvSpPr>
                <a:spLocks/>
              </p:cNvSpPr>
              <p:nvPr/>
            </p:nvSpPr>
            <p:spPr bwMode="auto">
              <a:xfrm>
                <a:off x="5492" y="194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4" name="Freeform 191"/>
              <p:cNvSpPr>
                <a:spLocks/>
              </p:cNvSpPr>
              <p:nvPr/>
            </p:nvSpPr>
            <p:spPr bwMode="auto">
              <a:xfrm>
                <a:off x="5543" y="1908"/>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5" name="Freeform 192"/>
              <p:cNvSpPr>
                <a:spLocks/>
              </p:cNvSpPr>
              <p:nvPr/>
            </p:nvSpPr>
            <p:spPr bwMode="auto">
              <a:xfrm>
                <a:off x="5593" y="189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6" name="Freeform 193"/>
              <p:cNvSpPr>
                <a:spLocks/>
              </p:cNvSpPr>
              <p:nvPr/>
            </p:nvSpPr>
            <p:spPr bwMode="auto">
              <a:xfrm>
                <a:off x="5644" y="1940"/>
                <a:ext cx="57" cy="51"/>
              </a:xfrm>
              <a:custGeom>
                <a:avLst/>
                <a:gdLst>
                  <a:gd name="T0" fmla="*/ 28 w 57"/>
                  <a:gd name="T1" fmla="*/ 0 h 51"/>
                  <a:gd name="T2" fmla="*/ 0 w 57"/>
                  <a:gd name="T3" fmla="*/ 51 h 51"/>
                  <a:gd name="T4" fmla="*/ 57 w 57"/>
                  <a:gd name="T5" fmla="*/ 51 h 51"/>
                  <a:gd name="T6" fmla="*/ 28 w 57"/>
                  <a:gd name="T7" fmla="*/ 0 h 51"/>
                </a:gdLst>
                <a:ahLst/>
                <a:cxnLst>
                  <a:cxn ang="0">
                    <a:pos x="T0" y="T1"/>
                  </a:cxn>
                  <a:cxn ang="0">
                    <a:pos x="T2" y="T3"/>
                  </a:cxn>
                  <a:cxn ang="0">
                    <a:pos x="T4" y="T5"/>
                  </a:cxn>
                  <a:cxn ang="0">
                    <a:pos x="T6" y="T7"/>
                  </a:cxn>
                </a:cxnLst>
                <a:rect l="0" t="0" r="r" b="b"/>
                <a:pathLst>
                  <a:path w="57" h="51">
                    <a:moveTo>
                      <a:pt x="28" y="0"/>
                    </a:moveTo>
                    <a:lnTo>
                      <a:pt x="0" y="51"/>
                    </a:lnTo>
                    <a:lnTo>
                      <a:pt x="57"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7" name="Freeform 194"/>
              <p:cNvSpPr>
                <a:spLocks/>
              </p:cNvSpPr>
              <p:nvPr/>
            </p:nvSpPr>
            <p:spPr bwMode="auto">
              <a:xfrm>
                <a:off x="5694" y="1868"/>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8" name="Freeform 195"/>
              <p:cNvSpPr>
                <a:spLocks/>
              </p:cNvSpPr>
              <p:nvPr/>
            </p:nvSpPr>
            <p:spPr bwMode="auto">
              <a:xfrm>
                <a:off x="5744" y="1836"/>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9" name="Freeform 196"/>
              <p:cNvSpPr>
                <a:spLocks/>
              </p:cNvSpPr>
              <p:nvPr/>
            </p:nvSpPr>
            <p:spPr bwMode="auto">
              <a:xfrm>
                <a:off x="5795" y="1829"/>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0" name="Freeform 197"/>
              <p:cNvSpPr>
                <a:spLocks/>
              </p:cNvSpPr>
              <p:nvPr/>
            </p:nvSpPr>
            <p:spPr bwMode="auto">
              <a:xfrm>
                <a:off x="5845" y="1811"/>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1" name="Freeform 198"/>
              <p:cNvSpPr>
                <a:spLocks/>
              </p:cNvSpPr>
              <p:nvPr/>
            </p:nvSpPr>
            <p:spPr bwMode="auto">
              <a:xfrm>
                <a:off x="5896" y="1829"/>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2" name="Freeform 199"/>
              <p:cNvSpPr>
                <a:spLocks/>
              </p:cNvSpPr>
              <p:nvPr/>
            </p:nvSpPr>
            <p:spPr bwMode="auto">
              <a:xfrm>
                <a:off x="5946" y="1786"/>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3" name="Freeform 200"/>
              <p:cNvSpPr>
                <a:spLocks/>
              </p:cNvSpPr>
              <p:nvPr/>
            </p:nvSpPr>
            <p:spPr bwMode="auto">
              <a:xfrm>
                <a:off x="5996" y="1757"/>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4" name="Freeform 201"/>
              <p:cNvSpPr>
                <a:spLocks/>
              </p:cNvSpPr>
              <p:nvPr/>
            </p:nvSpPr>
            <p:spPr bwMode="auto">
              <a:xfrm>
                <a:off x="6047" y="1728"/>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5" name="Freeform 202"/>
              <p:cNvSpPr>
                <a:spLocks/>
              </p:cNvSpPr>
              <p:nvPr/>
            </p:nvSpPr>
            <p:spPr bwMode="auto">
              <a:xfrm>
                <a:off x="6097" y="1742"/>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6" name="Freeform 203"/>
              <p:cNvSpPr>
                <a:spLocks/>
              </p:cNvSpPr>
              <p:nvPr/>
            </p:nvSpPr>
            <p:spPr bwMode="auto">
              <a:xfrm>
                <a:off x="6148" y="1663"/>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7" name="Freeform 204"/>
              <p:cNvSpPr>
                <a:spLocks/>
              </p:cNvSpPr>
              <p:nvPr/>
            </p:nvSpPr>
            <p:spPr bwMode="auto">
              <a:xfrm>
                <a:off x="6198" y="1613"/>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6" name="Freeform 206"/>
            <p:cNvSpPr>
              <a:spLocks/>
            </p:cNvSpPr>
            <p:nvPr/>
          </p:nvSpPr>
          <p:spPr bwMode="auto">
            <a:xfrm>
              <a:off x="6248" y="1634"/>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 name="Freeform 207"/>
            <p:cNvSpPr>
              <a:spLocks/>
            </p:cNvSpPr>
            <p:nvPr/>
          </p:nvSpPr>
          <p:spPr bwMode="auto">
            <a:xfrm>
              <a:off x="6299" y="1544"/>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 name="Freeform 208"/>
            <p:cNvSpPr>
              <a:spLocks/>
            </p:cNvSpPr>
            <p:nvPr/>
          </p:nvSpPr>
          <p:spPr bwMode="auto">
            <a:xfrm>
              <a:off x="6349" y="1480"/>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 name="Freeform 209"/>
            <p:cNvSpPr>
              <a:spLocks/>
            </p:cNvSpPr>
            <p:nvPr/>
          </p:nvSpPr>
          <p:spPr bwMode="auto">
            <a:xfrm>
              <a:off x="6400" y="1469"/>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 name="Freeform 210"/>
            <p:cNvSpPr>
              <a:spLocks/>
            </p:cNvSpPr>
            <p:nvPr/>
          </p:nvSpPr>
          <p:spPr bwMode="auto">
            <a:xfrm>
              <a:off x="6450" y="1411"/>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 name="Freeform 211"/>
            <p:cNvSpPr>
              <a:spLocks/>
            </p:cNvSpPr>
            <p:nvPr/>
          </p:nvSpPr>
          <p:spPr bwMode="auto">
            <a:xfrm>
              <a:off x="6500" y="1418"/>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 name="Freeform 212"/>
            <p:cNvSpPr>
              <a:spLocks/>
            </p:cNvSpPr>
            <p:nvPr/>
          </p:nvSpPr>
          <p:spPr bwMode="auto">
            <a:xfrm>
              <a:off x="6551" y="1278"/>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 name="Freeform 213"/>
            <p:cNvSpPr>
              <a:spLocks/>
            </p:cNvSpPr>
            <p:nvPr/>
          </p:nvSpPr>
          <p:spPr bwMode="auto">
            <a:xfrm>
              <a:off x="1583" y="1001"/>
              <a:ext cx="5000" cy="1494"/>
            </a:xfrm>
            <a:custGeom>
              <a:avLst/>
              <a:gdLst>
                <a:gd name="T0" fmla="*/ 0 w 1389"/>
                <a:gd name="T1" fmla="*/ 415 h 415"/>
                <a:gd name="T2" fmla="*/ 694 w 1389"/>
                <a:gd name="T3" fmla="*/ 207 h 415"/>
                <a:gd name="T4" fmla="*/ 1389 w 1389"/>
                <a:gd name="T5" fmla="*/ 0 h 415"/>
              </a:gdLst>
              <a:ahLst/>
              <a:cxnLst>
                <a:cxn ang="0">
                  <a:pos x="T0" y="T1"/>
                </a:cxn>
                <a:cxn ang="0">
                  <a:pos x="T2" y="T3"/>
                </a:cxn>
                <a:cxn ang="0">
                  <a:pos x="T4" y="T5"/>
                </a:cxn>
              </a:cxnLst>
              <a:rect l="0" t="0" r="r" b="b"/>
              <a:pathLst>
                <a:path w="1389" h="415">
                  <a:moveTo>
                    <a:pt x="0" y="415"/>
                  </a:moveTo>
                  <a:lnTo>
                    <a:pt x="694" y="207"/>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 name="Freeform 214"/>
            <p:cNvSpPr>
              <a:spLocks/>
            </p:cNvSpPr>
            <p:nvPr/>
          </p:nvSpPr>
          <p:spPr bwMode="auto">
            <a:xfrm>
              <a:off x="1583" y="1616"/>
              <a:ext cx="5000" cy="1372"/>
            </a:xfrm>
            <a:custGeom>
              <a:avLst/>
              <a:gdLst>
                <a:gd name="T0" fmla="*/ 0 w 1389"/>
                <a:gd name="T1" fmla="*/ 381 h 381"/>
                <a:gd name="T2" fmla="*/ 694 w 1389"/>
                <a:gd name="T3" fmla="*/ 191 h 381"/>
                <a:gd name="T4" fmla="*/ 1389 w 1389"/>
                <a:gd name="T5" fmla="*/ 0 h 381"/>
              </a:gdLst>
              <a:ahLst/>
              <a:cxnLst>
                <a:cxn ang="0">
                  <a:pos x="T0" y="T1"/>
                </a:cxn>
                <a:cxn ang="0">
                  <a:pos x="T2" y="T3"/>
                </a:cxn>
                <a:cxn ang="0">
                  <a:pos x="T4" y="T5"/>
                </a:cxn>
              </a:cxnLst>
              <a:rect l="0" t="0" r="r" b="b"/>
              <a:pathLst>
                <a:path w="1389" h="381">
                  <a:moveTo>
                    <a:pt x="0" y="381"/>
                  </a:moveTo>
                  <a:lnTo>
                    <a:pt x="694" y="191"/>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 name="Line 215"/>
            <p:cNvSpPr>
              <a:spLocks noChangeShapeType="1"/>
            </p:cNvSpPr>
            <p:nvPr/>
          </p:nvSpPr>
          <p:spPr bwMode="auto">
            <a:xfrm>
              <a:off x="2792" y="2124"/>
              <a:ext cx="0" cy="504"/>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 name="Line 216"/>
            <p:cNvSpPr>
              <a:spLocks noChangeShapeType="1"/>
            </p:cNvSpPr>
            <p:nvPr/>
          </p:nvSpPr>
          <p:spPr bwMode="auto">
            <a:xfrm>
              <a:off x="5320" y="1411"/>
              <a:ext cx="0" cy="619"/>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 name="Rectangle 217"/>
            <p:cNvSpPr>
              <a:spLocks noChangeArrowheads="1"/>
            </p:cNvSpPr>
            <p:nvPr/>
          </p:nvSpPr>
          <p:spPr bwMode="auto">
            <a:xfrm>
              <a:off x="2850" y="2772"/>
              <a:ext cx="95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smtClean="0">
                  <a:solidFill>
                    <a:srgbClr val="000000"/>
                  </a:solidFill>
                </a:rPr>
                <a:t>Diff. at p=25:  9.7</a:t>
              </a:r>
              <a:endParaRPr lang="en-US" altLang="en-US" smtClean="0">
                <a:solidFill>
                  <a:prstClr val="black"/>
                </a:solidFill>
              </a:endParaRPr>
            </a:p>
          </p:txBody>
        </p:sp>
        <p:sp>
          <p:nvSpPr>
            <p:cNvPr id="18" name="Rectangle 218"/>
            <p:cNvSpPr>
              <a:spLocks noChangeArrowheads="1"/>
            </p:cNvSpPr>
            <p:nvPr/>
          </p:nvSpPr>
          <p:spPr bwMode="auto">
            <a:xfrm>
              <a:off x="5359" y="2102"/>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smtClean="0">
                  <a:solidFill>
                    <a:srgbClr val="000000"/>
                  </a:solidFill>
                </a:rPr>
                <a:t>Diff. at p=75: 12.0</a:t>
              </a:r>
              <a:endParaRPr lang="en-US" altLang="en-US" smtClean="0">
                <a:solidFill>
                  <a:prstClr val="black"/>
                </a:solidFill>
              </a:endParaRPr>
            </a:p>
          </p:txBody>
        </p:sp>
        <p:sp>
          <p:nvSpPr>
            <p:cNvPr id="19" name="Line 219"/>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 name="Line 220"/>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 name="Rectangle 221"/>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22" name="Line 222"/>
            <p:cNvSpPr>
              <a:spLocks noChangeShapeType="1"/>
            </p:cNvSpPr>
            <p:nvPr/>
          </p:nvSpPr>
          <p:spPr bwMode="auto">
            <a:xfrm flipH="1">
              <a:off x="1378" y="258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 name="Rectangle 223"/>
            <p:cNvSpPr>
              <a:spLocks noChangeArrowheads="1"/>
            </p:cNvSpPr>
            <p:nvPr/>
          </p:nvSpPr>
          <p:spPr bwMode="auto">
            <a:xfrm rot="16200000">
              <a:off x="1153" y="244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24" name="Line 224"/>
            <p:cNvSpPr>
              <a:spLocks noChangeShapeType="1"/>
            </p:cNvSpPr>
            <p:nvPr/>
          </p:nvSpPr>
          <p:spPr bwMode="auto">
            <a:xfrm flipH="1">
              <a:off x="1378" y="154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 name="Rectangle 225"/>
            <p:cNvSpPr>
              <a:spLocks noChangeArrowheads="1"/>
            </p:cNvSpPr>
            <p:nvPr/>
          </p:nvSpPr>
          <p:spPr bwMode="auto">
            <a:xfrm rot="16200000">
              <a:off x="1153" y="1412"/>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26" name="Line 226"/>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 name="Rectangle 227"/>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28" name="Rectangle 228"/>
            <p:cNvSpPr>
              <a:spLocks noChangeArrowheads="1"/>
            </p:cNvSpPr>
            <p:nvPr/>
          </p:nvSpPr>
          <p:spPr bwMode="auto">
            <a:xfrm rot="16200000">
              <a:off x="-168" y="1915"/>
              <a:ext cx="245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Mean Child Individual Income Rank</a:t>
              </a:r>
              <a:endParaRPr lang="en-US" altLang="en-US" smtClean="0">
                <a:solidFill>
                  <a:prstClr val="black"/>
                </a:solidFill>
              </a:endParaRPr>
            </a:p>
          </p:txBody>
        </p:sp>
        <p:sp>
          <p:nvSpPr>
            <p:cNvPr id="29" name="Line 229"/>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 name="Line 230"/>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 name="Rectangle 231"/>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2006" name="Line 232"/>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7" name="Rectangle 233"/>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2008" name="Line 234"/>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9" name="Rectangle 235"/>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2010" name="Line 236"/>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1" name="Rectangle 237"/>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2012" name="Line 238"/>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3" name="Rectangle 239"/>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2014" name="Line 240"/>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5" name="Rectangle 241"/>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sp>
          <p:nvSpPr>
            <p:cNvPr id="224" name="Rectangle 242"/>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Parent Household Income Rank</a:t>
              </a:r>
              <a:endParaRPr lang="en-US" altLang="en-US" smtClean="0">
                <a:solidFill>
                  <a:prstClr val="black"/>
                </a:solidFill>
              </a:endParaRPr>
            </a:p>
          </p:txBody>
        </p:sp>
        <p:sp>
          <p:nvSpPr>
            <p:cNvPr id="225" name="Rectangle 243"/>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 name="Oval 244"/>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 name="Freeform 245"/>
            <p:cNvSpPr>
              <a:spLocks/>
            </p:cNvSpPr>
            <p:nvPr/>
          </p:nvSpPr>
          <p:spPr bwMode="auto">
            <a:xfrm>
              <a:off x="6072" y="345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 name="Rectangle 246"/>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White</a:t>
              </a:r>
              <a:endParaRPr lang="en-US" altLang="en-US" smtClean="0">
                <a:solidFill>
                  <a:prstClr val="black"/>
                </a:solidFill>
              </a:endParaRPr>
            </a:p>
          </p:txBody>
        </p:sp>
        <p:sp>
          <p:nvSpPr>
            <p:cNvPr id="229" name="Rectangle 247"/>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Black</a:t>
              </a:r>
              <a:endParaRPr lang="en-US" altLang="en-US" smtClean="0">
                <a:solidFill>
                  <a:prstClr val="black"/>
                </a:solidFill>
              </a:endParaRPr>
            </a:p>
          </p:txBody>
        </p:sp>
        <p:sp>
          <p:nvSpPr>
            <p:cNvPr id="230" name="Rectangle 248"/>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smtClean="0">
                  <a:solidFill>
                    <a:srgbClr val="1E2D53"/>
                  </a:solidFill>
                </a:rPr>
                <a:t> </a:t>
              </a:r>
              <a:endParaRPr lang="en-US" altLang="en-US" smtClean="0">
                <a:solidFill>
                  <a:prstClr val="black"/>
                </a:solidFill>
              </a:endParaRPr>
            </a:p>
          </p:txBody>
        </p:sp>
      </p:grpSp>
      <p:sp>
        <p:nvSpPr>
          <p:cNvPr id="274" name="TextBox 92"/>
          <p:cNvSpPr txBox="1"/>
          <p:nvPr/>
        </p:nvSpPr>
        <p:spPr>
          <a:xfrm>
            <a:off x="1647731" y="56705"/>
            <a:ext cx="9228500" cy="677107"/>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rPr>
              <a:t>Black-White Gap in Child Individual Income Rank vs. Parent Income Rank</a:t>
            </a:r>
          </a:p>
          <a:p>
            <a:pPr algn="ctr" defTabSz="914196">
              <a:defRPr/>
            </a:pPr>
            <a:r>
              <a:rPr lang="en-US" sz="1900" kern="0" dirty="0">
                <a:solidFill>
                  <a:srgbClr val="1E2D53"/>
                </a:solidFill>
                <a:latin typeface="Arial"/>
              </a:rPr>
              <a:t>Male Children</a:t>
            </a:r>
          </a:p>
        </p:txBody>
      </p:sp>
    </p:spTree>
    <p:extLst>
      <p:ext uri="{BB962C8B-B14F-4D97-AF65-F5344CB8AC3E}">
        <p14:creationId xmlns:p14="http://schemas.microsoft.com/office/powerpoint/2010/main" val="2391256242"/>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1374775" y="-6350"/>
            <a:ext cx="9442450" cy="6870700"/>
            <a:chOff x="866" y="-4"/>
            <a:chExt cx="5948" cy="4328"/>
          </a:xfrm>
        </p:grpSpPr>
        <p:sp>
          <p:nvSpPr>
            <p:cNvPr id="5"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6" name="Group 205"/>
            <p:cNvGrpSpPr>
              <a:grpSpLocks/>
            </p:cNvGrpSpPr>
            <p:nvPr/>
          </p:nvGrpSpPr>
          <p:grpSpPr bwMode="auto">
            <a:xfrm>
              <a:off x="866" y="-4"/>
              <a:ext cx="5948" cy="4328"/>
              <a:chOff x="866" y="-4"/>
              <a:chExt cx="5948" cy="4328"/>
            </a:xfrm>
          </p:grpSpPr>
          <p:sp>
            <p:nvSpPr>
              <p:cNvPr id="83"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4"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5"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6"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7" name="Line 9"/>
              <p:cNvSpPr>
                <a:spLocks noChangeShapeType="1"/>
              </p:cNvSpPr>
              <p:nvPr/>
            </p:nvSpPr>
            <p:spPr bwMode="auto">
              <a:xfrm>
                <a:off x="1435" y="258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8" name="Line 10"/>
              <p:cNvSpPr>
                <a:spLocks noChangeShapeType="1"/>
              </p:cNvSpPr>
              <p:nvPr/>
            </p:nvSpPr>
            <p:spPr bwMode="auto">
              <a:xfrm>
                <a:off x="1435" y="154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9" name="Line 11"/>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0" name="Oval 12"/>
              <p:cNvSpPr>
                <a:spLocks noChangeArrowheads="1"/>
              </p:cNvSpPr>
              <p:nvPr/>
            </p:nvSpPr>
            <p:spPr bwMode="auto">
              <a:xfrm>
                <a:off x="1565" y="29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 name="Oval 13"/>
              <p:cNvSpPr>
                <a:spLocks noChangeArrowheads="1"/>
              </p:cNvSpPr>
              <p:nvPr/>
            </p:nvSpPr>
            <p:spPr bwMode="auto">
              <a:xfrm>
                <a:off x="1615" y="2873"/>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 name="Oval 14"/>
              <p:cNvSpPr>
                <a:spLocks noChangeArrowheads="1"/>
              </p:cNvSpPr>
              <p:nvPr/>
            </p:nvSpPr>
            <p:spPr bwMode="auto">
              <a:xfrm>
                <a:off x="1666" y="28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3" name="Oval 15"/>
              <p:cNvSpPr>
                <a:spLocks noChangeArrowheads="1"/>
              </p:cNvSpPr>
              <p:nvPr/>
            </p:nvSpPr>
            <p:spPr bwMode="auto">
              <a:xfrm>
                <a:off x="1716" y="281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4" name="Oval 16"/>
              <p:cNvSpPr>
                <a:spLocks noChangeArrowheads="1"/>
              </p:cNvSpPr>
              <p:nvPr/>
            </p:nvSpPr>
            <p:spPr bwMode="auto">
              <a:xfrm>
                <a:off x="1766" y="28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5" name="Oval 17"/>
              <p:cNvSpPr>
                <a:spLocks noChangeArrowheads="1"/>
              </p:cNvSpPr>
              <p:nvPr/>
            </p:nvSpPr>
            <p:spPr bwMode="auto">
              <a:xfrm>
                <a:off x="1817" y="27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0" name="Oval 18"/>
              <p:cNvSpPr>
                <a:spLocks noChangeArrowheads="1"/>
              </p:cNvSpPr>
              <p:nvPr/>
            </p:nvSpPr>
            <p:spPr bwMode="auto">
              <a:xfrm>
                <a:off x="1867" y="27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1" name="Oval 19"/>
              <p:cNvSpPr>
                <a:spLocks noChangeArrowheads="1"/>
              </p:cNvSpPr>
              <p:nvPr/>
            </p:nvSpPr>
            <p:spPr bwMode="auto">
              <a:xfrm>
                <a:off x="1918" y="27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2" name="Oval 20"/>
              <p:cNvSpPr>
                <a:spLocks noChangeArrowheads="1"/>
              </p:cNvSpPr>
              <p:nvPr/>
            </p:nvSpPr>
            <p:spPr bwMode="auto">
              <a:xfrm>
                <a:off x="1968" y="27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3" name="Oval 21"/>
              <p:cNvSpPr>
                <a:spLocks noChangeArrowheads="1"/>
              </p:cNvSpPr>
              <p:nvPr/>
            </p:nvSpPr>
            <p:spPr bwMode="auto">
              <a:xfrm>
                <a:off x="2018" y="27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4" name="Oval 22"/>
              <p:cNvSpPr>
                <a:spLocks noChangeArrowheads="1"/>
              </p:cNvSpPr>
              <p:nvPr/>
            </p:nvSpPr>
            <p:spPr bwMode="auto">
              <a:xfrm>
                <a:off x="2069" y="2714"/>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5" name="Oval 23"/>
              <p:cNvSpPr>
                <a:spLocks noChangeArrowheads="1"/>
              </p:cNvSpPr>
              <p:nvPr/>
            </p:nvSpPr>
            <p:spPr bwMode="auto">
              <a:xfrm>
                <a:off x="2119" y="27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6" name="Oval 24"/>
              <p:cNvSpPr>
                <a:spLocks noChangeArrowheads="1"/>
              </p:cNvSpPr>
              <p:nvPr/>
            </p:nvSpPr>
            <p:spPr bwMode="auto">
              <a:xfrm>
                <a:off x="2170" y="26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7" name="Oval 25"/>
              <p:cNvSpPr>
                <a:spLocks noChangeArrowheads="1"/>
              </p:cNvSpPr>
              <p:nvPr/>
            </p:nvSpPr>
            <p:spPr bwMode="auto">
              <a:xfrm>
                <a:off x="2220" y="26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8" name="Oval 26"/>
              <p:cNvSpPr>
                <a:spLocks noChangeArrowheads="1"/>
              </p:cNvSpPr>
              <p:nvPr/>
            </p:nvSpPr>
            <p:spPr bwMode="auto">
              <a:xfrm>
                <a:off x="2270" y="26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9" name="Oval 27"/>
              <p:cNvSpPr>
                <a:spLocks noChangeArrowheads="1"/>
              </p:cNvSpPr>
              <p:nvPr/>
            </p:nvSpPr>
            <p:spPr bwMode="auto">
              <a:xfrm>
                <a:off x="2321" y="26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0" name="Oval 28"/>
              <p:cNvSpPr>
                <a:spLocks noChangeArrowheads="1"/>
              </p:cNvSpPr>
              <p:nvPr/>
            </p:nvSpPr>
            <p:spPr bwMode="auto">
              <a:xfrm>
                <a:off x="2371" y="26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1" name="Oval 29"/>
              <p:cNvSpPr>
                <a:spLocks noChangeArrowheads="1"/>
              </p:cNvSpPr>
              <p:nvPr/>
            </p:nvSpPr>
            <p:spPr bwMode="auto">
              <a:xfrm>
                <a:off x="2422" y="26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2" name="Oval 30"/>
              <p:cNvSpPr>
                <a:spLocks noChangeArrowheads="1"/>
              </p:cNvSpPr>
              <p:nvPr/>
            </p:nvSpPr>
            <p:spPr bwMode="auto">
              <a:xfrm>
                <a:off x="2472" y="26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3" name="Oval 31"/>
              <p:cNvSpPr>
                <a:spLocks noChangeArrowheads="1"/>
              </p:cNvSpPr>
              <p:nvPr/>
            </p:nvSpPr>
            <p:spPr bwMode="auto">
              <a:xfrm>
                <a:off x="2522" y="26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 name="Oval 32"/>
              <p:cNvSpPr>
                <a:spLocks noChangeArrowheads="1"/>
              </p:cNvSpPr>
              <p:nvPr/>
            </p:nvSpPr>
            <p:spPr bwMode="auto">
              <a:xfrm>
                <a:off x="2573" y="26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 name="Oval 33"/>
              <p:cNvSpPr>
                <a:spLocks noChangeArrowheads="1"/>
              </p:cNvSpPr>
              <p:nvPr/>
            </p:nvSpPr>
            <p:spPr bwMode="auto">
              <a:xfrm>
                <a:off x="2623" y="25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 name="Oval 34"/>
              <p:cNvSpPr>
                <a:spLocks noChangeArrowheads="1"/>
              </p:cNvSpPr>
              <p:nvPr/>
            </p:nvSpPr>
            <p:spPr bwMode="auto">
              <a:xfrm>
                <a:off x="2674" y="25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 name="Oval 35"/>
              <p:cNvSpPr>
                <a:spLocks noChangeArrowheads="1"/>
              </p:cNvSpPr>
              <p:nvPr/>
            </p:nvSpPr>
            <p:spPr bwMode="auto">
              <a:xfrm>
                <a:off x="2724" y="25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 name="Oval 36"/>
              <p:cNvSpPr>
                <a:spLocks noChangeArrowheads="1"/>
              </p:cNvSpPr>
              <p:nvPr/>
            </p:nvSpPr>
            <p:spPr bwMode="auto">
              <a:xfrm>
                <a:off x="2774" y="2567"/>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 name="Oval 37"/>
              <p:cNvSpPr>
                <a:spLocks noChangeArrowheads="1"/>
              </p:cNvSpPr>
              <p:nvPr/>
            </p:nvSpPr>
            <p:spPr bwMode="auto">
              <a:xfrm>
                <a:off x="2825" y="25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 name="Oval 38"/>
              <p:cNvSpPr>
                <a:spLocks noChangeArrowheads="1"/>
              </p:cNvSpPr>
              <p:nvPr/>
            </p:nvSpPr>
            <p:spPr bwMode="auto">
              <a:xfrm>
                <a:off x="2875" y="253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 name="Oval 39"/>
              <p:cNvSpPr>
                <a:spLocks noChangeArrowheads="1"/>
              </p:cNvSpPr>
              <p:nvPr/>
            </p:nvSpPr>
            <p:spPr bwMode="auto">
              <a:xfrm>
                <a:off x="2926" y="25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 name="Oval 40"/>
              <p:cNvSpPr>
                <a:spLocks noChangeArrowheads="1"/>
              </p:cNvSpPr>
              <p:nvPr/>
            </p:nvSpPr>
            <p:spPr bwMode="auto">
              <a:xfrm>
                <a:off x="2976" y="250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 name="Oval 41"/>
              <p:cNvSpPr>
                <a:spLocks noChangeArrowheads="1"/>
              </p:cNvSpPr>
              <p:nvPr/>
            </p:nvSpPr>
            <p:spPr bwMode="auto">
              <a:xfrm>
                <a:off x="3026" y="25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 name="Oval 42"/>
              <p:cNvSpPr>
                <a:spLocks noChangeArrowheads="1"/>
              </p:cNvSpPr>
              <p:nvPr/>
            </p:nvSpPr>
            <p:spPr bwMode="auto">
              <a:xfrm>
                <a:off x="3080" y="24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 name="Oval 43"/>
              <p:cNvSpPr>
                <a:spLocks noChangeArrowheads="1"/>
              </p:cNvSpPr>
              <p:nvPr/>
            </p:nvSpPr>
            <p:spPr bwMode="auto">
              <a:xfrm>
                <a:off x="3131" y="24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 name="Oval 44"/>
              <p:cNvSpPr>
                <a:spLocks noChangeArrowheads="1"/>
              </p:cNvSpPr>
              <p:nvPr/>
            </p:nvSpPr>
            <p:spPr bwMode="auto">
              <a:xfrm>
                <a:off x="3181" y="24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 name="Oval 45"/>
              <p:cNvSpPr>
                <a:spLocks noChangeArrowheads="1"/>
              </p:cNvSpPr>
              <p:nvPr/>
            </p:nvSpPr>
            <p:spPr bwMode="auto">
              <a:xfrm>
                <a:off x="3232" y="24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 name="Oval 46"/>
              <p:cNvSpPr>
                <a:spLocks noChangeArrowheads="1"/>
              </p:cNvSpPr>
              <p:nvPr/>
            </p:nvSpPr>
            <p:spPr bwMode="auto">
              <a:xfrm>
                <a:off x="3282" y="24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 name="Oval 47"/>
              <p:cNvSpPr>
                <a:spLocks noChangeArrowheads="1"/>
              </p:cNvSpPr>
              <p:nvPr/>
            </p:nvSpPr>
            <p:spPr bwMode="auto">
              <a:xfrm>
                <a:off x="3332" y="24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 name="Oval 48"/>
              <p:cNvSpPr>
                <a:spLocks noChangeArrowheads="1"/>
              </p:cNvSpPr>
              <p:nvPr/>
            </p:nvSpPr>
            <p:spPr bwMode="auto">
              <a:xfrm>
                <a:off x="3383" y="24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 name="Oval 49"/>
              <p:cNvSpPr>
                <a:spLocks noChangeArrowheads="1"/>
              </p:cNvSpPr>
              <p:nvPr/>
            </p:nvSpPr>
            <p:spPr bwMode="auto">
              <a:xfrm>
                <a:off x="3433" y="24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 name="Oval 50"/>
              <p:cNvSpPr>
                <a:spLocks noChangeArrowheads="1"/>
              </p:cNvSpPr>
              <p:nvPr/>
            </p:nvSpPr>
            <p:spPr bwMode="auto">
              <a:xfrm>
                <a:off x="3484" y="241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 name="Oval 51"/>
              <p:cNvSpPr>
                <a:spLocks noChangeArrowheads="1"/>
              </p:cNvSpPr>
              <p:nvPr/>
            </p:nvSpPr>
            <p:spPr bwMode="auto">
              <a:xfrm>
                <a:off x="3534" y="23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 name="Oval 52"/>
              <p:cNvSpPr>
                <a:spLocks noChangeArrowheads="1"/>
              </p:cNvSpPr>
              <p:nvPr/>
            </p:nvSpPr>
            <p:spPr bwMode="auto">
              <a:xfrm>
                <a:off x="3584" y="23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 name="Oval 53"/>
              <p:cNvSpPr>
                <a:spLocks noChangeArrowheads="1"/>
              </p:cNvSpPr>
              <p:nvPr/>
            </p:nvSpPr>
            <p:spPr bwMode="auto">
              <a:xfrm>
                <a:off x="3635" y="23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 name="Oval 54"/>
              <p:cNvSpPr>
                <a:spLocks noChangeArrowheads="1"/>
              </p:cNvSpPr>
              <p:nvPr/>
            </p:nvSpPr>
            <p:spPr bwMode="auto">
              <a:xfrm>
                <a:off x="3685" y="23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 name="Oval 55"/>
              <p:cNvSpPr>
                <a:spLocks noChangeArrowheads="1"/>
              </p:cNvSpPr>
              <p:nvPr/>
            </p:nvSpPr>
            <p:spPr bwMode="auto">
              <a:xfrm>
                <a:off x="3736" y="23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 name="Oval 56"/>
              <p:cNvSpPr>
                <a:spLocks noChangeArrowheads="1"/>
              </p:cNvSpPr>
              <p:nvPr/>
            </p:nvSpPr>
            <p:spPr bwMode="auto">
              <a:xfrm>
                <a:off x="3786" y="23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 name="Oval 57"/>
              <p:cNvSpPr>
                <a:spLocks noChangeArrowheads="1"/>
              </p:cNvSpPr>
              <p:nvPr/>
            </p:nvSpPr>
            <p:spPr bwMode="auto">
              <a:xfrm>
                <a:off x="3836" y="23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 name="Oval 58"/>
              <p:cNvSpPr>
                <a:spLocks noChangeArrowheads="1"/>
              </p:cNvSpPr>
              <p:nvPr/>
            </p:nvSpPr>
            <p:spPr bwMode="auto">
              <a:xfrm>
                <a:off x="3887" y="23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 name="Oval 59"/>
              <p:cNvSpPr>
                <a:spLocks noChangeArrowheads="1"/>
              </p:cNvSpPr>
              <p:nvPr/>
            </p:nvSpPr>
            <p:spPr bwMode="auto">
              <a:xfrm>
                <a:off x="3937" y="23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 name="Oval 60"/>
              <p:cNvSpPr>
                <a:spLocks noChangeArrowheads="1"/>
              </p:cNvSpPr>
              <p:nvPr/>
            </p:nvSpPr>
            <p:spPr bwMode="auto">
              <a:xfrm>
                <a:off x="3988" y="23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 name="Oval 61"/>
              <p:cNvSpPr>
                <a:spLocks noChangeArrowheads="1"/>
              </p:cNvSpPr>
              <p:nvPr/>
            </p:nvSpPr>
            <p:spPr bwMode="auto">
              <a:xfrm>
                <a:off x="4038" y="23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 name="Oval 62"/>
              <p:cNvSpPr>
                <a:spLocks noChangeArrowheads="1"/>
              </p:cNvSpPr>
              <p:nvPr/>
            </p:nvSpPr>
            <p:spPr bwMode="auto">
              <a:xfrm>
                <a:off x="4088" y="23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 name="Oval 63"/>
              <p:cNvSpPr>
                <a:spLocks noChangeArrowheads="1"/>
              </p:cNvSpPr>
              <p:nvPr/>
            </p:nvSpPr>
            <p:spPr bwMode="auto">
              <a:xfrm>
                <a:off x="4139" y="22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 name="Oval 64"/>
              <p:cNvSpPr>
                <a:spLocks noChangeArrowheads="1"/>
              </p:cNvSpPr>
              <p:nvPr/>
            </p:nvSpPr>
            <p:spPr bwMode="auto">
              <a:xfrm>
                <a:off x="4189" y="22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 name="Oval 65"/>
              <p:cNvSpPr>
                <a:spLocks noChangeArrowheads="1"/>
              </p:cNvSpPr>
              <p:nvPr/>
            </p:nvSpPr>
            <p:spPr bwMode="auto">
              <a:xfrm>
                <a:off x="4240" y="22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 name="Oval 66"/>
              <p:cNvSpPr>
                <a:spLocks noChangeArrowheads="1"/>
              </p:cNvSpPr>
              <p:nvPr/>
            </p:nvSpPr>
            <p:spPr bwMode="auto">
              <a:xfrm>
                <a:off x="4290" y="22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 name="Oval 67"/>
              <p:cNvSpPr>
                <a:spLocks noChangeArrowheads="1"/>
              </p:cNvSpPr>
              <p:nvPr/>
            </p:nvSpPr>
            <p:spPr bwMode="auto">
              <a:xfrm>
                <a:off x="4340" y="22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 name="Oval 68"/>
              <p:cNvSpPr>
                <a:spLocks noChangeArrowheads="1"/>
              </p:cNvSpPr>
              <p:nvPr/>
            </p:nvSpPr>
            <p:spPr bwMode="auto">
              <a:xfrm>
                <a:off x="4391" y="22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3" name="Oval 69"/>
              <p:cNvSpPr>
                <a:spLocks noChangeArrowheads="1"/>
              </p:cNvSpPr>
              <p:nvPr/>
            </p:nvSpPr>
            <p:spPr bwMode="auto">
              <a:xfrm>
                <a:off x="4441" y="22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 name="Oval 70"/>
              <p:cNvSpPr>
                <a:spLocks noChangeArrowheads="1"/>
              </p:cNvSpPr>
              <p:nvPr/>
            </p:nvSpPr>
            <p:spPr bwMode="auto">
              <a:xfrm>
                <a:off x="4492" y="22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 name="Oval 71"/>
              <p:cNvSpPr>
                <a:spLocks noChangeArrowheads="1"/>
              </p:cNvSpPr>
              <p:nvPr/>
            </p:nvSpPr>
            <p:spPr bwMode="auto">
              <a:xfrm>
                <a:off x="4542" y="22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 name="Oval 72"/>
              <p:cNvSpPr>
                <a:spLocks noChangeArrowheads="1"/>
              </p:cNvSpPr>
              <p:nvPr/>
            </p:nvSpPr>
            <p:spPr bwMode="auto">
              <a:xfrm>
                <a:off x="4592"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7" name="Oval 73"/>
              <p:cNvSpPr>
                <a:spLocks noChangeArrowheads="1"/>
              </p:cNvSpPr>
              <p:nvPr/>
            </p:nvSpPr>
            <p:spPr bwMode="auto">
              <a:xfrm>
                <a:off x="4643" y="21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8" name="Oval 74"/>
              <p:cNvSpPr>
                <a:spLocks noChangeArrowheads="1"/>
              </p:cNvSpPr>
              <p:nvPr/>
            </p:nvSpPr>
            <p:spPr bwMode="auto">
              <a:xfrm>
                <a:off x="4693" y="21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9" name="Oval 75"/>
              <p:cNvSpPr>
                <a:spLocks noChangeArrowheads="1"/>
              </p:cNvSpPr>
              <p:nvPr/>
            </p:nvSpPr>
            <p:spPr bwMode="auto">
              <a:xfrm>
                <a:off x="4747" y="2153"/>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 name="Oval 76"/>
              <p:cNvSpPr>
                <a:spLocks noChangeArrowheads="1"/>
              </p:cNvSpPr>
              <p:nvPr/>
            </p:nvSpPr>
            <p:spPr bwMode="auto">
              <a:xfrm>
                <a:off x="4798" y="2128"/>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1" name="Oval 77"/>
              <p:cNvSpPr>
                <a:spLocks noChangeArrowheads="1"/>
              </p:cNvSpPr>
              <p:nvPr/>
            </p:nvSpPr>
            <p:spPr bwMode="auto">
              <a:xfrm>
                <a:off x="4848" y="21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2" name="Oval 78"/>
              <p:cNvSpPr>
                <a:spLocks noChangeArrowheads="1"/>
              </p:cNvSpPr>
              <p:nvPr/>
            </p:nvSpPr>
            <p:spPr bwMode="auto">
              <a:xfrm>
                <a:off x="4898" y="21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4" name="Oval 79"/>
              <p:cNvSpPr>
                <a:spLocks noChangeArrowheads="1"/>
              </p:cNvSpPr>
              <p:nvPr/>
            </p:nvSpPr>
            <p:spPr bwMode="auto">
              <a:xfrm>
                <a:off x="4949" y="21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5" name="Oval 80"/>
              <p:cNvSpPr>
                <a:spLocks noChangeArrowheads="1"/>
              </p:cNvSpPr>
              <p:nvPr/>
            </p:nvSpPr>
            <p:spPr bwMode="auto">
              <a:xfrm>
                <a:off x="4999" y="20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6" name="Oval 81"/>
              <p:cNvSpPr>
                <a:spLocks noChangeArrowheads="1"/>
              </p:cNvSpPr>
              <p:nvPr/>
            </p:nvSpPr>
            <p:spPr bwMode="auto">
              <a:xfrm>
                <a:off x="5050" y="20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7" name="Oval 82"/>
              <p:cNvSpPr>
                <a:spLocks noChangeArrowheads="1"/>
              </p:cNvSpPr>
              <p:nvPr/>
            </p:nvSpPr>
            <p:spPr bwMode="auto">
              <a:xfrm>
                <a:off x="5100" y="20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8" name="Oval 83"/>
              <p:cNvSpPr>
                <a:spLocks noChangeArrowheads="1"/>
              </p:cNvSpPr>
              <p:nvPr/>
            </p:nvSpPr>
            <p:spPr bwMode="auto">
              <a:xfrm>
                <a:off x="5150" y="20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9" name="Oval 84"/>
              <p:cNvSpPr>
                <a:spLocks noChangeArrowheads="1"/>
              </p:cNvSpPr>
              <p:nvPr/>
            </p:nvSpPr>
            <p:spPr bwMode="auto">
              <a:xfrm>
                <a:off x="5201" y="20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0" name="Oval 85"/>
              <p:cNvSpPr>
                <a:spLocks noChangeArrowheads="1"/>
              </p:cNvSpPr>
              <p:nvPr/>
            </p:nvSpPr>
            <p:spPr bwMode="auto">
              <a:xfrm>
                <a:off x="5251" y="20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1" name="Oval 86"/>
              <p:cNvSpPr>
                <a:spLocks noChangeArrowheads="1"/>
              </p:cNvSpPr>
              <p:nvPr/>
            </p:nvSpPr>
            <p:spPr bwMode="auto">
              <a:xfrm>
                <a:off x="5302" y="19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2" name="Oval 87"/>
              <p:cNvSpPr>
                <a:spLocks noChangeArrowheads="1"/>
              </p:cNvSpPr>
              <p:nvPr/>
            </p:nvSpPr>
            <p:spPr bwMode="auto">
              <a:xfrm>
                <a:off x="5352" y="19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3" name="Oval 88"/>
              <p:cNvSpPr>
                <a:spLocks noChangeArrowheads="1"/>
              </p:cNvSpPr>
              <p:nvPr/>
            </p:nvSpPr>
            <p:spPr bwMode="auto">
              <a:xfrm>
                <a:off x="5402" y="196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4" name="Oval 89"/>
              <p:cNvSpPr>
                <a:spLocks noChangeArrowheads="1"/>
              </p:cNvSpPr>
              <p:nvPr/>
            </p:nvSpPr>
            <p:spPr bwMode="auto">
              <a:xfrm>
                <a:off x="5453" y="1951"/>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5" name="Oval 90"/>
              <p:cNvSpPr>
                <a:spLocks noChangeArrowheads="1"/>
              </p:cNvSpPr>
              <p:nvPr/>
            </p:nvSpPr>
            <p:spPr bwMode="auto">
              <a:xfrm>
                <a:off x="5503" y="19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6" name="Oval 91"/>
              <p:cNvSpPr>
                <a:spLocks noChangeArrowheads="1"/>
              </p:cNvSpPr>
              <p:nvPr/>
            </p:nvSpPr>
            <p:spPr bwMode="auto">
              <a:xfrm>
                <a:off x="5554" y="191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7" name="Oval 92"/>
              <p:cNvSpPr>
                <a:spLocks noChangeArrowheads="1"/>
              </p:cNvSpPr>
              <p:nvPr/>
            </p:nvSpPr>
            <p:spPr bwMode="auto">
              <a:xfrm>
                <a:off x="5604" y="18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0" name="Oval 93"/>
              <p:cNvSpPr>
                <a:spLocks noChangeArrowheads="1"/>
              </p:cNvSpPr>
              <p:nvPr/>
            </p:nvSpPr>
            <p:spPr bwMode="auto">
              <a:xfrm>
                <a:off x="5654" y="18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1" name="Oval 94"/>
              <p:cNvSpPr>
                <a:spLocks noChangeArrowheads="1"/>
              </p:cNvSpPr>
              <p:nvPr/>
            </p:nvSpPr>
            <p:spPr bwMode="auto">
              <a:xfrm>
                <a:off x="5705" y="18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2" name="Oval 95"/>
              <p:cNvSpPr>
                <a:spLocks noChangeArrowheads="1"/>
              </p:cNvSpPr>
              <p:nvPr/>
            </p:nvSpPr>
            <p:spPr bwMode="auto">
              <a:xfrm>
                <a:off x="5755" y="18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3" name="Oval 96"/>
              <p:cNvSpPr>
                <a:spLocks noChangeArrowheads="1"/>
              </p:cNvSpPr>
              <p:nvPr/>
            </p:nvSpPr>
            <p:spPr bwMode="auto">
              <a:xfrm>
                <a:off x="5806" y="18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7" name="Oval 97"/>
              <p:cNvSpPr>
                <a:spLocks noChangeArrowheads="1"/>
              </p:cNvSpPr>
              <p:nvPr/>
            </p:nvSpPr>
            <p:spPr bwMode="auto">
              <a:xfrm>
                <a:off x="5856" y="17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1" name="Oval 98"/>
              <p:cNvSpPr>
                <a:spLocks noChangeArrowheads="1"/>
              </p:cNvSpPr>
              <p:nvPr/>
            </p:nvSpPr>
            <p:spPr bwMode="auto">
              <a:xfrm>
                <a:off x="5906" y="17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8" name="Oval 99"/>
              <p:cNvSpPr>
                <a:spLocks noChangeArrowheads="1"/>
              </p:cNvSpPr>
              <p:nvPr/>
            </p:nvSpPr>
            <p:spPr bwMode="auto">
              <a:xfrm>
                <a:off x="5957" y="17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9" name="Oval 100"/>
              <p:cNvSpPr>
                <a:spLocks noChangeArrowheads="1"/>
              </p:cNvSpPr>
              <p:nvPr/>
            </p:nvSpPr>
            <p:spPr bwMode="auto">
              <a:xfrm>
                <a:off x="6007" y="17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0" name="Oval 101"/>
              <p:cNvSpPr>
                <a:spLocks noChangeArrowheads="1"/>
              </p:cNvSpPr>
              <p:nvPr/>
            </p:nvSpPr>
            <p:spPr bwMode="auto">
              <a:xfrm>
                <a:off x="6058" y="17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1" name="Oval 102"/>
              <p:cNvSpPr>
                <a:spLocks noChangeArrowheads="1"/>
              </p:cNvSpPr>
              <p:nvPr/>
            </p:nvSpPr>
            <p:spPr bwMode="auto">
              <a:xfrm>
                <a:off x="6108" y="1685"/>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2" name="Oval 103"/>
              <p:cNvSpPr>
                <a:spLocks noChangeArrowheads="1"/>
              </p:cNvSpPr>
              <p:nvPr/>
            </p:nvSpPr>
            <p:spPr bwMode="auto">
              <a:xfrm>
                <a:off x="6158" y="165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3" name="Oval 104"/>
              <p:cNvSpPr>
                <a:spLocks noChangeArrowheads="1"/>
              </p:cNvSpPr>
              <p:nvPr/>
            </p:nvSpPr>
            <p:spPr bwMode="auto">
              <a:xfrm>
                <a:off x="6209" y="161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4" name="Oval 105"/>
              <p:cNvSpPr>
                <a:spLocks noChangeArrowheads="1"/>
              </p:cNvSpPr>
              <p:nvPr/>
            </p:nvSpPr>
            <p:spPr bwMode="auto">
              <a:xfrm>
                <a:off x="6259" y="15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5" name="Oval 106"/>
              <p:cNvSpPr>
                <a:spLocks noChangeArrowheads="1"/>
              </p:cNvSpPr>
              <p:nvPr/>
            </p:nvSpPr>
            <p:spPr bwMode="auto">
              <a:xfrm>
                <a:off x="6310" y="15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2" name="Oval 107"/>
              <p:cNvSpPr>
                <a:spLocks noChangeArrowheads="1"/>
              </p:cNvSpPr>
              <p:nvPr/>
            </p:nvSpPr>
            <p:spPr bwMode="auto">
              <a:xfrm>
                <a:off x="6360" y="15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3" name="Oval 108"/>
              <p:cNvSpPr>
                <a:spLocks noChangeArrowheads="1"/>
              </p:cNvSpPr>
              <p:nvPr/>
            </p:nvSpPr>
            <p:spPr bwMode="auto">
              <a:xfrm>
                <a:off x="6414" y="1508"/>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4" name="Oval 109"/>
              <p:cNvSpPr>
                <a:spLocks noChangeArrowheads="1"/>
              </p:cNvSpPr>
              <p:nvPr/>
            </p:nvSpPr>
            <p:spPr bwMode="auto">
              <a:xfrm>
                <a:off x="6464" y="1487"/>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5" name="Oval 110"/>
              <p:cNvSpPr>
                <a:spLocks noChangeArrowheads="1"/>
              </p:cNvSpPr>
              <p:nvPr/>
            </p:nvSpPr>
            <p:spPr bwMode="auto">
              <a:xfrm>
                <a:off x="6515" y="14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6" name="Oval 111"/>
              <p:cNvSpPr>
                <a:spLocks noChangeArrowheads="1"/>
              </p:cNvSpPr>
              <p:nvPr/>
            </p:nvSpPr>
            <p:spPr bwMode="auto">
              <a:xfrm>
                <a:off x="6565" y="13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7" name="Freeform 112"/>
              <p:cNvSpPr>
                <a:spLocks/>
              </p:cNvSpPr>
              <p:nvPr/>
            </p:nvSpPr>
            <p:spPr bwMode="auto">
              <a:xfrm>
                <a:off x="1550" y="2862"/>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8" name="Freeform 113"/>
              <p:cNvSpPr>
                <a:spLocks/>
              </p:cNvSpPr>
              <p:nvPr/>
            </p:nvSpPr>
            <p:spPr bwMode="auto">
              <a:xfrm>
                <a:off x="1601" y="2819"/>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9" name="Freeform 114"/>
              <p:cNvSpPr>
                <a:spLocks/>
              </p:cNvSpPr>
              <p:nvPr/>
            </p:nvSpPr>
            <p:spPr bwMode="auto">
              <a:xfrm>
                <a:off x="1651" y="2772"/>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0" name="Freeform 115"/>
              <p:cNvSpPr>
                <a:spLocks/>
              </p:cNvSpPr>
              <p:nvPr/>
            </p:nvSpPr>
            <p:spPr bwMode="auto">
              <a:xfrm>
                <a:off x="1702" y="274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1" name="Freeform 116"/>
              <p:cNvSpPr>
                <a:spLocks/>
              </p:cNvSpPr>
              <p:nvPr/>
            </p:nvSpPr>
            <p:spPr bwMode="auto">
              <a:xfrm>
                <a:off x="1752" y="2722"/>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2" name="Freeform 117"/>
              <p:cNvSpPr>
                <a:spLocks/>
              </p:cNvSpPr>
              <p:nvPr/>
            </p:nvSpPr>
            <p:spPr bwMode="auto">
              <a:xfrm>
                <a:off x="1802" y="2722"/>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3" name="Freeform 118"/>
              <p:cNvSpPr>
                <a:spLocks/>
              </p:cNvSpPr>
              <p:nvPr/>
            </p:nvSpPr>
            <p:spPr bwMode="auto">
              <a:xfrm>
                <a:off x="1856" y="270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4" name="Freeform 119"/>
              <p:cNvSpPr>
                <a:spLocks/>
              </p:cNvSpPr>
              <p:nvPr/>
            </p:nvSpPr>
            <p:spPr bwMode="auto">
              <a:xfrm>
                <a:off x="1907" y="2686"/>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5" name="Freeform 120"/>
              <p:cNvSpPr>
                <a:spLocks/>
              </p:cNvSpPr>
              <p:nvPr/>
            </p:nvSpPr>
            <p:spPr bwMode="auto">
              <a:xfrm>
                <a:off x="1957" y="266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6" name="Freeform 121"/>
              <p:cNvSpPr>
                <a:spLocks/>
              </p:cNvSpPr>
              <p:nvPr/>
            </p:nvSpPr>
            <p:spPr bwMode="auto">
              <a:xfrm>
                <a:off x="2008" y="265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7" name="Freeform 122"/>
              <p:cNvSpPr>
                <a:spLocks/>
              </p:cNvSpPr>
              <p:nvPr/>
            </p:nvSpPr>
            <p:spPr bwMode="auto">
              <a:xfrm>
                <a:off x="2058" y="2635"/>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4" name="Freeform 123"/>
              <p:cNvSpPr>
                <a:spLocks/>
              </p:cNvSpPr>
              <p:nvPr/>
            </p:nvSpPr>
            <p:spPr bwMode="auto">
              <a:xfrm>
                <a:off x="2108" y="2635"/>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5" name="Freeform 124"/>
              <p:cNvSpPr>
                <a:spLocks/>
              </p:cNvSpPr>
              <p:nvPr/>
            </p:nvSpPr>
            <p:spPr bwMode="auto">
              <a:xfrm>
                <a:off x="2159" y="2610"/>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6" name="Freeform 125"/>
              <p:cNvSpPr>
                <a:spLocks/>
              </p:cNvSpPr>
              <p:nvPr/>
            </p:nvSpPr>
            <p:spPr bwMode="auto">
              <a:xfrm>
                <a:off x="2209" y="2603"/>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7" name="Freeform 126"/>
              <p:cNvSpPr>
                <a:spLocks/>
              </p:cNvSpPr>
              <p:nvPr/>
            </p:nvSpPr>
            <p:spPr bwMode="auto">
              <a:xfrm>
                <a:off x="2260" y="2585"/>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8" name="Freeform 127"/>
              <p:cNvSpPr>
                <a:spLocks/>
              </p:cNvSpPr>
              <p:nvPr/>
            </p:nvSpPr>
            <p:spPr bwMode="auto">
              <a:xfrm>
                <a:off x="2310" y="257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9" name="Freeform 128"/>
              <p:cNvSpPr>
                <a:spLocks/>
              </p:cNvSpPr>
              <p:nvPr/>
            </p:nvSpPr>
            <p:spPr bwMode="auto">
              <a:xfrm>
                <a:off x="2360" y="2570"/>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0" name="Freeform 129"/>
              <p:cNvSpPr>
                <a:spLocks/>
              </p:cNvSpPr>
              <p:nvPr/>
            </p:nvSpPr>
            <p:spPr bwMode="auto">
              <a:xfrm>
                <a:off x="2411" y="2556"/>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1" name="Freeform 130"/>
              <p:cNvSpPr>
                <a:spLocks/>
              </p:cNvSpPr>
              <p:nvPr/>
            </p:nvSpPr>
            <p:spPr bwMode="auto">
              <a:xfrm>
                <a:off x="2461" y="2556"/>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2" name="Freeform 131"/>
              <p:cNvSpPr>
                <a:spLocks/>
              </p:cNvSpPr>
              <p:nvPr/>
            </p:nvSpPr>
            <p:spPr bwMode="auto">
              <a:xfrm>
                <a:off x="2512" y="2538"/>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3" name="Freeform 132"/>
              <p:cNvSpPr>
                <a:spLocks/>
              </p:cNvSpPr>
              <p:nvPr/>
            </p:nvSpPr>
            <p:spPr bwMode="auto">
              <a:xfrm>
                <a:off x="2562" y="252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4" name="Freeform 133"/>
              <p:cNvSpPr>
                <a:spLocks/>
              </p:cNvSpPr>
              <p:nvPr/>
            </p:nvSpPr>
            <p:spPr bwMode="auto">
              <a:xfrm>
                <a:off x="2612" y="2491"/>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5" name="Freeform 134"/>
              <p:cNvSpPr>
                <a:spLocks/>
              </p:cNvSpPr>
              <p:nvPr/>
            </p:nvSpPr>
            <p:spPr bwMode="auto">
              <a:xfrm>
                <a:off x="2663" y="2480"/>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6" name="Freeform 135"/>
              <p:cNvSpPr>
                <a:spLocks/>
              </p:cNvSpPr>
              <p:nvPr/>
            </p:nvSpPr>
            <p:spPr bwMode="auto">
              <a:xfrm>
                <a:off x="2713" y="2488"/>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7" name="Freeform 136"/>
              <p:cNvSpPr>
                <a:spLocks/>
              </p:cNvSpPr>
              <p:nvPr/>
            </p:nvSpPr>
            <p:spPr bwMode="auto">
              <a:xfrm>
                <a:off x="2764" y="2477"/>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8" name="Freeform 137"/>
              <p:cNvSpPr>
                <a:spLocks/>
              </p:cNvSpPr>
              <p:nvPr/>
            </p:nvSpPr>
            <p:spPr bwMode="auto">
              <a:xfrm>
                <a:off x="2814" y="2462"/>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9" name="Freeform 138"/>
              <p:cNvSpPr>
                <a:spLocks/>
              </p:cNvSpPr>
              <p:nvPr/>
            </p:nvSpPr>
            <p:spPr bwMode="auto">
              <a:xfrm>
                <a:off x="2864" y="2444"/>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0" name="Freeform 139"/>
              <p:cNvSpPr>
                <a:spLocks/>
              </p:cNvSpPr>
              <p:nvPr/>
            </p:nvSpPr>
            <p:spPr bwMode="auto">
              <a:xfrm>
                <a:off x="2915" y="2426"/>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1" name="Freeform 140"/>
              <p:cNvSpPr>
                <a:spLocks/>
              </p:cNvSpPr>
              <p:nvPr/>
            </p:nvSpPr>
            <p:spPr bwMode="auto">
              <a:xfrm>
                <a:off x="2965" y="2426"/>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2" name="Freeform 141"/>
              <p:cNvSpPr>
                <a:spLocks/>
              </p:cNvSpPr>
              <p:nvPr/>
            </p:nvSpPr>
            <p:spPr bwMode="auto">
              <a:xfrm>
                <a:off x="3016" y="2412"/>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3" name="Freeform 142"/>
              <p:cNvSpPr>
                <a:spLocks/>
              </p:cNvSpPr>
              <p:nvPr/>
            </p:nvSpPr>
            <p:spPr bwMode="auto">
              <a:xfrm>
                <a:off x="3066" y="238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4" name="Freeform 143"/>
              <p:cNvSpPr>
                <a:spLocks/>
              </p:cNvSpPr>
              <p:nvPr/>
            </p:nvSpPr>
            <p:spPr bwMode="auto">
              <a:xfrm>
                <a:off x="3116" y="2376"/>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5" name="Freeform 144"/>
              <p:cNvSpPr>
                <a:spLocks/>
              </p:cNvSpPr>
              <p:nvPr/>
            </p:nvSpPr>
            <p:spPr bwMode="auto">
              <a:xfrm>
                <a:off x="3167" y="2369"/>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6" name="Freeform 145"/>
              <p:cNvSpPr>
                <a:spLocks/>
              </p:cNvSpPr>
              <p:nvPr/>
            </p:nvSpPr>
            <p:spPr bwMode="auto">
              <a:xfrm>
                <a:off x="3217" y="2344"/>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7" name="Freeform 146"/>
              <p:cNvSpPr>
                <a:spLocks/>
              </p:cNvSpPr>
              <p:nvPr/>
            </p:nvSpPr>
            <p:spPr bwMode="auto">
              <a:xfrm>
                <a:off x="3268" y="2336"/>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8" name="Freeform 147"/>
              <p:cNvSpPr>
                <a:spLocks/>
              </p:cNvSpPr>
              <p:nvPr/>
            </p:nvSpPr>
            <p:spPr bwMode="auto">
              <a:xfrm>
                <a:off x="3318" y="2329"/>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09" name="Freeform 148"/>
              <p:cNvSpPr>
                <a:spLocks/>
              </p:cNvSpPr>
              <p:nvPr/>
            </p:nvSpPr>
            <p:spPr bwMode="auto">
              <a:xfrm>
                <a:off x="3368" y="2333"/>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0" name="Freeform 149"/>
              <p:cNvSpPr>
                <a:spLocks/>
              </p:cNvSpPr>
              <p:nvPr/>
            </p:nvSpPr>
            <p:spPr bwMode="auto">
              <a:xfrm>
                <a:off x="3419" y="2304"/>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1" name="Freeform 150"/>
              <p:cNvSpPr>
                <a:spLocks/>
              </p:cNvSpPr>
              <p:nvPr/>
            </p:nvSpPr>
            <p:spPr bwMode="auto">
              <a:xfrm>
                <a:off x="3473" y="2286"/>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2" name="Freeform 151"/>
              <p:cNvSpPr>
                <a:spLocks/>
              </p:cNvSpPr>
              <p:nvPr/>
            </p:nvSpPr>
            <p:spPr bwMode="auto">
              <a:xfrm>
                <a:off x="3523" y="2282"/>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3" name="Freeform 152"/>
              <p:cNvSpPr>
                <a:spLocks/>
              </p:cNvSpPr>
              <p:nvPr/>
            </p:nvSpPr>
            <p:spPr bwMode="auto">
              <a:xfrm>
                <a:off x="3574" y="2254"/>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4" name="Freeform 153"/>
              <p:cNvSpPr>
                <a:spLocks/>
              </p:cNvSpPr>
              <p:nvPr/>
            </p:nvSpPr>
            <p:spPr bwMode="auto">
              <a:xfrm>
                <a:off x="3624" y="2261"/>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5" name="Freeform 154"/>
              <p:cNvSpPr>
                <a:spLocks/>
              </p:cNvSpPr>
              <p:nvPr/>
            </p:nvSpPr>
            <p:spPr bwMode="auto">
              <a:xfrm>
                <a:off x="3674" y="2257"/>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6" name="Freeform 155"/>
              <p:cNvSpPr>
                <a:spLocks/>
              </p:cNvSpPr>
              <p:nvPr/>
            </p:nvSpPr>
            <p:spPr bwMode="auto">
              <a:xfrm>
                <a:off x="3725" y="2232"/>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7" name="Freeform 156"/>
              <p:cNvSpPr>
                <a:spLocks/>
              </p:cNvSpPr>
              <p:nvPr/>
            </p:nvSpPr>
            <p:spPr bwMode="auto">
              <a:xfrm>
                <a:off x="3775" y="2236"/>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8" name="Freeform 157"/>
              <p:cNvSpPr>
                <a:spLocks/>
              </p:cNvSpPr>
              <p:nvPr/>
            </p:nvSpPr>
            <p:spPr bwMode="auto">
              <a:xfrm>
                <a:off x="3826" y="2228"/>
                <a:ext cx="57" cy="51"/>
              </a:xfrm>
              <a:custGeom>
                <a:avLst/>
                <a:gdLst>
                  <a:gd name="T0" fmla="*/ 28 w 57"/>
                  <a:gd name="T1" fmla="*/ 0 h 51"/>
                  <a:gd name="T2" fmla="*/ 0 w 57"/>
                  <a:gd name="T3" fmla="*/ 51 h 51"/>
                  <a:gd name="T4" fmla="*/ 57 w 57"/>
                  <a:gd name="T5" fmla="*/ 51 h 51"/>
                  <a:gd name="T6" fmla="*/ 28 w 57"/>
                  <a:gd name="T7" fmla="*/ 0 h 51"/>
                </a:gdLst>
                <a:ahLst/>
                <a:cxnLst>
                  <a:cxn ang="0">
                    <a:pos x="T0" y="T1"/>
                  </a:cxn>
                  <a:cxn ang="0">
                    <a:pos x="T2" y="T3"/>
                  </a:cxn>
                  <a:cxn ang="0">
                    <a:pos x="T4" y="T5"/>
                  </a:cxn>
                  <a:cxn ang="0">
                    <a:pos x="T6" y="T7"/>
                  </a:cxn>
                </a:cxnLst>
                <a:rect l="0" t="0" r="r" b="b"/>
                <a:pathLst>
                  <a:path w="57" h="51">
                    <a:moveTo>
                      <a:pt x="28" y="0"/>
                    </a:moveTo>
                    <a:lnTo>
                      <a:pt x="0" y="51"/>
                    </a:lnTo>
                    <a:lnTo>
                      <a:pt x="57"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19" name="Freeform 158"/>
              <p:cNvSpPr>
                <a:spLocks/>
              </p:cNvSpPr>
              <p:nvPr/>
            </p:nvSpPr>
            <p:spPr bwMode="auto">
              <a:xfrm>
                <a:off x="3876" y="2200"/>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0" name="Freeform 159"/>
              <p:cNvSpPr>
                <a:spLocks/>
              </p:cNvSpPr>
              <p:nvPr/>
            </p:nvSpPr>
            <p:spPr bwMode="auto">
              <a:xfrm>
                <a:off x="3926" y="2221"/>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1" name="Freeform 160"/>
              <p:cNvSpPr>
                <a:spLocks/>
              </p:cNvSpPr>
              <p:nvPr/>
            </p:nvSpPr>
            <p:spPr bwMode="auto">
              <a:xfrm>
                <a:off x="3977" y="2189"/>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2" name="Freeform 161"/>
              <p:cNvSpPr>
                <a:spLocks/>
              </p:cNvSpPr>
              <p:nvPr/>
            </p:nvSpPr>
            <p:spPr bwMode="auto">
              <a:xfrm>
                <a:off x="4027" y="2167"/>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3" name="Freeform 162"/>
              <p:cNvSpPr>
                <a:spLocks/>
              </p:cNvSpPr>
              <p:nvPr/>
            </p:nvSpPr>
            <p:spPr bwMode="auto">
              <a:xfrm>
                <a:off x="4078" y="2178"/>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4" name="Freeform 163"/>
              <p:cNvSpPr>
                <a:spLocks/>
              </p:cNvSpPr>
              <p:nvPr/>
            </p:nvSpPr>
            <p:spPr bwMode="auto">
              <a:xfrm>
                <a:off x="4128" y="2142"/>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5" name="Freeform 164"/>
              <p:cNvSpPr>
                <a:spLocks/>
              </p:cNvSpPr>
              <p:nvPr/>
            </p:nvSpPr>
            <p:spPr bwMode="auto">
              <a:xfrm>
                <a:off x="4178" y="2167"/>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6" name="Freeform 165"/>
              <p:cNvSpPr>
                <a:spLocks/>
              </p:cNvSpPr>
              <p:nvPr/>
            </p:nvSpPr>
            <p:spPr bwMode="auto">
              <a:xfrm>
                <a:off x="4229" y="2146"/>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7" name="Freeform 166"/>
              <p:cNvSpPr>
                <a:spLocks/>
              </p:cNvSpPr>
              <p:nvPr/>
            </p:nvSpPr>
            <p:spPr bwMode="auto">
              <a:xfrm>
                <a:off x="4279" y="2142"/>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8" name="Freeform 167"/>
              <p:cNvSpPr>
                <a:spLocks/>
              </p:cNvSpPr>
              <p:nvPr/>
            </p:nvSpPr>
            <p:spPr bwMode="auto">
              <a:xfrm>
                <a:off x="4330" y="2131"/>
                <a:ext cx="61" cy="51"/>
              </a:xfrm>
              <a:custGeom>
                <a:avLst/>
                <a:gdLst>
                  <a:gd name="T0" fmla="*/ 28 w 61"/>
                  <a:gd name="T1" fmla="*/ 0 h 51"/>
                  <a:gd name="T2" fmla="*/ 0 w 61"/>
                  <a:gd name="T3" fmla="*/ 51 h 51"/>
                  <a:gd name="T4" fmla="*/ 61 w 61"/>
                  <a:gd name="T5" fmla="*/ 51 h 51"/>
                  <a:gd name="T6" fmla="*/ 28 w 61"/>
                  <a:gd name="T7" fmla="*/ 0 h 51"/>
                </a:gdLst>
                <a:ahLst/>
                <a:cxnLst>
                  <a:cxn ang="0">
                    <a:pos x="T0" y="T1"/>
                  </a:cxn>
                  <a:cxn ang="0">
                    <a:pos x="T2" y="T3"/>
                  </a:cxn>
                  <a:cxn ang="0">
                    <a:pos x="T4" y="T5"/>
                  </a:cxn>
                  <a:cxn ang="0">
                    <a:pos x="T6" y="T7"/>
                  </a:cxn>
                </a:cxnLst>
                <a:rect l="0" t="0" r="r" b="b"/>
                <a:pathLst>
                  <a:path w="61" h="51">
                    <a:moveTo>
                      <a:pt x="28" y="0"/>
                    </a:moveTo>
                    <a:lnTo>
                      <a:pt x="0" y="51"/>
                    </a:lnTo>
                    <a:lnTo>
                      <a:pt x="61"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29" name="Freeform 168"/>
              <p:cNvSpPr>
                <a:spLocks/>
              </p:cNvSpPr>
              <p:nvPr/>
            </p:nvSpPr>
            <p:spPr bwMode="auto">
              <a:xfrm>
                <a:off x="4380" y="2110"/>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0" name="Freeform 169"/>
              <p:cNvSpPr>
                <a:spLocks/>
              </p:cNvSpPr>
              <p:nvPr/>
            </p:nvSpPr>
            <p:spPr bwMode="auto">
              <a:xfrm>
                <a:off x="4430" y="2131"/>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1" name="Freeform 170"/>
              <p:cNvSpPr>
                <a:spLocks/>
              </p:cNvSpPr>
              <p:nvPr/>
            </p:nvSpPr>
            <p:spPr bwMode="auto">
              <a:xfrm>
                <a:off x="4481" y="2088"/>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2" name="Freeform 171"/>
              <p:cNvSpPr>
                <a:spLocks/>
              </p:cNvSpPr>
              <p:nvPr/>
            </p:nvSpPr>
            <p:spPr bwMode="auto">
              <a:xfrm>
                <a:off x="4531" y="2088"/>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3" name="Freeform 172"/>
              <p:cNvSpPr>
                <a:spLocks/>
              </p:cNvSpPr>
              <p:nvPr/>
            </p:nvSpPr>
            <p:spPr bwMode="auto">
              <a:xfrm>
                <a:off x="4582" y="2077"/>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4" name="Freeform 173"/>
              <p:cNvSpPr>
                <a:spLocks/>
              </p:cNvSpPr>
              <p:nvPr/>
            </p:nvSpPr>
            <p:spPr bwMode="auto">
              <a:xfrm>
                <a:off x="4632" y="205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5" name="Freeform 174"/>
              <p:cNvSpPr>
                <a:spLocks/>
              </p:cNvSpPr>
              <p:nvPr/>
            </p:nvSpPr>
            <p:spPr bwMode="auto">
              <a:xfrm>
                <a:off x="4682" y="2077"/>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6" name="Freeform 175"/>
              <p:cNvSpPr>
                <a:spLocks/>
              </p:cNvSpPr>
              <p:nvPr/>
            </p:nvSpPr>
            <p:spPr bwMode="auto">
              <a:xfrm>
                <a:off x="4733" y="205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7" name="Freeform 176"/>
              <p:cNvSpPr>
                <a:spLocks/>
              </p:cNvSpPr>
              <p:nvPr/>
            </p:nvSpPr>
            <p:spPr bwMode="auto">
              <a:xfrm>
                <a:off x="4783" y="2045"/>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8" name="Freeform 177"/>
              <p:cNvSpPr>
                <a:spLocks/>
              </p:cNvSpPr>
              <p:nvPr/>
            </p:nvSpPr>
            <p:spPr bwMode="auto">
              <a:xfrm>
                <a:off x="4834" y="205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9" name="Freeform 178"/>
              <p:cNvSpPr>
                <a:spLocks/>
              </p:cNvSpPr>
              <p:nvPr/>
            </p:nvSpPr>
            <p:spPr bwMode="auto">
              <a:xfrm>
                <a:off x="4884" y="202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0" name="Freeform 179"/>
              <p:cNvSpPr>
                <a:spLocks/>
              </p:cNvSpPr>
              <p:nvPr/>
            </p:nvSpPr>
            <p:spPr bwMode="auto">
              <a:xfrm>
                <a:off x="4934" y="2020"/>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1" name="Freeform 180"/>
              <p:cNvSpPr>
                <a:spLocks/>
              </p:cNvSpPr>
              <p:nvPr/>
            </p:nvSpPr>
            <p:spPr bwMode="auto">
              <a:xfrm>
                <a:off x="4985" y="1998"/>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2" name="Freeform 181"/>
              <p:cNvSpPr>
                <a:spLocks/>
              </p:cNvSpPr>
              <p:nvPr/>
            </p:nvSpPr>
            <p:spPr bwMode="auto">
              <a:xfrm>
                <a:off x="5035" y="1984"/>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3" name="Freeform 182"/>
              <p:cNvSpPr>
                <a:spLocks/>
              </p:cNvSpPr>
              <p:nvPr/>
            </p:nvSpPr>
            <p:spPr bwMode="auto">
              <a:xfrm>
                <a:off x="5086" y="198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4" name="Freeform 183"/>
              <p:cNvSpPr>
                <a:spLocks/>
              </p:cNvSpPr>
              <p:nvPr/>
            </p:nvSpPr>
            <p:spPr bwMode="auto">
              <a:xfrm>
                <a:off x="5136" y="1984"/>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5" name="Freeform 184"/>
              <p:cNvSpPr>
                <a:spLocks/>
              </p:cNvSpPr>
              <p:nvPr/>
            </p:nvSpPr>
            <p:spPr bwMode="auto">
              <a:xfrm>
                <a:off x="5186" y="1962"/>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6" name="Freeform 185"/>
              <p:cNvSpPr>
                <a:spLocks/>
              </p:cNvSpPr>
              <p:nvPr/>
            </p:nvSpPr>
            <p:spPr bwMode="auto">
              <a:xfrm>
                <a:off x="5240" y="1926"/>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7" name="Freeform 186"/>
              <p:cNvSpPr>
                <a:spLocks/>
              </p:cNvSpPr>
              <p:nvPr/>
            </p:nvSpPr>
            <p:spPr bwMode="auto">
              <a:xfrm>
                <a:off x="5291" y="1930"/>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8" name="Freeform 187"/>
              <p:cNvSpPr>
                <a:spLocks/>
              </p:cNvSpPr>
              <p:nvPr/>
            </p:nvSpPr>
            <p:spPr bwMode="auto">
              <a:xfrm>
                <a:off x="5341" y="193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9" name="Freeform 188"/>
              <p:cNvSpPr>
                <a:spLocks/>
              </p:cNvSpPr>
              <p:nvPr/>
            </p:nvSpPr>
            <p:spPr bwMode="auto">
              <a:xfrm>
                <a:off x="5392" y="1908"/>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0" name="Freeform 189"/>
              <p:cNvSpPr>
                <a:spLocks/>
              </p:cNvSpPr>
              <p:nvPr/>
            </p:nvSpPr>
            <p:spPr bwMode="auto">
              <a:xfrm>
                <a:off x="5442" y="189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1" name="Freeform 190"/>
              <p:cNvSpPr>
                <a:spLocks/>
              </p:cNvSpPr>
              <p:nvPr/>
            </p:nvSpPr>
            <p:spPr bwMode="auto">
              <a:xfrm>
                <a:off x="5492" y="1865"/>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2" name="Freeform 191"/>
              <p:cNvSpPr>
                <a:spLocks/>
              </p:cNvSpPr>
              <p:nvPr/>
            </p:nvSpPr>
            <p:spPr bwMode="auto">
              <a:xfrm>
                <a:off x="5543" y="1876"/>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3" name="Freeform 192"/>
              <p:cNvSpPr>
                <a:spLocks/>
              </p:cNvSpPr>
              <p:nvPr/>
            </p:nvSpPr>
            <p:spPr bwMode="auto">
              <a:xfrm>
                <a:off x="5593" y="1840"/>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4" name="Freeform 193"/>
              <p:cNvSpPr>
                <a:spLocks/>
              </p:cNvSpPr>
              <p:nvPr/>
            </p:nvSpPr>
            <p:spPr bwMode="auto">
              <a:xfrm>
                <a:off x="5644" y="1814"/>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5" name="Freeform 194"/>
              <p:cNvSpPr>
                <a:spLocks/>
              </p:cNvSpPr>
              <p:nvPr/>
            </p:nvSpPr>
            <p:spPr bwMode="auto">
              <a:xfrm>
                <a:off x="5694" y="180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6" name="Freeform 195"/>
              <p:cNvSpPr>
                <a:spLocks/>
              </p:cNvSpPr>
              <p:nvPr/>
            </p:nvSpPr>
            <p:spPr bwMode="auto">
              <a:xfrm>
                <a:off x="5744" y="1800"/>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7" name="Freeform 196"/>
              <p:cNvSpPr>
                <a:spLocks/>
              </p:cNvSpPr>
              <p:nvPr/>
            </p:nvSpPr>
            <p:spPr bwMode="auto">
              <a:xfrm>
                <a:off x="5795" y="1746"/>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8" name="Freeform 197"/>
              <p:cNvSpPr>
                <a:spLocks/>
              </p:cNvSpPr>
              <p:nvPr/>
            </p:nvSpPr>
            <p:spPr bwMode="auto">
              <a:xfrm>
                <a:off x="5845" y="1742"/>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9" name="Freeform 198"/>
              <p:cNvSpPr>
                <a:spLocks/>
              </p:cNvSpPr>
              <p:nvPr/>
            </p:nvSpPr>
            <p:spPr bwMode="auto">
              <a:xfrm>
                <a:off x="5896" y="1681"/>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0" name="Freeform 199"/>
              <p:cNvSpPr>
                <a:spLocks/>
              </p:cNvSpPr>
              <p:nvPr/>
            </p:nvSpPr>
            <p:spPr bwMode="auto">
              <a:xfrm>
                <a:off x="5946" y="1699"/>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1" name="Freeform 200"/>
              <p:cNvSpPr>
                <a:spLocks/>
              </p:cNvSpPr>
              <p:nvPr/>
            </p:nvSpPr>
            <p:spPr bwMode="auto">
              <a:xfrm>
                <a:off x="5996" y="1667"/>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2" name="Freeform 201"/>
              <p:cNvSpPr>
                <a:spLocks/>
              </p:cNvSpPr>
              <p:nvPr/>
            </p:nvSpPr>
            <p:spPr bwMode="auto">
              <a:xfrm>
                <a:off x="6047" y="1624"/>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3" name="Freeform 202"/>
              <p:cNvSpPr>
                <a:spLocks/>
              </p:cNvSpPr>
              <p:nvPr/>
            </p:nvSpPr>
            <p:spPr bwMode="auto">
              <a:xfrm>
                <a:off x="6097" y="1588"/>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4" name="Freeform 203"/>
              <p:cNvSpPr>
                <a:spLocks/>
              </p:cNvSpPr>
              <p:nvPr/>
            </p:nvSpPr>
            <p:spPr bwMode="auto">
              <a:xfrm>
                <a:off x="6148" y="1595"/>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5" name="Freeform 204"/>
              <p:cNvSpPr>
                <a:spLocks/>
              </p:cNvSpPr>
              <p:nvPr/>
            </p:nvSpPr>
            <p:spPr bwMode="auto">
              <a:xfrm>
                <a:off x="6198" y="151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7" name="Freeform 206"/>
            <p:cNvSpPr>
              <a:spLocks/>
            </p:cNvSpPr>
            <p:nvPr/>
          </p:nvSpPr>
          <p:spPr bwMode="auto">
            <a:xfrm>
              <a:off x="6248" y="1465"/>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 name="Freeform 207"/>
            <p:cNvSpPr>
              <a:spLocks/>
            </p:cNvSpPr>
            <p:nvPr/>
          </p:nvSpPr>
          <p:spPr bwMode="auto">
            <a:xfrm>
              <a:off x="6299" y="1436"/>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 name="Freeform 208"/>
            <p:cNvSpPr>
              <a:spLocks/>
            </p:cNvSpPr>
            <p:nvPr/>
          </p:nvSpPr>
          <p:spPr bwMode="auto">
            <a:xfrm>
              <a:off x="6349" y="1426"/>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 name="Freeform 209"/>
            <p:cNvSpPr>
              <a:spLocks/>
            </p:cNvSpPr>
            <p:nvPr/>
          </p:nvSpPr>
          <p:spPr bwMode="auto">
            <a:xfrm>
              <a:off x="6400" y="1346"/>
              <a:ext cx="61" cy="51"/>
            </a:xfrm>
            <a:custGeom>
              <a:avLst/>
              <a:gdLst>
                <a:gd name="T0" fmla="*/ 28 w 61"/>
                <a:gd name="T1" fmla="*/ 0 h 51"/>
                <a:gd name="T2" fmla="*/ 0 w 61"/>
                <a:gd name="T3" fmla="*/ 51 h 51"/>
                <a:gd name="T4" fmla="*/ 61 w 61"/>
                <a:gd name="T5" fmla="*/ 51 h 51"/>
                <a:gd name="T6" fmla="*/ 28 w 61"/>
                <a:gd name="T7" fmla="*/ 0 h 51"/>
              </a:gdLst>
              <a:ahLst/>
              <a:cxnLst>
                <a:cxn ang="0">
                  <a:pos x="T0" y="T1"/>
                </a:cxn>
                <a:cxn ang="0">
                  <a:pos x="T2" y="T3"/>
                </a:cxn>
                <a:cxn ang="0">
                  <a:pos x="T4" y="T5"/>
                </a:cxn>
                <a:cxn ang="0">
                  <a:pos x="T6" y="T7"/>
                </a:cxn>
              </a:cxnLst>
              <a:rect l="0" t="0" r="r" b="b"/>
              <a:pathLst>
                <a:path w="61" h="51">
                  <a:moveTo>
                    <a:pt x="28" y="0"/>
                  </a:moveTo>
                  <a:lnTo>
                    <a:pt x="0" y="51"/>
                  </a:lnTo>
                  <a:lnTo>
                    <a:pt x="61"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 name="Freeform 210"/>
            <p:cNvSpPr>
              <a:spLocks/>
            </p:cNvSpPr>
            <p:nvPr/>
          </p:nvSpPr>
          <p:spPr bwMode="auto">
            <a:xfrm>
              <a:off x="6450" y="1364"/>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 name="Freeform 211"/>
            <p:cNvSpPr>
              <a:spLocks/>
            </p:cNvSpPr>
            <p:nvPr/>
          </p:nvSpPr>
          <p:spPr bwMode="auto">
            <a:xfrm>
              <a:off x="6500" y="1375"/>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 name="Freeform 212"/>
            <p:cNvSpPr>
              <a:spLocks/>
            </p:cNvSpPr>
            <p:nvPr/>
          </p:nvSpPr>
          <p:spPr bwMode="auto">
            <a:xfrm>
              <a:off x="6551" y="139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 name="Freeform 213"/>
            <p:cNvSpPr>
              <a:spLocks/>
            </p:cNvSpPr>
            <p:nvPr/>
          </p:nvSpPr>
          <p:spPr bwMode="auto">
            <a:xfrm>
              <a:off x="1583" y="1631"/>
              <a:ext cx="5000" cy="1281"/>
            </a:xfrm>
            <a:custGeom>
              <a:avLst/>
              <a:gdLst>
                <a:gd name="T0" fmla="*/ 0 w 1389"/>
                <a:gd name="T1" fmla="*/ 356 h 356"/>
                <a:gd name="T2" fmla="*/ 694 w 1389"/>
                <a:gd name="T3" fmla="*/ 178 h 356"/>
                <a:gd name="T4" fmla="*/ 1389 w 1389"/>
                <a:gd name="T5" fmla="*/ 0 h 356"/>
              </a:gdLst>
              <a:ahLst/>
              <a:cxnLst>
                <a:cxn ang="0">
                  <a:pos x="T0" y="T1"/>
                </a:cxn>
                <a:cxn ang="0">
                  <a:pos x="T2" y="T3"/>
                </a:cxn>
                <a:cxn ang="0">
                  <a:pos x="T4" y="T5"/>
                </a:cxn>
              </a:cxnLst>
              <a:rect l="0" t="0" r="r" b="b"/>
              <a:pathLst>
                <a:path w="1389" h="356">
                  <a:moveTo>
                    <a:pt x="0" y="356"/>
                  </a:moveTo>
                  <a:lnTo>
                    <a:pt x="694" y="178"/>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 name="Freeform 214"/>
            <p:cNvSpPr>
              <a:spLocks/>
            </p:cNvSpPr>
            <p:nvPr/>
          </p:nvSpPr>
          <p:spPr bwMode="auto">
            <a:xfrm>
              <a:off x="1583" y="1562"/>
              <a:ext cx="5000" cy="1271"/>
            </a:xfrm>
            <a:custGeom>
              <a:avLst/>
              <a:gdLst>
                <a:gd name="T0" fmla="*/ 0 w 1389"/>
                <a:gd name="T1" fmla="*/ 353 h 353"/>
                <a:gd name="T2" fmla="*/ 694 w 1389"/>
                <a:gd name="T3" fmla="*/ 176 h 353"/>
                <a:gd name="T4" fmla="*/ 1389 w 1389"/>
                <a:gd name="T5" fmla="*/ 0 h 353"/>
              </a:gdLst>
              <a:ahLst/>
              <a:cxnLst>
                <a:cxn ang="0">
                  <a:pos x="T0" y="T1"/>
                </a:cxn>
                <a:cxn ang="0">
                  <a:pos x="T2" y="T3"/>
                </a:cxn>
                <a:cxn ang="0">
                  <a:pos x="T4" y="T5"/>
                </a:cxn>
              </a:cxnLst>
              <a:rect l="0" t="0" r="r" b="b"/>
              <a:pathLst>
                <a:path w="1389" h="353">
                  <a:moveTo>
                    <a:pt x="0" y="353"/>
                  </a:moveTo>
                  <a:lnTo>
                    <a:pt x="694" y="176"/>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 name="Line 215"/>
            <p:cNvSpPr>
              <a:spLocks noChangeShapeType="1"/>
            </p:cNvSpPr>
            <p:nvPr/>
          </p:nvSpPr>
          <p:spPr bwMode="auto">
            <a:xfrm flipV="1">
              <a:off x="2792" y="2513"/>
              <a:ext cx="0" cy="6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 name="Line 216"/>
            <p:cNvSpPr>
              <a:spLocks noChangeShapeType="1"/>
            </p:cNvSpPr>
            <p:nvPr/>
          </p:nvSpPr>
          <p:spPr bwMode="auto">
            <a:xfrm flipV="1">
              <a:off x="5320" y="1962"/>
              <a:ext cx="0" cy="54"/>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 name="Rectangle 217"/>
            <p:cNvSpPr>
              <a:spLocks noChangeArrowheads="1"/>
            </p:cNvSpPr>
            <p:nvPr/>
          </p:nvSpPr>
          <p:spPr bwMode="auto">
            <a:xfrm>
              <a:off x="2846" y="2772"/>
              <a:ext cx="95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smtClean="0">
                  <a:solidFill>
                    <a:srgbClr val="000000"/>
                  </a:solidFill>
                </a:rPr>
                <a:t>Diff. at p=25: -1.4</a:t>
              </a:r>
              <a:endParaRPr lang="en-US" altLang="en-US" smtClean="0">
                <a:solidFill>
                  <a:prstClr val="black"/>
                </a:solidFill>
              </a:endParaRPr>
            </a:p>
          </p:txBody>
        </p:sp>
        <p:sp>
          <p:nvSpPr>
            <p:cNvPr id="19" name="Rectangle 218"/>
            <p:cNvSpPr>
              <a:spLocks noChangeArrowheads="1"/>
            </p:cNvSpPr>
            <p:nvPr/>
          </p:nvSpPr>
          <p:spPr bwMode="auto">
            <a:xfrm>
              <a:off x="5374" y="2102"/>
              <a:ext cx="95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smtClean="0">
                  <a:solidFill>
                    <a:srgbClr val="000000"/>
                  </a:solidFill>
                </a:rPr>
                <a:t>Diff. at p=75: -1.0</a:t>
              </a:r>
              <a:endParaRPr lang="en-US" altLang="en-US" smtClean="0">
                <a:solidFill>
                  <a:prstClr val="black"/>
                </a:solidFill>
              </a:endParaRPr>
            </a:p>
          </p:txBody>
        </p:sp>
        <p:sp>
          <p:nvSpPr>
            <p:cNvPr id="20" name="Line 219"/>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 name="Line 220"/>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 name="Rectangle 221"/>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23" name="Line 222"/>
            <p:cNvSpPr>
              <a:spLocks noChangeShapeType="1"/>
            </p:cNvSpPr>
            <p:nvPr/>
          </p:nvSpPr>
          <p:spPr bwMode="auto">
            <a:xfrm flipH="1">
              <a:off x="1378" y="258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 name="Rectangle 223"/>
            <p:cNvSpPr>
              <a:spLocks noChangeArrowheads="1"/>
            </p:cNvSpPr>
            <p:nvPr/>
          </p:nvSpPr>
          <p:spPr bwMode="auto">
            <a:xfrm rot="16200000">
              <a:off x="1153" y="244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25" name="Line 224"/>
            <p:cNvSpPr>
              <a:spLocks noChangeShapeType="1"/>
            </p:cNvSpPr>
            <p:nvPr/>
          </p:nvSpPr>
          <p:spPr bwMode="auto">
            <a:xfrm flipH="1">
              <a:off x="1378" y="154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 name="Rectangle 225"/>
            <p:cNvSpPr>
              <a:spLocks noChangeArrowheads="1"/>
            </p:cNvSpPr>
            <p:nvPr/>
          </p:nvSpPr>
          <p:spPr bwMode="auto">
            <a:xfrm rot="16200000">
              <a:off x="1153" y="1412"/>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27" name="Line 226"/>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 name="Rectangle 227"/>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29" name="Rectangle 228"/>
            <p:cNvSpPr>
              <a:spLocks noChangeArrowheads="1"/>
            </p:cNvSpPr>
            <p:nvPr/>
          </p:nvSpPr>
          <p:spPr bwMode="auto">
            <a:xfrm rot="16200000">
              <a:off x="-168" y="1915"/>
              <a:ext cx="245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Mean Child Individual Income Rank</a:t>
              </a:r>
              <a:endParaRPr lang="en-US" altLang="en-US" smtClean="0">
                <a:solidFill>
                  <a:prstClr val="black"/>
                </a:solidFill>
              </a:endParaRPr>
            </a:p>
          </p:txBody>
        </p:sp>
        <p:sp>
          <p:nvSpPr>
            <p:cNvPr id="30" name="Line 229"/>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 name="Line 230"/>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4" name="Rectangle 231"/>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65" name="Line 232"/>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6" name="Rectangle 233"/>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67" name="Line 234"/>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 name="Rectangle 235"/>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69" name="Line 236"/>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 name="Rectangle 237"/>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71" name="Line 238"/>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3" name="Rectangle 239"/>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74" name="Line 240"/>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5" name="Rectangle 241"/>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sp>
          <p:nvSpPr>
            <p:cNvPr id="76" name="Rectangle 242"/>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Parent Household Income Rank</a:t>
              </a:r>
              <a:endParaRPr lang="en-US" altLang="en-US" smtClean="0">
                <a:solidFill>
                  <a:prstClr val="black"/>
                </a:solidFill>
              </a:endParaRPr>
            </a:p>
          </p:txBody>
        </p:sp>
        <p:sp>
          <p:nvSpPr>
            <p:cNvPr id="77" name="Rectangle 243"/>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8" name="Oval 244"/>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9" name="Freeform 245"/>
            <p:cNvSpPr>
              <a:spLocks/>
            </p:cNvSpPr>
            <p:nvPr/>
          </p:nvSpPr>
          <p:spPr bwMode="auto">
            <a:xfrm>
              <a:off x="6072" y="345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0" name="Rectangle 246"/>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White</a:t>
              </a:r>
              <a:endParaRPr lang="en-US" altLang="en-US" smtClean="0">
                <a:solidFill>
                  <a:prstClr val="black"/>
                </a:solidFill>
              </a:endParaRPr>
            </a:p>
          </p:txBody>
        </p:sp>
        <p:sp>
          <p:nvSpPr>
            <p:cNvPr id="81" name="Rectangle 247"/>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Black</a:t>
              </a:r>
              <a:endParaRPr lang="en-US" altLang="en-US" smtClean="0">
                <a:solidFill>
                  <a:prstClr val="black"/>
                </a:solidFill>
              </a:endParaRPr>
            </a:p>
          </p:txBody>
        </p:sp>
        <p:sp>
          <p:nvSpPr>
            <p:cNvPr id="82" name="Rectangle 248"/>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smtClean="0">
                  <a:solidFill>
                    <a:srgbClr val="1E2D53"/>
                  </a:solidFill>
                </a:rPr>
                <a:t> </a:t>
              </a:r>
              <a:endParaRPr lang="en-US" altLang="en-US" smtClean="0">
                <a:solidFill>
                  <a:prstClr val="black"/>
                </a:solidFill>
              </a:endParaRPr>
            </a:p>
          </p:txBody>
        </p:sp>
      </p:grpSp>
      <p:sp>
        <p:nvSpPr>
          <p:cNvPr id="3" name="AutoShape 3"/>
          <p:cNvSpPr>
            <a:spLocks noChangeAspect="1" noChangeArrowheads="1" noTextEdit="1"/>
          </p:cNvSpPr>
          <p:nvPr/>
        </p:nvSpPr>
        <p:spPr bwMode="auto">
          <a:xfrm>
            <a:off x="1524001" y="103191"/>
            <a:ext cx="9144000" cy="665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2" tIns="45718" rIns="91422" bIns="45718" numCol="1" anchor="t" anchorCtr="0" compatLnSpc="1">
            <a:prstTxWarp prst="textNoShape">
              <a:avLst/>
            </a:prstTxWarp>
          </a:bodyPr>
          <a:lstStyle/>
          <a:p>
            <a:pPr defTabSz="914196"/>
            <a:endParaRPr lang="en-US" sz="1900">
              <a:solidFill>
                <a:srgbClr val="000000"/>
              </a:solidFill>
            </a:endParaRPr>
          </a:p>
        </p:txBody>
      </p:sp>
      <p:sp>
        <p:nvSpPr>
          <p:cNvPr id="72" name="Rectangle 267"/>
          <p:cNvSpPr>
            <a:spLocks noChangeArrowheads="1"/>
          </p:cNvSpPr>
          <p:nvPr/>
        </p:nvSpPr>
        <p:spPr bwMode="auto">
          <a:xfrm>
            <a:off x="6384927" y="303220"/>
            <a:ext cx="89768" cy="389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2500">
                <a:solidFill>
                  <a:srgbClr val="1E2D53"/>
                </a:solidFill>
              </a:rPr>
              <a:t> </a:t>
            </a:r>
            <a:endParaRPr lang="en-US" altLang="en-US" sz="1900">
              <a:solidFill>
                <a:srgbClr val="000000"/>
              </a:solidFill>
            </a:endParaRPr>
          </a:p>
        </p:txBody>
      </p:sp>
      <p:sp>
        <p:nvSpPr>
          <p:cNvPr id="273" name="TextBox 92"/>
          <p:cNvSpPr txBox="1"/>
          <p:nvPr/>
        </p:nvSpPr>
        <p:spPr>
          <a:xfrm>
            <a:off x="1647731" y="56705"/>
            <a:ext cx="9228500" cy="677107"/>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rPr>
              <a:t>Black-White Gap in Child Individual Income Rank vs. Parent Income Rank</a:t>
            </a:r>
          </a:p>
          <a:p>
            <a:pPr algn="ctr" defTabSz="914196">
              <a:defRPr/>
            </a:pPr>
            <a:r>
              <a:rPr lang="en-US" sz="1900" kern="0" dirty="0">
                <a:solidFill>
                  <a:srgbClr val="1E2D53"/>
                </a:solidFill>
                <a:latin typeface="Arial"/>
              </a:rPr>
              <a:t>Female Children</a:t>
            </a:r>
          </a:p>
        </p:txBody>
      </p:sp>
    </p:spTree>
    <p:extLst>
      <p:ext uri="{BB962C8B-B14F-4D97-AF65-F5344CB8AC3E}">
        <p14:creationId xmlns:p14="http://schemas.microsoft.com/office/powerpoint/2010/main" val="2482989205"/>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1" name="Group 4"/>
          <p:cNvGrpSpPr>
            <a:grpSpLocks noChangeAspect="1"/>
          </p:cNvGrpSpPr>
          <p:nvPr/>
        </p:nvGrpSpPr>
        <p:grpSpPr bwMode="auto">
          <a:xfrm>
            <a:off x="1374775" y="-6350"/>
            <a:ext cx="9442450" cy="6870700"/>
            <a:chOff x="866" y="-4"/>
            <a:chExt cx="5948" cy="4328"/>
          </a:xfrm>
        </p:grpSpPr>
        <p:sp>
          <p:nvSpPr>
            <p:cNvPr id="912"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913" name="Group 205"/>
            <p:cNvGrpSpPr>
              <a:grpSpLocks/>
            </p:cNvGrpSpPr>
            <p:nvPr/>
          </p:nvGrpSpPr>
          <p:grpSpPr bwMode="auto">
            <a:xfrm>
              <a:off x="866" y="-4"/>
              <a:ext cx="5948" cy="4328"/>
              <a:chOff x="866" y="-4"/>
              <a:chExt cx="5948" cy="4328"/>
            </a:xfrm>
          </p:grpSpPr>
          <p:sp>
            <p:nvSpPr>
              <p:cNvPr id="1384"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85"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86"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87"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88" name="Line 9"/>
              <p:cNvSpPr>
                <a:spLocks noChangeShapeType="1"/>
              </p:cNvSpPr>
              <p:nvPr/>
            </p:nvSpPr>
            <p:spPr bwMode="auto">
              <a:xfrm>
                <a:off x="1435" y="258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89" name="Line 10"/>
              <p:cNvSpPr>
                <a:spLocks noChangeShapeType="1"/>
              </p:cNvSpPr>
              <p:nvPr/>
            </p:nvSpPr>
            <p:spPr bwMode="auto">
              <a:xfrm>
                <a:off x="1435" y="154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0" name="Line 11"/>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1" name="Oval 12"/>
              <p:cNvSpPr>
                <a:spLocks noChangeArrowheads="1"/>
              </p:cNvSpPr>
              <p:nvPr/>
            </p:nvSpPr>
            <p:spPr bwMode="auto">
              <a:xfrm>
                <a:off x="1565" y="27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2" name="Oval 13"/>
              <p:cNvSpPr>
                <a:spLocks noChangeArrowheads="1"/>
              </p:cNvSpPr>
              <p:nvPr/>
            </p:nvSpPr>
            <p:spPr bwMode="auto">
              <a:xfrm>
                <a:off x="1615" y="2714"/>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3" name="Oval 14"/>
              <p:cNvSpPr>
                <a:spLocks noChangeArrowheads="1"/>
              </p:cNvSpPr>
              <p:nvPr/>
            </p:nvSpPr>
            <p:spPr bwMode="auto">
              <a:xfrm>
                <a:off x="1666" y="2765"/>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4" name="Oval 15"/>
              <p:cNvSpPr>
                <a:spLocks noChangeArrowheads="1"/>
              </p:cNvSpPr>
              <p:nvPr/>
            </p:nvSpPr>
            <p:spPr bwMode="auto">
              <a:xfrm>
                <a:off x="1716" y="27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5" name="Oval 16"/>
              <p:cNvSpPr>
                <a:spLocks noChangeArrowheads="1"/>
              </p:cNvSpPr>
              <p:nvPr/>
            </p:nvSpPr>
            <p:spPr bwMode="auto">
              <a:xfrm>
                <a:off x="1766" y="27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6" name="Oval 17"/>
              <p:cNvSpPr>
                <a:spLocks noChangeArrowheads="1"/>
              </p:cNvSpPr>
              <p:nvPr/>
            </p:nvSpPr>
            <p:spPr bwMode="auto">
              <a:xfrm>
                <a:off x="1817" y="27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7" name="Oval 18"/>
              <p:cNvSpPr>
                <a:spLocks noChangeArrowheads="1"/>
              </p:cNvSpPr>
              <p:nvPr/>
            </p:nvSpPr>
            <p:spPr bwMode="auto">
              <a:xfrm>
                <a:off x="1867" y="27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8" name="Oval 19"/>
              <p:cNvSpPr>
                <a:spLocks noChangeArrowheads="1"/>
              </p:cNvSpPr>
              <p:nvPr/>
            </p:nvSpPr>
            <p:spPr bwMode="auto">
              <a:xfrm>
                <a:off x="1918" y="27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99" name="Oval 20"/>
              <p:cNvSpPr>
                <a:spLocks noChangeArrowheads="1"/>
              </p:cNvSpPr>
              <p:nvPr/>
            </p:nvSpPr>
            <p:spPr bwMode="auto">
              <a:xfrm>
                <a:off x="1968" y="27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00" name="Oval 21"/>
              <p:cNvSpPr>
                <a:spLocks noChangeArrowheads="1"/>
              </p:cNvSpPr>
              <p:nvPr/>
            </p:nvSpPr>
            <p:spPr bwMode="auto">
              <a:xfrm>
                <a:off x="2018" y="26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01" name="Oval 22"/>
              <p:cNvSpPr>
                <a:spLocks noChangeArrowheads="1"/>
              </p:cNvSpPr>
              <p:nvPr/>
            </p:nvSpPr>
            <p:spPr bwMode="auto">
              <a:xfrm>
                <a:off x="2069" y="26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02" name="Oval 23"/>
              <p:cNvSpPr>
                <a:spLocks noChangeArrowheads="1"/>
              </p:cNvSpPr>
              <p:nvPr/>
            </p:nvSpPr>
            <p:spPr bwMode="auto">
              <a:xfrm>
                <a:off x="2119" y="26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03" name="Oval 24"/>
              <p:cNvSpPr>
                <a:spLocks noChangeArrowheads="1"/>
              </p:cNvSpPr>
              <p:nvPr/>
            </p:nvSpPr>
            <p:spPr bwMode="auto">
              <a:xfrm>
                <a:off x="2170" y="26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04" name="Oval 25"/>
              <p:cNvSpPr>
                <a:spLocks noChangeArrowheads="1"/>
              </p:cNvSpPr>
              <p:nvPr/>
            </p:nvSpPr>
            <p:spPr bwMode="auto">
              <a:xfrm>
                <a:off x="2220" y="26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05" name="Oval 26"/>
              <p:cNvSpPr>
                <a:spLocks noChangeArrowheads="1"/>
              </p:cNvSpPr>
              <p:nvPr/>
            </p:nvSpPr>
            <p:spPr bwMode="auto">
              <a:xfrm>
                <a:off x="2270" y="26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06" name="Oval 27"/>
              <p:cNvSpPr>
                <a:spLocks noChangeArrowheads="1"/>
              </p:cNvSpPr>
              <p:nvPr/>
            </p:nvSpPr>
            <p:spPr bwMode="auto">
              <a:xfrm>
                <a:off x="2321" y="26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07" name="Oval 28"/>
              <p:cNvSpPr>
                <a:spLocks noChangeArrowheads="1"/>
              </p:cNvSpPr>
              <p:nvPr/>
            </p:nvSpPr>
            <p:spPr bwMode="auto">
              <a:xfrm>
                <a:off x="2371" y="2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08" name="Oval 29"/>
              <p:cNvSpPr>
                <a:spLocks noChangeArrowheads="1"/>
              </p:cNvSpPr>
              <p:nvPr/>
            </p:nvSpPr>
            <p:spPr bwMode="auto">
              <a:xfrm>
                <a:off x="2422" y="25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09" name="Oval 30"/>
              <p:cNvSpPr>
                <a:spLocks noChangeArrowheads="1"/>
              </p:cNvSpPr>
              <p:nvPr/>
            </p:nvSpPr>
            <p:spPr bwMode="auto">
              <a:xfrm>
                <a:off x="2472" y="26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10" name="Oval 31"/>
              <p:cNvSpPr>
                <a:spLocks noChangeArrowheads="1"/>
              </p:cNvSpPr>
              <p:nvPr/>
            </p:nvSpPr>
            <p:spPr bwMode="auto">
              <a:xfrm>
                <a:off x="2522" y="26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11" name="Oval 32"/>
              <p:cNvSpPr>
                <a:spLocks noChangeArrowheads="1"/>
              </p:cNvSpPr>
              <p:nvPr/>
            </p:nvSpPr>
            <p:spPr bwMode="auto">
              <a:xfrm>
                <a:off x="2573" y="25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12" name="Oval 33"/>
              <p:cNvSpPr>
                <a:spLocks noChangeArrowheads="1"/>
              </p:cNvSpPr>
              <p:nvPr/>
            </p:nvSpPr>
            <p:spPr bwMode="auto">
              <a:xfrm>
                <a:off x="2623" y="26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13" name="Oval 34"/>
              <p:cNvSpPr>
                <a:spLocks noChangeArrowheads="1"/>
              </p:cNvSpPr>
              <p:nvPr/>
            </p:nvSpPr>
            <p:spPr bwMode="auto">
              <a:xfrm>
                <a:off x="2674" y="25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14" name="Oval 35"/>
              <p:cNvSpPr>
                <a:spLocks noChangeArrowheads="1"/>
              </p:cNvSpPr>
              <p:nvPr/>
            </p:nvSpPr>
            <p:spPr bwMode="auto">
              <a:xfrm>
                <a:off x="2724" y="26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15" name="Oval 36"/>
              <p:cNvSpPr>
                <a:spLocks noChangeArrowheads="1"/>
              </p:cNvSpPr>
              <p:nvPr/>
            </p:nvSpPr>
            <p:spPr bwMode="auto">
              <a:xfrm>
                <a:off x="2774" y="25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16" name="Oval 37"/>
              <p:cNvSpPr>
                <a:spLocks noChangeArrowheads="1"/>
              </p:cNvSpPr>
              <p:nvPr/>
            </p:nvSpPr>
            <p:spPr bwMode="auto">
              <a:xfrm>
                <a:off x="2825" y="252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17" name="Oval 38"/>
              <p:cNvSpPr>
                <a:spLocks noChangeArrowheads="1"/>
              </p:cNvSpPr>
              <p:nvPr/>
            </p:nvSpPr>
            <p:spPr bwMode="auto">
              <a:xfrm>
                <a:off x="2875" y="258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18" name="Oval 39"/>
              <p:cNvSpPr>
                <a:spLocks noChangeArrowheads="1"/>
              </p:cNvSpPr>
              <p:nvPr/>
            </p:nvSpPr>
            <p:spPr bwMode="auto">
              <a:xfrm>
                <a:off x="2926" y="251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19" name="Oval 40"/>
              <p:cNvSpPr>
                <a:spLocks noChangeArrowheads="1"/>
              </p:cNvSpPr>
              <p:nvPr/>
            </p:nvSpPr>
            <p:spPr bwMode="auto">
              <a:xfrm>
                <a:off x="2976" y="253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20" name="Oval 41"/>
              <p:cNvSpPr>
                <a:spLocks noChangeArrowheads="1"/>
              </p:cNvSpPr>
              <p:nvPr/>
            </p:nvSpPr>
            <p:spPr bwMode="auto">
              <a:xfrm>
                <a:off x="3026" y="25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21" name="Oval 42"/>
              <p:cNvSpPr>
                <a:spLocks noChangeArrowheads="1"/>
              </p:cNvSpPr>
              <p:nvPr/>
            </p:nvSpPr>
            <p:spPr bwMode="auto">
              <a:xfrm>
                <a:off x="3080" y="24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22" name="Oval 43"/>
              <p:cNvSpPr>
                <a:spLocks noChangeArrowheads="1"/>
              </p:cNvSpPr>
              <p:nvPr/>
            </p:nvSpPr>
            <p:spPr bwMode="auto">
              <a:xfrm>
                <a:off x="3131" y="24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23" name="Oval 44"/>
              <p:cNvSpPr>
                <a:spLocks noChangeArrowheads="1"/>
              </p:cNvSpPr>
              <p:nvPr/>
            </p:nvSpPr>
            <p:spPr bwMode="auto">
              <a:xfrm>
                <a:off x="3181" y="24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24" name="Oval 45"/>
              <p:cNvSpPr>
                <a:spLocks noChangeArrowheads="1"/>
              </p:cNvSpPr>
              <p:nvPr/>
            </p:nvSpPr>
            <p:spPr bwMode="auto">
              <a:xfrm>
                <a:off x="3232" y="24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25" name="Oval 46"/>
              <p:cNvSpPr>
                <a:spLocks noChangeArrowheads="1"/>
              </p:cNvSpPr>
              <p:nvPr/>
            </p:nvSpPr>
            <p:spPr bwMode="auto">
              <a:xfrm>
                <a:off x="3282" y="24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26" name="Oval 47"/>
              <p:cNvSpPr>
                <a:spLocks noChangeArrowheads="1"/>
              </p:cNvSpPr>
              <p:nvPr/>
            </p:nvSpPr>
            <p:spPr bwMode="auto">
              <a:xfrm>
                <a:off x="3332" y="247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27" name="Oval 48"/>
              <p:cNvSpPr>
                <a:spLocks noChangeArrowheads="1"/>
              </p:cNvSpPr>
              <p:nvPr/>
            </p:nvSpPr>
            <p:spPr bwMode="auto">
              <a:xfrm>
                <a:off x="3383" y="24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28" name="Oval 49"/>
              <p:cNvSpPr>
                <a:spLocks noChangeArrowheads="1"/>
              </p:cNvSpPr>
              <p:nvPr/>
            </p:nvSpPr>
            <p:spPr bwMode="auto">
              <a:xfrm>
                <a:off x="3433" y="24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29" name="Oval 50"/>
              <p:cNvSpPr>
                <a:spLocks noChangeArrowheads="1"/>
              </p:cNvSpPr>
              <p:nvPr/>
            </p:nvSpPr>
            <p:spPr bwMode="auto">
              <a:xfrm>
                <a:off x="3484" y="24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30" name="Oval 51"/>
              <p:cNvSpPr>
                <a:spLocks noChangeArrowheads="1"/>
              </p:cNvSpPr>
              <p:nvPr/>
            </p:nvSpPr>
            <p:spPr bwMode="auto">
              <a:xfrm>
                <a:off x="3534" y="2416"/>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31" name="Oval 52"/>
              <p:cNvSpPr>
                <a:spLocks noChangeArrowheads="1"/>
              </p:cNvSpPr>
              <p:nvPr/>
            </p:nvSpPr>
            <p:spPr bwMode="auto">
              <a:xfrm>
                <a:off x="3584" y="24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32" name="Oval 53"/>
              <p:cNvSpPr>
                <a:spLocks noChangeArrowheads="1"/>
              </p:cNvSpPr>
              <p:nvPr/>
            </p:nvSpPr>
            <p:spPr bwMode="auto">
              <a:xfrm>
                <a:off x="3635" y="23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33" name="Oval 54"/>
              <p:cNvSpPr>
                <a:spLocks noChangeArrowheads="1"/>
              </p:cNvSpPr>
              <p:nvPr/>
            </p:nvSpPr>
            <p:spPr bwMode="auto">
              <a:xfrm>
                <a:off x="3685" y="23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34" name="Oval 55"/>
              <p:cNvSpPr>
                <a:spLocks noChangeArrowheads="1"/>
              </p:cNvSpPr>
              <p:nvPr/>
            </p:nvSpPr>
            <p:spPr bwMode="auto">
              <a:xfrm>
                <a:off x="3736" y="23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35" name="Oval 56"/>
              <p:cNvSpPr>
                <a:spLocks noChangeArrowheads="1"/>
              </p:cNvSpPr>
              <p:nvPr/>
            </p:nvSpPr>
            <p:spPr bwMode="auto">
              <a:xfrm>
                <a:off x="3786" y="236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36" name="Oval 57"/>
              <p:cNvSpPr>
                <a:spLocks noChangeArrowheads="1"/>
              </p:cNvSpPr>
              <p:nvPr/>
            </p:nvSpPr>
            <p:spPr bwMode="auto">
              <a:xfrm>
                <a:off x="3836" y="23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37" name="Oval 58"/>
              <p:cNvSpPr>
                <a:spLocks noChangeArrowheads="1"/>
              </p:cNvSpPr>
              <p:nvPr/>
            </p:nvSpPr>
            <p:spPr bwMode="auto">
              <a:xfrm>
                <a:off x="3887" y="23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38" name="Oval 59"/>
              <p:cNvSpPr>
                <a:spLocks noChangeArrowheads="1"/>
              </p:cNvSpPr>
              <p:nvPr/>
            </p:nvSpPr>
            <p:spPr bwMode="auto">
              <a:xfrm>
                <a:off x="3937" y="23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39" name="Oval 60"/>
              <p:cNvSpPr>
                <a:spLocks noChangeArrowheads="1"/>
              </p:cNvSpPr>
              <p:nvPr/>
            </p:nvSpPr>
            <p:spPr bwMode="auto">
              <a:xfrm>
                <a:off x="3988" y="23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0" name="Oval 61"/>
              <p:cNvSpPr>
                <a:spLocks noChangeArrowheads="1"/>
              </p:cNvSpPr>
              <p:nvPr/>
            </p:nvSpPr>
            <p:spPr bwMode="auto">
              <a:xfrm>
                <a:off x="4038" y="23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1" name="Oval 62"/>
              <p:cNvSpPr>
                <a:spLocks noChangeArrowheads="1"/>
              </p:cNvSpPr>
              <p:nvPr/>
            </p:nvSpPr>
            <p:spPr bwMode="auto">
              <a:xfrm>
                <a:off x="4088" y="23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2" name="Oval 63"/>
              <p:cNvSpPr>
                <a:spLocks noChangeArrowheads="1"/>
              </p:cNvSpPr>
              <p:nvPr/>
            </p:nvSpPr>
            <p:spPr bwMode="auto">
              <a:xfrm>
                <a:off x="4139" y="22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3" name="Oval 64"/>
              <p:cNvSpPr>
                <a:spLocks noChangeArrowheads="1"/>
              </p:cNvSpPr>
              <p:nvPr/>
            </p:nvSpPr>
            <p:spPr bwMode="auto">
              <a:xfrm>
                <a:off x="4189" y="23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4" name="Oval 65"/>
              <p:cNvSpPr>
                <a:spLocks noChangeArrowheads="1"/>
              </p:cNvSpPr>
              <p:nvPr/>
            </p:nvSpPr>
            <p:spPr bwMode="auto">
              <a:xfrm>
                <a:off x="4240" y="232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5" name="Oval 66"/>
              <p:cNvSpPr>
                <a:spLocks noChangeArrowheads="1"/>
              </p:cNvSpPr>
              <p:nvPr/>
            </p:nvSpPr>
            <p:spPr bwMode="auto">
              <a:xfrm>
                <a:off x="4290" y="22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6" name="Oval 67"/>
              <p:cNvSpPr>
                <a:spLocks noChangeArrowheads="1"/>
              </p:cNvSpPr>
              <p:nvPr/>
            </p:nvSpPr>
            <p:spPr bwMode="auto">
              <a:xfrm>
                <a:off x="4340" y="22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7" name="Oval 68"/>
              <p:cNvSpPr>
                <a:spLocks noChangeArrowheads="1"/>
              </p:cNvSpPr>
              <p:nvPr/>
            </p:nvSpPr>
            <p:spPr bwMode="auto">
              <a:xfrm>
                <a:off x="4391" y="22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8" name="Oval 69"/>
              <p:cNvSpPr>
                <a:spLocks noChangeArrowheads="1"/>
              </p:cNvSpPr>
              <p:nvPr/>
            </p:nvSpPr>
            <p:spPr bwMode="auto">
              <a:xfrm>
                <a:off x="4441" y="22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49" name="Oval 70"/>
              <p:cNvSpPr>
                <a:spLocks noChangeArrowheads="1"/>
              </p:cNvSpPr>
              <p:nvPr/>
            </p:nvSpPr>
            <p:spPr bwMode="auto">
              <a:xfrm>
                <a:off x="4492" y="22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0" name="Oval 71"/>
              <p:cNvSpPr>
                <a:spLocks noChangeArrowheads="1"/>
              </p:cNvSpPr>
              <p:nvPr/>
            </p:nvSpPr>
            <p:spPr bwMode="auto">
              <a:xfrm>
                <a:off x="4542"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1" name="Oval 72"/>
              <p:cNvSpPr>
                <a:spLocks noChangeArrowheads="1"/>
              </p:cNvSpPr>
              <p:nvPr/>
            </p:nvSpPr>
            <p:spPr bwMode="auto">
              <a:xfrm>
                <a:off x="4592" y="21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2" name="Oval 73"/>
              <p:cNvSpPr>
                <a:spLocks noChangeArrowheads="1"/>
              </p:cNvSpPr>
              <p:nvPr/>
            </p:nvSpPr>
            <p:spPr bwMode="auto">
              <a:xfrm>
                <a:off x="4643" y="22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3" name="Oval 74"/>
              <p:cNvSpPr>
                <a:spLocks noChangeArrowheads="1"/>
              </p:cNvSpPr>
              <p:nvPr/>
            </p:nvSpPr>
            <p:spPr bwMode="auto">
              <a:xfrm>
                <a:off x="4693" y="218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4" name="Oval 75"/>
              <p:cNvSpPr>
                <a:spLocks noChangeArrowheads="1"/>
              </p:cNvSpPr>
              <p:nvPr/>
            </p:nvSpPr>
            <p:spPr bwMode="auto">
              <a:xfrm>
                <a:off x="4747" y="2160"/>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5" name="Oval 76"/>
              <p:cNvSpPr>
                <a:spLocks noChangeArrowheads="1"/>
              </p:cNvSpPr>
              <p:nvPr/>
            </p:nvSpPr>
            <p:spPr bwMode="auto">
              <a:xfrm>
                <a:off x="4798" y="2117"/>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6" name="Oval 77"/>
              <p:cNvSpPr>
                <a:spLocks noChangeArrowheads="1"/>
              </p:cNvSpPr>
              <p:nvPr/>
            </p:nvSpPr>
            <p:spPr bwMode="auto">
              <a:xfrm>
                <a:off x="4848" y="21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7" name="Oval 78"/>
              <p:cNvSpPr>
                <a:spLocks noChangeArrowheads="1"/>
              </p:cNvSpPr>
              <p:nvPr/>
            </p:nvSpPr>
            <p:spPr bwMode="auto">
              <a:xfrm>
                <a:off x="4898" y="21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8" name="Oval 79"/>
              <p:cNvSpPr>
                <a:spLocks noChangeArrowheads="1"/>
              </p:cNvSpPr>
              <p:nvPr/>
            </p:nvSpPr>
            <p:spPr bwMode="auto">
              <a:xfrm>
                <a:off x="4949" y="21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59" name="Oval 80"/>
              <p:cNvSpPr>
                <a:spLocks noChangeArrowheads="1"/>
              </p:cNvSpPr>
              <p:nvPr/>
            </p:nvSpPr>
            <p:spPr bwMode="auto">
              <a:xfrm>
                <a:off x="4999" y="20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0" name="Oval 81"/>
              <p:cNvSpPr>
                <a:spLocks noChangeArrowheads="1"/>
              </p:cNvSpPr>
              <p:nvPr/>
            </p:nvSpPr>
            <p:spPr bwMode="auto">
              <a:xfrm>
                <a:off x="5050" y="20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1" name="Oval 82"/>
              <p:cNvSpPr>
                <a:spLocks noChangeArrowheads="1"/>
              </p:cNvSpPr>
              <p:nvPr/>
            </p:nvSpPr>
            <p:spPr bwMode="auto">
              <a:xfrm>
                <a:off x="5100" y="204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2" name="Oval 83"/>
              <p:cNvSpPr>
                <a:spLocks noChangeArrowheads="1"/>
              </p:cNvSpPr>
              <p:nvPr/>
            </p:nvSpPr>
            <p:spPr bwMode="auto">
              <a:xfrm>
                <a:off x="5150" y="20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3" name="Oval 84"/>
              <p:cNvSpPr>
                <a:spLocks noChangeArrowheads="1"/>
              </p:cNvSpPr>
              <p:nvPr/>
            </p:nvSpPr>
            <p:spPr bwMode="auto">
              <a:xfrm>
                <a:off x="5201" y="20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4" name="Oval 85"/>
              <p:cNvSpPr>
                <a:spLocks noChangeArrowheads="1"/>
              </p:cNvSpPr>
              <p:nvPr/>
            </p:nvSpPr>
            <p:spPr bwMode="auto">
              <a:xfrm>
                <a:off x="5251" y="19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5" name="Oval 86"/>
              <p:cNvSpPr>
                <a:spLocks noChangeArrowheads="1"/>
              </p:cNvSpPr>
              <p:nvPr/>
            </p:nvSpPr>
            <p:spPr bwMode="auto">
              <a:xfrm>
                <a:off x="5302" y="1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6" name="Oval 87"/>
              <p:cNvSpPr>
                <a:spLocks noChangeArrowheads="1"/>
              </p:cNvSpPr>
              <p:nvPr/>
            </p:nvSpPr>
            <p:spPr bwMode="auto">
              <a:xfrm>
                <a:off x="5352" y="19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7" name="Oval 88"/>
              <p:cNvSpPr>
                <a:spLocks noChangeArrowheads="1"/>
              </p:cNvSpPr>
              <p:nvPr/>
            </p:nvSpPr>
            <p:spPr bwMode="auto">
              <a:xfrm>
                <a:off x="5402" y="18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8" name="Oval 89"/>
              <p:cNvSpPr>
                <a:spLocks noChangeArrowheads="1"/>
              </p:cNvSpPr>
              <p:nvPr/>
            </p:nvSpPr>
            <p:spPr bwMode="auto">
              <a:xfrm>
                <a:off x="5453" y="19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69" name="Oval 90"/>
              <p:cNvSpPr>
                <a:spLocks noChangeArrowheads="1"/>
              </p:cNvSpPr>
              <p:nvPr/>
            </p:nvSpPr>
            <p:spPr bwMode="auto">
              <a:xfrm>
                <a:off x="5503" y="19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0" name="Oval 91"/>
              <p:cNvSpPr>
                <a:spLocks noChangeArrowheads="1"/>
              </p:cNvSpPr>
              <p:nvPr/>
            </p:nvSpPr>
            <p:spPr bwMode="auto">
              <a:xfrm>
                <a:off x="5554" y="18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1" name="Oval 92"/>
              <p:cNvSpPr>
                <a:spLocks noChangeArrowheads="1"/>
              </p:cNvSpPr>
              <p:nvPr/>
            </p:nvSpPr>
            <p:spPr bwMode="auto">
              <a:xfrm>
                <a:off x="5604" y="182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2" name="Oval 93"/>
              <p:cNvSpPr>
                <a:spLocks noChangeArrowheads="1"/>
              </p:cNvSpPr>
              <p:nvPr/>
            </p:nvSpPr>
            <p:spPr bwMode="auto">
              <a:xfrm>
                <a:off x="5654" y="17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3" name="Oval 94"/>
              <p:cNvSpPr>
                <a:spLocks noChangeArrowheads="1"/>
              </p:cNvSpPr>
              <p:nvPr/>
            </p:nvSpPr>
            <p:spPr bwMode="auto">
              <a:xfrm>
                <a:off x="5705" y="17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4" name="Oval 95"/>
              <p:cNvSpPr>
                <a:spLocks noChangeArrowheads="1"/>
              </p:cNvSpPr>
              <p:nvPr/>
            </p:nvSpPr>
            <p:spPr bwMode="auto">
              <a:xfrm>
                <a:off x="5755" y="17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5" name="Oval 96"/>
              <p:cNvSpPr>
                <a:spLocks noChangeArrowheads="1"/>
              </p:cNvSpPr>
              <p:nvPr/>
            </p:nvSpPr>
            <p:spPr bwMode="auto">
              <a:xfrm>
                <a:off x="5806" y="17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6" name="Oval 97"/>
              <p:cNvSpPr>
                <a:spLocks noChangeArrowheads="1"/>
              </p:cNvSpPr>
              <p:nvPr/>
            </p:nvSpPr>
            <p:spPr bwMode="auto">
              <a:xfrm>
                <a:off x="5856" y="17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7" name="Oval 98"/>
              <p:cNvSpPr>
                <a:spLocks noChangeArrowheads="1"/>
              </p:cNvSpPr>
              <p:nvPr/>
            </p:nvSpPr>
            <p:spPr bwMode="auto">
              <a:xfrm>
                <a:off x="5906" y="16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8" name="Oval 99"/>
              <p:cNvSpPr>
                <a:spLocks noChangeArrowheads="1"/>
              </p:cNvSpPr>
              <p:nvPr/>
            </p:nvSpPr>
            <p:spPr bwMode="auto">
              <a:xfrm>
                <a:off x="5957" y="1667"/>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79" name="Oval 100"/>
              <p:cNvSpPr>
                <a:spLocks noChangeArrowheads="1"/>
              </p:cNvSpPr>
              <p:nvPr/>
            </p:nvSpPr>
            <p:spPr bwMode="auto">
              <a:xfrm>
                <a:off x="6007" y="16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0" name="Oval 101"/>
              <p:cNvSpPr>
                <a:spLocks noChangeArrowheads="1"/>
              </p:cNvSpPr>
              <p:nvPr/>
            </p:nvSpPr>
            <p:spPr bwMode="auto">
              <a:xfrm>
                <a:off x="6058" y="16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1" name="Oval 102"/>
              <p:cNvSpPr>
                <a:spLocks noChangeArrowheads="1"/>
              </p:cNvSpPr>
              <p:nvPr/>
            </p:nvSpPr>
            <p:spPr bwMode="auto">
              <a:xfrm>
                <a:off x="6108" y="15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2" name="Oval 103"/>
              <p:cNvSpPr>
                <a:spLocks noChangeArrowheads="1"/>
              </p:cNvSpPr>
              <p:nvPr/>
            </p:nvSpPr>
            <p:spPr bwMode="auto">
              <a:xfrm>
                <a:off x="6158" y="1537"/>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3" name="Oval 104"/>
              <p:cNvSpPr>
                <a:spLocks noChangeArrowheads="1"/>
              </p:cNvSpPr>
              <p:nvPr/>
            </p:nvSpPr>
            <p:spPr bwMode="auto">
              <a:xfrm>
                <a:off x="6209" y="15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4" name="Oval 105"/>
              <p:cNvSpPr>
                <a:spLocks noChangeArrowheads="1"/>
              </p:cNvSpPr>
              <p:nvPr/>
            </p:nvSpPr>
            <p:spPr bwMode="auto">
              <a:xfrm>
                <a:off x="6259" y="15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5" name="Oval 106"/>
              <p:cNvSpPr>
                <a:spLocks noChangeArrowheads="1"/>
              </p:cNvSpPr>
              <p:nvPr/>
            </p:nvSpPr>
            <p:spPr bwMode="auto">
              <a:xfrm>
                <a:off x="6310" y="145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6" name="Oval 107"/>
              <p:cNvSpPr>
                <a:spLocks noChangeArrowheads="1"/>
              </p:cNvSpPr>
              <p:nvPr/>
            </p:nvSpPr>
            <p:spPr bwMode="auto">
              <a:xfrm>
                <a:off x="6360" y="14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7" name="Oval 108"/>
              <p:cNvSpPr>
                <a:spLocks noChangeArrowheads="1"/>
              </p:cNvSpPr>
              <p:nvPr/>
            </p:nvSpPr>
            <p:spPr bwMode="auto">
              <a:xfrm>
                <a:off x="6414" y="1415"/>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8" name="Oval 109"/>
              <p:cNvSpPr>
                <a:spLocks noChangeArrowheads="1"/>
              </p:cNvSpPr>
              <p:nvPr/>
            </p:nvSpPr>
            <p:spPr bwMode="auto">
              <a:xfrm>
                <a:off x="6464" y="1390"/>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89" name="Oval 110"/>
              <p:cNvSpPr>
                <a:spLocks noChangeArrowheads="1"/>
              </p:cNvSpPr>
              <p:nvPr/>
            </p:nvSpPr>
            <p:spPr bwMode="auto">
              <a:xfrm>
                <a:off x="6515" y="13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0" name="Oval 111"/>
              <p:cNvSpPr>
                <a:spLocks noChangeArrowheads="1"/>
              </p:cNvSpPr>
              <p:nvPr/>
            </p:nvSpPr>
            <p:spPr bwMode="auto">
              <a:xfrm>
                <a:off x="6565" y="13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1" name="Freeform 112"/>
              <p:cNvSpPr>
                <a:spLocks/>
              </p:cNvSpPr>
              <p:nvPr/>
            </p:nvSpPr>
            <p:spPr bwMode="auto">
              <a:xfrm>
                <a:off x="1550" y="3002"/>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2" name="Freeform 113"/>
              <p:cNvSpPr>
                <a:spLocks/>
              </p:cNvSpPr>
              <p:nvPr/>
            </p:nvSpPr>
            <p:spPr bwMode="auto">
              <a:xfrm>
                <a:off x="1601" y="2966"/>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3" name="Freeform 114"/>
              <p:cNvSpPr>
                <a:spLocks/>
              </p:cNvSpPr>
              <p:nvPr/>
            </p:nvSpPr>
            <p:spPr bwMode="auto">
              <a:xfrm>
                <a:off x="1651" y="2927"/>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4" name="Freeform 115"/>
              <p:cNvSpPr>
                <a:spLocks/>
              </p:cNvSpPr>
              <p:nvPr/>
            </p:nvSpPr>
            <p:spPr bwMode="auto">
              <a:xfrm>
                <a:off x="1702" y="2858"/>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5" name="Freeform 116"/>
              <p:cNvSpPr>
                <a:spLocks/>
              </p:cNvSpPr>
              <p:nvPr/>
            </p:nvSpPr>
            <p:spPr bwMode="auto">
              <a:xfrm>
                <a:off x="1752" y="288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6" name="Freeform 117"/>
              <p:cNvSpPr>
                <a:spLocks/>
              </p:cNvSpPr>
              <p:nvPr/>
            </p:nvSpPr>
            <p:spPr bwMode="auto">
              <a:xfrm>
                <a:off x="1802" y="2884"/>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7" name="Freeform 118"/>
              <p:cNvSpPr>
                <a:spLocks/>
              </p:cNvSpPr>
              <p:nvPr/>
            </p:nvSpPr>
            <p:spPr bwMode="auto">
              <a:xfrm>
                <a:off x="1856" y="2862"/>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8" name="Freeform 119"/>
              <p:cNvSpPr>
                <a:spLocks/>
              </p:cNvSpPr>
              <p:nvPr/>
            </p:nvSpPr>
            <p:spPr bwMode="auto">
              <a:xfrm>
                <a:off x="1907" y="2880"/>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99" name="Freeform 120"/>
              <p:cNvSpPr>
                <a:spLocks/>
              </p:cNvSpPr>
              <p:nvPr/>
            </p:nvSpPr>
            <p:spPr bwMode="auto">
              <a:xfrm>
                <a:off x="1957" y="2812"/>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0" name="Freeform 121"/>
              <p:cNvSpPr>
                <a:spLocks/>
              </p:cNvSpPr>
              <p:nvPr/>
            </p:nvSpPr>
            <p:spPr bwMode="auto">
              <a:xfrm>
                <a:off x="2008" y="2855"/>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1" name="Freeform 122"/>
              <p:cNvSpPr>
                <a:spLocks/>
              </p:cNvSpPr>
              <p:nvPr/>
            </p:nvSpPr>
            <p:spPr bwMode="auto">
              <a:xfrm>
                <a:off x="2058" y="2790"/>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2" name="Freeform 123"/>
              <p:cNvSpPr>
                <a:spLocks/>
              </p:cNvSpPr>
              <p:nvPr/>
            </p:nvSpPr>
            <p:spPr bwMode="auto">
              <a:xfrm>
                <a:off x="2108" y="2804"/>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3" name="Freeform 124"/>
              <p:cNvSpPr>
                <a:spLocks/>
              </p:cNvSpPr>
              <p:nvPr/>
            </p:nvSpPr>
            <p:spPr bwMode="auto">
              <a:xfrm>
                <a:off x="2159" y="2819"/>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4" name="Freeform 125"/>
              <p:cNvSpPr>
                <a:spLocks/>
              </p:cNvSpPr>
              <p:nvPr/>
            </p:nvSpPr>
            <p:spPr bwMode="auto">
              <a:xfrm>
                <a:off x="2209" y="275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5" name="Freeform 126"/>
              <p:cNvSpPr>
                <a:spLocks/>
              </p:cNvSpPr>
              <p:nvPr/>
            </p:nvSpPr>
            <p:spPr bwMode="auto">
              <a:xfrm>
                <a:off x="2260" y="2804"/>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6" name="Freeform 127"/>
              <p:cNvSpPr>
                <a:spLocks/>
              </p:cNvSpPr>
              <p:nvPr/>
            </p:nvSpPr>
            <p:spPr bwMode="auto">
              <a:xfrm>
                <a:off x="2310" y="2772"/>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7" name="Freeform 128"/>
              <p:cNvSpPr>
                <a:spLocks/>
              </p:cNvSpPr>
              <p:nvPr/>
            </p:nvSpPr>
            <p:spPr bwMode="auto">
              <a:xfrm>
                <a:off x="2360" y="270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8" name="Freeform 129"/>
              <p:cNvSpPr>
                <a:spLocks/>
              </p:cNvSpPr>
              <p:nvPr/>
            </p:nvSpPr>
            <p:spPr bwMode="auto">
              <a:xfrm>
                <a:off x="2411" y="2711"/>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9" name="Freeform 130"/>
              <p:cNvSpPr>
                <a:spLocks/>
              </p:cNvSpPr>
              <p:nvPr/>
            </p:nvSpPr>
            <p:spPr bwMode="auto">
              <a:xfrm>
                <a:off x="2461" y="2736"/>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0" name="Freeform 131"/>
              <p:cNvSpPr>
                <a:spLocks/>
              </p:cNvSpPr>
              <p:nvPr/>
            </p:nvSpPr>
            <p:spPr bwMode="auto">
              <a:xfrm>
                <a:off x="2512" y="2700"/>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1" name="Freeform 132"/>
              <p:cNvSpPr>
                <a:spLocks/>
              </p:cNvSpPr>
              <p:nvPr/>
            </p:nvSpPr>
            <p:spPr bwMode="auto">
              <a:xfrm>
                <a:off x="2562" y="2790"/>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2" name="Freeform 133"/>
              <p:cNvSpPr>
                <a:spLocks/>
              </p:cNvSpPr>
              <p:nvPr/>
            </p:nvSpPr>
            <p:spPr bwMode="auto">
              <a:xfrm>
                <a:off x="2612" y="2729"/>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3" name="Freeform 134"/>
              <p:cNvSpPr>
                <a:spLocks/>
              </p:cNvSpPr>
              <p:nvPr/>
            </p:nvSpPr>
            <p:spPr bwMode="auto">
              <a:xfrm>
                <a:off x="2663" y="2614"/>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4" name="Freeform 135"/>
              <p:cNvSpPr>
                <a:spLocks/>
              </p:cNvSpPr>
              <p:nvPr/>
            </p:nvSpPr>
            <p:spPr bwMode="auto">
              <a:xfrm>
                <a:off x="2713" y="265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5" name="Freeform 136"/>
              <p:cNvSpPr>
                <a:spLocks/>
              </p:cNvSpPr>
              <p:nvPr/>
            </p:nvSpPr>
            <p:spPr bwMode="auto">
              <a:xfrm>
                <a:off x="2764" y="2729"/>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6" name="Freeform 137"/>
              <p:cNvSpPr>
                <a:spLocks/>
              </p:cNvSpPr>
              <p:nvPr/>
            </p:nvSpPr>
            <p:spPr bwMode="auto">
              <a:xfrm>
                <a:off x="2814" y="2628"/>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7" name="Freeform 138"/>
              <p:cNvSpPr>
                <a:spLocks/>
              </p:cNvSpPr>
              <p:nvPr/>
            </p:nvSpPr>
            <p:spPr bwMode="auto">
              <a:xfrm>
                <a:off x="2864" y="2592"/>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8" name="Freeform 139"/>
              <p:cNvSpPr>
                <a:spLocks/>
              </p:cNvSpPr>
              <p:nvPr/>
            </p:nvSpPr>
            <p:spPr bwMode="auto">
              <a:xfrm>
                <a:off x="2915" y="2563"/>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19" name="Freeform 140"/>
              <p:cNvSpPr>
                <a:spLocks/>
              </p:cNvSpPr>
              <p:nvPr/>
            </p:nvSpPr>
            <p:spPr bwMode="auto">
              <a:xfrm>
                <a:off x="2965" y="2624"/>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0" name="Freeform 141"/>
              <p:cNvSpPr>
                <a:spLocks/>
              </p:cNvSpPr>
              <p:nvPr/>
            </p:nvSpPr>
            <p:spPr bwMode="auto">
              <a:xfrm>
                <a:off x="3016" y="2531"/>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1" name="Freeform 142"/>
              <p:cNvSpPr>
                <a:spLocks/>
              </p:cNvSpPr>
              <p:nvPr/>
            </p:nvSpPr>
            <p:spPr bwMode="auto">
              <a:xfrm>
                <a:off x="3066" y="2545"/>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2" name="Freeform 143"/>
              <p:cNvSpPr>
                <a:spLocks/>
              </p:cNvSpPr>
              <p:nvPr/>
            </p:nvSpPr>
            <p:spPr bwMode="auto">
              <a:xfrm>
                <a:off x="3116" y="2563"/>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3" name="Freeform 144"/>
              <p:cNvSpPr>
                <a:spLocks/>
              </p:cNvSpPr>
              <p:nvPr/>
            </p:nvSpPr>
            <p:spPr bwMode="auto">
              <a:xfrm>
                <a:off x="3167" y="2502"/>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4" name="Freeform 145"/>
              <p:cNvSpPr>
                <a:spLocks/>
              </p:cNvSpPr>
              <p:nvPr/>
            </p:nvSpPr>
            <p:spPr bwMode="auto">
              <a:xfrm>
                <a:off x="3217" y="2534"/>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5" name="Freeform 146"/>
              <p:cNvSpPr>
                <a:spLocks/>
              </p:cNvSpPr>
              <p:nvPr/>
            </p:nvSpPr>
            <p:spPr bwMode="auto">
              <a:xfrm>
                <a:off x="3268" y="2542"/>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6" name="Freeform 147"/>
              <p:cNvSpPr>
                <a:spLocks/>
              </p:cNvSpPr>
              <p:nvPr/>
            </p:nvSpPr>
            <p:spPr bwMode="auto">
              <a:xfrm>
                <a:off x="3318" y="2509"/>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7" name="Freeform 148"/>
              <p:cNvSpPr>
                <a:spLocks/>
              </p:cNvSpPr>
              <p:nvPr/>
            </p:nvSpPr>
            <p:spPr bwMode="auto">
              <a:xfrm>
                <a:off x="3368" y="2527"/>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8" name="Freeform 149"/>
              <p:cNvSpPr>
                <a:spLocks/>
              </p:cNvSpPr>
              <p:nvPr/>
            </p:nvSpPr>
            <p:spPr bwMode="auto">
              <a:xfrm>
                <a:off x="3419" y="247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29" name="Freeform 150"/>
              <p:cNvSpPr>
                <a:spLocks/>
              </p:cNvSpPr>
              <p:nvPr/>
            </p:nvSpPr>
            <p:spPr bwMode="auto">
              <a:xfrm>
                <a:off x="3473" y="2390"/>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0" name="Freeform 151"/>
              <p:cNvSpPr>
                <a:spLocks/>
              </p:cNvSpPr>
              <p:nvPr/>
            </p:nvSpPr>
            <p:spPr bwMode="auto">
              <a:xfrm>
                <a:off x="3523" y="239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1" name="Freeform 152"/>
              <p:cNvSpPr>
                <a:spLocks/>
              </p:cNvSpPr>
              <p:nvPr/>
            </p:nvSpPr>
            <p:spPr bwMode="auto">
              <a:xfrm>
                <a:off x="3574" y="2340"/>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2" name="Freeform 153"/>
              <p:cNvSpPr>
                <a:spLocks/>
              </p:cNvSpPr>
              <p:nvPr/>
            </p:nvSpPr>
            <p:spPr bwMode="auto">
              <a:xfrm>
                <a:off x="3624" y="248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3" name="Freeform 154"/>
              <p:cNvSpPr>
                <a:spLocks/>
              </p:cNvSpPr>
              <p:nvPr/>
            </p:nvSpPr>
            <p:spPr bwMode="auto">
              <a:xfrm>
                <a:off x="3674" y="2383"/>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4" name="Freeform 155"/>
              <p:cNvSpPr>
                <a:spLocks/>
              </p:cNvSpPr>
              <p:nvPr/>
            </p:nvSpPr>
            <p:spPr bwMode="auto">
              <a:xfrm>
                <a:off x="3725" y="2426"/>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5" name="Freeform 156"/>
              <p:cNvSpPr>
                <a:spLocks/>
              </p:cNvSpPr>
              <p:nvPr/>
            </p:nvSpPr>
            <p:spPr bwMode="auto">
              <a:xfrm>
                <a:off x="3775" y="2412"/>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6" name="Freeform 157"/>
              <p:cNvSpPr>
                <a:spLocks/>
              </p:cNvSpPr>
              <p:nvPr/>
            </p:nvSpPr>
            <p:spPr bwMode="auto">
              <a:xfrm>
                <a:off x="3826" y="2394"/>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7" name="Freeform 158"/>
              <p:cNvSpPr>
                <a:spLocks/>
              </p:cNvSpPr>
              <p:nvPr/>
            </p:nvSpPr>
            <p:spPr bwMode="auto">
              <a:xfrm>
                <a:off x="3876" y="2322"/>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8" name="Freeform 159"/>
              <p:cNvSpPr>
                <a:spLocks/>
              </p:cNvSpPr>
              <p:nvPr/>
            </p:nvSpPr>
            <p:spPr bwMode="auto">
              <a:xfrm>
                <a:off x="3926" y="2257"/>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39" name="Freeform 160"/>
              <p:cNvSpPr>
                <a:spLocks/>
              </p:cNvSpPr>
              <p:nvPr/>
            </p:nvSpPr>
            <p:spPr bwMode="auto">
              <a:xfrm>
                <a:off x="3977" y="2322"/>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0" name="Freeform 161"/>
              <p:cNvSpPr>
                <a:spLocks/>
              </p:cNvSpPr>
              <p:nvPr/>
            </p:nvSpPr>
            <p:spPr bwMode="auto">
              <a:xfrm>
                <a:off x="4027" y="2286"/>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1" name="Freeform 162"/>
              <p:cNvSpPr>
                <a:spLocks/>
              </p:cNvSpPr>
              <p:nvPr/>
            </p:nvSpPr>
            <p:spPr bwMode="auto">
              <a:xfrm>
                <a:off x="4078" y="2419"/>
                <a:ext cx="57" cy="51"/>
              </a:xfrm>
              <a:custGeom>
                <a:avLst/>
                <a:gdLst>
                  <a:gd name="T0" fmla="*/ 28 w 57"/>
                  <a:gd name="T1" fmla="*/ 0 h 51"/>
                  <a:gd name="T2" fmla="*/ 0 w 57"/>
                  <a:gd name="T3" fmla="*/ 51 h 51"/>
                  <a:gd name="T4" fmla="*/ 57 w 57"/>
                  <a:gd name="T5" fmla="*/ 51 h 51"/>
                  <a:gd name="T6" fmla="*/ 28 w 57"/>
                  <a:gd name="T7" fmla="*/ 0 h 51"/>
                </a:gdLst>
                <a:ahLst/>
                <a:cxnLst>
                  <a:cxn ang="0">
                    <a:pos x="T0" y="T1"/>
                  </a:cxn>
                  <a:cxn ang="0">
                    <a:pos x="T2" y="T3"/>
                  </a:cxn>
                  <a:cxn ang="0">
                    <a:pos x="T4" y="T5"/>
                  </a:cxn>
                  <a:cxn ang="0">
                    <a:pos x="T6" y="T7"/>
                  </a:cxn>
                </a:cxnLst>
                <a:rect l="0" t="0" r="r" b="b"/>
                <a:pathLst>
                  <a:path w="57" h="51">
                    <a:moveTo>
                      <a:pt x="28" y="0"/>
                    </a:moveTo>
                    <a:lnTo>
                      <a:pt x="0" y="51"/>
                    </a:lnTo>
                    <a:lnTo>
                      <a:pt x="57"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2" name="Freeform 163"/>
              <p:cNvSpPr>
                <a:spLocks/>
              </p:cNvSpPr>
              <p:nvPr/>
            </p:nvSpPr>
            <p:spPr bwMode="auto">
              <a:xfrm>
                <a:off x="4128" y="2347"/>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3" name="Freeform 164"/>
              <p:cNvSpPr>
                <a:spLocks/>
              </p:cNvSpPr>
              <p:nvPr/>
            </p:nvSpPr>
            <p:spPr bwMode="auto">
              <a:xfrm>
                <a:off x="4178" y="2376"/>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4" name="Freeform 165"/>
              <p:cNvSpPr>
                <a:spLocks/>
              </p:cNvSpPr>
              <p:nvPr/>
            </p:nvSpPr>
            <p:spPr bwMode="auto">
              <a:xfrm>
                <a:off x="4229" y="2178"/>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5" name="Freeform 166"/>
              <p:cNvSpPr>
                <a:spLocks/>
              </p:cNvSpPr>
              <p:nvPr/>
            </p:nvSpPr>
            <p:spPr bwMode="auto">
              <a:xfrm>
                <a:off x="4279" y="230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6" name="Freeform 167"/>
              <p:cNvSpPr>
                <a:spLocks/>
              </p:cNvSpPr>
              <p:nvPr/>
            </p:nvSpPr>
            <p:spPr bwMode="auto">
              <a:xfrm>
                <a:off x="4330" y="2326"/>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7" name="Freeform 168"/>
              <p:cNvSpPr>
                <a:spLocks/>
              </p:cNvSpPr>
              <p:nvPr/>
            </p:nvSpPr>
            <p:spPr bwMode="auto">
              <a:xfrm>
                <a:off x="4380" y="2282"/>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8" name="Freeform 169"/>
              <p:cNvSpPr>
                <a:spLocks/>
              </p:cNvSpPr>
              <p:nvPr/>
            </p:nvSpPr>
            <p:spPr bwMode="auto">
              <a:xfrm>
                <a:off x="4430" y="2135"/>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49" name="Freeform 170"/>
              <p:cNvSpPr>
                <a:spLocks/>
              </p:cNvSpPr>
              <p:nvPr/>
            </p:nvSpPr>
            <p:spPr bwMode="auto">
              <a:xfrm>
                <a:off x="4481" y="2171"/>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0" name="Freeform 171"/>
              <p:cNvSpPr>
                <a:spLocks/>
              </p:cNvSpPr>
              <p:nvPr/>
            </p:nvSpPr>
            <p:spPr bwMode="auto">
              <a:xfrm>
                <a:off x="4531" y="2189"/>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1" name="Freeform 172"/>
              <p:cNvSpPr>
                <a:spLocks/>
              </p:cNvSpPr>
              <p:nvPr/>
            </p:nvSpPr>
            <p:spPr bwMode="auto">
              <a:xfrm>
                <a:off x="4582" y="2099"/>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2" name="Freeform 173"/>
              <p:cNvSpPr>
                <a:spLocks/>
              </p:cNvSpPr>
              <p:nvPr/>
            </p:nvSpPr>
            <p:spPr bwMode="auto">
              <a:xfrm>
                <a:off x="4632" y="209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3" name="Freeform 174"/>
              <p:cNvSpPr>
                <a:spLocks/>
              </p:cNvSpPr>
              <p:nvPr/>
            </p:nvSpPr>
            <p:spPr bwMode="auto">
              <a:xfrm>
                <a:off x="4682" y="2358"/>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4" name="Freeform 175"/>
              <p:cNvSpPr>
                <a:spLocks/>
              </p:cNvSpPr>
              <p:nvPr/>
            </p:nvSpPr>
            <p:spPr bwMode="auto">
              <a:xfrm>
                <a:off x="4733" y="232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5" name="Freeform 176"/>
              <p:cNvSpPr>
                <a:spLocks/>
              </p:cNvSpPr>
              <p:nvPr/>
            </p:nvSpPr>
            <p:spPr bwMode="auto">
              <a:xfrm>
                <a:off x="4783" y="2164"/>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6" name="Freeform 177"/>
              <p:cNvSpPr>
                <a:spLocks/>
              </p:cNvSpPr>
              <p:nvPr/>
            </p:nvSpPr>
            <p:spPr bwMode="auto">
              <a:xfrm>
                <a:off x="4834" y="2311"/>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7" name="Freeform 178"/>
              <p:cNvSpPr>
                <a:spLocks/>
              </p:cNvSpPr>
              <p:nvPr/>
            </p:nvSpPr>
            <p:spPr bwMode="auto">
              <a:xfrm>
                <a:off x="4884" y="2149"/>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8" name="Freeform 179"/>
              <p:cNvSpPr>
                <a:spLocks/>
              </p:cNvSpPr>
              <p:nvPr/>
            </p:nvSpPr>
            <p:spPr bwMode="auto">
              <a:xfrm>
                <a:off x="4934" y="2225"/>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59" name="Freeform 180"/>
              <p:cNvSpPr>
                <a:spLocks/>
              </p:cNvSpPr>
              <p:nvPr/>
            </p:nvSpPr>
            <p:spPr bwMode="auto">
              <a:xfrm>
                <a:off x="4985" y="2221"/>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0" name="Freeform 181"/>
              <p:cNvSpPr>
                <a:spLocks/>
              </p:cNvSpPr>
              <p:nvPr/>
            </p:nvSpPr>
            <p:spPr bwMode="auto">
              <a:xfrm>
                <a:off x="5035" y="2124"/>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1" name="Freeform 182"/>
              <p:cNvSpPr>
                <a:spLocks/>
              </p:cNvSpPr>
              <p:nvPr/>
            </p:nvSpPr>
            <p:spPr bwMode="auto">
              <a:xfrm>
                <a:off x="5086" y="1933"/>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2" name="Freeform 183"/>
              <p:cNvSpPr>
                <a:spLocks/>
              </p:cNvSpPr>
              <p:nvPr/>
            </p:nvSpPr>
            <p:spPr bwMode="auto">
              <a:xfrm>
                <a:off x="5136" y="2131"/>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3" name="Freeform 184"/>
              <p:cNvSpPr>
                <a:spLocks/>
              </p:cNvSpPr>
              <p:nvPr/>
            </p:nvSpPr>
            <p:spPr bwMode="auto">
              <a:xfrm>
                <a:off x="5186" y="2210"/>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4" name="Freeform 185"/>
              <p:cNvSpPr>
                <a:spLocks/>
              </p:cNvSpPr>
              <p:nvPr/>
            </p:nvSpPr>
            <p:spPr bwMode="auto">
              <a:xfrm>
                <a:off x="5240" y="2178"/>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5" name="Freeform 186"/>
              <p:cNvSpPr>
                <a:spLocks/>
              </p:cNvSpPr>
              <p:nvPr/>
            </p:nvSpPr>
            <p:spPr bwMode="auto">
              <a:xfrm>
                <a:off x="5291" y="2034"/>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6" name="Freeform 187"/>
              <p:cNvSpPr>
                <a:spLocks/>
              </p:cNvSpPr>
              <p:nvPr/>
            </p:nvSpPr>
            <p:spPr bwMode="auto">
              <a:xfrm>
                <a:off x="5341" y="1973"/>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7" name="Freeform 188"/>
              <p:cNvSpPr>
                <a:spLocks/>
              </p:cNvSpPr>
              <p:nvPr/>
            </p:nvSpPr>
            <p:spPr bwMode="auto">
              <a:xfrm>
                <a:off x="5392" y="216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8" name="Freeform 189"/>
              <p:cNvSpPr>
                <a:spLocks/>
              </p:cNvSpPr>
              <p:nvPr/>
            </p:nvSpPr>
            <p:spPr bwMode="auto">
              <a:xfrm>
                <a:off x="5442" y="2030"/>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69" name="Freeform 190"/>
              <p:cNvSpPr>
                <a:spLocks/>
              </p:cNvSpPr>
              <p:nvPr/>
            </p:nvSpPr>
            <p:spPr bwMode="auto">
              <a:xfrm>
                <a:off x="5492" y="2063"/>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0" name="Freeform 191"/>
              <p:cNvSpPr>
                <a:spLocks/>
              </p:cNvSpPr>
              <p:nvPr/>
            </p:nvSpPr>
            <p:spPr bwMode="auto">
              <a:xfrm>
                <a:off x="5543" y="2045"/>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1" name="Freeform 192"/>
              <p:cNvSpPr>
                <a:spLocks/>
              </p:cNvSpPr>
              <p:nvPr/>
            </p:nvSpPr>
            <p:spPr bwMode="auto">
              <a:xfrm>
                <a:off x="5593" y="1865"/>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2" name="Freeform 193"/>
              <p:cNvSpPr>
                <a:spLocks/>
              </p:cNvSpPr>
              <p:nvPr/>
            </p:nvSpPr>
            <p:spPr bwMode="auto">
              <a:xfrm>
                <a:off x="5644" y="1883"/>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3" name="Freeform 194"/>
              <p:cNvSpPr>
                <a:spLocks/>
              </p:cNvSpPr>
              <p:nvPr/>
            </p:nvSpPr>
            <p:spPr bwMode="auto">
              <a:xfrm>
                <a:off x="5694" y="1966"/>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4" name="Freeform 195"/>
              <p:cNvSpPr>
                <a:spLocks/>
              </p:cNvSpPr>
              <p:nvPr/>
            </p:nvSpPr>
            <p:spPr bwMode="auto">
              <a:xfrm>
                <a:off x="5744" y="2002"/>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5" name="Freeform 196"/>
              <p:cNvSpPr>
                <a:spLocks/>
              </p:cNvSpPr>
              <p:nvPr/>
            </p:nvSpPr>
            <p:spPr bwMode="auto">
              <a:xfrm>
                <a:off x="5795" y="1876"/>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6" name="Freeform 197"/>
              <p:cNvSpPr>
                <a:spLocks/>
              </p:cNvSpPr>
              <p:nvPr/>
            </p:nvSpPr>
            <p:spPr bwMode="auto">
              <a:xfrm>
                <a:off x="5845" y="1775"/>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7" name="Freeform 198"/>
              <p:cNvSpPr>
                <a:spLocks/>
              </p:cNvSpPr>
              <p:nvPr/>
            </p:nvSpPr>
            <p:spPr bwMode="auto">
              <a:xfrm>
                <a:off x="5896" y="1775"/>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8" name="Freeform 199"/>
              <p:cNvSpPr>
                <a:spLocks/>
              </p:cNvSpPr>
              <p:nvPr/>
            </p:nvSpPr>
            <p:spPr bwMode="auto">
              <a:xfrm>
                <a:off x="5946" y="1696"/>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79" name="Freeform 200"/>
              <p:cNvSpPr>
                <a:spLocks/>
              </p:cNvSpPr>
              <p:nvPr/>
            </p:nvSpPr>
            <p:spPr bwMode="auto">
              <a:xfrm>
                <a:off x="5996" y="1750"/>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0" name="Freeform 201"/>
              <p:cNvSpPr>
                <a:spLocks/>
              </p:cNvSpPr>
              <p:nvPr/>
            </p:nvSpPr>
            <p:spPr bwMode="auto">
              <a:xfrm>
                <a:off x="6047" y="169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1" name="Freeform 202"/>
              <p:cNvSpPr>
                <a:spLocks/>
              </p:cNvSpPr>
              <p:nvPr/>
            </p:nvSpPr>
            <p:spPr bwMode="auto">
              <a:xfrm>
                <a:off x="6097" y="1721"/>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2" name="Freeform 203"/>
              <p:cNvSpPr>
                <a:spLocks/>
              </p:cNvSpPr>
              <p:nvPr/>
            </p:nvSpPr>
            <p:spPr bwMode="auto">
              <a:xfrm>
                <a:off x="6148" y="1570"/>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83" name="Freeform 204"/>
              <p:cNvSpPr>
                <a:spLocks/>
              </p:cNvSpPr>
              <p:nvPr/>
            </p:nvSpPr>
            <p:spPr bwMode="auto">
              <a:xfrm>
                <a:off x="6198" y="140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914" name="Freeform 206"/>
            <p:cNvSpPr>
              <a:spLocks/>
            </p:cNvSpPr>
            <p:nvPr/>
          </p:nvSpPr>
          <p:spPr bwMode="auto">
            <a:xfrm>
              <a:off x="6248" y="1480"/>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5" name="Freeform 207"/>
            <p:cNvSpPr>
              <a:spLocks/>
            </p:cNvSpPr>
            <p:nvPr/>
          </p:nvSpPr>
          <p:spPr bwMode="auto">
            <a:xfrm>
              <a:off x="6299" y="151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6" name="Freeform 208"/>
            <p:cNvSpPr>
              <a:spLocks/>
            </p:cNvSpPr>
            <p:nvPr/>
          </p:nvSpPr>
          <p:spPr bwMode="auto">
            <a:xfrm>
              <a:off x="6349" y="1584"/>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7" name="Freeform 209"/>
            <p:cNvSpPr>
              <a:spLocks/>
            </p:cNvSpPr>
            <p:nvPr/>
          </p:nvSpPr>
          <p:spPr bwMode="auto">
            <a:xfrm>
              <a:off x="6400" y="1465"/>
              <a:ext cx="61" cy="51"/>
            </a:xfrm>
            <a:custGeom>
              <a:avLst/>
              <a:gdLst>
                <a:gd name="T0" fmla="*/ 28 w 61"/>
                <a:gd name="T1" fmla="*/ 0 h 51"/>
                <a:gd name="T2" fmla="*/ 0 w 61"/>
                <a:gd name="T3" fmla="*/ 51 h 51"/>
                <a:gd name="T4" fmla="*/ 61 w 61"/>
                <a:gd name="T5" fmla="*/ 51 h 51"/>
                <a:gd name="T6" fmla="*/ 28 w 61"/>
                <a:gd name="T7" fmla="*/ 0 h 51"/>
              </a:gdLst>
              <a:ahLst/>
              <a:cxnLst>
                <a:cxn ang="0">
                  <a:pos x="T0" y="T1"/>
                </a:cxn>
                <a:cxn ang="0">
                  <a:pos x="T2" y="T3"/>
                </a:cxn>
                <a:cxn ang="0">
                  <a:pos x="T4" y="T5"/>
                </a:cxn>
                <a:cxn ang="0">
                  <a:pos x="T6" y="T7"/>
                </a:cxn>
              </a:cxnLst>
              <a:rect l="0" t="0" r="r" b="b"/>
              <a:pathLst>
                <a:path w="61" h="51">
                  <a:moveTo>
                    <a:pt x="28" y="0"/>
                  </a:moveTo>
                  <a:lnTo>
                    <a:pt x="0" y="51"/>
                  </a:lnTo>
                  <a:lnTo>
                    <a:pt x="61"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8" name="Freeform 210"/>
            <p:cNvSpPr>
              <a:spLocks/>
            </p:cNvSpPr>
            <p:nvPr/>
          </p:nvSpPr>
          <p:spPr bwMode="auto">
            <a:xfrm>
              <a:off x="6450" y="1487"/>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9" name="Freeform 211"/>
            <p:cNvSpPr>
              <a:spLocks/>
            </p:cNvSpPr>
            <p:nvPr/>
          </p:nvSpPr>
          <p:spPr bwMode="auto">
            <a:xfrm>
              <a:off x="6500" y="1559"/>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0" name="Freeform 212"/>
            <p:cNvSpPr>
              <a:spLocks/>
            </p:cNvSpPr>
            <p:nvPr/>
          </p:nvSpPr>
          <p:spPr bwMode="auto">
            <a:xfrm>
              <a:off x="6551" y="1314"/>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1" name="Freeform 213"/>
            <p:cNvSpPr>
              <a:spLocks/>
            </p:cNvSpPr>
            <p:nvPr/>
          </p:nvSpPr>
          <p:spPr bwMode="auto">
            <a:xfrm>
              <a:off x="1583" y="1588"/>
              <a:ext cx="5000" cy="1324"/>
            </a:xfrm>
            <a:custGeom>
              <a:avLst/>
              <a:gdLst>
                <a:gd name="T0" fmla="*/ 14 w 1389"/>
                <a:gd name="T1" fmla="*/ 364 h 368"/>
                <a:gd name="T2" fmla="*/ 42 w 1389"/>
                <a:gd name="T3" fmla="*/ 357 h 368"/>
                <a:gd name="T4" fmla="*/ 70 w 1389"/>
                <a:gd name="T5" fmla="*/ 349 h 368"/>
                <a:gd name="T6" fmla="*/ 98 w 1389"/>
                <a:gd name="T7" fmla="*/ 342 h 368"/>
                <a:gd name="T8" fmla="*/ 126 w 1389"/>
                <a:gd name="T9" fmla="*/ 335 h 368"/>
                <a:gd name="T10" fmla="*/ 154 w 1389"/>
                <a:gd name="T11" fmla="*/ 327 h 368"/>
                <a:gd name="T12" fmla="*/ 182 w 1389"/>
                <a:gd name="T13" fmla="*/ 320 h 368"/>
                <a:gd name="T14" fmla="*/ 210 w 1389"/>
                <a:gd name="T15" fmla="*/ 312 h 368"/>
                <a:gd name="T16" fmla="*/ 238 w 1389"/>
                <a:gd name="T17" fmla="*/ 305 h 368"/>
                <a:gd name="T18" fmla="*/ 266 w 1389"/>
                <a:gd name="T19" fmla="*/ 298 h 368"/>
                <a:gd name="T20" fmla="*/ 294 w 1389"/>
                <a:gd name="T21" fmla="*/ 290 h 368"/>
                <a:gd name="T22" fmla="*/ 322 w 1389"/>
                <a:gd name="T23" fmla="*/ 283 h 368"/>
                <a:gd name="T24" fmla="*/ 350 w 1389"/>
                <a:gd name="T25" fmla="*/ 275 h 368"/>
                <a:gd name="T26" fmla="*/ 378 w 1389"/>
                <a:gd name="T27" fmla="*/ 268 h 368"/>
                <a:gd name="T28" fmla="*/ 406 w 1389"/>
                <a:gd name="T29" fmla="*/ 260 h 368"/>
                <a:gd name="T30" fmla="*/ 435 w 1389"/>
                <a:gd name="T31" fmla="*/ 253 h 368"/>
                <a:gd name="T32" fmla="*/ 463 w 1389"/>
                <a:gd name="T33" fmla="*/ 246 h 368"/>
                <a:gd name="T34" fmla="*/ 491 w 1389"/>
                <a:gd name="T35" fmla="*/ 238 h 368"/>
                <a:gd name="T36" fmla="*/ 519 w 1389"/>
                <a:gd name="T37" fmla="*/ 231 h 368"/>
                <a:gd name="T38" fmla="*/ 547 w 1389"/>
                <a:gd name="T39" fmla="*/ 223 h 368"/>
                <a:gd name="T40" fmla="*/ 575 w 1389"/>
                <a:gd name="T41" fmla="*/ 216 h 368"/>
                <a:gd name="T42" fmla="*/ 603 w 1389"/>
                <a:gd name="T43" fmla="*/ 208 h 368"/>
                <a:gd name="T44" fmla="*/ 631 w 1389"/>
                <a:gd name="T45" fmla="*/ 201 h 368"/>
                <a:gd name="T46" fmla="*/ 659 w 1389"/>
                <a:gd name="T47" fmla="*/ 194 h 368"/>
                <a:gd name="T48" fmla="*/ 687 w 1389"/>
                <a:gd name="T49" fmla="*/ 186 h 368"/>
                <a:gd name="T50" fmla="*/ 715 w 1389"/>
                <a:gd name="T51" fmla="*/ 179 h 368"/>
                <a:gd name="T52" fmla="*/ 743 w 1389"/>
                <a:gd name="T53" fmla="*/ 171 h 368"/>
                <a:gd name="T54" fmla="*/ 771 w 1389"/>
                <a:gd name="T55" fmla="*/ 164 h 368"/>
                <a:gd name="T56" fmla="*/ 799 w 1389"/>
                <a:gd name="T57" fmla="*/ 156 h 368"/>
                <a:gd name="T58" fmla="*/ 827 w 1389"/>
                <a:gd name="T59" fmla="*/ 149 h 368"/>
                <a:gd name="T60" fmla="*/ 855 w 1389"/>
                <a:gd name="T61" fmla="*/ 141 h 368"/>
                <a:gd name="T62" fmla="*/ 883 w 1389"/>
                <a:gd name="T63" fmla="*/ 134 h 368"/>
                <a:gd name="T64" fmla="*/ 912 w 1389"/>
                <a:gd name="T65" fmla="*/ 127 h 368"/>
                <a:gd name="T66" fmla="*/ 940 w 1389"/>
                <a:gd name="T67" fmla="*/ 119 h 368"/>
                <a:gd name="T68" fmla="*/ 968 w 1389"/>
                <a:gd name="T69" fmla="*/ 112 h 368"/>
                <a:gd name="T70" fmla="*/ 996 w 1389"/>
                <a:gd name="T71" fmla="*/ 104 h 368"/>
                <a:gd name="T72" fmla="*/ 1024 w 1389"/>
                <a:gd name="T73" fmla="*/ 97 h 368"/>
                <a:gd name="T74" fmla="*/ 1052 w 1389"/>
                <a:gd name="T75" fmla="*/ 90 h 368"/>
                <a:gd name="T76" fmla="*/ 1080 w 1389"/>
                <a:gd name="T77" fmla="*/ 82 h 368"/>
                <a:gd name="T78" fmla="*/ 1108 w 1389"/>
                <a:gd name="T79" fmla="*/ 75 h 368"/>
                <a:gd name="T80" fmla="*/ 1136 w 1389"/>
                <a:gd name="T81" fmla="*/ 67 h 368"/>
                <a:gd name="T82" fmla="*/ 1164 w 1389"/>
                <a:gd name="T83" fmla="*/ 60 h 368"/>
                <a:gd name="T84" fmla="*/ 1192 w 1389"/>
                <a:gd name="T85" fmla="*/ 52 h 368"/>
                <a:gd name="T86" fmla="*/ 1220 w 1389"/>
                <a:gd name="T87" fmla="*/ 45 h 368"/>
                <a:gd name="T88" fmla="*/ 1248 w 1389"/>
                <a:gd name="T89" fmla="*/ 38 h 368"/>
                <a:gd name="T90" fmla="*/ 1276 w 1389"/>
                <a:gd name="T91" fmla="*/ 30 h 368"/>
                <a:gd name="T92" fmla="*/ 1304 w 1389"/>
                <a:gd name="T93" fmla="*/ 23 h 368"/>
                <a:gd name="T94" fmla="*/ 1332 w 1389"/>
                <a:gd name="T95" fmla="*/ 15 h 368"/>
                <a:gd name="T96" fmla="*/ 1361 w 1389"/>
                <a:gd name="T97" fmla="*/ 8 h 368"/>
                <a:gd name="T98" fmla="*/ 1389 w 1389"/>
                <a:gd name="T99"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89" h="368">
                  <a:moveTo>
                    <a:pt x="0" y="368"/>
                  </a:moveTo>
                  <a:lnTo>
                    <a:pt x="14" y="364"/>
                  </a:lnTo>
                  <a:lnTo>
                    <a:pt x="28" y="361"/>
                  </a:lnTo>
                  <a:lnTo>
                    <a:pt x="42" y="357"/>
                  </a:lnTo>
                  <a:lnTo>
                    <a:pt x="56" y="353"/>
                  </a:lnTo>
                  <a:lnTo>
                    <a:pt x="70" y="349"/>
                  </a:lnTo>
                  <a:lnTo>
                    <a:pt x="84" y="346"/>
                  </a:lnTo>
                  <a:lnTo>
                    <a:pt x="98" y="342"/>
                  </a:lnTo>
                  <a:lnTo>
                    <a:pt x="112" y="338"/>
                  </a:lnTo>
                  <a:lnTo>
                    <a:pt x="126" y="335"/>
                  </a:lnTo>
                  <a:lnTo>
                    <a:pt x="140" y="331"/>
                  </a:lnTo>
                  <a:lnTo>
                    <a:pt x="154" y="327"/>
                  </a:lnTo>
                  <a:lnTo>
                    <a:pt x="168" y="324"/>
                  </a:lnTo>
                  <a:lnTo>
                    <a:pt x="182" y="320"/>
                  </a:lnTo>
                  <a:lnTo>
                    <a:pt x="196" y="316"/>
                  </a:lnTo>
                  <a:lnTo>
                    <a:pt x="210" y="312"/>
                  </a:lnTo>
                  <a:lnTo>
                    <a:pt x="224" y="309"/>
                  </a:lnTo>
                  <a:lnTo>
                    <a:pt x="238" y="305"/>
                  </a:lnTo>
                  <a:lnTo>
                    <a:pt x="252" y="301"/>
                  </a:lnTo>
                  <a:lnTo>
                    <a:pt x="266" y="298"/>
                  </a:lnTo>
                  <a:lnTo>
                    <a:pt x="280" y="294"/>
                  </a:lnTo>
                  <a:lnTo>
                    <a:pt x="294" y="290"/>
                  </a:lnTo>
                  <a:lnTo>
                    <a:pt x="308" y="286"/>
                  </a:lnTo>
                  <a:lnTo>
                    <a:pt x="322" y="283"/>
                  </a:lnTo>
                  <a:lnTo>
                    <a:pt x="336" y="279"/>
                  </a:lnTo>
                  <a:lnTo>
                    <a:pt x="350" y="275"/>
                  </a:lnTo>
                  <a:lnTo>
                    <a:pt x="364" y="271"/>
                  </a:lnTo>
                  <a:lnTo>
                    <a:pt x="378" y="268"/>
                  </a:lnTo>
                  <a:lnTo>
                    <a:pt x="392" y="264"/>
                  </a:lnTo>
                  <a:lnTo>
                    <a:pt x="406" y="260"/>
                  </a:lnTo>
                  <a:lnTo>
                    <a:pt x="421" y="257"/>
                  </a:lnTo>
                  <a:lnTo>
                    <a:pt x="435" y="253"/>
                  </a:lnTo>
                  <a:lnTo>
                    <a:pt x="449" y="249"/>
                  </a:lnTo>
                  <a:lnTo>
                    <a:pt x="463" y="246"/>
                  </a:lnTo>
                  <a:lnTo>
                    <a:pt x="477" y="242"/>
                  </a:lnTo>
                  <a:lnTo>
                    <a:pt x="491" y="238"/>
                  </a:lnTo>
                  <a:lnTo>
                    <a:pt x="505" y="234"/>
                  </a:lnTo>
                  <a:lnTo>
                    <a:pt x="519" y="231"/>
                  </a:lnTo>
                  <a:lnTo>
                    <a:pt x="533" y="227"/>
                  </a:lnTo>
                  <a:lnTo>
                    <a:pt x="547" y="223"/>
                  </a:lnTo>
                  <a:lnTo>
                    <a:pt x="561" y="220"/>
                  </a:lnTo>
                  <a:lnTo>
                    <a:pt x="575" y="216"/>
                  </a:lnTo>
                  <a:lnTo>
                    <a:pt x="589" y="212"/>
                  </a:lnTo>
                  <a:lnTo>
                    <a:pt x="603" y="208"/>
                  </a:lnTo>
                  <a:lnTo>
                    <a:pt x="617" y="205"/>
                  </a:lnTo>
                  <a:lnTo>
                    <a:pt x="631" y="201"/>
                  </a:lnTo>
                  <a:lnTo>
                    <a:pt x="645" y="197"/>
                  </a:lnTo>
                  <a:lnTo>
                    <a:pt x="659" y="194"/>
                  </a:lnTo>
                  <a:lnTo>
                    <a:pt x="673" y="190"/>
                  </a:lnTo>
                  <a:lnTo>
                    <a:pt x="687" y="186"/>
                  </a:lnTo>
                  <a:lnTo>
                    <a:pt x="701" y="182"/>
                  </a:lnTo>
                  <a:lnTo>
                    <a:pt x="715" y="179"/>
                  </a:lnTo>
                  <a:lnTo>
                    <a:pt x="729" y="175"/>
                  </a:lnTo>
                  <a:lnTo>
                    <a:pt x="743" y="171"/>
                  </a:lnTo>
                  <a:lnTo>
                    <a:pt x="757" y="168"/>
                  </a:lnTo>
                  <a:lnTo>
                    <a:pt x="771" y="164"/>
                  </a:lnTo>
                  <a:lnTo>
                    <a:pt x="785" y="160"/>
                  </a:lnTo>
                  <a:lnTo>
                    <a:pt x="799" y="156"/>
                  </a:lnTo>
                  <a:lnTo>
                    <a:pt x="813" y="153"/>
                  </a:lnTo>
                  <a:lnTo>
                    <a:pt x="827" y="149"/>
                  </a:lnTo>
                  <a:lnTo>
                    <a:pt x="841" y="145"/>
                  </a:lnTo>
                  <a:lnTo>
                    <a:pt x="855" y="141"/>
                  </a:lnTo>
                  <a:lnTo>
                    <a:pt x="869" y="138"/>
                  </a:lnTo>
                  <a:lnTo>
                    <a:pt x="883" y="134"/>
                  </a:lnTo>
                  <a:lnTo>
                    <a:pt x="898" y="130"/>
                  </a:lnTo>
                  <a:lnTo>
                    <a:pt x="912" y="127"/>
                  </a:lnTo>
                  <a:lnTo>
                    <a:pt x="926" y="123"/>
                  </a:lnTo>
                  <a:lnTo>
                    <a:pt x="940" y="119"/>
                  </a:lnTo>
                  <a:lnTo>
                    <a:pt x="954" y="116"/>
                  </a:lnTo>
                  <a:lnTo>
                    <a:pt x="968" y="112"/>
                  </a:lnTo>
                  <a:lnTo>
                    <a:pt x="982" y="108"/>
                  </a:lnTo>
                  <a:lnTo>
                    <a:pt x="996" y="104"/>
                  </a:lnTo>
                  <a:lnTo>
                    <a:pt x="1010" y="101"/>
                  </a:lnTo>
                  <a:lnTo>
                    <a:pt x="1024" y="97"/>
                  </a:lnTo>
                  <a:lnTo>
                    <a:pt x="1038" y="93"/>
                  </a:lnTo>
                  <a:lnTo>
                    <a:pt x="1052" y="90"/>
                  </a:lnTo>
                  <a:lnTo>
                    <a:pt x="1066" y="86"/>
                  </a:lnTo>
                  <a:lnTo>
                    <a:pt x="1080" y="82"/>
                  </a:lnTo>
                  <a:lnTo>
                    <a:pt x="1094" y="78"/>
                  </a:lnTo>
                  <a:lnTo>
                    <a:pt x="1108" y="75"/>
                  </a:lnTo>
                  <a:lnTo>
                    <a:pt x="1122" y="71"/>
                  </a:lnTo>
                  <a:lnTo>
                    <a:pt x="1136" y="67"/>
                  </a:lnTo>
                  <a:lnTo>
                    <a:pt x="1150" y="64"/>
                  </a:lnTo>
                  <a:lnTo>
                    <a:pt x="1164" y="60"/>
                  </a:lnTo>
                  <a:lnTo>
                    <a:pt x="1178" y="56"/>
                  </a:lnTo>
                  <a:lnTo>
                    <a:pt x="1192" y="52"/>
                  </a:lnTo>
                  <a:lnTo>
                    <a:pt x="1206" y="49"/>
                  </a:lnTo>
                  <a:lnTo>
                    <a:pt x="1220" y="45"/>
                  </a:lnTo>
                  <a:lnTo>
                    <a:pt x="1234" y="41"/>
                  </a:lnTo>
                  <a:lnTo>
                    <a:pt x="1248" y="38"/>
                  </a:lnTo>
                  <a:lnTo>
                    <a:pt x="1262" y="34"/>
                  </a:lnTo>
                  <a:lnTo>
                    <a:pt x="1276" y="30"/>
                  </a:lnTo>
                  <a:lnTo>
                    <a:pt x="1290" y="26"/>
                  </a:lnTo>
                  <a:lnTo>
                    <a:pt x="1304" y="23"/>
                  </a:lnTo>
                  <a:lnTo>
                    <a:pt x="1318" y="19"/>
                  </a:lnTo>
                  <a:lnTo>
                    <a:pt x="1332" y="15"/>
                  </a:lnTo>
                  <a:lnTo>
                    <a:pt x="1346" y="12"/>
                  </a:lnTo>
                  <a:lnTo>
                    <a:pt x="1361" y="8"/>
                  </a:lnTo>
                  <a:lnTo>
                    <a:pt x="1375" y="4"/>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2" name="Freeform 214"/>
            <p:cNvSpPr>
              <a:spLocks/>
            </p:cNvSpPr>
            <p:nvPr/>
          </p:nvSpPr>
          <p:spPr bwMode="auto">
            <a:xfrm>
              <a:off x="1583" y="1656"/>
              <a:ext cx="5000" cy="1368"/>
            </a:xfrm>
            <a:custGeom>
              <a:avLst/>
              <a:gdLst>
                <a:gd name="T0" fmla="*/ 14 w 1389"/>
                <a:gd name="T1" fmla="*/ 376 h 380"/>
                <a:gd name="T2" fmla="*/ 42 w 1389"/>
                <a:gd name="T3" fmla="*/ 368 h 380"/>
                <a:gd name="T4" fmla="*/ 70 w 1389"/>
                <a:gd name="T5" fmla="*/ 361 h 380"/>
                <a:gd name="T6" fmla="*/ 98 w 1389"/>
                <a:gd name="T7" fmla="*/ 353 h 380"/>
                <a:gd name="T8" fmla="*/ 126 w 1389"/>
                <a:gd name="T9" fmla="*/ 345 h 380"/>
                <a:gd name="T10" fmla="*/ 154 w 1389"/>
                <a:gd name="T11" fmla="*/ 338 h 380"/>
                <a:gd name="T12" fmla="*/ 182 w 1389"/>
                <a:gd name="T13" fmla="*/ 330 h 380"/>
                <a:gd name="T14" fmla="*/ 210 w 1389"/>
                <a:gd name="T15" fmla="*/ 322 h 380"/>
                <a:gd name="T16" fmla="*/ 238 w 1389"/>
                <a:gd name="T17" fmla="*/ 315 h 380"/>
                <a:gd name="T18" fmla="*/ 266 w 1389"/>
                <a:gd name="T19" fmla="*/ 307 h 380"/>
                <a:gd name="T20" fmla="*/ 294 w 1389"/>
                <a:gd name="T21" fmla="*/ 299 h 380"/>
                <a:gd name="T22" fmla="*/ 322 w 1389"/>
                <a:gd name="T23" fmla="*/ 292 h 380"/>
                <a:gd name="T24" fmla="*/ 350 w 1389"/>
                <a:gd name="T25" fmla="*/ 284 h 380"/>
                <a:gd name="T26" fmla="*/ 378 w 1389"/>
                <a:gd name="T27" fmla="*/ 276 h 380"/>
                <a:gd name="T28" fmla="*/ 406 w 1389"/>
                <a:gd name="T29" fmla="*/ 269 h 380"/>
                <a:gd name="T30" fmla="*/ 435 w 1389"/>
                <a:gd name="T31" fmla="*/ 261 h 380"/>
                <a:gd name="T32" fmla="*/ 463 w 1389"/>
                <a:gd name="T33" fmla="*/ 253 h 380"/>
                <a:gd name="T34" fmla="*/ 491 w 1389"/>
                <a:gd name="T35" fmla="*/ 246 h 380"/>
                <a:gd name="T36" fmla="*/ 519 w 1389"/>
                <a:gd name="T37" fmla="*/ 238 h 380"/>
                <a:gd name="T38" fmla="*/ 547 w 1389"/>
                <a:gd name="T39" fmla="*/ 230 h 380"/>
                <a:gd name="T40" fmla="*/ 575 w 1389"/>
                <a:gd name="T41" fmla="*/ 223 h 380"/>
                <a:gd name="T42" fmla="*/ 603 w 1389"/>
                <a:gd name="T43" fmla="*/ 215 h 380"/>
                <a:gd name="T44" fmla="*/ 631 w 1389"/>
                <a:gd name="T45" fmla="*/ 207 h 380"/>
                <a:gd name="T46" fmla="*/ 659 w 1389"/>
                <a:gd name="T47" fmla="*/ 199 h 380"/>
                <a:gd name="T48" fmla="*/ 687 w 1389"/>
                <a:gd name="T49" fmla="*/ 192 h 380"/>
                <a:gd name="T50" fmla="*/ 715 w 1389"/>
                <a:gd name="T51" fmla="*/ 184 h 380"/>
                <a:gd name="T52" fmla="*/ 743 w 1389"/>
                <a:gd name="T53" fmla="*/ 176 h 380"/>
                <a:gd name="T54" fmla="*/ 771 w 1389"/>
                <a:gd name="T55" fmla="*/ 169 h 380"/>
                <a:gd name="T56" fmla="*/ 799 w 1389"/>
                <a:gd name="T57" fmla="*/ 161 h 380"/>
                <a:gd name="T58" fmla="*/ 827 w 1389"/>
                <a:gd name="T59" fmla="*/ 153 h 380"/>
                <a:gd name="T60" fmla="*/ 855 w 1389"/>
                <a:gd name="T61" fmla="*/ 146 h 380"/>
                <a:gd name="T62" fmla="*/ 883 w 1389"/>
                <a:gd name="T63" fmla="*/ 138 h 380"/>
                <a:gd name="T64" fmla="*/ 912 w 1389"/>
                <a:gd name="T65" fmla="*/ 130 h 380"/>
                <a:gd name="T66" fmla="*/ 940 w 1389"/>
                <a:gd name="T67" fmla="*/ 123 h 380"/>
                <a:gd name="T68" fmla="*/ 968 w 1389"/>
                <a:gd name="T69" fmla="*/ 115 h 380"/>
                <a:gd name="T70" fmla="*/ 996 w 1389"/>
                <a:gd name="T71" fmla="*/ 107 h 380"/>
                <a:gd name="T72" fmla="*/ 1024 w 1389"/>
                <a:gd name="T73" fmla="*/ 100 h 380"/>
                <a:gd name="T74" fmla="*/ 1052 w 1389"/>
                <a:gd name="T75" fmla="*/ 92 h 380"/>
                <a:gd name="T76" fmla="*/ 1080 w 1389"/>
                <a:gd name="T77" fmla="*/ 84 h 380"/>
                <a:gd name="T78" fmla="*/ 1108 w 1389"/>
                <a:gd name="T79" fmla="*/ 77 h 380"/>
                <a:gd name="T80" fmla="*/ 1136 w 1389"/>
                <a:gd name="T81" fmla="*/ 69 h 380"/>
                <a:gd name="T82" fmla="*/ 1164 w 1389"/>
                <a:gd name="T83" fmla="*/ 61 h 380"/>
                <a:gd name="T84" fmla="*/ 1192 w 1389"/>
                <a:gd name="T85" fmla="*/ 54 h 380"/>
                <a:gd name="T86" fmla="*/ 1220 w 1389"/>
                <a:gd name="T87" fmla="*/ 46 h 380"/>
                <a:gd name="T88" fmla="*/ 1248 w 1389"/>
                <a:gd name="T89" fmla="*/ 38 h 380"/>
                <a:gd name="T90" fmla="*/ 1276 w 1389"/>
                <a:gd name="T91" fmla="*/ 31 h 380"/>
                <a:gd name="T92" fmla="*/ 1304 w 1389"/>
                <a:gd name="T93" fmla="*/ 23 h 380"/>
                <a:gd name="T94" fmla="*/ 1332 w 1389"/>
                <a:gd name="T95" fmla="*/ 15 h 380"/>
                <a:gd name="T96" fmla="*/ 1361 w 1389"/>
                <a:gd name="T97" fmla="*/ 8 h 380"/>
                <a:gd name="T98" fmla="*/ 1389 w 1389"/>
                <a:gd name="T99"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89" h="380">
                  <a:moveTo>
                    <a:pt x="0" y="380"/>
                  </a:moveTo>
                  <a:lnTo>
                    <a:pt x="14" y="376"/>
                  </a:lnTo>
                  <a:lnTo>
                    <a:pt x="28" y="372"/>
                  </a:lnTo>
                  <a:lnTo>
                    <a:pt x="42" y="368"/>
                  </a:lnTo>
                  <a:lnTo>
                    <a:pt x="56" y="364"/>
                  </a:lnTo>
                  <a:lnTo>
                    <a:pt x="70" y="361"/>
                  </a:lnTo>
                  <a:lnTo>
                    <a:pt x="84" y="357"/>
                  </a:lnTo>
                  <a:lnTo>
                    <a:pt x="98" y="353"/>
                  </a:lnTo>
                  <a:lnTo>
                    <a:pt x="112" y="349"/>
                  </a:lnTo>
                  <a:lnTo>
                    <a:pt x="126" y="345"/>
                  </a:lnTo>
                  <a:lnTo>
                    <a:pt x="140" y="341"/>
                  </a:lnTo>
                  <a:lnTo>
                    <a:pt x="154" y="338"/>
                  </a:lnTo>
                  <a:lnTo>
                    <a:pt x="168" y="334"/>
                  </a:lnTo>
                  <a:lnTo>
                    <a:pt x="182" y="330"/>
                  </a:lnTo>
                  <a:lnTo>
                    <a:pt x="196" y="326"/>
                  </a:lnTo>
                  <a:lnTo>
                    <a:pt x="210" y="322"/>
                  </a:lnTo>
                  <a:lnTo>
                    <a:pt x="224" y="318"/>
                  </a:lnTo>
                  <a:lnTo>
                    <a:pt x="238" y="315"/>
                  </a:lnTo>
                  <a:lnTo>
                    <a:pt x="252" y="311"/>
                  </a:lnTo>
                  <a:lnTo>
                    <a:pt x="266" y="307"/>
                  </a:lnTo>
                  <a:lnTo>
                    <a:pt x="280" y="303"/>
                  </a:lnTo>
                  <a:lnTo>
                    <a:pt x="294" y="299"/>
                  </a:lnTo>
                  <a:lnTo>
                    <a:pt x="308" y="295"/>
                  </a:lnTo>
                  <a:lnTo>
                    <a:pt x="322" y="292"/>
                  </a:lnTo>
                  <a:lnTo>
                    <a:pt x="336" y="288"/>
                  </a:lnTo>
                  <a:lnTo>
                    <a:pt x="350" y="284"/>
                  </a:lnTo>
                  <a:lnTo>
                    <a:pt x="364" y="280"/>
                  </a:lnTo>
                  <a:lnTo>
                    <a:pt x="378" y="276"/>
                  </a:lnTo>
                  <a:lnTo>
                    <a:pt x="392" y="272"/>
                  </a:lnTo>
                  <a:lnTo>
                    <a:pt x="406" y="269"/>
                  </a:lnTo>
                  <a:lnTo>
                    <a:pt x="421" y="265"/>
                  </a:lnTo>
                  <a:lnTo>
                    <a:pt x="435" y="261"/>
                  </a:lnTo>
                  <a:lnTo>
                    <a:pt x="449" y="257"/>
                  </a:lnTo>
                  <a:lnTo>
                    <a:pt x="463" y="253"/>
                  </a:lnTo>
                  <a:lnTo>
                    <a:pt x="477" y="249"/>
                  </a:lnTo>
                  <a:lnTo>
                    <a:pt x="491" y="246"/>
                  </a:lnTo>
                  <a:lnTo>
                    <a:pt x="505" y="242"/>
                  </a:lnTo>
                  <a:lnTo>
                    <a:pt x="519" y="238"/>
                  </a:lnTo>
                  <a:lnTo>
                    <a:pt x="533" y="234"/>
                  </a:lnTo>
                  <a:lnTo>
                    <a:pt x="547" y="230"/>
                  </a:lnTo>
                  <a:lnTo>
                    <a:pt x="561" y="226"/>
                  </a:lnTo>
                  <a:lnTo>
                    <a:pt x="575" y="223"/>
                  </a:lnTo>
                  <a:lnTo>
                    <a:pt x="589" y="219"/>
                  </a:lnTo>
                  <a:lnTo>
                    <a:pt x="603" y="215"/>
                  </a:lnTo>
                  <a:lnTo>
                    <a:pt x="617" y="211"/>
                  </a:lnTo>
                  <a:lnTo>
                    <a:pt x="631" y="207"/>
                  </a:lnTo>
                  <a:lnTo>
                    <a:pt x="645" y="203"/>
                  </a:lnTo>
                  <a:lnTo>
                    <a:pt x="659" y="199"/>
                  </a:lnTo>
                  <a:lnTo>
                    <a:pt x="673" y="196"/>
                  </a:lnTo>
                  <a:lnTo>
                    <a:pt x="687" y="192"/>
                  </a:lnTo>
                  <a:lnTo>
                    <a:pt x="701" y="188"/>
                  </a:lnTo>
                  <a:lnTo>
                    <a:pt x="715" y="184"/>
                  </a:lnTo>
                  <a:lnTo>
                    <a:pt x="729" y="180"/>
                  </a:lnTo>
                  <a:lnTo>
                    <a:pt x="743" y="176"/>
                  </a:lnTo>
                  <a:lnTo>
                    <a:pt x="757" y="173"/>
                  </a:lnTo>
                  <a:lnTo>
                    <a:pt x="771" y="169"/>
                  </a:lnTo>
                  <a:lnTo>
                    <a:pt x="785" y="165"/>
                  </a:lnTo>
                  <a:lnTo>
                    <a:pt x="799" y="161"/>
                  </a:lnTo>
                  <a:lnTo>
                    <a:pt x="813" y="157"/>
                  </a:lnTo>
                  <a:lnTo>
                    <a:pt x="827" y="153"/>
                  </a:lnTo>
                  <a:lnTo>
                    <a:pt x="841" y="150"/>
                  </a:lnTo>
                  <a:lnTo>
                    <a:pt x="855" y="146"/>
                  </a:lnTo>
                  <a:lnTo>
                    <a:pt x="869" y="142"/>
                  </a:lnTo>
                  <a:lnTo>
                    <a:pt x="883" y="138"/>
                  </a:lnTo>
                  <a:lnTo>
                    <a:pt x="898" y="134"/>
                  </a:lnTo>
                  <a:lnTo>
                    <a:pt x="912" y="130"/>
                  </a:lnTo>
                  <a:lnTo>
                    <a:pt x="926" y="127"/>
                  </a:lnTo>
                  <a:lnTo>
                    <a:pt x="940" y="123"/>
                  </a:lnTo>
                  <a:lnTo>
                    <a:pt x="954" y="119"/>
                  </a:lnTo>
                  <a:lnTo>
                    <a:pt x="968" y="115"/>
                  </a:lnTo>
                  <a:lnTo>
                    <a:pt x="982" y="111"/>
                  </a:lnTo>
                  <a:lnTo>
                    <a:pt x="996" y="107"/>
                  </a:lnTo>
                  <a:lnTo>
                    <a:pt x="1010" y="103"/>
                  </a:lnTo>
                  <a:lnTo>
                    <a:pt x="1024" y="100"/>
                  </a:lnTo>
                  <a:lnTo>
                    <a:pt x="1038" y="96"/>
                  </a:lnTo>
                  <a:lnTo>
                    <a:pt x="1052" y="92"/>
                  </a:lnTo>
                  <a:lnTo>
                    <a:pt x="1066" y="88"/>
                  </a:lnTo>
                  <a:lnTo>
                    <a:pt x="1080" y="84"/>
                  </a:lnTo>
                  <a:lnTo>
                    <a:pt x="1094" y="80"/>
                  </a:lnTo>
                  <a:lnTo>
                    <a:pt x="1108" y="77"/>
                  </a:lnTo>
                  <a:lnTo>
                    <a:pt x="1122" y="73"/>
                  </a:lnTo>
                  <a:lnTo>
                    <a:pt x="1136" y="69"/>
                  </a:lnTo>
                  <a:lnTo>
                    <a:pt x="1150" y="65"/>
                  </a:lnTo>
                  <a:lnTo>
                    <a:pt x="1164" y="61"/>
                  </a:lnTo>
                  <a:lnTo>
                    <a:pt x="1178" y="57"/>
                  </a:lnTo>
                  <a:lnTo>
                    <a:pt x="1192" y="54"/>
                  </a:lnTo>
                  <a:lnTo>
                    <a:pt x="1206" y="50"/>
                  </a:lnTo>
                  <a:lnTo>
                    <a:pt x="1220" y="46"/>
                  </a:lnTo>
                  <a:lnTo>
                    <a:pt x="1234" y="42"/>
                  </a:lnTo>
                  <a:lnTo>
                    <a:pt x="1248" y="38"/>
                  </a:lnTo>
                  <a:lnTo>
                    <a:pt x="1262" y="34"/>
                  </a:lnTo>
                  <a:lnTo>
                    <a:pt x="1276" y="31"/>
                  </a:lnTo>
                  <a:lnTo>
                    <a:pt x="1290" y="27"/>
                  </a:lnTo>
                  <a:lnTo>
                    <a:pt x="1304" y="23"/>
                  </a:lnTo>
                  <a:lnTo>
                    <a:pt x="1318" y="19"/>
                  </a:lnTo>
                  <a:lnTo>
                    <a:pt x="1332" y="15"/>
                  </a:lnTo>
                  <a:lnTo>
                    <a:pt x="1346" y="11"/>
                  </a:lnTo>
                  <a:lnTo>
                    <a:pt x="1361" y="8"/>
                  </a:lnTo>
                  <a:lnTo>
                    <a:pt x="1375" y="4"/>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3" name="Line 215"/>
            <p:cNvSpPr>
              <a:spLocks noChangeShapeType="1"/>
            </p:cNvSpPr>
            <p:nvPr/>
          </p:nvSpPr>
          <p:spPr bwMode="auto">
            <a:xfrm>
              <a:off x="2792" y="2592"/>
              <a:ext cx="0" cy="101"/>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4" name="Line 216"/>
            <p:cNvSpPr>
              <a:spLocks noChangeShapeType="1"/>
            </p:cNvSpPr>
            <p:nvPr/>
          </p:nvSpPr>
          <p:spPr bwMode="auto">
            <a:xfrm>
              <a:off x="5320" y="1922"/>
              <a:ext cx="0" cy="8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5" name="Rectangle 217"/>
            <p:cNvSpPr>
              <a:spLocks noChangeArrowheads="1"/>
            </p:cNvSpPr>
            <p:nvPr/>
          </p:nvSpPr>
          <p:spPr bwMode="auto">
            <a:xfrm>
              <a:off x="2584" y="3031"/>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smtClean="0">
                  <a:solidFill>
                    <a:srgbClr val="000000"/>
                  </a:solidFill>
                </a:rPr>
                <a:t>Diff. at p=25:  1.9 </a:t>
              </a:r>
              <a:endParaRPr lang="en-US" altLang="en-US" smtClean="0">
                <a:solidFill>
                  <a:prstClr val="black"/>
                </a:solidFill>
              </a:endParaRPr>
            </a:p>
          </p:txBody>
        </p:sp>
        <p:sp>
          <p:nvSpPr>
            <p:cNvPr id="926" name="Rectangle 218"/>
            <p:cNvSpPr>
              <a:spLocks noChangeArrowheads="1"/>
            </p:cNvSpPr>
            <p:nvPr/>
          </p:nvSpPr>
          <p:spPr bwMode="auto">
            <a:xfrm>
              <a:off x="4603" y="1638"/>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smtClean="0">
                  <a:solidFill>
                    <a:srgbClr val="000000"/>
                  </a:solidFill>
                </a:rPr>
                <a:t>Diff. at p=75:  1.5 </a:t>
              </a:r>
              <a:endParaRPr lang="en-US" altLang="en-US" smtClean="0">
                <a:solidFill>
                  <a:prstClr val="black"/>
                </a:solidFill>
              </a:endParaRPr>
            </a:p>
          </p:txBody>
        </p:sp>
        <p:sp>
          <p:nvSpPr>
            <p:cNvPr id="927" name="Line 219"/>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60" name="Line 220"/>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61" name="Rectangle 221"/>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1362" name="Line 222"/>
            <p:cNvSpPr>
              <a:spLocks noChangeShapeType="1"/>
            </p:cNvSpPr>
            <p:nvPr/>
          </p:nvSpPr>
          <p:spPr bwMode="auto">
            <a:xfrm flipH="1">
              <a:off x="1378" y="258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63" name="Rectangle 223"/>
            <p:cNvSpPr>
              <a:spLocks noChangeArrowheads="1"/>
            </p:cNvSpPr>
            <p:nvPr/>
          </p:nvSpPr>
          <p:spPr bwMode="auto">
            <a:xfrm rot="16200000">
              <a:off x="1153" y="244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1364" name="Line 224"/>
            <p:cNvSpPr>
              <a:spLocks noChangeShapeType="1"/>
            </p:cNvSpPr>
            <p:nvPr/>
          </p:nvSpPr>
          <p:spPr bwMode="auto">
            <a:xfrm flipH="1">
              <a:off x="1378" y="154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65" name="Rectangle 225"/>
            <p:cNvSpPr>
              <a:spLocks noChangeArrowheads="1"/>
            </p:cNvSpPr>
            <p:nvPr/>
          </p:nvSpPr>
          <p:spPr bwMode="auto">
            <a:xfrm rot="16200000">
              <a:off x="1153" y="1412"/>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1366" name="Line 226"/>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67" name="Rectangle 227"/>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1368" name="Rectangle 228"/>
            <p:cNvSpPr>
              <a:spLocks noChangeArrowheads="1"/>
            </p:cNvSpPr>
            <p:nvPr/>
          </p:nvSpPr>
          <p:spPr bwMode="auto">
            <a:xfrm rot="16200000">
              <a:off x="-195" y="1920"/>
              <a:ext cx="250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Mean Child Wage Rank (Age &gt;= 30)</a:t>
              </a:r>
              <a:endParaRPr lang="en-US" altLang="en-US" smtClean="0">
                <a:solidFill>
                  <a:prstClr val="black"/>
                </a:solidFill>
              </a:endParaRPr>
            </a:p>
          </p:txBody>
        </p:sp>
        <p:sp>
          <p:nvSpPr>
            <p:cNvPr id="1369" name="Line 229"/>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70" name="Line 230"/>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71" name="Rectangle 231"/>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1372" name="Line 232"/>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73" name="Rectangle 233"/>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1374" name="Line 234"/>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75" name="Rectangle 235"/>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1152" name="Line 236"/>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53" name="Rectangle 237"/>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1154" name="Line 238"/>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55" name="Rectangle 239"/>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1156" name="Line 240"/>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76" name="Rectangle 241"/>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sp>
          <p:nvSpPr>
            <p:cNvPr id="1377" name="Rectangle 242"/>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Parent Household Income Rank</a:t>
              </a:r>
              <a:endParaRPr lang="en-US" altLang="en-US" smtClean="0">
                <a:solidFill>
                  <a:prstClr val="black"/>
                </a:solidFill>
              </a:endParaRPr>
            </a:p>
          </p:txBody>
        </p:sp>
        <p:sp>
          <p:nvSpPr>
            <p:cNvPr id="1378" name="Rectangle 243"/>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79" name="Oval 244"/>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80" name="Freeform 245"/>
            <p:cNvSpPr>
              <a:spLocks/>
            </p:cNvSpPr>
            <p:nvPr/>
          </p:nvSpPr>
          <p:spPr bwMode="auto">
            <a:xfrm>
              <a:off x="6072" y="345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81" name="Rectangle 246"/>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White</a:t>
              </a:r>
              <a:endParaRPr lang="en-US" altLang="en-US" smtClean="0">
                <a:solidFill>
                  <a:prstClr val="black"/>
                </a:solidFill>
              </a:endParaRPr>
            </a:p>
          </p:txBody>
        </p:sp>
        <p:sp>
          <p:nvSpPr>
            <p:cNvPr id="1382" name="Rectangle 247"/>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Black</a:t>
              </a:r>
              <a:endParaRPr lang="en-US" altLang="en-US" smtClean="0">
                <a:solidFill>
                  <a:prstClr val="black"/>
                </a:solidFill>
              </a:endParaRPr>
            </a:p>
          </p:txBody>
        </p:sp>
        <p:sp>
          <p:nvSpPr>
            <p:cNvPr id="1383" name="Rectangle 248"/>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smtClean="0">
                  <a:solidFill>
                    <a:srgbClr val="1E2D53"/>
                  </a:solidFill>
                </a:rPr>
                <a:t> </a:t>
              </a:r>
              <a:endParaRPr lang="en-US" altLang="en-US" smtClean="0">
                <a:solidFill>
                  <a:prstClr val="black"/>
                </a:solidFill>
              </a:endParaRPr>
            </a:p>
          </p:txBody>
        </p:sp>
      </p:grpSp>
      <p:sp>
        <p:nvSpPr>
          <p:cNvPr id="6" name="TextBox 92"/>
          <p:cNvSpPr txBox="1"/>
          <p:nvPr/>
        </p:nvSpPr>
        <p:spPr>
          <a:xfrm>
            <a:off x="1524134" y="87885"/>
            <a:ext cx="9143867" cy="677107"/>
          </a:xfrm>
          <a:prstGeom prst="rect">
            <a:avLst/>
          </a:prstGeom>
          <a:noFill/>
        </p:spPr>
        <p:txBody>
          <a:bodyPr wrap="square" lIns="91422" tIns="45718" rIns="91422" bIns="45718" rtlCol="0">
            <a:spAutoFit/>
          </a:bodyPr>
          <a:lstStyle/>
          <a:p>
            <a:pPr algn="ctr" defTabSz="914196">
              <a:defRPr/>
            </a:pPr>
            <a:r>
              <a:rPr lang="en-US" sz="1900" b="1" kern="0" dirty="0" smtClean="0">
                <a:solidFill>
                  <a:srgbClr val="1E2D53"/>
                </a:solidFill>
                <a:latin typeface="Arial"/>
              </a:rPr>
              <a:t>Hourly Wage Rates vs</a:t>
            </a:r>
            <a:r>
              <a:rPr lang="en-US" sz="1900" b="1" kern="0" dirty="0">
                <a:solidFill>
                  <a:srgbClr val="1E2D53"/>
                </a:solidFill>
                <a:latin typeface="Arial"/>
              </a:rPr>
              <a:t>. Parent </a:t>
            </a:r>
            <a:r>
              <a:rPr lang="en-US" sz="1900" b="1" kern="0" dirty="0" smtClean="0">
                <a:solidFill>
                  <a:srgbClr val="1E2D53"/>
                </a:solidFill>
                <a:latin typeface="Arial"/>
              </a:rPr>
              <a:t>Income</a:t>
            </a:r>
            <a:endParaRPr lang="en-US" sz="1900" b="1" kern="0" dirty="0">
              <a:solidFill>
                <a:srgbClr val="1E2D53"/>
              </a:solidFill>
              <a:latin typeface="Arial"/>
            </a:endParaRPr>
          </a:p>
          <a:p>
            <a:pPr algn="ctr" defTabSz="914196">
              <a:defRPr/>
            </a:pPr>
            <a:r>
              <a:rPr lang="en-US" sz="1900" kern="0" dirty="0">
                <a:solidFill>
                  <a:srgbClr val="1E2D53"/>
                </a:solidFill>
                <a:latin typeface="Arial"/>
              </a:rPr>
              <a:t>Female Children</a:t>
            </a:r>
          </a:p>
        </p:txBody>
      </p:sp>
    </p:spTree>
    <p:extLst>
      <p:ext uri="{BB962C8B-B14F-4D97-AF65-F5344CB8AC3E}">
        <p14:creationId xmlns:p14="http://schemas.microsoft.com/office/powerpoint/2010/main" val="1769991918"/>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1374775" y="-6350"/>
            <a:ext cx="9442450" cy="6870700"/>
            <a:chOff x="866" y="-4"/>
            <a:chExt cx="5948" cy="4328"/>
          </a:xfrm>
        </p:grpSpPr>
        <p:sp>
          <p:nvSpPr>
            <p:cNvPr id="4"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7" name="Group 205"/>
            <p:cNvGrpSpPr>
              <a:grpSpLocks/>
            </p:cNvGrpSpPr>
            <p:nvPr/>
          </p:nvGrpSpPr>
          <p:grpSpPr bwMode="auto">
            <a:xfrm>
              <a:off x="866" y="-4"/>
              <a:ext cx="5948" cy="4328"/>
              <a:chOff x="866" y="-4"/>
              <a:chExt cx="5948" cy="4328"/>
            </a:xfrm>
          </p:grpSpPr>
          <p:sp>
            <p:nvSpPr>
              <p:cNvPr id="226"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 name="Line 9"/>
              <p:cNvSpPr>
                <a:spLocks noChangeShapeType="1"/>
              </p:cNvSpPr>
              <p:nvPr/>
            </p:nvSpPr>
            <p:spPr bwMode="auto">
              <a:xfrm>
                <a:off x="1435" y="299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 name="Line 10"/>
              <p:cNvSpPr>
                <a:spLocks noChangeShapeType="1"/>
              </p:cNvSpPr>
              <p:nvPr/>
            </p:nvSpPr>
            <p:spPr bwMode="auto">
              <a:xfrm>
                <a:off x="1435" y="237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 name="Line 11"/>
              <p:cNvSpPr>
                <a:spLocks noChangeShapeType="1"/>
              </p:cNvSpPr>
              <p:nvPr/>
            </p:nvSpPr>
            <p:spPr bwMode="auto">
              <a:xfrm>
                <a:off x="1435" y="175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 name="Line 12"/>
              <p:cNvSpPr>
                <a:spLocks noChangeShapeType="1"/>
              </p:cNvSpPr>
              <p:nvPr/>
            </p:nvSpPr>
            <p:spPr bwMode="auto">
              <a:xfrm>
                <a:off x="1435" y="113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 name="Line 13"/>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 name="Oval 14"/>
              <p:cNvSpPr>
                <a:spLocks noChangeArrowheads="1"/>
              </p:cNvSpPr>
              <p:nvPr/>
            </p:nvSpPr>
            <p:spPr bwMode="auto">
              <a:xfrm>
                <a:off x="1565" y="24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 name="Oval 15"/>
              <p:cNvSpPr>
                <a:spLocks noChangeArrowheads="1"/>
              </p:cNvSpPr>
              <p:nvPr/>
            </p:nvSpPr>
            <p:spPr bwMode="auto">
              <a:xfrm>
                <a:off x="1615" y="24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 name="Oval 16"/>
              <p:cNvSpPr>
                <a:spLocks noChangeArrowheads="1"/>
              </p:cNvSpPr>
              <p:nvPr/>
            </p:nvSpPr>
            <p:spPr bwMode="auto">
              <a:xfrm>
                <a:off x="1666" y="22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 name="Oval 17"/>
              <p:cNvSpPr>
                <a:spLocks noChangeArrowheads="1"/>
              </p:cNvSpPr>
              <p:nvPr/>
            </p:nvSpPr>
            <p:spPr bwMode="auto">
              <a:xfrm>
                <a:off x="1716" y="23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 name="Oval 18"/>
              <p:cNvSpPr>
                <a:spLocks noChangeArrowheads="1"/>
              </p:cNvSpPr>
              <p:nvPr/>
            </p:nvSpPr>
            <p:spPr bwMode="auto">
              <a:xfrm>
                <a:off x="1766" y="232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 name="Oval 19"/>
              <p:cNvSpPr>
                <a:spLocks noChangeArrowheads="1"/>
              </p:cNvSpPr>
              <p:nvPr/>
            </p:nvSpPr>
            <p:spPr bwMode="auto">
              <a:xfrm>
                <a:off x="1817" y="23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 name="Oval 20"/>
              <p:cNvSpPr>
                <a:spLocks noChangeArrowheads="1"/>
              </p:cNvSpPr>
              <p:nvPr/>
            </p:nvSpPr>
            <p:spPr bwMode="auto">
              <a:xfrm>
                <a:off x="1867" y="23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 name="Oval 21"/>
              <p:cNvSpPr>
                <a:spLocks noChangeArrowheads="1"/>
              </p:cNvSpPr>
              <p:nvPr/>
            </p:nvSpPr>
            <p:spPr bwMode="auto">
              <a:xfrm>
                <a:off x="1918" y="22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 name="Oval 22"/>
              <p:cNvSpPr>
                <a:spLocks noChangeArrowheads="1"/>
              </p:cNvSpPr>
              <p:nvPr/>
            </p:nvSpPr>
            <p:spPr bwMode="auto">
              <a:xfrm>
                <a:off x="1968" y="23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 name="Oval 23"/>
              <p:cNvSpPr>
                <a:spLocks noChangeArrowheads="1"/>
              </p:cNvSpPr>
              <p:nvPr/>
            </p:nvSpPr>
            <p:spPr bwMode="auto">
              <a:xfrm>
                <a:off x="2018" y="22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 name="Oval 24"/>
              <p:cNvSpPr>
                <a:spLocks noChangeArrowheads="1"/>
              </p:cNvSpPr>
              <p:nvPr/>
            </p:nvSpPr>
            <p:spPr bwMode="auto">
              <a:xfrm>
                <a:off x="2069" y="2153"/>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 name="Oval 25"/>
              <p:cNvSpPr>
                <a:spLocks noChangeArrowheads="1"/>
              </p:cNvSpPr>
              <p:nvPr/>
            </p:nvSpPr>
            <p:spPr bwMode="auto">
              <a:xfrm>
                <a:off x="2119" y="22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 name="Oval 26"/>
              <p:cNvSpPr>
                <a:spLocks noChangeArrowheads="1"/>
              </p:cNvSpPr>
              <p:nvPr/>
            </p:nvSpPr>
            <p:spPr bwMode="auto">
              <a:xfrm>
                <a:off x="2170" y="21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 name="Oval 27"/>
              <p:cNvSpPr>
                <a:spLocks noChangeArrowheads="1"/>
              </p:cNvSpPr>
              <p:nvPr/>
            </p:nvSpPr>
            <p:spPr bwMode="auto">
              <a:xfrm>
                <a:off x="2220" y="21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 name="Oval 28"/>
              <p:cNvSpPr>
                <a:spLocks noChangeArrowheads="1"/>
              </p:cNvSpPr>
              <p:nvPr/>
            </p:nvSpPr>
            <p:spPr bwMode="auto">
              <a:xfrm>
                <a:off x="2270" y="20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 name="Oval 29"/>
              <p:cNvSpPr>
                <a:spLocks noChangeArrowheads="1"/>
              </p:cNvSpPr>
              <p:nvPr/>
            </p:nvSpPr>
            <p:spPr bwMode="auto">
              <a:xfrm>
                <a:off x="2321" y="211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38" name="Oval 30"/>
              <p:cNvSpPr>
                <a:spLocks noChangeArrowheads="1"/>
              </p:cNvSpPr>
              <p:nvPr/>
            </p:nvSpPr>
            <p:spPr bwMode="auto">
              <a:xfrm>
                <a:off x="2371" y="20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39" name="Oval 31"/>
              <p:cNvSpPr>
                <a:spLocks noChangeArrowheads="1"/>
              </p:cNvSpPr>
              <p:nvPr/>
            </p:nvSpPr>
            <p:spPr bwMode="auto">
              <a:xfrm>
                <a:off x="2422" y="20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40" name="Oval 32"/>
              <p:cNvSpPr>
                <a:spLocks noChangeArrowheads="1"/>
              </p:cNvSpPr>
              <p:nvPr/>
            </p:nvSpPr>
            <p:spPr bwMode="auto">
              <a:xfrm>
                <a:off x="2472" y="19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41" name="Oval 33"/>
              <p:cNvSpPr>
                <a:spLocks noChangeArrowheads="1"/>
              </p:cNvSpPr>
              <p:nvPr/>
            </p:nvSpPr>
            <p:spPr bwMode="auto">
              <a:xfrm>
                <a:off x="2522" y="199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42" name="Oval 34"/>
              <p:cNvSpPr>
                <a:spLocks noChangeArrowheads="1"/>
              </p:cNvSpPr>
              <p:nvPr/>
            </p:nvSpPr>
            <p:spPr bwMode="auto">
              <a:xfrm>
                <a:off x="2573" y="195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43" name="Oval 35"/>
              <p:cNvSpPr>
                <a:spLocks noChangeArrowheads="1"/>
              </p:cNvSpPr>
              <p:nvPr/>
            </p:nvSpPr>
            <p:spPr bwMode="auto">
              <a:xfrm>
                <a:off x="2623" y="195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44" name="Oval 36"/>
              <p:cNvSpPr>
                <a:spLocks noChangeArrowheads="1"/>
              </p:cNvSpPr>
              <p:nvPr/>
            </p:nvSpPr>
            <p:spPr bwMode="auto">
              <a:xfrm>
                <a:off x="2674" y="19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45" name="Oval 37"/>
              <p:cNvSpPr>
                <a:spLocks noChangeArrowheads="1"/>
              </p:cNvSpPr>
              <p:nvPr/>
            </p:nvSpPr>
            <p:spPr bwMode="auto">
              <a:xfrm>
                <a:off x="2724" y="19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46" name="Oval 38"/>
              <p:cNvSpPr>
                <a:spLocks noChangeArrowheads="1"/>
              </p:cNvSpPr>
              <p:nvPr/>
            </p:nvSpPr>
            <p:spPr bwMode="auto">
              <a:xfrm>
                <a:off x="2774" y="18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47" name="Oval 39"/>
              <p:cNvSpPr>
                <a:spLocks noChangeArrowheads="1"/>
              </p:cNvSpPr>
              <p:nvPr/>
            </p:nvSpPr>
            <p:spPr bwMode="auto">
              <a:xfrm>
                <a:off x="2825" y="197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8" name="Oval 40"/>
              <p:cNvSpPr>
                <a:spLocks noChangeArrowheads="1"/>
              </p:cNvSpPr>
              <p:nvPr/>
            </p:nvSpPr>
            <p:spPr bwMode="auto">
              <a:xfrm>
                <a:off x="2875" y="19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499" name="Oval 41"/>
              <p:cNvSpPr>
                <a:spLocks noChangeArrowheads="1"/>
              </p:cNvSpPr>
              <p:nvPr/>
            </p:nvSpPr>
            <p:spPr bwMode="auto">
              <a:xfrm>
                <a:off x="2926" y="19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0" name="Oval 42"/>
              <p:cNvSpPr>
                <a:spLocks noChangeArrowheads="1"/>
              </p:cNvSpPr>
              <p:nvPr/>
            </p:nvSpPr>
            <p:spPr bwMode="auto">
              <a:xfrm>
                <a:off x="2976" y="18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1" name="Oval 43"/>
              <p:cNvSpPr>
                <a:spLocks noChangeArrowheads="1"/>
              </p:cNvSpPr>
              <p:nvPr/>
            </p:nvSpPr>
            <p:spPr bwMode="auto">
              <a:xfrm>
                <a:off x="3026" y="18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2" name="Oval 44"/>
              <p:cNvSpPr>
                <a:spLocks noChangeArrowheads="1"/>
              </p:cNvSpPr>
              <p:nvPr/>
            </p:nvSpPr>
            <p:spPr bwMode="auto">
              <a:xfrm>
                <a:off x="3080" y="19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3" name="Oval 45"/>
              <p:cNvSpPr>
                <a:spLocks noChangeArrowheads="1"/>
              </p:cNvSpPr>
              <p:nvPr/>
            </p:nvSpPr>
            <p:spPr bwMode="auto">
              <a:xfrm>
                <a:off x="3131" y="18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4" name="Oval 46"/>
              <p:cNvSpPr>
                <a:spLocks noChangeArrowheads="1"/>
              </p:cNvSpPr>
              <p:nvPr/>
            </p:nvSpPr>
            <p:spPr bwMode="auto">
              <a:xfrm>
                <a:off x="3181" y="18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5" name="Oval 47"/>
              <p:cNvSpPr>
                <a:spLocks noChangeArrowheads="1"/>
              </p:cNvSpPr>
              <p:nvPr/>
            </p:nvSpPr>
            <p:spPr bwMode="auto">
              <a:xfrm>
                <a:off x="3232" y="18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6" name="Oval 48"/>
              <p:cNvSpPr>
                <a:spLocks noChangeArrowheads="1"/>
              </p:cNvSpPr>
              <p:nvPr/>
            </p:nvSpPr>
            <p:spPr bwMode="auto">
              <a:xfrm>
                <a:off x="3282" y="19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7" name="Oval 49"/>
              <p:cNvSpPr>
                <a:spLocks noChangeArrowheads="1"/>
              </p:cNvSpPr>
              <p:nvPr/>
            </p:nvSpPr>
            <p:spPr bwMode="auto">
              <a:xfrm>
                <a:off x="3332" y="17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8" name="Oval 50"/>
              <p:cNvSpPr>
                <a:spLocks noChangeArrowheads="1"/>
              </p:cNvSpPr>
              <p:nvPr/>
            </p:nvSpPr>
            <p:spPr bwMode="auto">
              <a:xfrm>
                <a:off x="3383" y="17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09" name="Oval 51"/>
              <p:cNvSpPr>
                <a:spLocks noChangeArrowheads="1"/>
              </p:cNvSpPr>
              <p:nvPr/>
            </p:nvSpPr>
            <p:spPr bwMode="auto">
              <a:xfrm>
                <a:off x="3433" y="17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0" name="Oval 52"/>
              <p:cNvSpPr>
                <a:spLocks noChangeArrowheads="1"/>
              </p:cNvSpPr>
              <p:nvPr/>
            </p:nvSpPr>
            <p:spPr bwMode="auto">
              <a:xfrm>
                <a:off x="3484" y="17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511" name="Oval 53"/>
              <p:cNvSpPr>
                <a:spLocks noChangeArrowheads="1"/>
              </p:cNvSpPr>
              <p:nvPr/>
            </p:nvSpPr>
            <p:spPr bwMode="auto">
              <a:xfrm>
                <a:off x="3534" y="17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2" name="Oval 54"/>
              <p:cNvSpPr>
                <a:spLocks noChangeArrowheads="1"/>
              </p:cNvSpPr>
              <p:nvPr/>
            </p:nvSpPr>
            <p:spPr bwMode="auto">
              <a:xfrm>
                <a:off x="3584" y="18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3" name="Oval 55"/>
              <p:cNvSpPr>
                <a:spLocks noChangeArrowheads="1"/>
              </p:cNvSpPr>
              <p:nvPr/>
            </p:nvSpPr>
            <p:spPr bwMode="auto">
              <a:xfrm>
                <a:off x="3635" y="17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4" name="Oval 56"/>
              <p:cNvSpPr>
                <a:spLocks noChangeArrowheads="1"/>
              </p:cNvSpPr>
              <p:nvPr/>
            </p:nvSpPr>
            <p:spPr bwMode="auto">
              <a:xfrm>
                <a:off x="3685" y="17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5" name="Oval 57"/>
              <p:cNvSpPr>
                <a:spLocks noChangeArrowheads="1"/>
              </p:cNvSpPr>
              <p:nvPr/>
            </p:nvSpPr>
            <p:spPr bwMode="auto">
              <a:xfrm>
                <a:off x="3736" y="17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6" name="Oval 58"/>
              <p:cNvSpPr>
                <a:spLocks noChangeArrowheads="1"/>
              </p:cNvSpPr>
              <p:nvPr/>
            </p:nvSpPr>
            <p:spPr bwMode="auto">
              <a:xfrm>
                <a:off x="3786" y="17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7" name="Oval 59"/>
              <p:cNvSpPr>
                <a:spLocks noChangeArrowheads="1"/>
              </p:cNvSpPr>
              <p:nvPr/>
            </p:nvSpPr>
            <p:spPr bwMode="auto">
              <a:xfrm>
                <a:off x="3836" y="1789"/>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8" name="Oval 60"/>
              <p:cNvSpPr>
                <a:spLocks noChangeArrowheads="1"/>
              </p:cNvSpPr>
              <p:nvPr/>
            </p:nvSpPr>
            <p:spPr bwMode="auto">
              <a:xfrm>
                <a:off x="3887" y="17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79" name="Oval 61"/>
              <p:cNvSpPr>
                <a:spLocks noChangeArrowheads="1"/>
              </p:cNvSpPr>
              <p:nvPr/>
            </p:nvSpPr>
            <p:spPr bwMode="auto">
              <a:xfrm>
                <a:off x="3937" y="16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0" name="Oval 62"/>
              <p:cNvSpPr>
                <a:spLocks noChangeArrowheads="1"/>
              </p:cNvSpPr>
              <p:nvPr/>
            </p:nvSpPr>
            <p:spPr bwMode="auto">
              <a:xfrm>
                <a:off x="3988" y="17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1" name="Oval 63"/>
              <p:cNvSpPr>
                <a:spLocks noChangeArrowheads="1"/>
              </p:cNvSpPr>
              <p:nvPr/>
            </p:nvSpPr>
            <p:spPr bwMode="auto">
              <a:xfrm>
                <a:off x="4038" y="17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2" name="Oval 64"/>
              <p:cNvSpPr>
                <a:spLocks noChangeArrowheads="1"/>
              </p:cNvSpPr>
              <p:nvPr/>
            </p:nvSpPr>
            <p:spPr bwMode="auto">
              <a:xfrm>
                <a:off x="4088" y="16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3" name="Oval 65"/>
              <p:cNvSpPr>
                <a:spLocks noChangeArrowheads="1"/>
              </p:cNvSpPr>
              <p:nvPr/>
            </p:nvSpPr>
            <p:spPr bwMode="auto">
              <a:xfrm>
                <a:off x="4139" y="16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4" name="Oval 66"/>
              <p:cNvSpPr>
                <a:spLocks noChangeArrowheads="1"/>
              </p:cNvSpPr>
              <p:nvPr/>
            </p:nvSpPr>
            <p:spPr bwMode="auto">
              <a:xfrm>
                <a:off x="4189" y="16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5" name="Oval 67"/>
              <p:cNvSpPr>
                <a:spLocks noChangeArrowheads="1"/>
              </p:cNvSpPr>
              <p:nvPr/>
            </p:nvSpPr>
            <p:spPr bwMode="auto">
              <a:xfrm>
                <a:off x="4240" y="16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6" name="Oval 68"/>
              <p:cNvSpPr>
                <a:spLocks noChangeArrowheads="1"/>
              </p:cNvSpPr>
              <p:nvPr/>
            </p:nvSpPr>
            <p:spPr bwMode="auto">
              <a:xfrm>
                <a:off x="4290" y="164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7" name="Oval 69"/>
              <p:cNvSpPr>
                <a:spLocks noChangeArrowheads="1"/>
              </p:cNvSpPr>
              <p:nvPr/>
            </p:nvSpPr>
            <p:spPr bwMode="auto">
              <a:xfrm>
                <a:off x="4340" y="16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8" name="Oval 70"/>
              <p:cNvSpPr>
                <a:spLocks noChangeArrowheads="1"/>
              </p:cNvSpPr>
              <p:nvPr/>
            </p:nvSpPr>
            <p:spPr bwMode="auto">
              <a:xfrm>
                <a:off x="4391" y="16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89" name="Oval 71"/>
              <p:cNvSpPr>
                <a:spLocks noChangeArrowheads="1"/>
              </p:cNvSpPr>
              <p:nvPr/>
            </p:nvSpPr>
            <p:spPr bwMode="auto">
              <a:xfrm>
                <a:off x="4441" y="15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690" name="Oval 72"/>
              <p:cNvSpPr>
                <a:spLocks noChangeArrowheads="1"/>
              </p:cNvSpPr>
              <p:nvPr/>
            </p:nvSpPr>
            <p:spPr bwMode="auto">
              <a:xfrm>
                <a:off x="4492" y="1595"/>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708" name="Oval 73"/>
              <p:cNvSpPr>
                <a:spLocks noChangeArrowheads="1"/>
              </p:cNvSpPr>
              <p:nvPr/>
            </p:nvSpPr>
            <p:spPr bwMode="auto">
              <a:xfrm>
                <a:off x="4542" y="15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5" name="Oval 74"/>
              <p:cNvSpPr>
                <a:spLocks noChangeArrowheads="1"/>
              </p:cNvSpPr>
              <p:nvPr/>
            </p:nvSpPr>
            <p:spPr bwMode="auto">
              <a:xfrm>
                <a:off x="4592" y="16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6" name="Oval 75"/>
              <p:cNvSpPr>
                <a:spLocks noChangeArrowheads="1"/>
              </p:cNvSpPr>
              <p:nvPr/>
            </p:nvSpPr>
            <p:spPr bwMode="auto">
              <a:xfrm>
                <a:off x="4643" y="155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7" name="Oval 76"/>
              <p:cNvSpPr>
                <a:spLocks noChangeArrowheads="1"/>
              </p:cNvSpPr>
              <p:nvPr/>
            </p:nvSpPr>
            <p:spPr bwMode="auto">
              <a:xfrm>
                <a:off x="4693" y="15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8" name="Oval 77"/>
              <p:cNvSpPr>
                <a:spLocks noChangeArrowheads="1"/>
              </p:cNvSpPr>
              <p:nvPr/>
            </p:nvSpPr>
            <p:spPr bwMode="auto">
              <a:xfrm>
                <a:off x="4747" y="1523"/>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19" name="Oval 78"/>
              <p:cNvSpPr>
                <a:spLocks noChangeArrowheads="1"/>
              </p:cNvSpPr>
              <p:nvPr/>
            </p:nvSpPr>
            <p:spPr bwMode="auto">
              <a:xfrm>
                <a:off x="4798" y="1544"/>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0" name="Oval 79"/>
              <p:cNvSpPr>
                <a:spLocks noChangeArrowheads="1"/>
              </p:cNvSpPr>
              <p:nvPr/>
            </p:nvSpPr>
            <p:spPr bwMode="auto">
              <a:xfrm>
                <a:off x="4848" y="15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1" name="Oval 80"/>
              <p:cNvSpPr>
                <a:spLocks noChangeArrowheads="1"/>
              </p:cNvSpPr>
              <p:nvPr/>
            </p:nvSpPr>
            <p:spPr bwMode="auto">
              <a:xfrm>
                <a:off x="4898"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2" name="Oval 81"/>
              <p:cNvSpPr>
                <a:spLocks noChangeArrowheads="1"/>
              </p:cNvSpPr>
              <p:nvPr/>
            </p:nvSpPr>
            <p:spPr bwMode="auto">
              <a:xfrm>
                <a:off x="4949" y="15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3" name="Oval 82"/>
              <p:cNvSpPr>
                <a:spLocks noChangeArrowheads="1"/>
              </p:cNvSpPr>
              <p:nvPr/>
            </p:nvSpPr>
            <p:spPr bwMode="auto">
              <a:xfrm>
                <a:off x="4999"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4" name="Oval 83"/>
              <p:cNvSpPr>
                <a:spLocks noChangeArrowheads="1"/>
              </p:cNvSpPr>
              <p:nvPr/>
            </p:nvSpPr>
            <p:spPr bwMode="auto">
              <a:xfrm>
                <a:off x="5050" y="14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5" name="Oval 84"/>
              <p:cNvSpPr>
                <a:spLocks noChangeArrowheads="1"/>
              </p:cNvSpPr>
              <p:nvPr/>
            </p:nvSpPr>
            <p:spPr bwMode="auto">
              <a:xfrm>
                <a:off x="5100" y="14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6" name="Oval 85"/>
              <p:cNvSpPr>
                <a:spLocks noChangeArrowheads="1"/>
              </p:cNvSpPr>
              <p:nvPr/>
            </p:nvSpPr>
            <p:spPr bwMode="auto">
              <a:xfrm>
                <a:off x="5150" y="1498"/>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27" name="Oval 86"/>
              <p:cNvSpPr>
                <a:spLocks noChangeArrowheads="1"/>
              </p:cNvSpPr>
              <p:nvPr/>
            </p:nvSpPr>
            <p:spPr bwMode="auto">
              <a:xfrm>
                <a:off x="5201" y="14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48" name="Oval 87"/>
              <p:cNvSpPr>
                <a:spLocks noChangeArrowheads="1"/>
              </p:cNvSpPr>
              <p:nvPr/>
            </p:nvSpPr>
            <p:spPr bwMode="auto">
              <a:xfrm>
                <a:off x="5251" y="14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49" name="Oval 88"/>
              <p:cNvSpPr>
                <a:spLocks noChangeArrowheads="1"/>
              </p:cNvSpPr>
              <p:nvPr/>
            </p:nvSpPr>
            <p:spPr bwMode="auto">
              <a:xfrm>
                <a:off x="5302" y="14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50" name="Oval 89"/>
              <p:cNvSpPr>
                <a:spLocks noChangeArrowheads="1"/>
              </p:cNvSpPr>
              <p:nvPr/>
            </p:nvSpPr>
            <p:spPr bwMode="auto">
              <a:xfrm>
                <a:off x="5352" y="14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51" name="Oval 90"/>
              <p:cNvSpPr>
                <a:spLocks noChangeArrowheads="1"/>
              </p:cNvSpPr>
              <p:nvPr/>
            </p:nvSpPr>
            <p:spPr bwMode="auto">
              <a:xfrm>
                <a:off x="5402" y="14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52" name="Oval 91"/>
              <p:cNvSpPr>
                <a:spLocks noChangeArrowheads="1"/>
              </p:cNvSpPr>
              <p:nvPr/>
            </p:nvSpPr>
            <p:spPr bwMode="auto">
              <a:xfrm>
                <a:off x="5453" y="14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53" name="Oval 92"/>
              <p:cNvSpPr>
                <a:spLocks noChangeArrowheads="1"/>
              </p:cNvSpPr>
              <p:nvPr/>
            </p:nvSpPr>
            <p:spPr bwMode="auto">
              <a:xfrm>
                <a:off x="5503" y="14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54" name="Oval 93"/>
              <p:cNvSpPr>
                <a:spLocks noChangeArrowheads="1"/>
              </p:cNvSpPr>
              <p:nvPr/>
            </p:nvSpPr>
            <p:spPr bwMode="auto">
              <a:xfrm>
                <a:off x="5554" y="14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55" name="Oval 94"/>
              <p:cNvSpPr>
                <a:spLocks noChangeArrowheads="1"/>
              </p:cNvSpPr>
              <p:nvPr/>
            </p:nvSpPr>
            <p:spPr bwMode="auto">
              <a:xfrm>
                <a:off x="5604" y="14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56" name="Oval 95"/>
              <p:cNvSpPr>
                <a:spLocks noChangeArrowheads="1"/>
              </p:cNvSpPr>
              <p:nvPr/>
            </p:nvSpPr>
            <p:spPr bwMode="auto">
              <a:xfrm>
                <a:off x="5654" y="1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57" name="Oval 96"/>
              <p:cNvSpPr>
                <a:spLocks noChangeArrowheads="1"/>
              </p:cNvSpPr>
              <p:nvPr/>
            </p:nvSpPr>
            <p:spPr bwMode="auto">
              <a:xfrm>
                <a:off x="5705" y="13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58" name="Oval 97"/>
              <p:cNvSpPr>
                <a:spLocks noChangeArrowheads="1"/>
              </p:cNvSpPr>
              <p:nvPr/>
            </p:nvSpPr>
            <p:spPr bwMode="auto">
              <a:xfrm>
                <a:off x="5755" y="13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59" name="Oval 98"/>
              <p:cNvSpPr>
                <a:spLocks noChangeArrowheads="1"/>
              </p:cNvSpPr>
              <p:nvPr/>
            </p:nvSpPr>
            <p:spPr bwMode="auto">
              <a:xfrm>
                <a:off x="5806" y="13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60" name="Oval 99"/>
              <p:cNvSpPr>
                <a:spLocks noChangeArrowheads="1"/>
              </p:cNvSpPr>
              <p:nvPr/>
            </p:nvSpPr>
            <p:spPr bwMode="auto">
              <a:xfrm>
                <a:off x="5856" y="13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61" name="Oval 100"/>
              <p:cNvSpPr>
                <a:spLocks noChangeArrowheads="1"/>
              </p:cNvSpPr>
              <p:nvPr/>
            </p:nvSpPr>
            <p:spPr bwMode="auto">
              <a:xfrm>
                <a:off x="5906" y="13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62" name="Oval 101"/>
              <p:cNvSpPr>
                <a:spLocks noChangeArrowheads="1"/>
              </p:cNvSpPr>
              <p:nvPr/>
            </p:nvSpPr>
            <p:spPr bwMode="auto">
              <a:xfrm>
                <a:off x="5957" y="1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63" name="Oval 102"/>
              <p:cNvSpPr>
                <a:spLocks noChangeArrowheads="1"/>
              </p:cNvSpPr>
              <p:nvPr/>
            </p:nvSpPr>
            <p:spPr bwMode="auto">
              <a:xfrm>
                <a:off x="6007" y="13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64" name="Oval 103"/>
              <p:cNvSpPr>
                <a:spLocks noChangeArrowheads="1"/>
              </p:cNvSpPr>
              <p:nvPr/>
            </p:nvSpPr>
            <p:spPr bwMode="auto">
              <a:xfrm>
                <a:off x="6058" y="1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65" name="Oval 104"/>
              <p:cNvSpPr>
                <a:spLocks noChangeArrowheads="1"/>
              </p:cNvSpPr>
              <p:nvPr/>
            </p:nvSpPr>
            <p:spPr bwMode="auto">
              <a:xfrm>
                <a:off x="6108" y="13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66" name="Oval 105"/>
              <p:cNvSpPr>
                <a:spLocks noChangeArrowheads="1"/>
              </p:cNvSpPr>
              <p:nvPr/>
            </p:nvSpPr>
            <p:spPr bwMode="auto">
              <a:xfrm>
                <a:off x="6158" y="13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67" name="Oval 106"/>
              <p:cNvSpPr>
                <a:spLocks noChangeArrowheads="1"/>
              </p:cNvSpPr>
              <p:nvPr/>
            </p:nvSpPr>
            <p:spPr bwMode="auto">
              <a:xfrm>
                <a:off x="6209" y="13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68" name="Oval 107"/>
              <p:cNvSpPr>
                <a:spLocks noChangeArrowheads="1"/>
              </p:cNvSpPr>
              <p:nvPr/>
            </p:nvSpPr>
            <p:spPr bwMode="auto">
              <a:xfrm>
                <a:off x="6259" y="13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69" name="Oval 108"/>
              <p:cNvSpPr>
                <a:spLocks noChangeArrowheads="1"/>
              </p:cNvSpPr>
              <p:nvPr/>
            </p:nvSpPr>
            <p:spPr bwMode="auto">
              <a:xfrm>
                <a:off x="6310" y="13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70" name="Oval 109"/>
              <p:cNvSpPr>
                <a:spLocks noChangeArrowheads="1"/>
              </p:cNvSpPr>
              <p:nvPr/>
            </p:nvSpPr>
            <p:spPr bwMode="auto">
              <a:xfrm>
                <a:off x="6360" y="13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71" name="Oval 110"/>
              <p:cNvSpPr>
                <a:spLocks noChangeArrowheads="1"/>
              </p:cNvSpPr>
              <p:nvPr/>
            </p:nvSpPr>
            <p:spPr bwMode="auto">
              <a:xfrm>
                <a:off x="6414" y="1314"/>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72" name="Oval 111"/>
              <p:cNvSpPr>
                <a:spLocks noChangeArrowheads="1"/>
              </p:cNvSpPr>
              <p:nvPr/>
            </p:nvSpPr>
            <p:spPr bwMode="auto">
              <a:xfrm>
                <a:off x="6464" y="1325"/>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73" name="Oval 112"/>
              <p:cNvSpPr>
                <a:spLocks noChangeArrowheads="1"/>
              </p:cNvSpPr>
              <p:nvPr/>
            </p:nvSpPr>
            <p:spPr bwMode="auto">
              <a:xfrm>
                <a:off x="6515" y="14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74" name="Oval 113"/>
              <p:cNvSpPr>
                <a:spLocks noChangeArrowheads="1"/>
              </p:cNvSpPr>
              <p:nvPr/>
            </p:nvSpPr>
            <p:spPr bwMode="auto">
              <a:xfrm>
                <a:off x="6565" y="1613"/>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75" name="Freeform 114"/>
              <p:cNvSpPr>
                <a:spLocks/>
              </p:cNvSpPr>
              <p:nvPr/>
            </p:nvSpPr>
            <p:spPr bwMode="auto">
              <a:xfrm>
                <a:off x="1550" y="2401"/>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76" name="Freeform 115"/>
              <p:cNvSpPr>
                <a:spLocks/>
              </p:cNvSpPr>
              <p:nvPr/>
            </p:nvSpPr>
            <p:spPr bwMode="auto">
              <a:xfrm>
                <a:off x="1601" y="2358"/>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77" name="Freeform 116"/>
              <p:cNvSpPr>
                <a:spLocks/>
              </p:cNvSpPr>
              <p:nvPr/>
            </p:nvSpPr>
            <p:spPr bwMode="auto">
              <a:xfrm>
                <a:off x="1651" y="2333"/>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78" name="Freeform 117"/>
              <p:cNvSpPr>
                <a:spLocks/>
              </p:cNvSpPr>
              <p:nvPr/>
            </p:nvSpPr>
            <p:spPr bwMode="auto">
              <a:xfrm>
                <a:off x="1702" y="220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79" name="Freeform 118"/>
              <p:cNvSpPr>
                <a:spLocks/>
              </p:cNvSpPr>
              <p:nvPr/>
            </p:nvSpPr>
            <p:spPr bwMode="auto">
              <a:xfrm>
                <a:off x="1752" y="211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80" name="Freeform 119"/>
              <p:cNvSpPr>
                <a:spLocks/>
              </p:cNvSpPr>
              <p:nvPr/>
            </p:nvSpPr>
            <p:spPr bwMode="auto">
              <a:xfrm>
                <a:off x="1802" y="2106"/>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81" name="Freeform 120"/>
              <p:cNvSpPr>
                <a:spLocks/>
              </p:cNvSpPr>
              <p:nvPr/>
            </p:nvSpPr>
            <p:spPr bwMode="auto">
              <a:xfrm>
                <a:off x="1856" y="2095"/>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82" name="Freeform 121"/>
              <p:cNvSpPr>
                <a:spLocks/>
              </p:cNvSpPr>
              <p:nvPr/>
            </p:nvSpPr>
            <p:spPr bwMode="auto">
              <a:xfrm>
                <a:off x="1907" y="2185"/>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83" name="Freeform 122"/>
              <p:cNvSpPr>
                <a:spLocks/>
              </p:cNvSpPr>
              <p:nvPr/>
            </p:nvSpPr>
            <p:spPr bwMode="auto">
              <a:xfrm>
                <a:off x="1957" y="2023"/>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84" name="Freeform 123"/>
              <p:cNvSpPr>
                <a:spLocks/>
              </p:cNvSpPr>
              <p:nvPr/>
            </p:nvSpPr>
            <p:spPr bwMode="auto">
              <a:xfrm>
                <a:off x="2008" y="2027"/>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85" name="Freeform 124"/>
              <p:cNvSpPr>
                <a:spLocks/>
              </p:cNvSpPr>
              <p:nvPr/>
            </p:nvSpPr>
            <p:spPr bwMode="auto">
              <a:xfrm>
                <a:off x="2058" y="2084"/>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86" name="Freeform 125"/>
              <p:cNvSpPr>
                <a:spLocks/>
              </p:cNvSpPr>
              <p:nvPr/>
            </p:nvSpPr>
            <p:spPr bwMode="auto">
              <a:xfrm>
                <a:off x="2108" y="1933"/>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87" name="Freeform 126"/>
              <p:cNvSpPr>
                <a:spLocks/>
              </p:cNvSpPr>
              <p:nvPr/>
            </p:nvSpPr>
            <p:spPr bwMode="auto">
              <a:xfrm>
                <a:off x="2159" y="1987"/>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88" name="Freeform 127"/>
              <p:cNvSpPr>
                <a:spLocks/>
              </p:cNvSpPr>
              <p:nvPr/>
            </p:nvSpPr>
            <p:spPr bwMode="auto">
              <a:xfrm>
                <a:off x="2209" y="1976"/>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89" name="Freeform 128"/>
              <p:cNvSpPr>
                <a:spLocks/>
              </p:cNvSpPr>
              <p:nvPr/>
            </p:nvSpPr>
            <p:spPr bwMode="auto">
              <a:xfrm>
                <a:off x="2260" y="1822"/>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90" name="Freeform 129"/>
              <p:cNvSpPr>
                <a:spLocks/>
              </p:cNvSpPr>
              <p:nvPr/>
            </p:nvSpPr>
            <p:spPr bwMode="auto">
              <a:xfrm>
                <a:off x="2310" y="189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91" name="Freeform 130"/>
              <p:cNvSpPr>
                <a:spLocks/>
              </p:cNvSpPr>
              <p:nvPr/>
            </p:nvSpPr>
            <p:spPr bwMode="auto">
              <a:xfrm>
                <a:off x="2360" y="1807"/>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92" name="Freeform 131"/>
              <p:cNvSpPr>
                <a:spLocks/>
              </p:cNvSpPr>
              <p:nvPr/>
            </p:nvSpPr>
            <p:spPr bwMode="auto">
              <a:xfrm>
                <a:off x="2411" y="1890"/>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93" name="Freeform 132"/>
              <p:cNvSpPr>
                <a:spLocks/>
              </p:cNvSpPr>
              <p:nvPr/>
            </p:nvSpPr>
            <p:spPr bwMode="auto">
              <a:xfrm>
                <a:off x="2461" y="1886"/>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94" name="Freeform 133"/>
              <p:cNvSpPr>
                <a:spLocks/>
              </p:cNvSpPr>
              <p:nvPr/>
            </p:nvSpPr>
            <p:spPr bwMode="auto">
              <a:xfrm>
                <a:off x="2512" y="1822"/>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95" name="Freeform 134"/>
              <p:cNvSpPr>
                <a:spLocks/>
              </p:cNvSpPr>
              <p:nvPr/>
            </p:nvSpPr>
            <p:spPr bwMode="auto">
              <a:xfrm>
                <a:off x="2562" y="1836"/>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96" name="Freeform 135"/>
              <p:cNvSpPr>
                <a:spLocks/>
              </p:cNvSpPr>
              <p:nvPr/>
            </p:nvSpPr>
            <p:spPr bwMode="auto">
              <a:xfrm>
                <a:off x="2612" y="189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97" name="Freeform 136"/>
              <p:cNvSpPr>
                <a:spLocks/>
              </p:cNvSpPr>
              <p:nvPr/>
            </p:nvSpPr>
            <p:spPr bwMode="auto">
              <a:xfrm>
                <a:off x="2663" y="1894"/>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98" name="Freeform 137"/>
              <p:cNvSpPr>
                <a:spLocks/>
              </p:cNvSpPr>
              <p:nvPr/>
            </p:nvSpPr>
            <p:spPr bwMode="auto">
              <a:xfrm>
                <a:off x="2713" y="1912"/>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99" name="Freeform 138"/>
              <p:cNvSpPr>
                <a:spLocks/>
              </p:cNvSpPr>
              <p:nvPr/>
            </p:nvSpPr>
            <p:spPr bwMode="auto">
              <a:xfrm>
                <a:off x="2764" y="189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00" name="Freeform 139"/>
              <p:cNvSpPr>
                <a:spLocks/>
              </p:cNvSpPr>
              <p:nvPr/>
            </p:nvSpPr>
            <p:spPr bwMode="auto">
              <a:xfrm>
                <a:off x="2814" y="169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01" name="Freeform 140"/>
              <p:cNvSpPr>
                <a:spLocks/>
              </p:cNvSpPr>
              <p:nvPr/>
            </p:nvSpPr>
            <p:spPr bwMode="auto">
              <a:xfrm>
                <a:off x="2864" y="1865"/>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02" name="Freeform 141"/>
              <p:cNvSpPr>
                <a:spLocks/>
              </p:cNvSpPr>
              <p:nvPr/>
            </p:nvSpPr>
            <p:spPr bwMode="auto">
              <a:xfrm>
                <a:off x="2915" y="1717"/>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03" name="Freeform 142"/>
              <p:cNvSpPr>
                <a:spLocks/>
              </p:cNvSpPr>
              <p:nvPr/>
            </p:nvSpPr>
            <p:spPr bwMode="auto">
              <a:xfrm>
                <a:off x="2965" y="1807"/>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04" name="Freeform 143"/>
              <p:cNvSpPr>
                <a:spLocks/>
              </p:cNvSpPr>
              <p:nvPr/>
            </p:nvSpPr>
            <p:spPr bwMode="auto">
              <a:xfrm>
                <a:off x="3016" y="1753"/>
                <a:ext cx="61" cy="51"/>
              </a:xfrm>
              <a:custGeom>
                <a:avLst/>
                <a:gdLst>
                  <a:gd name="T0" fmla="*/ 28 w 61"/>
                  <a:gd name="T1" fmla="*/ 0 h 51"/>
                  <a:gd name="T2" fmla="*/ 0 w 61"/>
                  <a:gd name="T3" fmla="*/ 51 h 51"/>
                  <a:gd name="T4" fmla="*/ 61 w 61"/>
                  <a:gd name="T5" fmla="*/ 51 h 51"/>
                  <a:gd name="T6" fmla="*/ 28 w 61"/>
                  <a:gd name="T7" fmla="*/ 0 h 51"/>
                </a:gdLst>
                <a:ahLst/>
                <a:cxnLst>
                  <a:cxn ang="0">
                    <a:pos x="T0" y="T1"/>
                  </a:cxn>
                  <a:cxn ang="0">
                    <a:pos x="T2" y="T3"/>
                  </a:cxn>
                  <a:cxn ang="0">
                    <a:pos x="T4" y="T5"/>
                  </a:cxn>
                  <a:cxn ang="0">
                    <a:pos x="T6" y="T7"/>
                  </a:cxn>
                </a:cxnLst>
                <a:rect l="0" t="0" r="r" b="b"/>
                <a:pathLst>
                  <a:path w="61" h="51">
                    <a:moveTo>
                      <a:pt x="28" y="0"/>
                    </a:moveTo>
                    <a:lnTo>
                      <a:pt x="0" y="51"/>
                    </a:lnTo>
                    <a:lnTo>
                      <a:pt x="61"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05" name="Freeform 144"/>
              <p:cNvSpPr>
                <a:spLocks/>
              </p:cNvSpPr>
              <p:nvPr/>
            </p:nvSpPr>
            <p:spPr bwMode="auto">
              <a:xfrm>
                <a:off x="3066" y="166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06" name="Freeform 145"/>
              <p:cNvSpPr>
                <a:spLocks/>
              </p:cNvSpPr>
              <p:nvPr/>
            </p:nvSpPr>
            <p:spPr bwMode="auto">
              <a:xfrm>
                <a:off x="3116" y="1760"/>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07" name="Freeform 146"/>
              <p:cNvSpPr>
                <a:spLocks/>
              </p:cNvSpPr>
              <p:nvPr/>
            </p:nvSpPr>
            <p:spPr bwMode="auto">
              <a:xfrm>
                <a:off x="3167" y="1706"/>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08" name="Freeform 147"/>
              <p:cNvSpPr>
                <a:spLocks/>
              </p:cNvSpPr>
              <p:nvPr/>
            </p:nvSpPr>
            <p:spPr bwMode="auto">
              <a:xfrm>
                <a:off x="3217" y="1825"/>
                <a:ext cx="61" cy="51"/>
              </a:xfrm>
              <a:custGeom>
                <a:avLst/>
                <a:gdLst>
                  <a:gd name="T0" fmla="*/ 33 w 61"/>
                  <a:gd name="T1" fmla="*/ 0 h 51"/>
                  <a:gd name="T2" fmla="*/ 0 w 61"/>
                  <a:gd name="T3" fmla="*/ 51 h 51"/>
                  <a:gd name="T4" fmla="*/ 61 w 61"/>
                  <a:gd name="T5" fmla="*/ 51 h 51"/>
                  <a:gd name="T6" fmla="*/ 33 w 61"/>
                  <a:gd name="T7" fmla="*/ 0 h 51"/>
                </a:gdLst>
                <a:ahLst/>
                <a:cxnLst>
                  <a:cxn ang="0">
                    <a:pos x="T0" y="T1"/>
                  </a:cxn>
                  <a:cxn ang="0">
                    <a:pos x="T2" y="T3"/>
                  </a:cxn>
                  <a:cxn ang="0">
                    <a:pos x="T4" y="T5"/>
                  </a:cxn>
                  <a:cxn ang="0">
                    <a:pos x="T6" y="T7"/>
                  </a:cxn>
                </a:cxnLst>
                <a:rect l="0" t="0" r="r" b="b"/>
                <a:pathLst>
                  <a:path w="61" h="51">
                    <a:moveTo>
                      <a:pt x="33" y="0"/>
                    </a:moveTo>
                    <a:lnTo>
                      <a:pt x="0" y="51"/>
                    </a:lnTo>
                    <a:lnTo>
                      <a:pt x="61"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09" name="Freeform 148"/>
              <p:cNvSpPr>
                <a:spLocks/>
              </p:cNvSpPr>
              <p:nvPr/>
            </p:nvSpPr>
            <p:spPr bwMode="auto">
              <a:xfrm>
                <a:off x="3268" y="1742"/>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10" name="Freeform 149"/>
              <p:cNvSpPr>
                <a:spLocks/>
              </p:cNvSpPr>
              <p:nvPr/>
            </p:nvSpPr>
            <p:spPr bwMode="auto">
              <a:xfrm>
                <a:off x="3318" y="157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11" name="Freeform 150"/>
              <p:cNvSpPr>
                <a:spLocks/>
              </p:cNvSpPr>
              <p:nvPr/>
            </p:nvSpPr>
            <p:spPr bwMode="auto">
              <a:xfrm>
                <a:off x="3368" y="1732"/>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12" name="Freeform 151"/>
              <p:cNvSpPr>
                <a:spLocks/>
              </p:cNvSpPr>
              <p:nvPr/>
            </p:nvSpPr>
            <p:spPr bwMode="auto">
              <a:xfrm>
                <a:off x="3419" y="1537"/>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13" name="Freeform 152"/>
              <p:cNvSpPr>
                <a:spLocks/>
              </p:cNvSpPr>
              <p:nvPr/>
            </p:nvSpPr>
            <p:spPr bwMode="auto">
              <a:xfrm>
                <a:off x="3473" y="1523"/>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14" name="Freeform 153"/>
              <p:cNvSpPr>
                <a:spLocks/>
              </p:cNvSpPr>
              <p:nvPr/>
            </p:nvSpPr>
            <p:spPr bwMode="auto">
              <a:xfrm>
                <a:off x="3523" y="1519"/>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15" name="Freeform 154"/>
              <p:cNvSpPr>
                <a:spLocks/>
              </p:cNvSpPr>
              <p:nvPr/>
            </p:nvSpPr>
            <p:spPr bwMode="auto">
              <a:xfrm>
                <a:off x="3574" y="1627"/>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16" name="Freeform 155"/>
              <p:cNvSpPr>
                <a:spLocks/>
              </p:cNvSpPr>
              <p:nvPr/>
            </p:nvSpPr>
            <p:spPr bwMode="auto">
              <a:xfrm>
                <a:off x="3624" y="1663"/>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17" name="Freeform 156"/>
              <p:cNvSpPr>
                <a:spLocks/>
              </p:cNvSpPr>
              <p:nvPr/>
            </p:nvSpPr>
            <p:spPr bwMode="auto">
              <a:xfrm>
                <a:off x="3674" y="1685"/>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18" name="Freeform 157"/>
              <p:cNvSpPr>
                <a:spLocks/>
              </p:cNvSpPr>
              <p:nvPr/>
            </p:nvSpPr>
            <p:spPr bwMode="auto">
              <a:xfrm>
                <a:off x="3725" y="1573"/>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19" name="Freeform 158"/>
              <p:cNvSpPr>
                <a:spLocks/>
              </p:cNvSpPr>
              <p:nvPr/>
            </p:nvSpPr>
            <p:spPr bwMode="auto">
              <a:xfrm>
                <a:off x="3775" y="158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20" name="Freeform 159"/>
              <p:cNvSpPr>
                <a:spLocks/>
              </p:cNvSpPr>
              <p:nvPr/>
            </p:nvSpPr>
            <p:spPr bwMode="auto">
              <a:xfrm>
                <a:off x="3826" y="1566"/>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21" name="Freeform 160"/>
              <p:cNvSpPr>
                <a:spLocks/>
              </p:cNvSpPr>
              <p:nvPr/>
            </p:nvSpPr>
            <p:spPr bwMode="auto">
              <a:xfrm>
                <a:off x="3876" y="1541"/>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22" name="Freeform 161"/>
              <p:cNvSpPr>
                <a:spLocks/>
              </p:cNvSpPr>
              <p:nvPr/>
            </p:nvSpPr>
            <p:spPr bwMode="auto">
              <a:xfrm>
                <a:off x="3926" y="1631"/>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23" name="Freeform 162"/>
              <p:cNvSpPr>
                <a:spLocks/>
              </p:cNvSpPr>
              <p:nvPr/>
            </p:nvSpPr>
            <p:spPr bwMode="auto">
              <a:xfrm>
                <a:off x="3977" y="1577"/>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24" name="Freeform 163"/>
              <p:cNvSpPr>
                <a:spLocks/>
              </p:cNvSpPr>
              <p:nvPr/>
            </p:nvSpPr>
            <p:spPr bwMode="auto">
              <a:xfrm>
                <a:off x="4027" y="1516"/>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25" name="Freeform 164"/>
              <p:cNvSpPr>
                <a:spLocks/>
              </p:cNvSpPr>
              <p:nvPr/>
            </p:nvSpPr>
            <p:spPr bwMode="auto">
              <a:xfrm>
                <a:off x="4078" y="1541"/>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26" name="Freeform 165"/>
              <p:cNvSpPr>
                <a:spLocks/>
              </p:cNvSpPr>
              <p:nvPr/>
            </p:nvSpPr>
            <p:spPr bwMode="auto">
              <a:xfrm>
                <a:off x="4128" y="1570"/>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27" name="Freeform 166"/>
              <p:cNvSpPr>
                <a:spLocks/>
              </p:cNvSpPr>
              <p:nvPr/>
            </p:nvSpPr>
            <p:spPr bwMode="auto">
              <a:xfrm>
                <a:off x="4178" y="1447"/>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28" name="Freeform 167"/>
              <p:cNvSpPr>
                <a:spLocks/>
              </p:cNvSpPr>
              <p:nvPr/>
            </p:nvSpPr>
            <p:spPr bwMode="auto">
              <a:xfrm>
                <a:off x="4229" y="1537"/>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29" name="Freeform 168"/>
              <p:cNvSpPr>
                <a:spLocks/>
              </p:cNvSpPr>
              <p:nvPr/>
            </p:nvSpPr>
            <p:spPr bwMode="auto">
              <a:xfrm>
                <a:off x="4279" y="1620"/>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30" name="Freeform 169"/>
              <p:cNvSpPr>
                <a:spLocks/>
              </p:cNvSpPr>
              <p:nvPr/>
            </p:nvSpPr>
            <p:spPr bwMode="auto">
              <a:xfrm>
                <a:off x="4330" y="1649"/>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31" name="Freeform 170"/>
              <p:cNvSpPr>
                <a:spLocks/>
              </p:cNvSpPr>
              <p:nvPr/>
            </p:nvSpPr>
            <p:spPr bwMode="auto">
              <a:xfrm>
                <a:off x="4380" y="1447"/>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32" name="Freeform 171"/>
              <p:cNvSpPr>
                <a:spLocks/>
              </p:cNvSpPr>
              <p:nvPr/>
            </p:nvSpPr>
            <p:spPr bwMode="auto">
              <a:xfrm>
                <a:off x="4430" y="1526"/>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33" name="Freeform 172"/>
              <p:cNvSpPr>
                <a:spLocks/>
              </p:cNvSpPr>
              <p:nvPr/>
            </p:nvSpPr>
            <p:spPr bwMode="auto">
              <a:xfrm>
                <a:off x="4481" y="1422"/>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34" name="Freeform 173"/>
              <p:cNvSpPr>
                <a:spLocks/>
              </p:cNvSpPr>
              <p:nvPr/>
            </p:nvSpPr>
            <p:spPr bwMode="auto">
              <a:xfrm>
                <a:off x="4531" y="1440"/>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35" name="Freeform 174"/>
              <p:cNvSpPr>
                <a:spLocks/>
              </p:cNvSpPr>
              <p:nvPr/>
            </p:nvSpPr>
            <p:spPr bwMode="auto">
              <a:xfrm>
                <a:off x="4582" y="1498"/>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36" name="Freeform 175"/>
              <p:cNvSpPr>
                <a:spLocks/>
              </p:cNvSpPr>
              <p:nvPr/>
            </p:nvSpPr>
            <p:spPr bwMode="auto">
              <a:xfrm>
                <a:off x="4632" y="1534"/>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37" name="Freeform 176"/>
              <p:cNvSpPr>
                <a:spLocks/>
              </p:cNvSpPr>
              <p:nvPr/>
            </p:nvSpPr>
            <p:spPr bwMode="auto">
              <a:xfrm>
                <a:off x="4682" y="1357"/>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38" name="Freeform 177"/>
              <p:cNvSpPr>
                <a:spLocks/>
              </p:cNvSpPr>
              <p:nvPr/>
            </p:nvSpPr>
            <p:spPr bwMode="auto">
              <a:xfrm>
                <a:off x="4733" y="166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39" name="Freeform 178"/>
              <p:cNvSpPr>
                <a:spLocks/>
              </p:cNvSpPr>
              <p:nvPr/>
            </p:nvSpPr>
            <p:spPr bwMode="auto">
              <a:xfrm>
                <a:off x="4783" y="1559"/>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40" name="Freeform 179"/>
              <p:cNvSpPr>
                <a:spLocks/>
              </p:cNvSpPr>
              <p:nvPr/>
            </p:nvSpPr>
            <p:spPr bwMode="auto">
              <a:xfrm>
                <a:off x="4834" y="130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41" name="Freeform 180"/>
              <p:cNvSpPr>
                <a:spLocks/>
              </p:cNvSpPr>
              <p:nvPr/>
            </p:nvSpPr>
            <p:spPr bwMode="auto">
              <a:xfrm>
                <a:off x="4884" y="1231"/>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42" name="Freeform 181"/>
              <p:cNvSpPr>
                <a:spLocks/>
              </p:cNvSpPr>
              <p:nvPr/>
            </p:nvSpPr>
            <p:spPr bwMode="auto">
              <a:xfrm>
                <a:off x="4934" y="1246"/>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43" name="Freeform 182"/>
              <p:cNvSpPr>
                <a:spLocks/>
              </p:cNvSpPr>
              <p:nvPr/>
            </p:nvSpPr>
            <p:spPr bwMode="auto">
              <a:xfrm>
                <a:off x="4985" y="1314"/>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44" name="Freeform 183"/>
              <p:cNvSpPr>
                <a:spLocks/>
              </p:cNvSpPr>
              <p:nvPr/>
            </p:nvSpPr>
            <p:spPr bwMode="auto">
              <a:xfrm>
                <a:off x="5035" y="1544"/>
                <a:ext cx="61" cy="51"/>
              </a:xfrm>
              <a:custGeom>
                <a:avLst/>
                <a:gdLst>
                  <a:gd name="T0" fmla="*/ 33 w 61"/>
                  <a:gd name="T1" fmla="*/ 0 h 51"/>
                  <a:gd name="T2" fmla="*/ 0 w 61"/>
                  <a:gd name="T3" fmla="*/ 51 h 51"/>
                  <a:gd name="T4" fmla="*/ 61 w 61"/>
                  <a:gd name="T5" fmla="*/ 51 h 51"/>
                  <a:gd name="T6" fmla="*/ 33 w 61"/>
                  <a:gd name="T7" fmla="*/ 0 h 51"/>
                </a:gdLst>
                <a:ahLst/>
                <a:cxnLst>
                  <a:cxn ang="0">
                    <a:pos x="T0" y="T1"/>
                  </a:cxn>
                  <a:cxn ang="0">
                    <a:pos x="T2" y="T3"/>
                  </a:cxn>
                  <a:cxn ang="0">
                    <a:pos x="T4" y="T5"/>
                  </a:cxn>
                  <a:cxn ang="0">
                    <a:pos x="T6" y="T7"/>
                  </a:cxn>
                </a:cxnLst>
                <a:rect l="0" t="0" r="r" b="b"/>
                <a:pathLst>
                  <a:path w="61" h="51">
                    <a:moveTo>
                      <a:pt x="33" y="0"/>
                    </a:moveTo>
                    <a:lnTo>
                      <a:pt x="0" y="51"/>
                    </a:lnTo>
                    <a:lnTo>
                      <a:pt x="61"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45" name="Freeform 184"/>
              <p:cNvSpPr>
                <a:spLocks/>
              </p:cNvSpPr>
              <p:nvPr/>
            </p:nvSpPr>
            <p:spPr bwMode="auto">
              <a:xfrm>
                <a:off x="5086" y="1220"/>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46" name="Freeform 185"/>
              <p:cNvSpPr>
                <a:spLocks/>
              </p:cNvSpPr>
              <p:nvPr/>
            </p:nvSpPr>
            <p:spPr bwMode="auto">
              <a:xfrm>
                <a:off x="5136" y="120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47" name="Freeform 186"/>
              <p:cNvSpPr>
                <a:spLocks/>
              </p:cNvSpPr>
              <p:nvPr/>
            </p:nvSpPr>
            <p:spPr bwMode="auto">
              <a:xfrm>
                <a:off x="5186" y="1264"/>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48" name="Freeform 187"/>
              <p:cNvSpPr>
                <a:spLocks/>
              </p:cNvSpPr>
              <p:nvPr/>
            </p:nvSpPr>
            <p:spPr bwMode="auto">
              <a:xfrm>
                <a:off x="5240" y="131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49" name="Freeform 188"/>
              <p:cNvSpPr>
                <a:spLocks/>
              </p:cNvSpPr>
              <p:nvPr/>
            </p:nvSpPr>
            <p:spPr bwMode="auto">
              <a:xfrm>
                <a:off x="5291" y="1271"/>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50" name="Freeform 189"/>
              <p:cNvSpPr>
                <a:spLocks/>
              </p:cNvSpPr>
              <p:nvPr/>
            </p:nvSpPr>
            <p:spPr bwMode="auto">
              <a:xfrm>
                <a:off x="5341" y="1357"/>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51" name="Freeform 190"/>
              <p:cNvSpPr>
                <a:spLocks/>
              </p:cNvSpPr>
              <p:nvPr/>
            </p:nvSpPr>
            <p:spPr bwMode="auto">
              <a:xfrm>
                <a:off x="5392" y="1238"/>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52" name="Freeform 191"/>
              <p:cNvSpPr>
                <a:spLocks/>
              </p:cNvSpPr>
              <p:nvPr/>
            </p:nvSpPr>
            <p:spPr bwMode="auto">
              <a:xfrm>
                <a:off x="5442" y="1282"/>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53" name="Freeform 192"/>
              <p:cNvSpPr>
                <a:spLocks/>
              </p:cNvSpPr>
              <p:nvPr/>
            </p:nvSpPr>
            <p:spPr bwMode="auto">
              <a:xfrm>
                <a:off x="5492" y="131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54" name="Freeform 193"/>
              <p:cNvSpPr>
                <a:spLocks/>
              </p:cNvSpPr>
              <p:nvPr/>
            </p:nvSpPr>
            <p:spPr bwMode="auto">
              <a:xfrm>
                <a:off x="5543" y="1253"/>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55" name="Freeform 194"/>
              <p:cNvSpPr>
                <a:spLocks/>
              </p:cNvSpPr>
              <p:nvPr/>
            </p:nvSpPr>
            <p:spPr bwMode="auto">
              <a:xfrm>
                <a:off x="5593" y="1141"/>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56" name="Freeform 195"/>
              <p:cNvSpPr>
                <a:spLocks/>
              </p:cNvSpPr>
              <p:nvPr/>
            </p:nvSpPr>
            <p:spPr bwMode="auto">
              <a:xfrm>
                <a:off x="5644" y="1253"/>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57" name="Freeform 196"/>
              <p:cNvSpPr>
                <a:spLocks/>
              </p:cNvSpPr>
              <p:nvPr/>
            </p:nvSpPr>
            <p:spPr bwMode="auto">
              <a:xfrm>
                <a:off x="5694" y="1231"/>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58" name="Freeform 197"/>
              <p:cNvSpPr>
                <a:spLocks/>
              </p:cNvSpPr>
              <p:nvPr/>
            </p:nvSpPr>
            <p:spPr bwMode="auto">
              <a:xfrm>
                <a:off x="5744" y="144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59" name="Freeform 198"/>
              <p:cNvSpPr>
                <a:spLocks/>
              </p:cNvSpPr>
              <p:nvPr/>
            </p:nvSpPr>
            <p:spPr bwMode="auto">
              <a:xfrm>
                <a:off x="5795" y="1310"/>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60" name="Freeform 199"/>
              <p:cNvSpPr>
                <a:spLocks/>
              </p:cNvSpPr>
              <p:nvPr/>
            </p:nvSpPr>
            <p:spPr bwMode="auto">
              <a:xfrm>
                <a:off x="5845" y="1238"/>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61" name="Freeform 200"/>
              <p:cNvSpPr>
                <a:spLocks/>
              </p:cNvSpPr>
              <p:nvPr/>
            </p:nvSpPr>
            <p:spPr bwMode="auto">
              <a:xfrm>
                <a:off x="5896" y="1300"/>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62" name="Freeform 201"/>
              <p:cNvSpPr>
                <a:spLocks/>
              </p:cNvSpPr>
              <p:nvPr/>
            </p:nvSpPr>
            <p:spPr bwMode="auto">
              <a:xfrm>
                <a:off x="5946" y="122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63" name="Freeform 202"/>
              <p:cNvSpPr>
                <a:spLocks/>
              </p:cNvSpPr>
              <p:nvPr/>
            </p:nvSpPr>
            <p:spPr bwMode="auto">
              <a:xfrm>
                <a:off x="5996" y="1238"/>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64" name="Freeform 203"/>
              <p:cNvSpPr>
                <a:spLocks/>
              </p:cNvSpPr>
              <p:nvPr/>
            </p:nvSpPr>
            <p:spPr bwMode="auto">
              <a:xfrm>
                <a:off x="6047" y="1163"/>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65" name="Freeform 204"/>
              <p:cNvSpPr>
                <a:spLocks/>
              </p:cNvSpPr>
              <p:nvPr/>
            </p:nvSpPr>
            <p:spPr bwMode="auto">
              <a:xfrm>
                <a:off x="6097" y="1199"/>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8" name="Freeform 206"/>
            <p:cNvSpPr>
              <a:spLocks/>
            </p:cNvSpPr>
            <p:nvPr/>
          </p:nvSpPr>
          <p:spPr bwMode="auto">
            <a:xfrm>
              <a:off x="6148" y="1235"/>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 name="Freeform 207"/>
            <p:cNvSpPr>
              <a:spLocks/>
            </p:cNvSpPr>
            <p:nvPr/>
          </p:nvSpPr>
          <p:spPr bwMode="auto">
            <a:xfrm>
              <a:off x="6198" y="1174"/>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 name="Freeform 208"/>
            <p:cNvSpPr>
              <a:spLocks/>
            </p:cNvSpPr>
            <p:nvPr/>
          </p:nvSpPr>
          <p:spPr bwMode="auto">
            <a:xfrm>
              <a:off x="6248" y="1199"/>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 name="Freeform 209"/>
            <p:cNvSpPr>
              <a:spLocks/>
            </p:cNvSpPr>
            <p:nvPr/>
          </p:nvSpPr>
          <p:spPr bwMode="auto">
            <a:xfrm>
              <a:off x="6299" y="958"/>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 name="Freeform 210"/>
            <p:cNvSpPr>
              <a:spLocks/>
            </p:cNvSpPr>
            <p:nvPr/>
          </p:nvSpPr>
          <p:spPr bwMode="auto">
            <a:xfrm>
              <a:off x="6349" y="1120"/>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 name="Freeform 211"/>
            <p:cNvSpPr>
              <a:spLocks/>
            </p:cNvSpPr>
            <p:nvPr/>
          </p:nvSpPr>
          <p:spPr bwMode="auto">
            <a:xfrm>
              <a:off x="6400" y="1210"/>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 name="Freeform 212"/>
            <p:cNvSpPr>
              <a:spLocks/>
            </p:cNvSpPr>
            <p:nvPr/>
          </p:nvSpPr>
          <p:spPr bwMode="auto">
            <a:xfrm>
              <a:off x="1583" y="1238"/>
              <a:ext cx="5000" cy="1019"/>
            </a:xfrm>
            <a:custGeom>
              <a:avLst/>
              <a:gdLst>
                <a:gd name="T0" fmla="*/ 14 w 1389"/>
                <a:gd name="T1" fmla="*/ 280 h 283"/>
                <a:gd name="T2" fmla="*/ 42 w 1389"/>
                <a:gd name="T3" fmla="*/ 274 h 283"/>
                <a:gd name="T4" fmla="*/ 70 w 1389"/>
                <a:gd name="T5" fmla="*/ 269 h 283"/>
                <a:gd name="T6" fmla="*/ 98 w 1389"/>
                <a:gd name="T7" fmla="*/ 263 h 283"/>
                <a:gd name="T8" fmla="*/ 126 w 1389"/>
                <a:gd name="T9" fmla="*/ 257 h 283"/>
                <a:gd name="T10" fmla="*/ 154 w 1389"/>
                <a:gd name="T11" fmla="*/ 251 h 283"/>
                <a:gd name="T12" fmla="*/ 182 w 1389"/>
                <a:gd name="T13" fmla="*/ 246 h 283"/>
                <a:gd name="T14" fmla="*/ 210 w 1389"/>
                <a:gd name="T15" fmla="*/ 240 h 283"/>
                <a:gd name="T16" fmla="*/ 238 w 1389"/>
                <a:gd name="T17" fmla="*/ 234 h 283"/>
                <a:gd name="T18" fmla="*/ 266 w 1389"/>
                <a:gd name="T19" fmla="*/ 229 h 283"/>
                <a:gd name="T20" fmla="*/ 294 w 1389"/>
                <a:gd name="T21" fmla="*/ 223 h 283"/>
                <a:gd name="T22" fmla="*/ 322 w 1389"/>
                <a:gd name="T23" fmla="*/ 217 h 283"/>
                <a:gd name="T24" fmla="*/ 350 w 1389"/>
                <a:gd name="T25" fmla="*/ 211 h 283"/>
                <a:gd name="T26" fmla="*/ 378 w 1389"/>
                <a:gd name="T27" fmla="*/ 206 h 283"/>
                <a:gd name="T28" fmla="*/ 406 w 1389"/>
                <a:gd name="T29" fmla="*/ 200 h 283"/>
                <a:gd name="T30" fmla="*/ 435 w 1389"/>
                <a:gd name="T31" fmla="*/ 194 h 283"/>
                <a:gd name="T32" fmla="*/ 463 w 1389"/>
                <a:gd name="T33" fmla="*/ 189 h 283"/>
                <a:gd name="T34" fmla="*/ 491 w 1389"/>
                <a:gd name="T35" fmla="*/ 183 h 283"/>
                <a:gd name="T36" fmla="*/ 519 w 1389"/>
                <a:gd name="T37" fmla="*/ 177 h 283"/>
                <a:gd name="T38" fmla="*/ 547 w 1389"/>
                <a:gd name="T39" fmla="*/ 171 h 283"/>
                <a:gd name="T40" fmla="*/ 575 w 1389"/>
                <a:gd name="T41" fmla="*/ 166 h 283"/>
                <a:gd name="T42" fmla="*/ 603 w 1389"/>
                <a:gd name="T43" fmla="*/ 160 h 283"/>
                <a:gd name="T44" fmla="*/ 631 w 1389"/>
                <a:gd name="T45" fmla="*/ 154 h 283"/>
                <a:gd name="T46" fmla="*/ 659 w 1389"/>
                <a:gd name="T47" fmla="*/ 148 h 283"/>
                <a:gd name="T48" fmla="*/ 687 w 1389"/>
                <a:gd name="T49" fmla="*/ 143 h 283"/>
                <a:gd name="T50" fmla="*/ 715 w 1389"/>
                <a:gd name="T51" fmla="*/ 137 h 283"/>
                <a:gd name="T52" fmla="*/ 743 w 1389"/>
                <a:gd name="T53" fmla="*/ 131 h 283"/>
                <a:gd name="T54" fmla="*/ 771 w 1389"/>
                <a:gd name="T55" fmla="*/ 126 h 283"/>
                <a:gd name="T56" fmla="*/ 799 w 1389"/>
                <a:gd name="T57" fmla="*/ 120 h 283"/>
                <a:gd name="T58" fmla="*/ 827 w 1389"/>
                <a:gd name="T59" fmla="*/ 114 h 283"/>
                <a:gd name="T60" fmla="*/ 855 w 1389"/>
                <a:gd name="T61" fmla="*/ 108 h 283"/>
                <a:gd name="T62" fmla="*/ 883 w 1389"/>
                <a:gd name="T63" fmla="*/ 103 h 283"/>
                <a:gd name="T64" fmla="*/ 912 w 1389"/>
                <a:gd name="T65" fmla="*/ 97 h 283"/>
                <a:gd name="T66" fmla="*/ 940 w 1389"/>
                <a:gd name="T67" fmla="*/ 91 h 283"/>
                <a:gd name="T68" fmla="*/ 968 w 1389"/>
                <a:gd name="T69" fmla="*/ 86 h 283"/>
                <a:gd name="T70" fmla="*/ 996 w 1389"/>
                <a:gd name="T71" fmla="*/ 80 h 283"/>
                <a:gd name="T72" fmla="*/ 1024 w 1389"/>
                <a:gd name="T73" fmla="*/ 74 h 283"/>
                <a:gd name="T74" fmla="*/ 1052 w 1389"/>
                <a:gd name="T75" fmla="*/ 68 h 283"/>
                <a:gd name="T76" fmla="*/ 1080 w 1389"/>
                <a:gd name="T77" fmla="*/ 63 h 283"/>
                <a:gd name="T78" fmla="*/ 1108 w 1389"/>
                <a:gd name="T79" fmla="*/ 57 h 283"/>
                <a:gd name="T80" fmla="*/ 1136 w 1389"/>
                <a:gd name="T81" fmla="*/ 51 h 283"/>
                <a:gd name="T82" fmla="*/ 1164 w 1389"/>
                <a:gd name="T83" fmla="*/ 46 h 283"/>
                <a:gd name="T84" fmla="*/ 1192 w 1389"/>
                <a:gd name="T85" fmla="*/ 40 h 283"/>
                <a:gd name="T86" fmla="*/ 1220 w 1389"/>
                <a:gd name="T87" fmla="*/ 34 h 283"/>
                <a:gd name="T88" fmla="*/ 1248 w 1389"/>
                <a:gd name="T89" fmla="*/ 28 h 283"/>
                <a:gd name="T90" fmla="*/ 1276 w 1389"/>
                <a:gd name="T91" fmla="*/ 23 h 283"/>
                <a:gd name="T92" fmla="*/ 1304 w 1389"/>
                <a:gd name="T93" fmla="*/ 17 h 283"/>
                <a:gd name="T94" fmla="*/ 1332 w 1389"/>
                <a:gd name="T95" fmla="*/ 11 h 283"/>
                <a:gd name="T96" fmla="*/ 1361 w 1389"/>
                <a:gd name="T97" fmla="*/ 5 h 283"/>
                <a:gd name="T98" fmla="*/ 1389 w 1389"/>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89" h="283">
                  <a:moveTo>
                    <a:pt x="0" y="283"/>
                  </a:moveTo>
                  <a:lnTo>
                    <a:pt x="14" y="280"/>
                  </a:lnTo>
                  <a:lnTo>
                    <a:pt x="28" y="277"/>
                  </a:lnTo>
                  <a:lnTo>
                    <a:pt x="42" y="274"/>
                  </a:lnTo>
                  <a:lnTo>
                    <a:pt x="56" y="271"/>
                  </a:lnTo>
                  <a:lnTo>
                    <a:pt x="70" y="269"/>
                  </a:lnTo>
                  <a:lnTo>
                    <a:pt x="84" y="266"/>
                  </a:lnTo>
                  <a:lnTo>
                    <a:pt x="98" y="263"/>
                  </a:lnTo>
                  <a:lnTo>
                    <a:pt x="112" y="260"/>
                  </a:lnTo>
                  <a:lnTo>
                    <a:pt x="126" y="257"/>
                  </a:lnTo>
                  <a:lnTo>
                    <a:pt x="140" y="254"/>
                  </a:lnTo>
                  <a:lnTo>
                    <a:pt x="154" y="251"/>
                  </a:lnTo>
                  <a:lnTo>
                    <a:pt x="168" y="249"/>
                  </a:lnTo>
                  <a:lnTo>
                    <a:pt x="182" y="246"/>
                  </a:lnTo>
                  <a:lnTo>
                    <a:pt x="196" y="243"/>
                  </a:lnTo>
                  <a:lnTo>
                    <a:pt x="210" y="240"/>
                  </a:lnTo>
                  <a:lnTo>
                    <a:pt x="224" y="237"/>
                  </a:lnTo>
                  <a:lnTo>
                    <a:pt x="238" y="234"/>
                  </a:lnTo>
                  <a:lnTo>
                    <a:pt x="252" y="231"/>
                  </a:lnTo>
                  <a:lnTo>
                    <a:pt x="266" y="229"/>
                  </a:lnTo>
                  <a:lnTo>
                    <a:pt x="280" y="226"/>
                  </a:lnTo>
                  <a:lnTo>
                    <a:pt x="294" y="223"/>
                  </a:lnTo>
                  <a:lnTo>
                    <a:pt x="308" y="220"/>
                  </a:lnTo>
                  <a:lnTo>
                    <a:pt x="322" y="217"/>
                  </a:lnTo>
                  <a:lnTo>
                    <a:pt x="336" y="214"/>
                  </a:lnTo>
                  <a:lnTo>
                    <a:pt x="350" y="211"/>
                  </a:lnTo>
                  <a:lnTo>
                    <a:pt x="364" y="209"/>
                  </a:lnTo>
                  <a:lnTo>
                    <a:pt x="378" y="206"/>
                  </a:lnTo>
                  <a:lnTo>
                    <a:pt x="392" y="203"/>
                  </a:lnTo>
                  <a:lnTo>
                    <a:pt x="406" y="200"/>
                  </a:lnTo>
                  <a:lnTo>
                    <a:pt x="421" y="197"/>
                  </a:lnTo>
                  <a:lnTo>
                    <a:pt x="435" y="194"/>
                  </a:lnTo>
                  <a:lnTo>
                    <a:pt x="449" y="191"/>
                  </a:lnTo>
                  <a:lnTo>
                    <a:pt x="463" y="189"/>
                  </a:lnTo>
                  <a:lnTo>
                    <a:pt x="477" y="186"/>
                  </a:lnTo>
                  <a:lnTo>
                    <a:pt x="491" y="183"/>
                  </a:lnTo>
                  <a:lnTo>
                    <a:pt x="505" y="180"/>
                  </a:lnTo>
                  <a:lnTo>
                    <a:pt x="519" y="177"/>
                  </a:lnTo>
                  <a:lnTo>
                    <a:pt x="533" y="174"/>
                  </a:lnTo>
                  <a:lnTo>
                    <a:pt x="547" y="171"/>
                  </a:lnTo>
                  <a:lnTo>
                    <a:pt x="561" y="169"/>
                  </a:lnTo>
                  <a:lnTo>
                    <a:pt x="575" y="166"/>
                  </a:lnTo>
                  <a:lnTo>
                    <a:pt x="589" y="163"/>
                  </a:lnTo>
                  <a:lnTo>
                    <a:pt x="603" y="160"/>
                  </a:lnTo>
                  <a:lnTo>
                    <a:pt x="617" y="157"/>
                  </a:lnTo>
                  <a:lnTo>
                    <a:pt x="631" y="154"/>
                  </a:lnTo>
                  <a:lnTo>
                    <a:pt x="645" y="151"/>
                  </a:lnTo>
                  <a:lnTo>
                    <a:pt x="659" y="148"/>
                  </a:lnTo>
                  <a:lnTo>
                    <a:pt x="673" y="146"/>
                  </a:lnTo>
                  <a:lnTo>
                    <a:pt x="687" y="143"/>
                  </a:lnTo>
                  <a:lnTo>
                    <a:pt x="701" y="140"/>
                  </a:lnTo>
                  <a:lnTo>
                    <a:pt x="715" y="137"/>
                  </a:lnTo>
                  <a:lnTo>
                    <a:pt x="729" y="134"/>
                  </a:lnTo>
                  <a:lnTo>
                    <a:pt x="743" y="131"/>
                  </a:lnTo>
                  <a:lnTo>
                    <a:pt x="757" y="129"/>
                  </a:lnTo>
                  <a:lnTo>
                    <a:pt x="771" y="126"/>
                  </a:lnTo>
                  <a:lnTo>
                    <a:pt x="785" y="123"/>
                  </a:lnTo>
                  <a:lnTo>
                    <a:pt x="799" y="120"/>
                  </a:lnTo>
                  <a:lnTo>
                    <a:pt x="813" y="117"/>
                  </a:lnTo>
                  <a:lnTo>
                    <a:pt x="827" y="114"/>
                  </a:lnTo>
                  <a:lnTo>
                    <a:pt x="841" y="111"/>
                  </a:lnTo>
                  <a:lnTo>
                    <a:pt x="855" y="108"/>
                  </a:lnTo>
                  <a:lnTo>
                    <a:pt x="869" y="106"/>
                  </a:lnTo>
                  <a:lnTo>
                    <a:pt x="883" y="103"/>
                  </a:lnTo>
                  <a:lnTo>
                    <a:pt x="898" y="100"/>
                  </a:lnTo>
                  <a:lnTo>
                    <a:pt x="912" y="97"/>
                  </a:lnTo>
                  <a:lnTo>
                    <a:pt x="926" y="94"/>
                  </a:lnTo>
                  <a:lnTo>
                    <a:pt x="940" y="91"/>
                  </a:lnTo>
                  <a:lnTo>
                    <a:pt x="954" y="88"/>
                  </a:lnTo>
                  <a:lnTo>
                    <a:pt x="968" y="86"/>
                  </a:lnTo>
                  <a:lnTo>
                    <a:pt x="982" y="83"/>
                  </a:lnTo>
                  <a:lnTo>
                    <a:pt x="996" y="80"/>
                  </a:lnTo>
                  <a:lnTo>
                    <a:pt x="1010" y="77"/>
                  </a:lnTo>
                  <a:lnTo>
                    <a:pt x="1024" y="74"/>
                  </a:lnTo>
                  <a:lnTo>
                    <a:pt x="1038" y="71"/>
                  </a:lnTo>
                  <a:lnTo>
                    <a:pt x="1052" y="68"/>
                  </a:lnTo>
                  <a:lnTo>
                    <a:pt x="1066" y="66"/>
                  </a:lnTo>
                  <a:lnTo>
                    <a:pt x="1080" y="63"/>
                  </a:lnTo>
                  <a:lnTo>
                    <a:pt x="1094" y="60"/>
                  </a:lnTo>
                  <a:lnTo>
                    <a:pt x="1108" y="57"/>
                  </a:lnTo>
                  <a:lnTo>
                    <a:pt x="1122" y="54"/>
                  </a:lnTo>
                  <a:lnTo>
                    <a:pt x="1136" y="51"/>
                  </a:lnTo>
                  <a:lnTo>
                    <a:pt x="1150" y="48"/>
                  </a:lnTo>
                  <a:lnTo>
                    <a:pt x="1164" y="46"/>
                  </a:lnTo>
                  <a:lnTo>
                    <a:pt x="1178" y="43"/>
                  </a:lnTo>
                  <a:lnTo>
                    <a:pt x="1192" y="40"/>
                  </a:lnTo>
                  <a:lnTo>
                    <a:pt x="1206" y="37"/>
                  </a:lnTo>
                  <a:lnTo>
                    <a:pt x="1220" y="34"/>
                  </a:lnTo>
                  <a:lnTo>
                    <a:pt x="1234" y="31"/>
                  </a:lnTo>
                  <a:lnTo>
                    <a:pt x="1248" y="28"/>
                  </a:lnTo>
                  <a:lnTo>
                    <a:pt x="1262" y="26"/>
                  </a:lnTo>
                  <a:lnTo>
                    <a:pt x="1276" y="23"/>
                  </a:lnTo>
                  <a:lnTo>
                    <a:pt x="1290" y="20"/>
                  </a:lnTo>
                  <a:lnTo>
                    <a:pt x="1304" y="17"/>
                  </a:lnTo>
                  <a:lnTo>
                    <a:pt x="1318" y="14"/>
                  </a:lnTo>
                  <a:lnTo>
                    <a:pt x="1332" y="11"/>
                  </a:lnTo>
                  <a:lnTo>
                    <a:pt x="1346" y="8"/>
                  </a:lnTo>
                  <a:lnTo>
                    <a:pt x="1361" y="5"/>
                  </a:lnTo>
                  <a:lnTo>
                    <a:pt x="1375" y="3"/>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 name="Freeform 213"/>
            <p:cNvSpPr>
              <a:spLocks/>
            </p:cNvSpPr>
            <p:nvPr/>
          </p:nvSpPr>
          <p:spPr bwMode="auto">
            <a:xfrm>
              <a:off x="1583" y="1080"/>
              <a:ext cx="5000" cy="1066"/>
            </a:xfrm>
            <a:custGeom>
              <a:avLst/>
              <a:gdLst>
                <a:gd name="T0" fmla="*/ 14 w 1389"/>
                <a:gd name="T1" fmla="*/ 293 h 296"/>
                <a:gd name="T2" fmla="*/ 42 w 1389"/>
                <a:gd name="T3" fmla="*/ 287 h 296"/>
                <a:gd name="T4" fmla="*/ 70 w 1389"/>
                <a:gd name="T5" fmla="*/ 281 h 296"/>
                <a:gd name="T6" fmla="*/ 98 w 1389"/>
                <a:gd name="T7" fmla="*/ 275 h 296"/>
                <a:gd name="T8" fmla="*/ 126 w 1389"/>
                <a:gd name="T9" fmla="*/ 269 h 296"/>
                <a:gd name="T10" fmla="*/ 154 w 1389"/>
                <a:gd name="T11" fmla="*/ 263 h 296"/>
                <a:gd name="T12" fmla="*/ 182 w 1389"/>
                <a:gd name="T13" fmla="*/ 257 h 296"/>
                <a:gd name="T14" fmla="*/ 210 w 1389"/>
                <a:gd name="T15" fmla="*/ 251 h 296"/>
                <a:gd name="T16" fmla="*/ 238 w 1389"/>
                <a:gd name="T17" fmla="*/ 245 h 296"/>
                <a:gd name="T18" fmla="*/ 266 w 1389"/>
                <a:gd name="T19" fmla="*/ 239 h 296"/>
                <a:gd name="T20" fmla="*/ 294 w 1389"/>
                <a:gd name="T21" fmla="*/ 233 h 296"/>
                <a:gd name="T22" fmla="*/ 322 w 1389"/>
                <a:gd name="T23" fmla="*/ 227 h 296"/>
                <a:gd name="T24" fmla="*/ 350 w 1389"/>
                <a:gd name="T25" fmla="*/ 221 h 296"/>
                <a:gd name="T26" fmla="*/ 378 w 1389"/>
                <a:gd name="T27" fmla="*/ 215 h 296"/>
                <a:gd name="T28" fmla="*/ 406 w 1389"/>
                <a:gd name="T29" fmla="*/ 209 h 296"/>
                <a:gd name="T30" fmla="*/ 435 w 1389"/>
                <a:gd name="T31" fmla="*/ 203 h 296"/>
                <a:gd name="T32" fmla="*/ 463 w 1389"/>
                <a:gd name="T33" fmla="*/ 197 h 296"/>
                <a:gd name="T34" fmla="*/ 491 w 1389"/>
                <a:gd name="T35" fmla="*/ 191 h 296"/>
                <a:gd name="T36" fmla="*/ 519 w 1389"/>
                <a:gd name="T37" fmla="*/ 185 h 296"/>
                <a:gd name="T38" fmla="*/ 547 w 1389"/>
                <a:gd name="T39" fmla="*/ 179 h 296"/>
                <a:gd name="T40" fmla="*/ 575 w 1389"/>
                <a:gd name="T41" fmla="*/ 173 h 296"/>
                <a:gd name="T42" fmla="*/ 603 w 1389"/>
                <a:gd name="T43" fmla="*/ 167 h 296"/>
                <a:gd name="T44" fmla="*/ 631 w 1389"/>
                <a:gd name="T45" fmla="*/ 161 h 296"/>
                <a:gd name="T46" fmla="*/ 659 w 1389"/>
                <a:gd name="T47" fmla="*/ 155 h 296"/>
                <a:gd name="T48" fmla="*/ 687 w 1389"/>
                <a:gd name="T49" fmla="*/ 149 h 296"/>
                <a:gd name="T50" fmla="*/ 715 w 1389"/>
                <a:gd name="T51" fmla="*/ 143 h 296"/>
                <a:gd name="T52" fmla="*/ 743 w 1389"/>
                <a:gd name="T53" fmla="*/ 137 h 296"/>
                <a:gd name="T54" fmla="*/ 771 w 1389"/>
                <a:gd name="T55" fmla="*/ 131 h 296"/>
                <a:gd name="T56" fmla="*/ 799 w 1389"/>
                <a:gd name="T57" fmla="*/ 125 h 296"/>
                <a:gd name="T58" fmla="*/ 827 w 1389"/>
                <a:gd name="T59" fmla="*/ 119 h 296"/>
                <a:gd name="T60" fmla="*/ 855 w 1389"/>
                <a:gd name="T61" fmla="*/ 113 h 296"/>
                <a:gd name="T62" fmla="*/ 883 w 1389"/>
                <a:gd name="T63" fmla="*/ 107 h 296"/>
                <a:gd name="T64" fmla="*/ 912 w 1389"/>
                <a:gd name="T65" fmla="*/ 101 h 296"/>
                <a:gd name="T66" fmla="*/ 940 w 1389"/>
                <a:gd name="T67" fmla="*/ 95 h 296"/>
                <a:gd name="T68" fmla="*/ 968 w 1389"/>
                <a:gd name="T69" fmla="*/ 89 h 296"/>
                <a:gd name="T70" fmla="*/ 996 w 1389"/>
                <a:gd name="T71" fmla="*/ 83 h 296"/>
                <a:gd name="T72" fmla="*/ 1024 w 1389"/>
                <a:gd name="T73" fmla="*/ 77 h 296"/>
                <a:gd name="T74" fmla="*/ 1052 w 1389"/>
                <a:gd name="T75" fmla="*/ 71 h 296"/>
                <a:gd name="T76" fmla="*/ 1080 w 1389"/>
                <a:gd name="T77" fmla="*/ 65 h 296"/>
                <a:gd name="T78" fmla="*/ 1108 w 1389"/>
                <a:gd name="T79" fmla="*/ 59 h 296"/>
                <a:gd name="T80" fmla="*/ 1136 w 1389"/>
                <a:gd name="T81" fmla="*/ 53 h 296"/>
                <a:gd name="T82" fmla="*/ 1164 w 1389"/>
                <a:gd name="T83" fmla="*/ 47 h 296"/>
                <a:gd name="T84" fmla="*/ 1192 w 1389"/>
                <a:gd name="T85" fmla="*/ 41 h 296"/>
                <a:gd name="T86" fmla="*/ 1220 w 1389"/>
                <a:gd name="T87" fmla="*/ 36 h 296"/>
                <a:gd name="T88" fmla="*/ 1248 w 1389"/>
                <a:gd name="T89" fmla="*/ 30 h 296"/>
                <a:gd name="T90" fmla="*/ 1276 w 1389"/>
                <a:gd name="T91" fmla="*/ 24 h 296"/>
                <a:gd name="T92" fmla="*/ 1304 w 1389"/>
                <a:gd name="T93" fmla="*/ 18 h 296"/>
                <a:gd name="T94" fmla="*/ 1332 w 1389"/>
                <a:gd name="T95" fmla="*/ 12 h 296"/>
                <a:gd name="T96" fmla="*/ 1361 w 1389"/>
                <a:gd name="T97" fmla="*/ 6 h 296"/>
                <a:gd name="T98" fmla="*/ 1389 w 1389"/>
                <a:gd name="T99"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89" h="296">
                  <a:moveTo>
                    <a:pt x="0" y="296"/>
                  </a:moveTo>
                  <a:lnTo>
                    <a:pt x="14" y="293"/>
                  </a:lnTo>
                  <a:lnTo>
                    <a:pt x="28" y="290"/>
                  </a:lnTo>
                  <a:lnTo>
                    <a:pt x="42" y="287"/>
                  </a:lnTo>
                  <a:lnTo>
                    <a:pt x="56" y="284"/>
                  </a:lnTo>
                  <a:lnTo>
                    <a:pt x="70" y="281"/>
                  </a:lnTo>
                  <a:lnTo>
                    <a:pt x="84" y="278"/>
                  </a:lnTo>
                  <a:lnTo>
                    <a:pt x="98" y="275"/>
                  </a:lnTo>
                  <a:lnTo>
                    <a:pt x="112" y="272"/>
                  </a:lnTo>
                  <a:lnTo>
                    <a:pt x="126" y="269"/>
                  </a:lnTo>
                  <a:lnTo>
                    <a:pt x="140" y="266"/>
                  </a:lnTo>
                  <a:lnTo>
                    <a:pt x="154" y="263"/>
                  </a:lnTo>
                  <a:lnTo>
                    <a:pt x="168" y="260"/>
                  </a:lnTo>
                  <a:lnTo>
                    <a:pt x="182" y="257"/>
                  </a:lnTo>
                  <a:lnTo>
                    <a:pt x="196" y="254"/>
                  </a:lnTo>
                  <a:lnTo>
                    <a:pt x="210" y="251"/>
                  </a:lnTo>
                  <a:lnTo>
                    <a:pt x="224" y="248"/>
                  </a:lnTo>
                  <a:lnTo>
                    <a:pt x="238" y="245"/>
                  </a:lnTo>
                  <a:lnTo>
                    <a:pt x="252" y="242"/>
                  </a:lnTo>
                  <a:lnTo>
                    <a:pt x="266" y="239"/>
                  </a:lnTo>
                  <a:lnTo>
                    <a:pt x="280" y="236"/>
                  </a:lnTo>
                  <a:lnTo>
                    <a:pt x="294" y="233"/>
                  </a:lnTo>
                  <a:lnTo>
                    <a:pt x="308" y="230"/>
                  </a:lnTo>
                  <a:lnTo>
                    <a:pt x="322" y="227"/>
                  </a:lnTo>
                  <a:lnTo>
                    <a:pt x="336" y="224"/>
                  </a:lnTo>
                  <a:lnTo>
                    <a:pt x="350" y="221"/>
                  </a:lnTo>
                  <a:lnTo>
                    <a:pt x="364" y="218"/>
                  </a:lnTo>
                  <a:lnTo>
                    <a:pt x="378" y="215"/>
                  </a:lnTo>
                  <a:lnTo>
                    <a:pt x="392" y="212"/>
                  </a:lnTo>
                  <a:lnTo>
                    <a:pt x="406" y="209"/>
                  </a:lnTo>
                  <a:lnTo>
                    <a:pt x="421" y="206"/>
                  </a:lnTo>
                  <a:lnTo>
                    <a:pt x="435" y="203"/>
                  </a:lnTo>
                  <a:lnTo>
                    <a:pt x="449" y="200"/>
                  </a:lnTo>
                  <a:lnTo>
                    <a:pt x="463" y="197"/>
                  </a:lnTo>
                  <a:lnTo>
                    <a:pt x="477" y="194"/>
                  </a:lnTo>
                  <a:lnTo>
                    <a:pt x="491" y="191"/>
                  </a:lnTo>
                  <a:lnTo>
                    <a:pt x="505" y="188"/>
                  </a:lnTo>
                  <a:lnTo>
                    <a:pt x="519" y="185"/>
                  </a:lnTo>
                  <a:lnTo>
                    <a:pt x="533" y="182"/>
                  </a:lnTo>
                  <a:lnTo>
                    <a:pt x="547" y="179"/>
                  </a:lnTo>
                  <a:lnTo>
                    <a:pt x="561" y="176"/>
                  </a:lnTo>
                  <a:lnTo>
                    <a:pt x="575" y="173"/>
                  </a:lnTo>
                  <a:lnTo>
                    <a:pt x="589" y="170"/>
                  </a:lnTo>
                  <a:lnTo>
                    <a:pt x="603" y="167"/>
                  </a:lnTo>
                  <a:lnTo>
                    <a:pt x="617" y="164"/>
                  </a:lnTo>
                  <a:lnTo>
                    <a:pt x="631" y="161"/>
                  </a:lnTo>
                  <a:lnTo>
                    <a:pt x="645" y="158"/>
                  </a:lnTo>
                  <a:lnTo>
                    <a:pt x="659" y="155"/>
                  </a:lnTo>
                  <a:lnTo>
                    <a:pt x="673" y="152"/>
                  </a:lnTo>
                  <a:lnTo>
                    <a:pt x="687" y="149"/>
                  </a:lnTo>
                  <a:lnTo>
                    <a:pt x="701" y="146"/>
                  </a:lnTo>
                  <a:lnTo>
                    <a:pt x="715" y="143"/>
                  </a:lnTo>
                  <a:lnTo>
                    <a:pt x="729" y="140"/>
                  </a:lnTo>
                  <a:lnTo>
                    <a:pt x="743" y="137"/>
                  </a:lnTo>
                  <a:lnTo>
                    <a:pt x="757" y="134"/>
                  </a:lnTo>
                  <a:lnTo>
                    <a:pt x="771" y="131"/>
                  </a:lnTo>
                  <a:lnTo>
                    <a:pt x="785" y="128"/>
                  </a:lnTo>
                  <a:lnTo>
                    <a:pt x="799" y="125"/>
                  </a:lnTo>
                  <a:lnTo>
                    <a:pt x="813" y="122"/>
                  </a:lnTo>
                  <a:lnTo>
                    <a:pt x="827" y="119"/>
                  </a:lnTo>
                  <a:lnTo>
                    <a:pt x="841" y="116"/>
                  </a:lnTo>
                  <a:lnTo>
                    <a:pt x="855" y="113"/>
                  </a:lnTo>
                  <a:lnTo>
                    <a:pt x="869" y="110"/>
                  </a:lnTo>
                  <a:lnTo>
                    <a:pt x="883" y="107"/>
                  </a:lnTo>
                  <a:lnTo>
                    <a:pt x="898" y="104"/>
                  </a:lnTo>
                  <a:lnTo>
                    <a:pt x="912" y="101"/>
                  </a:lnTo>
                  <a:lnTo>
                    <a:pt x="926" y="98"/>
                  </a:lnTo>
                  <a:lnTo>
                    <a:pt x="940" y="95"/>
                  </a:lnTo>
                  <a:lnTo>
                    <a:pt x="954" y="92"/>
                  </a:lnTo>
                  <a:lnTo>
                    <a:pt x="968" y="89"/>
                  </a:lnTo>
                  <a:lnTo>
                    <a:pt x="982" y="86"/>
                  </a:lnTo>
                  <a:lnTo>
                    <a:pt x="996" y="83"/>
                  </a:lnTo>
                  <a:lnTo>
                    <a:pt x="1010" y="80"/>
                  </a:lnTo>
                  <a:lnTo>
                    <a:pt x="1024" y="77"/>
                  </a:lnTo>
                  <a:lnTo>
                    <a:pt x="1038" y="74"/>
                  </a:lnTo>
                  <a:lnTo>
                    <a:pt x="1052" y="71"/>
                  </a:lnTo>
                  <a:lnTo>
                    <a:pt x="1066" y="68"/>
                  </a:lnTo>
                  <a:lnTo>
                    <a:pt x="1080" y="65"/>
                  </a:lnTo>
                  <a:lnTo>
                    <a:pt x="1094" y="62"/>
                  </a:lnTo>
                  <a:lnTo>
                    <a:pt x="1108" y="59"/>
                  </a:lnTo>
                  <a:lnTo>
                    <a:pt x="1122" y="56"/>
                  </a:lnTo>
                  <a:lnTo>
                    <a:pt x="1136" y="53"/>
                  </a:lnTo>
                  <a:lnTo>
                    <a:pt x="1150" y="50"/>
                  </a:lnTo>
                  <a:lnTo>
                    <a:pt x="1164" y="47"/>
                  </a:lnTo>
                  <a:lnTo>
                    <a:pt x="1178" y="44"/>
                  </a:lnTo>
                  <a:lnTo>
                    <a:pt x="1192" y="41"/>
                  </a:lnTo>
                  <a:lnTo>
                    <a:pt x="1206" y="38"/>
                  </a:lnTo>
                  <a:lnTo>
                    <a:pt x="1220" y="36"/>
                  </a:lnTo>
                  <a:lnTo>
                    <a:pt x="1234" y="33"/>
                  </a:lnTo>
                  <a:lnTo>
                    <a:pt x="1248" y="30"/>
                  </a:lnTo>
                  <a:lnTo>
                    <a:pt x="1262" y="27"/>
                  </a:lnTo>
                  <a:lnTo>
                    <a:pt x="1276" y="24"/>
                  </a:lnTo>
                  <a:lnTo>
                    <a:pt x="1290" y="21"/>
                  </a:lnTo>
                  <a:lnTo>
                    <a:pt x="1304" y="18"/>
                  </a:lnTo>
                  <a:lnTo>
                    <a:pt x="1318" y="15"/>
                  </a:lnTo>
                  <a:lnTo>
                    <a:pt x="1332" y="12"/>
                  </a:lnTo>
                  <a:lnTo>
                    <a:pt x="1346" y="9"/>
                  </a:lnTo>
                  <a:lnTo>
                    <a:pt x="1361" y="6"/>
                  </a:lnTo>
                  <a:lnTo>
                    <a:pt x="1375" y="3"/>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 name="Line 214"/>
            <p:cNvSpPr>
              <a:spLocks noChangeShapeType="1"/>
            </p:cNvSpPr>
            <p:nvPr/>
          </p:nvSpPr>
          <p:spPr bwMode="auto">
            <a:xfrm flipV="1">
              <a:off x="2792" y="1886"/>
              <a:ext cx="0" cy="123"/>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 name="Line 215"/>
            <p:cNvSpPr>
              <a:spLocks noChangeShapeType="1"/>
            </p:cNvSpPr>
            <p:nvPr/>
          </p:nvSpPr>
          <p:spPr bwMode="auto">
            <a:xfrm flipV="1">
              <a:off x="5320" y="1346"/>
              <a:ext cx="0" cy="14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 name="Rectangle 216"/>
            <p:cNvSpPr>
              <a:spLocks noChangeArrowheads="1"/>
            </p:cNvSpPr>
            <p:nvPr/>
          </p:nvSpPr>
          <p:spPr bwMode="auto">
            <a:xfrm>
              <a:off x="3084" y="2185"/>
              <a:ext cx="99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smtClean="0">
                  <a:solidFill>
                    <a:srgbClr val="000000"/>
                  </a:solidFill>
                </a:rPr>
                <a:t>Diff. at p=25: -2.0 </a:t>
              </a:r>
              <a:endParaRPr lang="en-US" altLang="en-US" smtClean="0">
                <a:solidFill>
                  <a:prstClr val="black"/>
                </a:solidFill>
              </a:endParaRPr>
            </a:p>
          </p:txBody>
        </p:sp>
        <p:sp>
          <p:nvSpPr>
            <p:cNvPr id="19" name="Rectangle 217"/>
            <p:cNvSpPr>
              <a:spLocks noChangeArrowheads="1"/>
            </p:cNvSpPr>
            <p:nvPr/>
          </p:nvSpPr>
          <p:spPr bwMode="auto">
            <a:xfrm>
              <a:off x="5104" y="1876"/>
              <a:ext cx="99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smtClean="0">
                  <a:solidFill>
                    <a:srgbClr val="000000"/>
                  </a:solidFill>
                </a:rPr>
                <a:t>Diff. at p=75: -2.4 </a:t>
              </a:r>
              <a:endParaRPr lang="en-US" altLang="en-US" smtClean="0">
                <a:solidFill>
                  <a:prstClr val="black"/>
                </a:solidFill>
              </a:endParaRPr>
            </a:p>
          </p:txBody>
        </p:sp>
        <p:sp>
          <p:nvSpPr>
            <p:cNvPr id="20" name="Line 218"/>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 name="Line 219"/>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 name="Rectangle 220"/>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50</a:t>
              </a:r>
              <a:endParaRPr lang="en-US" altLang="en-US" smtClean="0">
                <a:solidFill>
                  <a:prstClr val="black"/>
                </a:solidFill>
              </a:endParaRPr>
            </a:p>
          </p:txBody>
        </p:sp>
        <p:sp>
          <p:nvSpPr>
            <p:cNvPr id="23" name="Line 221"/>
            <p:cNvSpPr>
              <a:spLocks noChangeShapeType="1"/>
            </p:cNvSpPr>
            <p:nvPr/>
          </p:nvSpPr>
          <p:spPr bwMode="auto">
            <a:xfrm flipH="1">
              <a:off x="1378" y="299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 name="Rectangle 222"/>
            <p:cNvSpPr>
              <a:spLocks noChangeArrowheads="1"/>
            </p:cNvSpPr>
            <p:nvPr/>
          </p:nvSpPr>
          <p:spPr bwMode="auto">
            <a:xfrm rot="16200000">
              <a:off x="1153" y="2855"/>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25" name="Line 223"/>
            <p:cNvSpPr>
              <a:spLocks noChangeShapeType="1"/>
            </p:cNvSpPr>
            <p:nvPr/>
          </p:nvSpPr>
          <p:spPr bwMode="auto">
            <a:xfrm flipH="1">
              <a:off x="1378" y="237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 name="Rectangle 224"/>
            <p:cNvSpPr>
              <a:spLocks noChangeArrowheads="1"/>
            </p:cNvSpPr>
            <p:nvPr/>
          </p:nvSpPr>
          <p:spPr bwMode="auto">
            <a:xfrm rot="16200000">
              <a:off x="1153" y="223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70</a:t>
              </a:r>
              <a:endParaRPr lang="en-US" altLang="en-US" smtClean="0">
                <a:solidFill>
                  <a:prstClr val="black"/>
                </a:solidFill>
              </a:endParaRPr>
            </a:p>
          </p:txBody>
        </p:sp>
        <p:sp>
          <p:nvSpPr>
            <p:cNvPr id="27" name="Line 225"/>
            <p:cNvSpPr>
              <a:spLocks noChangeShapeType="1"/>
            </p:cNvSpPr>
            <p:nvPr/>
          </p:nvSpPr>
          <p:spPr bwMode="auto">
            <a:xfrm flipH="1">
              <a:off x="1378" y="175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 name="Rectangle 226"/>
            <p:cNvSpPr>
              <a:spLocks noChangeArrowheads="1"/>
            </p:cNvSpPr>
            <p:nvPr/>
          </p:nvSpPr>
          <p:spPr bwMode="auto">
            <a:xfrm rot="16200000">
              <a:off x="1153" y="161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29" name="Line 227"/>
            <p:cNvSpPr>
              <a:spLocks noChangeShapeType="1"/>
            </p:cNvSpPr>
            <p:nvPr/>
          </p:nvSpPr>
          <p:spPr bwMode="auto">
            <a:xfrm flipH="1">
              <a:off x="1378" y="113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0" name="Rectangle 228"/>
            <p:cNvSpPr>
              <a:spLocks noChangeArrowheads="1"/>
            </p:cNvSpPr>
            <p:nvPr/>
          </p:nvSpPr>
          <p:spPr bwMode="auto">
            <a:xfrm rot="16200000">
              <a:off x="1153" y="9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90</a:t>
              </a:r>
              <a:endParaRPr lang="en-US" altLang="en-US" smtClean="0">
                <a:solidFill>
                  <a:prstClr val="black"/>
                </a:solidFill>
              </a:endParaRPr>
            </a:p>
          </p:txBody>
        </p:sp>
        <p:sp>
          <p:nvSpPr>
            <p:cNvPr id="31" name="Line 229"/>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56" name="Rectangle 230"/>
            <p:cNvSpPr>
              <a:spLocks noChangeArrowheads="1"/>
            </p:cNvSpPr>
            <p:nvPr/>
          </p:nvSpPr>
          <p:spPr bwMode="auto">
            <a:xfrm rot="16200000">
              <a:off x="1111" y="381"/>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sp>
          <p:nvSpPr>
            <p:cNvPr id="1057" name="Rectangle 231"/>
            <p:cNvSpPr>
              <a:spLocks noChangeArrowheads="1"/>
            </p:cNvSpPr>
            <p:nvPr/>
          </p:nvSpPr>
          <p:spPr bwMode="auto">
            <a:xfrm rot="16200000">
              <a:off x="-603" y="1915"/>
              <a:ext cx="3326"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Percent of Children Working in ACS (Age &gt;= 30)</a:t>
              </a:r>
              <a:endParaRPr lang="en-US" altLang="en-US" smtClean="0">
                <a:solidFill>
                  <a:prstClr val="black"/>
                </a:solidFill>
              </a:endParaRPr>
            </a:p>
          </p:txBody>
        </p:sp>
        <p:sp>
          <p:nvSpPr>
            <p:cNvPr id="1058" name="Line 232"/>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59" name="Line 233"/>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60" name="Rectangle 234"/>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1061" name="Line 235"/>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62" name="Rectangle 236"/>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1063" name="Line 237"/>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64" name="Rectangle 238"/>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1065" name="Line 239"/>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66" name="Rectangle 240"/>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1067" name="Line 241"/>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68" name="Rectangle 242"/>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1069" name="Line 243"/>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70" name="Rectangle 244"/>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sp>
          <p:nvSpPr>
            <p:cNvPr id="1071" name="Rectangle 245"/>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Parent Household Income Rank</a:t>
              </a:r>
              <a:endParaRPr lang="en-US" altLang="en-US" smtClean="0">
                <a:solidFill>
                  <a:prstClr val="black"/>
                </a:solidFill>
              </a:endParaRPr>
            </a:p>
          </p:txBody>
        </p:sp>
        <p:sp>
          <p:nvSpPr>
            <p:cNvPr id="1072" name="Rectangle 246"/>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73" name="Oval 247"/>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74" name="Freeform 248"/>
            <p:cNvSpPr>
              <a:spLocks/>
            </p:cNvSpPr>
            <p:nvPr/>
          </p:nvSpPr>
          <p:spPr bwMode="auto">
            <a:xfrm>
              <a:off x="6072" y="3456"/>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75" name="Rectangle 249"/>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White</a:t>
              </a:r>
              <a:endParaRPr lang="en-US" altLang="en-US" smtClean="0">
                <a:solidFill>
                  <a:prstClr val="black"/>
                </a:solidFill>
              </a:endParaRPr>
            </a:p>
          </p:txBody>
        </p:sp>
        <p:sp>
          <p:nvSpPr>
            <p:cNvPr id="224" name="Rectangle 250"/>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Black</a:t>
              </a:r>
              <a:endParaRPr lang="en-US" altLang="en-US" smtClean="0">
                <a:solidFill>
                  <a:prstClr val="black"/>
                </a:solidFill>
              </a:endParaRPr>
            </a:p>
          </p:txBody>
        </p:sp>
        <p:sp>
          <p:nvSpPr>
            <p:cNvPr id="225" name="Rectangle 251"/>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smtClean="0">
                  <a:solidFill>
                    <a:srgbClr val="1E2D53"/>
                  </a:solidFill>
                </a:rPr>
                <a:t> </a:t>
              </a:r>
              <a:endParaRPr lang="en-US" altLang="en-US" smtClean="0">
                <a:solidFill>
                  <a:prstClr val="black"/>
                </a:solidFill>
              </a:endParaRPr>
            </a:p>
          </p:txBody>
        </p:sp>
      </p:grpSp>
      <p:sp>
        <p:nvSpPr>
          <p:cNvPr id="6" name="TextBox 92"/>
          <p:cNvSpPr txBox="1"/>
          <p:nvPr/>
        </p:nvSpPr>
        <p:spPr>
          <a:xfrm>
            <a:off x="1524134" y="87885"/>
            <a:ext cx="9143867" cy="677107"/>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rPr>
              <a:t>Employment Rates vs. Parent </a:t>
            </a:r>
            <a:r>
              <a:rPr lang="en-US" sz="1900" b="1" kern="0" dirty="0" smtClean="0">
                <a:solidFill>
                  <a:srgbClr val="1E2D53"/>
                </a:solidFill>
                <a:latin typeface="Arial"/>
              </a:rPr>
              <a:t>Income Rank</a:t>
            </a:r>
            <a:endParaRPr lang="en-US" sz="1900" b="1" kern="0" dirty="0">
              <a:solidFill>
                <a:srgbClr val="1E2D53"/>
              </a:solidFill>
              <a:latin typeface="Arial"/>
            </a:endParaRPr>
          </a:p>
          <a:p>
            <a:pPr algn="ctr" defTabSz="914196">
              <a:defRPr/>
            </a:pPr>
            <a:r>
              <a:rPr lang="en-US" sz="1900" kern="0" dirty="0">
                <a:solidFill>
                  <a:srgbClr val="1E2D53"/>
                </a:solidFill>
                <a:latin typeface="Arial"/>
              </a:rPr>
              <a:t>Female Children</a:t>
            </a:r>
          </a:p>
        </p:txBody>
      </p:sp>
    </p:spTree>
    <p:extLst>
      <p:ext uri="{BB962C8B-B14F-4D97-AF65-F5344CB8AC3E}">
        <p14:creationId xmlns:p14="http://schemas.microsoft.com/office/powerpoint/2010/main" val="278450745"/>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52" name="Group 988"/>
          <p:cNvGrpSpPr>
            <a:grpSpLocks noChangeAspect="1"/>
          </p:cNvGrpSpPr>
          <p:nvPr/>
        </p:nvGrpSpPr>
        <p:grpSpPr bwMode="auto">
          <a:xfrm>
            <a:off x="1374775" y="-6350"/>
            <a:ext cx="9442450" cy="6870700"/>
            <a:chOff x="866" y="-4"/>
            <a:chExt cx="5948" cy="4328"/>
          </a:xfrm>
        </p:grpSpPr>
        <p:sp>
          <p:nvSpPr>
            <p:cNvPr id="1753" name="AutoShape 987"/>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1754" name="Group 1189"/>
            <p:cNvGrpSpPr>
              <a:grpSpLocks/>
            </p:cNvGrpSpPr>
            <p:nvPr/>
          </p:nvGrpSpPr>
          <p:grpSpPr bwMode="auto">
            <a:xfrm>
              <a:off x="866" y="-4"/>
              <a:ext cx="5948" cy="4328"/>
              <a:chOff x="866" y="-4"/>
              <a:chExt cx="5948" cy="4328"/>
            </a:xfrm>
          </p:grpSpPr>
          <p:sp>
            <p:nvSpPr>
              <p:cNvPr id="1796" name="Rectangle 989"/>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7" name="Rectangle 990"/>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8" name="Rectangle 991"/>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9" name="Line 992"/>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0" name="Line 993"/>
              <p:cNvSpPr>
                <a:spLocks noChangeShapeType="1"/>
              </p:cNvSpPr>
              <p:nvPr/>
            </p:nvSpPr>
            <p:spPr bwMode="auto">
              <a:xfrm>
                <a:off x="1435" y="299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1" name="Line 994"/>
              <p:cNvSpPr>
                <a:spLocks noChangeShapeType="1"/>
              </p:cNvSpPr>
              <p:nvPr/>
            </p:nvSpPr>
            <p:spPr bwMode="auto">
              <a:xfrm>
                <a:off x="1435" y="237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2" name="Line 995"/>
              <p:cNvSpPr>
                <a:spLocks noChangeShapeType="1"/>
              </p:cNvSpPr>
              <p:nvPr/>
            </p:nvSpPr>
            <p:spPr bwMode="auto">
              <a:xfrm>
                <a:off x="1435" y="175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3" name="Line 996"/>
              <p:cNvSpPr>
                <a:spLocks noChangeShapeType="1"/>
              </p:cNvSpPr>
              <p:nvPr/>
            </p:nvSpPr>
            <p:spPr bwMode="auto">
              <a:xfrm>
                <a:off x="1435" y="113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4" name="Line 997"/>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5" name="Oval 998"/>
              <p:cNvSpPr>
                <a:spLocks noChangeArrowheads="1"/>
              </p:cNvSpPr>
              <p:nvPr/>
            </p:nvSpPr>
            <p:spPr bwMode="auto">
              <a:xfrm>
                <a:off x="1568" y="2048"/>
                <a:ext cx="26"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6" name="Oval 999"/>
              <p:cNvSpPr>
                <a:spLocks noChangeArrowheads="1"/>
              </p:cNvSpPr>
              <p:nvPr/>
            </p:nvSpPr>
            <p:spPr bwMode="auto">
              <a:xfrm>
                <a:off x="1619" y="1912"/>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7" name="Oval 1000"/>
              <p:cNvSpPr>
                <a:spLocks noChangeArrowheads="1"/>
              </p:cNvSpPr>
              <p:nvPr/>
            </p:nvSpPr>
            <p:spPr bwMode="auto">
              <a:xfrm>
                <a:off x="1669" y="182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8" name="Oval 1001"/>
              <p:cNvSpPr>
                <a:spLocks noChangeArrowheads="1"/>
              </p:cNvSpPr>
              <p:nvPr/>
            </p:nvSpPr>
            <p:spPr bwMode="auto">
              <a:xfrm>
                <a:off x="1720" y="1822"/>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09" name="Oval 1002"/>
              <p:cNvSpPr>
                <a:spLocks noChangeArrowheads="1"/>
              </p:cNvSpPr>
              <p:nvPr/>
            </p:nvSpPr>
            <p:spPr bwMode="auto">
              <a:xfrm>
                <a:off x="1770" y="162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0" name="Oval 1003"/>
              <p:cNvSpPr>
                <a:spLocks noChangeArrowheads="1"/>
              </p:cNvSpPr>
              <p:nvPr/>
            </p:nvSpPr>
            <p:spPr bwMode="auto">
              <a:xfrm>
                <a:off x="1820" y="1656"/>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1" name="Oval 1004"/>
              <p:cNvSpPr>
                <a:spLocks noChangeArrowheads="1"/>
              </p:cNvSpPr>
              <p:nvPr/>
            </p:nvSpPr>
            <p:spPr bwMode="auto">
              <a:xfrm>
                <a:off x="1871" y="1696"/>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2" name="Oval 1005"/>
              <p:cNvSpPr>
                <a:spLocks noChangeArrowheads="1"/>
              </p:cNvSpPr>
              <p:nvPr/>
            </p:nvSpPr>
            <p:spPr bwMode="auto">
              <a:xfrm>
                <a:off x="1921" y="167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3" name="Oval 1006"/>
              <p:cNvSpPr>
                <a:spLocks noChangeArrowheads="1"/>
              </p:cNvSpPr>
              <p:nvPr/>
            </p:nvSpPr>
            <p:spPr bwMode="auto">
              <a:xfrm>
                <a:off x="1972" y="158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4" name="Oval 1007"/>
              <p:cNvSpPr>
                <a:spLocks noChangeArrowheads="1"/>
              </p:cNvSpPr>
              <p:nvPr/>
            </p:nvSpPr>
            <p:spPr bwMode="auto">
              <a:xfrm>
                <a:off x="2022" y="163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5" name="Oval 1008"/>
              <p:cNvSpPr>
                <a:spLocks noChangeArrowheads="1"/>
              </p:cNvSpPr>
              <p:nvPr/>
            </p:nvSpPr>
            <p:spPr bwMode="auto">
              <a:xfrm>
                <a:off x="2072" y="1508"/>
                <a:ext cx="26"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6" name="Oval 1009"/>
              <p:cNvSpPr>
                <a:spLocks noChangeArrowheads="1"/>
              </p:cNvSpPr>
              <p:nvPr/>
            </p:nvSpPr>
            <p:spPr bwMode="auto">
              <a:xfrm>
                <a:off x="2123" y="153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7" name="Oval 1010"/>
              <p:cNvSpPr>
                <a:spLocks noChangeArrowheads="1"/>
              </p:cNvSpPr>
              <p:nvPr/>
            </p:nvSpPr>
            <p:spPr bwMode="auto">
              <a:xfrm>
                <a:off x="2173" y="154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8" name="Oval 1011"/>
              <p:cNvSpPr>
                <a:spLocks noChangeArrowheads="1"/>
              </p:cNvSpPr>
              <p:nvPr/>
            </p:nvSpPr>
            <p:spPr bwMode="auto">
              <a:xfrm>
                <a:off x="2227" y="1462"/>
                <a:ext cx="22"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19" name="Oval 1012"/>
              <p:cNvSpPr>
                <a:spLocks noChangeArrowheads="1"/>
              </p:cNvSpPr>
              <p:nvPr/>
            </p:nvSpPr>
            <p:spPr bwMode="auto">
              <a:xfrm>
                <a:off x="2278" y="1418"/>
                <a:ext cx="21"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0" name="Oval 1013"/>
              <p:cNvSpPr>
                <a:spLocks noChangeArrowheads="1"/>
              </p:cNvSpPr>
              <p:nvPr/>
            </p:nvSpPr>
            <p:spPr bwMode="auto">
              <a:xfrm>
                <a:off x="2328" y="149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1" name="Oval 1014"/>
              <p:cNvSpPr>
                <a:spLocks noChangeArrowheads="1"/>
              </p:cNvSpPr>
              <p:nvPr/>
            </p:nvSpPr>
            <p:spPr bwMode="auto">
              <a:xfrm>
                <a:off x="2378" y="1508"/>
                <a:ext cx="26"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2" name="Oval 1015"/>
              <p:cNvSpPr>
                <a:spLocks noChangeArrowheads="1"/>
              </p:cNvSpPr>
              <p:nvPr/>
            </p:nvSpPr>
            <p:spPr bwMode="auto">
              <a:xfrm>
                <a:off x="2429" y="148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3" name="Oval 1016"/>
              <p:cNvSpPr>
                <a:spLocks noChangeArrowheads="1"/>
              </p:cNvSpPr>
              <p:nvPr/>
            </p:nvSpPr>
            <p:spPr bwMode="auto">
              <a:xfrm>
                <a:off x="2479" y="143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4" name="Oval 1017"/>
              <p:cNvSpPr>
                <a:spLocks noChangeArrowheads="1"/>
              </p:cNvSpPr>
              <p:nvPr/>
            </p:nvSpPr>
            <p:spPr bwMode="auto">
              <a:xfrm>
                <a:off x="2530" y="137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5" name="Oval 1018"/>
              <p:cNvSpPr>
                <a:spLocks noChangeArrowheads="1"/>
              </p:cNvSpPr>
              <p:nvPr/>
            </p:nvSpPr>
            <p:spPr bwMode="auto">
              <a:xfrm>
                <a:off x="2580" y="135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6" name="Oval 1019"/>
              <p:cNvSpPr>
                <a:spLocks noChangeArrowheads="1"/>
              </p:cNvSpPr>
              <p:nvPr/>
            </p:nvSpPr>
            <p:spPr bwMode="auto">
              <a:xfrm>
                <a:off x="2630" y="1354"/>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7" name="Oval 1020"/>
              <p:cNvSpPr>
                <a:spLocks noChangeArrowheads="1"/>
              </p:cNvSpPr>
              <p:nvPr/>
            </p:nvSpPr>
            <p:spPr bwMode="auto">
              <a:xfrm>
                <a:off x="2681" y="132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8" name="Oval 1021"/>
              <p:cNvSpPr>
                <a:spLocks noChangeArrowheads="1"/>
              </p:cNvSpPr>
              <p:nvPr/>
            </p:nvSpPr>
            <p:spPr bwMode="auto">
              <a:xfrm>
                <a:off x="2731" y="1292"/>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9" name="Oval 1022"/>
              <p:cNvSpPr>
                <a:spLocks noChangeArrowheads="1"/>
              </p:cNvSpPr>
              <p:nvPr/>
            </p:nvSpPr>
            <p:spPr bwMode="auto">
              <a:xfrm>
                <a:off x="2782" y="132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0" name="Oval 1023"/>
              <p:cNvSpPr>
                <a:spLocks noChangeArrowheads="1"/>
              </p:cNvSpPr>
              <p:nvPr/>
            </p:nvSpPr>
            <p:spPr bwMode="auto">
              <a:xfrm>
                <a:off x="2832" y="1289"/>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1" name="Oval 1024"/>
              <p:cNvSpPr>
                <a:spLocks noChangeArrowheads="1"/>
              </p:cNvSpPr>
              <p:nvPr/>
            </p:nvSpPr>
            <p:spPr bwMode="auto">
              <a:xfrm>
                <a:off x="2882" y="1206"/>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2" name="Oval 1025"/>
              <p:cNvSpPr>
                <a:spLocks noChangeArrowheads="1"/>
              </p:cNvSpPr>
              <p:nvPr/>
            </p:nvSpPr>
            <p:spPr bwMode="auto">
              <a:xfrm>
                <a:off x="2933" y="125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3" name="Oval 1026"/>
              <p:cNvSpPr>
                <a:spLocks noChangeArrowheads="1"/>
              </p:cNvSpPr>
              <p:nvPr/>
            </p:nvSpPr>
            <p:spPr bwMode="auto">
              <a:xfrm>
                <a:off x="2983" y="123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4" name="Oval 1027"/>
              <p:cNvSpPr>
                <a:spLocks noChangeArrowheads="1"/>
              </p:cNvSpPr>
              <p:nvPr/>
            </p:nvSpPr>
            <p:spPr bwMode="auto">
              <a:xfrm>
                <a:off x="3034" y="1220"/>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5" name="Oval 1028"/>
              <p:cNvSpPr>
                <a:spLocks noChangeArrowheads="1"/>
              </p:cNvSpPr>
              <p:nvPr/>
            </p:nvSpPr>
            <p:spPr bwMode="auto">
              <a:xfrm>
                <a:off x="3084" y="117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6" name="Oval 1029"/>
              <p:cNvSpPr>
                <a:spLocks noChangeArrowheads="1"/>
              </p:cNvSpPr>
              <p:nvPr/>
            </p:nvSpPr>
            <p:spPr bwMode="auto">
              <a:xfrm>
                <a:off x="3134" y="1231"/>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7" name="Oval 1030"/>
              <p:cNvSpPr>
                <a:spLocks noChangeArrowheads="1"/>
              </p:cNvSpPr>
              <p:nvPr/>
            </p:nvSpPr>
            <p:spPr bwMode="auto">
              <a:xfrm>
                <a:off x="3185" y="117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8" name="Oval 1031"/>
              <p:cNvSpPr>
                <a:spLocks noChangeArrowheads="1"/>
              </p:cNvSpPr>
              <p:nvPr/>
            </p:nvSpPr>
            <p:spPr bwMode="auto">
              <a:xfrm>
                <a:off x="3235" y="117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9" name="Oval 1032"/>
              <p:cNvSpPr>
                <a:spLocks noChangeArrowheads="1"/>
              </p:cNvSpPr>
              <p:nvPr/>
            </p:nvSpPr>
            <p:spPr bwMode="auto">
              <a:xfrm>
                <a:off x="3286" y="1184"/>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0" name="Oval 1033"/>
              <p:cNvSpPr>
                <a:spLocks noChangeArrowheads="1"/>
              </p:cNvSpPr>
              <p:nvPr/>
            </p:nvSpPr>
            <p:spPr bwMode="auto">
              <a:xfrm>
                <a:off x="3336" y="1202"/>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1" name="Oval 1034"/>
              <p:cNvSpPr>
                <a:spLocks noChangeArrowheads="1"/>
              </p:cNvSpPr>
              <p:nvPr/>
            </p:nvSpPr>
            <p:spPr bwMode="auto">
              <a:xfrm>
                <a:off x="3386" y="1134"/>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2" name="Oval 1035"/>
              <p:cNvSpPr>
                <a:spLocks noChangeArrowheads="1"/>
              </p:cNvSpPr>
              <p:nvPr/>
            </p:nvSpPr>
            <p:spPr bwMode="auto">
              <a:xfrm>
                <a:off x="3437" y="118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3" name="Oval 1036"/>
              <p:cNvSpPr>
                <a:spLocks noChangeArrowheads="1"/>
              </p:cNvSpPr>
              <p:nvPr/>
            </p:nvSpPr>
            <p:spPr bwMode="auto">
              <a:xfrm>
                <a:off x="3487" y="113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4" name="Oval 1037"/>
              <p:cNvSpPr>
                <a:spLocks noChangeArrowheads="1"/>
              </p:cNvSpPr>
              <p:nvPr/>
            </p:nvSpPr>
            <p:spPr bwMode="auto">
              <a:xfrm>
                <a:off x="3538" y="112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5" name="Oval 1038"/>
              <p:cNvSpPr>
                <a:spLocks noChangeArrowheads="1"/>
              </p:cNvSpPr>
              <p:nvPr/>
            </p:nvSpPr>
            <p:spPr bwMode="auto">
              <a:xfrm>
                <a:off x="3588" y="1116"/>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6" name="Oval 1039"/>
              <p:cNvSpPr>
                <a:spLocks noChangeArrowheads="1"/>
              </p:cNvSpPr>
              <p:nvPr/>
            </p:nvSpPr>
            <p:spPr bwMode="auto">
              <a:xfrm>
                <a:off x="3638" y="1109"/>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7" name="Oval 1040"/>
              <p:cNvSpPr>
                <a:spLocks noChangeArrowheads="1"/>
              </p:cNvSpPr>
              <p:nvPr/>
            </p:nvSpPr>
            <p:spPr bwMode="auto">
              <a:xfrm>
                <a:off x="3689" y="110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8" name="Oval 1041"/>
              <p:cNvSpPr>
                <a:spLocks noChangeArrowheads="1"/>
              </p:cNvSpPr>
              <p:nvPr/>
            </p:nvSpPr>
            <p:spPr bwMode="auto">
              <a:xfrm>
                <a:off x="3739" y="107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9" name="Oval 1042"/>
              <p:cNvSpPr>
                <a:spLocks noChangeArrowheads="1"/>
              </p:cNvSpPr>
              <p:nvPr/>
            </p:nvSpPr>
            <p:spPr bwMode="auto">
              <a:xfrm>
                <a:off x="3790" y="107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0" name="Oval 1043"/>
              <p:cNvSpPr>
                <a:spLocks noChangeArrowheads="1"/>
              </p:cNvSpPr>
              <p:nvPr/>
            </p:nvSpPr>
            <p:spPr bwMode="auto">
              <a:xfrm>
                <a:off x="3840" y="1062"/>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1" name="Oval 1044"/>
              <p:cNvSpPr>
                <a:spLocks noChangeArrowheads="1"/>
              </p:cNvSpPr>
              <p:nvPr/>
            </p:nvSpPr>
            <p:spPr bwMode="auto">
              <a:xfrm>
                <a:off x="3894" y="1073"/>
                <a:ext cx="22"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2" name="Oval 1045"/>
              <p:cNvSpPr>
                <a:spLocks noChangeArrowheads="1"/>
              </p:cNvSpPr>
              <p:nvPr/>
            </p:nvSpPr>
            <p:spPr bwMode="auto">
              <a:xfrm>
                <a:off x="3944" y="1058"/>
                <a:ext cx="26"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3" name="Oval 1046"/>
              <p:cNvSpPr>
                <a:spLocks noChangeArrowheads="1"/>
              </p:cNvSpPr>
              <p:nvPr/>
            </p:nvSpPr>
            <p:spPr bwMode="auto">
              <a:xfrm>
                <a:off x="3995" y="1019"/>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4" name="Oval 1047"/>
              <p:cNvSpPr>
                <a:spLocks noChangeArrowheads="1"/>
              </p:cNvSpPr>
              <p:nvPr/>
            </p:nvSpPr>
            <p:spPr bwMode="auto">
              <a:xfrm>
                <a:off x="4045" y="103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5" name="Oval 1048"/>
              <p:cNvSpPr>
                <a:spLocks noChangeArrowheads="1"/>
              </p:cNvSpPr>
              <p:nvPr/>
            </p:nvSpPr>
            <p:spPr bwMode="auto">
              <a:xfrm>
                <a:off x="4096" y="105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6" name="Oval 1049"/>
              <p:cNvSpPr>
                <a:spLocks noChangeArrowheads="1"/>
              </p:cNvSpPr>
              <p:nvPr/>
            </p:nvSpPr>
            <p:spPr bwMode="auto">
              <a:xfrm>
                <a:off x="4146" y="108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7" name="Oval 1050"/>
              <p:cNvSpPr>
                <a:spLocks noChangeArrowheads="1"/>
              </p:cNvSpPr>
              <p:nvPr/>
            </p:nvSpPr>
            <p:spPr bwMode="auto">
              <a:xfrm>
                <a:off x="4196" y="994"/>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8" name="Oval 1051"/>
              <p:cNvSpPr>
                <a:spLocks noChangeArrowheads="1"/>
              </p:cNvSpPr>
              <p:nvPr/>
            </p:nvSpPr>
            <p:spPr bwMode="auto">
              <a:xfrm>
                <a:off x="4247" y="99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59" name="Oval 1052"/>
              <p:cNvSpPr>
                <a:spLocks noChangeArrowheads="1"/>
              </p:cNvSpPr>
              <p:nvPr/>
            </p:nvSpPr>
            <p:spPr bwMode="auto">
              <a:xfrm>
                <a:off x="4297" y="1008"/>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0" name="Oval 1053"/>
              <p:cNvSpPr>
                <a:spLocks noChangeArrowheads="1"/>
              </p:cNvSpPr>
              <p:nvPr/>
            </p:nvSpPr>
            <p:spPr bwMode="auto">
              <a:xfrm>
                <a:off x="4348" y="986"/>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1" name="Oval 1054"/>
              <p:cNvSpPr>
                <a:spLocks noChangeArrowheads="1"/>
              </p:cNvSpPr>
              <p:nvPr/>
            </p:nvSpPr>
            <p:spPr bwMode="auto">
              <a:xfrm>
                <a:off x="4398" y="96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2" name="Oval 1055"/>
              <p:cNvSpPr>
                <a:spLocks noChangeArrowheads="1"/>
              </p:cNvSpPr>
              <p:nvPr/>
            </p:nvSpPr>
            <p:spPr bwMode="auto">
              <a:xfrm>
                <a:off x="4448" y="994"/>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3" name="Oval 1056"/>
              <p:cNvSpPr>
                <a:spLocks noChangeArrowheads="1"/>
              </p:cNvSpPr>
              <p:nvPr/>
            </p:nvSpPr>
            <p:spPr bwMode="auto">
              <a:xfrm>
                <a:off x="4499" y="94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4" name="Oval 1057"/>
              <p:cNvSpPr>
                <a:spLocks noChangeArrowheads="1"/>
              </p:cNvSpPr>
              <p:nvPr/>
            </p:nvSpPr>
            <p:spPr bwMode="auto">
              <a:xfrm>
                <a:off x="4549" y="958"/>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5" name="Oval 1058"/>
              <p:cNvSpPr>
                <a:spLocks noChangeArrowheads="1"/>
              </p:cNvSpPr>
              <p:nvPr/>
            </p:nvSpPr>
            <p:spPr bwMode="auto">
              <a:xfrm>
                <a:off x="4600" y="94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6" name="Oval 1059"/>
              <p:cNvSpPr>
                <a:spLocks noChangeArrowheads="1"/>
              </p:cNvSpPr>
              <p:nvPr/>
            </p:nvSpPr>
            <p:spPr bwMode="auto">
              <a:xfrm>
                <a:off x="4650" y="95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7" name="Oval 1060"/>
              <p:cNvSpPr>
                <a:spLocks noChangeArrowheads="1"/>
              </p:cNvSpPr>
              <p:nvPr/>
            </p:nvSpPr>
            <p:spPr bwMode="auto">
              <a:xfrm>
                <a:off x="4700" y="965"/>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8" name="Oval 1061"/>
              <p:cNvSpPr>
                <a:spLocks noChangeArrowheads="1"/>
              </p:cNvSpPr>
              <p:nvPr/>
            </p:nvSpPr>
            <p:spPr bwMode="auto">
              <a:xfrm>
                <a:off x="4751" y="947"/>
                <a:ext cx="25" cy="21"/>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69" name="Oval 1062"/>
              <p:cNvSpPr>
                <a:spLocks noChangeArrowheads="1"/>
              </p:cNvSpPr>
              <p:nvPr/>
            </p:nvSpPr>
            <p:spPr bwMode="auto">
              <a:xfrm>
                <a:off x="4801" y="958"/>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0" name="Oval 1063"/>
              <p:cNvSpPr>
                <a:spLocks noChangeArrowheads="1"/>
              </p:cNvSpPr>
              <p:nvPr/>
            </p:nvSpPr>
            <p:spPr bwMode="auto">
              <a:xfrm>
                <a:off x="4852" y="92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1" name="Oval 1064"/>
              <p:cNvSpPr>
                <a:spLocks noChangeArrowheads="1"/>
              </p:cNvSpPr>
              <p:nvPr/>
            </p:nvSpPr>
            <p:spPr bwMode="auto">
              <a:xfrm>
                <a:off x="4902" y="90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2" name="Oval 1065"/>
              <p:cNvSpPr>
                <a:spLocks noChangeArrowheads="1"/>
              </p:cNvSpPr>
              <p:nvPr/>
            </p:nvSpPr>
            <p:spPr bwMode="auto">
              <a:xfrm>
                <a:off x="4952" y="900"/>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3" name="Oval 1066"/>
              <p:cNvSpPr>
                <a:spLocks noChangeArrowheads="1"/>
              </p:cNvSpPr>
              <p:nvPr/>
            </p:nvSpPr>
            <p:spPr bwMode="auto">
              <a:xfrm>
                <a:off x="5003" y="91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4" name="Oval 1067"/>
              <p:cNvSpPr>
                <a:spLocks noChangeArrowheads="1"/>
              </p:cNvSpPr>
              <p:nvPr/>
            </p:nvSpPr>
            <p:spPr bwMode="auto">
              <a:xfrm>
                <a:off x="5053" y="90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5" name="Oval 1068"/>
              <p:cNvSpPr>
                <a:spLocks noChangeArrowheads="1"/>
              </p:cNvSpPr>
              <p:nvPr/>
            </p:nvSpPr>
            <p:spPr bwMode="auto">
              <a:xfrm>
                <a:off x="5104" y="860"/>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6" name="Oval 1069"/>
              <p:cNvSpPr>
                <a:spLocks noChangeArrowheads="1"/>
              </p:cNvSpPr>
              <p:nvPr/>
            </p:nvSpPr>
            <p:spPr bwMode="auto">
              <a:xfrm>
                <a:off x="5154" y="896"/>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7" name="Oval 1070"/>
              <p:cNvSpPr>
                <a:spLocks noChangeArrowheads="1"/>
              </p:cNvSpPr>
              <p:nvPr/>
            </p:nvSpPr>
            <p:spPr bwMode="auto">
              <a:xfrm>
                <a:off x="5204" y="889"/>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8" name="Oval 1071"/>
              <p:cNvSpPr>
                <a:spLocks noChangeArrowheads="1"/>
              </p:cNvSpPr>
              <p:nvPr/>
            </p:nvSpPr>
            <p:spPr bwMode="auto">
              <a:xfrm>
                <a:off x="5255" y="886"/>
                <a:ext cx="25" cy="21"/>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79" name="Oval 1072"/>
              <p:cNvSpPr>
                <a:spLocks noChangeArrowheads="1"/>
              </p:cNvSpPr>
              <p:nvPr/>
            </p:nvSpPr>
            <p:spPr bwMode="auto">
              <a:xfrm>
                <a:off x="5305" y="868"/>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0" name="Oval 1073"/>
              <p:cNvSpPr>
                <a:spLocks noChangeArrowheads="1"/>
              </p:cNvSpPr>
              <p:nvPr/>
            </p:nvSpPr>
            <p:spPr bwMode="auto">
              <a:xfrm>
                <a:off x="5356" y="882"/>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1" name="Oval 1074"/>
              <p:cNvSpPr>
                <a:spLocks noChangeArrowheads="1"/>
              </p:cNvSpPr>
              <p:nvPr/>
            </p:nvSpPr>
            <p:spPr bwMode="auto">
              <a:xfrm>
                <a:off x="5406" y="85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2" name="Oval 1075"/>
              <p:cNvSpPr>
                <a:spLocks noChangeArrowheads="1"/>
              </p:cNvSpPr>
              <p:nvPr/>
            </p:nvSpPr>
            <p:spPr bwMode="auto">
              <a:xfrm>
                <a:off x="5456" y="871"/>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3" name="Oval 1076"/>
              <p:cNvSpPr>
                <a:spLocks noChangeArrowheads="1"/>
              </p:cNvSpPr>
              <p:nvPr/>
            </p:nvSpPr>
            <p:spPr bwMode="auto">
              <a:xfrm>
                <a:off x="5507" y="832"/>
                <a:ext cx="25" cy="21"/>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4" name="Oval 1077"/>
              <p:cNvSpPr>
                <a:spLocks noChangeArrowheads="1"/>
              </p:cNvSpPr>
              <p:nvPr/>
            </p:nvSpPr>
            <p:spPr bwMode="auto">
              <a:xfrm>
                <a:off x="5557" y="85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5" name="Oval 1078"/>
              <p:cNvSpPr>
                <a:spLocks noChangeArrowheads="1"/>
              </p:cNvSpPr>
              <p:nvPr/>
            </p:nvSpPr>
            <p:spPr bwMode="auto">
              <a:xfrm>
                <a:off x="5608" y="85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6" name="Oval 1079"/>
              <p:cNvSpPr>
                <a:spLocks noChangeArrowheads="1"/>
              </p:cNvSpPr>
              <p:nvPr/>
            </p:nvSpPr>
            <p:spPr bwMode="auto">
              <a:xfrm>
                <a:off x="5662" y="846"/>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7" name="Oval 1080"/>
              <p:cNvSpPr>
                <a:spLocks noChangeArrowheads="1"/>
              </p:cNvSpPr>
              <p:nvPr/>
            </p:nvSpPr>
            <p:spPr bwMode="auto">
              <a:xfrm>
                <a:off x="5712" y="83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8" name="Oval 1081"/>
              <p:cNvSpPr>
                <a:spLocks noChangeArrowheads="1"/>
              </p:cNvSpPr>
              <p:nvPr/>
            </p:nvSpPr>
            <p:spPr bwMode="auto">
              <a:xfrm>
                <a:off x="5762" y="817"/>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9" name="Oval 1082"/>
              <p:cNvSpPr>
                <a:spLocks noChangeArrowheads="1"/>
              </p:cNvSpPr>
              <p:nvPr/>
            </p:nvSpPr>
            <p:spPr bwMode="auto">
              <a:xfrm>
                <a:off x="5813" y="85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0" name="Oval 1083"/>
              <p:cNvSpPr>
                <a:spLocks noChangeArrowheads="1"/>
              </p:cNvSpPr>
              <p:nvPr/>
            </p:nvSpPr>
            <p:spPr bwMode="auto">
              <a:xfrm>
                <a:off x="5863" y="80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1" name="Oval 1084"/>
              <p:cNvSpPr>
                <a:spLocks noChangeArrowheads="1"/>
              </p:cNvSpPr>
              <p:nvPr/>
            </p:nvSpPr>
            <p:spPr bwMode="auto">
              <a:xfrm>
                <a:off x="5914" y="832"/>
                <a:ext cx="25" cy="21"/>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2" name="Oval 1085"/>
              <p:cNvSpPr>
                <a:spLocks noChangeArrowheads="1"/>
              </p:cNvSpPr>
              <p:nvPr/>
            </p:nvSpPr>
            <p:spPr bwMode="auto">
              <a:xfrm>
                <a:off x="5964" y="806"/>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3" name="Oval 1086"/>
              <p:cNvSpPr>
                <a:spLocks noChangeArrowheads="1"/>
              </p:cNvSpPr>
              <p:nvPr/>
            </p:nvSpPr>
            <p:spPr bwMode="auto">
              <a:xfrm>
                <a:off x="6014" y="803"/>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4" name="Oval 1087"/>
              <p:cNvSpPr>
                <a:spLocks noChangeArrowheads="1"/>
              </p:cNvSpPr>
              <p:nvPr/>
            </p:nvSpPr>
            <p:spPr bwMode="auto">
              <a:xfrm>
                <a:off x="6065" y="81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5" name="Oval 1088"/>
              <p:cNvSpPr>
                <a:spLocks noChangeArrowheads="1"/>
              </p:cNvSpPr>
              <p:nvPr/>
            </p:nvSpPr>
            <p:spPr bwMode="auto">
              <a:xfrm>
                <a:off x="6115" y="788"/>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6" name="Oval 1089"/>
              <p:cNvSpPr>
                <a:spLocks noChangeArrowheads="1"/>
              </p:cNvSpPr>
              <p:nvPr/>
            </p:nvSpPr>
            <p:spPr bwMode="auto">
              <a:xfrm>
                <a:off x="6166" y="796"/>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7" name="Oval 1090"/>
              <p:cNvSpPr>
                <a:spLocks noChangeArrowheads="1"/>
              </p:cNvSpPr>
              <p:nvPr/>
            </p:nvSpPr>
            <p:spPr bwMode="auto">
              <a:xfrm>
                <a:off x="6216" y="82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8" name="Oval 1091"/>
              <p:cNvSpPr>
                <a:spLocks noChangeArrowheads="1"/>
              </p:cNvSpPr>
              <p:nvPr/>
            </p:nvSpPr>
            <p:spPr bwMode="auto">
              <a:xfrm>
                <a:off x="6266" y="792"/>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99" name="Oval 1092"/>
              <p:cNvSpPr>
                <a:spLocks noChangeArrowheads="1"/>
              </p:cNvSpPr>
              <p:nvPr/>
            </p:nvSpPr>
            <p:spPr bwMode="auto">
              <a:xfrm>
                <a:off x="6317" y="792"/>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0" name="Oval 1093"/>
              <p:cNvSpPr>
                <a:spLocks noChangeArrowheads="1"/>
              </p:cNvSpPr>
              <p:nvPr/>
            </p:nvSpPr>
            <p:spPr bwMode="auto">
              <a:xfrm>
                <a:off x="6367" y="792"/>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1" name="Oval 1094"/>
              <p:cNvSpPr>
                <a:spLocks noChangeArrowheads="1"/>
              </p:cNvSpPr>
              <p:nvPr/>
            </p:nvSpPr>
            <p:spPr bwMode="auto">
              <a:xfrm>
                <a:off x="6418" y="78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2" name="Oval 1095"/>
              <p:cNvSpPr>
                <a:spLocks noChangeArrowheads="1"/>
              </p:cNvSpPr>
              <p:nvPr/>
            </p:nvSpPr>
            <p:spPr bwMode="auto">
              <a:xfrm>
                <a:off x="6468" y="749"/>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3" name="Oval 1096"/>
              <p:cNvSpPr>
                <a:spLocks noChangeArrowheads="1"/>
              </p:cNvSpPr>
              <p:nvPr/>
            </p:nvSpPr>
            <p:spPr bwMode="auto">
              <a:xfrm>
                <a:off x="6518" y="788"/>
                <a:ext cx="26"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4" name="Oval 1097"/>
              <p:cNvSpPr>
                <a:spLocks noChangeArrowheads="1"/>
              </p:cNvSpPr>
              <p:nvPr/>
            </p:nvSpPr>
            <p:spPr bwMode="auto">
              <a:xfrm>
                <a:off x="6569" y="799"/>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5" name="Freeform 1098"/>
              <p:cNvSpPr>
                <a:spLocks/>
              </p:cNvSpPr>
              <p:nvPr/>
            </p:nvSpPr>
            <p:spPr bwMode="auto">
              <a:xfrm>
                <a:off x="1558" y="3348"/>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6" name="Freeform 1099"/>
              <p:cNvSpPr>
                <a:spLocks/>
              </p:cNvSpPr>
              <p:nvPr/>
            </p:nvSpPr>
            <p:spPr bwMode="auto">
              <a:xfrm>
                <a:off x="1608" y="3240"/>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7" name="Freeform 1100"/>
              <p:cNvSpPr>
                <a:spLocks/>
              </p:cNvSpPr>
              <p:nvPr/>
            </p:nvSpPr>
            <p:spPr bwMode="auto">
              <a:xfrm>
                <a:off x="1658" y="3316"/>
                <a:ext cx="47" cy="43"/>
              </a:xfrm>
              <a:custGeom>
                <a:avLst/>
                <a:gdLst>
                  <a:gd name="T0" fmla="*/ 26 w 47"/>
                  <a:gd name="T1" fmla="*/ 0 h 43"/>
                  <a:gd name="T2" fmla="*/ 0 w 47"/>
                  <a:gd name="T3" fmla="*/ 43 h 43"/>
                  <a:gd name="T4" fmla="*/ 47 w 47"/>
                  <a:gd name="T5" fmla="*/ 43 h 43"/>
                  <a:gd name="T6" fmla="*/ 26 w 47"/>
                  <a:gd name="T7" fmla="*/ 0 h 43"/>
                </a:gdLst>
                <a:ahLst/>
                <a:cxnLst>
                  <a:cxn ang="0">
                    <a:pos x="T0" y="T1"/>
                  </a:cxn>
                  <a:cxn ang="0">
                    <a:pos x="T2" y="T3"/>
                  </a:cxn>
                  <a:cxn ang="0">
                    <a:pos x="T4" y="T5"/>
                  </a:cxn>
                  <a:cxn ang="0">
                    <a:pos x="T6" y="T7"/>
                  </a:cxn>
                </a:cxnLst>
                <a:rect l="0" t="0" r="r" b="b"/>
                <a:pathLst>
                  <a:path w="47" h="43">
                    <a:moveTo>
                      <a:pt x="26" y="0"/>
                    </a:moveTo>
                    <a:lnTo>
                      <a:pt x="0" y="43"/>
                    </a:lnTo>
                    <a:lnTo>
                      <a:pt x="47" y="43"/>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8" name="Freeform 1101"/>
              <p:cNvSpPr>
                <a:spLocks/>
              </p:cNvSpPr>
              <p:nvPr/>
            </p:nvSpPr>
            <p:spPr bwMode="auto">
              <a:xfrm>
                <a:off x="1709" y="3056"/>
                <a:ext cx="47" cy="44"/>
              </a:xfrm>
              <a:custGeom>
                <a:avLst/>
                <a:gdLst>
                  <a:gd name="T0" fmla="*/ 25 w 47"/>
                  <a:gd name="T1" fmla="*/ 0 h 44"/>
                  <a:gd name="T2" fmla="*/ 0 w 47"/>
                  <a:gd name="T3" fmla="*/ 44 h 44"/>
                  <a:gd name="T4" fmla="*/ 47 w 47"/>
                  <a:gd name="T5" fmla="*/ 44 h 44"/>
                  <a:gd name="T6" fmla="*/ 25 w 47"/>
                  <a:gd name="T7" fmla="*/ 0 h 44"/>
                </a:gdLst>
                <a:ahLst/>
                <a:cxnLst>
                  <a:cxn ang="0">
                    <a:pos x="T0" y="T1"/>
                  </a:cxn>
                  <a:cxn ang="0">
                    <a:pos x="T2" y="T3"/>
                  </a:cxn>
                  <a:cxn ang="0">
                    <a:pos x="T4" y="T5"/>
                  </a:cxn>
                  <a:cxn ang="0">
                    <a:pos x="T6" y="T7"/>
                  </a:cxn>
                </a:cxnLst>
                <a:rect l="0" t="0" r="r" b="b"/>
                <a:pathLst>
                  <a:path w="47" h="44">
                    <a:moveTo>
                      <a:pt x="25" y="0"/>
                    </a:moveTo>
                    <a:lnTo>
                      <a:pt x="0" y="44"/>
                    </a:lnTo>
                    <a:lnTo>
                      <a:pt x="47" y="44"/>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09" name="Freeform 1102"/>
              <p:cNvSpPr>
                <a:spLocks/>
              </p:cNvSpPr>
              <p:nvPr/>
            </p:nvSpPr>
            <p:spPr bwMode="auto">
              <a:xfrm>
                <a:off x="1759" y="3236"/>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0" name="Freeform 1103"/>
              <p:cNvSpPr>
                <a:spLocks/>
              </p:cNvSpPr>
              <p:nvPr/>
            </p:nvSpPr>
            <p:spPr bwMode="auto">
              <a:xfrm>
                <a:off x="1810" y="2995"/>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1" name="Freeform 1104"/>
              <p:cNvSpPr>
                <a:spLocks/>
              </p:cNvSpPr>
              <p:nvPr/>
            </p:nvSpPr>
            <p:spPr bwMode="auto">
              <a:xfrm>
                <a:off x="1860" y="2898"/>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2" name="Freeform 1105"/>
              <p:cNvSpPr>
                <a:spLocks/>
              </p:cNvSpPr>
              <p:nvPr/>
            </p:nvSpPr>
            <p:spPr bwMode="auto">
              <a:xfrm>
                <a:off x="1910" y="2855"/>
                <a:ext cx="47" cy="43"/>
              </a:xfrm>
              <a:custGeom>
                <a:avLst/>
                <a:gdLst>
                  <a:gd name="T0" fmla="*/ 26 w 47"/>
                  <a:gd name="T1" fmla="*/ 0 h 43"/>
                  <a:gd name="T2" fmla="*/ 0 w 47"/>
                  <a:gd name="T3" fmla="*/ 43 h 43"/>
                  <a:gd name="T4" fmla="*/ 47 w 47"/>
                  <a:gd name="T5" fmla="*/ 43 h 43"/>
                  <a:gd name="T6" fmla="*/ 26 w 47"/>
                  <a:gd name="T7" fmla="*/ 0 h 43"/>
                </a:gdLst>
                <a:ahLst/>
                <a:cxnLst>
                  <a:cxn ang="0">
                    <a:pos x="T0" y="T1"/>
                  </a:cxn>
                  <a:cxn ang="0">
                    <a:pos x="T2" y="T3"/>
                  </a:cxn>
                  <a:cxn ang="0">
                    <a:pos x="T4" y="T5"/>
                  </a:cxn>
                  <a:cxn ang="0">
                    <a:pos x="T6" y="T7"/>
                  </a:cxn>
                </a:cxnLst>
                <a:rect l="0" t="0" r="r" b="b"/>
                <a:pathLst>
                  <a:path w="47" h="43">
                    <a:moveTo>
                      <a:pt x="26" y="0"/>
                    </a:moveTo>
                    <a:lnTo>
                      <a:pt x="0" y="43"/>
                    </a:lnTo>
                    <a:lnTo>
                      <a:pt x="47" y="43"/>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3" name="Freeform 1106"/>
              <p:cNvSpPr>
                <a:spLocks/>
              </p:cNvSpPr>
              <p:nvPr/>
            </p:nvSpPr>
            <p:spPr bwMode="auto">
              <a:xfrm>
                <a:off x="1961" y="2779"/>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4" name="Freeform 1107"/>
              <p:cNvSpPr>
                <a:spLocks/>
              </p:cNvSpPr>
              <p:nvPr/>
            </p:nvSpPr>
            <p:spPr bwMode="auto">
              <a:xfrm>
                <a:off x="2011" y="2700"/>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5" name="Freeform 1108"/>
              <p:cNvSpPr>
                <a:spLocks/>
              </p:cNvSpPr>
              <p:nvPr/>
            </p:nvSpPr>
            <p:spPr bwMode="auto">
              <a:xfrm>
                <a:off x="2062" y="2722"/>
                <a:ext cx="46" cy="39"/>
              </a:xfrm>
              <a:custGeom>
                <a:avLst/>
                <a:gdLst>
                  <a:gd name="T0" fmla="*/ 25 w 46"/>
                  <a:gd name="T1" fmla="*/ 0 h 39"/>
                  <a:gd name="T2" fmla="*/ 0 w 46"/>
                  <a:gd name="T3" fmla="*/ 39 h 39"/>
                  <a:gd name="T4" fmla="*/ 46 w 46"/>
                  <a:gd name="T5" fmla="*/ 39 h 39"/>
                  <a:gd name="T6" fmla="*/ 25 w 46"/>
                  <a:gd name="T7" fmla="*/ 0 h 39"/>
                </a:gdLst>
                <a:ahLst/>
                <a:cxnLst>
                  <a:cxn ang="0">
                    <a:pos x="T0" y="T1"/>
                  </a:cxn>
                  <a:cxn ang="0">
                    <a:pos x="T2" y="T3"/>
                  </a:cxn>
                  <a:cxn ang="0">
                    <a:pos x="T4" y="T5"/>
                  </a:cxn>
                  <a:cxn ang="0">
                    <a:pos x="T6" y="T7"/>
                  </a:cxn>
                </a:cxnLst>
                <a:rect l="0" t="0" r="r" b="b"/>
                <a:pathLst>
                  <a:path w="46" h="39">
                    <a:moveTo>
                      <a:pt x="25" y="0"/>
                    </a:moveTo>
                    <a:lnTo>
                      <a:pt x="0" y="39"/>
                    </a:lnTo>
                    <a:lnTo>
                      <a:pt x="46"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6" name="Freeform 1109"/>
              <p:cNvSpPr>
                <a:spLocks/>
              </p:cNvSpPr>
              <p:nvPr/>
            </p:nvSpPr>
            <p:spPr bwMode="auto">
              <a:xfrm>
                <a:off x="2112" y="2905"/>
                <a:ext cx="50" cy="40"/>
              </a:xfrm>
              <a:custGeom>
                <a:avLst/>
                <a:gdLst>
                  <a:gd name="T0" fmla="*/ 25 w 50"/>
                  <a:gd name="T1" fmla="*/ 0 h 40"/>
                  <a:gd name="T2" fmla="*/ 0 w 50"/>
                  <a:gd name="T3" fmla="*/ 40 h 40"/>
                  <a:gd name="T4" fmla="*/ 50 w 50"/>
                  <a:gd name="T5" fmla="*/ 40 h 40"/>
                  <a:gd name="T6" fmla="*/ 25 w 50"/>
                  <a:gd name="T7" fmla="*/ 0 h 40"/>
                </a:gdLst>
                <a:ahLst/>
                <a:cxnLst>
                  <a:cxn ang="0">
                    <a:pos x="T0" y="T1"/>
                  </a:cxn>
                  <a:cxn ang="0">
                    <a:pos x="T2" y="T3"/>
                  </a:cxn>
                  <a:cxn ang="0">
                    <a:pos x="T4" y="T5"/>
                  </a:cxn>
                  <a:cxn ang="0">
                    <a:pos x="T6" y="T7"/>
                  </a:cxn>
                </a:cxnLst>
                <a:rect l="0" t="0" r="r" b="b"/>
                <a:pathLst>
                  <a:path w="50" h="40">
                    <a:moveTo>
                      <a:pt x="25" y="0"/>
                    </a:moveTo>
                    <a:lnTo>
                      <a:pt x="0" y="40"/>
                    </a:lnTo>
                    <a:lnTo>
                      <a:pt x="50"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7" name="Freeform 1110"/>
              <p:cNvSpPr>
                <a:spLocks/>
              </p:cNvSpPr>
              <p:nvPr/>
            </p:nvSpPr>
            <p:spPr bwMode="auto">
              <a:xfrm>
                <a:off x="2162" y="2884"/>
                <a:ext cx="51" cy="39"/>
              </a:xfrm>
              <a:custGeom>
                <a:avLst/>
                <a:gdLst>
                  <a:gd name="T0" fmla="*/ 26 w 51"/>
                  <a:gd name="T1" fmla="*/ 0 h 39"/>
                  <a:gd name="T2" fmla="*/ 0 w 51"/>
                  <a:gd name="T3" fmla="*/ 39 h 39"/>
                  <a:gd name="T4" fmla="*/ 51 w 51"/>
                  <a:gd name="T5" fmla="*/ 39 h 39"/>
                  <a:gd name="T6" fmla="*/ 26 w 51"/>
                  <a:gd name="T7" fmla="*/ 0 h 39"/>
                </a:gdLst>
                <a:ahLst/>
                <a:cxnLst>
                  <a:cxn ang="0">
                    <a:pos x="T0" y="T1"/>
                  </a:cxn>
                  <a:cxn ang="0">
                    <a:pos x="T2" y="T3"/>
                  </a:cxn>
                  <a:cxn ang="0">
                    <a:pos x="T4" y="T5"/>
                  </a:cxn>
                  <a:cxn ang="0">
                    <a:pos x="T6" y="T7"/>
                  </a:cxn>
                </a:cxnLst>
                <a:rect l="0" t="0" r="r" b="b"/>
                <a:pathLst>
                  <a:path w="51" h="39">
                    <a:moveTo>
                      <a:pt x="26" y="0"/>
                    </a:moveTo>
                    <a:lnTo>
                      <a:pt x="0" y="39"/>
                    </a:lnTo>
                    <a:lnTo>
                      <a:pt x="51" y="39"/>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8" name="Freeform 1111"/>
              <p:cNvSpPr>
                <a:spLocks/>
              </p:cNvSpPr>
              <p:nvPr/>
            </p:nvSpPr>
            <p:spPr bwMode="auto">
              <a:xfrm>
                <a:off x="2213" y="2819"/>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19" name="Freeform 1112"/>
              <p:cNvSpPr>
                <a:spLocks/>
              </p:cNvSpPr>
              <p:nvPr/>
            </p:nvSpPr>
            <p:spPr bwMode="auto">
              <a:xfrm>
                <a:off x="2263" y="2729"/>
                <a:ext cx="51" cy="39"/>
              </a:xfrm>
              <a:custGeom>
                <a:avLst/>
                <a:gdLst>
                  <a:gd name="T0" fmla="*/ 25 w 51"/>
                  <a:gd name="T1" fmla="*/ 0 h 39"/>
                  <a:gd name="T2" fmla="*/ 0 w 51"/>
                  <a:gd name="T3" fmla="*/ 39 h 39"/>
                  <a:gd name="T4" fmla="*/ 51 w 51"/>
                  <a:gd name="T5" fmla="*/ 39 h 39"/>
                  <a:gd name="T6" fmla="*/ 25 w 51"/>
                  <a:gd name="T7" fmla="*/ 0 h 39"/>
                </a:gdLst>
                <a:ahLst/>
                <a:cxnLst>
                  <a:cxn ang="0">
                    <a:pos x="T0" y="T1"/>
                  </a:cxn>
                  <a:cxn ang="0">
                    <a:pos x="T2" y="T3"/>
                  </a:cxn>
                  <a:cxn ang="0">
                    <a:pos x="T4" y="T5"/>
                  </a:cxn>
                  <a:cxn ang="0">
                    <a:pos x="T6" y="T7"/>
                  </a:cxn>
                </a:cxnLst>
                <a:rect l="0" t="0" r="r" b="b"/>
                <a:pathLst>
                  <a:path w="51" h="39">
                    <a:moveTo>
                      <a:pt x="25" y="0"/>
                    </a:moveTo>
                    <a:lnTo>
                      <a:pt x="0" y="39"/>
                    </a:lnTo>
                    <a:lnTo>
                      <a:pt x="51"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0" name="Freeform 1113"/>
              <p:cNvSpPr>
                <a:spLocks/>
              </p:cNvSpPr>
              <p:nvPr/>
            </p:nvSpPr>
            <p:spPr bwMode="auto">
              <a:xfrm>
                <a:off x="2317" y="2527"/>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1" name="Freeform 1114"/>
              <p:cNvSpPr>
                <a:spLocks/>
              </p:cNvSpPr>
              <p:nvPr/>
            </p:nvSpPr>
            <p:spPr bwMode="auto">
              <a:xfrm>
                <a:off x="2368" y="2642"/>
                <a:ext cx="46" cy="44"/>
              </a:xfrm>
              <a:custGeom>
                <a:avLst/>
                <a:gdLst>
                  <a:gd name="T0" fmla="*/ 21 w 46"/>
                  <a:gd name="T1" fmla="*/ 0 h 44"/>
                  <a:gd name="T2" fmla="*/ 0 w 46"/>
                  <a:gd name="T3" fmla="*/ 44 h 44"/>
                  <a:gd name="T4" fmla="*/ 46 w 46"/>
                  <a:gd name="T5" fmla="*/ 44 h 44"/>
                  <a:gd name="T6" fmla="*/ 21 w 46"/>
                  <a:gd name="T7" fmla="*/ 0 h 44"/>
                </a:gdLst>
                <a:ahLst/>
                <a:cxnLst>
                  <a:cxn ang="0">
                    <a:pos x="T0" y="T1"/>
                  </a:cxn>
                  <a:cxn ang="0">
                    <a:pos x="T2" y="T3"/>
                  </a:cxn>
                  <a:cxn ang="0">
                    <a:pos x="T4" y="T5"/>
                  </a:cxn>
                  <a:cxn ang="0">
                    <a:pos x="T6" y="T7"/>
                  </a:cxn>
                </a:cxnLst>
                <a:rect l="0" t="0" r="r" b="b"/>
                <a:pathLst>
                  <a:path w="46" h="44">
                    <a:moveTo>
                      <a:pt x="21" y="0"/>
                    </a:moveTo>
                    <a:lnTo>
                      <a:pt x="0" y="44"/>
                    </a:lnTo>
                    <a:lnTo>
                      <a:pt x="46" y="44"/>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2" name="Freeform 1115"/>
              <p:cNvSpPr>
                <a:spLocks/>
              </p:cNvSpPr>
              <p:nvPr/>
            </p:nvSpPr>
            <p:spPr bwMode="auto">
              <a:xfrm>
                <a:off x="2418" y="2506"/>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3" name="Freeform 1116"/>
              <p:cNvSpPr>
                <a:spLocks/>
              </p:cNvSpPr>
              <p:nvPr/>
            </p:nvSpPr>
            <p:spPr bwMode="auto">
              <a:xfrm>
                <a:off x="2468" y="2560"/>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4" name="Freeform 1117"/>
              <p:cNvSpPr>
                <a:spLocks/>
              </p:cNvSpPr>
              <p:nvPr/>
            </p:nvSpPr>
            <p:spPr bwMode="auto">
              <a:xfrm>
                <a:off x="2519" y="2696"/>
                <a:ext cx="47" cy="44"/>
              </a:xfrm>
              <a:custGeom>
                <a:avLst/>
                <a:gdLst>
                  <a:gd name="T0" fmla="*/ 21 w 47"/>
                  <a:gd name="T1" fmla="*/ 0 h 44"/>
                  <a:gd name="T2" fmla="*/ 0 w 47"/>
                  <a:gd name="T3" fmla="*/ 44 h 44"/>
                  <a:gd name="T4" fmla="*/ 47 w 47"/>
                  <a:gd name="T5" fmla="*/ 44 h 44"/>
                  <a:gd name="T6" fmla="*/ 21 w 47"/>
                  <a:gd name="T7" fmla="*/ 0 h 44"/>
                </a:gdLst>
                <a:ahLst/>
                <a:cxnLst>
                  <a:cxn ang="0">
                    <a:pos x="T0" y="T1"/>
                  </a:cxn>
                  <a:cxn ang="0">
                    <a:pos x="T2" y="T3"/>
                  </a:cxn>
                  <a:cxn ang="0">
                    <a:pos x="T4" y="T5"/>
                  </a:cxn>
                  <a:cxn ang="0">
                    <a:pos x="T6" y="T7"/>
                  </a:cxn>
                </a:cxnLst>
                <a:rect l="0" t="0" r="r" b="b"/>
                <a:pathLst>
                  <a:path w="47" h="44">
                    <a:moveTo>
                      <a:pt x="21" y="0"/>
                    </a:moveTo>
                    <a:lnTo>
                      <a:pt x="0" y="44"/>
                    </a:lnTo>
                    <a:lnTo>
                      <a:pt x="47" y="44"/>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5" name="Freeform 1118"/>
              <p:cNvSpPr>
                <a:spLocks/>
              </p:cNvSpPr>
              <p:nvPr/>
            </p:nvSpPr>
            <p:spPr bwMode="auto">
              <a:xfrm>
                <a:off x="2569" y="2329"/>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6" name="Freeform 1119"/>
              <p:cNvSpPr>
                <a:spLocks/>
              </p:cNvSpPr>
              <p:nvPr/>
            </p:nvSpPr>
            <p:spPr bwMode="auto">
              <a:xfrm>
                <a:off x="2620" y="2495"/>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7" name="Freeform 1120"/>
              <p:cNvSpPr>
                <a:spLocks/>
              </p:cNvSpPr>
              <p:nvPr/>
            </p:nvSpPr>
            <p:spPr bwMode="auto">
              <a:xfrm>
                <a:off x="2670" y="2545"/>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8" name="Freeform 1121"/>
              <p:cNvSpPr>
                <a:spLocks/>
              </p:cNvSpPr>
              <p:nvPr/>
            </p:nvSpPr>
            <p:spPr bwMode="auto">
              <a:xfrm>
                <a:off x="2720" y="2538"/>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9" name="Freeform 1122"/>
              <p:cNvSpPr>
                <a:spLocks/>
              </p:cNvSpPr>
              <p:nvPr/>
            </p:nvSpPr>
            <p:spPr bwMode="auto">
              <a:xfrm>
                <a:off x="2771" y="2538"/>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0" name="Freeform 1123"/>
              <p:cNvSpPr>
                <a:spLocks/>
              </p:cNvSpPr>
              <p:nvPr/>
            </p:nvSpPr>
            <p:spPr bwMode="auto">
              <a:xfrm>
                <a:off x="2821" y="2398"/>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1" name="Freeform 1124"/>
              <p:cNvSpPr>
                <a:spLocks/>
              </p:cNvSpPr>
              <p:nvPr/>
            </p:nvSpPr>
            <p:spPr bwMode="auto">
              <a:xfrm>
                <a:off x="2872" y="2488"/>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2" name="Freeform 1125"/>
              <p:cNvSpPr>
                <a:spLocks/>
              </p:cNvSpPr>
              <p:nvPr/>
            </p:nvSpPr>
            <p:spPr bwMode="auto">
              <a:xfrm>
                <a:off x="2922" y="2506"/>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3" name="Freeform 1126"/>
              <p:cNvSpPr>
                <a:spLocks/>
              </p:cNvSpPr>
              <p:nvPr/>
            </p:nvSpPr>
            <p:spPr bwMode="auto">
              <a:xfrm>
                <a:off x="2972" y="2473"/>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4" name="Freeform 1127"/>
              <p:cNvSpPr>
                <a:spLocks/>
              </p:cNvSpPr>
              <p:nvPr/>
            </p:nvSpPr>
            <p:spPr bwMode="auto">
              <a:xfrm>
                <a:off x="3023" y="2326"/>
                <a:ext cx="47" cy="39"/>
              </a:xfrm>
              <a:custGeom>
                <a:avLst/>
                <a:gdLst>
                  <a:gd name="T0" fmla="*/ 21 w 47"/>
                  <a:gd name="T1" fmla="*/ 0 h 39"/>
                  <a:gd name="T2" fmla="*/ 0 w 47"/>
                  <a:gd name="T3" fmla="*/ 39 h 39"/>
                  <a:gd name="T4" fmla="*/ 47 w 47"/>
                  <a:gd name="T5" fmla="*/ 39 h 39"/>
                  <a:gd name="T6" fmla="*/ 21 w 47"/>
                  <a:gd name="T7" fmla="*/ 0 h 39"/>
                </a:gdLst>
                <a:ahLst/>
                <a:cxnLst>
                  <a:cxn ang="0">
                    <a:pos x="T0" y="T1"/>
                  </a:cxn>
                  <a:cxn ang="0">
                    <a:pos x="T2" y="T3"/>
                  </a:cxn>
                  <a:cxn ang="0">
                    <a:pos x="T4" y="T5"/>
                  </a:cxn>
                  <a:cxn ang="0">
                    <a:pos x="T6" y="T7"/>
                  </a:cxn>
                </a:cxnLst>
                <a:rect l="0" t="0" r="r" b="b"/>
                <a:pathLst>
                  <a:path w="47" h="39">
                    <a:moveTo>
                      <a:pt x="21" y="0"/>
                    </a:moveTo>
                    <a:lnTo>
                      <a:pt x="0" y="39"/>
                    </a:lnTo>
                    <a:lnTo>
                      <a:pt x="47"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5" name="Freeform 1128"/>
              <p:cNvSpPr>
                <a:spLocks/>
              </p:cNvSpPr>
              <p:nvPr/>
            </p:nvSpPr>
            <p:spPr bwMode="auto">
              <a:xfrm>
                <a:off x="3073" y="2243"/>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6" name="Freeform 1129"/>
              <p:cNvSpPr>
                <a:spLocks/>
              </p:cNvSpPr>
              <p:nvPr/>
            </p:nvSpPr>
            <p:spPr bwMode="auto">
              <a:xfrm>
                <a:off x="3124" y="2452"/>
                <a:ext cx="46" cy="39"/>
              </a:xfrm>
              <a:custGeom>
                <a:avLst/>
                <a:gdLst>
                  <a:gd name="T0" fmla="*/ 25 w 46"/>
                  <a:gd name="T1" fmla="*/ 0 h 39"/>
                  <a:gd name="T2" fmla="*/ 0 w 46"/>
                  <a:gd name="T3" fmla="*/ 39 h 39"/>
                  <a:gd name="T4" fmla="*/ 46 w 46"/>
                  <a:gd name="T5" fmla="*/ 39 h 39"/>
                  <a:gd name="T6" fmla="*/ 25 w 46"/>
                  <a:gd name="T7" fmla="*/ 0 h 39"/>
                </a:gdLst>
                <a:ahLst/>
                <a:cxnLst>
                  <a:cxn ang="0">
                    <a:pos x="T0" y="T1"/>
                  </a:cxn>
                  <a:cxn ang="0">
                    <a:pos x="T2" y="T3"/>
                  </a:cxn>
                  <a:cxn ang="0">
                    <a:pos x="T4" y="T5"/>
                  </a:cxn>
                  <a:cxn ang="0">
                    <a:pos x="T6" y="T7"/>
                  </a:cxn>
                </a:cxnLst>
                <a:rect l="0" t="0" r="r" b="b"/>
                <a:pathLst>
                  <a:path w="46" h="39">
                    <a:moveTo>
                      <a:pt x="25" y="0"/>
                    </a:moveTo>
                    <a:lnTo>
                      <a:pt x="0" y="39"/>
                    </a:lnTo>
                    <a:lnTo>
                      <a:pt x="46"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7" name="Freeform 1130"/>
              <p:cNvSpPr>
                <a:spLocks/>
              </p:cNvSpPr>
              <p:nvPr/>
            </p:nvSpPr>
            <p:spPr bwMode="auto">
              <a:xfrm>
                <a:off x="3174" y="2185"/>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8" name="Freeform 1131"/>
              <p:cNvSpPr>
                <a:spLocks/>
              </p:cNvSpPr>
              <p:nvPr/>
            </p:nvSpPr>
            <p:spPr bwMode="auto">
              <a:xfrm>
                <a:off x="3224" y="2254"/>
                <a:ext cx="47" cy="39"/>
              </a:xfrm>
              <a:custGeom>
                <a:avLst/>
                <a:gdLst>
                  <a:gd name="T0" fmla="*/ 26 w 47"/>
                  <a:gd name="T1" fmla="*/ 0 h 39"/>
                  <a:gd name="T2" fmla="*/ 0 w 47"/>
                  <a:gd name="T3" fmla="*/ 39 h 39"/>
                  <a:gd name="T4" fmla="*/ 47 w 47"/>
                  <a:gd name="T5" fmla="*/ 39 h 39"/>
                  <a:gd name="T6" fmla="*/ 26 w 47"/>
                  <a:gd name="T7" fmla="*/ 0 h 39"/>
                </a:gdLst>
                <a:ahLst/>
                <a:cxnLst>
                  <a:cxn ang="0">
                    <a:pos x="T0" y="T1"/>
                  </a:cxn>
                  <a:cxn ang="0">
                    <a:pos x="T2" y="T3"/>
                  </a:cxn>
                  <a:cxn ang="0">
                    <a:pos x="T4" y="T5"/>
                  </a:cxn>
                  <a:cxn ang="0">
                    <a:pos x="T6" y="T7"/>
                  </a:cxn>
                </a:cxnLst>
                <a:rect l="0" t="0" r="r" b="b"/>
                <a:pathLst>
                  <a:path w="47" h="39">
                    <a:moveTo>
                      <a:pt x="26" y="0"/>
                    </a:moveTo>
                    <a:lnTo>
                      <a:pt x="0" y="39"/>
                    </a:lnTo>
                    <a:lnTo>
                      <a:pt x="47" y="39"/>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9" name="Freeform 1132"/>
              <p:cNvSpPr>
                <a:spLocks/>
              </p:cNvSpPr>
              <p:nvPr/>
            </p:nvSpPr>
            <p:spPr bwMode="auto">
              <a:xfrm>
                <a:off x="3275" y="2459"/>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0" name="Freeform 1133"/>
              <p:cNvSpPr>
                <a:spLocks/>
              </p:cNvSpPr>
              <p:nvPr/>
            </p:nvSpPr>
            <p:spPr bwMode="auto">
              <a:xfrm>
                <a:off x="3325" y="2340"/>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1" name="Freeform 1134"/>
              <p:cNvSpPr>
                <a:spLocks/>
              </p:cNvSpPr>
              <p:nvPr/>
            </p:nvSpPr>
            <p:spPr bwMode="auto">
              <a:xfrm>
                <a:off x="3376" y="2272"/>
                <a:ext cx="46" cy="39"/>
              </a:xfrm>
              <a:custGeom>
                <a:avLst/>
                <a:gdLst>
                  <a:gd name="T0" fmla="*/ 25 w 46"/>
                  <a:gd name="T1" fmla="*/ 0 h 39"/>
                  <a:gd name="T2" fmla="*/ 0 w 46"/>
                  <a:gd name="T3" fmla="*/ 39 h 39"/>
                  <a:gd name="T4" fmla="*/ 46 w 46"/>
                  <a:gd name="T5" fmla="*/ 39 h 39"/>
                  <a:gd name="T6" fmla="*/ 25 w 46"/>
                  <a:gd name="T7" fmla="*/ 0 h 39"/>
                </a:gdLst>
                <a:ahLst/>
                <a:cxnLst>
                  <a:cxn ang="0">
                    <a:pos x="T0" y="T1"/>
                  </a:cxn>
                  <a:cxn ang="0">
                    <a:pos x="T2" y="T3"/>
                  </a:cxn>
                  <a:cxn ang="0">
                    <a:pos x="T4" y="T5"/>
                  </a:cxn>
                  <a:cxn ang="0">
                    <a:pos x="T6" y="T7"/>
                  </a:cxn>
                </a:cxnLst>
                <a:rect l="0" t="0" r="r" b="b"/>
                <a:pathLst>
                  <a:path w="46" h="39">
                    <a:moveTo>
                      <a:pt x="25" y="0"/>
                    </a:moveTo>
                    <a:lnTo>
                      <a:pt x="0" y="39"/>
                    </a:lnTo>
                    <a:lnTo>
                      <a:pt x="46"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2" name="Freeform 1135"/>
              <p:cNvSpPr>
                <a:spLocks/>
              </p:cNvSpPr>
              <p:nvPr/>
            </p:nvSpPr>
            <p:spPr bwMode="auto">
              <a:xfrm>
                <a:off x="3426" y="2250"/>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3" name="Freeform 1136"/>
              <p:cNvSpPr>
                <a:spLocks/>
              </p:cNvSpPr>
              <p:nvPr/>
            </p:nvSpPr>
            <p:spPr bwMode="auto">
              <a:xfrm>
                <a:off x="3476" y="2056"/>
                <a:ext cx="47" cy="43"/>
              </a:xfrm>
              <a:custGeom>
                <a:avLst/>
                <a:gdLst>
                  <a:gd name="T0" fmla="*/ 26 w 47"/>
                  <a:gd name="T1" fmla="*/ 0 h 43"/>
                  <a:gd name="T2" fmla="*/ 0 w 47"/>
                  <a:gd name="T3" fmla="*/ 43 h 43"/>
                  <a:gd name="T4" fmla="*/ 47 w 47"/>
                  <a:gd name="T5" fmla="*/ 43 h 43"/>
                  <a:gd name="T6" fmla="*/ 26 w 47"/>
                  <a:gd name="T7" fmla="*/ 0 h 43"/>
                </a:gdLst>
                <a:ahLst/>
                <a:cxnLst>
                  <a:cxn ang="0">
                    <a:pos x="T0" y="T1"/>
                  </a:cxn>
                  <a:cxn ang="0">
                    <a:pos x="T2" y="T3"/>
                  </a:cxn>
                  <a:cxn ang="0">
                    <a:pos x="T4" y="T5"/>
                  </a:cxn>
                  <a:cxn ang="0">
                    <a:pos x="T6" y="T7"/>
                  </a:cxn>
                </a:cxnLst>
                <a:rect l="0" t="0" r="r" b="b"/>
                <a:pathLst>
                  <a:path w="47" h="43">
                    <a:moveTo>
                      <a:pt x="26" y="0"/>
                    </a:moveTo>
                    <a:lnTo>
                      <a:pt x="0" y="43"/>
                    </a:lnTo>
                    <a:lnTo>
                      <a:pt x="47" y="43"/>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4" name="Freeform 1137"/>
              <p:cNvSpPr>
                <a:spLocks/>
              </p:cNvSpPr>
              <p:nvPr/>
            </p:nvSpPr>
            <p:spPr bwMode="auto">
              <a:xfrm>
                <a:off x="3527" y="2012"/>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5" name="Freeform 1138"/>
              <p:cNvSpPr>
                <a:spLocks/>
              </p:cNvSpPr>
              <p:nvPr/>
            </p:nvSpPr>
            <p:spPr bwMode="auto">
              <a:xfrm>
                <a:off x="3577" y="2059"/>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6" name="Freeform 1139"/>
              <p:cNvSpPr>
                <a:spLocks/>
              </p:cNvSpPr>
              <p:nvPr/>
            </p:nvSpPr>
            <p:spPr bwMode="auto">
              <a:xfrm>
                <a:off x="3628" y="1969"/>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7" name="Freeform 1140"/>
              <p:cNvSpPr>
                <a:spLocks/>
              </p:cNvSpPr>
              <p:nvPr/>
            </p:nvSpPr>
            <p:spPr bwMode="auto">
              <a:xfrm>
                <a:off x="3678" y="1966"/>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8" name="Freeform 1141"/>
              <p:cNvSpPr>
                <a:spLocks/>
              </p:cNvSpPr>
              <p:nvPr/>
            </p:nvSpPr>
            <p:spPr bwMode="auto">
              <a:xfrm>
                <a:off x="3728" y="1948"/>
                <a:ext cx="47" cy="39"/>
              </a:xfrm>
              <a:custGeom>
                <a:avLst/>
                <a:gdLst>
                  <a:gd name="T0" fmla="*/ 26 w 47"/>
                  <a:gd name="T1" fmla="*/ 0 h 39"/>
                  <a:gd name="T2" fmla="*/ 0 w 47"/>
                  <a:gd name="T3" fmla="*/ 39 h 39"/>
                  <a:gd name="T4" fmla="*/ 47 w 47"/>
                  <a:gd name="T5" fmla="*/ 39 h 39"/>
                  <a:gd name="T6" fmla="*/ 26 w 47"/>
                  <a:gd name="T7" fmla="*/ 0 h 39"/>
                </a:gdLst>
                <a:ahLst/>
                <a:cxnLst>
                  <a:cxn ang="0">
                    <a:pos x="T0" y="T1"/>
                  </a:cxn>
                  <a:cxn ang="0">
                    <a:pos x="T2" y="T3"/>
                  </a:cxn>
                  <a:cxn ang="0">
                    <a:pos x="T4" y="T5"/>
                  </a:cxn>
                  <a:cxn ang="0">
                    <a:pos x="T6" y="T7"/>
                  </a:cxn>
                </a:cxnLst>
                <a:rect l="0" t="0" r="r" b="b"/>
                <a:pathLst>
                  <a:path w="47" h="39">
                    <a:moveTo>
                      <a:pt x="26" y="0"/>
                    </a:moveTo>
                    <a:lnTo>
                      <a:pt x="0" y="39"/>
                    </a:lnTo>
                    <a:lnTo>
                      <a:pt x="47" y="39"/>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9" name="Freeform 1142"/>
              <p:cNvSpPr>
                <a:spLocks/>
              </p:cNvSpPr>
              <p:nvPr/>
            </p:nvSpPr>
            <p:spPr bwMode="auto">
              <a:xfrm>
                <a:off x="3779" y="1832"/>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0" name="Freeform 1143"/>
              <p:cNvSpPr>
                <a:spLocks/>
              </p:cNvSpPr>
              <p:nvPr/>
            </p:nvSpPr>
            <p:spPr bwMode="auto">
              <a:xfrm>
                <a:off x="3829" y="2207"/>
                <a:ext cx="51" cy="39"/>
              </a:xfrm>
              <a:custGeom>
                <a:avLst/>
                <a:gdLst>
                  <a:gd name="T0" fmla="*/ 25 w 51"/>
                  <a:gd name="T1" fmla="*/ 0 h 39"/>
                  <a:gd name="T2" fmla="*/ 0 w 51"/>
                  <a:gd name="T3" fmla="*/ 39 h 39"/>
                  <a:gd name="T4" fmla="*/ 51 w 51"/>
                  <a:gd name="T5" fmla="*/ 39 h 39"/>
                  <a:gd name="T6" fmla="*/ 25 w 51"/>
                  <a:gd name="T7" fmla="*/ 0 h 39"/>
                </a:gdLst>
                <a:ahLst/>
                <a:cxnLst>
                  <a:cxn ang="0">
                    <a:pos x="T0" y="T1"/>
                  </a:cxn>
                  <a:cxn ang="0">
                    <a:pos x="T2" y="T3"/>
                  </a:cxn>
                  <a:cxn ang="0">
                    <a:pos x="T4" y="T5"/>
                  </a:cxn>
                  <a:cxn ang="0">
                    <a:pos x="T6" y="T7"/>
                  </a:cxn>
                </a:cxnLst>
                <a:rect l="0" t="0" r="r" b="b"/>
                <a:pathLst>
                  <a:path w="51" h="39">
                    <a:moveTo>
                      <a:pt x="25" y="0"/>
                    </a:moveTo>
                    <a:lnTo>
                      <a:pt x="0" y="39"/>
                    </a:lnTo>
                    <a:lnTo>
                      <a:pt x="51"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1" name="Freeform 1144"/>
              <p:cNvSpPr>
                <a:spLocks/>
              </p:cNvSpPr>
              <p:nvPr/>
            </p:nvSpPr>
            <p:spPr bwMode="auto">
              <a:xfrm>
                <a:off x="3880" y="1901"/>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2" name="Freeform 1145"/>
              <p:cNvSpPr>
                <a:spLocks/>
              </p:cNvSpPr>
              <p:nvPr/>
            </p:nvSpPr>
            <p:spPr bwMode="auto">
              <a:xfrm>
                <a:off x="3930" y="1980"/>
                <a:ext cx="50" cy="40"/>
              </a:xfrm>
              <a:custGeom>
                <a:avLst/>
                <a:gdLst>
                  <a:gd name="T0" fmla="*/ 25 w 50"/>
                  <a:gd name="T1" fmla="*/ 0 h 40"/>
                  <a:gd name="T2" fmla="*/ 0 w 50"/>
                  <a:gd name="T3" fmla="*/ 40 h 40"/>
                  <a:gd name="T4" fmla="*/ 50 w 50"/>
                  <a:gd name="T5" fmla="*/ 40 h 40"/>
                  <a:gd name="T6" fmla="*/ 25 w 50"/>
                  <a:gd name="T7" fmla="*/ 0 h 40"/>
                </a:gdLst>
                <a:ahLst/>
                <a:cxnLst>
                  <a:cxn ang="0">
                    <a:pos x="T0" y="T1"/>
                  </a:cxn>
                  <a:cxn ang="0">
                    <a:pos x="T2" y="T3"/>
                  </a:cxn>
                  <a:cxn ang="0">
                    <a:pos x="T4" y="T5"/>
                  </a:cxn>
                  <a:cxn ang="0">
                    <a:pos x="T6" y="T7"/>
                  </a:cxn>
                </a:cxnLst>
                <a:rect l="0" t="0" r="r" b="b"/>
                <a:pathLst>
                  <a:path w="50" h="40">
                    <a:moveTo>
                      <a:pt x="25" y="0"/>
                    </a:moveTo>
                    <a:lnTo>
                      <a:pt x="0" y="40"/>
                    </a:lnTo>
                    <a:lnTo>
                      <a:pt x="50"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3" name="Freeform 1146"/>
              <p:cNvSpPr>
                <a:spLocks/>
              </p:cNvSpPr>
              <p:nvPr/>
            </p:nvSpPr>
            <p:spPr bwMode="auto">
              <a:xfrm>
                <a:off x="3980" y="2092"/>
                <a:ext cx="51" cy="43"/>
              </a:xfrm>
              <a:custGeom>
                <a:avLst/>
                <a:gdLst>
                  <a:gd name="T0" fmla="*/ 26 w 51"/>
                  <a:gd name="T1" fmla="*/ 0 h 43"/>
                  <a:gd name="T2" fmla="*/ 0 w 51"/>
                  <a:gd name="T3" fmla="*/ 43 h 43"/>
                  <a:gd name="T4" fmla="*/ 51 w 51"/>
                  <a:gd name="T5" fmla="*/ 43 h 43"/>
                  <a:gd name="T6" fmla="*/ 26 w 51"/>
                  <a:gd name="T7" fmla="*/ 0 h 43"/>
                </a:gdLst>
                <a:ahLst/>
                <a:cxnLst>
                  <a:cxn ang="0">
                    <a:pos x="T0" y="T1"/>
                  </a:cxn>
                  <a:cxn ang="0">
                    <a:pos x="T2" y="T3"/>
                  </a:cxn>
                  <a:cxn ang="0">
                    <a:pos x="T4" y="T5"/>
                  </a:cxn>
                  <a:cxn ang="0">
                    <a:pos x="T6" y="T7"/>
                  </a:cxn>
                </a:cxnLst>
                <a:rect l="0" t="0" r="r" b="b"/>
                <a:pathLst>
                  <a:path w="51" h="43">
                    <a:moveTo>
                      <a:pt x="26" y="0"/>
                    </a:moveTo>
                    <a:lnTo>
                      <a:pt x="0" y="43"/>
                    </a:lnTo>
                    <a:lnTo>
                      <a:pt x="51" y="43"/>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4" name="Freeform 1147"/>
              <p:cNvSpPr>
                <a:spLocks/>
              </p:cNvSpPr>
              <p:nvPr/>
            </p:nvSpPr>
            <p:spPr bwMode="auto">
              <a:xfrm>
                <a:off x="4031" y="2106"/>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5" name="Freeform 1148"/>
              <p:cNvSpPr>
                <a:spLocks/>
              </p:cNvSpPr>
              <p:nvPr/>
            </p:nvSpPr>
            <p:spPr bwMode="auto">
              <a:xfrm>
                <a:off x="4085" y="1930"/>
                <a:ext cx="47" cy="39"/>
              </a:xfrm>
              <a:custGeom>
                <a:avLst/>
                <a:gdLst>
                  <a:gd name="T0" fmla="*/ 21 w 47"/>
                  <a:gd name="T1" fmla="*/ 0 h 39"/>
                  <a:gd name="T2" fmla="*/ 0 w 47"/>
                  <a:gd name="T3" fmla="*/ 39 h 39"/>
                  <a:gd name="T4" fmla="*/ 47 w 47"/>
                  <a:gd name="T5" fmla="*/ 39 h 39"/>
                  <a:gd name="T6" fmla="*/ 21 w 47"/>
                  <a:gd name="T7" fmla="*/ 0 h 39"/>
                </a:gdLst>
                <a:ahLst/>
                <a:cxnLst>
                  <a:cxn ang="0">
                    <a:pos x="T0" y="T1"/>
                  </a:cxn>
                  <a:cxn ang="0">
                    <a:pos x="T2" y="T3"/>
                  </a:cxn>
                  <a:cxn ang="0">
                    <a:pos x="T4" y="T5"/>
                  </a:cxn>
                  <a:cxn ang="0">
                    <a:pos x="T6" y="T7"/>
                  </a:cxn>
                </a:cxnLst>
                <a:rect l="0" t="0" r="r" b="b"/>
                <a:pathLst>
                  <a:path w="47" h="39">
                    <a:moveTo>
                      <a:pt x="21" y="0"/>
                    </a:moveTo>
                    <a:lnTo>
                      <a:pt x="0" y="39"/>
                    </a:lnTo>
                    <a:lnTo>
                      <a:pt x="47"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6" name="Freeform 1149"/>
              <p:cNvSpPr>
                <a:spLocks/>
              </p:cNvSpPr>
              <p:nvPr/>
            </p:nvSpPr>
            <p:spPr bwMode="auto">
              <a:xfrm>
                <a:off x="4135" y="1829"/>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7" name="Freeform 1150"/>
              <p:cNvSpPr>
                <a:spLocks/>
              </p:cNvSpPr>
              <p:nvPr/>
            </p:nvSpPr>
            <p:spPr bwMode="auto">
              <a:xfrm>
                <a:off x="4186" y="1966"/>
                <a:ext cx="46" cy="43"/>
              </a:xfrm>
              <a:custGeom>
                <a:avLst/>
                <a:gdLst>
                  <a:gd name="T0" fmla="*/ 21 w 46"/>
                  <a:gd name="T1" fmla="*/ 0 h 43"/>
                  <a:gd name="T2" fmla="*/ 0 w 46"/>
                  <a:gd name="T3" fmla="*/ 43 h 43"/>
                  <a:gd name="T4" fmla="*/ 46 w 46"/>
                  <a:gd name="T5" fmla="*/ 43 h 43"/>
                  <a:gd name="T6" fmla="*/ 21 w 46"/>
                  <a:gd name="T7" fmla="*/ 0 h 43"/>
                </a:gdLst>
                <a:ahLst/>
                <a:cxnLst>
                  <a:cxn ang="0">
                    <a:pos x="T0" y="T1"/>
                  </a:cxn>
                  <a:cxn ang="0">
                    <a:pos x="T2" y="T3"/>
                  </a:cxn>
                  <a:cxn ang="0">
                    <a:pos x="T4" y="T5"/>
                  </a:cxn>
                  <a:cxn ang="0">
                    <a:pos x="T6" y="T7"/>
                  </a:cxn>
                </a:cxnLst>
                <a:rect l="0" t="0" r="r" b="b"/>
                <a:pathLst>
                  <a:path w="46" h="43">
                    <a:moveTo>
                      <a:pt x="21" y="0"/>
                    </a:moveTo>
                    <a:lnTo>
                      <a:pt x="0" y="43"/>
                    </a:lnTo>
                    <a:lnTo>
                      <a:pt x="46" y="43"/>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8" name="Freeform 1151"/>
              <p:cNvSpPr>
                <a:spLocks/>
              </p:cNvSpPr>
              <p:nvPr/>
            </p:nvSpPr>
            <p:spPr bwMode="auto">
              <a:xfrm>
                <a:off x="4236" y="1703"/>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59" name="Freeform 1152"/>
              <p:cNvSpPr>
                <a:spLocks/>
              </p:cNvSpPr>
              <p:nvPr/>
            </p:nvSpPr>
            <p:spPr bwMode="auto">
              <a:xfrm>
                <a:off x="4286" y="1998"/>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0" name="Freeform 1153"/>
              <p:cNvSpPr>
                <a:spLocks/>
              </p:cNvSpPr>
              <p:nvPr/>
            </p:nvSpPr>
            <p:spPr bwMode="auto">
              <a:xfrm>
                <a:off x="4337" y="1865"/>
                <a:ext cx="47" cy="43"/>
              </a:xfrm>
              <a:custGeom>
                <a:avLst/>
                <a:gdLst>
                  <a:gd name="T0" fmla="*/ 21 w 47"/>
                  <a:gd name="T1" fmla="*/ 0 h 43"/>
                  <a:gd name="T2" fmla="*/ 0 w 47"/>
                  <a:gd name="T3" fmla="*/ 43 h 43"/>
                  <a:gd name="T4" fmla="*/ 47 w 47"/>
                  <a:gd name="T5" fmla="*/ 43 h 43"/>
                  <a:gd name="T6" fmla="*/ 21 w 47"/>
                  <a:gd name="T7" fmla="*/ 0 h 43"/>
                </a:gdLst>
                <a:ahLst/>
                <a:cxnLst>
                  <a:cxn ang="0">
                    <a:pos x="T0" y="T1"/>
                  </a:cxn>
                  <a:cxn ang="0">
                    <a:pos x="T2" y="T3"/>
                  </a:cxn>
                  <a:cxn ang="0">
                    <a:pos x="T4" y="T5"/>
                  </a:cxn>
                  <a:cxn ang="0">
                    <a:pos x="T6" y="T7"/>
                  </a:cxn>
                </a:cxnLst>
                <a:rect l="0" t="0" r="r" b="b"/>
                <a:pathLst>
                  <a:path w="47" h="43">
                    <a:moveTo>
                      <a:pt x="21" y="0"/>
                    </a:moveTo>
                    <a:lnTo>
                      <a:pt x="0" y="43"/>
                    </a:lnTo>
                    <a:lnTo>
                      <a:pt x="47" y="43"/>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1" name="Freeform 1154"/>
              <p:cNvSpPr>
                <a:spLocks/>
              </p:cNvSpPr>
              <p:nvPr/>
            </p:nvSpPr>
            <p:spPr bwMode="auto">
              <a:xfrm>
                <a:off x="4387" y="1786"/>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2" name="Freeform 1155"/>
              <p:cNvSpPr>
                <a:spLocks/>
              </p:cNvSpPr>
              <p:nvPr/>
            </p:nvSpPr>
            <p:spPr bwMode="auto">
              <a:xfrm>
                <a:off x="4438" y="1998"/>
                <a:ext cx="46" cy="40"/>
              </a:xfrm>
              <a:custGeom>
                <a:avLst/>
                <a:gdLst>
                  <a:gd name="T0" fmla="*/ 21 w 46"/>
                  <a:gd name="T1" fmla="*/ 0 h 40"/>
                  <a:gd name="T2" fmla="*/ 0 w 46"/>
                  <a:gd name="T3" fmla="*/ 40 h 40"/>
                  <a:gd name="T4" fmla="*/ 46 w 46"/>
                  <a:gd name="T5" fmla="*/ 40 h 40"/>
                  <a:gd name="T6" fmla="*/ 21 w 46"/>
                  <a:gd name="T7" fmla="*/ 0 h 40"/>
                </a:gdLst>
                <a:ahLst/>
                <a:cxnLst>
                  <a:cxn ang="0">
                    <a:pos x="T0" y="T1"/>
                  </a:cxn>
                  <a:cxn ang="0">
                    <a:pos x="T2" y="T3"/>
                  </a:cxn>
                  <a:cxn ang="0">
                    <a:pos x="T4" y="T5"/>
                  </a:cxn>
                  <a:cxn ang="0">
                    <a:pos x="T6" y="T7"/>
                  </a:cxn>
                </a:cxnLst>
                <a:rect l="0" t="0" r="r" b="b"/>
                <a:pathLst>
                  <a:path w="46" h="40">
                    <a:moveTo>
                      <a:pt x="21" y="0"/>
                    </a:moveTo>
                    <a:lnTo>
                      <a:pt x="0" y="40"/>
                    </a:lnTo>
                    <a:lnTo>
                      <a:pt x="46" y="40"/>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3" name="Freeform 1156"/>
              <p:cNvSpPr>
                <a:spLocks/>
              </p:cNvSpPr>
              <p:nvPr/>
            </p:nvSpPr>
            <p:spPr bwMode="auto">
              <a:xfrm>
                <a:off x="4488" y="2081"/>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4" name="Freeform 1157"/>
              <p:cNvSpPr>
                <a:spLocks/>
              </p:cNvSpPr>
              <p:nvPr/>
            </p:nvSpPr>
            <p:spPr bwMode="auto">
              <a:xfrm>
                <a:off x="4538" y="1843"/>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5" name="Freeform 1158"/>
              <p:cNvSpPr>
                <a:spLocks/>
              </p:cNvSpPr>
              <p:nvPr/>
            </p:nvSpPr>
            <p:spPr bwMode="auto">
              <a:xfrm>
                <a:off x="4589" y="1969"/>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6" name="Freeform 1159"/>
              <p:cNvSpPr>
                <a:spLocks/>
              </p:cNvSpPr>
              <p:nvPr/>
            </p:nvSpPr>
            <p:spPr bwMode="auto">
              <a:xfrm>
                <a:off x="4639" y="1674"/>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7" name="Freeform 1160"/>
              <p:cNvSpPr>
                <a:spLocks/>
              </p:cNvSpPr>
              <p:nvPr/>
            </p:nvSpPr>
            <p:spPr bwMode="auto">
              <a:xfrm>
                <a:off x="4690" y="1876"/>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8" name="Freeform 1161"/>
              <p:cNvSpPr>
                <a:spLocks/>
              </p:cNvSpPr>
              <p:nvPr/>
            </p:nvSpPr>
            <p:spPr bwMode="auto">
              <a:xfrm>
                <a:off x="4740" y="1922"/>
                <a:ext cx="47" cy="44"/>
              </a:xfrm>
              <a:custGeom>
                <a:avLst/>
                <a:gdLst>
                  <a:gd name="T0" fmla="*/ 22 w 47"/>
                  <a:gd name="T1" fmla="*/ 0 h 44"/>
                  <a:gd name="T2" fmla="*/ 0 w 47"/>
                  <a:gd name="T3" fmla="*/ 44 h 44"/>
                  <a:gd name="T4" fmla="*/ 47 w 47"/>
                  <a:gd name="T5" fmla="*/ 44 h 44"/>
                  <a:gd name="T6" fmla="*/ 22 w 47"/>
                  <a:gd name="T7" fmla="*/ 0 h 44"/>
                </a:gdLst>
                <a:ahLst/>
                <a:cxnLst>
                  <a:cxn ang="0">
                    <a:pos x="T0" y="T1"/>
                  </a:cxn>
                  <a:cxn ang="0">
                    <a:pos x="T2" y="T3"/>
                  </a:cxn>
                  <a:cxn ang="0">
                    <a:pos x="T4" y="T5"/>
                  </a:cxn>
                  <a:cxn ang="0">
                    <a:pos x="T6" y="T7"/>
                  </a:cxn>
                </a:cxnLst>
                <a:rect l="0" t="0" r="r" b="b"/>
                <a:pathLst>
                  <a:path w="47" h="44">
                    <a:moveTo>
                      <a:pt x="22" y="0"/>
                    </a:moveTo>
                    <a:lnTo>
                      <a:pt x="0" y="44"/>
                    </a:lnTo>
                    <a:lnTo>
                      <a:pt x="47" y="44"/>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69" name="Freeform 1162"/>
              <p:cNvSpPr>
                <a:spLocks/>
              </p:cNvSpPr>
              <p:nvPr/>
            </p:nvSpPr>
            <p:spPr bwMode="auto">
              <a:xfrm>
                <a:off x="4790" y="1562"/>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0" name="Freeform 1163"/>
              <p:cNvSpPr>
                <a:spLocks/>
              </p:cNvSpPr>
              <p:nvPr/>
            </p:nvSpPr>
            <p:spPr bwMode="auto">
              <a:xfrm>
                <a:off x="4841" y="1832"/>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1" name="Freeform 1164"/>
              <p:cNvSpPr>
                <a:spLocks/>
              </p:cNvSpPr>
              <p:nvPr/>
            </p:nvSpPr>
            <p:spPr bwMode="auto">
              <a:xfrm>
                <a:off x="4891" y="1883"/>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2" name="Freeform 1165"/>
              <p:cNvSpPr>
                <a:spLocks/>
              </p:cNvSpPr>
              <p:nvPr/>
            </p:nvSpPr>
            <p:spPr bwMode="auto">
              <a:xfrm>
                <a:off x="4942" y="1771"/>
                <a:ext cx="46" cy="43"/>
              </a:xfrm>
              <a:custGeom>
                <a:avLst/>
                <a:gdLst>
                  <a:gd name="T0" fmla="*/ 25 w 46"/>
                  <a:gd name="T1" fmla="*/ 0 h 43"/>
                  <a:gd name="T2" fmla="*/ 0 w 46"/>
                  <a:gd name="T3" fmla="*/ 43 h 43"/>
                  <a:gd name="T4" fmla="*/ 46 w 46"/>
                  <a:gd name="T5" fmla="*/ 43 h 43"/>
                  <a:gd name="T6" fmla="*/ 25 w 46"/>
                  <a:gd name="T7" fmla="*/ 0 h 43"/>
                </a:gdLst>
                <a:ahLst/>
                <a:cxnLst>
                  <a:cxn ang="0">
                    <a:pos x="T0" y="T1"/>
                  </a:cxn>
                  <a:cxn ang="0">
                    <a:pos x="T2" y="T3"/>
                  </a:cxn>
                  <a:cxn ang="0">
                    <a:pos x="T4" y="T5"/>
                  </a:cxn>
                  <a:cxn ang="0">
                    <a:pos x="T6" y="T7"/>
                  </a:cxn>
                </a:cxnLst>
                <a:rect l="0" t="0" r="r" b="b"/>
                <a:pathLst>
                  <a:path w="46" h="43">
                    <a:moveTo>
                      <a:pt x="25" y="0"/>
                    </a:moveTo>
                    <a:lnTo>
                      <a:pt x="0" y="43"/>
                    </a:lnTo>
                    <a:lnTo>
                      <a:pt x="46"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3" name="Freeform 1166"/>
              <p:cNvSpPr>
                <a:spLocks/>
              </p:cNvSpPr>
              <p:nvPr/>
            </p:nvSpPr>
            <p:spPr bwMode="auto">
              <a:xfrm>
                <a:off x="4992" y="1645"/>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4" name="Freeform 1167"/>
              <p:cNvSpPr>
                <a:spLocks/>
              </p:cNvSpPr>
              <p:nvPr/>
            </p:nvSpPr>
            <p:spPr bwMode="auto">
              <a:xfrm>
                <a:off x="5042" y="1624"/>
                <a:ext cx="47" cy="43"/>
              </a:xfrm>
              <a:custGeom>
                <a:avLst/>
                <a:gdLst>
                  <a:gd name="T0" fmla="*/ 26 w 47"/>
                  <a:gd name="T1" fmla="*/ 0 h 43"/>
                  <a:gd name="T2" fmla="*/ 0 w 47"/>
                  <a:gd name="T3" fmla="*/ 43 h 43"/>
                  <a:gd name="T4" fmla="*/ 47 w 47"/>
                  <a:gd name="T5" fmla="*/ 43 h 43"/>
                  <a:gd name="T6" fmla="*/ 26 w 47"/>
                  <a:gd name="T7" fmla="*/ 0 h 43"/>
                </a:gdLst>
                <a:ahLst/>
                <a:cxnLst>
                  <a:cxn ang="0">
                    <a:pos x="T0" y="T1"/>
                  </a:cxn>
                  <a:cxn ang="0">
                    <a:pos x="T2" y="T3"/>
                  </a:cxn>
                  <a:cxn ang="0">
                    <a:pos x="T4" y="T5"/>
                  </a:cxn>
                  <a:cxn ang="0">
                    <a:pos x="T6" y="T7"/>
                  </a:cxn>
                </a:cxnLst>
                <a:rect l="0" t="0" r="r" b="b"/>
                <a:pathLst>
                  <a:path w="47" h="43">
                    <a:moveTo>
                      <a:pt x="26" y="0"/>
                    </a:moveTo>
                    <a:lnTo>
                      <a:pt x="0" y="43"/>
                    </a:lnTo>
                    <a:lnTo>
                      <a:pt x="47" y="43"/>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5" name="Freeform 1168"/>
              <p:cNvSpPr>
                <a:spLocks/>
              </p:cNvSpPr>
              <p:nvPr/>
            </p:nvSpPr>
            <p:spPr bwMode="auto">
              <a:xfrm>
                <a:off x="5093" y="1807"/>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6" name="Freeform 1169"/>
              <p:cNvSpPr>
                <a:spLocks/>
              </p:cNvSpPr>
              <p:nvPr/>
            </p:nvSpPr>
            <p:spPr bwMode="auto">
              <a:xfrm>
                <a:off x="5143" y="1728"/>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7" name="Freeform 1170"/>
              <p:cNvSpPr>
                <a:spLocks/>
              </p:cNvSpPr>
              <p:nvPr/>
            </p:nvSpPr>
            <p:spPr bwMode="auto">
              <a:xfrm>
                <a:off x="5194" y="1357"/>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8" name="Freeform 1171"/>
              <p:cNvSpPr>
                <a:spLocks/>
              </p:cNvSpPr>
              <p:nvPr/>
            </p:nvSpPr>
            <p:spPr bwMode="auto">
              <a:xfrm>
                <a:off x="5244" y="1642"/>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79" name="Freeform 1172"/>
              <p:cNvSpPr>
                <a:spLocks/>
              </p:cNvSpPr>
              <p:nvPr/>
            </p:nvSpPr>
            <p:spPr bwMode="auto">
              <a:xfrm>
                <a:off x="5294" y="1724"/>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0" name="Freeform 1173"/>
              <p:cNvSpPr>
                <a:spLocks/>
              </p:cNvSpPr>
              <p:nvPr/>
            </p:nvSpPr>
            <p:spPr bwMode="auto">
              <a:xfrm>
                <a:off x="5345" y="1523"/>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1" name="Freeform 1174"/>
              <p:cNvSpPr>
                <a:spLocks/>
              </p:cNvSpPr>
              <p:nvPr/>
            </p:nvSpPr>
            <p:spPr bwMode="auto">
              <a:xfrm>
                <a:off x="5395" y="1742"/>
                <a:ext cx="47" cy="44"/>
              </a:xfrm>
              <a:custGeom>
                <a:avLst/>
                <a:gdLst>
                  <a:gd name="T0" fmla="*/ 25 w 47"/>
                  <a:gd name="T1" fmla="*/ 0 h 44"/>
                  <a:gd name="T2" fmla="*/ 0 w 47"/>
                  <a:gd name="T3" fmla="*/ 44 h 44"/>
                  <a:gd name="T4" fmla="*/ 47 w 47"/>
                  <a:gd name="T5" fmla="*/ 44 h 44"/>
                  <a:gd name="T6" fmla="*/ 25 w 47"/>
                  <a:gd name="T7" fmla="*/ 0 h 44"/>
                </a:gdLst>
                <a:ahLst/>
                <a:cxnLst>
                  <a:cxn ang="0">
                    <a:pos x="T0" y="T1"/>
                  </a:cxn>
                  <a:cxn ang="0">
                    <a:pos x="T2" y="T3"/>
                  </a:cxn>
                  <a:cxn ang="0">
                    <a:pos x="T4" y="T5"/>
                  </a:cxn>
                  <a:cxn ang="0">
                    <a:pos x="T6" y="T7"/>
                  </a:cxn>
                </a:cxnLst>
                <a:rect l="0" t="0" r="r" b="b"/>
                <a:pathLst>
                  <a:path w="47" h="44">
                    <a:moveTo>
                      <a:pt x="25" y="0"/>
                    </a:moveTo>
                    <a:lnTo>
                      <a:pt x="0" y="44"/>
                    </a:lnTo>
                    <a:lnTo>
                      <a:pt x="47" y="44"/>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2" name="Freeform 1175"/>
              <p:cNvSpPr>
                <a:spLocks/>
              </p:cNvSpPr>
              <p:nvPr/>
            </p:nvSpPr>
            <p:spPr bwMode="auto">
              <a:xfrm>
                <a:off x="5446" y="1631"/>
                <a:ext cx="46" cy="43"/>
              </a:xfrm>
              <a:custGeom>
                <a:avLst/>
                <a:gdLst>
                  <a:gd name="T0" fmla="*/ 25 w 46"/>
                  <a:gd name="T1" fmla="*/ 0 h 43"/>
                  <a:gd name="T2" fmla="*/ 0 w 46"/>
                  <a:gd name="T3" fmla="*/ 43 h 43"/>
                  <a:gd name="T4" fmla="*/ 46 w 46"/>
                  <a:gd name="T5" fmla="*/ 43 h 43"/>
                  <a:gd name="T6" fmla="*/ 25 w 46"/>
                  <a:gd name="T7" fmla="*/ 0 h 43"/>
                </a:gdLst>
                <a:ahLst/>
                <a:cxnLst>
                  <a:cxn ang="0">
                    <a:pos x="T0" y="T1"/>
                  </a:cxn>
                  <a:cxn ang="0">
                    <a:pos x="T2" y="T3"/>
                  </a:cxn>
                  <a:cxn ang="0">
                    <a:pos x="T4" y="T5"/>
                  </a:cxn>
                  <a:cxn ang="0">
                    <a:pos x="T6" y="T7"/>
                  </a:cxn>
                </a:cxnLst>
                <a:rect l="0" t="0" r="r" b="b"/>
                <a:pathLst>
                  <a:path w="46" h="43">
                    <a:moveTo>
                      <a:pt x="25" y="0"/>
                    </a:moveTo>
                    <a:lnTo>
                      <a:pt x="0" y="43"/>
                    </a:lnTo>
                    <a:lnTo>
                      <a:pt x="46"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3" name="Freeform 1176"/>
              <p:cNvSpPr>
                <a:spLocks/>
              </p:cNvSpPr>
              <p:nvPr/>
            </p:nvSpPr>
            <p:spPr bwMode="auto">
              <a:xfrm>
                <a:off x="5496" y="1548"/>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4" name="Freeform 1177"/>
              <p:cNvSpPr>
                <a:spLocks/>
              </p:cNvSpPr>
              <p:nvPr/>
            </p:nvSpPr>
            <p:spPr bwMode="auto">
              <a:xfrm>
                <a:off x="5546" y="1552"/>
                <a:ext cx="51" cy="39"/>
              </a:xfrm>
              <a:custGeom>
                <a:avLst/>
                <a:gdLst>
                  <a:gd name="T0" fmla="*/ 26 w 51"/>
                  <a:gd name="T1" fmla="*/ 0 h 39"/>
                  <a:gd name="T2" fmla="*/ 0 w 51"/>
                  <a:gd name="T3" fmla="*/ 39 h 39"/>
                  <a:gd name="T4" fmla="*/ 51 w 51"/>
                  <a:gd name="T5" fmla="*/ 39 h 39"/>
                  <a:gd name="T6" fmla="*/ 26 w 51"/>
                  <a:gd name="T7" fmla="*/ 0 h 39"/>
                </a:gdLst>
                <a:ahLst/>
                <a:cxnLst>
                  <a:cxn ang="0">
                    <a:pos x="T0" y="T1"/>
                  </a:cxn>
                  <a:cxn ang="0">
                    <a:pos x="T2" y="T3"/>
                  </a:cxn>
                  <a:cxn ang="0">
                    <a:pos x="T4" y="T5"/>
                  </a:cxn>
                  <a:cxn ang="0">
                    <a:pos x="T6" y="T7"/>
                  </a:cxn>
                </a:cxnLst>
                <a:rect l="0" t="0" r="r" b="b"/>
                <a:pathLst>
                  <a:path w="51" h="39">
                    <a:moveTo>
                      <a:pt x="26" y="0"/>
                    </a:moveTo>
                    <a:lnTo>
                      <a:pt x="0" y="39"/>
                    </a:lnTo>
                    <a:lnTo>
                      <a:pt x="51" y="39"/>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5" name="Freeform 1178"/>
              <p:cNvSpPr>
                <a:spLocks/>
              </p:cNvSpPr>
              <p:nvPr/>
            </p:nvSpPr>
            <p:spPr bwMode="auto">
              <a:xfrm>
                <a:off x="5597" y="1332"/>
                <a:ext cx="50" cy="40"/>
              </a:xfrm>
              <a:custGeom>
                <a:avLst/>
                <a:gdLst>
                  <a:gd name="T0" fmla="*/ 25 w 50"/>
                  <a:gd name="T1" fmla="*/ 0 h 40"/>
                  <a:gd name="T2" fmla="*/ 0 w 50"/>
                  <a:gd name="T3" fmla="*/ 40 h 40"/>
                  <a:gd name="T4" fmla="*/ 50 w 50"/>
                  <a:gd name="T5" fmla="*/ 40 h 40"/>
                  <a:gd name="T6" fmla="*/ 25 w 50"/>
                  <a:gd name="T7" fmla="*/ 0 h 40"/>
                </a:gdLst>
                <a:ahLst/>
                <a:cxnLst>
                  <a:cxn ang="0">
                    <a:pos x="T0" y="T1"/>
                  </a:cxn>
                  <a:cxn ang="0">
                    <a:pos x="T2" y="T3"/>
                  </a:cxn>
                  <a:cxn ang="0">
                    <a:pos x="T4" y="T5"/>
                  </a:cxn>
                  <a:cxn ang="0">
                    <a:pos x="T6" y="T7"/>
                  </a:cxn>
                </a:cxnLst>
                <a:rect l="0" t="0" r="r" b="b"/>
                <a:pathLst>
                  <a:path w="50" h="40">
                    <a:moveTo>
                      <a:pt x="25" y="0"/>
                    </a:moveTo>
                    <a:lnTo>
                      <a:pt x="0" y="40"/>
                    </a:lnTo>
                    <a:lnTo>
                      <a:pt x="50"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6" name="Freeform 1179"/>
              <p:cNvSpPr>
                <a:spLocks/>
              </p:cNvSpPr>
              <p:nvPr/>
            </p:nvSpPr>
            <p:spPr bwMode="auto">
              <a:xfrm>
                <a:off x="5647" y="1544"/>
                <a:ext cx="51" cy="44"/>
              </a:xfrm>
              <a:custGeom>
                <a:avLst/>
                <a:gdLst>
                  <a:gd name="T0" fmla="*/ 25 w 51"/>
                  <a:gd name="T1" fmla="*/ 0 h 44"/>
                  <a:gd name="T2" fmla="*/ 0 w 51"/>
                  <a:gd name="T3" fmla="*/ 44 h 44"/>
                  <a:gd name="T4" fmla="*/ 51 w 51"/>
                  <a:gd name="T5" fmla="*/ 44 h 44"/>
                  <a:gd name="T6" fmla="*/ 25 w 51"/>
                  <a:gd name="T7" fmla="*/ 0 h 44"/>
                </a:gdLst>
                <a:ahLst/>
                <a:cxnLst>
                  <a:cxn ang="0">
                    <a:pos x="T0" y="T1"/>
                  </a:cxn>
                  <a:cxn ang="0">
                    <a:pos x="T2" y="T3"/>
                  </a:cxn>
                  <a:cxn ang="0">
                    <a:pos x="T4" y="T5"/>
                  </a:cxn>
                  <a:cxn ang="0">
                    <a:pos x="T6" y="T7"/>
                  </a:cxn>
                </a:cxnLst>
                <a:rect l="0" t="0" r="r" b="b"/>
                <a:pathLst>
                  <a:path w="51" h="44">
                    <a:moveTo>
                      <a:pt x="25" y="0"/>
                    </a:moveTo>
                    <a:lnTo>
                      <a:pt x="0" y="44"/>
                    </a:lnTo>
                    <a:lnTo>
                      <a:pt x="51" y="44"/>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7" name="Freeform 1180"/>
              <p:cNvSpPr>
                <a:spLocks/>
              </p:cNvSpPr>
              <p:nvPr/>
            </p:nvSpPr>
            <p:spPr bwMode="auto">
              <a:xfrm>
                <a:off x="5698" y="1606"/>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8" name="Freeform 1181"/>
              <p:cNvSpPr>
                <a:spLocks/>
              </p:cNvSpPr>
              <p:nvPr/>
            </p:nvSpPr>
            <p:spPr bwMode="auto">
              <a:xfrm>
                <a:off x="5752" y="1436"/>
                <a:ext cx="46" cy="44"/>
              </a:xfrm>
              <a:custGeom>
                <a:avLst/>
                <a:gdLst>
                  <a:gd name="T0" fmla="*/ 21 w 46"/>
                  <a:gd name="T1" fmla="*/ 0 h 44"/>
                  <a:gd name="T2" fmla="*/ 0 w 46"/>
                  <a:gd name="T3" fmla="*/ 44 h 44"/>
                  <a:gd name="T4" fmla="*/ 46 w 46"/>
                  <a:gd name="T5" fmla="*/ 44 h 44"/>
                  <a:gd name="T6" fmla="*/ 21 w 46"/>
                  <a:gd name="T7" fmla="*/ 0 h 44"/>
                </a:gdLst>
                <a:ahLst/>
                <a:cxnLst>
                  <a:cxn ang="0">
                    <a:pos x="T0" y="T1"/>
                  </a:cxn>
                  <a:cxn ang="0">
                    <a:pos x="T2" y="T3"/>
                  </a:cxn>
                  <a:cxn ang="0">
                    <a:pos x="T4" y="T5"/>
                  </a:cxn>
                  <a:cxn ang="0">
                    <a:pos x="T6" y="T7"/>
                  </a:cxn>
                </a:cxnLst>
                <a:rect l="0" t="0" r="r" b="b"/>
                <a:pathLst>
                  <a:path w="46" h="44">
                    <a:moveTo>
                      <a:pt x="21" y="0"/>
                    </a:moveTo>
                    <a:lnTo>
                      <a:pt x="0" y="44"/>
                    </a:lnTo>
                    <a:lnTo>
                      <a:pt x="46" y="44"/>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89" name="Freeform 1182"/>
              <p:cNvSpPr>
                <a:spLocks/>
              </p:cNvSpPr>
              <p:nvPr/>
            </p:nvSpPr>
            <p:spPr bwMode="auto">
              <a:xfrm>
                <a:off x="5802" y="1526"/>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0" name="Freeform 1183"/>
              <p:cNvSpPr>
                <a:spLocks/>
              </p:cNvSpPr>
              <p:nvPr/>
            </p:nvSpPr>
            <p:spPr bwMode="auto">
              <a:xfrm>
                <a:off x="5852" y="1346"/>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1" name="Freeform 1184"/>
              <p:cNvSpPr>
                <a:spLocks/>
              </p:cNvSpPr>
              <p:nvPr/>
            </p:nvSpPr>
            <p:spPr bwMode="auto">
              <a:xfrm>
                <a:off x="5903" y="1350"/>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2" name="Freeform 1185"/>
              <p:cNvSpPr>
                <a:spLocks/>
              </p:cNvSpPr>
              <p:nvPr/>
            </p:nvSpPr>
            <p:spPr bwMode="auto">
              <a:xfrm>
                <a:off x="5953" y="1296"/>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3" name="Freeform 1186"/>
              <p:cNvSpPr>
                <a:spLocks/>
              </p:cNvSpPr>
              <p:nvPr/>
            </p:nvSpPr>
            <p:spPr bwMode="auto">
              <a:xfrm>
                <a:off x="6004" y="1462"/>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4" name="Freeform 1187"/>
              <p:cNvSpPr>
                <a:spLocks/>
              </p:cNvSpPr>
              <p:nvPr/>
            </p:nvSpPr>
            <p:spPr bwMode="auto">
              <a:xfrm>
                <a:off x="6054" y="1386"/>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95" name="Freeform 1188"/>
              <p:cNvSpPr>
                <a:spLocks/>
              </p:cNvSpPr>
              <p:nvPr/>
            </p:nvSpPr>
            <p:spPr bwMode="auto">
              <a:xfrm>
                <a:off x="6104" y="1246"/>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1755" name="Freeform 1190"/>
            <p:cNvSpPr>
              <a:spLocks/>
            </p:cNvSpPr>
            <p:nvPr/>
          </p:nvSpPr>
          <p:spPr bwMode="auto">
            <a:xfrm>
              <a:off x="6155" y="1480"/>
              <a:ext cx="47" cy="39"/>
            </a:xfrm>
            <a:custGeom>
              <a:avLst/>
              <a:gdLst>
                <a:gd name="T0" fmla="*/ 21 w 47"/>
                <a:gd name="T1" fmla="*/ 0 h 39"/>
                <a:gd name="T2" fmla="*/ 0 w 47"/>
                <a:gd name="T3" fmla="*/ 39 h 39"/>
                <a:gd name="T4" fmla="*/ 47 w 47"/>
                <a:gd name="T5" fmla="*/ 39 h 39"/>
                <a:gd name="T6" fmla="*/ 21 w 47"/>
                <a:gd name="T7" fmla="*/ 0 h 39"/>
              </a:gdLst>
              <a:ahLst/>
              <a:cxnLst>
                <a:cxn ang="0">
                  <a:pos x="T0" y="T1"/>
                </a:cxn>
                <a:cxn ang="0">
                  <a:pos x="T2" y="T3"/>
                </a:cxn>
                <a:cxn ang="0">
                  <a:pos x="T4" y="T5"/>
                </a:cxn>
                <a:cxn ang="0">
                  <a:pos x="T6" y="T7"/>
                </a:cxn>
              </a:cxnLst>
              <a:rect l="0" t="0" r="r" b="b"/>
              <a:pathLst>
                <a:path w="47" h="39">
                  <a:moveTo>
                    <a:pt x="21" y="0"/>
                  </a:moveTo>
                  <a:lnTo>
                    <a:pt x="0" y="39"/>
                  </a:lnTo>
                  <a:lnTo>
                    <a:pt x="47"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56" name="Freeform 1191"/>
            <p:cNvSpPr>
              <a:spLocks/>
            </p:cNvSpPr>
            <p:nvPr/>
          </p:nvSpPr>
          <p:spPr bwMode="auto">
            <a:xfrm>
              <a:off x="6205" y="1307"/>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57" name="Freeform 1192"/>
            <p:cNvSpPr>
              <a:spLocks/>
            </p:cNvSpPr>
            <p:nvPr/>
          </p:nvSpPr>
          <p:spPr bwMode="auto">
            <a:xfrm>
              <a:off x="6256" y="1134"/>
              <a:ext cx="46" cy="40"/>
            </a:xfrm>
            <a:custGeom>
              <a:avLst/>
              <a:gdLst>
                <a:gd name="T0" fmla="*/ 21 w 46"/>
                <a:gd name="T1" fmla="*/ 0 h 40"/>
                <a:gd name="T2" fmla="*/ 0 w 46"/>
                <a:gd name="T3" fmla="*/ 40 h 40"/>
                <a:gd name="T4" fmla="*/ 46 w 46"/>
                <a:gd name="T5" fmla="*/ 40 h 40"/>
                <a:gd name="T6" fmla="*/ 21 w 46"/>
                <a:gd name="T7" fmla="*/ 0 h 40"/>
              </a:gdLst>
              <a:ahLst/>
              <a:cxnLst>
                <a:cxn ang="0">
                  <a:pos x="T0" y="T1"/>
                </a:cxn>
                <a:cxn ang="0">
                  <a:pos x="T2" y="T3"/>
                </a:cxn>
                <a:cxn ang="0">
                  <a:pos x="T4" y="T5"/>
                </a:cxn>
                <a:cxn ang="0">
                  <a:pos x="T6" y="T7"/>
                </a:cxn>
              </a:cxnLst>
              <a:rect l="0" t="0" r="r" b="b"/>
              <a:pathLst>
                <a:path w="46" h="40">
                  <a:moveTo>
                    <a:pt x="21" y="0"/>
                  </a:moveTo>
                  <a:lnTo>
                    <a:pt x="0" y="40"/>
                  </a:lnTo>
                  <a:lnTo>
                    <a:pt x="46" y="40"/>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58" name="Freeform 1193"/>
            <p:cNvSpPr>
              <a:spLocks/>
            </p:cNvSpPr>
            <p:nvPr/>
          </p:nvSpPr>
          <p:spPr bwMode="auto">
            <a:xfrm>
              <a:off x="6306" y="850"/>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59" name="Freeform 1194"/>
            <p:cNvSpPr>
              <a:spLocks/>
            </p:cNvSpPr>
            <p:nvPr/>
          </p:nvSpPr>
          <p:spPr bwMode="auto">
            <a:xfrm>
              <a:off x="6356" y="1282"/>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0" name="Freeform 1195"/>
            <p:cNvSpPr>
              <a:spLocks/>
            </p:cNvSpPr>
            <p:nvPr/>
          </p:nvSpPr>
          <p:spPr bwMode="auto">
            <a:xfrm>
              <a:off x="1583" y="832"/>
              <a:ext cx="5000" cy="972"/>
            </a:xfrm>
            <a:custGeom>
              <a:avLst/>
              <a:gdLst>
                <a:gd name="T0" fmla="*/ 14 w 1389"/>
                <a:gd name="T1" fmla="*/ 264 h 270"/>
                <a:gd name="T2" fmla="*/ 42 w 1389"/>
                <a:gd name="T3" fmla="*/ 252 h 270"/>
                <a:gd name="T4" fmla="*/ 70 w 1389"/>
                <a:gd name="T5" fmla="*/ 241 h 270"/>
                <a:gd name="T6" fmla="*/ 98 w 1389"/>
                <a:gd name="T7" fmla="*/ 229 h 270"/>
                <a:gd name="T8" fmla="*/ 126 w 1389"/>
                <a:gd name="T9" fmla="*/ 219 h 270"/>
                <a:gd name="T10" fmla="*/ 154 w 1389"/>
                <a:gd name="T11" fmla="*/ 208 h 270"/>
                <a:gd name="T12" fmla="*/ 182 w 1389"/>
                <a:gd name="T13" fmla="*/ 198 h 270"/>
                <a:gd name="T14" fmla="*/ 210 w 1389"/>
                <a:gd name="T15" fmla="*/ 188 h 270"/>
                <a:gd name="T16" fmla="*/ 238 w 1389"/>
                <a:gd name="T17" fmla="*/ 178 h 270"/>
                <a:gd name="T18" fmla="*/ 266 w 1389"/>
                <a:gd name="T19" fmla="*/ 168 h 270"/>
                <a:gd name="T20" fmla="*/ 294 w 1389"/>
                <a:gd name="T21" fmla="*/ 159 h 270"/>
                <a:gd name="T22" fmla="*/ 322 w 1389"/>
                <a:gd name="T23" fmla="*/ 150 h 270"/>
                <a:gd name="T24" fmla="*/ 350 w 1389"/>
                <a:gd name="T25" fmla="*/ 141 h 270"/>
                <a:gd name="T26" fmla="*/ 378 w 1389"/>
                <a:gd name="T27" fmla="*/ 133 h 270"/>
                <a:gd name="T28" fmla="*/ 406 w 1389"/>
                <a:gd name="T29" fmla="*/ 124 h 270"/>
                <a:gd name="T30" fmla="*/ 435 w 1389"/>
                <a:gd name="T31" fmla="*/ 116 h 270"/>
                <a:gd name="T32" fmla="*/ 463 w 1389"/>
                <a:gd name="T33" fmla="*/ 109 h 270"/>
                <a:gd name="T34" fmla="*/ 491 w 1389"/>
                <a:gd name="T35" fmla="*/ 101 h 270"/>
                <a:gd name="T36" fmla="*/ 519 w 1389"/>
                <a:gd name="T37" fmla="*/ 94 h 270"/>
                <a:gd name="T38" fmla="*/ 547 w 1389"/>
                <a:gd name="T39" fmla="*/ 87 h 270"/>
                <a:gd name="T40" fmla="*/ 575 w 1389"/>
                <a:gd name="T41" fmla="*/ 81 h 270"/>
                <a:gd name="T42" fmla="*/ 603 w 1389"/>
                <a:gd name="T43" fmla="*/ 74 h 270"/>
                <a:gd name="T44" fmla="*/ 631 w 1389"/>
                <a:gd name="T45" fmla="*/ 68 h 270"/>
                <a:gd name="T46" fmla="*/ 659 w 1389"/>
                <a:gd name="T47" fmla="*/ 62 h 270"/>
                <a:gd name="T48" fmla="*/ 687 w 1389"/>
                <a:gd name="T49" fmla="*/ 57 h 270"/>
                <a:gd name="T50" fmla="*/ 715 w 1389"/>
                <a:gd name="T51" fmla="*/ 51 h 270"/>
                <a:gd name="T52" fmla="*/ 743 w 1389"/>
                <a:gd name="T53" fmla="*/ 46 h 270"/>
                <a:gd name="T54" fmla="*/ 771 w 1389"/>
                <a:gd name="T55" fmla="*/ 41 h 270"/>
                <a:gd name="T56" fmla="*/ 799 w 1389"/>
                <a:gd name="T57" fmla="*/ 37 h 270"/>
                <a:gd name="T58" fmla="*/ 827 w 1389"/>
                <a:gd name="T59" fmla="*/ 32 h 270"/>
                <a:gd name="T60" fmla="*/ 855 w 1389"/>
                <a:gd name="T61" fmla="*/ 28 h 270"/>
                <a:gd name="T62" fmla="*/ 883 w 1389"/>
                <a:gd name="T63" fmla="*/ 25 h 270"/>
                <a:gd name="T64" fmla="*/ 912 w 1389"/>
                <a:gd name="T65" fmla="*/ 21 h 270"/>
                <a:gd name="T66" fmla="*/ 940 w 1389"/>
                <a:gd name="T67" fmla="*/ 18 h 270"/>
                <a:gd name="T68" fmla="*/ 968 w 1389"/>
                <a:gd name="T69" fmla="*/ 15 h 270"/>
                <a:gd name="T70" fmla="*/ 996 w 1389"/>
                <a:gd name="T71" fmla="*/ 12 h 270"/>
                <a:gd name="T72" fmla="*/ 1024 w 1389"/>
                <a:gd name="T73" fmla="*/ 10 h 270"/>
                <a:gd name="T74" fmla="*/ 1052 w 1389"/>
                <a:gd name="T75" fmla="*/ 8 h 270"/>
                <a:gd name="T76" fmla="*/ 1080 w 1389"/>
                <a:gd name="T77" fmla="*/ 6 h 270"/>
                <a:gd name="T78" fmla="*/ 1108 w 1389"/>
                <a:gd name="T79" fmla="*/ 4 h 270"/>
                <a:gd name="T80" fmla="*/ 1136 w 1389"/>
                <a:gd name="T81" fmla="*/ 3 h 270"/>
                <a:gd name="T82" fmla="*/ 1164 w 1389"/>
                <a:gd name="T83" fmla="*/ 1 h 270"/>
                <a:gd name="T84" fmla="*/ 1192 w 1389"/>
                <a:gd name="T85" fmla="*/ 1 h 270"/>
                <a:gd name="T86" fmla="*/ 1220 w 1389"/>
                <a:gd name="T87" fmla="*/ 0 h 270"/>
                <a:gd name="T88" fmla="*/ 1248 w 1389"/>
                <a:gd name="T89" fmla="*/ 0 h 270"/>
                <a:gd name="T90" fmla="*/ 1276 w 1389"/>
                <a:gd name="T91" fmla="*/ 0 h 270"/>
                <a:gd name="T92" fmla="*/ 1304 w 1389"/>
                <a:gd name="T93" fmla="*/ 0 h 270"/>
                <a:gd name="T94" fmla="*/ 1332 w 1389"/>
                <a:gd name="T95" fmla="*/ 0 h 270"/>
                <a:gd name="T96" fmla="*/ 1361 w 1389"/>
                <a:gd name="T97" fmla="*/ 1 h 270"/>
                <a:gd name="T98" fmla="*/ 1389 w 1389"/>
                <a:gd name="T99" fmla="*/ 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89" h="270">
                  <a:moveTo>
                    <a:pt x="0" y="270"/>
                  </a:moveTo>
                  <a:lnTo>
                    <a:pt x="14" y="264"/>
                  </a:lnTo>
                  <a:lnTo>
                    <a:pt x="28" y="258"/>
                  </a:lnTo>
                  <a:lnTo>
                    <a:pt x="42" y="252"/>
                  </a:lnTo>
                  <a:lnTo>
                    <a:pt x="56" y="246"/>
                  </a:lnTo>
                  <a:lnTo>
                    <a:pt x="70" y="241"/>
                  </a:lnTo>
                  <a:lnTo>
                    <a:pt x="84" y="235"/>
                  </a:lnTo>
                  <a:lnTo>
                    <a:pt x="98" y="229"/>
                  </a:lnTo>
                  <a:lnTo>
                    <a:pt x="112" y="224"/>
                  </a:lnTo>
                  <a:lnTo>
                    <a:pt x="126" y="219"/>
                  </a:lnTo>
                  <a:lnTo>
                    <a:pt x="140" y="213"/>
                  </a:lnTo>
                  <a:lnTo>
                    <a:pt x="154" y="208"/>
                  </a:lnTo>
                  <a:lnTo>
                    <a:pt x="168" y="203"/>
                  </a:lnTo>
                  <a:lnTo>
                    <a:pt x="182" y="198"/>
                  </a:lnTo>
                  <a:lnTo>
                    <a:pt x="196" y="193"/>
                  </a:lnTo>
                  <a:lnTo>
                    <a:pt x="210" y="188"/>
                  </a:lnTo>
                  <a:lnTo>
                    <a:pt x="224" y="183"/>
                  </a:lnTo>
                  <a:lnTo>
                    <a:pt x="238" y="178"/>
                  </a:lnTo>
                  <a:lnTo>
                    <a:pt x="252" y="173"/>
                  </a:lnTo>
                  <a:lnTo>
                    <a:pt x="266" y="168"/>
                  </a:lnTo>
                  <a:lnTo>
                    <a:pt x="280" y="164"/>
                  </a:lnTo>
                  <a:lnTo>
                    <a:pt x="294" y="159"/>
                  </a:lnTo>
                  <a:lnTo>
                    <a:pt x="308" y="154"/>
                  </a:lnTo>
                  <a:lnTo>
                    <a:pt x="322" y="150"/>
                  </a:lnTo>
                  <a:lnTo>
                    <a:pt x="336" y="146"/>
                  </a:lnTo>
                  <a:lnTo>
                    <a:pt x="350" y="141"/>
                  </a:lnTo>
                  <a:lnTo>
                    <a:pt x="364" y="137"/>
                  </a:lnTo>
                  <a:lnTo>
                    <a:pt x="378" y="133"/>
                  </a:lnTo>
                  <a:lnTo>
                    <a:pt x="392" y="129"/>
                  </a:lnTo>
                  <a:lnTo>
                    <a:pt x="406" y="124"/>
                  </a:lnTo>
                  <a:lnTo>
                    <a:pt x="421" y="120"/>
                  </a:lnTo>
                  <a:lnTo>
                    <a:pt x="435" y="116"/>
                  </a:lnTo>
                  <a:lnTo>
                    <a:pt x="449" y="113"/>
                  </a:lnTo>
                  <a:lnTo>
                    <a:pt x="463" y="109"/>
                  </a:lnTo>
                  <a:lnTo>
                    <a:pt x="477" y="105"/>
                  </a:lnTo>
                  <a:lnTo>
                    <a:pt x="491" y="101"/>
                  </a:lnTo>
                  <a:lnTo>
                    <a:pt x="505" y="98"/>
                  </a:lnTo>
                  <a:lnTo>
                    <a:pt x="519" y="94"/>
                  </a:lnTo>
                  <a:lnTo>
                    <a:pt x="533" y="91"/>
                  </a:lnTo>
                  <a:lnTo>
                    <a:pt x="547" y="87"/>
                  </a:lnTo>
                  <a:lnTo>
                    <a:pt x="561" y="84"/>
                  </a:lnTo>
                  <a:lnTo>
                    <a:pt x="575" y="81"/>
                  </a:lnTo>
                  <a:lnTo>
                    <a:pt x="589" y="77"/>
                  </a:lnTo>
                  <a:lnTo>
                    <a:pt x="603" y="74"/>
                  </a:lnTo>
                  <a:lnTo>
                    <a:pt x="617" y="71"/>
                  </a:lnTo>
                  <a:lnTo>
                    <a:pt x="631" y="68"/>
                  </a:lnTo>
                  <a:lnTo>
                    <a:pt x="645" y="65"/>
                  </a:lnTo>
                  <a:lnTo>
                    <a:pt x="659" y="62"/>
                  </a:lnTo>
                  <a:lnTo>
                    <a:pt x="673" y="59"/>
                  </a:lnTo>
                  <a:lnTo>
                    <a:pt x="687" y="57"/>
                  </a:lnTo>
                  <a:lnTo>
                    <a:pt x="701" y="54"/>
                  </a:lnTo>
                  <a:lnTo>
                    <a:pt x="715" y="51"/>
                  </a:lnTo>
                  <a:lnTo>
                    <a:pt x="729" y="49"/>
                  </a:lnTo>
                  <a:lnTo>
                    <a:pt x="743" y="46"/>
                  </a:lnTo>
                  <a:lnTo>
                    <a:pt x="757" y="44"/>
                  </a:lnTo>
                  <a:lnTo>
                    <a:pt x="771" y="41"/>
                  </a:lnTo>
                  <a:lnTo>
                    <a:pt x="785" y="39"/>
                  </a:lnTo>
                  <a:lnTo>
                    <a:pt x="799" y="37"/>
                  </a:lnTo>
                  <a:lnTo>
                    <a:pt x="813" y="35"/>
                  </a:lnTo>
                  <a:lnTo>
                    <a:pt x="827" y="32"/>
                  </a:lnTo>
                  <a:lnTo>
                    <a:pt x="841" y="30"/>
                  </a:lnTo>
                  <a:lnTo>
                    <a:pt x="855" y="28"/>
                  </a:lnTo>
                  <a:lnTo>
                    <a:pt x="869" y="27"/>
                  </a:lnTo>
                  <a:lnTo>
                    <a:pt x="883" y="25"/>
                  </a:lnTo>
                  <a:lnTo>
                    <a:pt x="898" y="23"/>
                  </a:lnTo>
                  <a:lnTo>
                    <a:pt x="912" y="21"/>
                  </a:lnTo>
                  <a:lnTo>
                    <a:pt x="926" y="19"/>
                  </a:lnTo>
                  <a:lnTo>
                    <a:pt x="940" y="18"/>
                  </a:lnTo>
                  <a:lnTo>
                    <a:pt x="954" y="16"/>
                  </a:lnTo>
                  <a:lnTo>
                    <a:pt x="968" y="15"/>
                  </a:lnTo>
                  <a:lnTo>
                    <a:pt x="982" y="14"/>
                  </a:lnTo>
                  <a:lnTo>
                    <a:pt x="996" y="12"/>
                  </a:lnTo>
                  <a:lnTo>
                    <a:pt x="1010" y="11"/>
                  </a:lnTo>
                  <a:lnTo>
                    <a:pt x="1024" y="10"/>
                  </a:lnTo>
                  <a:lnTo>
                    <a:pt x="1038" y="9"/>
                  </a:lnTo>
                  <a:lnTo>
                    <a:pt x="1052" y="8"/>
                  </a:lnTo>
                  <a:lnTo>
                    <a:pt x="1066" y="7"/>
                  </a:lnTo>
                  <a:lnTo>
                    <a:pt x="1080" y="6"/>
                  </a:lnTo>
                  <a:lnTo>
                    <a:pt x="1094" y="5"/>
                  </a:lnTo>
                  <a:lnTo>
                    <a:pt x="1108" y="4"/>
                  </a:lnTo>
                  <a:lnTo>
                    <a:pt x="1122" y="3"/>
                  </a:lnTo>
                  <a:lnTo>
                    <a:pt x="1136" y="3"/>
                  </a:lnTo>
                  <a:lnTo>
                    <a:pt x="1150" y="2"/>
                  </a:lnTo>
                  <a:lnTo>
                    <a:pt x="1164" y="1"/>
                  </a:lnTo>
                  <a:lnTo>
                    <a:pt x="1178" y="1"/>
                  </a:lnTo>
                  <a:lnTo>
                    <a:pt x="1192" y="1"/>
                  </a:lnTo>
                  <a:lnTo>
                    <a:pt x="1206" y="0"/>
                  </a:lnTo>
                  <a:lnTo>
                    <a:pt x="1220" y="0"/>
                  </a:lnTo>
                  <a:lnTo>
                    <a:pt x="1234" y="0"/>
                  </a:lnTo>
                  <a:lnTo>
                    <a:pt x="1248" y="0"/>
                  </a:lnTo>
                  <a:lnTo>
                    <a:pt x="1262" y="0"/>
                  </a:lnTo>
                  <a:lnTo>
                    <a:pt x="1276" y="0"/>
                  </a:lnTo>
                  <a:lnTo>
                    <a:pt x="1290" y="0"/>
                  </a:lnTo>
                  <a:lnTo>
                    <a:pt x="1304" y="0"/>
                  </a:lnTo>
                  <a:lnTo>
                    <a:pt x="1318" y="0"/>
                  </a:lnTo>
                  <a:lnTo>
                    <a:pt x="1332" y="0"/>
                  </a:lnTo>
                  <a:lnTo>
                    <a:pt x="1346" y="0"/>
                  </a:lnTo>
                  <a:lnTo>
                    <a:pt x="1361" y="1"/>
                  </a:lnTo>
                  <a:lnTo>
                    <a:pt x="1375" y="1"/>
                  </a:lnTo>
                  <a:lnTo>
                    <a:pt x="1389" y="2"/>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1" name="Freeform 1196"/>
            <p:cNvSpPr>
              <a:spLocks/>
            </p:cNvSpPr>
            <p:nvPr/>
          </p:nvSpPr>
          <p:spPr bwMode="auto">
            <a:xfrm>
              <a:off x="1583" y="1289"/>
              <a:ext cx="5000" cy="1850"/>
            </a:xfrm>
            <a:custGeom>
              <a:avLst/>
              <a:gdLst>
                <a:gd name="T0" fmla="*/ 14 w 1389"/>
                <a:gd name="T1" fmla="*/ 506 h 514"/>
                <a:gd name="T2" fmla="*/ 42 w 1389"/>
                <a:gd name="T3" fmla="*/ 491 h 514"/>
                <a:gd name="T4" fmla="*/ 70 w 1389"/>
                <a:gd name="T5" fmla="*/ 476 h 514"/>
                <a:gd name="T6" fmla="*/ 98 w 1389"/>
                <a:gd name="T7" fmla="*/ 462 h 514"/>
                <a:gd name="T8" fmla="*/ 126 w 1389"/>
                <a:gd name="T9" fmla="*/ 447 h 514"/>
                <a:gd name="T10" fmla="*/ 154 w 1389"/>
                <a:gd name="T11" fmla="*/ 433 h 514"/>
                <a:gd name="T12" fmla="*/ 182 w 1389"/>
                <a:gd name="T13" fmla="*/ 419 h 514"/>
                <a:gd name="T14" fmla="*/ 210 w 1389"/>
                <a:gd name="T15" fmla="*/ 405 h 514"/>
                <a:gd name="T16" fmla="*/ 238 w 1389"/>
                <a:gd name="T17" fmla="*/ 391 h 514"/>
                <a:gd name="T18" fmla="*/ 266 w 1389"/>
                <a:gd name="T19" fmla="*/ 378 h 514"/>
                <a:gd name="T20" fmla="*/ 294 w 1389"/>
                <a:gd name="T21" fmla="*/ 364 h 514"/>
                <a:gd name="T22" fmla="*/ 322 w 1389"/>
                <a:gd name="T23" fmla="*/ 351 h 514"/>
                <a:gd name="T24" fmla="*/ 350 w 1389"/>
                <a:gd name="T25" fmla="*/ 338 h 514"/>
                <a:gd name="T26" fmla="*/ 378 w 1389"/>
                <a:gd name="T27" fmla="*/ 326 h 514"/>
                <a:gd name="T28" fmla="*/ 406 w 1389"/>
                <a:gd name="T29" fmla="*/ 313 h 514"/>
                <a:gd name="T30" fmla="*/ 435 w 1389"/>
                <a:gd name="T31" fmla="*/ 301 h 514"/>
                <a:gd name="T32" fmla="*/ 463 w 1389"/>
                <a:gd name="T33" fmla="*/ 289 h 514"/>
                <a:gd name="T34" fmla="*/ 491 w 1389"/>
                <a:gd name="T35" fmla="*/ 277 h 514"/>
                <a:gd name="T36" fmla="*/ 519 w 1389"/>
                <a:gd name="T37" fmla="*/ 265 h 514"/>
                <a:gd name="T38" fmla="*/ 547 w 1389"/>
                <a:gd name="T39" fmla="*/ 254 h 514"/>
                <a:gd name="T40" fmla="*/ 575 w 1389"/>
                <a:gd name="T41" fmla="*/ 242 h 514"/>
                <a:gd name="T42" fmla="*/ 603 w 1389"/>
                <a:gd name="T43" fmla="*/ 231 h 514"/>
                <a:gd name="T44" fmla="*/ 631 w 1389"/>
                <a:gd name="T45" fmla="*/ 220 h 514"/>
                <a:gd name="T46" fmla="*/ 659 w 1389"/>
                <a:gd name="T47" fmla="*/ 210 h 514"/>
                <a:gd name="T48" fmla="*/ 687 w 1389"/>
                <a:gd name="T49" fmla="*/ 199 h 514"/>
                <a:gd name="T50" fmla="*/ 715 w 1389"/>
                <a:gd name="T51" fmla="*/ 189 h 514"/>
                <a:gd name="T52" fmla="*/ 743 w 1389"/>
                <a:gd name="T53" fmla="*/ 179 h 514"/>
                <a:gd name="T54" fmla="*/ 771 w 1389"/>
                <a:gd name="T55" fmla="*/ 169 h 514"/>
                <a:gd name="T56" fmla="*/ 799 w 1389"/>
                <a:gd name="T57" fmla="*/ 159 h 514"/>
                <a:gd name="T58" fmla="*/ 827 w 1389"/>
                <a:gd name="T59" fmla="*/ 150 h 514"/>
                <a:gd name="T60" fmla="*/ 855 w 1389"/>
                <a:gd name="T61" fmla="*/ 140 h 514"/>
                <a:gd name="T62" fmla="*/ 883 w 1389"/>
                <a:gd name="T63" fmla="*/ 131 h 514"/>
                <a:gd name="T64" fmla="*/ 912 w 1389"/>
                <a:gd name="T65" fmla="*/ 122 h 514"/>
                <a:gd name="T66" fmla="*/ 940 w 1389"/>
                <a:gd name="T67" fmla="*/ 113 h 514"/>
                <a:gd name="T68" fmla="*/ 968 w 1389"/>
                <a:gd name="T69" fmla="*/ 105 h 514"/>
                <a:gd name="T70" fmla="*/ 996 w 1389"/>
                <a:gd name="T71" fmla="*/ 97 h 514"/>
                <a:gd name="T72" fmla="*/ 1024 w 1389"/>
                <a:gd name="T73" fmla="*/ 88 h 514"/>
                <a:gd name="T74" fmla="*/ 1052 w 1389"/>
                <a:gd name="T75" fmla="*/ 80 h 514"/>
                <a:gd name="T76" fmla="*/ 1080 w 1389"/>
                <a:gd name="T77" fmla="*/ 73 h 514"/>
                <a:gd name="T78" fmla="*/ 1108 w 1389"/>
                <a:gd name="T79" fmla="*/ 65 h 514"/>
                <a:gd name="T80" fmla="*/ 1136 w 1389"/>
                <a:gd name="T81" fmla="*/ 58 h 514"/>
                <a:gd name="T82" fmla="*/ 1164 w 1389"/>
                <a:gd name="T83" fmla="*/ 51 h 514"/>
                <a:gd name="T84" fmla="*/ 1192 w 1389"/>
                <a:gd name="T85" fmla="*/ 44 h 514"/>
                <a:gd name="T86" fmla="*/ 1220 w 1389"/>
                <a:gd name="T87" fmla="*/ 37 h 514"/>
                <a:gd name="T88" fmla="*/ 1248 w 1389"/>
                <a:gd name="T89" fmla="*/ 30 h 514"/>
                <a:gd name="T90" fmla="*/ 1276 w 1389"/>
                <a:gd name="T91" fmla="*/ 24 h 514"/>
                <a:gd name="T92" fmla="*/ 1304 w 1389"/>
                <a:gd name="T93" fmla="*/ 18 h 514"/>
                <a:gd name="T94" fmla="*/ 1332 w 1389"/>
                <a:gd name="T95" fmla="*/ 12 h 514"/>
                <a:gd name="T96" fmla="*/ 1361 w 1389"/>
                <a:gd name="T97" fmla="*/ 6 h 514"/>
                <a:gd name="T98" fmla="*/ 1389 w 1389"/>
                <a:gd name="T99"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89" h="514">
                  <a:moveTo>
                    <a:pt x="0" y="514"/>
                  </a:moveTo>
                  <a:lnTo>
                    <a:pt x="14" y="506"/>
                  </a:lnTo>
                  <a:lnTo>
                    <a:pt x="28" y="499"/>
                  </a:lnTo>
                  <a:lnTo>
                    <a:pt x="42" y="491"/>
                  </a:lnTo>
                  <a:lnTo>
                    <a:pt x="56" y="484"/>
                  </a:lnTo>
                  <a:lnTo>
                    <a:pt x="70" y="476"/>
                  </a:lnTo>
                  <a:lnTo>
                    <a:pt x="84" y="469"/>
                  </a:lnTo>
                  <a:lnTo>
                    <a:pt x="98" y="462"/>
                  </a:lnTo>
                  <a:lnTo>
                    <a:pt x="112" y="454"/>
                  </a:lnTo>
                  <a:lnTo>
                    <a:pt x="126" y="447"/>
                  </a:lnTo>
                  <a:lnTo>
                    <a:pt x="140" y="440"/>
                  </a:lnTo>
                  <a:lnTo>
                    <a:pt x="154" y="433"/>
                  </a:lnTo>
                  <a:lnTo>
                    <a:pt x="168" y="426"/>
                  </a:lnTo>
                  <a:lnTo>
                    <a:pt x="182" y="419"/>
                  </a:lnTo>
                  <a:lnTo>
                    <a:pt x="196" y="412"/>
                  </a:lnTo>
                  <a:lnTo>
                    <a:pt x="210" y="405"/>
                  </a:lnTo>
                  <a:lnTo>
                    <a:pt x="224" y="398"/>
                  </a:lnTo>
                  <a:lnTo>
                    <a:pt x="238" y="391"/>
                  </a:lnTo>
                  <a:lnTo>
                    <a:pt x="252" y="384"/>
                  </a:lnTo>
                  <a:lnTo>
                    <a:pt x="266" y="378"/>
                  </a:lnTo>
                  <a:lnTo>
                    <a:pt x="280" y="371"/>
                  </a:lnTo>
                  <a:lnTo>
                    <a:pt x="294" y="364"/>
                  </a:lnTo>
                  <a:lnTo>
                    <a:pt x="308" y="358"/>
                  </a:lnTo>
                  <a:lnTo>
                    <a:pt x="322" y="351"/>
                  </a:lnTo>
                  <a:lnTo>
                    <a:pt x="336" y="345"/>
                  </a:lnTo>
                  <a:lnTo>
                    <a:pt x="350" y="338"/>
                  </a:lnTo>
                  <a:lnTo>
                    <a:pt x="364" y="332"/>
                  </a:lnTo>
                  <a:lnTo>
                    <a:pt x="378" y="326"/>
                  </a:lnTo>
                  <a:lnTo>
                    <a:pt x="392" y="320"/>
                  </a:lnTo>
                  <a:lnTo>
                    <a:pt x="406" y="313"/>
                  </a:lnTo>
                  <a:lnTo>
                    <a:pt x="421" y="307"/>
                  </a:lnTo>
                  <a:lnTo>
                    <a:pt x="435" y="301"/>
                  </a:lnTo>
                  <a:lnTo>
                    <a:pt x="449" y="295"/>
                  </a:lnTo>
                  <a:lnTo>
                    <a:pt x="463" y="289"/>
                  </a:lnTo>
                  <a:lnTo>
                    <a:pt x="477" y="283"/>
                  </a:lnTo>
                  <a:lnTo>
                    <a:pt x="491" y="277"/>
                  </a:lnTo>
                  <a:lnTo>
                    <a:pt x="505" y="271"/>
                  </a:lnTo>
                  <a:lnTo>
                    <a:pt x="519" y="265"/>
                  </a:lnTo>
                  <a:lnTo>
                    <a:pt x="533" y="260"/>
                  </a:lnTo>
                  <a:lnTo>
                    <a:pt x="547" y="254"/>
                  </a:lnTo>
                  <a:lnTo>
                    <a:pt x="561" y="248"/>
                  </a:lnTo>
                  <a:lnTo>
                    <a:pt x="575" y="242"/>
                  </a:lnTo>
                  <a:lnTo>
                    <a:pt x="589" y="237"/>
                  </a:lnTo>
                  <a:lnTo>
                    <a:pt x="603" y="231"/>
                  </a:lnTo>
                  <a:lnTo>
                    <a:pt x="617" y="226"/>
                  </a:lnTo>
                  <a:lnTo>
                    <a:pt x="631" y="220"/>
                  </a:lnTo>
                  <a:lnTo>
                    <a:pt x="645" y="215"/>
                  </a:lnTo>
                  <a:lnTo>
                    <a:pt x="659" y="210"/>
                  </a:lnTo>
                  <a:lnTo>
                    <a:pt x="673" y="204"/>
                  </a:lnTo>
                  <a:lnTo>
                    <a:pt x="687" y="199"/>
                  </a:lnTo>
                  <a:lnTo>
                    <a:pt x="701" y="194"/>
                  </a:lnTo>
                  <a:lnTo>
                    <a:pt x="715" y="189"/>
                  </a:lnTo>
                  <a:lnTo>
                    <a:pt x="729" y="184"/>
                  </a:lnTo>
                  <a:lnTo>
                    <a:pt x="743" y="179"/>
                  </a:lnTo>
                  <a:lnTo>
                    <a:pt x="757" y="174"/>
                  </a:lnTo>
                  <a:lnTo>
                    <a:pt x="771" y="169"/>
                  </a:lnTo>
                  <a:lnTo>
                    <a:pt x="785" y="164"/>
                  </a:lnTo>
                  <a:lnTo>
                    <a:pt x="799" y="159"/>
                  </a:lnTo>
                  <a:lnTo>
                    <a:pt x="813" y="154"/>
                  </a:lnTo>
                  <a:lnTo>
                    <a:pt x="827" y="150"/>
                  </a:lnTo>
                  <a:lnTo>
                    <a:pt x="841" y="145"/>
                  </a:lnTo>
                  <a:lnTo>
                    <a:pt x="855" y="140"/>
                  </a:lnTo>
                  <a:lnTo>
                    <a:pt x="869" y="136"/>
                  </a:lnTo>
                  <a:lnTo>
                    <a:pt x="883" y="131"/>
                  </a:lnTo>
                  <a:lnTo>
                    <a:pt x="898" y="127"/>
                  </a:lnTo>
                  <a:lnTo>
                    <a:pt x="912" y="122"/>
                  </a:lnTo>
                  <a:lnTo>
                    <a:pt x="926" y="118"/>
                  </a:lnTo>
                  <a:lnTo>
                    <a:pt x="940" y="113"/>
                  </a:lnTo>
                  <a:lnTo>
                    <a:pt x="954" y="109"/>
                  </a:lnTo>
                  <a:lnTo>
                    <a:pt x="968" y="105"/>
                  </a:lnTo>
                  <a:lnTo>
                    <a:pt x="982" y="101"/>
                  </a:lnTo>
                  <a:lnTo>
                    <a:pt x="996" y="97"/>
                  </a:lnTo>
                  <a:lnTo>
                    <a:pt x="1010" y="92"/>
                  </a:lnTo>
                  <a:lnTo>
                    <a:pt x="1024" y="88"/>
                  </a:lnTo>
                  <a:lnTo>
                    <a:pt x="1038" y="84"/>
                  </a:lnTo>
                  <a:lnTo>
                    <a:pt x="1052" y="80"/>
                  </a:lnTo>
                  <a:lnTo>
                    <a:pt x="1066" y="76"/>
                  </a:lnTo>
                  <a:lnTo>
                    <a:pt x="1080" y="73"/>
                  </a:lnTo>
                  <a:lnTo>
                    <a:pt x="1094" y="69"/>
                  </a:lnTo>
                  <a:lnTo>
                    <a:pt x="1108" y="65"/>
                  </a:lnTo>
                  <a:lnTo>
                    <a:pt x="1122" y="61"/>
                  </a:lnTo>
                  <a:lnTo>
                    <a:pt x="1136" y="58"/>
                  </a:lnTo>
                  <a:lnTo>
                    <a:pt x="1150" y="54"/>
                  </a:lnTo>
                  <a:lnTo>
                    <a:pt x="1164" y="51"/>
                  </a:lnTo>
                  <a:lnTo>
                    <a:pt x="1178" y="47"/>
                  </a:lnTo>
                  <a:lnTo>
                    <a:pt x="1192" y="44"/>
                  </a:lnTo>
                  <a:lnTo>
                    <a:pt x="1206" y="40"/>
                  </a:lnTo>
                  <a:lnTo>
                    <a:pt x="1220" y="37"/>
                  </a:lnTo>
                  <a:lnTo>
                    <a:pt x="1234" y="33"/>
                  </a:lnTo>
                  <a:lnTo>
                    <a:pt x="1248" y="30"/>
                  </a:lnTo>
                  <a:lnTo>
                    <a:pt x="1262" y="27"/>
                  </a:lnTo>
                  <a:lnTo>
                    <a:pt x="1276" y="24"/>
                  </a:lnTo>
                  <a:lnTo>
                    <a:pt x="1290" y="21"/>
                  </a:lnTo>
                  <a:lnTo>
                    <a:pt x="1304" y="18"/>
                  </a:lnTo>
                  <a:lnTo>
                    <a:pt x="1318" y="15"/>
                  </a:lnTo>
                  <a:lnTo>
                    <a:pt x="1332" y="12"/>
                  </a:lnTo>
                  <a:lnTo>
                    <a:pt x="1346" y="9"/>
                  </a:lnTo>
                  <a:lnTo>
                    <a:pt x="1361" y="6"/>
                  </a:lnTo>
                  <a:lnTo>
                    <a:pt x="1375" y="3"/>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2" name="Line 1197"/>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3" name="Line 1198"/>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4" name="Rectangle 1199"/>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50</a:t>
              </a:r>
              <a:endParaRPr lang="en-US" altLang="en-US" smtClean="0">
                <a:solidFill>
                  <a:prstClr val="black"/>
                </a:solidFill>
              </a:endParaRPr>
            </a:p>
          </p:txBody>
        </p:sp>
        <p:sp>
          <p:nvSpPr>
            <p:cNvPr id="1765" name="Line 1200"/>
            <p:cNvSpPr>
              <a:spLocks noChangeShapeType="1"/>
            </p:cNvSpPr>
            <p:nvPr/>
          </p:nvSpPr>
          <p:spPr bwMode="auto">
            <a:xfrm flipH="1">
              <a:off x="1378" y="299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6" name="Rectangle 1201"/>
            <p:cNvSpPr>
              <a:spLocks noChangeArrowheads="1"/>
            </p:cNvSpPr>
            <p:nvPr/>
          </p:nvSpPr>
          <p:spPr bwMode="auto">
            <a:xfrm rot="16200000">
              <a:off x="1153" y="2855"/>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1767" name="Line 1202"/>
            <p:cNvSpPr>
              <a:spLocks noChangeShapeType="1"/>
            </p:cNvSpPr>
            <p:nvPr/>
          </p:nvSpPr>
          <p:spPr bwMode="auto">
            <a:xfrm flipH="1">
              <a:off x="1378" y="237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68" name="Rectangle 1203"/>
            <p:cNvSpPr>
              <a:spLocks noChangeArrowheads="1"/>
            </p:cNvSpPr>
            <p:nvPr/>
          </p:nvSpPr>
          <p:spPr bwMode="auto">
            <a:xfrm rot="16200000">
              <a:off x="1153" y="223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70</a:t>
              </a:r>
              <a:endParaRPr lang="en-US" altLang="en-US" smtClean="0">
                <a:solidFill>
                  <a:prstClr val="black"/>
                </a:solidFill>
              </a:endParaRPr>
            </a:p>
          </p:txBody>
        </p:sp>
        <p:sp>
          <p:nvSpPr>
            <p:cNvPr id="1769" name="Line 1204"/>
            <p:cNvSpPr>
              <a:spLocks noChangeShapeType="1"/>
            </p:cNvSpPr>
            <p:nvPr/>
          </p:nvSpPr>
          <p:spPr bwMode="auto">
            <a:xfrm flipH="1">
              <a:off x="1378" y="175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70" name="Rectangle 1205"/>
            <p:cNvSpPr>
              <a:spLocks noChangeArrowheads="1"/>
            </p:cNvSpPr>
            <p:nvPr/>
          </p:nvSpPr>
          <p:spPr bwMode="auto">
            <a:xfrm rot="16200000">
              <a:off x="1153" y="161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1771" name="Line 1206"/>
            <p:cNvSpPr>
              <a:spLocks noChangeShapeType="1"/>
            </p:cNvSpPr>
            <p:nvPr/>
          </p:nvSpPr>
          <p:spPr bwMode="auto">
            <a:xfrm flipH="1">
              <a:off x="1378" y="113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72" name="Rectangle 1207"/>
            <p:cNvSpPr>
              <a:spLocks noChangeArrowheads="1"/>
            </p:cNvSpPr>
            <p:nvPr/>
          </p:nvSpPr>
          <p:spPr bwMode="auto">
            <a:xfrm rot="16200000">
              <a:off x="1153" y="9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90</a:t>
              </a:r>
              <a:endParaRPr lang="en-US" altLang="en-US" smtClean="0">
                <a:solidFill>
                  <a:prstClr val="black"/>
                </a:solidFill>
              </a:endParaRPr>
            </a:p>
          </p:txBody>
        </p:sp>
        <p:sp>
          <p:nvSpPr>
            <p:cNvPr id="1773" name="Line 1208"/>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74" name="Rectangle 1209"/>
            <p:cNvSpPr>
              <a:spLocks noChangeArrowheads="1"/>
            </p:cNvSpPr>
            <p:nvPr/>
          </p:nvSpPr>
          <p:spPr bwMode="auto">
            <a:xfrm rot="16200000">
              <a:off x="1111" y="381"/>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sp>
          <p:nvSpPr>
            <p:cNvPr id="1775" name="Rectangle 1210"/>
            <p:cNvSpPr>
              <a:spLocks noChangeArrowheads="1"/>
            </p:cNvSpPr>
            <p:nvPr/>
          </p:nvSpPr>
          <p:spPr bwMode="auto">
            <a:xfrm rot="16200000">
              <a:off x="-346" y="1917"/>
              <a:ext cx="28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Percent of Children Working (Age &gt;= 30)</a:t>
              </a:r>
              <a:endParaRPr lang="en-US" altLang="en-US" smtClean="0">
                <a:solidFill>
                  <a:prstClr val="black"/>
                </a:solidFill>
              </a:endParaRPr>
            </a:p>
          </p:txBody>
        </p:sp>
        <p:sp>
          <p:nvSpPr>
            <p:cNvPr id="1776" name="Line 1211"/>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77" name="Line 1212"/>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78" name="Rectangle 1213"/>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1779" name="Line 1214"/>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0" name="Rectangle 1215"/>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1781" name="Line 1216"/>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2" name="Rectangle 1217"/>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1783" name="Line 1218"/>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4" name="Rectangle 1219"/>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1785" name="Line 1220"/>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6" name="Rectangle 1221"/>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1787" name="Line 1222"/>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88" name="Rectangle 1223"/>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sp>
          <p:nvSpPr>
            <p:cNvPr id="1789" name="Rectangle 1224"/>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Parent Household Income Rank</a:t>
              </a:r>
              <a:endParaRPr lang="en-US" altLang="en-US" smtClean="0">
                <a:solidFill>
                  <a:prstClr val="black"/>
                </a:solidFill>
              </a:endParaRPr>
            </a:p>
          </p:txBody>
        </p:sp>
        <p:sp>
          <p:nvSpPr>
            <p:cNvPr id="1790" name="Rectangle 1225"/>
            <p:cNvSpPr>
              <a:spLocks noChangeArrowheads="1"/>
            </p:cNvSpPr>
            <p:nvPr/>
          </p:nvSpPr>
          <p:spPr bwMode="auto">
            <a:xfrm>
              <a:off x="5629" y="3193"/>
              <a:ext cx="997"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1" name="Oval 1226"/>
            <p:cNvSpPr>
              <a:spLocks noChangeArrowheads="1"/>
            </p:cNvSpPr>
            <p:nvPr/>
          </p:nvSpPr>
          <p:spPr bwMode="auto">
            <a:xfrm>
              <a:off x="5640" y="3269"/>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2" name="Freeform 1227"/>
            <p:cNvSpPr>
              <a:spLocks/>
            </p:cNvSpPr>
            <p:nvPr/>
          </p:nvSpPr>
          <p:spPr bwMode="auto">
            <a:xfrm>
              <a:off x="5629" y="3463"/>
              <a:ext cx="51" cy="40"/>
            </a:xfrm>
            <a:custGeom>
              <a:avLst/>
              <a:gdLst>
                <a:gd name="T0" fmla="*/ 25 w 51"/>
                <a:gd name="T1" fmla="*/ 0 h 40"/>
                <a:gd name="T2" fmla="*/ 0 w 51"/>
                <a:gd name="T3" fmla="*/ 40 h 40"/>
                <a:gd name="T4" fmla="*/ 51 w 51"/>
                <a:gd name="T5" fmla="*/ 40 h 40"/>
                <a:gd name="T6" fmla="*/ 25 w 51"/>
                <a:gd name="T7" fmla="*/ 0 h 40"/>
              </a:gdLst>
              <a:ahLst/>
              <a:cxnLst>
                <a:cxn ang="0">
                  <a:pos x="T0" y="T1"/>
                </a:cxn>
                <a:cxn ang="0">
                  <a:pos x="T2" y="T3"/>
                </a:cxn>
                <a:cxn ang="0">
                  <a:pos x="T4" y="T5"/>
                </a:cxn>
                <a:cxn ang="0">
                  <a:pos x="T6" y="T7"/>
                </a:cxn>
              </a:cxnLst>
              <a:rect l="0" t="0" r="r" b="b"/>
              <a:pathLst>
                <a:path w="51" h="40">
                  <a:moveTo>
                    <a:pt x="25" y="0"/>
                  </a:moveTo>
                  <a:lnTo>
                    <a:pt x="0" y="40"/>
                  </a:lnTo>
                  <a:lnTo>
                    <a:pt x="51"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93" name="Rectangle 1228"/>
            <p:cNvSpPr>
              <a:spLocks noChangeArrowheads="1"/>
            </p:cNvSpPr>
            <p:nvPr/>
          </p:nvSpPr>
          <p:spPr bwMode="auto">
            <a:xfrm>
              <a:off x="5755" y="3204"/>
              <a:ext cx="90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White Males</a:t>
              </a:r>
              <a:endParaRPr lang="en-US" altLang="en-US" smtClean="0">
                <a:solidFill>
                  <a:prstClr val="black"/>
                </a:solidFill>
              </a:endParaRPr>
            </a:p>
          </p:txBody>
        </p:sp>
        <p:sp>
          <p:nvSpPr>
            <p:cNvPr id="1794" name="Rectangle 1229"/>
            <p:cNvSpPr>
              <a:spLocks noChangeArrowheads="1"/>
            </p:cNvSpPr>
            <p:nvPr/>
          </p:nvSpPr>
          <p:spPr bwMode="auto">
            <a:xfrm>
              <a:off x="5755" y="3413"/>
              <a:ext cx="88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Black Males</a:t>
              </a:r>
              <a:endParaRPr lang="en-US" altLang="en-US" smtClean="0">
                <a:solidFill>
                  <a:prstClr val="black"/>
                </a:solidFill>
              </a:endParaRPr>
            </a:p>
          </p:txBody>
        </p:sp>
        <p:sp>
          <p:nvSpPr>
            <p:cNvPr id="1795" name="Rectangle 1230"/>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smtClean="0">
                  <a:solidFill>
                    <a:srgbClr val="1E2D53"/>
                  </a:solidFill>
                </a:rPr>
                <a:t> </a:t>
              </a:r>
              <a:endParaRPr lang="en-US" altLang="en-US" smtClean="0">
                <a:solidFill>
                  <a:prstClr val="black"/>
                </a:solidFill>
              </a:endParaRPr>
            </a:p>
          </p:txBody>
        </p:sp>
      </p:grpSp>
      <p:sp>
        <p:nvSpPr>
          <p:cNvPr id="255" name="TextBox 92"/>
          <p:cNvSpPr txBox="1"/>
          <p:nvPr/>
        </p:nvSpPr>
        <p:spPr>
          <a:xfrm>
            <a:off x="1524134" y="87885"/>
            <a:ext cx="9143867" cy="677107"/>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rPr>
              <a:t>Employment Rates vs. Parent Income Rank</a:t>
            </a:r>
          </a:p>
          <a:p>
            <a:pPr algn="ctr" defTabSz="914196">
              <a:defRPr/>
            </a:pPr>
            <a:r>
              <a:rPr lang="en-US" sz="1900" kern="0" dirty="0">
                <a:solidFill>
                  <a:srgbClr val="1E2D53"/>
                </a:solidFill>
                <a:latin typeface="Arial"/>
              </a:rPr>
              <a:t>Male Children</a:t>
            </a:r>
          </a:p>
        </p:txBody>
      </p:sp>
      <p:sp>
        <p:nvSpPr>
          <p:cNvPr id="1502" name="Line 213"/>
          <p:cNvSpPr>
            <a:spLocks noChangeShapeType="1"/>
          </p:cNvSpPr>
          <p:nvPr/>
        </p:nvSpPr>
        <p:spPr bwMode="auto">
          <a:xfrm>
            <a:off x="4432302" y="2165879"/>
            <a:ext cx="0" cy="1863725"/>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3" name="Line 214"/>
          <p:cNvSpPr>
            <a:spLocks noChangeShapeType="1"/>
          </p:cNvSpPr>
          <p:nvPr/>
        </p:nvSpPr>
        <p:spPr bwMode="auto">
          <a:xfrm>
            <a:off x="8445503" y="1411288"/>
            <a:ext cx="0" cy="112553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04" name="Rectangle 215"/>
          <p:cNvSpPr>
            <a:spLocks noChangeArrowheads="1"/>
          </p:cNvSpPr>
          <p:nvPr/>
        </p:nvSpPr>
        <p:spPr bwMode="auto">
          <a:xfrm>
            <a:off x="4653493" y="2536824"/>
            <a:ext cx="1571625"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500" dirty="0">
                <a:solidFill>
                  <a:srgbClr val="000000"/>
                </a:solidFill>
              </a:rPr>
              <a:t>Diff. at p=25: 18.9 </a:t>
            </a:r>
            <a:endParaRPr lang="en-US" altLang="en-US" sz="1900" dirty="0">
              <a:solidFill>
                <a:prstClr val="black"/>
              </a:solidFill>
            </a:endParaRPr>
          </a:p>
        </p:txBody>
      </p:sp>
      <p:sp>
        <p:nvSpPr>
          <p:cNvPr id="1505" name="Rectangle 216"/>
          <p:cNvSpPr>
            <a:spLocks noChangeArrowheads="1"/>
          </p:cNvSpPr>
          <p:nvPr/>
        </p:nvSpPr>
        <p:spPr bwMode="auto">
          <a:xfrm>
            <a:off x="8575675" y="2994024"/>
            <a:ext cx="1557338"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196"/>
            <a:r>
              <a:rPr lang="en-US" altLang="en-US" sz="1500" dirty="0">
                <a:solidFill>
                  <a:srgbClr val="000000"/>
                </a:solidFill>
              </a:rPr>
              <a:t>Diff. at p=75: 11.4 </a:t>
            </a:r>
            <a:endParaRPr lang="en-US" altLang="en-US" sz="1900" dirty="0">
              <a:solidFill>
                <a:prstClr val="black"/>
              </a:solidFill>
            </a:endParaRPr>
          </a:p>
        </p:txBody>
      </p:sp>
    </p:spTree>
    <p:extLst>
      <p:ext uri="{BB962C8B-B14F-4D97-AF65-F5344CB8AC3E}">
        <p14:creationId xmlns:p14="http://schemas.microsoft.com/office/powerpoint/2010/main" val="1638235527"/>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002892" y="1138087"/>
            <a:ext cx="10146891" cy="5410197"/>
          </a:xfrm>
        </p:spPr>
        <p:txBody>
          <a:bodyPr>
            <a:normAutofit lnSpcReduction="10000"/>
          </a:bodyPr>
          <a:lstStyle/>
          <a:p>
            <a:r>
              <a:rPr lang="en-US" sz="2200" dirty="0" smtClean="0">
                <a:solidFill>
                  <a:srgbClr val="000000"/>
                </a:solidFill>
                <a:latin typeface="Arial" panose="020B0604020202020204" pitchFamily="34" charset="0"/>
                <a:cs typeface="Arial" panose="020B0604020202020204" pitchFamily="34" charset="0"/>
              </a:rPr>
              <a:t>Prior </a:t>
            </a:r>
            <a:r>
              <a:rPr lang="en-US" sz="2200" dirty="0">
                <a:solidFill>
                  <a:srgbClr val="000000"/>
                </a:solidFill>
                <a:latin typeface="Arial" panose="020B0604020202020204" pitchFamily="34" charset="0"/>
                <a:cs typeface="Arial" panose="020B0604020202020204" pitchFamily="34" charset="0"/>
              </a:rPr>
              <a:t>work has </a:t>
            </a:r>
            <a:r>
              <a:rPr lang="en-US" sz="2200" dirty="0" smtClean="0">
                <a:solidFill>
                  <a:srgbClr val="000000"/>
                </a:solidFill>
                <a:latin typeface="Arial" panose="020B0604020202020204" pitchFamily="34" charset="0"/>
                <a:cs typeface="Arial" panose="020B0604020202020204" pitchFamily="34" charset="0"/>
              </a:rPr>
              <a:t>typically studied </a:t>
            </a:r>
            <a:r>
              <a:rPr lang="en-US" sz="2200" dirty="0">
                <a:solidFill>
                  <a:srgbClr val="000000"/>
                </a:solidFill>
                <a:latin typeface="Arial" panose="020B0604020202020204" pitchFamily="34" charset="0"/>
                <a:cs typeface="Arial" panose="020B0604020202020204" pitchFamily="34" charset="0"/>
              </a:rPr>
              <a:t>racial disparities within a single generation</a:t>
            </a:r>
          </a:p>
          <a:p>
            <a:pPr lvl="1">
              <a:buClr>
                <a:srgbClr val="1F497D"/>
              </a:buClr>
            </a:pPr>
            <a:endParaRPr lang="en-US" sz="2000" dirty="0">
              <a:solidFill>
                <a:srgbClr val="000000"/>
              </a:solidFill>
              <a:latin typeface="Arial" panose="020B0604020202020204" pitchFamily="34" charset="0"/>
              <a:cs typeface="Arial" panose="020B0604020202020204" pitchFamily="34" charset="0"/>
            </a:endParaRPr>
          </a:p>
          <a:p>
            <a:pPr lvl="1">
              <a:buClr>
                <a:srgbClr val="1F497D"/>
              </a:buClr>
            </a:pPr>
            <a:r>
              <a:rPr lang="en-US" sz="2000" dirty="0">
                <a:solidFill>
                  <a:srgbClr val="000000"/>
                </a:solidFill>
                <a:latin typeface="Arial" panose="020B0604020202020204" pitchFamily="34" charset="0"/>
                <a:cs typeface="Arial" panose="020B0604020202020204" pitchFamily="34" charset="0"/>
              </a:rPr>
              <a:t>Exceptions: school district data, </a:t>
            </a:r>
            <a:r>
              <a:rPr lang="en-US" sz="2000" dirty="0" smtClean="0">
                <a:solidFill>
                  <a:srgbClr val="000000"/>
                </a:solidFill>
                <a:latin typeface="Arial" panose="020B0604020202020204" pitchFamily="34" charset="0"/>
                <a:cs typeface="Arial" panose="020B0604020202020204" pitchFamily="34" charset="0"/>
              </a:rPr>
              <a:t>longitudinal survey </a:t>
            </a:r>
            <a:r>
              <a:rPr lang="en-US" sz="2000" dirty="0">
                <a:solidFill>
                  <a:srgbClr val="000000"/>
                </a:solidFill>
                <a:latin typeface="Arial" panose="020B0604020202020204" pitchFamily="34" charset="0"/>
                <a:cs typeface="Arial" panose="020B0604020202020204" pitchFamily="34" charset="0"/>
              </a:rPr>
              <a:t>data, qualitative studies</a:t>
            </a:r>
            <a:br>
              <a:rPr lang="en-US" sz="2000" dirty="0">
                <a:solidFill>
                  <a:srgbClr val="000000"/>
                </a:solidFill>
                <a:latin typeface="Arial" panose="020B0604020202020204" pitchFamily="34" charset="0"/>
                <a:cs typeface="Arial" panose="020B0604020202020204" pitchFamily="34" charset="0"/>
              </a:rPr>
            </a:br>
            <a:r>
              <a:rPr lang="en-US" sz="1600" dirty="0">
                <a:solidFill>
                  <a:srgbClr val="000000"/>
                </a:solidFill>
                <a:latin typeface="Arial" panose="020B0604020202020204" pitchFamily="34" charset="0"/>
                <a:cs typeface="Arial" panose="020B0604020202020204" pitchFamily="34" charset="0"/>
              </a:rPr>
              <a:t>[e.g., Card and Rothstein 2007, Reardon et al. 2016, </a:t>
            </a:r>
            <a:r>
              <a:rPr lang="en-US" sz="1600" dirty="0" err="1">
                <a:solidFill>
                  <a:srgbClr val="000000"/>
                </a:solidFill>
                <a:latin typeface="Arial" panose="020B0604020202020204" pitchFamily="34" charset="0"/>
                <a:cs typeface="Arial" panose="020B0604020202020204" pitchFamily="34" charset="0"/>
              </a:rPr>
              <a:t>Mazumder</a:t>
            </a:r>
            <a:r>
              <a:rPr lang="en-US" sz="1600" dirty="0">
                <a:solidFill>
                  <a:srgbClr val="000000"/>
                </a:solidFill>
                <a:latin typeface="Arial" panose="020B0604020202020204" pitchFamily="34" charset="0"/>
                <a:cs typeface="Arial" panose="020B0604020202020204" pitchFamily="34" charset="0"/>
              </a:rPr>
              <a:t> 2014, </a:t>
            </a:r>
            <a:r>
              <a:rPr lang="en-US" sz="1600" dirty="0" err="1">
                <a:solidFill>
                  <a:srgbClr val="000000"/>
                </a:solidFill>
                <a:latin typeface="Arial" panose="020B0604020202020204" pitchFamily="34" charset="0"/>
                <a:cs typeface="Arial" panose="020B0604020202020204" pitchFamily="34" charset="0"/>
              </a:rPr>
              <a:t>Lareau</a:t>
            </a:r>
            <a:r>
              <a:rPr lang="en-US" sz="1600" dirty="0">
                <a:solidFill>
                  <a:srgbClr val="000000"/>
                </a:solidFill>
                <a:latin typeface="Arial" panose="020B0604020202020204" pitchFamily="34" charset="0"/>
                <a:cs typeface="Arial" panose="020B0604020202020204" pitchFamily="34" charset="0"/>
              </a:rPr>
              <a:t> 2003]</a:t>
            </a:r>
          </a:p>
          <a:p>
            <a:endParaRPr lang="en-US" sz="2200" dirty="0">
              <a:solidFill>
                <a:srgbClr val="000000"/>
              </a:solidFill>
              <a:latin typeface="Arial" panose="020B0604020202020204" pitchFamily="34" charset="0"/>
              <a:cs typeface="Arial" panose="020B0604020202020204" pitchFamily="34" charset="0"/>
            </a:endParaRPr>
          </a:p>
          <a:p>
            <a:pPr lvl="1"/>
            <a:endParaRPr lang="en-US" sz="1800" dirty="0">
              <a:solidFill>
                <a:srgbClr val="000000"/>
              </a:solidFill>
              <a:latin typeface="Arial" panose="020B0604020202020204" pitchFamily="34" charset="0"/>
              <a:cs typeface="Arial" panose="020B0604020202020204" pitchFamily="34" charset="0"/>
            </a:endParaRPr>
          </a:p>
          <a:p>
            <a:pPr lvl="0">
              <a:buClr>
                <a:srgbClr val="1F497D"/>
              </a:buClr>
            </a:pPr>
            <a:r>
              <a:rPr lang="en-US" sz="2200" dirty="0">
                <a:solidFill>
                  <a:srgbClr val="000000"/>
                </a:solidFill>
                <a:latin typeface="Arial" panose="020B0604020202020204" pitchFamily="34" charset="0"/>
                <a:cs typeface="Arial" panose="020B0604020202020204" pitchFamily="34" charset="0"/>
              </a:rPr>
              <a:t>We take an intergenerational</a:t>
            </a:r>
            <a:r>
              <a:rPr lang="en-US" sz="2200" i="1" dirty="0">
                <a:solidFill>
                  <a:srgbClr val="000000"/>
                </a:solidFill>
                <a:latin typeface="Arial" panose="020B0604020202020204" pitchFamily="34" charset="0"/>
                <a:cs typeface="Arial" panose="020B0604020202020204" pitchFamily="34" charset="0"/>
              </a:rPr>
              <a:t> </a:t>
            </a:r>
            <a:r>
              <a:rPr lang="en-US" sz="2200" dirty="0">
                <a:solidFill>
                  <a:srgbClr val="000000"/>
                </a:solidFill>
                <a:latin typeface="Arial" panose="020B0604020202020204" pitchFamily="34" charset="0"/>
                <a:cs typeface="Arial" panose="020B0604020202020204" pitchFamily="34" charset="0"/>
              </a:rPr>
              <a:t>perspective, focusing on dynamics of income across generations</a:t>
            </a:r>
          </a:p>
          <a:p>
            <a:pPr lvl="0">
              <a:buClr>
                <a:srgbClr val="1F497D"/>
              </a:buClr>
            </a:pPr>
            <a:endParaRPr lang="en-US" sz="2200" dirty="0">
              <a:solidFill>
                <a:srgbClr val="000000"/>
              </a:solidFill>
              <a:latin typeface="Arial" panose="020B0604020202020204" pitchFamily="34" charset="0"/>
              <a:cs typeface="Arial" panose="020B0604020202020204" pitchFamily="34" charset="0"/>
            </a:endParaRPr>
          </a:p>
          <a:p>
            <a:pPr lvl="1">
              <a:buClr>
                <a:srgbClr val="1F497D"/>
              </a:buClr>
            </a:pPr>
            <a:r>
              <a:rPr lang="en-US" sz="2000" dirty="0">
                <a:solidFill>
                  <a:srgbClr val="000000"/>
                </a:solidFill>
                <a:latin typeface="Arial" panose="020B0604020202020204" pitchFamily="34" charset="0"/>
                <a:cs typeface="Arial" panose="020B0604020202020204" pitchFamily="34" charset="0"/>
              </a:rPr>
              <a:t>Use </a:t>
            </a:r>
            <a:r>
              <a:rPr lang="en-US" sz="2000" dirty="0" smtClean="0">
                <a:solidFill>
                  <a:srgbClr val="000000"/>
                </a:solidFill>
                <a:latin typeface="Arial" panose="020B0604020202020204" pitchFamily="34" charset="0"/>
                <a:cs typeface="Arial" panose="020B0604020202020204" pitchFamily="34" charset="0"/>
              </a:rPr>
              <a:t>new de-identified data </a:t>
            </a:r>
            <a:r>
              <a:rPr lang="en-US" sz="2000" dirty="0">
                <a:solidFill>
                  <a:srgbClr val="000000"/>
                </a:solidFill>
                <a:latin typeface="Arial" panose="020B0604020202020204" pitchFamily="34" charset="0"/>
                <a:cs typeface="Arial" panose="020B0604020202020204" pitchFamily="34" charset="0"/>
              </a:rPr>
              <a:t>linking parents and children covering nearly the entire U.S. population from 1989-2015</a:t>
            </a:r>
          </a:p>
          <a:p>
            <a:pPr lvl="1">
              <a:buClr>
                <a:srgbClr val="1F497D"/>
              </a:buClr>
            </a:pPr>
            <a:endParaRPr lang="en-US" sz="2000" dirty="0">
              <a:solidFill>
                <a:srgbClr val="000000"/>
              </a:solidFill>
              <a:latin typeface="Arial" panose="020B0604020202020204" pitchFamily="34" charset="0"/>
              <a:cs typeface="Arial" panose="020B0604020202020204" pitchFamily="34" charset="0"/>
            </a:endParaRPr>
          </a:p>
          <a:p>
            <a:pPr lvl="1">
              <a:buClr>
                <a:srgbClr val="1F497D"/>
              </a:buClr>
            </a:pPr>
            <a:endParaRPr lang="en-US" sz="2000" dirty="0">
              <a:solidFill>
                <a:srgbClr val="000000"/>
              </a:solidFill>
              <a:latin typeface="Arial" panose="020B0604020202020204" pitchFamily="34" charset="0"/>
              <a:cs typeface="Arial" panose="020B0604020202020204" pitchFamily="34" charset="0"/>
            </a:endParaRPr>
          </a:p>
          <a:p>
            <a:pPr>
              <a:buClr>
                <a:srgbClr val="1F497D"/>
              </a:buClr>
            </a:pPr>
            <a:r>
              <a:rPr lang="en-US" sz="2200" dirty="0">
                <a:solidFill>
                  <a:srgbClr val="000000"/>
                </a:solidFill>
                <a:latin typeface="Arial" panose="020B0604020202020204" pitchFamily="34" charset="0"/>
                <a:cs typeface="Arial" panose="020B0604020202020204" pitchFamily="34" charset="0"/>
              </a:rPr>
              <a:t>Intergenerational approach sheds light on which disparities will persist in the long run and allows us to isolate the factors that drive persistent gaps</a:t>
            </a:r>
          </a:p>
        </p:txBody>
      </p:sp>
      <p:sp>
        <p:nvSpPr>
          <p:cNvPr id="4" name="Title 1"/>
          <p:cNvSpPr txBox="1">
            <a:spLocks/>
          </p:cNvSpPr>
          <p:nvPr/>
        </p:nvSpPr>
        <p:spPr>
          <a:xfrm>
            <a:off x="1524000" y="90714"/>
            <a:ext cx="9144000" cy="102076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This Paper: An Intergenerational Perspective</a:t>
            </a:r>
          </a:p>
        </p:txBody>
      </p:sp>
    </p:spTree>
    <p:extLst>
      <p:ext uri="{BB962C8B-B14F-4D97-AF65-F5344CB8AC3E}">
        <p14:creationId xmlns:p14="http://schemas.microsoft.com/office/powerpoint/2010/main" val="270963357"/>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1374775" y="-6350"/>
            <a:ext cx="9442450" cy="6870700"/>
            <a:chOff x="866" y="-4"/>
            <a:chExt cx="5948" cy="4328"/>
          </a:xfrm>
        </p:grpSpPr>
        <p:sp>
          <p:nvSpPr>
            <p:cNvPr id="4"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5" name="Group 205"/>
            <p:cNvGrpSpPr>
              <a:grpSpLocks/>
            </p:cNvGrpSpPr>
            <p:nvPr/>
          </p:nvGrpSpPr>
          <p:grpSpPr bwMode="auto">
            <a:xfrm>
              <a:off x="866" y="-4"/>
              <a:ext cx="5948" cy="4328"/>
              <a:chOff x="866" y="-4"/>
              <a:chExt cx="5948" cy="4328"/>
            </a:xfrm>
          </p:grpSpPr>
          <p:sp>
            <p:nvSpPr>
              <p:cNvPr id="2556"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7"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8"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9"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0" name="Line 9"/>
              <p:cNvSpPr>
                <a:spLocks noChangeShapeType="1"/>
              </p:cNvSpPr>
              <p:nvPr/>
            </p:nvSpPr>
            <p:spPr bwMode="auto">
              <a:xfrm>
                <a:off x="1435" y="299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1" name="Line 10"/>
              <p:cNvSpPr>
                <a:spLocks noChangeShapeType="1"/>
              </p:cNvSpPr>
              <p:nvPr/>
            </p:nvSpPr>
            <p:spPr bwMode="auto">
              <a:xfrm>
                <a:off x="1435" y="237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2" name="Line 11"/>
              <p:cNvSpPr>
                <a:spLocks noChangeShapeType="1"/>
              </p:cNvSpPr>
              <p:nvPr/>
            </p:nvSpPr>
            <p:spPr bwMode="auto">
              <a:xfrm>
                <a:off x="1435" y="175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3" name="Line 12"/>
              <p:cNvSpPr>
                <a:spLocks noChangeShapeType="1"/>
              </p:cNvSpPr>
              <p:nvPr/>
            </p:nvSpPr>
            <p:spPr bwMode="auto">
              <a:xfrm>
                <a:off x="1435" y="113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4" name="Line 13"/>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5" name="Oval 14"/>
              <p:cNvSpPr>
                <a:spLocks noChangeArrowheads="1"/>
              </p:cNvSpPr>
              <p:nvPr/>
            </p:nvSpPr>
            <p:spPr bwMode="auto">
              <a:xfrm>
                <a:off x="1568" y="2048"/>
                <a:ext cx="26"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6" name="Oval 15"/>
              <p:cNvSpPr>
                <a:spLocks noChangeArrowheads="1"/>
              </p:cNvSpPr>
              <p:nvPr/>
            </p:nvSpPr>
            <p:spPr bwMode="auto">
              <a:xfrm>
                <a:off x="1619" y="1912"/>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7" name="Oval 16"/>
              <p:cNvSpPr>
                <a:spLocks noChangeArrowheads="1"/>
              </p:cNvSpPr>
              <p:nvPr/>
            </p:nvSpPr>
            <p:spPr bwMode="auto">
              <a:xfrm>
                <a:off x="1669" y="182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8" name="Oval 17"/>
              <p:cNvSpPr>
                <a:spLocks noChangeArrowheads="1"/>
              </p:cNvSpPr>
              <p:nvPr/>
            </p:nvSpPr>
            <p:spPr bwMode="auto">
              <a:xfrm>
                <a:off x="1720" y="1822"/>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69" name="Oval 18"/>
              <p:cNvSpPr>
                <a:spLocks noChangeArrowheads="1"/>
              </p:cNvSpPr>
              <p:nvPr/>
            </p:nvSpPr>
            <p:spPr bwMode="auto">
              <a:xfrm>
                <a:off x="1770" y="162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0" name="Oval 19"/>
              <p:cNvSpPr>
                <a:spLocks noChangeArrowheads="1"/>
              </p:cNvSpPr>
              <p:nvPr/>
            </p:nvSpPr>
            <p:spPr bwMode="auto">
              <a:xfrm>
                <a:off x="1820" y="1656"/>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1" name="Oval 20"/>
              <p:cNvSpPr>
                <a:spLocks noChangeArrowheads="1"/>
              </p:cNvSpPr>
              <p:nvPr/>
            </p:nvSpPr>
            <p:spPr bwMode="auto">
              <a:xfrm>
                <a:off x="1871" y="1696"/>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2" name="Oval 21"/>
              <p:cNvSpPr>
                <a:spLocks noChangeArrowheads="1"/>
              </p:cNvSpPr>
              <p:nvPr/>
            </p:nvSpPr>
            <p:spPr bwMode="auto">
              <a:xfrm>
                <a:off x="1921" y="167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3" name="Oval 22"/>
              <p:cNvSpPr>
                <a:spLocks noChangeArrowheads="1"/>
              </p:cNvSpPr>
              <p:nvPr/>
            </p:nvSpPr>
            <p:spPr bwMode="auto">
              <a:xfrm>
                <a:off x="1972" y="158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4" name="Oval 23"/>
              <p:cNvSpPr>
                <a:spLocks noChangeArrowheads="1"/>
              </p:cNvSpPr>
              <p:nvPr/>
            </p:nvSpPr>
            <p:spPr bwMode="auto">
              <a:xfrm>
                <a:off x="2022" y="163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5" name="Oval 24"/>
              <p:cNvSpPr>
                <a:spLocks noChangeArrowheads="1"/>
              </p:cNvSpPr>
              <p:nvPr/>
            </p:nvSpPr>
            <p:spPr bwMode="auto">
              <a:xfrm>
                <a:off x="2072" y="1508"/>
                <a:ext cx="26"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6" name="Oval 25"/>
              <p:cNvSpPr>
                <a:spLocks noChangeArrowheads="1"/>
              </p:cNvSpPr>
              <p:nvPr/>
            </p:nvSpPr>
            <p:spPr bwMode="auto">
              <a:xfrm>
                <a:off x="2123" y="153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7" name="Oval 26"/>
              <p:cNvSpPr>
                <a:spLocks noChangeArrowheads="1"/>
              </p:cNvSpPr>
              <p:nvPr/>
            </p:nvSpPr>
            <p:spPr bwMode="auto">
              <a:xfrm>
                <a:off x="2173" y="154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8" name="Oval 27"/>
              <p:cNvSpPr>
                <a:spLocks noChangeArrowheads="1"/>
              </p:cNvSpPr>
              <p:nvPr/>
            </p:nvSpPr>
            <p:spPr bwMode="auto">
              <a:xfrm>
                <a:off x="2227" y="1462"/>
                <a:ext cx="22"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79" name="Oval 28"/>
              <p:cNvSpPr>
                <a:spLocks noChangeArrowheads="1"/>
              </p:cNvSpPr>
              <p:nvPr/>
            </p:nvSpPr>
            <p:spPr bwMode="auto">
              <a:xfrm>
                <a:off x="2278" y="1418"/>
                <a:ext cx="21"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0" name="Oval 29"/>
              <p:cNvSpPr>
                <a:spLocks noChangeArrowheads="1"/>
              </p:cNvSpPr>
              <p:nvPr/>
            </p:nvSpPr>
            <p:spPr bwMode="auto">
              <a:xfrm>
                <a:off x="2328" y="149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1" name="Oval 30"/>
              <p:cNvSpPr>
                <a:spLocks noChangeArrowheads="1"/>
              </p:cNvSpPr>
              <p:nvPr/>
            </p:nvSpPr>
            <p:spPr bwMode="auto">
              <a:xfrm>
                <a:off x="2378" y="1508"/>
                <a:ext cx="26"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2" name="Oval 31"/>
              <p:cNvSpPr>
                <a:spLocks noChangeArrowheads="1"/>
              </p:cNvSpPr>
              <p:nvPr/>
            </p:nvSpPr>
            <p:spPr bwMode="auto">
              <a:xfrm>
                <a:off x="2429" y="148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3" name="Oval 32"/>
              <p:cNvSpPr>
                <a:spLocks noChangeArrowheads="1"/>
              </p:cNvSpPr>
              <p:nvPr/>
            </p:nvSpPr>
            <p:spPr bwMode="auto">
              <a:xfrm>
                <a:off x="2479" y="143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4" name="Oval 33"/>
              <p:cNvSpPr>
                <a:spLocks noChangeArrowheads="1"/>
              </p:cNvSpPr>
              <p:nvPr/>
            </p:nvSpPr>
            <p:spPr bwMode="auto">
              <a:xfrm>
                <a:off x="2530" y="137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5" name="Oval 34"/>
              <p:cNvSpPr>
                <a:spLocks noChangeArrowheads="1"/>
              </p:cNvSpPr>
              <p:nvPr/>
            </p:nvSpPr>
            <p:spPr bwMode="auto">
              <a:xfrm>
                <a:off x="2580" y="135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6" name="Oval 35"/>
              <p:cNvSpPr>
                <a:spLocks noChangeArrowheads="1"/>
              </p:cNvSpPr>
              <p:nvPr/>
            </p:nvSpPr>
            <p:spPr bwMode="auto">
              <a:xfrm>
                <a:off x="2630" y="1354"/>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7" name="Oval 36"/>
              <p:cNvSpPr>
                <a:spLocks noChangeArrowheads="1"/>
              </p:cNvSpPr>
              <p:nvPr/>
            </p:nvSpPr>
            <p:spPr bwMode="auto">
              <a:xfrm>
                <a:off x="2681" y="132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8" name="Oval 37"/>
              <p:cNvSpPr>
                <a:spLocks noChangeArrowheads="1"/>
              </p:cNvSpPr>
              <p:nvPr/>
            </p:nvSpPr>
            <p:spPr bwMode="auto">
              <a:xfrm>
                <a:off x="2731" y="1292"/>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89" name="Oval 38"/>
              <p:cNvSpPr>
                <a:spLocks noChangeArrowheads="1"/>
              </p:cNvSpPr>
              <p:nvPr/>
            </p:nvSpPr>
            <p:spPr bwMode="auto">
              <a:xfrm>
                <a:off x="2782" y="132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0" name="Oval 39"/>
              <p:cNvSpPr>
                <a:spLocks noChangeArrowheads="1"/>
              </p:cNvSpPr>
              <p:nvPr/>
            </p:nvSpPr>
            <p:spPr bwMode="auto">
              <a:xfrm>
                <a:off x="2832" y="1289"/>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1" name="Oval 40"/>
              <p:cNvSpPr>
                <a:spLocks noChangeArrowheads="1"/>
              </p:cNvSpPr>
              <p:nvPr/>
            </p:nvSpPr>
            <p:spPr bwMode="auto">
              <a:xfrm>
                <a:off x="2882" y="1206"/>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2" name="Oval 41"/>
              <p:cNvSpPr>
                <a:spLocks noChangeArrowheads="1"/>
              </p:cNvSpPr>
              <p:nvPr/>
            </p:nvSpPr>
            <p:spPr bwMode="auto">
              <a:xfrm>
                <a:off x="2933" y="125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3" name="Oval 42"/>
              <p:cNvSpPr>
                <a:spLocks noChangeArrowheads="1"/>
              </p:cNvSpPr>
              <p:nvPr/>
            </p:nvSpPr>
            <p:spPr bwMode="auto">
              <a:xfrm>
                <a:off x="2983" y="123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4" name="Oval 43"/>
              <p:cNvSpPr>
                <a:spLocks noChangeArrowheads="1"/>
              </p:cNvSpPr>
              <p:nvPr/>
            </p:nvSpPr>
            <p:spPr bwMode="auto">
              <a:xfrm>
                <a:off x="3034" y="1220"/>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5" name="Oval 44"/>
              <p:cNvSpPr>
                <a:spLocks noChangeArrowheads="1"/>
              </p:cNvSpPr>
              <p:nvPr/>
            </p:nvSpPr>
            <p:spPr bwMode="auto">
              <a:xfrm>
                <a:off x="3084" y="117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6" name="Oval 45"/>
              <p:cNvSpPr>
                <a:spLocks noChangeArrowheads="1"/>
              </p:cNvSpPr>
              <p:nvPr/>
            </p:nvSpPr>
            <p:spPr bwMode="auto">
              <a:xfrm>
                <a:off x="3134" y="1231"/>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7" name="Oval 46"/>
              <p:cNvSpPr>
                <a:spLocks noChangeArrowheads="1"/>
              </p:cNvSpPr>
              <p:nvPr/>
            </p:nvSpPr>
            <p:spPr bwMode="auto">
              <a:xfrm>
                <a:off x="3185" y="117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8" name="Oval 47"/>
              <p:cNvSpPr>
                <a:spLocks noChangeArrowheads="1"/>
              </p:cNvSpPr>
              <p:nvPr/>
            </p:nvSpPr>
            <p:spPr bwMode="auto">
              <a:xfrm>
                <a:off x="3235" y="117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99" name="Oval 48"/>
              <p:cNvSpPr>
                <a:spLocks noChangeArrowheads="1"/>
              </p:cNvSpPr>
              <p:nvPr/>
            </p:nvSpPr>
            <p:spPr bwMode="auto">
              <a:xfrm>
                <a:off x="3286" y="1184"/>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0" name="Oval 49"/>
              <p:cNvSpPr>
                <a:spLocks noChangeArrowheads="1"/>
              </p:cNvSpPr>
              <p:nvPr/>
            </p:nvSpPr>
            <p:spPr bwMode="auto">
              <a:xfrm>
                <a:off x="3336" y="1202"/>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1" name="Oval 50"/>
              <p:cNvSpPr>
                <a:spLocks noChangeArrowheads="1"/>
              </p:cNvSpPr>
              <p:nvPr/>
            </p:nvSpPr>
            <p:spPr bwMode="auto">
              <a:xfrm>
                <a:off x="3386" y="1134"/>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2" name="Oval 51"/>
              <p:cNvSpPr>
                <a:spLocks noChangeArrowheads="1"/>
              </p:cNvSpPr>
              <p:nvPr/>
            </p:nvSpPr>
            <p:spPr bwMode="auto">
              <a:xfrm>
                <a:off x="3437" y="118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3" name="Oval 52"/>
              <p:cNvSpPr>
                <a:spLocks noChangeArrowheads="1"/>
              </p:cNvSpPr>
              <p:nvPr/>
            </p:nvSpPr>
            <p:spPr bwMode="auto">
              <a:xfrm>
                <a:off x="3487" y="113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4" name="Oval 53"/>
              <p:cNvSpPr>
                <a:spLocks noChangeArrowheads="1"/>
              </p:cNvSpPr>
              <p:nvPr/>
            </p:nvSpPr>
            <p:spPr bwMode="auto">
              <a:xfrm>
                <a:off x="3538" y="112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5" name="Oval 54"/>
              <p:cNvSpPr>
                <a:spLocks noChangeArrowheads="1"/>
              </p:cNvSpPr>
              <p:nvPr/>
            </p:nvSpPr>
            <p:spPr bwMode="auto">
              <a:xfrm>
                <a:off x="3588" y="1116"/>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6" name="Oval 55"/>
              <p:cNvSpPr>
                <a:spLocks noChangeArrowheads="1"/>
              </p:cNvSpPr>
              <p:nvPr/>
            </p:nvSpPr>
            <p:spPr bwMode="auto">
              <a:xfrm>
                <a:off x="3638" y="1109"/>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7" name="Oval 56"/>
              <p:cNvSpPr>
                <a:spLocks noChangeArrowheads="1"/>
              </p:cNvSpPr>
              <p:nvPr/>
            </p:nvSpPr>
            <p:spPr bwMode="auto">
              <a:xfrm>
                <a:off x="3689" y="110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8" name="Oval 57"/>
              <p:cNvSpPr>
                <a:spLocks noChangeArrowheads="1"/>
              </p:cNvSpPr>
              <p:nvPr/>
            </p:nvSpPr>
            <p:spPr bwMode="auto">
              <a:xfrm>
                <a:off x="3739" y="107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09" name="Oval 58"/>
              <p:cNvSpPr>
                <a:spLocks noChangeArrowheads="1"/>
              </p:cNvSpPr>
              <p:nvPr/>
            </p:nvSpPr>
            <p:spPr bwMode="auto">
              <a:xfrm>
                <a:off x="3790" y="107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0" name="Oval 59"/>
              <p:cNvSpPr>
                <a:spLocks noChangeArrowheads="1"/>
              </p:cNvSpPr>
              <p:nvPr/>
            </p:nvSpPr>
            <p:spPr bwMode="auto">
              <a:xfrm>
                <a:off x="3840" y="1062"/>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1" name="Oval 60"/>
              <p:cNvSpPr>
                <a:spLocks noChangeArrowheads="1"/>
              </p:cNvSpPr>
              <p:nvPr/>
            </p:nvSpPr>
            <p:spPr bwMode="auto">
              <a:xfrm>
                <a:off x="3894" y="1073"/>
                <a:ext cx="22"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2" name="Oval 61"/>
              <p:cNvSpPr>
                <a:spLocks noChangeArrowheads="1"/>
              </p:cNvSpPr>
              <p:nvPr/>
            </p:nvSpPr>
            <p:spPr bwMode="auto">
              <a:xfrm>
                <a:off x="3944" y="1058"/>
                <a:ext cx="26"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3" name="Oval 62"/>
              <p:cNvSpPr>
                <a:spLocks noChangeArrowheads="1"/>
              </p:cNvSpPr>
              <p:nvPr/>
            </p:nvSpPr>
            <p:spPr bwMode="auto">
              <a:xfrm>
                <a:off x="3995" y="1019"/>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4" name="Oval 63"/>
              <p:cNvSpPr>
                <a:spLocks noChangeArrowheads="1"/>
              </p:cNvSpPr>
              <p:nvPr/>
            </p:nvSpPr>
            <p:spPr bwMode="auto">
              <a:xfrm>
                <a:off x="4045" y="103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5" name="Oval 64"/>
              <p:cNvSpPr>
                <a:spLocks noChangeArrowheads="1"/>
              </p:cNvSpPr>
              <p:nvPr/>
            </p:nvSpPr>
            <p:spPr bwMode="auto">
              <a:xfrm>
                <a:off x="4096" y="105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6" name="Oval 65"/>
              <p:cNvSpPr>
                <a:spLocks noChangeArrowheads="1"/>
              </p:cNvSpPr>
              <p:nvPr/>
            </p:nvSpPr>
            <p:spPr bwMode="auto">
              <a:xfrm>
                <a:off x="4146" y="108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7" name="Oval 66"/>
              <p:cNvSpPr>
                <a:spLocks noChangeArrowheads="1"/>
              </p:cNvSpPr>
              <p:nvPr/>
            </p:nvSpPr>
            <p:spPr bwMode="auto">
              <a:xfrm>
                <a:off x="4196" y="994"/>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8" name="Oval 67"/>
              <p:cNvSpPr>
                <a:spLocks noChangeArrowheads="1"/>
              </p:cNvSpPr>
              <p:nvPr/>
            </p:nvSpPr>
            <p:spPr bwMode="auto">
              <a:xfrm>
                <a:off x="4247" y="99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19" name="Oval 68"/>
              <p:cNvSpPr>
                <a:spLocks noChangeArrowheads="1"/>
              </p:cNvSpPr>
              <p:nvPr/>
            </p:nvSpPr>
            <p:spPr bwMode="auto">
              <a:xfrm>
                <a:off x="4297" y="1008"/>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0" name="Oval 69"/>
              <p:cNvSpPr>
                <a:spLocks noChangeArrowheads="1"/>
              </p:cNvSpPr>
              <p:nvPr/>
            </p:nvSpPr>
            <p:spPr bwMode="auto">
              <a:xfrm>
                <a:off x="4348" y="986"/>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1" name="Oval 70"/>
              <p:cNvSpPr>
                <a:spLocks noChangeArrowheads="1"/>
              </p:cNvSpPr>
              <p:nvPr/>
            </p:nvSpPr>
            <p:spPr bwMode="auto">
              <a:xfrm>
                <a:off x="4398" y="96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2" name="Oval 71"/>
              <p:cNvSpPr>
                <a:spLocks noChangeArrowheads="1"/>
              </p:cNvSpPr>
              <p:nvPr/>
            </p:nvSpPr>
            <p:spPr bwMode="auto">
              <a:xfrm>
                <a:off x="4448" y="994"/>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3" name="Oval 72"/>
              <p:cNvSpPr>
                <a:spLocks noChangeArrowheads="1"/>
              </p:cNvSpPr>
              <p:nvPr/>
            </p:nvSpPr>
            <p:spPr bwMode="auto">
              <a:xfrm>
                <a:off x="4499" y="94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4" name="Oval 73"/>
              <p:cNvSpPr>
                <a:spLocks noChangeArrowheads="1"/>
              </p:cNvSpPr>
              <p:nvPr/>
            </p:nvSpPr>
            <p:spPr bwMode="auto">
              <a:xfrm>
                <a:off x="4549" y="958"/>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5" name="Oval 74"/>
              <p:cNvSpPr>
                <a:spLocks noChangeArrowheads="1"/>
              </p:cNvSpPr>
              <p:nvPr/>
            </p:nvSpPr>
            <p:spPr bwMode="auto">
              <a:xfrm>
                <a:off x="4600" y="94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6" name="Oval 75"/>
              <p:cNvSpPr>
                <a:spLocks noChangeArrowheads="1"/>
              </p:cNvSpPr>
              <p:nvPr/>
            </p:nvSpPr>
            <p:spPr bwMode="auto">
              <a:xfrm>
                <a:off x="4650" y="95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7" name="Oval 76"/>
              <p:cNvSpPr>
                <a:spLocks noChangeArrowheads="1"/>
              </p:cNvSpPr>
              <p:nvPr/>
            </p:nvSpPr>
            <p:spPr bwMode="auto">
              <a:xfrm>
                <a:off x="4700" y="965"/>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8" name="Oval 77"/>
              <p:cNvSpPr>
                <a:spLocks noChangeArrowheads="1"/>
              </p:cNvSpPr>
              <p:nvPr/>
            </p:nvSpPr>
            <p:spPr bwMode="auto">
              <a:xfrm>
                <a:off x="4751" y="947"/>
                <a:ext cx="25" cy="21"/>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29" name="Oval 78"/>
              <p:cNvSpPr>
                <a:spLocks noChangeArrowheads="1"/>
              </p:cNvSpPr>
              <p:nvPr/>
            </p:nvSpPr>
            <p:spPr bwMode="auto">
              <a:xfrm>
                <a:off x="4801" y="958"/>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30" name="Oval 79"/>
              <p:cNvSpPr>
                <a:spLocks noChangeArrowheads="1"/>
              </p:cNvSpPr>
              <p:nvPr/>
            </p:nvSpPr>
            <p:spPr bwMode="auto">
              <a:xfrm>
                <a:off x="4852" y="92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31" name="Oval 80"/>
              <p:cNvSpPr>
                <a:spLocks noChangeArrowheads="1"/>
              </p:cNvSpPr>
              <p:nvPr/>
            </p:nvSpPr>
            <p:spPr bwMode="auto">
              <a:xfrm>
                <a:off x="4902" y="90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32" name="Oval 81"/>
              <p:cNvSpPr>
                <a:spLocks noChangeArrowheads="1"/>
              </p:cNvSpPr>
              <p:nvPr/>
            </p:nvSpPr>
            <p:spPr bwMode="auto">
              <a:xfrm>
                <a:off x="4952" y="900"/>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33" name="Oval 82"/>
              <p:cNvSpPr>
                <a:spLocks noChangeArrowheads="1"/>
              </p:cNvSpPr>
              <p:nvPr/>
            </p:nvSpPr>
            <p:spPr bwMode="auto">
              <a:xfrm>
                <a:off x="5003" y="91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34" name="Oval 83"/>
              <p:cNvSpPr>
                <a:spLocks noChangeArrowheads="1"/>
              </p:cNvSpPr>
              <p:nvPr/>
            </p:nvSpPr>
            <p:spPr bwMode="auto">
              <a:xfrm>
                <a:off x="5053" y="90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35" name="Oval 84"/>
              <p:cNvSpPr>
                <a:spLocks noChangeArrowheads="1"/>
              </p:cNvSpPr>
              <p:nvPr/>
            </p:nvSpPr>
            <p:spPr bwMode="auto">
              <a:xfrm>
                <a:off x="5104" y="860"/>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36" name="Oval 85"/>
              <p:cNvSpPr>
                <a:spLocks noChangeArrowheads="1"/>
              </p:cNvSpPr>
              <p:nvPr/>
            </p:nvSpPr>
            <p:spPr bwMode="auto">
              <a:xfrm>
                <a:off x="5154" y="896"/>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37" name="Oval 86"/>
              <p:cNvSpPr>
                <a:spLocks noChangeArrowheads="1"/>
              </p:cNvSpPr>
              <p:nvPr/>
            </p:nvSpPr>
            <p:spPr bwMode="auto">
              <a:xfrm>
                <a:off x="5204" y="889"/>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38" name="Oval 87"/>
              <p:cNvSpPr>
                <a:spLocks noChangeArrowheads="1"/>
              </p:cNvSpPr>
              <p:nvPr/>
            </p:nvSpPr>
            <p:spPr bwMode="auto">
              <a:xfrm>
                <a:off x="5255" y="886"/>
                <a:ext cx="25" cy="21"/>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39" name="Oval 88"/>
              <p:cNvSpPr>
                <a:spLocks noChangeArrowheads="1"/>
              </p:cNvSpPr>
              <p:nvPr/>
            </p:nvSpPr>
            <p:spPr bwMode="auto">
              <a:xfrm>
                <a:off x="5305" y="868"/>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0" name="Oval 89"/>
              <p:cNvSpPr>
                <a:spLocks noChangeArrowheads="1"/>
              </p:cNvSpPr>
              <p:nvPr/>
            </p:nvSpPr>
            <p:spPr bwMode="auto">
              <a:xfrm>
                <a:off x="5356" y="882"/>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1" name="Oval 90"/>
              <p:cNvSpPr>
                <a:spLocks noChangeArrowheads="1"/>
              </p:cNvSpPr>
              <p:nvPr/>
            </p:nvSpPr>
            <p:spPr bwMode="auto">
              <a:xfrm>
                <a:off x="5406" y="85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2" name="Oval 91"/>
              <p:cNvSpPr>
                <a:spLocks noChangeArrowheads="1"/>
              </p:cNvSpPr>
              <p:nvPr/>
            </p:nvSpPr>
            <p:spPr bwMode="auto">
              <a:xfrm>
                <a:off x="5456" y="871"/>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3" name="Oval 92"/>
              <p:cNvSpPr>
                <a:spLocks noChangeArrowheads="1"/>
              </p:cNvSpPr>
              <p:nvPr/>
            </p:nvSpPr>
            <p:spPr bwMode="auto">
              <a:xfrm>
                <a:off x="5507" y="832"/>
                <a:ext cx="25" cy="21"/>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4" name="Oval 93"/>
              <p:cNvSpPr>
                <a:spLocks noChangeArrowheads="1"/>
              </p:cNvSpPr>
              <p:nvPr/>
            </p:nvSpPr>
            <p:spPr bwMode="auto">
              <a:xfrm>
                <a:off x="5557" y="85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5" name="Oval 94"/>
              <p:cNvSpPr>
                <a:spLocks noChangeArrowheads="1"/>
              </p:cNvSpPr>
              <p:nvPr/>
            </p:nvSpPr>
            <p:spPr bwMode="auto">
              <a:xfrm>
                <a:off x="5608" y="85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6" name="Oval 95"/>
              <p:cNvSpPr>
                <a:spLocks noChangeArrowheads="1"/>
              </p:cNvSpPr>
              <p:nvPr/>
            </p:nvSpPr>
            <p:spPr bwMode="auto">
              <a:xfrm>
                <a:off x="5662" y="846"/>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7" name="Oval 96"/>
              <p:cNvSpPr>
                <a:spLocks noChangeArrowheads="1"/>
              </p:cNvSpPr>
              <p:nvPr/>
            </p:nvSpPr>
            <p:spPr bwMode="auto">
              <a:xfrm>
                <a:off x="5712" y="83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8" name="Oval 97"/>
              <p:cNvSpPr>
                <a:spLocks noChangeArrowheads="1"/>
              </p:cNvSpPr>
              <p:nvPr/>
            </p:nvSpPr>
            <p:spPr bwMode="auto">
              <a:xfrm>
                <a:off x="5762" y="817"/>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49" name="Oval 98"/>
              <p:cNvSpPr>
                <a:spLocks noChangeArrowheads="1"/>
              </p:cNvSpPr>
              <p:nvPr/>
            </p:nvSpPr>
            <p:spPr bwMode="auto">
              <a:xfrm>
                <a:off x="5813" y="85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0" name="Oval 99"/>
              <p:cNvSpPr>
                <a:spLocks noChangeArrowheads="1"/>
              </p:cNvSpPr>
              <p:nvPr/>
            </p:nvSpPr>
            <p:spPr bwMode="auto">
              <a:xfrm>
                <a:off x="5863" y="80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1" name="Oval 100"/>
              <p:cNvSpPr>
                <a:spLocks noChangeArrowheads="1"/>
              </p:cNvSpPr>
              <p:nvPr/>
            </p:nvSpPr>
            <p:spPr bwMode="auto">
              <a:xfrm>
                <a:off x="5914" y="832"/>
                <a:ext cx="25" cy="21"/>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2" name="Oval 101"/>
              <p:cNvSpPr>
                <a:spLocks noChangeArrowheads="1"/>
              </p:cNvSpPr>
              <p:nvPr/>
            </p:nvSpPr>
            <p:spPr bwMode="auto">
              <a:xfrm>
                <a:off x="5964" y="806"/>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3" name="Oval 102"/>
              <p:cNvSpPr>
                <a:spLocks noChangeArrowheads="1"/>
              </p:cNvSpPr>
              <p:nvPr/>
            </p:nvSpPr>
            <p:spPr bwMode="auto">
              <a:xfrm>
                <a:off x="6014" y="803"/>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4" name="Oval 103"/>
              <p:cNvSpPr>
                <a:spLocks noChangeArrowheads="1"/>
              </p:cNvSpPr>
              <p:nvPr/>
            </p:nvSpPr>
            <p:spPr bwMode="auto">
              <a:xfrm>
                <a:off x="6065" y="81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5" name="Oval 104"/>
              <p:cNvSpPr>
                <a:spLocks noChangeArrowheads="1"/>
              </p:cNvSpPr>
              <p:nvPr/>
            </p:nvSpPr>
            <p:spPr bwMode="auto">
              <a:xfrm>
                <a:off x="6115" y="788"/>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6" name="Oval 105"/>
              <p:cNvSpPr>
                <a:spLocks noChangeArrowheads="1"/>
              </p:cNvSpPr>
              <p:nvPr/>
            </p:nvSpPr>
            <p:spPr bwMode="auto">
              <a:xfrm>
                <a:off x="6166" y="796"/>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7" name="Oval 106"/>
              <p:cNvSpPr>
                <a:spLocks noChangeArrowheads="1"/>
              </p:cNvSpPr>
              <p:nvPr/>
            </p:nvSpPr>
            <p:spPr bwMode="auto">
              <a:xfrm>
                <a:off x="6216" y="82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8" name="Oval 107"/>
              <p:cNvSpPr>
                <a:spLocks noChangeArrowheads="1"/>
              </p:cNvSpPr>
              <p:nvPr/>
            </p:nvSpPr>
            <p:spPr bwMode="auto">
              <a:xfrm>
                <a:off x="6266" y="792"/>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59" name="Oval 108"/>
              <p:cNvSpPr>
                <a:spLocks noChangeArrowheads="1"/>
              </p:cNvSpPr>
              <p:nvPr/>
            </p:nvSpPr>
            <p:spPr bwMode="auto">
              <a:xfrm>
                <a:off x="6317" y="792"/>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0" name="Oval 109"/>
              <p:cNvSpPr>
                <a:spLocks noChangeArrowheads="1"/>
              </p:cNvSpPr>
              <p:nvPr/>
            </p:nvSpPr>
            <p:spPr bwMode="auto">
              <a:xfrm>
                <a:off x="6367" y="792"/>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1" name="Oval 110"/>
              <p:cNvSpPr>
                <a:spLocks noChangeArrowheads="1"/>
              </p:cNvSpPr>
              <p:nvPr/>
            </p:nvSpPr>
            <p:spPr bwMode="auto">
              <a:xfrm>
                <a:off x="6418" y="78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2" name="Oval 111"/>
              <p:cNvSpPr>
                <a:spLocks noChangeArrowheads="1"/>
              </p:cNvSpPr>
              <p:nvPr/>
            </p:nvSpPr>
            <p:spPr bwMode="auto">
              <a:xfrm>
                <a:off x="6468" y="749"/>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3" name="Oval 112"/>
              <p:cNvSpPr>
                <a:spLocks noChangeArrowheads="1"/>
              </p:cNvSpPr>
              <p:nvPr/>
            </p:nvSpPr>
            <p:spPr bwMode="auto">
              <a:xfrm>
                <a:off x="6518" y="788"/>
                <a:ext cx="26"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4" name="Oval 113"/>
              <p:cNvSpPr>
                <a:spLocks noChangeArrowheads="1"/>
              </p:cNvSpPr>
              <p:nvPr/>
            </p:nvSpPr>
            <p:spPr bwMode="auto">
              <a:xfrm>
                <a:off x="6569" y="799"/>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5" name="Freeform 114"/>
              <p:cNvSpPr>
                <a:spLocks/>
              </p:cNvSpPr>
              <p:nvPr/>
            </p:nvSpPr>
            <p:spPr bwMode="auto">
              <a:xfrm>
                <a:off x="1558" y="3348"/>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6" name="Freeform 115"/>
              <p:cNvSpPr>
                <a:spLocks/>
              </p:cNvSpPr>
              <p:nvPr/>
            </p:nvSpPr>
            <p:spPr bwMode="auto">
              <a:xfrm>
                <a:off x="1608" y="3240"/>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7" name="Freeform 116"/>
              <p:cNvSpPr>
                <a:spLocks/>
              </p:cNvSpPr>
              <p:nvPr/>
            </p:nvSpPr>
            <p:spPr bwMode="auto">
              <a:xfrm>
                <a:off x="1658" y="3316"/>
                <a:ext cx="47" cy="43"/>
              </a:xfrm>
              <a:custGeom>
                <a:avLst/>
                <a:gdLst>
                  <a:gd name="T0" fmla="*/ 26 w 47"/>
                  <a:gd name="T1" fmla="*/ 0 h 43"/>
                  <a:gd name="T2" fmla="*/ 0 w 47"/>
                  <a:gd name="T3" fmla="*/ 43 h 43"/>
                  <a:gd name="T4" fmla="*/ 47 w 47"/>
                  <a:gd name="T5" fmla="*/ 43 h 43"/>
                  <a:gd name="T6" fmla="*/ 26 w 47"/>
                  <a:gd name="T7" fmla="*/ 0 h 43"/>
                </a:gdLst>
                <a:ahLst/>
                <a:cxnLst>
                  <a:cxn ang="0">
                    <a:pos x="T0" y="T1"/>
                  </a:cxn>
                  <a:cxn ang="0">
                    <a:pos x="T2" y="T3"/>
                  </a:cxn>
                  <a:cxn ang="0">
                    <a:pos x="T4" y="T5"/>
                  </a:cxn>
                  <a:cxn ang="0">
                    <a:pos x="T6" y="T7"/>
                  </a:cxn>
                </a:cxnLst>
                <a:rect l="0" t="0" r="r" b="b"/>
                <a:pathLst>
                  <a:path w="47" h="43">
                    <a:moveTo>
                      <a:pt x="26" y="0"/>
                    </a:moveTo>
                    <a:lnTo>
                      <a:pt x="0" y="43"/>
                    </a:lnTo>
                    <a:lnTo>
                      <a:pt x="47" y="43"/>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8" name="Freeform 117"/>
              <p:cNvSpPr>
                <a:spLocks/>
              </p:cNvSpPr>
              <p:nvPr/>
            </p:nvSpPr>
            <p:spPr bwMode="auto">
              <a:xfrm>
                <a:off x="1709" y="3056"/>
                <a:ext cx="47" cy="44"/>
              </a:xfrm>
              <a:custGeom>
                <a:avLst/>
                <a:gdLst>
                  <a:gd name="T0" fmla="*/ 25 w 47"/>
                  <a:gd name="T1" fmla="*/ 0 h 44"/>
                  <a:gd name="T2" fmla="*/ 0 w 47"/>
                  <a:gd name="T3" fmla="*/ 44 h 44"/>
                  <a:gd name="T4" fmla="*/ 47 w 47"/>
                  <a:gd name="T5" fmla="*/ 44 h 44"/>
                  <a:gd name="T6" fmla="*/ 25 w 47"/>
                  <a:gd name="T7" fmla="*/ 0 h 44"/>
                </a:gdLst>
                <a:ahLst/>
                <a:cxnLst>
                  <a:cxn ang="0">
                    <a:pos x="T0" y="T1"/>
                  </a:cxn>
                  <a:cxn ang="0">
                    <a:pos x="T2" y="T3"/>
                  </a:cxn>
                  <a:cxn ang="0">
                    <a:pos x="T4" y="T5"/>
                  </a:cxn>
                  <a:cxn ang="0">
                    <a:pos x="T6" y="T7"/>
                  </a:cxn>
                </a:cxnLst>
                <a:rect l="0" t="0" r="r" b="b"/>
                <a:pathLst>
                  <a:path w="47" h="44">
                    <a:moveTo>
                      <a:pt x="25" y="0"/>
                    </a:moveTo>
                    <a:lnTo>
                      <a:pt x="0" y="44"/>
                    </a:lnTo>
                    <a:lnTo>
                      <a:pt x="47" y="44"/>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69" name="Freeform 118"/>
              <p:cNvSpPr>
                <a:spLocks/>
              </p:cNvSpPr>
              <p:nvPr/>
            </p:nvSpPr>
            <p:spPr bwMode="auto">
              <a:xfrm>
                <a:off x="1759" y="3236"/>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70" name="Freeform 119"/>
              <p:cNvSpPr>
                <a:spLocks/>
              </p:cNvSpPr>
              <p:nvPr/>
            </p:nvSpPr>
            <p:spPr bwMode="auto">
              <a:xfrm>
                <a:off x="1810" y="2995"/>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71" name="Freeform 120"/>
              <p:cNvSpPr>
                <a:spLocks/>
              </p:cNvSpPr>
              <p:nvPr/>
            </p:nvSpPr>
            <p:spPr bwMode="auto">
              <a:xfrm>
                <a:off x="1860" y="2898"/>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72" name="Freeform 121"/>
              <p:cNvSpPr>
                <a:spLocks/>
              </p:cNvSpPr>
              <p:nvPr/>
            </p:nvSpPr>
            <p:spPr bwMode="auto">
              <a:xfrm>
                <a:off x="1910" y="2855"/>
                <a:ext cx="47" cy="43"/>
              </a:xfrm>
              <a:custGeom>
                <a:avLst/>
                <a:gdLst>
                  <a:gd name="T0" fmla="*/ 26 w 47"/>
                  <a:gd name="T1" fmla="*/ 0 h 43"/>
                  <a:gd name="T2" fmla="*/ 0 w 47"/>
                  <a:gd name="T3" fmla="*/ 43 h 43"/>
                  <a:gd name="T4" fmla="*/ 47 w 47"/>
                  <a:gd name="T5" fmla="*/ 43 h 43"/>
                  <a:gd name="T6" fmla="*/ 26 w 47"/>
                  <a:gd name="T7" fmla="*/ 0 h 43"/>
                </a:gdLst>
                <a:ahLst/>
                <a:cxnLst>
                  <a:cxn ang="0">
                    <a:pos x="T0" y="T1"/>
                  </a:cxn>
                  <a:cxn ang="0">
                    <a:pos x="T2" y="T3"/>
                  </a:cxn>
                  <a:cxn ang="0">
                    <a:pos x="T4" y="T5"/>
                  </a:cxn>
                  <a:cxn ang="0">
                    <a:pos x="T6" y="T7"/>
                  </a:cxn>
                </a:cxnLst>
                <a:rect l="0" t="0" r="r" b="b"/>
                <a:pathLst>
                  <a:path w="47" h="43">
                    <a:moveTo>
                      <a:pt x="26" y="0"/>
                    </a:moveTo>
                    <a:lnTo>
                      <a:pt x="0" y="43"/>
                    </a:lnTo>
                    <a:lnTo>
                      <a:pt x="47" y="43"/>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73" name="Freeform 122"/>
              <p:cNvSpPr>
                <a:spLocks/>
              </p:cNvSpPr>
              <p:nvPr/>
            </p:nvSpPr>
            <p:spPr bwMode="auto">
              <a:xfrm>
                <a:off x="1961" y="2779"/>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74" name="Freeform 123"/>
              <p:cNvSpPr>
                <a:spLocks/>
              </p:cNvSpPr>
              <p:nvPr/>
            </p:nvSpPr>
            <p:spPr bwMode="auto">
              <a:xfrm>
                <a:off x="2011" y="2700"/>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75" name="Freeform 124"/>
              <p:cNvSpPr>
                <a:spLocks/>
              </p:cNvSpPr>
              <p:nvPr/>
            </p:nvSpPr>
            <p:spPr bwMode="auto">
              <a:xfrm>
                <a:off x="2062" y="2722"/>
                <a:ext cx="46" cy="39"/>
              </a:xfrm>
              <a:custGeom>
                <a:avLst/>
                <a:gdLst>
                  <a:gd name="T0" fmla="*/ 25 w 46"/>
                  <a:gd name="T1" fmla="*/ 0 h 39"/>
                  <a:gd name="T2" fmla="*/ 0 w 46"/>
                  <a:gd name="T3" fmla="*/ 39 h 39"/>
                  <a:gd name="T4" fmla="*/ 46 w 46"/>
                  <a:gd name="T5" fmla="*/ 39 h 39"/>
                  <a:gd name="T6" fmla="*/ 25 w 46"/>
                  <a:gd name="T7" fmla="*/ 0 h 39"/>
                </a:gdLst>
                <a:ahLst/>
                <a:cxnLst>
                  <a:cxn ang="0">
                    <a:pos x="T0" y="T1"/>
                  </a:cxn>
                  <a:cxn ang="0">
                    <a:pos x="T2" y="T3"/>
                  </a:cxn>
                  <a:cxn ang="0">
                    <a:pos x="T4" y="T5"/>
                  </a:cxn>
                  <a:cxn ang="0">
                    <a:pos x="T6" y="T7"/>
                  </a:cxn>
                </a:cxnLst>
                <a:rect l="0" t="0" r="r" b="b"/>
                <a:pathLst>
                  <a:path w="46" h="39">
                    <a:moveTo>
                      <a:pt x="25" y="0"/>
                    </a:moveTo>
                    <a:lnTo>
                      <a:pt x="0" y="39"/>
                    </a:lnTo>
                    <a:lnTo>
                      <a:pt x="46"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76" name="Freeform 125"/>
              <p:cNvSpPr>
                <a:spLocks/>
              </p:cNvSpPr>
              <p:nvPr/>
            </p:nvSpPr>
            <p:spPr bwMode="auto">
              <a:xfrm>
                <a:off x="2112" y="2905"/>
                <a:ext cx="50" cy="40"/>
              </a:xfrm>
              <a:custGeom>
                <a:avLst/>
                <a:gdLst>
                  <a:gd name="T0" fmla="*/ 25 w 50"/>
                  <a:gd name="T1" fmla="*/ 0 h 40"/>
                  <a:gd name="T2" fmla="*/ 0 w 50"/>
                  <a:gd name="T3" fmla="*/ 40 h 40"/>
                  <a:gd name="T4" fmla="*/ 50 w 50"/>
                  <a:gd name="T5" fmla="*/ 40 h 40"/>
                  <a:gd name="T6" fmla="*/ 25 w 50"/>
                  <a:gd name="T7" fmla="*/ 0 h 40"/>
                </a:gdLst>
                <a:ahLst/>
                <a:cxnLst>
                  <a:cxn ang="0">
                    <a:pos x="T0" y="T1"/>
                  </a:cxn>
                  <a:cxn ang="0">
                    <a:pos x="T2" y="T3"/>
                  </a:cxn>
                  <a:cxn ang="0">
                    <a:pos x="T4" y="T5"/>
                  </a:cxn>
                  <a:cxn ang="0">
                    <a:pos x="T6" y="T7"/>
                  </a:cxn>
                </a:cxnLst>
                <a:rect l="0" t="0" r="r" b="b"/>
                <a:pathLst>
                  <a:path w="50" h="40">
                    <a:moveTo>
                      <a:pt x="25" y="0"/>
                    </a:moveTo>
                    <a:lnTo>
                      <a:pt x="0" y="40"/>
                    </a:lnTo>
                    <a:lnTo>
                      <a:pt x="50"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77" name="Freeform 126"/>
              <p:cNvSpPr>
                <a:spLocks/>
              </p:cNvSpPr>
              <p:nvPr/>
            </p:nvSpPr>
            <p:spPr bwMode="auto">
              <a:xfrm>
                <a:off x="2162" y="2884"/>
                <a:ext cx="51" cy="39"/>
              </a:xfrm>
              <a:custGeom>
                <a:avLst/>
                <a:gdLst>
                  <a:gd name="T0" fmla="*/ 26 w 51"/>
                  <a:gd name="T1" fmla="*/ 0 h 39"/>
                  <a:gd name="T2" fmla="*/ 0 w 51"/>
                  <a:gd name="T3" fmla="*/ 39 h 39"/>
                  <a:gd name="T4" fmla="*/ 51 w 51"/>
                  <a:gd name="T5" fmla="*/ 39 h 39"/>
                  <a:gd name="T6" fmla="*/ 26 w 51"/>
                  <a:gd name="T7" fmla="*/ 0 h 39"/>
                </a:gdLst>
                <a:ahLst/>
                <a:cxnLst>
                  <a:cxn ang="0">
                    <a:pos x="T0" y="T1"/>
                  </a:cxn>
                  <a:cxn ang="0">
                    <a:pos x="T2" y="T3"/>
                  </a:cxn>
                  <a:cxn ang="0">
                    <a:pos x="T4" y="T5"/>
                  </a:cxn>
                  <a:cxn ang="0">
                    <a:pos x="T6" y="T7"/>
                  </a:cxn>
                </a:cxnLst>
                <a:rect l="0" t="0" r="r" b="b"/>
                <a:pathLst>
                  <a:path w="51" h="39">
                    <a:moveTo>
                      <a:pt x="26" y="0"/>
                    </a:moveTo>
                    <a:lnTo>
                      <a:pt x="0" y="39"/>
                    </a:lnTo>
                    <a:lnTo>
                      <a:pt x="51" y="39"/>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78" name="Freeform 127"/>
              <p:cNvSpPr>
                <a:spLocks/>
              </p:cNvSpPr>
              <p:nvPr/>
            </p:nvSpPr>
            <p:spPr bwMode="auto">
              <a:xfrm>
                <a:off x="2213" y="2819"/>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79" name="Freeform 128"/>
              <p:cNvSpPr>
                <a:spLocks/>
              </p:cNvSpPr>
              <p:nvPr/>
            </p:nvSpPr>
            <p:spPr bwMode="auto">
              <a:xfrm>
                <a:off x="2263" y="2729"/>
                <a:ext cx="51" cy="39"/>
              </a:xfrm>
              <a:custGeom>
                <a:avLst/>
                <a:gdLst>
                  <a:gd name="T0" fmla="*/ 25 w 51"/>
                  <a:gd name="T1" fmla="*/ 0 h 39"/>
                  <a:gd name="T2" fmla="*/ 0 w 51"/>
                  <a:gd name="T3" fmla="*/ 39 h 39"/>
                  <a:gd name="T4" fmla="*/ 51 w 51"/>
                  <a:gd name="T5" fmla="*/ 39 h 39"/>
                  <a:gd name="T6" fmla="*/ 25 w 51"/>
                  <a:gd name="T7" fmla="*/ 0 h 39"/>
                </a:gdLst>
                <a:ahLst/>
                <a:cxnLst>
                  <a:cxn ang="0">
                    <a:pos x="T0" y="T1"/>
                  </a:cxn>
                  <a:cxn ang="0">
                    <a:pos x="T2" y="T3"/>
                  </a:cxn>
                  <a:cxn ang="0">
                    <a:pos x="T4" y="T5"/>
                  </a:cxn>
                  <a:cxn ang="0">
                    <a:pos x="T6" y="T7"/>
                  </a:cxn>
                </a:cxnLst>
                <a:rect l="0" t="0" r="r" b="b"/>
                <a:pathLst>
                  <a:path w="51" h="39">
                    <a:moveTo>
                      <a:pt x="25" y="0"/>
                    </a:moveTo>
                    <a:lnTo>
                      <a:pt x="0" y="39"/>
                    </a:lnTo>
                    <a:lnTo>
                      <a:pt x="51"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80" name="Freeform 129"/>
              <p:cNvSpPr>
                <a:spLocks/>
              </p:cNvSpPr>
              <p:nvPr/>
            </p:nvSpPr>
            <p:spPr bwMode="auto">
              <a:xfrm>
                <a:off x="2317" y="2527"/>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81" name="Freeform 130"/>
              <p:cNvSpPr>
                <a:spLocks/>
              </p:cNvSpPr>
              <p:nvPr/>
            </p:nvSpPr>
            <p:spPr bwMode="auto">
              <a:xfrm>
                <a:off x="2368" y="2642"/>
                <a:ext cx="46" cy="44"/>
              </a:xfrm>
              <a:custGeom>
                <a:avLst/>
                <a:gdLst>
                  <a:gd name="T0" fmla="*/ 21 w 46"/>
                  <a:gd name="T1" fmla="*/ 0 h 44"/>
                  <a:gd name="T2" fmla="*/ 0 w 46"/>
                  <a:gd name="T3" fmla="*/ 44 h 44"/>
                  <a:gd name="T4" fmla="*/ 46 w 46"/>
                  <a:gd name="T5" fmla="*/ 44 h 44"/>
                  <a:gd name="T6" fmla="*/ 21 w 46"/>
                  <a:gd name="T7" fmla="*/ 0 h 44"/>
                </a:gdLst>
                <a:ahLst/>
                <a:cxnLst>
                  <a:cxn ang="0">
                    <a:pos x="T0" y="T1"/>
                  </a:cxn>
                  <a:cxn ang="0">
                    <a:pos x="T2" y="T3"/>
                  </a:cxn>
                  <a:cxn ang="0">
                    <a:pos x="T4" y="T5"/>
                  </a:cxn>
                  <a:cxn ang="0">
                    <a:pos x="T6" y="T7"/>
                  </a:cxn>
                </a:cxnLst>
                <a:rect l="0" t="0" r="r" b="b"/>
                <a:pathLst>
                  <a:path w="46" h="44">
                    <a:moveTo>
                      <a:pt x="21" y="0"/>
                    </a:moveTo>
                    <a:lnTo>
                      <a:pt x="0" y="44"/>
                    </a:lnTo>
                    <a:lnTo>
                      <a:pt x="46" y="44"/>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82" name="Freeform 131"/>
              <p:cNvSpPr>
                <a:spLocks/>
              </p:cNvSpPr>
              <p:nvPr/>
            </p:nvSpPr>
            <p:spPr bwMode="auto">
              <a:xfrm>
                <a:off x="2418" y="2506"/>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83" name="Freeform 132"/>
              <p:cNvSpPr>
                <a:spLocks/>
              </p:cNvSpPr>
              <p:nvPr/>
            </p:nvSpPr>
            <p:spPr bwMode="auto">
              <a:xfrm>
                <a:off x="2468" y="2560"/>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84" name="Freeform 133"/>
              <p:cNvSpPr>
                <a:spLocks/>
              </p:cNvSpPr>
              <p:nvPr/>
            </p:nvSpPr>
            <p:spPr bwMode="auto">
              <a:xfrm>
                <a:off x="2519" y="2696"/>
                <a:ext cx="47" cy="44"/>
              </a:xfrm>
              <a:custGeom>
                <a:avLst/>
                <a:gdLst>
                  <a:gd name="T0" fmla="*/ 21 w 47"/>
                  <a:gd name="T1" fmla="*/ 0 h 44"/>
                  <a:gd name="T2" fmla="*/ 0 w 47"/>
                  <a:gd name="T3" fmla="*/ 44 h 44"/>
                  <a:gd name="T4" fmla="*/ 47 w 47"/>
                  <a:gd name="T5" fmla="*/ 44 h 44"/>
                  <a:gd name="T6" fmla="*/ 21 w 47"/>
                  <a:gd name="T7" fmla="*/ 0 h 44"/>
                </a:gdLst>
                <a:ahLst/>
                <a:cxnLst>
                  <a:cxn ang="0">
                    <a:pos x="T0" y="T1"/>
                  </a:cxn>
                  <a:cxn ang="0">
                    <a:pos x="T2" y="T3"/>
                  </a:cxn>
                  <a:cxn ang="0">
                    <a:pos x="T4" y="T5"/>
                  </a:cxn>
                  <a:cxn ang="0">
                    <a:pos x="T6" y="T7"/>
                  </a:cxn>
                </a:cxnLst>
                <a:rect l="0" t="0" r="r" b="b"/>
                <a:pathLst>
                  <a:path w="47" h="44">
                    <a:moveTo>
                      <a:pt x="21" y="0"/>
                    </a:moveTo>
                    <a:lnTo>
                      <a:pt x="0" y="44"/>
                    </a:lnTo>
                    <a:lnTo>
                      <a:pt x="47" y="44"/>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85" name="Freeform 134"/>
              <p:cNvSpPr>
                <a:spLocks/>
              </p:cNvSpPr>
              <p:nvPr/>
            </p:nvSpPr>
            <p:spPr bwMode="auto">
              <a:xfrm>
                <a:off x="2569" y="2329"/>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86" name="Freeform 135"/>
              <p:cNvSpPr>
                <a:spLocks/>
              </p:cNvSpPr>
              <p:nvPr/>
            </p:nvSpPr>
            <p:spPr bwMode="auto">
              <a:xfrm>
                <a:off x="2620" y="2495"/>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87" name="Freeform 136"/>
              <p:cNvSpPr>
                <a:spLocks/>
              </p:cNvSpPr>
              <p:nvPr/>
            </p:nvSpPr>
            <p:spPr bwMode="auto">
              <a:xfrm>
                <a:off x="2670" y="2545"/>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88" name="Freeform 137"/>
              <p:cNvSpPr>
                <a:spLocks/>
              </p:cNvSpPr>
              <p:nvPr/>
            </p:nvSpPr>
            <p:spPr bwMode="auto">
              <a:xfrm>
                <a:off x="2720" y="2538"/>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89" name="Freeform 138"/>
              <p:cNvSpPr>
                <a:spLocks/>
              </p:cNvSpPr>
              <p:nvPr/>
            </p:nvSpPr>
            <p:spPr bwMode="auto">
              <a:xfrm>
                <a:off x="2771" y="2538"/>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90" name="Freeform 139"/>
              <p:cNvSpPr>
                <a:spLocks/>
              </p:cNvSpPr>
              <p:nvPr/>
            </p:nvSpPr>
            <p:spPr bwMode="auto">
              <a:xfrm>
                <a:off x="2821" y="2398"/>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91" name="Freeform 140"/>
              <p:cNvSpPr>
                <a:spLocks/>
              </p:cNvSpPr>
              <p:nvPr/>
            </p:nvSpPr>
            <p:spPr bwMode="auto">
              <a:xfrm>
                <a:off x="2872" y="2488"/>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92" name="Freeform 141"/>
              <p:cNvSpPr>
                <a:spLocks/>
              </p:cNvSpPr>
              <p:nvPr/>
            </p:nvSpPr>
            <p:spPr bwMode="auto">
              <a:xfrm>
                <a:off x="2922" y="2506"/>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93" name="Freeform 142"/>
              <p:cNvSpPr>
                <a:spLocks/>
              </p:cNvSpPr>
              <p:nvPr/>
            </p:nvSpPr>
            <p:spPr bwMode="auto">
              <a:xfrm>
                <a:off x="2972" y="2473"/>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94" name="Freeform 143"/>
              <p:cNvSpPr>
                <a:spLocks/>
              </p:cNvSpPr>
              <p:nvPr/>
            </p:nvSpPr>
            <p:spPr bwMode="auto">
              <a:xfrm>
                <a:off x="3023" y="2326"/>
                <a:ext cx="47" cy="39"/>
              </a:xfrm>
              <a:custGeom>
                <a:avLst/>
                <a:gdLst>
                  <a:gd name="T0" fmla="*/ 21 w 47"/>
                  <a:gd name="T1" fmla="*/ 0 h 39"/>
                  <a:gd name="T2" fmla="*/ 0 w 47"/>
                  <a:gd name="T3" fmla="*/ 39 h 39"/>
                  <a:gd name="T4" fmla="*/ 47 w 47"/>
                  <a:gd name="T5" fmla="*/ 39 h 39"/>
                  <a:gd name="T6" fmla="*/ 21 w 47"/>
                  <a:gd name="T7" fmla="*/ 0 h 39"/>
                </a:gdLst>
                <a:ahLst/>
                <a:cxnLst>
                  <a:cxn ang="0">
                    <a:pos x="T0" y="T1"/>
                  </a:cxn>
                  <a:cxn ang="0">
                    <a:pos x="T2" y="T3"/>
                  </a:cxn>
                  <a:cxn ang="0">
                    <a:pos x="T4" y="T5"/>
                  </a:cxn>
                  <a:cxn ang="0">
                    <a:pos x="T6" y="T7"/>
                  </a:cxn>
                </a:cxnLst>
                <a:rect l="0" t="0" r="r" b="b"/>
                <a:pathLst>
                  <a:path w="47" h="39">
                    <a:moveTo>
                      <a:pt x="21" y="0"/>
                    </a:moveTo>
                    <a:lnTo>
                      <a:pt x="0" y="39"/>
                    </a:lnTo>
                    <a:lnTo>
                      <a:pt x="47"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95" name="Freeform 144"/>
              <p:cNvSpPr>
                <a:spLocks/>
              </p:cNvSpPr>
              <p:nvPr/>
            </p:nvSpPr>
            <p:spPr bwMode="auto">
              <a:xfrm>
                <a:off x="3073" y="2243"/>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96" name="Freeform 145"/>
              <p:cNvSpPr>
                <a:spLocks/>
              </p:cNvSpPr>
              <p:nvPr/>
            </p:nvSpPr>
            <p:spPr bwMode="auto">
              <a:xfrm>
                <a:off x="3124" y="2452"/>
                <a:ext cx="46" cy="39"/>
              </a:xfrm>
              <a:custGeom>
                <a:avLst/>
                <a:gdLst>
                  <a:gd name="T0" fmla="*/ 25 w 46"/>
                  <a:gd name="T1" fmla="*/ 0 h 39"/>
                  <a:gd name="T2" fmla="*/ 0 w 46"/>
                  <a:gd name="T3" fmla="*/ 39 h 39"/>
                  <a:gd name="T4" fmla="*/ 46 w 46"/>
                  <a:gd name="T5" fmla="*/ 39 h 39"/>
                  <a:gd name="T6" fmla="*/ 25 w 46"/>
                  <a:gd name="T7" fmla="*/ 0 h 39"/>
                </a:gdLst>
                <a:ahLst/>
                <a:cxnLst>
                  <a:cxn ang="0">
                    <a:pos x="T0" y="T1"/>
                  </a:cxn>
                  <a:cxn ang="0">
                    <a:pos x="T2" y="T3"/>
                  </a:cxn>
                  <a:cxn ang="0">
                    <a:pos x="T4" y="T5"/>
                  </a:cxn>
                  <a:cxn ang="0">
                    <a:pos x="T6" y="T7"/>
                  </a:cxn>
                </a:cxnLst>
                <a:rect l="0" t="0" r="r" b="b"/>
                <a:pathLst>
                  <a:path w="46" h="39">
                    <a:moveTo>
                      <a:pt x="25" y="0"/>
                    </a:moveTo>
                    <a:lnTo>
                      <a:pt x="0" y="39"/>
                    </a:lnTo>
                    <a:lnTo>
                      <a:pt x="46"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97" name="Freeform 146"/>
              <p:cNvSpPr>
                <a:spLocks/>
              </p:cNvSpPr>
              <p:nvPr/>
            </p:nvSpPr>
            <p:spPr bwMode="auto">
              <a:xfrm>
                <a:off x="3174" y="2185"/>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98" name="Freeform 147"/>
              <p:cNvSpPr>
                <a:spLocks/>
              </p:cNvSpPr>
              <p:nvPr/>
            </p:nvSpPr>
            <p:spPr bwMode="auto">
              <a:xfrm>
                <a:off x="3224" y="2254"/>
                <a:ext cx="47" cy="39"/>
              </a:xfrm>
              <a:custGeom>
                <a:avLst/>
                <a:gdLst>
                  <a:gd name="T0" fmla="*/ 26 w 47"/>
                  <a:gd name="T1" fmla="*/ 0 h 39"/>
                  <a:gd name="T2" fmla="*/ 0 w 47"/>
                  <a:gd name="T3" fmla="*/ 39 h 39"/>
                  <a:gd name="T4" fmla="*/ 47 w 47"/>
                  <a:gd name="T5" fmla="*/ 39 h 39"/>
                  <a:gd name="T6" fmla="*/ 26 w 47"/>
                  <a:gd name="T7" fmla="*/ 0 h 39"/>
                </a:gdLst>
                <a:ahLst/>
                <a:cxnLst>
                  <a:cxn ang="0">
                    <a:pos x="T0" y="T1"/>
                  </a:cxn>
                  <a:cxn ang="0">
                    <a:pos x="T2" y="T3"/>
                  </a:cxn>
                  <a:cxn ang="0">
                    <a:pos x="T4" y="T5"/>
                  </a:cxn>
                  <a:cxn ang="0">
                    <a:pos x="T6" y="T7"/>
                  </a:cxn>
                </a:cxnLst>
                <a:rect l="0" t="0" r="r" b="b"/>
                <a:pathLst>
                  <a:path w="47" h="39">
                    <a:moveTo>
                      <a:pt x="26" y="0"/>
                    </a:moveTo>
                    <a:lnTo>
                      <a:pt x="0" y="39"/>
                    </a:lnTo>
                    <a:lnTo>
                      <a:pt x="47" y="39"/>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699" name="Freeform 148"/>
              <p:cNvSpPr>
                <a:spLocks/>
              </p:cNvSpPr>
              <p:nvPr/>
            </p:nvSpPr>
            <p:spPr bwMode="auto">
              <a:xfrm>
                <a:off x="3275" y="2459"/>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0" name="Freeform 149"/>
              <p:cNvSpPr>
                <a:spLocks/>
              </p:cNvSpPr>
              <p:nvPr/>
            </p:nvSpPr>
            <p:spPr bwMode="auto">
              <a:xfrm>
                <a:off x="3325" y="2340"/>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1" name="Freeform 150"/>
              <p:cNvSpPr>
                <a:spLocks/>
              </p:cNvSpPr>
              <p:nvPr/>
            </p:nvSpPr>
            <p:spPr bwMode="auto">
              <a:xfrm>
                <a:off x="3376" y="2272"/>
                <a:ext cx="46" cy="39"/>
              </a:xfrm>
              <a:custGeom>
                <a:avLst/>
                <a:gdLst>
                  <a:gd name="T0" fmla="*/ 25 w 46"/>
                  <a:gd name="T1" fmla="*/ 0 h 39"/>
                  <a:gd name="T2" fmla="*/ 0 w 46"/>
                  <a:gd name="T3" fmla="*/ 39 h 39"/>
                  <a:gd name="T4" fmla="*/ 46 w 46"/>
                  <a:gd name="T5" fmla="*/ 39 h 39"/>
                  <a:gd name="T6" fmla="*/ 25 w 46"/>
                  <a:gd name="T7" fmla="*/ 0 h 39"/>
                </a:gdLst>
                <a:ahLst/>
                <a:cxnLst>
                  <a:cxn ang="0">
                    <a:pos x="T0" y="T1"/>
                  </a:cxn>
                  <a:cxn ang="0">
                    <a:pos x="T2" y="T3"/>
                  </a:cxn>
                  <a:cxn ang="0">
                    <a:pos x="T4" y="T5"/>
                  </a:cxn>
                  <a:cxn ang="0">
                    <a:pos x="T6" y="T7"/>
                  </a:cxn>
                </a:cxnLst>
                <a:rect l="0" t="0" r="r" b="b"/>
                <a:pathLst>
                  <a:path w="46" h="39">
                    <a:moveTo>
                      <a:pt x="25" y="0"/>
                    </a:moveTo>
                    <a:lnTo>
                      <a:pt x="0" y="39"/>
                    </a:lnTo>
                    <a:lnTo>
                      <a:pt x="46"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2" name="Freeform 151"/>
              <p:cNvSpPr>
                <a:spLocks/>
              </p:cNvSpPr>
              <p:nvPr/>
            </p:nvSpPr>
            <p:spPr bwMode="auto">
              <a:xfrm>
                <a:off x="3426" y="2250"/>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3" name="Freeform 152"/>
              <p:cNvSpPr>
                <a:spLocks/>
              </p:cNvSpPr>
              <p:nvPr/>
            </p:nvSpPr>
            <p:spPr bwMode="auto">
              <a:xfrm>
                <a:off x="3476" y="2056"/>
                <a:ext cx="47" cy="43"/>
              </a:xfrm>
              <a:custGeom>
                <a:avLst/>
                <a:gdLst>
                  <a:gd name="T0" fmla="*/ 26 w 47"/>
                  <a:gd name="T1" fmla="*/ 0 h 43"/>
                  <a:gd name="T2" fmla="*/ 0 w 47"/>
                  <a:gd name="T3" fmla="*/ 43 h 43"/>
                  <a:gd name="T4" fmla="*/ 47 w 47"/>
                  <a:gd name="T5" fmla="*/ 43 h 43"/>
                  <a:gd name="T6" fmla="*/ 26 w 47"/>
                  <a:gd name="T7" fmla="*/ 0 h 43"/>
                </a:gdLst>
                <a:ahLst/>
                <a:cxnLst>
                  <a:cxn ang="0">
                    <a:pos x="T0" y="T1"/>
                  </a:cxn>
                  <a:cxn ang="0">
                    <a:pos x="T2" y="T3"/>
                  </a:cxn>
                  <a:cxn ang="0">
                    <a:pos x="T4" y="T5"/>
                  </a:cxn>
                  <a:cxn ang="0">
                    <a:pos x="T6" y="T7"/>
                  </a:cxn>
                </a:cxnLst>
                <a:rect l="0" t="0" r="r" b="b"/>
                <a:pathLst>
                  <a:path w="47" h="43">
                    <a:moveTo>
                      <a:pt x="26" y="0"/>
                    </a:moveTo>
                    <a:lnTo>
                      <a:pt x="0" y="43"/>
                    </a:lnTo>
                    <a:lnTo>
                      <a:pt x="47" y="43"/>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4" name="Freeform 153"/>
              <p:cNvSpPr>
                <a:spLocks/>
              </p:cNvSpPr>
              <p:nvPr/>
            </p:nvSpPr>
            <p:spPr bwMode="auto">
              <a:xfrm>
                <a:off x="3527" y="2012"/>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5" name="Freeform 154"/>
              <p:cNvSpPr>
                <a:spLocks/>
              </p:cNvSpPr>
              <p:nvPr/>
            </p:nvSpPr>
            <p:spPr bwMode="auto">
              <a:xfrm>
                <a:off x="3577" y="2059"/>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6" name="Freeform 155"/>
              <p:cNvSpPr>
                <a:spLocks/>
              </p:cNvSpPr>
              <p:nvPr/>
            </p:nvSpPr>
            <p:spPr bwMode="auto">
              <a:xfrm>
                <a:off x="3628" y="1969"/>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7" name="Freeform 156"/>
              <p:cNvSpPr>
                <a:spLocks/>
              </p:cNvSpPr>
              <p:nvPr/>
            </p:nvSpPr>
            <p:spPr bwMode="auto">
              <a:xfrm>
                <a:off x="3678" y="1966"/>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8" name="Freeform 157"/>
              <p:cNvSpPr>
                <a:spLocks/>
              </p:cNvSpPr>
              <p:nvPr/>
            </p:nvSpPr>
            <p:spPr bwMode="auto">
              <a:xfrm>
                <a:off x="3728" y="1948"/>
                <a:ext cx="47" cy="39"/>
              </a:xfrm>
              <a:custGeom>
                <a:avLst/>
                <a:gdLst>
                  <a:gd name="T0" fmla="*/ 26 w 47"/>
                  <a:gd name="T1" fmla="*/ 0 h 39"/>
                  <a:gd name="T2" fmla="*/ 0 w 47"/>
                  <a:gd name="T3" fmla="*/ 39 h 39"/>
                  <a:gd name="T4" fmla="*/ 47 w 47"/>
                  <a:gd name="T5" fmla="*/ 39 h 39"/>
                  <a:gd name="T6" fmla="*/ 26 w 47"/>
                  <a:gd name="T7" fmla="*/ 0 h 39"/>
                </a:gdLst>
                <a:ahLst/>
                <a:cxnLst>
                  <a:cxn ang="0">
                    <a:pos x="T0" y="T1"/>
                  </a:cxn>
                  <a:cxn ang="0">
                    <a:pos x="T2" y="T3"/>
                  </a:cxn>
                  <a:cxn ang="0">
                    <a:pos x="T4" y="T5"/>
                  </a:cxn>
                  <a:cxn ang="0">
                    <a:pos x="T6" y="T7"/>
                  </a:cxn>
                </a:cxnLst>
                <a:rect l="0" t="0" r="r" b="b"/>
                <a:pathLst>
                  <a:path w="47" h="39">
                    <a:moveTo>
                      <a:pt x="26" y="0"/>
                    </a:moveTo>
                    <a:lnTo>
                      <a:pt x="0" y="39"/>
                    </a:lnTo>
                    <a:lnTo>
                      <a:pt x="47" y="39"/>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09" name="Freeform 158"/>
              <p:cNvSpPr>
                <a:spLocks/>
              </p:cNvSpPr>
              <p:nvPr/>
            </p:nvSpPr>
            <p:spPr bwMode="auto">
              <a:xfrm>
                <a:off x="3779" y="1832"/>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10" name="Freeform 159"/>
              <p:cNvSpPr>
                <a:spLocks/>
              </p:cNvSpPr>
              <p:nvPr/>
            </p:nvSpPr>
            <p:spPr bwMode="auto">
              <a:xfrm>
                <a:off x="3829" y="2207"/>
                <a:ext cx="51" cy="39"/>
              </a:xfrm>
              <a:custGeom>
                <a:avLst/>
                <a:gdLst>
                  <a:gd name="T0" fmla="*/ 25 w 51"/>
                  <a:gd name="T1" fmla="*/ 0 h 39"/>
                  <a:gd name="T2" fmla="*/ 0 w 51"/>
                  <a:gd name="T3" fmla="*/ 39 h 39"/>
                  <a:gd name="T4" fmla="*/ 51 w 51"/>
                  <a:gd name="T5" fmla="*/ 39 h 39"/>
                  <a:gd name="T6" fmla="*/ 25 w 51"/>
                  <a:gd name="T7" fmla="*/ 0 h 39"/>
                </a:gdLst>
                <a:ahLst/>
                <a:cxnLst>
                  <a:cxn ang="0">
                    <a:pos x="T0" y="T1"/>
                  </a:cxn>
                  <a:cxn ang="0">
                    <a:pos x="T2" y="T3"/>
                  </a:cxn>
                  <a:cxn ang="0">
                    <a:pos x="T4" y="T5"/>
                  </a:cxn>
                  <a:cxn ang="0">
                    <a:pos x="T6" y="T7"/>
                  </a:cxn>
                </a:cxnLst>
                <a:rect l="0" t="0" r="r" b="b"/>
                <a:pathLst>
                  <a:path w="51" h="39">
                    <a:moveTo>
                      <a:pt x="25" y="0"/>
                    </a:moveTo>
                    <a:lnTo>
                      <a:pt x="0" y="39"/>
                    </a:lnTo>
                    <a:lnTo>
                      <a:pt x="51"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11" name="Freeform 160"/>
              <p:cNvSpPr>
                <a:spLocks/>
              </p:cNvSpPr>
              <p:nvPr/>
            </p:nvSpPr>
            <p:spPr bwMode="auto">
              <a:xfrm>
                <a:off x="3880" y="1901"/>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12" name="Freeform 161"/>
              <p:cNvSpPr>
                <a:spLocks/>
              </p:cNvSpPr>
              <p:nvPr/>
            </p:nvSpPr>
            <p:spPr bwMode="auto">
              <a:xfrm>
                <a:off x="3930" y="1980"/>
                <a:ext cx="50" cy="40"/>
              </a:xfrm>
              <a:custGeom>
                <a:avLst/>
                <a:gdLst>
                  <a:gd name="T0" fmla="*/ 25 w 50"/>
                  <a:gd name="T1" fmla="*/ 0 h 40"/>
                  <a:gd name="T2" fmla="*/ 0 w 50"/>
                  <a:gd name="T3" fmla="*/ 40 h 40"/>
                  <a:gd name="T4" fmla="*/ 50 w 50"/>
                  <a:gd name="T5" fmla="*/ 40 h 40"/>
                  <a:gd name="T6" fmla="*/ 25 w 50"/>
                  <a:gd name="T7" fmla="*/ 0 h 40"/>
                </a:gdLst>
                <a:ahLst/>
                <a:cxnLst>
                  <a:cxn ang="0">
                    <a:pos x="T0" y="T1"/>
                  </a:cxn>
                  <a:cxn ang="0">
                    <a:pos x="T2" y="T3"/>
                  </a:cxn>
                  <a:cxn ang="0">
                    <a:pos x="T4" y="T5"/>
                  </a:cxn>
                  <a:cxn ang="0">
                    <a:pos x="T6" y="T7"/>
                  </a:cxn>
                </a:cxnLst>
                <a:rect l="0" t="0" r="r" b="b"/>
                <a:pathLst>
                  <a:path w="50" h="40">
                    <a:moveTo>
                      <a:pt x="25" y="0"/>
                    </a:moveTo>
                    <a:lnTo>
                      <a:pt x="0" y="40"/>
                    </a:lnTo>
                    <a:lnTo>
                      <a:pt x="50"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13" name="Freeform 162"/>
              <p:cNvSpPr>
                <a:spLocks/>
              </p:cNvSpPr>
              <p:nvPr/>
            </p:nvSpPr>
            <p:spPr bwMode="auto">
              <a:xfrm>
                <a:off x="3980" y="2092"/>
                <a:ext cx="51" cy="43"/>
              </a:xfrm>
              <a:custGeom>
                <a:avLst/>
                <a:gdLst>
                  <a:gd name="T0" fmla="*/ 26 w 51"/>
                  <a:gd name="T1" fmla="*/ 0 h 43"/>
                  <a:gd name="T2" fmla="*/ 0 w 51"/>
                  <a:gd name="T3" fmla="*/ 43 h 43"/>
                  <a:gd name="T4" fmla="*/ 51 w 51"/>
                  <a:gd name="T5" fmla="*/ 43 h 43"/>
                  <a:gd name="T6" fmla="*/ 26 w 51"/>
                  <a:gd name="T7" fmla="*/ 0 h 43"/>
                </a:gdLst>
                <a:ahLst/>
                <a:cxnLst>
                  <a:cxn ang="0">
                    <a:pos x="T0" y="T1"/>
                  </a:cxn>
                  <a:cxn ang="0">
                    <a:pos x="T2" y="T3"/>
                  </a:cxn>
                  <a:cxn ang="0">
                    <a:pos x="T4" y="T5"/>
                  </a:cxn>
                  <a:cxn ang="0">
                    <a:pos x="T6" y="T7"/>
                  </a:cxn>
                </a:cxnLst>
                <a:rect l="0" t="0" r="r" b="b"/>
                <a:pathLst>
                  <a:path w="51" h="43">
                    <a:moveTo>
                      <a:pt x="26" y="0"/>
                    </a:moveTo>
                    <a:lnTo>
                      <a:pt x="0" y="43"/>
                    </a:lnTo>
                    <a:lnTo>
                      <a:pt x="51" y="43"/>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14" name="Freeform 163"/>
              <p:cNvSpPr>
                <a:spLocks/>
              </p:cNvSpPr>
              <p:nvPr/>
            </p:nvSpPr>
            <p:spPr bwMode="auto">
              <a:xfrm>
                <a:off x="4031" y="2106"/>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15" name="Freeform 164"/>
              <p:cNvSpPr>
                <a:spLocks/>
              </p:cNvSpPr>
              <p:nvPr/>
            </p:nvSpPr>
            <p:spPr bwMode="auto">
              <a:xfrm>
                <a:off x="4085" y="1930"/>
                <a:ext cx="47" cy="39"/>
              </a:xfrm>
              <a:custGeom>
                <a:avLst/>
                <a:gdLst>
                  <a:gd name="T0" fmla="*/ 21 w 47"/>
                  <a:gd name="T1" fmla="*/ 0 h 39"/>
                  <a:gd name="T2" fmla="*/ 0 w 47"/>
                  <a:gd name="T3" fmla="*/ 39 h 39"/>
                  <a:gd name="T4" fmla="*/ 47 w 47"/>
                  <a:gd name="T5" fmla="*/ 39 h 39"/>
                  <a:gd name="T6" fmla="*/ 21 w 47"/>
                  <a:gd name="T7" fmla="*/ 0 h 39"/>
                </a:gdLst>
                <a:ahLst/>
                <a:cxnLst>
                  <a:cxn ang="0">
                    <a:pos x="T0" y="T1"/>
                  </a:cxn>
                  <a:cxn ang="0">
                    <a:pos x="T2" y="T3"/>
                  </a:cxn>
                  <a:cxn ang="0">
                    <a:pos x="T4" y="T5"/>
                  </a:cxn>
                  <a:cxn ang="0">
                    <a:pos x="T6" y="T7"/>
                  </a:cxn>
                </a:cxnLst>
                <a:rect l="0" t="0" r="r" b="b"/>
                <a:pathLst>
                  <a:path w="47" h="39">
                    <a:moveTo>
                      <a:pt x="21" y="0"/>
                    </a:moveTo>
                    <a:lnTo>
                      <a:pt x="0" y="39"/>
                    </a:lnTo>
                    <a:lnTo>
                      <a:pt x="47"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16" name="Freeform 165"/>
              <p:cNvSpPr>
                <a:spLocks/>
              </p:cNvSpPr>
              <p:nvPr/>
            </p:nvSpPr>
            <p:spPr bwMode="auto">
              <a:xfrm>
                <a:off x="4135" y="1829"/>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17" name="Freeform 166"/>
              <p:cNvSpPr>
                <a:spLocks/>
              </p:cNvSpPr>
              <p:nvPr/>
            </p:nvSpPr>
            <p:spPr bwMode="auto">
              <a:xfrm>
                <a:off x="4186" y="1966"/>
                <a:ext cx="46" cy="43"/>
              </a:xfrm>
              <a:custGeom>
                <a:avLst/>
                <a:gdLst>
                  <a:gd name="T0" fmla="*/ 21 w 46"/>
                  <a:gd name="T1" fmla="*/ 0 h 43"/>
                  <a:gd name="T2" fmla="*/ 0 w 46"/>
                  <a:gd name="T3" fmla="*/ 43 h 43"/>
                  <a:gd name="T4" fmla="*/ 46 w 46"/>
                  <a:gd name="T5" fmla="*/ 43 h 43"/>
                  <a:gd name="T6" fmla="*/ 21 w 46"/>
                  <a:gd name="T7" fmla="*/ 0 h 43"/>
                </a:gdLst>
                <a:ahLst/>
                <a:cxnLst>
                  <a:cxn ang="0">
                    <a:pos x="T0" y="T1"/>
                  </a:cxn>
                  <a:cxn ang="0">
                    <a:pos x="T2" y="T3"/>
                  </a:cxn>
                  <a:cxn ang="0">
                    <a:pos x="T4" y="T5"/>
                  </a:cxn>
                  <a:cxn ang="0">
                    <a:pos x="T6" y="T7"/>
                  </a:cxn>
                </a:cxnLst>
                <a:rect l="0" t="0" r="r" b="b"/>
                <a:pathLst>
                  <a:path w="46" h="43">
                    <a:moveTo>
                      <a:pt x="21" y="0"/>
                    </a:moveTo>
                    <a:lnTo>
                      <a:pt x="0" y="43"/>
                    </a:lnTo>
                    <a:lnTo>
                      <a:pt x="46" y="43"/>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18" name="Freeform 167"/>
              <p:cNvSpPr>
                <a:spLocks/>
              </p:cNvSpPr>
              <p:nvPr/>
            </p:nvSpPr>
            <p:spPr bwMode="auto">
              <a:xfrm>
                <a:off x="4236" y="1703"/>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19" name="Freeform 168"/>
              <p:cNvSpPr>
                <a:spLocks/>
              </p:cNvSpPr>
              <p:nvPr/>
            </p:nvSpPr>
            <p:spPr bwMode="auto">
              <a:xfrm>
                <a:off x="4286" y="1998"/>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20" name="Freeform 169"/>
              <p:cNvSpPr>
                <a:spLocks/>
              </p:cNvSpPr>
              <p:nvPr/>
            </p:nvSpPr>
            <p:spPr bwMode="auto">
              <a:xfrm>
                <a:off x="4337" y="1865"/>
                <a:ext cx="47" cy="43"/>
              </a:xfrm>
              <a:custGeom>
                <a:avLst/>
                <a:gdLst>
                  <a:gd name="T0" fmla="*/ 21 w 47"/>
                  <a:gd name="T1" fmla="*/ 0 h 43"/>
                  <a:gd name="T2" fmla="*/ 0 w 47"/>
                  <a:gd name="T3" fmla="*/ 43 h 43"/>
                  <a:gd name="T4" fmla="*/ 47 w 47"/>
                  <a:gd name="T5" fmla="*/ 43 h 43"/>
                  <a:gd name="T6" fmla="*/ 21 w 47"/>
                  <a:gd name="T7" fmla="*/ 0 h 43"/>
                </a:gdLst>
                <a:ahLst/>
                <a:cxnLst>
                  <a:cxn ang="0">
                    <a:pos x="T0" y="T1"/>
                  </a:cxn>
                  <a:cxn ang="0">
                    <a:pos x="T2" y="T3"/>
                  </a:cxn>
                  <a:cxn ang="0">
                    <a:pos x="T4" y="T5"/>
                  </a:cxn>
                  <a:cxn ang="0">
                    <a:pos x="T6" y="T7"/>
                  </a:cxn>
                </a:cxnLst>
                <a:rect l="0" t="0" r="r" b="b"/>
                <a:pathLst>
                  <a:path w="47" h="43">
                    <a:moveTo>
                      <a:pt x="21" y="0"/>
                    </a:moveTo>
                    <a:lnTo>
                      <a:pt x="0" y="43"/>
                    </a:lnTo>
                    <a:lnTo>
                      <a:pt x="47" y="43"/>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21" name="Freeform 170"/>
              <p:cNvSpPr>
                <a:spLocks/>
              </p:cNvSpPr>
              <p:nvPr/>
            </p:nvSpPr>
            <p:spPr bwMode="auto">
              <a:xfrm>
                <a:off x="4387" y="1786"/>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22" name="Freeform 171"/>
              <p:cNvSpPr>
                <a:spLocks/>
              </p:cNvSpPr>
              <p:nvPr/>
            </p:nvSpPr>
            <p:spPr bwMode="auto">
              <a:xfrm>
                <a:off x="4438" y="1998"/>
                <a:ext cx="46" cy="40"/>
              </a:xfrm>
              <a:custGeom>
                <a:avLst/>
                <a:gdLst>
                  <a:gd name="T0" fmla="*/ 21 w 46"/>
                  <a:gd name="T1" fmla="*/ 0 h 40"/>
                  <a:gd name="T2" fmla="*/ 0 w 46"/>
                  <a:gd name="T3" fmla="*/ 40 h 40"/>
                  <a:gd name="T4" fmla="*/ 46 w 46"/>
                  <a:gd name="T5" fmla="*/ 40 h 40"/>
                  <a:gd name="T6" fmla="*/ 21 w 46"/>
                  <a:gd name="T7" fmla="*/ 0 h 40"/>
                </a:gdLst>
                <a:ahLst/>
                <a:cxnLst>
                  <a:cxn ang="0">
                    <a:pos x="T0" y="T1"/>
                  </a:cxn>
                  <a:cxn ang="0">
                    <a:pos x="T2" y="T3"/>
                  </a:cxn>
                  <a:cxn ang="0">
                    <a:pos x="T4" y="T5"/>
                  </a:cxn>
                  <a:cxn ang="0">
                    <a:pos x="T6" y="T7"/>
                  </a:cxn>
                </a:cxnLst>
                <a:rect l="0" t="0" r="r" b="b"/>
                <a:pathLst>
                  <a:path w="46" h="40">
                    <a:moveTo>
                      <a:pt x="21" y="0"/>
                    </a:moveTo>
                    <a:lnTo>
                      <a:pt x="0" y="40"/>
                    </a:lnTo>
                    <a:lnTo>
                      <a:pt x="46" y="40"/>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23" name="Freeform 172"/>
              <p:cNvSpPr>
                <a:spLocks/>
              </p:cNvSpPr>
              <p:nvPr/>
            </p:nvSpPr>
            <p:spPr bwMode="auto">
              <a:xfrm>
                <a:off x="4488" y="2081"/>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24" name="Freeform 173"/>
              <p:cNvSpPr>
                <a:spLocks/>
              </p:cNvSpPr>
              <p:nvPr/>
            </p:nvSpPr>
            <p:spPr bwMode="auto">
              <a:xfrm>
                <a:off x="4538" y="1843"/>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25" name="Freeform 174"/>
              <p:cNvSpPr>
                <a:spLocks/>
              </p:cNvSpPr>
              <p:nvPr/>
            </p:nvSpPr>
            <p:spPr bwMode="auto">
              <a:xfrm>
                <a:off x="4589" y="1969"/>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26" name="Freeform 175"/>
              <p:cNvSpPr>
                <a:spLocks/>
              </p:cNvSpPr>
              <p:nvPr/>
            </p:nvSpPr>
            <p:spPr bwMode="auto">
              <a:xfrm>
                <a:off x="4639" y="1674"/>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27" name="Freeform 176"/>
              <p:cNvSpPr>
                <a:spLocks/>
              </p:cNvSpPr>
              <p:nvPr/>
            </p:nvSpPr>
            <p:spPr bwMode="auto">
              <a:xfrm>
                <a:off x="4690" y="1876"/>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28" name="Freeform 177"/>
              <p:cNvSpPr>
                <a:spLocks/>
              </p:cNvSpPr>
              <p:nvPr/>
            </p:nvSpPr>
            <p:spPr bwMode="auto">
              <a:xfrm>
                <a:off x="4740" y="1922"/>
                <a:ext cx="47" cy="44"/>
              </a:xfrm>
              <a:custGeom>
                <a:avLst/>
                <a:gdLst>
                  <a:gd name="T0" fmla="*/ 22 w 47"/>
                  <a:gd name="T1" fmla="*/ 0 h 44"/>
                  <a:gd name="T2" fmla="*/ 0 w 47"/>
                  <a:gd name="T3" fmla="*/ 44 h 44"/>
                  <a:gd name="T4" fmla="*/ 47 w 47"/>
                  <a:gd name="T5" fmla="*/ 44 h 44"/>
                  <a:gd name="T6" fmla="*/ 22 w 47"/>
                  <a:gd name="T7" fmla="*/ 0 h 44"/>
                </a:gdLst>
                <a:ahLst/>
                <a:cxnLst>
                  <a:cxn ang="0">
                    <a:pos x="T0" y="T1"/>
                  </a:cxn>
                  <a:cxn ang="0">
                    <a:pos x="T2" y="T3"/>
                  </a:cxn>
                  <a:cxn ang="0">
                    <a:pos x="T4" y="T5"/>
                  </a:cxn>
                  <a:cxn ang="0">
                    <a:pos x="T6" y="T7"/>
                  </a:cxn>
                </a:cxnLst>
                <a:rect l="0" t="0" r="r" b="b"/>
                <a:pathLst>
                  <a:path w="47" h="44">
                    <a:moveTo>
                      <a:pt x="22" y="0"/>
                    </a:moveTo>
                    <a:lnTo>
                      <a:pt x="0" y="44"/>
                    </a:lnTo>
                    <a:lnTo>
                      <a:pt x="47" y="44"/>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29" name="Freeform 178"/>
              <p:cNvSpPr>
                <a:spLocks/>
              </p:cNvSpPr>
              <p:nvPr/>
            </p:nvSpPr>
            <p:spPr bwMode="auto">
              <a:xfrm>
                <a:off x="4790" y="1562"/>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30" name="Freeform 179"/>
              <p:cNvSpPr>
                <a:spLocks/>
              </p:cNvSpPr>
              <p:nvPr/>
            </p:nvSpPr>
            <p:spPr bwMode="auto">
              <a:xfrm>
                <a:off x="4841" y="1832"/>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31" name="Freeform 180"/>
              <p:cNvSpPr>
                <a:spLocks/>
              </p:cNvSpPr>
              <p:nvPr/>
            </p:nvSpPr>
            <p:spPr bwMode="auto">
              <a:xfrm>
                <a:off x="4891" y="1883"/>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32" name="Freeform 181"/>
              <p:cNvSpPr>
                <a:spLocks/>
              </p:cNvSpPr>
              <p:nvPr/>
            </p:nvSpPr>
            <p:spPr bwMode="auto">
              <a:xfrm>
                <a:off x="4942" y="1771"/>
                <a:ext cx="46" cy="43"/>
              </a:xfrm>
              <a:custGeom>
                <a:avLst/>
                <a:gdLst>
                  <a:gd name="T0" fmla="*/ 25 w 46"/>
                  <a:gd name="T1" fmla="*/ 0 h 43"/>
                  <a:gd name="T2" fmla="*/ 0 w 46"/>
                  <a:gd name="T3" fmla="*/ 43 h 43"/>
                  <a:gd name="T4" fmla="*/ 46 w 46"/>
                  <a:gd name="T5" fmla="*/ 43 h 43"/>
                  <a:gd name="T6" fmla="*/ 25 w 46"/>
                  <a:gd name="T7" fmla="*/ 0 h 43"/>
                </a:gdLst>
                <a:ahLst/>
                <a:cxnLst>
                  <a:cxn ang="0">
                    <a:pos x="T0" y="T1"/>
                  </a:cxn>
                  <a:cxn ang="0">
                    <a:pos x="T2" y="T3"/>
                  </a:cxn>
                  <a:cxn ang="0">
                    <a:pos x="T4" y="T5"/>
                  </a:cxn>
                  <a:cxn ang="0">
                    <a:pos x="T6" y="T7"/>
                  </a:cxn>
                </a:cxnLst>
                <a:rect l="0" t="0" r="r" b="b"/>
                <a:pathLst>
                  <a:path w="46" h="43">
                    <a:moveTo>
                      <a:pt x="25" y="0"/>
                    </a:moveTo>
                    <a:lnTo>
                      <a:pt x="0" y="43"/>
                    </a:lnTo>
                    <a:lnTo>
                      <a:pt x="46"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33" name="Freeform 182"/>
              <p:cNvSpPr>
                <a:spLocks/>
              </p:cNvSpPr>
              <p:nvPr/>
            </p:nvSpPr>
            <p:spPr bwMode="auto">
              <a:xfrm>
                <a:off x="4992" y="1645"/>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34" name="Freeform 183"/>
              <p:cNvSpPr>
                <a:spLocks/>
              </p:cNvSpPr>
              <p:nvPr/>
            </p:nvSpPr>
            <p:spPr bwMode="auto">
              <a:xfrm>
                <a:off x="5042" y="1624"/>
                <a:ext cx="47" cy="43"/>
              </a:xfrm>
              <a:custGeom>
                <a:avLst/>
                <a:gdLst>
                  <a:gd name="T0" fmla="*/ 26 w 47"/>
                  <a:gd name="T1" fmla="*/ 0 h 43"/>
                  <a:gd name="T2" fmla="*/ 0 w 47"/>
                  <a:gd name="T3" fmla="*/ 43 h 43"/>
                  <a:gd name="T4" fmla="*/ 47 w 47"/>
                  <a:gd name="T5" fmla="*/ 43 h 43"/>
                  <a:gd name="T6" fmla="*/ 26 w 47"/>
                  <a:gd name="T7" fmla="*/ 0 h 43"/>
                </a:gdLst>
                <a:ahLst/>
                <a:cxnLst>
                  <a:cxn ang="0">
                    <a:pos x="T0" y="T1"/>
                  </a:cxn>
                  <a:cxn ang="0">
                    <a:pos x="T2" y="T3"/>
                  </a:cxn>
                  <a:cxn ang="0">
                    <a:pos x="T4" y="T5"/>
                  </a:cxn>
                  <a:cxn ang="0">
                    <a:pos x="T6" y="T7"/>
                  </a:cxn>
                </a:cxnLst>
                <a:rect l="0" t="0" r="r" b="b"/>
                <a:pathLst>
                  <a:path w="47" h="43">
                    <a:moveTo>
                      <a:pt x="26" y="0"/>
                    </a:moveTo>
                    <a:lnTo>
                      <a:pt x="0" y="43"/>
                    </a:lnTo>
                    <a:lnTo>
                      <a:pt x="47" y="43"/>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35" name="Freeform 184"/>
              <p:cNvSpPr>
                <a:spLocks/>
              </p:cNvSpPr>
              <p:nvPr/>
            </p:nvSpPr>
            <p:spPr bwMode="auto">
              <a:xfrm>
                <a:off x="5093" y="1807"/>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36" name="Freeform 185"/>
              <p:cNvSpPr>
                <a:spLocks/>
              </p:cNvSpPr>
              <p:nvPr/>
            </p:nvSpPr>
            <p:spPr bwMode="auto">
              <a:xfrm>
                <a:off x="5143" y="1728"/>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37" name="Freeform 186"/>
              <p:cNvSpPr>
                <a:spLocks/>
              </p:cNvSpPr>
              <p:nvPr/>
            </p:nvSpPr>
            <p:spPr bwMode="auto">
              <a:xfrm>
                <a:off x="5194" y="1357"/>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38" name="Freeform 187"/>
              <p:cNvSpPr>
                <a:spLocks/>
              </p:cNvSpPr>
              <p:nvPr/>
            </p:nvSpPr>
            <p:spPr bwMode="auto">
              <a:xfrm>
                <a:off x="5244" y="1642"/>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39" name="Freeform 188"/>
              <p:cNvSpPr>
                <a:spLocks/>
              </p:cNvSpPr>
              <p:nvPr/>
            </p:nvSpPr>
            <p:spPr bwMode="auto">
              <a:xfrm>
                <a:off x="5294" y="1724"/>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40" name="Freeform 189"/>
              <p:cNvSpPr>
                <a:spLocks/>
              </p:cNvSpPr>
              <p:nvPr/>
            </p:nvSpPr>
            <p:spPr bwMode="auto">
              <a:xfrm>
                <a:off x="5345" y="1523"/>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41" name="Freeform 190"/>
              <p:cNvSpPr>
                <a:spLocks/>
              </p:cNvSpPr>
              <p:nvPr/>
            </p:nvSpPr>
            <p:spPr bwMode="auto">
              <a:xfrm>
                <a:off x="5395" y="1742"/>
                <a:ext cx="47" cy="44"/>
              </a:xfrm>
              <a:custGeom>
                <a:avLst/>
                <a:gdLst>
                  <a:gd name="T0" fmla="*/ 25 w 47"/>
                  <a:gd name="T1" fmla="*/ 0 h 44"/>
                  <a:gd name="T2" fmla="*/ 0 w 47"/>
                  <a:gd name="T3" fmla="*/ 44 h 44"/>
                  <a:gd name="T4" fmla="*/ 47 w 47"/>
                  <a:gd name="T5" fmla="*/ 44 h 44"/>
                  <a:gd name="T6" fmla="*/ 25 w 47"/>
                  <a:gd name="T7" fmla="*/ 0 h 44"/>
                </a:gdLst>
                <a:ahLst/>
                <a:cxnLst>
                  <a:cxn ang="0">
                    <a:pos x="T0" y="T1"/>
                  </a:cxn>
                  <a:cxn ang="0">
                    <a:pos x="T2" y="T3"/>
                  </a:cxn>
                  <a:cxn ang="0">
                    <a:pos x="T4" y="T5"/>
                  </a:cxn>
                  <a:cxn ang="0">
                    <a:pos x="T6" y="T7"/>
                  </a:cxn>
                </a:cxnLst>
                <a:rect l="0" t="0" r="r" b="b"/>
                <a:pathLst>
                  <a:path w="47" h="44">
                    <a:moveTo>
                      <a:pt x="25" y="0"/>
                    </a:moveTo>
                    <a:lnTo>
                      <a:pt x="0" y="44"/>
                    </a:lnTo>
                    <a:lnTo>
                      <a:pt x="47" y="44"/>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42" name="Freeform 191"/>
              <p:cNvSpPr>
                <a:spLocks/>
              </p:cNvSpPr>
              <p:nvPr/>
            </p:nvSpPr>
            <p:spPr bwMode="auto">
              <a:xfrm>
                <a:off x="5446" y="1631"/>
                <a:ext cx="46" cy="43"/>
              </a:xfrm>
              <a:custGeom>
                <a:avLst/>
                <a:gdLst>
                  <a:gd name="T0" fmla="*/ 25 w 46"/>
                  <a:gd name="T1" fmla="*/ 0 h 43"/>
                  <a:gd name="T2" fmla="*/ 0 w 46"/>
                  <a:gd name="T3" fmla="*/ 43 h 43"/>
                  <a:gd name="T4" fmla="*/ 46 w 46"/>
                  <a:gd name="T5" fmla="*/ 43 h 43"/>
                  <a:gd name="T6" fmla="*/ 25 w 46"/>
                  <a:gd name="T7" fmla="*/ 0 h 43"/>
                </a:gdLst>
                <a:ahLst/>
                <a:cxnLst>
                  <a:cxn ang="0">
                    <a:pos x="T0" y="T1"/>
                  </a:cxn>
                  <a:cxn ang="0">
                    <a:pos x="T2" y="T3"/>
                  </a:cxn>
                  <a:cxn ang="0">
                    <a:pos x="T4" y="T5"/>
                  </a:cxn>
                  <a:cxn ang="0">
                    <a:pos x="T6" y="T7"/>
                  </a:cxn>
                </a:cxnLst>
                <a:rect l="0" t="0" r="r" b="b"/>
                <a:pathLst>
                  <a:path w="46" h="43">
                    <a:moveTo>
                      <a:pt x="25" y="0"/>
                    </a:moveTo>
                    <a:lnTo>
                      <a:pt x="0" y="43"/>
                    </a:lnTo>
                    <a:lnTo>
                      <a:pt x="46"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43" name="Freeform 192"/>
              <p:cNvSpPr>
                <a:spLocks/>
              </p:cNvSpPr>
              <p:nvPr/>
            </p:nvSpPr>
            <p:spPr bwMode="auto">
              <a:xfrm>
                <a:off x="5496" y="1548"/>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44" name="Freeform 193"/>
              <p:cNvSpPr>
                <a:spLocks/>
              </p:cNvSpPr>
              <p:nvPr/>
            </p:nvSpPr>
            <p:spPr bwMode="auto">
              <a:xfrm>
                <a:off x="5546" y="1552"/>
                <a:ext cx="51" cy="39"/>
              </a:xfrm>
              <a:custGeom>
                <a:avLst/>
                <a:gdLst>
                  <a:gd name="T0" fmla="*/ 26 w 51"/>
                  <a:gd name="T1" fmla="*/ 0 h 39"/>
                  <a:gd name="T2" fmla="*/ 0 w 51"/>
                  <a:gd name="T3" fmla="*/ 39 h 39"/>
                  <a:gd name="T4" fmla="*/ 51 w 51"/>
                  <a:gd name="T5" fmla="*/ 39 h 39"/>
                  <a:gd name="T6" fmla="*/ 26 w 51"/>
                  <a:gd name="T7" fmla="*/ 0 h 39"/>
                </a:gdLst>
                <a:ahLst/>
                <a:cxnLst>
                  <a:cxn ang="0">
                    <a:pos x="T0" y="T1"/>
                  </a:cxn>
                  <a:cxn ang="0">
                    <a:pos x="T2" y="T3"/>
                  </a:cxn>
                  <a:cxn ang="0">
                    <a:pos x="T4" y="T5"/>
                  </a:cxn>
                  <a:cxn ang="0">
                    <a:pos x="T6" y="T7"/>
                  </a:cxn>
                </a:cxnLst>
                <a:rect l="0" t="0" r="r" b="b"/>
                <a:pathLst>
                  <a:path w="51" h="39">
                    <a:moveTo>
                      <a:pt x="26" y="0"/>
                    </a:moveTo>
                    <a:lnTo>
                      <a:pt x="0" y="39"/>
                    </a:lnTo>
                    <a:lnTo>
                      <a:pt x="51" y="39"/>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45" name="Freeform 194"/>
              <p:cNvSpPr>
                <a:spLocks/>
              </p:cNvSpPr>
              <p:nvPr/>
            </p:nvSpPr>
            <p:spPr bwMode="auto">
              <a:xfrm>
                <a:off x="5597" y="1332"/>
                <a:ext cx="50" cy="40"/>
              </a:xfrm>
              <a:custGeom>
                <a:avLst/>
                <a:gdLst>
                  <a:gd name="T0" fmla="*/ 25 w 50"/>
                  <a:gd name="T1" fmla="*/ 0 h 40"/>
                  <a:gd name="T2" fmla="*/ 0 w 50"/>
                  <a:gd name="T3" fmla="*/ 40 h 40"/>
                  <a:gd name="T4" fmla="*/ 50 w 50"/>
                  <a:gd name="T5" fmla="*/ 40 h 40"/>
                  <a:gd name="T6" fmla="*/ 25 w 50"/>
                  <a:gd name="T7" fmla="*/ 0 h 40"/>
                </a:gdLst>
                <a:ahLst/>
                <a:cxnLst>
                  <a:cxn ang="0">
                    <a:pos x="T0" y="T1"/>
                  </a:cxn>
                  <a:cxn ang="0">
                    <a:pos x="T2" y="T3"/>
                  </a:cxn>
                  <a:cxn ang="0">
                    <a:pos x="T4" y="T5"/>
                  </a:cxn>
                  <a:cxn ang="0">
                    <a:pos x="T6" y="T7"/>
                  </a:cxn>
                </a:cxnLst>
                <a:rect l="0" t="0" r="r" b="b"/>
                <a:pathLst>
                  <a:path w="50" h="40">
                    <a:moveTo>
                      <a:pt x="25" y="0"/>
                    </a:moveTo>
                    <a:lnTo>
                      <a:pt x="0" y="40"/>
                    </a:lnTo>
                    <a:lnTo>
                      <a:pt x="50"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46" name="Freeform 195"/>
              <p:cNvSpPr>
                <a:spLocks/>
              </p:cNvSpPr>
              <p:nvPr/>
            </p:nvSpPr>
            <p:spPr bwMode="auto">
              <a:xfrm>
                <a:off x="5647" y="1544"/>
                <a:ext cx="51" cy="44"/>
              </a:xfrm>
              <a:custGeom>
                <a:avLst/>
                <a:gdLst>
                  <a:gd name="T0" fmla="*/ 25 w 51"/>
                  <a:gd name="T1" fmla="*/ 0 h 44"/>
                  <a:gd name="T2" fmla="*/ 0 w 51"/>
                  <a:gd name="T3" fmla="*/ 44 h 44"/>
                  <a:gd name="T4" fmla="*/ 51 w 51"/>
                  <a:gd name="T5" fmla="*/ 44 h 44"/>
                  <a:gd name="T6" fmla="*/ 25 w 51"/>
                  <a:gd name="T7" fmla="*/ 0 h 44"/>
                </a:gdLst>
                <a:ahLst/>
                <a:cxnLst>
                  <a:cxn ang="0">
                    <a:pos x="T0" y="T1"/>
                  </a:cxn>
                  <a:cxn ang="0">
                    <a:pos x="T2" y="T3"/>
                  </a:cxn>
                  <a:cxn ang="0">
                    <a:pos x="T4" y="T5"/>
                  </a:cxn>
                  <a:cxn ang="0">
                    <a:pos x="T6" y="T7"/>
                  </a:cxn>
                </a:cxnLst>
                <a:rect l="0" t="0" r="r" b="b"/>
                <a:pathLst>
                  <a:path w="51" h="44">
                    <a:moveTo>
                      <a:pt x="25" y="0"/>
                    </a:moveTo>
                    <a:lnTo>
                      <a:pt x="0" y="44"/>
                    </a:lnTo>
                    <a:lnTo>
                      <a:pt x="51" y="44"/>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47" name="Freeform 196"/>
              <p:cNvSpPr>
                <a:spLocks/>
              </p:cNvSpPr>
              <p:nvPr/>
            </p:nvSpPr>
            <p:spPr bwMode="auto">
              <a:xfrm>
                <a:off x="5698" y="1606"/>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48" name="Freeform 197"/>
              <p:cNvSpPr>
                <a:spLocks/>
              </p:cNvSpPr>
              <p:nvPr/>
            </p:nvSpPr>
            <p:spPr bwMode="auto">
              <a:xfrm>
                <a:off x="5752" y="1436"/>
                <a:ext cx="46" cy="44"/>
              </a:xfrm>
              <a:custGeom>
                <a:avLst/>
                <a:gdLst>
                  <a:gd name="T0" fmla="*/ 21 w 46"/>
                  <a:gd name="T1" fmla="*/ 0 h 44"/>
                  <a:gd name="T2" fmla="*/ 0 w 46"/>
                  <a:gd name="T3" fmla="*/ 44 h 44"/>
                  <a:gd name="T4" fmla="*/ 46 w 46"/>
                  <a:gd name="T5" fmla="*/ 44 h 44"/>
                  <a:gd name="T6" fmla="*/ 21 w 46"/>
                  <a:gd name="T7" fmla="*/ 0 h 44"/>
                </a:gdLst>
                <a:ahLst/>
                <a:cxnLst>
                  <a:cxn ang="0">
                    <a:pos x="T0" y="T1"/>
                  </a:cxn>
                  <a:cxn ang="0">
                    <a:pos x="T2" y="T3"/>
                  </a:cxn>
                  <a:cxn ang="0">
                    <a:pos x="T4" y="T5"/>
                  </a:cxn>
                  <a:cxn ang="0">
                    <a:pos x="T6" y="T7"/>
                  </a:cxn>
                </a:cxnLst>
                <a:rect l="0" t="0" r="r" b="b"/>
                <a:pathLst>
                  <a:path w="46" h="44">
                    <a:moveTo>
                      <a:pt x="21" y="0"/>
                    </a:moveTo>
                    <a:lnTo>
                      <a:pt x="0" y="44"/>
                    </a:lnTo>
                    <a:lnTo>
                      <a:pt x="46" y="44"/>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49" name="Freeform 198"/>
              <p:cNvSpPr>
                <a:spLocks/>
              </p:cNvSpPr>
              <p:nvPr/>
            </p:nvSpPr>
            <p:spPr bwMode="auto">
              <a:xfrm>
                <a:off x="5802" y="1526"/>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50" name="Freeform 199"/>
              <p:cNvSpPr>
                <a:spLocks/>
              </p:cNvSpPr>
              <p:nvPr/>
            </p:nvSpPr>
            <p:spPr bwMode="auto">
              <a:xfrm>
                <a:off x="5852" y="1346"/>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51" name="Freeform 200"/>
              <p:cNvSpPr>
                <a:spLocks/>
              </p:cNvSpPr>
              <p:nvPr/>
            </p:nvSpPr>
            <p:spPr bwMode="auto">
              <a:xfrm>
                <a:off x="5903" y="1350"/>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52" name="Freeform 201"/>
              <p:cNvSpPr>
                <a:spLocks/>
              </p:cNvSpPr>
              <p:nvPr/>
            </p:nvSpPr>
            <p:spPr bwMode="auto">
              <a:xfrm>
                <a:off x="5953" y="1296"/>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53" name="Freeform 202"/>
              <p:cNvSpPr>
                <a:spLocks/>
              </p:cNvSpPr>
              <p:nvPr/>
            </p:nvSpPr>
            <p:spPr bwMode="auto">
              <a:xfrm>
                <a:off x="6004" y="1462"/>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54" name="Freeform 203"/>
              <p:cNvSpPr>
                <a:spLocks/>
              </p:cNvSpPr>
              <p:nvPr/>
            </p:nvSpPr>
            <p:spPr bwMode="auto">
              <a:xfrm>
                <a:off x="6054" y="1386"/>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755" name="Freeform 204"/>
              <p:cNvSpPr>
                <a:spLocks/>
              </p:cNvSpPr>
              <p:nvPr/>
            </p:nvSpPr>
            <p:spPr bwMode="auto">
              <a:xfrm>
                <a:off x="6104" y="1246"/>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grpSp>
          <p:nvGrpSpPr>
            <p:cNvPr id="6" name="Group 406"/>
            <p:cNvGrpSpPr>
              <a:grpSpLocks/>
            </p:cNvGrpSpPr>
            <p:nvPr/>
          </p:nvGrpSpPr>
          <p:grpSpPr bwMode="auto">
            <a:xfrm>
              <a:off x="1558" y="850"/>
              <a:ext cx="5036" cy="1677"/>
              <a:chOff x="1558" y="850"/>
              <a:chExt cx="5036" cy="1677"/>
            </a:xfrm>
          </p:grpSpPr>
          <p:sp>
            <p:nvSpPr>
              <p:cNvPr id="1939" name="Freeform 206"/>
              <p:cNvSpPr>
                <a:spLocks/>
              </p:cNvSpPr>
              <p:nvPr/>
            </p:nvSpPr>
            <p:spPr bwMode="auto">
              <a:xfrm>
                <a:off x="6155" y="1480"/>
                <a:ext cx="47" cy="39"/>
              </a:xfrm>
              <a:custGeom>
                <a:avLst/>
                <a:gdLst>
                  <a:gd name="T0" fmla="*/ 21 w 47"/>
                  <a:gd name="T1" fmla="*/ 0 h 39"/>
                  <a:gd name="T2" fmla="*/ 0 w 47"/>
                  <a:gd name="T3" fmla="*/ 39 h 39"/>
                  <a:gd name="T4" fmla="*/ 47 w 47"/>
                  <a:gd name="T5" fmla="*/ 39 h 39"/>
                  <a:gd name="T6" fmla="*/ 21 w 47"/>
                  <a:gd name="T7" fmla="*/ 0 h 39"/>
                </a:gdLst>
                <a:ahLst/>
                <a:cxnLst>
                  <a:cxn ang="0">
                    <a:pos x="T0" y="T1"/>
                  </a:cxn>
                  <a:cxn ang="0">
                    <a:pos x="T2" y="T3"/>
                  </a:cxn>
                  <a:cxn ang="0">
                    <a:pos x="T4" y="T5"/>
                  </a:cxn>
                  <a:cxn ang="0">
                    <a:pos x="T6" y="T7"/>
                  </a:cxn>
                </a:cxnLst>
                <a:rect l="0" t="0" r="r" b="b"/>
                <a:pathLst>
                  <a:path w="47" h="39">
                    <a:moveTo>
                      <a:pt x="21" y="0"/>
                    </a:moveTo>
                    <a:lnTo>
                      <a:pt x="0" y="39"/>
                    </a:lnTo>
                    <a:lnTo>
                      <a:pt x="47"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0" name="Freeform 207"/>
              <p:cNvSpPr>
                <a:spLocks/>
              </p:cNvSpPr>
              <p:nvPr/>
            </p:nvSpPr>
            <p:spPr bwMode="auto">
              <a:xfrm>
                <a:off x="6205" y="1307"/>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1" name="Freeform 208"/>
              <p:cNvSpPr>
                <a:spLocks/>
              </p:cNvSpPr>
              <p:nvPr/>
            </p:nvSpPr>
            <p:spPr bwMode="auto">
              <a:xfrm>
                <a:off x="6256" y="1134"/>
                <a:ext cx="46" cy="40"/>
              </a:xfrm>
              <a:custGeom>
                <a:avLst/>
                <a:gdLst>
                  <a:gd name="T0" fmla="*/ 21 w 46"/>
                  <a:gd name="T1" fmla="*/ 0 h 40"/>
                  <a:gd name="T2" fmla="*/ 0 w 46"/>
                  <a:gd name="T3" fmla="*/ 40 h 40"/>
                  <a:gd name="T4" fmla="*/ 46 w 46"/>
                  <a:gd name="T5" fmla="*/ 40 h 40"/>
                  <a:gd name="T6" fmla="*/ 21 w 46"/>
                  <a:gd name="T7" fmla="*/ 0 h 40"/>
                </a:gdLst>
                <a:ahLst/>
                <a:cxnLst>
                  <a:cxn ang="0">
                    <a:pos x="T0" y="T1"/>
                  </a:cxn>
                  <a:cxn ang="0">
                    <a:pos x="T2" y="T3"/>
                  </a:cxn>
                  <a:cxn ang="0">
                    <a:pos x="T4" y="T5"/>
                  </a:cxn>
                  <a:cxn ang="0">
                    <a:pos x="T6" y="T7"/>
                  </a:cxn>
                </a:cxnLst>
                <a:rect l="0" t="0" r="r" b="b"/>
                <a:pathLst>
                  <a:path w="46" h="40">
                    <a:moveTo>
                      <a:pt x="21" y="0"/>
                    </a:moveTo>
                    <a:lnTo>
                      <a:pt x="0" y="40"/>
                    </a:lnTo>
                    <a:lnTo>
                      <a:pt x="46" y="40"/>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2" name="Freeform 209"/>
              <p:cNvSpPr>
                <a:spLocks/>
              </p:cNvSpPr>
              <p:nvPr/>
            </p:nvSpPr>
            <p:spPr bwMode="auto">
              <a:xfrm>
                <a:off x="6306" y="850"/>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3" name="Freeform 210"/>
              <p:cNvSpPr>
                <a:spLocks/>
              </p:cNvSpPr>
              <p:nvPr/>
            </p:nvSpPr>
            <p:spPr bwMode="auto">
              <a:xfrm>
                <a:off x="6356" y="1282"/>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4" name="Oval 211"/>
              <p:cNvSpPr>
                <a:spLocks noChangeArrowheads="1"/>
              </p:cNvSpPr>
              <p:nvPr/>
            </p:nvSpPr>
            <p:spPr bwMode="auto">
              <a:xfrm>
                <a:off x="1568" y="2484"/>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5" name="Oval 212"/>
              <p:cNvSpPr>
                <a:spLocks noChangeArrowheads="1"/>
              </p:cNvSpPr>
              <p:nvPr/>
            </p:nvSpPr>
            <p:spPr bwMode="auto">
              <a:xfrm>
                <a:off x="1619" y="2502"/>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46" name="Oval 213"/>
              <p:cNvSpPr>
                <a:spLocks noChangeArrowheads="1"/>
              </p:cNvSpPr>
              <p:nvPr/>
            </p:nvSpPr>
            <p:spPr bwMode="auto">
              <a:xfrm>
                <a:off x="1669" y="2236"/>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 name="Oval 214"/>
              <p:cNvSpPr>
                <a:spLocks noChangeArrowheads="1"/>
              </p:cNvSpPr>
              <p:nvPr/>
            </p:nvSpPr>
            <p:spPr bwMode="auto">
              <a:xfrm>
                <a:off x="1720" y="2390"/>
                <a:ext cx="25" cy="22"/>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 name="Oval 215"/>
              <p:cNvSpPr>
                <a:spLocks noChangeArrowheads="1"/>
              </p:cNvSpPr>
              <p:nvPr/>
            </p:nvSpPr>
            <p:spPr bwMode="auto">
              <a:xfrm>
                <a:off x="1770" y="2333"/>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 name="Oval 216"/>
              <p:cNvSpPr>
                <a:spLocks noChangeArrowheads="1"/>
              </p:cNvSpPr>
              <p:nvPr/>
            </p:nvSpPr>
            <p:spPr bwMode="auto">
              <a:xfrm>
                <a:off x="1820" y="2318"/>
                <a:ext cx="26"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 name="Oval 217"/>
              <p:cNvSpPr>
                <a:spLocks noChangeArrowheads="1"/>
              </p:cNvSpPr>
              <p:nvPr/>
            </p:nvSpPr>
            <p:spPr bwMode="auto">
              <a:xfrm>
                <a:off x="1871" y="2340"/>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 name="Oval 218"/>
              <p:cNvSpPr>
                <a:spLocks noChangeArrowheads="1"/>
              </p:cNvSpPr>
              <p:nvPr/>
            </p:nvSpPr>
            <p:spPr bwMode="auto">
              <a:xfrm>
                <a:off x="1921" y="2286"/>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 name="Oval 219"/>
              <p:cNvSpPr>
                <a:spLocks noChangeArrowheads="1"/>
              </p:cNvSpPr>
              <p:nvPr/>
            </p:nvSpPr>
            <p:spPr bwMode="auto">
              <a:xfrm>
                <a:off x="1972" y="2336"/>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 name="Oval 220"/>
              <p:cNvSpPr>
                <a:spLocks noChangeArrowheads="1"/>
              </p:cNvSpPr>
              <p:nvPr/>
            </p:nvSpPr>
            <p:spPr bwMode="auto">
              <a:xfrm>
                <a:off x="2022" y="2218"/>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 name="Oval 221"/>
              <p:cNvSpPr>
                <a:spLocks noChangeArrowheads="1"/>
              </p:cNvSpPr>
              <p:nvPr/>
            </p:nvSpPr>
            <p:spPr bwMode="auto">
              <a:xfrm>
                <a:off x="2072" y="2156"/>
                <a:ext cx="26"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 name="Oval 222"/>
              <p:cNvSpPr>
                <a:spLocks noChangeArrowheads="1"/>
              </p:cNvSpPr>
              <p:nvPr/>
            </p:nvSpPr>
            <p:spPr bwMode="auto">
              <a:xfrm>
                <a:off x="2123" y="2218"/>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 name="Oval 223"/>
              <p:cNvSpPr>
                <a:spLocks noChangeArrowheads="1"/>
              </p:cNvSpPr>
              <p:nvPr/>
            </p:nvSpPr>
            <p:spPr bwMode="auto">
              <a:xfrm>
                <a:off x="2173" y="213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 name="Oval 224"/>
              <p:cNvSpPr>
                <a:spLocks noChangeArrowheads="1"/>
              </p:cNvSpPr>
              <p:nvPr/>
            </p:nvSpPr>
            <p:spPr bwMode="auto">
              <a:xfrm>
                <a:off x="2227" y="2131"/>
                <a:ext cx="22"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 name="Oval 225"/>
              <p:cNvSpPr>
                <a:spLocks noChangeArrowheads="1"/>
              </p:cNvSpPr>
              <p:nvPr/>
            </p:nvSpPr>
            <p:spPr bwMode="auto">
              <a:xfrm>
                <a:off x="2278" y="2063"/>
                <a:ext cx="21" cy="21"/>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 name="Oval 226"/>
              <p:cNvSpPr>
                <a:spLocks noChangeArrowheads="1"/>
              </p:cNvSpPr>
              <p:nvPr/>
            </p:nvSpPr>
            <p:spPr bwMode="auto">
              <a:xfrm>
                <a:off x="2328" y="2120"/>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 name="Oval 227"/>
              <p:cNvSpPr>
                <a:spLocks noChangeArrowheads="1"/>
              </p:cNvSpPr>
              <p:nvPr/>
            </p:nvSpPr>
            <p:spPr bwMode="auto">
              <a:xfrm>
                <a:off x="2378" y="2012"/>
                <a:ext cx="26"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 name="Oval 228"/>
              <p:cNvSpPr>
                <a:spLocks noChangeArrowheads="1"/>
              </p:cNvSpPr>
              <p:nvPr/>
            </p:nvSpPr>
            <p:spPr bwMode="auto">
              <a:xfrm>
                <a:off x="2429" y="2034"/>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 name="Oval 229"/>
              <p:cNvSpPr>
                <a:spLocks noChangeArrowheads="1"/>
              </p:cNvSpPr>
              <p:nvPr/>
            </p:nvSpPr>
            <p:spPr bwMode="auto">
              <a:xfrm>
                <a:off x="2479" y="1984"/>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 name="Oval 230"/>
              <p:cNvSpPr>
                <a:spLocks noChangeArrowheads="1"/>
              </p:cNvSpPr>
              <p:nvPr/>
            </p:nvSpPr>
            <p:spPr bwMode="auto">
              <a:xfrm>
                <a:off x="2530" y="1994"/>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 name="Oval 231"/>
              <p:cNvSpPr>
                <a:spLocks noChangeArrowheads="1"/>
              </p:cNvSpPr>
              <p:nvPr/>
            </p:nvSpPr>
            <p:spPr bwMode="auto">
              <a:xfrm>
                <a:off x="2580" y="1958"/>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 name="Oval 232"/>
              <p:cNvSpPr>
                <a:spLocks noChangeArrowheads="1"/>
              </p:cNvSpPr>
              <p:nvPr/>
            </p:nvSpPr>
            <p:spPr bwMode="auto">
              <a:xfrm>
                <a:off x="2630" y="1958"/>
                <a:ext cx="26"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 name="Oval 233"/>
              <p:cNvSpPr>
                <a:spLocks noChangeArrowheads="1"/>
              </p:cNvSpPr>
              <p:nvPr/>
            </p:nvSpPr>
            <p:spPr bwMode="auto">
              <a:xfrm>
                <a:off x="2681" y="1937"/>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 name="Oval 234"/>
              <p:cNvSpPr>
                <a:spLocks noChangeArrowheads="1"/>
              </p:cNvSpPr>
              <p:nvPr/>
            </p:nvSpPr>
            <p:spPr bwMode="auto">
              <a:xfrm>
                <a:off x="2731" y="199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 name="Oval 235"/>
              <p:cNvSpPr>
                <a:spLocks noChangeArrowheads="1"/>
              </p:cNvSpPr>
              <p:nvPr/>
            </p:nvSpPr>
            <p:spPr bwMode="auto">
              <a:xfrm>
                <a:off x="2782" y="1904"/>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 name="Oval 236"/>
              <p:cNvSpPr>
                <a:spLocks noChangeArrowheads="1"/>
              </p:cNvSpPr>
              <p:nvPr/>
            </p:nvSpPr>
            <p:spPr bwMode="auto">
              <a:xfrm>
                <a:off x="2832" y="1976"/>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 name="Oval 237"/>
              <p:cNvSpPr>
                <a:spLocks noChangeArrowheads="1"/>
              </p:cNvSpPr>
              <p:nvPr/>
            </p:nvSpPr>
            <p:spPr bwMode="auto">
              <a:xfrm>
                <a:off x="2882" y="1948"/>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 name="Oval 238"/>
              <p:cNvSpPr>
                <a:spLocks noChangeArrowheads="1"/>
              </p:cNvSpPr>
              <p:nvPr/>
            </p:nvSpPr>
            <p:spPr bwMode="auto">
              <a:xfrm>
                <a:off x="2933" y="195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 name="Oval 239"/>
              <p:cNvSpPr>
                <a:spLocks noChangeArrowheads="1"/>
              </p:cNvSpPr>
              <p:nvPr/>
            </p:nvSpPr>
            <p:spPr bwMode="auto">
              <a:xfrm>
                <a:off x="2983" y="1883"/>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 name="Oval 240"/>
              <p:cNvSpPr>
                <a:spLocks noChangeArrowheads="1"/>
              </p:cNvSpPr>
              <p:nvPr/>
            </p:nvSpPr>
            <p:spPr bwMode="auto">
              <a:xfrm>
                <a:off x="3034" y="1865"/>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 name="Oval 241"/>
              <p:cNvSpPr>
                <a:spLocks noChangeArrowheads="1"/>
              </p:cNvSpPr>
              <p:nvPr/>
            </p:nvSpPr>
            <p:spPr bwMode="auto">
              <a:xfrm>
                <a:off x="3084" y="1955"/>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 name="Oval 242"/>
              <p:cNvSpPr>
                <a:spLocks noChangeArrowheads="1"/>
              </p:cNvSpPr>
              <p:nvPr/>
            </p:nvSpPr>
            <p:spPr bwMode="auto">
              <a:xfrm>
                <a:off x="3134" y="1854"/>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 name="Oval 243"/>
              <p:cNvSpPr>
                <a:spLocks noChangeArrowheads="1"/>
              </p:cNvSpPr>
              <p:nvPr/>
            </p:nvSpPr>
            <p:spPr bwMode="auto">
              <a:xfrm>
                <a:off x="3185" y="1868"/>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 name="Oval 244"/>
              <p:cNvSpPr>
                <a:spLocks noChangeArrowheads="1"/>
              </p:cNvSpPr>
              <p:nvPr/>
            </p:nvSpPr>
            <p:spPr bwMode="auto">
              <a:xfrm>
                <a:off x="3235" y="1807"/>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5" name="Oval 245"/>
              <p:cNvSpPr>
                <a:spLocks noChangeArrowheads="1"/>
              </p:cNvSpPr>
              <p:nvPr/>
            </p:nvSpPr>
            <p:spPr bwMode="auto">
              <a:xfrm>
                <a:off x="3286" y="1904"/>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6" name="Oval 246"/>
              <p:cNvSpPr>
                <a:spLocks noChangeArrowheads="1"/>
              </p:cNvSpPr>
              <p:nvPr/>
            </p:nvSpPr>
            <p:spPr bwMode="auto">
              <a:xfrm>
                <a:off x="3336" y="1775"/>
                <a:ext cx="25" cy="21"/>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7" name="Oval 247"/>
              <p:cNvSpPr>
                <a:spLocks noChangeArrowheads="1"/>
              </p:cNvSpPr>
              <p:nvPr/>
            </p:nvSpPr>
            <p:spPr bwMode="auto">
              <a:xfrm>
                <a:off x="3386" y="1793"/>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8" name="Oval 248"/>
              <p:cNvSpPr>
                <a:spLocks noChangeArrowheads="1"/>
              </p:cNvSpPr>
              <p:nvPr/>
            </p:nvSpPr>
            <p:spPr bwMode="auto">
              <a:xfrm>
                <a:off x="3437" y="1804"/>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9" name="Oval 249"/>
              <p:cNvSpPr>
                <a:spLocks noChangeArrowheads="1"/>
              </p:cNvSpPr>
              <p:nvPr/>
            </p:nvSpPr>
            <p:spPr bwMode="auto">
              <a:xfrm>
                <a:off x="3487" y="1764"/>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0" name="Oval 250"/>
              <p:cNvSpPr>
                <a:spLocks noChangeArrowheads="1"/>
              </p:cNvSpPr>
              <p:nvPr/>
            </p:nvSpPr>
            <p:spPr bwMode="auto">
              <a:xfrm>
                <a:off x="3538" y="1786"/>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1" name="Oval 251"/>
              <p:cNvSpPr>
                <a:spLocks noChangeArrowheads="1"/>
              </p:cNvSpPr>
              <p:nvPr/>
            </p:nvSpPr>
            <p:spPr bwMode="auto">
              <a:xfrm>
                <a:off x="3588" y="1825"/>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2" name="Oval 252"/>
              <p:cNvSpPr>
                <a:spLocks noChangeArrowheads="1"/>
              </p:cNvSpPr>
              <p:nvPr/>
            </p:nvSpPr>
            <p:spPr bwMode="auto">
              <a:xfrm>
                <a:off x="3638" y="1778"/>
                <a:ext cx="26"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3" name="Oval 253"/>
              <p:cNvSpPr>
                <a:spLocks noChangeArrowheads="1"/>
              </p:cNvSpPr>
              <p:nvPr/>
            </p:nvSpPr>
            <p:spPr bwMode="auto">
              <a:xfrm>
                <a:off x="3689" y="1768"/>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4" name="Oval 254"/>
              <p:cNvSpPr>
                <a:spLocks noChangeArrowheads="1"/>
              </p:cNvSpPr>
              <p:nvPr/>
            </p:nvSpPr>
            <p:spPr bwMode="auto">
              <a:xfrm>
                <a:off x="3739" y="1757"/>
                <a:ext cx="25" cy="21"/>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5" name="Oval 255"/>
              <p:cNvSpPr>
                <a:spLocks noChangeArrowheads="1"/>
              </p:cNvSpPr>
              <p:nvPr/>
            </p:nvSpPr>
            <p:spPr bwMode="auto">
              <a:xfrm>
                <a:off x="3790" y="172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6" name="Oval 256"/>
              <p:cNvSpPr>
                <a:spLocks noChangeArrowheads="1"/>
              </p:cNvSpPr>
              <p:nvPr/>
            </p:nvSpPr>
            <p:spPr bwMode="auto">
              <a:xfrm>
                <a:off x="3840" y="1793"/>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7" name="Oval 257"/>
              <p:cNvSpPr>
                <a:spLocks noChangeArrowheads="1"/>
              </p:cNvSpPr>
              <p:nvPr/>
            </p:nvSpPr>
            <p:spPr bwMode="auto">
              <a:xfrm>
                <a:off x="3894" y="1714"/>
                <a:ext cx="22"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8" name="Oval 258"/>
              <p:cNvSpPr>
                <a:spLocks noChangeArrowheads="1"/>
              </p:cNvSpPr>
              <p:nvPr/>
            </p:nvSpPr>
            <p:spPr bwMode="auto">
              <a:xfrm>
                <a:off x="3944" y="1706"/>
                <a:ext cx="26"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9" name="Oval 259"/>
              <p:cNvSpPr>
                <a:spLocks noChangeArrowheads="1"/>
              </p:cNvSpPr>
              <p:nvPr/>
            </p:nvSpPr>
            <p:spPr bwMode="auto">
              <a:xfrm>
                <a:off x="3995" y="1742"/>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0" name="Oval 260"/>
              <p:cNvSpPr>
                <a:spLocks noChangeArrowheads="1"/>
              </p:cNvSpPr>
              <p:nvPr/>
            </p:nvSpPr>
            <p:spPr bwMode="auto">
              <a:xfrm>
                <a:off x="4045" y="172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1" name="Oval 261"/>
              <p:cNvSpPr>
                <a:spLocks noChangeArrowheads="1"/>
              </p:cNvSpPr>
              <p:nvPr/>
            </p:nvSpPr>
            <p:spPr bwMode="auto">
              <a:xfrm>
                <a:off x="4096" y="1696"/>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2" name="Oval 262"/>
              <p:cNvSpPr>
                <a:spLocks noChangeArrowheads="1"/>
              </p:cNvSpPr>
              <p:nvPr/>
            </p:nvSpPr>
            <p:spPr bwMode="auto">
              <a:xfrm>
                <a:off x="4146" y="1667"/>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3" name="Oval 263"/>
              <p:cNvSpPr>
                <a:spLocks noChangeArrowheads="1"/>
              </p:cNvSpPr>
              <p:nvPr/>
            </p:nvSpPr>
            <p:spPr bwMode="auto">
              <a:xfrm>
                <a:off x="4196" y="1699"/>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4" name="Oval 264"/>
              <p:cNvSpPr>
                <a:spLocks noChangeArrowheads="1"/>
              </p:cNvSpPr>
              <p:nvPr/>
            </p:nvSpPr>
            <p:spPr bwMode="auto">
              <a:xfrm>
                <a:off x="4247" y="1649"/>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5" name="Oval 265"/>
              <p:cNvSpPr>
                <a:spLocks noChangeArrowheads="1"/>
              </p:cNvSpPr>
              <p:nvPr/>
            </p:nvSpPr>
            <p:spPr bwMode="auto">
              <a:xfrm>
                <a:off x="4297" y="1656"/>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6" name="Oval 266"/>
              <p:cNvSpPr>
                <a:spLocks noChangeArrowheads="1"/>
              </p:cNvSpPr>
              <p:nvPr/>
            </p:nvSpPr>
            <p:spPr bwMode="auto">
              <a:xfrm>
                <a:off x="4348" y="1642"/>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7" name="Oval 267"/>
              <p:cNvSpPr>
                <a:spLocks noChangeArrowheads="1"/>
              </p:cNvSpPr>
              <p:nvPr/>
            </p:nvSpPr>
            <p:spPr bwMode="auto">
              <a:xfrm>
                <a:off x="4398" y="1606"/>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8" name="Oval 268"/>
              <p:cNvSpPr>
                <a:spLocks noChangeArrowheads="1"/>
              </p:cNvSpPr>
              <p:nvPr/>
            </p:nvSpPr>
            <p:spPr bwMode="auto">
              <a:xfrm>
                <a:off x="4448" y="1570"/>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9" name="Oval 269"/>
              <p:cNvSpPr>
                <a:spLocks noChangeArrowheads="1"/>
              </p:cNvSpPr>
              <p:nvPr/>
            </p:nvSpPr>
            <p:spPr bwMode="auto">
              <a:xfrm>
                <a:off x="4499" y="1598"/>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0" name="Oval 270"/>
              <p:cNvSpPr>
                <a:spLocks noChangeArrowheads="1"/>
              </p:cNvSpPr>
              <p:nvPr/>
            </p:nvSpPr>
            <p:spPr bwMode="auto">
              <a:xfrm>
                <a:off x="4549" y="1588"/>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1" name="Oval 271"/>
              <p:cNvSpPr>
                <a:spLocks noChangeArrowheads="1"/>
              </p:cNvSpPr>
              <p:nvPr/>
            </p:nvSpPr>
            <p:spPr bwMode="auto">
              <a:xfrm>
                <a:off x="4600" y="1624"/>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2" name="Oval 272"/>
              <p:cNvSpPr>
                <a:spLocks noChangeArrowheads="1"/>
              </p:cNvSpPr>
              <p:nvPr/>
            </p:nvSpPr>
            <p:spPr bwMode="auto">
              <a:xfrm>
                <a:off x="4650" y="1559"/>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3" name="Oval 273"/>
              <p:cNvSpPr>
                <a:spLocks noChangeArrowheads="1"/>
              </p:cNvSpPr>
              <p:nvPr/>
            </p:nvSpPr>
            <p:spPr bwMode="auto">
              <a:xfrm>
                <a:off x="4700" y="1562"/>
                <a:ext cx="26"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4" name="Oval 274"/>
              <p:cNvSpPr>
                <a:spLocks noChangeArrowheads="1"/>
              </p:cNvSpPr>
              <p:nvPr/>
            </p:nvSpPr>
            <p:spPr bwMode="auto">
              <a:xfrm>
                <a:off x="4751" y="1530"/>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5" name="Oval 275"/>
              <p:cNvSpPr>
                <a:spLocks noChangeArrowheads="1"/>
              </p:cNvSpPr>
              <p:nvPr/>
            </p:nvSpPr>
            <p:spPr bwMode="auto">
              <a:xfrm>
                <a:off x="4801" y="1548"/>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6" name="Oval 276"/>
              <p:cNvSpPr>
                <a:spLocks noChangeArrowheads="1"/>
              </p:cNvSpPr>
              <p:nvPr/>
            </p:nvSpPr>
            <p:spPr bwMode="auto">
              <a:xfrm>
                <a:off x="4852" y="1566"/>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7" name="Oval 277"/>
              <p:cNvSpPr>
                <a:spLocks noChangeArrowheads="1"/>
              </p:cNvSpPr>
              <p:nvPr/>
            </p:nvSpPr>
            <p:spPr bwMode="auto">
              <a:xfrm>
                <a:off x="4902" y="1544"/>
                <a:ext cx="25" cy="22"/>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8" name="Oval 278"/>
              <p:cNvSpPr>
                <a:spLocks noChangeArrowheads="1"/>
              </p:cNvSpPr>
              <p:nvPr/>
            </p:nvSpPr>
            <p:spPr bwMode="auto">
              <a:xfrm>
                <a:off x="4952" y="1530"/>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9" name="Oval 279"/>
              <p:cNvSpPr>
                <a:spLocks noChangeArrowheads="1"/>
              </p:cNvSpPr>
              <p:nvPr/>
            </p:nvSpPr>
            <p:spPr bwMode="auto">
              <a:xfrm>
                <a:off x="5003" y="154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0" name="Oval 280"/>
              <p:cNvSpPr>
                <a:spLocks noChangeArrowheads="1"/>
              </p:cNvSpPr>
              <p:nvPr/>
            </p:nvSpPr>
            <p:spPr bwMode="auto">
              <a:xfrm>
                <a:off x="5053" y="145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1" name="Oval 281"/>
              <p:cNvSpPr>
                <a:spLocks noChangeArrowheads="1"/>
              </p:cNvSpPr>
              <p:nvPr/>
            </p:nvSpPr>
            <p:spPr bwMode="auto">
              <a:xfrm>
                <a:off x="5104" y="1472"/>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2" name="Oval 282"/>
              <p:cNvSpPr>
                <a:spLocks noChangeArrowheads="1"/>
              </p:cNvSpPr>
              <p:nvPr/>
            </p:nvSpPr>
            <p:spPr bwMode="auto">
              <a:xfrm>
                <a:off x="5154" y="150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3" name="Oval 283"/>
              <p:cNvSpPr>
                <a:spLocks noChangeArrowheads="1"/>
              </p:cNvSpPr>
              <p:nvPr/>
            </p:nvSpPr>
            <p:spPr bwMode="auto">
              <a:xfrm>
                <a:off x="5204" y="1462"/>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4" name="Oval 284"/>
              <p:cNvSpPr>
                <a:spLocks noChangeArrowheads="1"/>
              </p:cNvSpPr>
              <p:nvPr/>
            </p:nvSpPr>
            <p:spPr bwMode="auto">
              <a:xfrm>
                <a:off x="5255" y="1433"/>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5" name="Oval 285"/>
              <p:cNvSpPr>
                <a:spLocks noChangeArrowheads="1"/>
              </p:cNvSpPr>
              <p:nvPr/>
            </p:nvSpPr>
            <p:spPr bwMode="auto">
              <a:xfrm>
                <a:off x="5305" y="1487"/>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6" name="Oval 286"/>
              <p:cNvSpPr>
                <a:spLocks noChangeArrowheads="1"/>
              </p:cNvSpPr>
              <p:nvPr/>
            </p:nvSpPr>
            <p:spPr bwMode="auto">
              <a:xfrm>
                <a:off x="5356" y="1433"/>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7" name="Oval 287"/>
              <p:cNvSpPr>
                <a:spLocks noChangeArrowheads="1"/>
              </p:cNvSpPr>
              <p:nvPr/>
            </p:nvSpPr>
            <p:spPr bwMode="auto">
              <a:xfrm>
                <a:off x="5406" y="1462"/>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8" name="Oval 288"/>
              <p:cNvSpPr>
                <a:spLocks noChangeArrowheads="1"/>
              </p:cNvSpPr>
              <p:nvPr/>
            </p:nvSpPr>
            <p:spPr bwMode="auto">
              <a:xfrm>
                <a:off x="5456" y="1458"/>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9" name="Oval 289"/>
              <p:cNvSpPr>
                <a:spLocks noChangeArrowheads="1"/>
              </p:cNvSpPr>
              <p:nvPr/>
            </p:nvSpPr>
            <p:spPr bwMode="auto">
              <a:xfrm>
                <a:off x="5507" y="1472"/>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0" name="Oval 290"/>
              <p:cNvSpPr>
                <a:spLocks noChangeArrowheads="1"/>
              </p:cNvSpPr>
              <p:nvPr/>
            </p:nvSpPr>
            <p:spPr bwMode="auto">
              <a:xfrm>
                <a:off x="5557" y="1433"/>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1" name="Oval 291"/>
              <p:cNvSpPr>
                <a:spLocks noChangeArrowheads="1"/>
              </p:cNvSpPr>
              <p:nvPr/>
            </p:nvSpPr>
            <p:spPr bwMode="auto">
              <a:xfrm>
                <a:off x="5608" y="1408"/>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2" name="Oval 292"/>
              <p:cNvSpPr>
                <a:spLocks noChangeArrowheads="1"/>
              </p:cNvSpPr>
              <p:nvPr/>
            </p:nvSpPr>
            <p:spPr bwMode="auto">
              <a:xfrm>
                <a:off x="5662" y="1375"/>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3" name="Oval 293"/>
              <p:cNvSpPr>
                <a:spLocks noChangeArrowheads="1"/>
              </p:cNvSpPr>
              <p:nvPr/>
            </p:nvSpPr>
            <p:spPr bwMode="auto">
              <a:xfrm>
                <a:off x="5712" y="1390"/>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4" name="Oval 294"/>
              <p:cNvSpPr>
                <a:spLocks noChangeArrowheads="1"/>
              </p:cNvSpPr>
              <p:nvPr/>
            </p:nvSpPr>
            <p:spPr bwMode="auto">
              <a:xfrm>
                <a:off x="5762" y="1357"/>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5" name="Oval 295"/>
              <p:cNvSpPr>
                <a:spLocks noChangeArrowheads="1"/>
              </p:cNvSpPr>
              <p:nvPr/>
            </p:nvSpPr>
            <p:spPr bwMode="auto">
              <a:xfrm>
                <a:off x="5813" y="1382"/>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6" name="Oval 296"/>
              <p:cNvSpPr>
                <a:spLocks noChangeArrowheads="1"/>
              </p:cNvSpPr>
              <p:nvPr/>
            </p:nvSpPr>
            <p:spPr bwMode="auto">
              <a:xfrm>
                <a:off x="5863" y="1364"/>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7" name="Oval 297"/>
              <p:cNvSpPr>
                <a:spLocks noChangeArrowheads="1"/>
              </p:cNvSpPr>
              <p:nvPr/>
            </p:nvSpPr>
            <p:spPr bwMode="auto">
              <a:xfrm>
                <a:off x="5914" y="1400"/>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8" name="Oval 298"/>
              <p:cNvSpPr>
                <a:spLocks noChangeArrowheads="1"/>
              </p:cNvSpPr>
              <p:nvPr/>
            </p:nvSpPr>
            <p:spPr bwMode="auto">
              <a:xfrm>
                <a:off x="5964" y="1375"/>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9" name="Oval 299"/>
              <p:cNvSpPr>
                <a:spLocks noChangeArrowheads="1"/>
              </p:cNvSpPr>
              <p:nvPr/>
            </p:nvSpPr>
            <p:spPr bwMode="auto">
              <a:xfrm>
                <a:off x="6014" y="1343"/>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0" name="Oval 300"/>
              <p:cNvSpPr>
                <a:spLocks noChangeArrowheads="1"/>
              </p:cNvSpPr>
              <p:nvPr/>
            </p:nvSpPr>
            <p:spPr bwMode="auto">
              <a:xfrm>
                <a:off x="6065" y="1375"/>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1" name="Oval 301"/>
              <p:cNvSpPr>
                <a:spLocks noChangeArrowheads="1"/>
              </p:cNvSpPr>
              <p:nvPr/>
            </p:nvSpPr>
            <p:spPr bwMode="auto">
              <a:xfrm>
                <a:off x="6115" y="1332"/>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2" name="Oval 302"/>
              <p:cNvSpPr>
                <a:spLocks noChangeArrowheads="1"/>
              </p:cNvSpPr>
              <p:nvPr/>
            </p:nvSpPr>
            <p:spPr bwMode="auto">
              <a:xfrm>
                <a:off x="6166" y="1354"/>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3" name="Oval 303"/>
              <p:cNvSpPr>
                <a:spLocks noChangeArrowheads="1"/>
              </p:cNvSpPr>
              <p:nvPr/>
            </p:nvSpPr>
            <p:spPr bwMode="auto">
              <a:xfrm>
                <a:off x="6216" y="1325"/>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4" name="Oval 304"/>
              <p:cNvSpPr>
                <a:spLocks noChangeArrowheads="1"/>
              </p:cNvSpPr>
              <p:nvPr/>
            </p:nvSpPr>
            <p:spPr bwMode="auto">
              <a:xfrm>
                <a:off x="6266" y="1354"/>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5" name="Oval 305"/>
              <p:cNvSpPr>
                <a:spLocks noChangeArrowheads="1"/>
              </p:cNvSpPr>
              <p:nvPr/>
            </p:nvSpPr>
            <p:spPr bwMode="auto">
              <a:xfrm>
                <a:off x="6317" y="1368"/>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6" name="Oval 306"/>
              <p:cNvSpPr>
                <a:spLocks noChangeArrowheads="1"/>
              </p:cNvSpPr>
              <p:nvPr/>
            </p:nvSpPr>
            <p:spPr bwMode="auto">
              <a:xfrm>
                <a:off x="6367" y="1350"/>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7" name="Oval 307"/>
              <p:cNvSpPr>
                <a:spLocks noChangeArrowheads="1"/>
              </p:cNvSpPr>
              <p:nvPr/>
            </p:nvSpPr>
            <p:spPr bwMode="auto">
              <a:xfrm>
                <a:off x="6418" y="132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8" name="Oval 308"/>
              <p:cNvSpPr>
                <a:spLocks noChangeArrowheads="1"/>
              </p:cNvSpPr>
              <p:nvPr/>
            </p:nvSpPr>
            <p:spPr bwMode="auto">
              <a:xfrm>
                <a:off x="6468" y="1332"/>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9" name="Oval 309"/>
              <p:cNvSpPr>
                <a:spLocks noChangeArrowheads="1"/>
              </p:cNvSpPr>
              <p:nvPr/>
            </p:nvSpPr>
            <p:spPr bwMode="auto">
              <a:xfrm>
                <a:off x="6518" y="1429"/>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0" name="Oval 310"/>
              <p:cNvSpPr>
                <a:spLocks noChangeArrowheads="1"/>
              </p:cNvSpPr>
              <p:nvPr/>
            </p:nvSpPr>
            <p:spPr bwMode="auto">
              <a:xfrm>
                <a:off x="6569" y="1616"/>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1" name="Freeform 311"/>
              <p:cNvSpPr>
                <a:spLocks/>
              </p:cNvSpPr>
              <p:nvPr/>
            </p:nvSpPr>
            <p:spPr bwMode="auto">
              <a:xfrm>
                <a:off x="1558" y="2408"/>
                <a:ext cx="46" cy="44"/>
              </a:xfrm>
              <a:custGeom>
                <a:avLst/>
                <a:gdLst>
                  <a:gd name="T0" fmla="*/ 25 w 46"/>
                  <a:gd name="T1" fmla="*/ 0 h 44"/>
                  <a:gd name="T2" fmla="*/ 0 w 46"/>
                  <a:gd name="T3" fmla="*/ 44 h 44"/>
                  <a:gd name="T4" fmla="*/ 46 w 46"/>
                  <a:gd name="T5" fmla="*/ 44 h 44"/>
                  <a:gd name="T6" fmla="*/ 25 w 46"/>
                  <a:gd name="T7" fmla="*/ 0 h 44"/>
                </a:gdLst>
                <a:ahLst/>
                <a:cxnLst>
                  <a:cxn ang="0">
                    <a:pos x="T0" y="T1"/>
                  </a:cxn>
                  <a:cxn ang="0">
                    <a:pos x="T2" y="T3"/>
                  </a:cxn>
                  <a:cxn ang="0">
                    <a:pos x="T4" y="T5"/>
                  </a:cxn>
                  <a:cxn ang="0">
                    <a:pos x="T6" y="T7"/>
                  </a:cxn>
                </a:cxnLst>
                <a:rect l="0" t="0" r="r" b="b"/>
                <a:pathLst>
                  <a:path w="46" h="44">
                    <a:moveTo>
                      <a:pt x="25" y="0"/>
                    </a:moveTo>
                    <a:lnTo>
                      <a:pt x="0" y="44"/>
                    </a:lnTo>
                    <a:lnTo>
                      <a:pt x="46" y="44"/>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2" name="Freeform 312"/>
              <p:cNvSpPr>
                <a:spLocks/>
              </p:cNvSpPr>
              <p:nvPr/>
            </p:nvSpPr>
            <p:spPr bwMode="auto">
              <a:xfrm>
                <a:off x="1608" y="2365"/>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3" name="Freeform 313"/>
              <p:cNvSpPr>
                <a:spLocks/>
              </p:cNvSpPr>
              <p:nvPr/>
            </p:nvSpPr>
            <p:spPr bwMode="auto">
              <a:xfrm>
                <a:off x="1658" y="2340"/>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4" name="Freeform 314"/>
              <p:cNvSpPr>
                <a:spLocks/>
              </p:cNvSpPr>
              <p:nvPr/>
            </p:nvSpPr>
            <p:spPr bwMode="auto">
              <a:xfrm>
                <a:off x="1709" y="2207"/>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5" name="Freeform 315"/>
              <p:cNvSpPr>
                <a:spLocks/>
              </p:cNvSpPr>
              <p:nvPr/>
            </p:nvSpPr>
            <p:spPr bwMode="auto">
              <a:xfrm>
                <a:off x="1759" y="2124"/>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6" name="Freeform 316"/>
              <p:cNvSpPr>
                <a:spLocks/>
              </p:cNvSpPr>
              <p:nvPr/>
            </p:nvSpPr>
            <p:spPr bwMode="auto">
              <a:xfrm>
                <a:off x="1810" y="2113"/>
                <a:ext cx="46" cy="43"/>
              </a:xfrm>
              <a:custGeom>
                <a:avLst/>
                <a:gdLst>
                  <a:gd name="T0" fmla="*/ 25 w 46"/>
                  <a:gd name="T1" fmla="*/ 0 h 43"/>
                  <a:gd name="T2" fmla="*/ 0 w 46"/>
                  <a:gd name="T3" fmla="*/ 43 h 43"/>
                  <a:gd name="T4" fmla="*/ 46 w 46"/>
                  <a:gd name="T5" fmla="*/ 43 h 43"/>
                  <a:gd name="T6" fmla="*/ 25 w 46"/>
                  <a:gd name="T7" fmla="*/ 0 h 43"/>
                </a:gdLst>
                <a:ahLst/>
                <a:cxnLst>
                  <a:cxn ang="0">
                    <a:pos x="T0" y="T1"/>
                  </a:cxn>
                  <a:cxn ang="0">
                    <a:pos x="T2" y="T3"/>
                  </a:cxn>
                  <a:cxn ang="0">
                    <a:pos x="T4" y="T5"/>
                  </a:cxn>
                  <a:cxn ang="0">
                    <a:pos x="T6" y="T7"/>
                  </a:cxn>
                </a:cxnLst>
                <a:rect l="0" t="0" r="r" b="b"/>
                <a:pathLst>
                  <a:path w="46" h="43">
                    <a:moveTo>
                      <a:pt x="25" y="0"/>
                    </a:moveTo>
                    <a:lnTo>
                      <a:pt x="0" y="43"/>
                    </a:lnTo>
                    <a:lnTo>
                      <a:pt x="46"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7" name="Freeform 317"/>
              <p:cNvSpPr>
                <a:spLocks/>
              </p:cNvSpPr>
              <p:nvPr/>
            </p:nvSpPr>
            <p:spPr bwMode="auto">
              <a:xfrm>
                <a:off x="1860" y="2102"/>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8" name="Freeform 318"/>
              <p:cNvSpPr>
                <a:spLocks/>
              </p:cNvSpPr>
              <p:nvPr/>
            </p:nvSpPr>
            <p:spPr bwMode="auto">
              <a:xfrm>
                <a:off x="1910" y="2192"/>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9" name="Freeform 319"/>
              <p:cNvSpPr>
                <a:spLocks/>
              </p:cNvSpPr>
              <p:nvPr/>
            </p:nvSpPr>
            <p:spPr bwMode="auto">
              <a:xfrm>
                <a:off x="1961" y="2030"/>
                <a:ext cx="47" cy="44"/>
              </a:xfrm>
              <a:custGeom>
                <a:avLst/>
                <a:gdLst>
                  <a:gd name="T0" fmla="*/ 25 w 47"/>
                  <a:gd name="T1" fmla="*/ 0 h 44"/>
                  <a:gd name="T2" fmla="*/ 0 w 47"/>
                  <a:gd name="T3" fmla="*/ 44 h 44"/>
                  <a:gd name="T4" fmla="*/ 47 w 47"/>
                  <a:gd name="T5" fmla="*/ 44 h 44"/>
                  <a:gd name="T6" fmla="*/ 25 w 47"/>
                  <a:gd name="T7" fmla="*/ 0 h 44"/>
                </a:gdLst>
                <a:ahLst/>
                <a:cxnLst>
                  <a:cxn ang="0">
                    <a:pos x="T0" y="T1"/>
                  </a:cxn>
                  <a:cxn ang="0">
                    <a:pos x="T2" y="T3"/>
                  </a:cxn>
                  <a:cxn ang="0">
                    <a:pos x="T4" y="T5"/>
                  </a:cxn>
                  <a:cxn ang="0">
                    <a:pos x="T6" y="T7"/>
                  </a:cxn>
                </a:cxnLst>
                <a:rect l="0" t="0" r="r" b="b"/>
                <a:pathLst>
                  <a:path w="47" h="44">
                    <a:moveTo>
                      <a:pt x="25" y="0"/>
                    </a:moveTo>
                    <a:lnTo>
                      <a:pt x="0" y="44"/>
                    </a:lnTo>
                    <a:lnTo>
                      <a:pt x="47" y="44"/>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0" name="Freeform 320"/>
              <p:cNvSpPr>
                <a:spLocks/>
              </p:cNvSpPr>
              <p:nvPr/>
            </p:nvSpPr>
            <p:spPr bwMode="auto">
              <a:xfrm>
                <a:off x="2011" y="2034"/>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1" name="Freeform 321"/>
              <p:cNvSpPr>
                <a:spLocks/>
              </p:cNvSpPr>
              <p:nvPr/>
            </p:nvSpPr>
            <p:spPr bwMode="auto">
              <a:xfrm>
                <a:off x="2062" y="2092"/>
                <a:ext cx="46" cy="43"/>
              </a:xfrm>
              <a:custGeom>
                <a:avLst/>
                <a:gdLst>
                  <a:gd name="T0" fmla="*/ 25 w 46"/>
                  <a:gd name="T1" fmla="*/ 0 h 43"/>
                  <a:gd name="T2" fmla="*/ 0 w 46"/>
                  <a:gd name="T3" fmla="*/ 43 h 43"/>
                  <a:gd name="T4" fmla="*/ 46 w 46"/>
                  <a:gd name="T5" fmla="*/ 43 h 43"/>
                  <a:gd name="T6" fmla="*/ 25 w 46"/>
                  <a:gd name="T7" fmla="*/ 0 h 43"/>
                </a:gdLst>
                <a:ahLst/>
                <a:cxnLst>
                  <a:cxn ang="0">
                    <a:pos x="T0" y="T1"/>
                  </a:cxn>
                  <a:cxn ang="0">
                    <a:pos x="T2" y="T3"/>
                  </a:cxn>
                  <a:cxn ang="0">
                    <a:pos x="T4" y="T5"/>
                  </a:cxn>
                  <a:cxn ang="0">
                    <a:pos x="T6" y="T7"/>
                  </a:cxn>
                </a:cxnLst>
                <a:rect l="0" t="0" r="r" b="b"/>
                <a:pathLst>
                  <a:path w="46" h="43">
                    <a:moveTo>
                      <a:pt x="25" y="0"/>
                    </a:moveTo>
                    <a:lnTo>
                      <a:pt x="0" y="43"/>
                    </a:lnTo>
                    <a:lnTo>
                      <a:pt x="46"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2" name="Freeform 322"/>
              <p:cNvSpPr>
                <a:spLocks/>
              </p:cNvSpPr>
              <p:nvPr/>
            </p:nvSpPr>
            <p:spPr bwMode="auto">
              <a:xfrm>
                <a:off x="2112" y="1940"/>
                <a:ext cx="50" cy="44"/>
              </a:xfrm>
              <a:custGeom>
                <a:avLst/>
                <a:gdLst>
                  <a:gd name="T0" fmla="*/ 25 w 50"/>
                  <a:gd name="T1" fmla="*/ 0 h 44"/>
                  <a:gd name="T2" fmla="*/ 0 w 50"/>
                  <a:gd name="T3" fmla="*/ 44 h 44"/>
                  <a:gd name="T4" fmla="*/ 50 w 50"/>
                  <a:gd name="T5" fmla="*/ 44 h 44"/>
                  <a:gd name="T6" fmla="*/ 25 w 50"/>
                  <a:gd name="T7" fmla="*/ 0 h 44"/>
                </a:gdLst>
                <a:ahLst/>
                <a:cxnLst>
                  <a:cxn ang="0">
                    <a:pos x="T0" y="T1"/>
                  </a:cxn>
                  <a:cxn ang="0">
                    <a:pos x="T2" y="T3"/>
                  </a:cxn>
                  <a:cxn ang="0">
                    <a:pos x="T4" y="T5"/>
                  </a:cxn>
                  <a:cxn ang="0">
                    <a:pos x="T6" y="T7"/>
                  </a:cxn>
                </a:cxnLst>
                <a:rect l="0" t="0" r="r" b="b"/>
                <a:pathLst>
                  <a:path w="50" h="44">
                    <a:moveTo>
                      <a:pt x="25" y="0"/>
                    </a:moveTo>
                    <a:lnTo>
                      <a:pt x="0" y="44"/>
                    </a:lnTo>
                    <a:lnTo>
                      <a:pt x="50" y="44"/>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3" name="Freeform 323"/>
              <p:cNvSpPr>
                <a:spLocks/>
              </p:cNvSpPr>
              <p:nvPr/>
            </p:nvSpPr>
            <p:spPr bwMode="auto">
              <a:xfrm>
                <a:off x="2162" y="1994"/>
                <a:ext cx="51" cy="40"/>
              </a:xfrm>
              <a:custGeom>
                <a:avLst/>
                <a:gdLst>
                  <a:gd name="T0" fmla="*/ 26 w 51"/>
                  <a:gd name="T1" fmla="*/ 0 h 40"/>
                  <a:gd name="T2" fmla="*/ 0 w 51"/>
                  <a:gd name="T3" fmla="*/ 40 h 40"/>
                  <a:gd name="T4" fmla="*/ 51 w 51"/>
                  <a:gd name="T5" fmla="*/ 40 h 40"/>
                  <a:gd name="T6" fmla="*/ 26 w 51"/>
                  <a:gd name="T7" fmla="*/ 0 h 40"/>
                </a:gdLst>
                <a:ahLst/>
                <a:cxnLst>
                  <a:cxn ang="0">
                    <a:pos x="T0" y="T1"/>
                  </a:cxn>
                  <a:cxn ang="0">
                    <a:pos x="T2" y="T3"/>
                  </a:cxn>
                  <a:cxn ang="0">
                    <a:pos x="T4" y="T5"/>
                  </a:cxn>
                  <a:cxn ang="0">
                    <a:pos x="T6" y="T7"/>
                  </a:cxn>
                </a:cxnLst>
                <a:rect l="0" t="0" r="r" b="b"/>
                <a:pathLst>
                  <a:path w="51" h="40">
                    <a:moveTo>
                      <a:pt x="26" y="0"/>
                    </a:moveTo>
                    <a:lnTo>
                      <a:pt x="0" y="40"/>
                    </a:lnTo>
                    <a:lnTo>
                      <a:pt x="51" y="40"/>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4" name="Freeform 324"/>
              <p:cNvSpPr>
                <a:spLocks/>
              </p:cNvSpPr>
              <p:nvPr/>
            </p:nvSpPr>
            <p:spPr bwMode="auto">
              <a:xfrm>
                <a:off x="2213" y="1987"/>
                <a:ext cx="50" cy="40"/>
              </a:xfrm>
              <a:custGeom>
                <a:avLst/>
                <a:gdLst>
                  <a:gd name="T0" fmla="*/ 25 w 50"/>
                  <a:gd name="T1" fmla="*/ 0 h 40"/>
                  <a:gd name="T2" fmla="*/ 0 w 50"/>
                  <a:gd name="T3" fmla="*/ 40 h 40"/>
                  <a:gd name="T4" fmla="*/ 50 w 50"/>
                  <a:gd name="T5" fmla="*/ 40 h 40"/>
                  <a:gd name="T6" fmla="*/ 25 w 50"/>
                  <a:gd name="T7" fmla="*/ 0 h 40"/>
                </a:gdLst>
                <a:ahLst/>
                <a:cxnLst>
                  <a:cxn ang="0">
                    <a:pos x="T0" y="T1"/>
                  </a:cxn>
                  <a:cxn ang="0">
                    <a:pos x="T2" y="T3"/>
                  </a:cxn>
                  <a:cxn ang="0">
                    <a:pos x="T4" y="T5"/>
                  </a:cxn>
                  <a:cxn ang="0">
                    <a:pos x="T6" y="T7"/>
                  </a:cxn>
                </a:cxnLst>
                <a:rect l="0" t="0" r="r" b="b"/>
                <a:pathLst>
                  <a:path w="50" h="40">
                    <a:moveTo>
                      <a:pt x="25" y="0"/>
                    </a:moveTo>
                    <a:lnTo>
                      <a:pt x="0" y="40"/>
                    </a:lnTo>
                    <a:lnTo>
                      <a:pt x="50"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5" name="Freeform 325"/>
              <p:cNvSpPr>
                <a:spLocks/>
              </p:cNvSpPr>
              <p:nvPr/>
            </p:nvSpPr>
            <p:spPr bwMode="auto">
              <a:xfrm>
                <a:off x="2263" y="1829"/>
                <a:ext cx="51" cy="43"/>
              </a:xfrm>
              <a:custGeom>
                <a:avLst/>
                <a:gdLst>
                  <a:gd name="T0" fmla="*/ 25 w 51"/>
                  <a:gd name="T1" fmla="*/ 0 h 43"/>
                  <a:gd name="T2" fmla="*/ 0 w 51"/>
                  <a:gd name="T3" fmla="*/ 43 h 43"/>
                  <a:gd name="T4" fmla="*/ 51 w 51"/>
                  <a:gd name="T5" fmla="*/ 43 h 43"/>
                  <a:gd name="T6" fmla="*/ 25 w 51"/>
                  <a:gd name="T7" fmla="*/ 0 h 43"/>
                </a:gdLst>
                <a:ahLst/>
                <a:cxnLst>
                  <a:cxn ang="0">
                    <a:pos x="T0" y="T1"/>
                  </a:cxn>
                  <a:cxn ang="0">
                    <a:pos x="T2" y="T3"/>
                  </a:cxn>
                  <a:cxn ang="0">
                    <a:pos x="T4" y="T5"/>
                  </a:cxn>
                  <a:cxn ang="0">
                    <a:pos x="T6" y="T7"/>
                  </a:cxn>
                </a:cxnLst>
                <a:rect l="0" t="0" r="r" b="b"/>
                <a:pathLst>
                  <a:path w="51" h="43">
                    <a:moveTo>
                      <a:pt x="25" y="0"/>
                    </a:moveTo>
                    <a:lnTo>
                      <a:pt x="0" y="43"/>
                    </a:lnTo>
                    <a:lnTo>
                      <a:pt x="51"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6" name="Freeform 326"/>
              <p:cNvSpPr>
                <a:spLocks/>
              </p:cNvSpPr>
              <p:nvPr/>
            </p:nvSpPr>
            <p:spPr bwMode="auto">
              <a:xfrm>
                <a:off x="2317" y="1901"/>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7" name="Freeform 327"/>
              <p:cNvSpPr>
                <a:spLocks/>
              </p:cNvSpPr>
              <p:nvPr/>
            </p:nvSpPr>
            <p:spPr bwMode="auto">
              <a:xfrm>
                <a:off x="2368" y="1814"/>
                <a:ext cx="46" cy="40"/>
              </a:xfrm>
              <a:custGeom>
                <a:avLst/>
                <a:gdLst>
                  <a:gd name="T0" fmla="*/ 21 w 46"/>
                  <a:gd name="T1" fmla="*/ 0 h 40"/>
                  <a:gd name="T2" fmla="*/ 0 w 46"/>
                  <a:gd name="T3" fmla="*/ 40 h 40"/>
                  <a:gd name="T4" fmla="*/ 46 w 46"/>
                  <a:gd name="T5" fmla="*/ 40 h 40"/>
                  <a:gd name="T6" fmla="*/ 21 w 46"/>
                  <a:gd name="T7" fmla="*/ 0 h 40"/>
                </a:gdLst>
                <a:ahLst/>
                <a:cxnLst>
                  <a:cxn ang="0">
                    <a:pos x="T0" y="T1"/>
                  </a:cxn>
                  <a:cxn ang="0">
                    <a:pos x="T2" y="T3"/>
                  </a:cxn>
                  <a:cxn ang="0">
                    <a:pos x="T4" y="T5"/>
                  </a:cxn>
                  <a:cxn ang="0">
                    <a:pos x="T6" y="T7"/>
                  </a:cxn>
                </a:cxnLst>
                <a:rect l="0" t="0" r="r" b="b"/>
                <a:pathLst>
                  <a:path w="46" h="40">
                    <a:moveTo>
                      <a:pt x="21" y="0"/>
                    </a:moveTo>
                    <a:lnTo>
                      <a:pt x="0" y="40"/>
                    </a:lnTo>
                    <a:lnTo>
                      <a:pt x="46" y="40"/>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8" name="Freeform 328"/>
              <p:cNvSpPr>
                <a:spLocks/>
              </p:cNvSpPr>
              <p:nvPr/>
            </p:nvSpPr>
            <p:spPr bwMode="auto">
              <a:xfrm>
                <a:off x="2418" y="1897"/>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9" name="Freeform 329"/>
              <p:cNvSpPr>
                <a:spLocks/>
              </p:cNvSpPr>
              <p:nvPr/>
            </p:nvSpPr>
            <p:spPr bwMode="auto">
              <a:xfrm>
                <a:off x="2468" y="1894"/>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0" name="Freeform 330"/>
              <p:cNvSpPr>
                <a:spLocks/>
              </p:cNvSpPr>
              <p:nvPr/>
            </p:nvSpPr>
            <p:spPr bwMode="auto">
              <a:xfrm>
                <a:off x="2519" y="1829"/>
                <a:ext cx="47" cy="39"/>
              </a:xfrm>
              <a:custGeom>
                <a:avLst/>
                <a:gdLst>
                  <a:gd name="T0" fmla="*/ 21 w 47"/>
                  <a:gd name="T1" fmla="*/ 0 h 39"/>
                  <a:gd name="T2" fmla="*/ 0 w 47"/>
                  <a:gd name="T3" fmla="*/ 39 h 39"/>
                  <a:gd name="T4" fmla="*/ 47 w 47"/>
                  <a:gd name="T5" fmla="*/ 39 h 39"/>
                  <a:gd name="T6" fmla="*/ 21 w 47"/>
                  <a:gd name="T7" fmla="*/ 0 h 39"/>
                </a:gdLst>
                <a:ahLst/>
                <a:cxnLst>
                  <a:cxn ang="0">
                    <a:pos x="T0" y="T1"/>
                  </a:cxn>
                  <a:cxn ang="0">
                    <a:pos x="T2" y="T3"/>
                  </a:cxn>
                  <a:cxn ang="0">
                    <a:pos x="T4" y="T5"/>
                  </a:cxn>
                  <a:cxn ang="0">
                    <a:pos x="T6" y="T7"/>
                  </a:cxn>
                </a:cxnLst>
                <a:rect l="0" t="0" r="r" b="b"/>
                <a:pathLst>
                  <a:path w="47" h="39">
                    <a:moveTo>
                      <a:pt x="21" y="0"/>
                    </a:moveTo>
                    <a:lnTo>
                      <a:pt x="0" y="39"/>
                    </a:lnTo>
                    <a:lnTo>
                      <a:pt x="47" y="39"/>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1" name="Freeform 331"/>
              <p:cNvSpPr>
                <a:spLocks/>
              </p:cNvSpPr>
              <p:nvPr/>
            </p:nvSpPr>
            <p:spPr bwMode="auto">
              <a:xfrm>
                <a:off x="2569" y="1843"/>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2" name="Freeform 332"/>
              <p:cNvSpPr>
                <a:spLocks/>
              </p:cNvSpPr>
              <p:nvPr/>
            </p:nvSpPr>
            <p:spPr bwMode="auto">
              <a:xfrm>
                <a:off x="2620" y="1901"/>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3" name="Freeform 333"/>
              <p:cNvSpPr>
                <a:spLocks/>
              </p:cNvSpPr>
              <p:nvPr/>
            </p:nvSpPr>
            <p:spPr bwMode="auto">
              <a:xfrm>
                <a:off x="2670" y="1901"/>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4" name="Freeform 334"/>
              <p:cNvSpPr>
                <a:spLocks/>
              </p:cNvSpPr>
              <p:nvPr/>
            </p:nvSpPr>
            <p:spPr bwMode="auto">
              <a:xfrm>
                <a:off x="2720" y="1922"/>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5" name="Freeform 335"/>
              <p:cNvSpPr>
                <a:spLocks/>
              </p:cNvSpPr>
              <p:nvPr/>
            </p:nvSpPr>
            <p:spPr bwMode="auto">
              <a:xfrm>
                <a:off x="2771" y="1897"/>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6" name="Freeform 336"/>
              <p:cNvSpPr>
                <a:spLocks/>
              </p:cNvSpPr>
              <p:nvPr/>
            </p:nvSpPr>
            <p:spPr bwMode="auto">
              <a:xfrm>
                <a:off x="2821" y="1706"/>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7" name="Freeform 337"/>
              <p:cNvSpPr>
                <a:spLocks/>
              </p:cNvSpPr>
              <p:nvPr/>
            </p:nvSpPr>
            <p:spPr bwMode="auto">
              <a:xfrm>
                <a:off x="2872" y="1872"/>
                <a:ext cx="46" cy="40"/>
              </a:xfrm>
              <a:custGeom>
                <a:avLst/>
                <a:gdLst>
                  <a:gd name="T0" fmla="*/ 21 w 46"/>
                  <a:gd name="T1" fmla="*/ 0 h 40"/>
                  <a:gd name="T2" fmla="*/ 0 w 46"/>
                  <a:gd name="T3" fmla="*/ 40 h 40"/>
                  <a:gd name="T4" fmla="*/ 46 w 46"/>
                  <a:gd name="T5" fmla="*/ 40 h 40"/>
                  <a:gd name="T6" fmla="*/ 21 w 46"/>
                  <a:gd name="T7" fmla="*/ 0 h 40"/>
                </a:gdLst>
                <a:ahLst/>
                <a:cxnLst>
                  <a:cxn ang="0">
                    <a:pos x="T0" y="T1"/>
                  </a:cxn>
                  <a:cxn ang="0">
                    <a:pos x="T2" y="T3"/>
                  </a:cxn>
                  <a:cxn ang="0">
                    <a:pos x="T4" y="T5"/>
                  </a:cxn>
                  <a:cxn ang="0">
                    <a:pos x="T6" y="T7"/>
                  </a:cxn>
                </a:cxnLst>
                <a:rect l="0" t="0" r="r" b="b"/>
                <a:pathLst>
                  <a:path w="46" h="40">
                    <a:moveTo>
                      <a:pt x="21" y="0"/>
                    </a:moveTo>
                    <a:lnTo>
                      <a:pt x="0" y="40"/>
                    </a:lnTo>
                    <a:lnTo>
                      <a:pt x="46" y="40"/>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8" name="Freeform 338"/>
              <p:cNvSpPr>
                <a:spLocks/>
              </p:cNvSpPr>
              <p:nvPr/>
            </p:nvSpPr>
            <p:spPr bwMode="auto">
              <a:xfrm>
                <a:off x="2922" y="1724"/>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9" name="Freeform 339"/>
              <p:cNvSpPr>
                <a:spLocks/>
              </p:cNvSpPr>
              <p:nvPr/>
            </p:nvSpPr>
            <p:spPr bwMode="auto">
              <a:xfrm>
                <a:off x="2972" y="1814"/>
                <a:ext cx="47" cy="44"/>
              </a:xfrm>
              <a:custGeom>
                <a:avLst/>
                <a:gdLst>
                  <a:gd name="T0" fmla="*/ 22 w 47"/>
                  <a:gd name="T1" fmla="*/ 0 h 44"/>
                  <a:gd name="T2" fmla="*/ 0 w 47"/>
                  <a:gd name="T3" fmla="*/ 44 h 44"/>
                  <a:gd name="T4" fmla="*/ 47 w 47"/>
                  <a:gd name="T5" fmla="*/ 44 h 44"/>
                  <a:gd name="T6" fmla="*/ 22 w 47"/>
                  <a:gd name="T7" fmla="*/ 0 h 44"/>
                </a:gdLst>
                <a:ahLst/>
                <a:cxnLst>
                  <a:cxn ang="0">
                    <a:pos x="T0" y="T1"/>
                  </a:cxn>
                  <a:cxn ang="0">
                    <a:pos x="T2" y="T3"/>
                  </a:cxn>
                  <a:cxn ang="0">
                    <a:pos x="T4" y="T5"/>
                  </a:cxn>
                  <a:cxn ang="0">
                    <a:pos x="T6" y="T7"/>
                  </a:cxn>
                </a:cxnLst>
                <a:rect l="0" t="0" r="r" b="b"/>
                <a:pathLst>
                  <a:path w="47" h="44">
                    <a:moveTo>
                      <a:pt x="22" y="0"/>
                    </a:moveTo>
                    <a:lnTo>
                      <a:pt x="0" y="44"/>
                    </a:lnTo>
                    <a:lnTo>
                      <a:pt x="47" y="44"/>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0" name="Freeform 340"/>
              <p:cNvSpPr>
                <a:spLocks/>
              </p:cNvSpPr>
              <p:nvPr/>
            </p:nvSpPr>
            <p:spPr bwMode="auto">
              <a:xfrm>
                <a:off x="3023" y="1760"/>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1" name="Freeform 341"/>
              <p:cNvSpPr>
                <a:spLocks/>
              </p:cNvSpPr>
              <p:nvPr/>
            </p:nvSpPr>
            <p:spPr bwMode="auto">
              <a:xfrm>
                <a:off x="3073" y="1667"/>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2" name="Freeform 342"/>
              <p:cNvSpPr>
                <a:spLocks/>
              </p:cNvSpPr>
              <p:nvPr/>
            </p:nvSpPr>
            <p:spPr bwMode="auto">
              <a:xfrm>
                <a:off x="3124" y="1768"/>
                <a:ext cx="46" cy="39"/>
              </a:xfrm>
              <a:custGeom>
                <a:avLst/>
                <a:gdLst>
                  <a:gd name="T0" fmla="*/ 25 w 46"/>
                  <a:gd name="T1" fmla="*/ 0 h 39"/>
                  <a:gd name="T2" fmla="*/ 0 w 46"/>
                  <a:gd name="T3" fmla="*/ 39 h 39"/>
                  <a:gd name="T4" fmla="*/ 46 w 46"/>
                  <a:gd name="T5" fmla="*/ 39 h 39"/>
                  <a:gd name="T6" fmla="*/ 25 w 46"/>
                  <a:gd name="T7" fmla="*/ 0 h 39"/>
                </a:gdLst>
                <a:ahLst/>
                <a:cxnLst>
                  <a:cxn ang="0">
                    <a:pos x="T0" y="T1"/>
                  </a:cxn>
                  <a:cxn ang="0">
                    <a:pos x="T2" y="T3"/>
                  </a:cxn>
                  <a:cxn ang="0">
                    <a:pos x="T4" y="T5"/>
                  </a:cxn>
                  <a:cxn ang="0">
                    <a:pos x="T6" y="T7"/>
                  </a:cxn>
                </a:cxnLst>
                <a:rect l="0" t="0" r="r" b="b"/>
                <a:pathLst>
                  <a:path w="46" h="39">
                    <a:moveTo>
                      <a:pt x="25" y="0"/>
                    </a:moveTo>
                    <a:lnTo>
                      <a:pt x="0" y="39"/>
                    </a:lnTo>
                    <a:lnTo>
                      <a:pt x="46" y="39"/>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3" name="Freeform 343"/>
              <p:cNvSpPr>
                <a:spLocks/>
              </p:cNvSpPr>
              <p:nvPr/>
            </p:nvSpPr>
            <p:spPr bwMode="auto">
              <a:xfrm>
                <a:off x="3174" y="1714"/>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4" name="Freeform 344"/>
              <p:cNvSpPr>
                <a:spLocks/>
              </p:cNvSpPr>
              <p:nvPr/>
            </p:nvSpPr>
            <p:spPr bwMode="auto">
              <a:xfrm>
                <a:off x="3224" y="1832"/>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5" name="Freeform 345"/>
              <p:cNvSpPr>
                <a:spLocks/>
              </p:cNvSpPr>
              <p:nvPr/>
            </p:nvSpPr>
            <p:spPr bwMode="auto">
              <a:xfrm>
                <a:off x="3275" y="1750"/>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6" name="Freeform 346"/>
              <p:cNvSpPr>
                <a:spLocks/>
              </p:cNvSpPr>
              <p:nvPr/>
            </p:nvSpPr>
            <p:spPr bwMode="auto">
              <a:xfrm>
                <a:off x="3325" y="1577"/>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7" name="Freeform 347"/>
              <p:cNvSpPr>
                <a:spLocks/>
              </p:cNvSpPr>
              <p:nvPr/>
            </p:nvSpPr>
            <p:spPr bwMode="auto">
              <a:xfrm>
                <a:off x="3376" y="1739"/>
                <a:ext cx="46" cy="43"/>
              </a:xfrm>
              <a:custGeom>
                <a:avLst/>
                <a:gdLst>
                  <a:gd name="T0" fmla="*/ 25 w 46"/>
                  <a:gd name="T1" fmla="*/ 0 h 43"/>
                  <a:gd name="T2" fmla="*/ 0 w 46"/>
                  <a:gd name="T3" fmla="*/ 43 h 43"/>
                  <a:gd name="T4" fmla="*/ 46 w 46"/>
                  <a:gd name="T5" fmla="*/ 43 h 43"/>
                  <a:gd name="T6" fmla="*/ 25 w 46"/>
                  <a:gd name="T7" fmla="*/ 0 h 43"/>
                </a:gdLst>
                <a:ahLst/>
                <a:cxnLst>
                  <a:cxn ang="0">
                    <a:pos x="T0" y="T1"/>
                  </a:cxn>
                  <a:cxn ang="0">
                    <a:pos x="T2" y="T3"/>
                  </a:cxn>
                  <a:cxn ang="0">
                    <a:pos x="T4" y="T5"/>
                  </a:cxn>
                  <a:cxn ang="0">
                    <a:pos x="T6" y="T7"/>
                  </a:cxn>
                </a:cxnLst>
                <a:rect l="0" t="0" r="r" b="b"/>
                <a:pathLst>
                  <a:path w="46" h="43">
                    <a:moveTo>
                      <a:pt x="25" y="0"/>
                    </a:moveTo>
                    <a:lnTo>
                      <a:pt x="0" y="43"/>
                    </a:lnTo>
                    <a:lnTo>
                      <a:pt x="46"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8" name="Freeform 348"/>
              <p:cNvSpPr>
                <a:spLocks/>
              </p:cNvSpPr>
              <p:nvPr/>
            </p:nvSpPr>
            <p:spPr bwMode="auto">
              <a:xfrm>
                <a:off x="3426" y="1544"/>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9" name="Freeform 349"/>
              <p:cNvSpPr>
                <a:spLocks/>
              </p:cNvSpPr>
              <p:nvPr/>
            </p:nvSpPr>
            <p:spPr bwMode="auto">
              <a:xfrm>
                <a:off x="3476" y="1534"/>
                <a:ext cx="47" cy="39"/>
              </a:xfrm>
              <a:custGeom>
                <a:avLst/>
                <a:gdLst>
                  <a:gd name="T0" fmla="*/ 26 w 47"/>
                  <a:gd name="T1" fmla="*/ 0 h 39"/>
                  <a:gd name="T2" fmla="*/ 0 w 47"/>
                  <a:gd name="T3" fmla="*/ 39 h 39"/>
                  <a:gd name="T4" fmla="*/ 47 w 47"/>
                  <a:gd name="T5" fmla="*/ 39 h 39"/>
                  <a:gd name="T6" fmla="*/ 26 w 47"/>
                  <a:gd name="T7" fmla="*/ 0 h 39"/>
                </a:gdLst>
                <a:ahLst/>
                <a:cxnLst>
                  <a:cxn ang="0">
                    <a:pos x="T0" y="T1"/>
                  </a:cxn>
                  <a:cxn ang="0">
                    <a:pos x="T2" y="T3"/>
                  </a:cxn>
                  <a:cxn ang="0">
                    <a:pos x="T4" y="T5"/>
                  </a:cxn>
                  <a:cxn ang="0">
                    <a:pos x="T6" y="T7"/>
                  </a:cxn>
                </a:cxnLst>
                <a:rect l="0" t="0" r="r" b="b"/>
                <a:pathLst>
                  <a:path w="47" h="39">
                    <a:moveTo>
                      <a:pt x="26" y="0"/>
                    </a:moveTo>
                    <a:lnTo>
                      <a:pt x="0" y="39"/>
                    </a:lnTo>
                    <a:lnTo>
                      <a:pt x="47" y="39"/>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0" name="Freeform 350"/>
              <p:cNvSpPr>
                <a:spLocks/>
              </p:cNvSpPr>
              <p:nvPr/>
            </p:nvSpPr>
            <p:spPr bwMode="auto">
              <a:xfrm>
                <a:off x="3527" y="1526"/>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1" name="Freeform 351"/>
              <p:cNvSpPr>
                <a:spLocks/>
              </p:cNvSpPr>
              <p:nvPr/>
            </p:nvSpPr>
            <p:spPr bwMode="auto">
              <a:xfrm>
                <a:off x="3577" y="1634"/>
                <a:ext cx="47" cy="44"/>
              </a:xfrm>
              <a:custGeom>
                <a:avLst/>
                <a:gdLst>
                  <a:gd name="T0" fmla="*/ 25 w 47"/>
                  <a:gd name="T1" fmla="*/ 0 h 44"/>
                  <a:gd name="T2" fmla="*/ 0 w 47"/>
                  <a:gd name="T3" fmla="*/ 44 h 44"/>
                  <a:gd name="T4" fmla="*/ 47 w 47"/>
                  <a:gd name="T5" fmla="*/ 44 h 44"/>
                  <a:gd name="T6" fmla="*/ 25 w 47"/>
                  <a:gd name="T7" fmla="*/ 0 h 44"/>
                </a:gdLst>
                <a:ahLst/>
                <a:cxnLst>
                  <a:cxn ang="0">
                    <a:pos x="T0" y="T1"/>
                  </a:cxn>
                  <a:cxn ang="0">
                    <a:pos x="T2" y="T3"/>
                  </a:cxn>
                  <a:cxn ang="0">
                    <a:pos x="T4" y="T5"/>
                  </a:cxn>
                  <a:cxn ang="0">
                    <a:pos x="T6" y="T7"/>
                  </a:cxn>
                </a:cxnLst>
                <a:rect l="0" t="0" r="r" b="b"/>
                <a:pathLst>
                  <a:path w="47" h="44">
                    <a:moveTo>
                      <a:pt x="25" y="0"/>
                    </a:moveTo>
                    <a:lnTo>
                      <a:pt x="0" y="44"/>
                    </a:lnTo>
                    <a:lnTo>
                      <a:pt x="47" y="44"/>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2" name="Freeform 352"/>
              <p:cNvSpPr>
                <a:spLocks/>
              </p:cNvSpPr>
              <p:nvPr/>
            </p:nvSpPr>
            <p:spPr bwMode="auto">
              <a:xfrm>
                <a:off x="3628" y="1670"/>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3" name="Freeform 353"/>
              <p:cNvSpPr>
                <a:spLocks/>
              </p:cNvSpPr>
              <p:nvPr/>
            </p:nvSpPr>
            <p:spPr bwMode="auto">
              <a:xfrm>
                <a:off x="3678" y="1692"/>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4" name="Freeform 354"/>
              <p:cNvSpPr>
                <a:spLocks/>
              </p:cNvSpPr>
              <p:nvPr/>
            </p:nvSpPr>
            <p:spPr bwMode="auto">
              <a:xfrm>
                <a:off x="3728" y="1580"/>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5" name="Freeform 355"/>
              <p:cNvSpPr>
                <a:spLocks/>
              </p:cNvSpPr>
              <p:nvPr/>
            </p:nvSpPr>
            <p:spPr bwMode="auto">
              <a:xfrm>
                <a:off x="3779" y="1591"/>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6" name="Freeform 356"/>
              <p:cNvSpPr>
                <a:spLocks/>
              </p:cNvSpPr>
              <p:nvPr/>
            </p:nvSpPr>
            <p:spPr bwMode="auto">
              <a:xfrm>
                <a:off x="3829" y="1573"/>
                <a:ext cx="51" cy="40"/>
              </a:xfrm>
              <a:custGeom>
                <a:avLst/>
                <a:gdLst>
                  <a:gd name="T0" fmla="*/ 25 w 51"/>
                  <a:gd name="T1" fmla="*/ 0 h 40"/>
                  <a:gd name="T2" fmla="*/ 0 w 51"/>
                  <a:gd name="T3" fmla="*/ 40 h 40"/>
                  <a:gd name="T4" fmla="*/ 51 w 51"/>
                  <a:gd name="T5" fmla="*/ 40 h 40"/>
                  <a:gd name="T6" fmla="*/ 25 w 51"/>
                  <a:gd name="T7" fmla="*/ 0 h 40"/>
                </a:gdLst>
                <a:ahLst/>
                <a:cxnLst>
                  <a:cxn ang="0">
                    <a:pos x="T0" y="T1"/>
                  </a:cxn>
                  <a:cxn ang="0">
                    <a:pos x="T2" y="T3"/>
                  </a:cxn>
                  <a:cxn ang="0">
                    <a:pos x="T4" y="T5"/>
                  </a:cxn>
                  <a:cxn ang="0">
                    <a:pos x="T6" y="T7"/>
                  </a:cxn>
                </a:cxnLst>
                <a:rect l="0" t="0" r="r" b="b"/>
                <a:pathLst>
                  <a:path w="51" h="40">
                    <a:moveTo>
                      <a:pt x="25" y="0"/>
                    </a:moveTo>
                    <a:lnTo>
                      <a:pt x="0" y="40"/>
                    </a:lnTo>
                    <a:lnTo>
                      <a:pt x="51"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7" name="Freeform 357"/>
              <p:cNvSpPr>
                <a:spLocks/>
              </p:cNvSpPr>
              <p:nvPr/>
            </p:nvSpPr>
            <p:spPr bwMode="auto">
              <a:xfrm>
                <a:off x="3880" y="1548"/>
                <a:ext cx="50" cy="40"/>
              </a:xfrm>
              <a:custGeom>
                <a:avLst/>
                <a:gdLst>
                  <a:gd name="T0" fmla="*/ 25 w 50"/>
                  <a:gd name="T1" fmla="*/ 0 h 40"/>
                  <a:gd name="T2" fmla="*/ 0 w 50"/>
                  <a:gd name="T3" fmla="*/ 40 h 40"/>
                  <a:gd name="T4" fmla="*/ 50 w 50"/>
                  <a:gd name="T5" fmla="*/ 40 h 40"/>
                  <a:gd name="T6" fmla="*/ 25 w 50"/>
                  <a:gd name="T7" fmla="*/ 0 h 40"/>
                </a:gdLst>
                <a:ahLst/>
                <a:cxnLst>
                  <a:cxn ang="0">
                    <a:pos x="T0" y="T1"/>
                  </a:cxn>
                  <a:cxn ang="0">
                    <a:pos x="T2" y="T3"/>
                  </a:cxn>
                  <a:cxn ang="0">
                    <a:pos x="T4" y="T5"/>
                  </a:cxn>
                  <a:cxn ang="0">
                    <a:pos x="T6" y="T7"/>
                  </a:cxn>
                </a:cxnLst>
                <a:rect l="0" t="0" r="r" b="b"/>
                <a:pathLst>
                  <a:path w="50" h="40">
                    <a:moveTo>
                      <a:pt x="25" y="0"/>
                    </a:moveTo>
                    <a:lnTo>
                      <a:pt x="0" y="40"/>
                    </a:lnTo>
                    <a:lnTo>
                      <a:pt x="50"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8" name="Freeform 358"/>
              <p:cNvSpPr>
                <a:spLocks/>
              </p:cNvSpPr>
              <p:nvPr/>
            </p:nvSpPr>
            <p:spPr bwMode="auto">
              <a:xfrm>
                <a:off x="3930" y="1638"/>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9" name="Freeform 359"/>
              <p:cNvSpPr>
                <a:spLocks/>
              </p:cNvSpPr>
              <p:nvPr/>
            </p:nvSpPr>
            <p:spPr bwMode="auto">
              <a:xfrm>
                <a:off x="3980" y="1584"/>
                <a:ext cx="51" cy="40"/>
              </a:xfrm>
              <a:custGeom>
                <a:avLst/>
                <a:gdLst>
                  <a:gd name="T0" fmla="*/ 26 w 51"/>
                  <a:gd name="T1" fmla="*/ 0 h 40"/>
                  <a:gd name="T2" fmla="*/ 0 w 51"/>
                  <a:gd name="T3" fmla="*/ 40 h 40"/>
                  <a:gd name="T4" fmla="*/ 51 w 51"/>
                  <a:gd name="T5" fmla="*/ 40 h 40"/>
                  <a:gd name="T6" fmla="*/ 26 w 51"/>
                  <a:gd name="T7" fmla="*/ 0 h 40"/>
                </a:gdLst>
                <a:ahLst/>
                <a:cxnLst>
                  <a:cxn ang="0">
                    <a:pos x="T0" y="T1"/>
                  </a:cxn>
                  <a:cxn ang="0">
                    <a:pos x="T2" y="T3"/>
                  </a:cxn>
                  <a:cxn ang="0">
                    <a:pos x="T4" y="T5"/>
                  </a:cxn>
                  <a:cxn ang="0">
                    <a:pos x="T6" y="T7"/>
                  </a:cxn>
                </a:cxnLst>
                <a:rect l="0" t="0" r="r" b="b"/>
                <a:pathLst>
                  <a:path w="51" h="40">
                    <a:moveTo>
                      <a:pt x="26" y="0"/>
                    </a:moveTo>
                    <a:lnTo>
                      <a:pt x="0" y="40"/>
                    </a:lnTo>
                    <a:lnTo>
                      <a:pt x="51" y="40"/>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0" name="Freeform 360"/>
              <p:cNvSpPr>
                <a:spLocks/>
              </p:cNvSpPr>
              <p:nvPr/>
            </p:nvSpPr>
            <p:spPr bwMode="auto">
              <a:xfrm>
                <a:off x="4031" y="1523"/>
                <a:ext cx="50" cy="39"/>
              </a:xfrm>
              <a:custGeom>
                <a:avLst/>
                <a:gdLst>
                  <a:gd name="T0" fmla="*/ 25 w 50"/>
                  <a:gd name="T1" fmla="*/ 0 h 39"/>
                  <a:gd name="T2" fmla="*/ 0 w 50"/>
                  <a:gd name="T3" fmla="*/ 39 h 39"/>
                  <a:gd name="T4" fmla="*/ 50 w 50"/>
                  <a:gd name="T5" fmla="*/ 39 h 39"/>
                  <a:gd name="T6" fmla="*/ 25 w 50"/>
                  <a:gd name="T7" fmla="*/ 0 h 39"/>
                </a:gdLst>
                <a:ahLst/>
                <a:cxnLst>
                  <a:cxn ang="0">
                    <a:pos x="T0" y="T1"/>
                  </a:cxn>
                  <a:cxn ang="0">
                    <a:pos x="T2" y="T3"/>
                  </a:cxn>
                  <a:cxn ang="0">
                    <a:pos x="T4" y="T5"/>
                  </a:cxn>
                  <a:cxn ang="0">
                    <a:pos x="T6" y="T7"/>
                  </a:cxn>
                </a:cxnLst>
                <a:rect l="0" t="0" r="r" b="b"/>
                <a:pathLst>
                  <a:path w="50" h="39">
                    <a:moveTo>
                      <a:pt x="25" y="0"/>
                    </a:moveTo>
                    <a:lnTo>
                      <a:pt x="0" y="39"/>
                    </a:lnTo>
                    <a:lnTo>
                      <a:pt x="50" y="39"/>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1" name="Freeform 361"/>
              <p:cNvSpPr>
                <a:spLocks/>
              </p:cNvSpPr>
              <p:nvPr/>
            </p:nvSpPr>
            <p:spPr bwMode="auto">
              <a:xfrm>
                <a:off x="4085" y="1548"/>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2" name="Freeform 362"/>
              <p:cNvSpPr>
                <a:spLocks/>
              </p:cNvSpPr>
              <p:nvPr/>
            </p:nvSpPr>
            <p:spPr bwMode="auto">
              <a:xfrm>
                <a:off x="4135" y="1577"/>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3" name="Freeform 363"/>
              <p:cNvSpPr>
                <a:spLocks/>
              </p:cNvSpPr>
              <p:nvPr/>
            </p:nvSpPr>
            <p:spPr bwMode="auto">
              <a:xfrm>
                <a:off x="4186" y="1454"/>
                <a:ext cx="46" cy="40"/>
              </a:xfrm>
              <a:custGeom>
                <a:avLst/>
                <a:gdLst>
                  <a:gd name="T0" fmla="*/ 21 w 46"/>
                  <a:gd name="T1" fmla="*/ 0 h 40"/>
                  <a:gd name="T2" fmla="*/ 0 w 46"/>
                  <a:gd name="T3" fmla="*/ 40 h 40"/>
                  <a:gd name="T4" fmla="*/ 46 w 46"/>
                  <a:gd name="T5" fmla="*/ 40 h 40"/>
                  <a:gd name="T6" fmla="*/ 21 w 46"/>
                  <a:gd name="T7" fmla="*/ 0 h 40"/>
                </a:gdLst>
                <a:ahLst/>
                <a:cxnLst>
                  <a:cxn ang="0">
                    <a:pos x="T0" y="T1"/>
                  </a:cxn>
                  <a:cxn ang="0">
                    <a:pos x="T2" y="T3"/>
                  </a:cxn>
                  <a:cxn ang="0">
                    <a:pos x="T4" y="T5"/>
                  </a:cxn>
                  <a:cxn ang="0">
                    <a:pos x="T6" y="T7"/>
                  </a:cxn>
                </a:cxnLst>
                <a:rect l="0" t="0" r="r" b="b"/>
                <a:pathLst>
                  <a:path w="46" h="40">
                    <a:moveTo>
                      <a:pt x="21" y="0"/>
                    </a:moveTo>
                    <a:lnTo>
                      <a:pt x="0" y="40"/>
                    </a:lnTo>
                    <a:lnTo>
                      <a:pt x="46" y="40"/>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4" name="Freeform 364"/>
              <p:cNvSpPr>
                <a:spLocks/>
              </p:cNvSpPr>
              <p:nvPr/>
            </p:nvSpPr>
            <p:spPr bwMode="auto">
              <a:xfrm>
                <a:off x="4236" y="1544"/>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5" name="Freeform 365"/>
              <p:cNvSpPr>
                <a:spLocks/>
              </p:cNvSpPr>
              <p:nvPr/>
            </p:nvSpPr>
            <p:spPr bwMode="auto">
              <a:xfrm>
                <a:off x="4286" y="1627"/>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6" name="Freeform 366"/>
              <p:cNvSpPr>
                <a:spLocks/>
              </p:cNvSpPr>
              <p:nvPr/>
            </p:nvSpPr>
            <p:spPr bwMode="auto">
              <a:xfrm>
                <a:off x="4337" y="1656"/>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7" name="Freeform 367"/>
              <p:cNvSpPr>
                <a:spLocks/>
              </p:cNvSpPr>
              <p:nvPr/>
            </p:nvSpPr>
            <p:spPr bwMode="auto">
              <a:xfrm>
                <a:off x="4387" y="1458"/>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8" name="Freeform 368"/>
              <p:cNvSpPr>
                <a:spLocks/>
              </p:cNvSpPr>
              <p:nvPr/>
            </p:nvSpPr>
            <p:spPr bwMode="auto">
              <a:xfrm>
                <a:off x="4438" y="1534"/>
                <a:ext cx="46" cy="43"/>
              </a:xfrm>
              <a:custGeom>
                <a:avLst/>
                <a:gdLst>
                  <a:gd name="T0" fmla="*/ 21 w 46"/>
                  <a:gd name="T1" fmla="*/ 0 h 43"/>
                  <a:gd name="T2" fmla="*/ 0 w 46"/>
                  <a:gd name="T3" fmla="*/ 43 h 43"/>
                  <a:gd name="T4" fmla="*/ 46 w 46"/>
                  <a:gd name="T5" fmla="*/ 43 h 43"/>
                  <a:gd name="T6" fmla="*/ 21 w 46"/>
                  <a:gd name="T7" fmla="*/ 0 h 43"/>
                </a:gdLst>
                <a:ahLst/>
                <a:cxnLst>
                  <a:cxn ang="0">
                    <a:pos x="T0" y="T1"/>
                  </a:cxn>
                  <a:cxn ang="0">
                    <a:pos x="T2" y="T3"/>
                  </a:cxn>
                  <a:cxn ang="0">
                    <a:pos x="T4" y="T5"/>
                  </a:cxn>
                  <a:cxn ang="0">
                    <a:pos x="T6" y="T7"/>
                  </a:cxn>
                </a:cxnLst>
                <a:rect l="0" t="0" r="r" b="b"/>
                <a:pathLst>
                  <a:path w="46" h="43">
                    <a:moveTo>
                      <a:pt x="21" y="0"/>
                    </a:moveTo>
                    <a:lnTo>
                      <a:pt x="0" y="43"/>
                    </a:lnTo>
                    <a:lnTo>
                      <a:pt x="46" y="43"/>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9" name="Freeform 369"/>
              <p:cNvSpPr>
                <a:spLocks/>
              </p:cNvSpPr>
              <p:nvPr/>
            </p:nvSpPr>
            <p:spPr bwMode="auto">
              <a:xfrm>
                <a:off x="4488" y="1429"/>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0" name="Freeform 370"/>
              <p:cNvSpPr>
                <a:spLocks/>
              </p:cNvSpPr>
              <p:nvPr/>
            </p:nvSpPr>
            <p:spPr bwMode="auto">
              <a:xfrm>
                <a:off x="4538" y="1447"/>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1" name="Freeform 371"/>
              <p:cNvSpPr>
                <a:spLocks/>
              </p:cNvSpPr>
              <p:nvPr/>
            </p:nvSpPr>
            <p:spPr bwMode="auto">
              <a:xfrm>
                <a:off x="4589" y="1505"/>
                <a:ext cx="47" cy="43"/>
              </a:xfrm>
              <a:custGeom>
                <a:avLst/>
                <a:gdLst>
                  <a:gd name="T0" fmla="*/ 21 w 47"/>
                  <a:gd name="T1" fmla="*/ 0 h 43"/>
                  <a:gd name="T2" fmla="*/ 0 w 47"/>
                  <a:gd name="T3" fmla="*/ 43 h 43"/>
                  <a:gd name="T4" fmla="*/ 47 w 47"/>
                  <a:gd name="T5" fmla="*/ 43 h 43"/>
                  <a:gd name="T6" fmla="*/ 21 w 47"/>
                  <a:gd name="T7" fmla="*/ 0 h 43"/>
                </a:gdLst>
                <a:ahLst/>
                <a:cxnLst>
                  <a:cxn ang="0">
                    <a:pos x="T0" y="T1"/>
                  </a:cxn>
                  <a:cxn ang="0">
                    <a:pos x="T2" y="T3"/>
                  </a:cxn>
                  <a:cxn ang="0">
                    <a:pos x="T4" y="T5"/>
                  </a:cxn>
                  <a:cxn ang="0">
                    <a:pos x="T6" y="T7"/>
                  </a:cxn>
                </a:cxnLst>
                <a:rect l="0" t="0" r="r" b="b"/>
                <a:pathLst>
                  <a:path w="47" h="43">
                    <a:moveTo>
                      <a:pt x="21" y="0"/>
                    </a:moveTo>
                    <a:lnTo>
                      <a:pt x="0" y="43"/>
                    </a:lnTo>
                    <a:lnTo>
                      <a:pt x="47" y="43"/>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2" name="Freeform 372"/>
              <p:cNvSpPr>
                <a:spLocks/>
              </p:cNvSpPr>
              <p:nvPr/>
            </p:nvSpPr>
            <p:spPr bwMode="auto">
              <a:xfrm>
                <a:off x="4639" y="1541"/>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3" name="Freeform 373"/>
              <p:cNvSpPr>
                <a:spLocks/>
              </p:cNvSpPr>
              <p:nvPr/>
            </p:nvSpPr>
            <p:spPr bwMode="auto">
              <a:xfrm>
                <a:off x="4690" y="1364"/>
                <a:ext cx="46" cy="44"/>
              </a:xfrm>
              <a:custGeom>
                <a:avLst/>
                <a:gdLst>
                  <a:gd name="T0" fmla="*/ 21 w 46"/>
                  <a:gd name="T1" fmla="*/ 0 h 44"/>
                  <a:gd name="T2" fmla="*/ 0 w 46"/>
                  <a:gd name="T3" fmla="*/ 44 h 44"/>
                  <a:gd name="T4" fmla="*/ 46 w 46"/>
                  <a:gd name="T5" fmla="*/ 44 h 44"/>
                  <a:gd name="T6" fmla="*/ 21 w 46"/>
                  <a:gd name="T7" fmla="*/ 0 h 44"/>
                </a:gdLst>
                <a:ahLst/>
                <a:cxnLst>
                  <a:cxn ang="0">
                    <a:pos x="T0" y="T1"/>
                  </a:cxn>
                  <a:cxn ang="0">
                    <a:pos x="T2" y="T3"/>
                  </a:cxn>
                  <a:cxn ang="0">
                    <a:pos x="T4" y="T5"/>
                  </a:cxn>
                  <a:cxn ang="0">
                    <a:pos x="T6" y="T7"/>
                  </a:cxn>
                </a:cxnLst>
                <a:rect l="0" t="0" r="r" b="b"/>
                <a:pathLst>
                  <a:path w="46" h="44">
                    <a:moveTo>
                      <a:pt x="21" y="0"/>
                    </a:moveTo>
                    <a:lnTo>
                      <a:pt x="0" y="44"/>
                    </a:lnTo>
                    <a:lnTo>
                      <a:pt x="46" y="44"/>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4" name="Freeform 374"/>
              <p:cNvSpPr>
                <a:spLocks/>
              </p:cNvSpPr>
              <p:nvPr/>
            </p:nvSpPr>
            <p:spPr bwMode="auto">
              <a:xfrm>
                <a:off x="4740" y="1670"/>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5" name="Freeform 375"/>
              <p:cNvSpPr>
                <a:spLocks/>
              </p:cNvSpPr>
              <p:nvPr/>
            </p:nvSpPr>
            <p:spPr bwMode="auto">
              <a:xfrm>
                <a:off x="4790" y="1566"/>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6" name="Freeform 376"/>
              <p:cNvSpPr>
                <a:spLocks/>
              </p:cNvSpPr>
              <p:nvPr/>
            </p:nvSpPr>
            <p:spPr bwMode="auto">
              <a:xfrm>
                <a:off x="4841" y="1307"/>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7" name="Freeform 377"/>
              <p:cNvSpPr>
                <a:spLocks/>
              </p:cNvSpPr>
              <p:nvPr/>
            </p:nvSpPr>
            <p:spPr bwMode="auto">
              <a:xfrm>
                <a:off x="4891" y="1238"/>
                <a:ext cx="47" cy="44"/>
              </a:xfrm>
              <a:custGeom>
                <a:avLst/>
                <a:gdLst>
                  <a:gd name="T0" fmla="*/ 25 w 47"/>
                  <a:gd name="T1" fmla="*/ 0 h 44"/>
                  <a:gd name="T2" fmla="*/ 0 w 47"/>
                  <a:gd name="T3" fmla="*/ 44 h 44"/>
                  <a:gd name="T4" fmla="*/ 47 w 47"/>
                  <a:gd name="T5" fmla="*/ 44 h 44"/>
                  <a:gd name="T6" fmla="*/ 25 w 47"/>
                  <a:gd name="T7" fmla="*/ 0 h 44"/>
                </a:gdLst>
                <a:ahLst/>
                <a:cxnLst>
                  <a:cxn ang="0">
                    <a:pos x="T0" y="T1"/>
                  </a:cxn>
                  <a:cxn ang="0">
                    <a:pos x="T2" y="T3"/>
                  </a:cxn>
                  <a:cxn ang="0">
                    <a:pos x="T4" y="T5"/>
                  </a:cxn>
                  <a:cxn ang="0">
                    <a:pos x="T6" y="T7"/>
                  </a:cxn>
                </a:cxnLst>
                <a:rect l="0" t="0" r="r" b="b"/>
                <a:pathLst>
                  <a:path w="47" h="44">
                    <a:moveTo>
                      <a:pt x="25" y="0"/>
                    </a:moveTo>
                    <a:lnTo>
                      <a:pt x="0" y="44"/>
                    </a:lnTo>
                    <a:lnTo>
                      <a:pt x="47" y="44"/>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8" name="Freeform 378"/>
              <p:cNvSpPr>
                <a:spLocks/>
              </p:cNvSpPr>
              <p:nvPr/>
            </p:nvSpPr>
            <p:spPr bwMode="auto">
              <a:xfrm>
                <a:off x="4942" y="1256"/>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9" name="Freeform 379"/>
              <p:cNvSpPr>
                <a:spLocks/>
              </p:cNvSpPr>
              <p:nvPr/>
            </p:nvSpPr>
            <p:spPr bwMode="auto">
              <a:xfrm>
                <a:off x="4992" y="1321"/>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0" name="Freeform 380"/>
              <p:cNvSpPr>
                <a:spLocks/>
              </p:cNvSpPr>
              <p:nvPr/>
            </p:nvSpPr>
            <p:spPr bwMode="auto">
              <a:xfrm>
                <a:off x="5042" y="1552"/>
                <a:ext cx="47" cy="43"/>
              </a:xfrm>
              <a:custGeom>
                <a:avLst/>
                <a:gdLst>
                  <a:gd name="T0" fmla="*/ 26 w 47"/>
                  <a:gd name="T1" fmla="*/ 0 h 43"/>
                  <a:gd name="T2" fmla="*/ 0 w 47"/>
                  <a:gd name="T3" fmla="*/ 43 h 43"/>
                  <a:gd name="T4" fmla="*/ 47 w 47"/>
                  <a:gd name="T5" fmla="*/ 43 h 43"/>
                  <a:gd name="T6" fmla="*/ 26 w 47"/>
                  <a:gd name="T7" fmla="*/ 0 h 43"/>
                </a:gdLst>
                <a:ahLst/>
                <a:cxnLst>
                  <a:cxn ang="0">
                    <a:pos x="T0" y="T1"/>
                  </a:cxn>
                  <a:cxn ang="0">
                    <a:pos x="T2" y="T3"/>
                  </a:cxn>
                  <a:cxn ang="0">
                    <a:pos x="T4" y="T5"/>
                  </a:cxn>
                  <a:cxn ang="0">
                    <a:pos x="T6" y="T7"/>
                  </a:cxn>
                </a:cxnLst>
                <a:rect l="0" t="0" r="r" b="b"/>
                <a:pathLst>
                  <a:path w="47" h="43">
                    <a:moveTo>
                      <a:pt x="26" y="0"/>
                    </a:moveTo>
                    <a:lnTo>
                      <a:pt x="0" y="43"/>
                    </a:lnTo>
                    <a:lnTo>
                      <a:pt x="47" y="43"/>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1" name="Freeform 381"/>
              <p:cNvSpPr>
                <a:spLocks/>
              </p:cNvSpPr>
              <p:nvPr/>
            </p:nvSpPr>
            <p:spPr bwMode="auto">
              <a:xfrm>
                <a:off x="5093" y="1228"/>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2" name="Freeform 382"/>
              <p:cNvSpPr>
                <a:spLocks/>
              </p:cNvSpPr>
              <p:nvPr/>
            </p:nvSpPr>
            <p:spPr bwMode="auto">
              <a:xfrm>
                <a:off x="5143" y="1213"/>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3" name="Freeform 383"/>
              <p:cNvSpPr>
                <a:spLocks/>
              </p:cNvSpPr>
              <p:nvPr/>
            </p:nvSpPr>
            <p:spPr bwMode="auto">
              <a:xfrm>
                <a:off x="5194" y="1271"/>
                <a:ext cx="46" cy="43"/>
              </a:xfrm>
              <a:custGeom>
                <a:avLst/>
                <a:gdLst>
                  <a:gd name="T0" fmla="*/ 25 w 46"/>
                  <a:gd name="T1" fmla="*/ 0 h 43"/>
                  <a:gd name="T2" fmla="*/ 0 w 46"/>
                  <a:gd name="T3" fmla="*/ 43 h 43"/>
                  <a:gd name="T4" fmla="*/ 46 w 46"/>
                  <a:gd name="T5" fmla="*/ 43 h 43"/>
                  <a:gd name="T6" fmla="*/ 25 w 46"/>
                  <a:gd name="T7" fmla="*/ 0 h 43"/>
                </a:gdLst>
                <a:ahLst/>
                <a:cxnLst>
                  <a:cxn ang="0">
                    <a:pos x="T0" y="T1"/>
                  </a:cxn>
                  <a:cxn ang="0">
                    <a:pos x="T2" y="T3"/>
                  </a:cxn>
                  <a:cxn ang="0">
                    <a:pos x="T4" y="T5"/>
                  </a:cxn>
                  <a:cxn ang="0">
                    <a:pos x="T6" y="T7"/>
                  </a:cxn>
                </a:cxnLst>
                <a:rect l="0" t="0" r="r" b="b"/>
                <a:pathLst>
                  <a:path w="46" h="43">
                    <a:moveTo>
                      <a:pt x="25" y="0"/>
                    </a:moveTo>
                    <a:lnTo>
                      <a:pt x="0" y="43"/>
                    </a:lnTo>
                    <a:lnTo>
                      <a:pt x="46"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4" name="Freeform 384"/>
              <p:cNvSpPr>
                <a:spLocks/>
              </p:cNvSpPr>
              <p:nvPr/>
            </p:nvSpPr>
            <p:spPr bwMode="auto">
              <a:xfrm>
                <a:off x="5244" y="1321"/>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5" name="Freeform 385"/>
              <p:cNvSpPr>
                <a:spLocks/>
              </p:cNvSpPr>
              <p:nvPr/>
            </p:nvSpPr>
            <p:spPr bwMode="auto">
              <a:xfrm>
                <a:off x="5294" y="1278"/>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6" name="Freeform 386"/>
              <p:cNvSpPr>
                <a:spLocks/>
              </p:cNvSpPr>
              <p:nvPr/>
            </p:nvSpPr>
            <p:spPr bwMode="auto">
              <a:xfrm>
                <a:off x="5345" y="1364"/>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7" name="Freeform 387"/>
              <p:cNvSpPr>
                <a:spLocks/>
              </p:cNvSpPr>
              <p:nvPr/>
            </p:nvSpPr>
            <p:spPr bwMode="auto">
              <a:xfrm>
                <a:off x="5395" y="1246"/>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8" name="Freeform 388"/>
              <p:cNvSpPr>
                <a:spLocks/>
              </p:cNvSpPr>
              <p:nvPr/>
            </p:nvSpPr>
            <p:spPr bwMode="auto">
              <a:xfrm>
                <a:off x="5446" y="1289"/>
                <a:ext cx="46" cy="43"/>
              </a:xfrm>
              <a:custGeom>
                <a:avLst/>
                <a:gdLst>
                  <a:gd name="T0" fmla="*/ 25 w 46"/>
                  <a:gd name="T1" fmla="*/ 0 h 43"/>
                  <a:gd name="T2" fmla="*/ 0 w 46"/>
                  <a:gd name="T3" fmla="*/ 43 h 43"/>
                  <a:gd name="T4" fmla="*/ 46 w 46"/>
                  <a:gd name="T5" fmla="*/ 43 h 43"/>
                  <a:gd name="T6" fmla="*/ 25 w 46"/>
                  <a:gd name="T7" fmla="*/ 0 h 43"/>
                </a:gdLst>
                <a:ahLst/>
                <a:cxnLst>
                  <a:cxn ang="0">
                    <a:pos x="T0" y="T1"/>
                  </a:cxn>
                  <a:cxn ang="0">
                    <a:pos x="T2" y="T3"/>
                  </a:cxn>
                  <a:cxn ang="0">
                    <a:pos x="T4" y="T5"/>
                  </a:cxn>
                  <a:cxn ang="0">
                    <a:pos x="T6" y="T7"/>
                  </a:cxn>
                </a:cxnLst>
                <a:rect l="0" t="0" r="r" b="b"/>
                <a:pathLst>
                  <a:path w="46" h="43">
                    <a:moveTo>
                      <a:pt x="25" y="0"/>
                    </a:moveTo>
                    <a:lnTo>
                      <a:pt x="0" y="43"/>
                    </a:lnTo>
                    <a:lnTo>
                      <a:pt x="46"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9" name="Freeform 389"/>
              <p:cNvSpPr>
                <a:spLocks/>
              </p:cNvSpPr>
              <p:nvPr/>
            </p:nvSpPr>
            <p:spPr bwMode="auto">
              <a:xfrm>
                <a:off x="5496" y="1321"/>
                <a:ext cx="50" cy="40"/>
              </a:xfrm>
              <a:custGeom>
                <a:avLst/>
                <a:gdLst>
                  <a:gd name="T0" fmla="*/ 25 w 50"/>
                  <a:gd name="T1" fmla="*/ 0 h 40"/>
                  <a:gd name="T2" fmla="*/ 0 w 50"/>
                  <a:gd name="T3" fmla="*/ 40 h 40"/>
                  <a:gd name="T4" fmla="*/ 50 w 50"/>
                  <a:gd name="T5" fmla="*/ 40 h 40"/>
                  <a:gd name="T6" fmla="*/ 25 w 50"/>
                  <a:gd name="T7" fmla="*/ 0 h 40"/>
                </a:gdLst>
                <a:ahLst/>
                <a:cxnLst>
                  <a:cxn ang="0">
                    <a:pos x="T0" y="T1"/>
                  </a:cxn>
                  <a:cxn ang="0">
                    <a:pos x="T2" y="T3"/>
                  </a:cxn>
                  <a:cxn ang="0">
                    <a:pos x="T4" y="T5"/>
                  </a:cxn>
                  <a:cxn ang="0">
                    <a:pos x="T6" y="T7"/>
                  </a:cxn>
                </a:cxnLst>
                <a:rect l="0" t="0" r="r" b="b"/>
                <a:pathLst>
                  <a:path w="50" h="40">
                    <a:moveTo>
                      <a:pt x="25" y="0"/>
                    </a:moveTo>
                    <a:lnTo>
                      <a:pt x="0" y="40"/>
                    </a:lnTo>
                    <a:lnTo>
                      <a:pt x="50"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0" name="Freeform 390"/>
              <p:cNvSpPr>
                <a:spLocks/>
              </p:cNvSpPr>
              <p:nvPr/>
            </p:nvSpPr>
            <p:spPr bwMode="auto">
              <a:xfrm>
                <a:off x="5546" y="1260"/>
                <a:ext cx="51" cy="43"/>
              </a:xfrm>
              <a:custGeom>
                <a:avLst/>
                <a:gdLst>
                  <a:gd name="T0" fmla="*/ 26 w 51"/>
                  <a:gd name="T1" fmla="*/ 0 h 43"/>
                  <a:gd name="T2" fmla="*/ 0 w 51"/>
                  <a:gd name="T3" fmla="*/ 43 h 43"/>
                  <a:gd name="T4" fmla="*/ 51 w 51"/>
                  <a:gd name="T5" fmla="*/ 43 h 43"/>
                  <a:gd name="T6" fmla="*/ 26 w 51"/>
                  <a:gd name="T7" fmla="*/ 0 h 43"/>
                </a:gdLst>
                <a:ahLst/>
                <a:cxnLst>
                  <a:cxn ang="0">
                    <a:pos x="T0" y="T1"/>
                  </a:cxn>
                  <a:cxn ang="0">
                    <a:pos x="T2" y="T3"/>
                  </a:cxn>
                  <a:cxn ang="0">
                    <a:pos x="T4" y="T5"/>
                  </a:cxn>
                  <a:cxn ang="0">
                    <a:pos x="T6" y="T7"/>
                  </a:cxn>
                </a:cxnLst>
                <a:rect l="0" t="0" r="r" b="b"/>
                <a:pathLst>
                  <a:path w="51" h="43">
                    <a:moveTo>
                      <a:pt x="26" y="0"/>
                    </a:moveTo>
                    <a:lnTo>
                      <a:pt x="0" y="43"/>
                    </a:lnTo>
                    <a:lnTo>
                      <a:pt x="51" y="43"/>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1" name="Freeform 391"/>
              <p:cNvSpPr>
                <a:spLocks/>
              </p:cNvSpPr>
              <p:nvPr/>
            </p:nvSpPr>
            <p:spPr bwMode="auto">
              <a:xfrm>
                <a:off x="5597" y="1148"/>
                <a:ext cx="50" cy="40"/>
              </a:xfrm>
              <a:custGeom>
                <a:avLst/>
                <a:gdLst>
                  <a:gd name="T0" fmla="*/ 25 w 50"/>
                  <a:gd name="T1" fmla="*/ 0 h 40"/>
                  <a:gd name="T2" fmla="*/ 0 w 50"/>
                  <a:gd name="T3" fmla="*/ 40 h 40"/>
                  <a:gd name="T4" fmla="*/ 50 w 50"/>
                  <a:gd name="T5" fmla="*/ 40 h 40"/>
                  <a:gd name="T6" fmla="*/ 25 w 50"/>
                  <a:gd name="T7" fmla="*/ 0 h 40"/>
                </a:gdLst>
                <a:ahLst/>
                <a:cxnLst>
                  <a:cxn ang="0">
                    <a:pos x="T0" y="T1"/>
                  </a:cxn>
                  <a:cxn ang="0">
                    <a:pos x="T2" y="T3"/>
                  </a:cxn>
                  <a:cxn ang="0">
                    <a:pos x="T4" y="T5"/>
                  </a:cxn>
                  <a:cxn ang="0">
                    <a:pos x="T6" y="T7"/>
                  </a:cxn>
                </a:cxnLst>
                <a:rect l="0" t="0" r="r" b="b"/>
                <a:pathLst>
                  <a:path w="50" h="40">
                    <a:moveTo>
                      <a:pt x="25" y="0"/>
                    </a:moveTo>
                    <a:lnTo>
                      <a:pt x="0" y="40"/>
                    </a:lnTo>
                    <a:lnTo>
                      <a:pt x="50"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2" name="Freeform 392"/>
              <p:cNvSpPr>
                <a:spLocks/>
              </p:cNvSpPr>
              <p:nvPr/>
            </p:nvSpPr>
            <p:spPr bwMode="auto">
              <a:xfrm>
                <a:off x="5647" y="1260"/>
                <a:ext cx="51" cy="40"/>
              </a:xfrm>
              <a:custGeom>
                <a:avLst/>
                <a:gdLst>
                  <a:gd name="T0" fmla="*/ 25 w 51"/>
                  <a:gd name="T1" fmla="*/ 0 h 40"/>
                  <a:gd name="T2" fmla="*/ 0 w 51"/>
                  <a:gd name="T3" fmla="*/ 40 h 40"/>
                  <a:gd name="T4" fmla="*/ 51 w 51"/>
                  <a:gd name="T5" fmla="*/ 40 h 40"/>
                  <a:gd name="T6" fmla="*/ 25 w 51"/>
                  <a:gd name="T7" fmla="*/ 0 h 40"/>
                </a:gdLst>
                <a:ahLst/>
                <a:cxnLst>
                  <a:cxn ang="0">
                    <a:pos x="T0" y="T1"/>
                  </a:cxn>
                  <a:cxn ang="0">
                    <a:pos x="T2" y="T3"/>
                  </a:cxn>
                  <a:cxn ang="0">
                    <a:pos x="T4" y="T5"/>
                  </a:cxn>
                  <a:cxn ang="0">
                    <a:pos x="T6" y="T7"/>
                  </a:cxn>
                </a:cxnLst>
                <a:rect l="0" t="0" r="r" b="b"/>
                <a:pathLst>
                  <a:path w="51" h="40">
                    <a:moveTo>
                      <a:pt x="25" y="0"/>
                    </a:moveTo>
                    <a:lnTo>
                      <a:pt x="0" y="40"/>
                    </a:lnTo>
                    <a:lnTo>
                      <a:pt x="51"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3" name="Freeform 393"/>
              <p:cNvSpPr>
                <a:spLocks/>
              </p:cNvSpPr>
              <p:nvPr/>
            </p:nvSpPr>
            <p:spPr bwMode="auto">
              <a:xfrm>
                <a:off x="5698" y="1238"/>
                <a:ext cx="50" cy="44"/>
              </a:xfrm>
              <a:custGeom>
                <a:avLst/>
                <a:gdLst>
                  <a:gd name="T0" fmla="*/ 25 w 50"/>
                  <a:gd name="T1" fmla="*/ 0 h 44"/>
                  <a:gd name="T2" fmla="*/ 0 w 50"/>
                  <a:gd name="T3" fmla="*/ 44 h 44"/>
                  <a:gd name="T4" fmla="*/ 50 w 50"/>
                  <a:gd name="T5" fmla="*/ 44 h 44"/>
                  <a:gd name="T6" fmla="*/ 25 w 50"/>
                  <a:gd name="T7" fmla="*/ 0 h 44"/>
                </a:gdLst>
                <a:ahLst/>
                <a:cxnLst>
                  <a:cxn ang="0">
                    <a:pos x="T0" y="T1"/>
                  </a:cxn>
                  <a:cxn ang="0">
                    <a:pos x="T2" y="T3"/>
                  </a:cxn>
                  <a:cxn ang="0">
                    <a:pos x="T4" y="T5"/>
                  </a:cxn>
                  <a:cxn ang="0">
                    <a:pos x="T6" y="T7"/>
                  </a:cxn>
                </a:cxnLst>
                <a:rect l="0" t="0" r="r" b="b"/>
                <a:pathLst>
                  <a:path w="50" h="44">
                    <a:moveTo>
                      <a:pt x="25" y="0"/>
                    </a:moveTo>
                    <a:lnTo>
                      <a:pt x="0" y="44"/>
                    </a:lnTo>
                    <a:lnTo>
                      <a:pt x="50" y="44"/>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4" name="Freeform 394"/>
              <p:cNvSpPr>
                <a:spLocks/>
              </p:cNvSpPr>
              <p:nvPr/>
            </p:nvSpPr>
            <p:spPr bwMode="auto">
              <a:xfrm>
                <a:off x="5752" y="1447"/>
                <a:ext cx="46" cy="43"/>
              </a:xfrm>
              <a:custGeom>
                <a:avLst/>
                <a:gdLst>
                  <a:gd name="T0" fmla="*/ 21 w 46"/>
                  <a:gd name="T1" fmla="*/ 0 h 43"/>
                  <a:gd name="T2" fmla="*/ 0 w 46"/>
                  <a:gd name="T3" fmla="*/ 43 h 43"/>
                  <a:gd name="T4" fmla="*/ 46 w 46"/>
                  <a:gd name="T5" fmla="*/ 43 h 43"/>
                  <a:gd name="T6" fmla="*/ 21 w 46"/>
                  <a:gd name="T7" fmla="*/ 0 h 43"/>
                </a:gdLst>
                <a:ahLst/>
                <a:cxnLst>
                  <a:cxn ang="0">
                    <a:pos x="T0" y="T1"/>
                  </a:cxn>
                  <a:cxn ang="0">
                    <a:pos x="T2" y="T3"/>
                  </a:cxn>
                  <a:cxn ang="0">
                    <a:pos x="T4" y="T5"/>
                  </a:cxn>
                  <a:cxn ang="0">
                    <a:pos x="T6" y="T7"/>
                  </a:cxn>
                </a:cxnLst>
                <a:rect l="0" t="0" r="r" b="b"/>
                <a:pathLst>
                  <a:path w="46" h="43">
                    <a:moveTo>
                      <a:pt x="21" y="0"/>
                    </a:moveTo>
                    <a:lnTo>
                      <a:pt x="0" y="43"/>
                    </a:lnTo>
                    <a:lnTo>
                      <a:pt x="46" y="43"/>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5" name="Freeform 395"/>
              <p:cNvSpPr>
                <a:spLocks/>
              </p:cNvSpPr>
              <p:nvPr/>
            </p:nvSpPr>
            <p:spPr bwMode="auto">
              <a:xfrm>
                <a:off x="5802" y="1318"/>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6" name="Freeform 396"/>
              <p:cNvSpPr>
                <a:spLocks/>
              </p:cNvSpPr>
              <p:nvPr/>
            </p:nvSpPr>
            <p:spPr bwMode="auto">
              <a:xfrm>
                <a:off x="5852" y="1246"/>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7" name="Freeform 397"/>
              <p:cNvSpPr>
                <a:spLocks/>
              </p:cNvSpPr>
              <p:nvPr/>
            </p:nvSpPr>
            <p:spPr bwMode="auto">
              <a:xfrm>
                <a:off x="5903" y="1310"/>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8" name="Freeform 398"/>
              <p:cNvSpPr>
                <a:spLocks/>
              </p:cNvSpPr>
              <p:nvPr/>
            </p:nvSpPr>
            <p:spPr bwMode="auto">
              <a:xfrm>
                <a:off x="5953" y="1228"/>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9" name="Freeform 399"/>
              <p:cNvSpPr>
                <a:spLocks/>
              </p:cNvSpPr>
              <p:nvPr/>
            </p:nvSpPr>
            <p:spPr bwMode="auto">
              <a:xfrm>
                <a:off x="6004" y="1246"/>
                <a:ext cx="46" cy="43"/>
              </a:xfrm>
              <a:custGeom>
                <a:avLst/>
                <a:gdLst>
                  <a:gd name="T0" fmla="*/ 21 w 46"/>
                  <a:gd name="T1" fmla="*/ 0 h 43"/>
                  <a:gd name="T2" fmla="*/ 0 w 46"/>
                  <a:gd name="T3" fmla="*/ 43 h 43"/>
                  <a:gd name="T4" fmla="*/ 46 w 46"/>
                  <a:gd name="T5" fmla="*/ 43 h 43"/>
                  <a:gd name="T6" fmla="*/ 21 w 46"/>
                  <a:gd name="T7" fmla="*/ 0 h 43"/>
                </a:gdLst>
                <a:ahLst/>
                <a:cxnLst>
                  <a:cxn ang="0">
                    <a:pos x="T0" y="T1"/>
                  </a:cxn>
                  <a:cxn ang="0">
                    <a:pos x="T2" y="T3"/>
                  </a:cxn>
                  <a:cxn ang="0">
                    <a:pos x="T4" y="T5"/>
                  </a:cxn>
                  <a:cxn ang="0">
                    <a:pos x="T6" y="T7"/>
                  </a:cxn>
                </a:cxnLst>
                <a:rect l="0" t="0" r="r" b="b"/>
                <a:pathLst>
                  <a:path w="46" h="43">
                    <a:moveTo>
                      <a:pt x="21" y="0"/>
                    </a:moveTo>
                    <a:lnTo>
                      <a:pt x="0" y="43"/>
                    </a:lnTo>
                    <a:lnTo>
                      <a:pt x="46" y="43"/>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0" name="Freeform 400"/>
              <p:cNvSpPr>
                <a:spLocks/>
              </p:cNvSpPr>
              <p:nvPr/>
            </p:nvSpPr>
            <p:spPr bwMode="auto">
              <a:xfrm>
                <a:off x="6054" y="1170"/>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1" name="Freeform 401"/>
              <p:cNvSpPr>
                <a:spLocks/>
              </p:cNvSpPr>
              <p:nvPr/>
            </p:nvSpPr>
            <p:spPr bwMode="auto">
              <a:xfrm>
                <a:off x="6104" y="1206"/>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2" name="Freeform 402"/>
              <p:cNvSpPr>
                <a:spLocks/>
              </p:cNvSpPr>
              <p:nvPr/>
            </p:nvSpPr>
            <p:spPr bwMode="auto">
              <a:xfrm>
                <a:off x="6155" y="1242"/>
                <a:ext cx="47" cy="43"/>
              </a:xfrm>
              <a:custGeom>
                <a:avLst/>
                <a:gdLst>
                  <a:gd name="T0" fmla="*/ 21 w 47"/>
                  <a:gd name="T1" fmla="*/ 0 h 43"/>
                  <a:gd name="T2" fmla="*/ 0 w 47"/>
                  <a:gd name="T3" fmla="*/ 43 h 43"/>
                  <a:gd name="T4" fmla="*/ 47 w 47"/>
                  <a:gd name="T5" fmla="*/ 43 h 43"/>
                  <a:gd name="T6" fmla="*/ 21 w 47"/>
                  <a:gd name="T7" fmla="*/ 0 h 43"/>
                </a:gdLst>
                <a:ahLst/>
                <a:cxnLst>
                  <a:cxn ang="0">
                    <a:pos x="T0" y="T1"/>
                  </a:cxn>
                  <a:cxn ang="0">
                    <a:pos x="T2" y="T3"/>
                  </a:cxn>
                  <a:cxn ang="0">
                    <a:pos x="T4" y="T5"/>
                  </a:cxn>
                  <a:cxn ang="0">
                    <a:pos x="T6" y="T7"/>
                  </a:cxn>
                </a:cxnLst>
                <a:rect l="0" t="0" r="r" b="b"/>
                <a:pathLst>
                  <a:path w="47" h="43">
                    <a:moveTo>
                      <a:pt x="21" y="0"/>
                    </a:moveTo>
                    <a:lnTo>
                      <a:pt x="0" y="43"/>
                    </a:lnTo>
                    <a:lnTo>
                      <a:pt x="47" y="43"/>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3" name="Freeform 403"/>
              <p:cNvSpPr>
                <a:spLocks/>
              </p:cNvSpPr>
              <p:nvPr/>
            </p:nvSpPr>
            <p:spPr bwMode="auto">
              <a:xfrm>
                <a:off x="6205" y="1181"/>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4" name="Freeform 404"/>
              <p:cNvSpPr>
                <a:spLocks/>
              </p:cNvSpPr>
              <p:nvPr/>
            </p:nvSpPr>
            <p:spPr bwMode="auto">
              <a:xfrm>
                <a:off x="6256" y="1206"/>
                <a:ext cx="46" cy="40"/>
              </a:xfrm>
              <a:custGeom>
                <a:avLst/>
                <a:gdLst>
                  <a:gd name="T0" fmla="*/ 21 w 46"/>
                  <a:gd name="T1" fmla="*/ 0 h 40"/>
                  <a:gd name="T2" fmla="*/ 0 w 46"/>
                  <a:gd name="T3" fmla="*/ 40 h 40"/>
                  <a:gd name="T4" fmla="*/ 46 w 46"/>
                  <a:gd name="T5" fmla="*/ 40 h 40"/>
                  <a:gd name="T6" fmla="*/ 21 w 46"/>
                  <a:gd name="T7" fmla="*/ 0 h 40"/>
                </a:gdLst>
                <a:ahLst/>
                <a:cxnLst>
                  <a:cxn ang="0">
                    <a:pos x="T0" y="T1"/>
                  </a:cxn>
                  <a:cxn ang="0">
                    <a:pos x="T2" y="T3"/>
                  </a:cxn>
                  <a:cxn ang="0">
                    <a:pos x="T4" y="T5"/>
                  </a:cxn>
                  <a:cxn ang="0">
                    <a:pos x="T6" y="T7"/>
                  </a:cxn>
                </a:cxnLst>
                <a:rect l="0" t="0" r="r" b="b"/>
                <a:pathLst>
                  <a:path w="46" h="40">
                    <a:moveTo>
                      <a:pt x="21" y="0"/>
                    </a:moveTo>
                    <a:lnTo>
                      <a:pt x="0" y="40"/>
                    </a:lnTo>
                    <a:lnTo>
                      <a:pt x="46" y="40"/>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55" name="Freeform 405"/>
              <p:cNvSpPr>
                <a:spLocks/>
              </p:cNvSpPr>
              <p:nvPr/>
            </p:nvSpPr>
            <p:spPr bwMode="auto">
              <a:xfrm>
                <a:off x="6306" y="965"/>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7" name="Freeform 407"/>
            <p:cNvSpPr>
              <a:spLocks/>
            </p:cNvSpPr>
            <p:nvPr/>
          </p:nvSpPr>
          <p:spPr bwMode="auto">
            <a:xfrm>
              <a:off x="6356" y="1130"/>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8" name="Freeform 408"/>
            <p:cNvSpPr>
              <a:spLocks/>
            </p:cNvSpPr>
            <p:nvPr/>
          </p:nvSpPr>
          <p:spPr bwMode="auto">
            <a:xfrm>
              <a:off x="6407" y="1217"/>
              <a:ext cx="47" cy="43"/>
            </a:xfrm>
            <a:custGeom>
              <a:avLst/>
              <a:gdLst>
                <a:gd name="T0" fmla="*/ 21 w 47"/>
                <a:gd name="T1" fmla="*/ 0 h 43"/>
                <a:gd name="T2" fmla="*/ 0 w 47"/>
                <a:gd name="T3" fmla="*/ 43 h 43"/>
                <a:gd name="T4" fmla="*/ 47 w 47"/>
                <a:gd name="T5" fmla="*/ 43 h 43"/>
                <a:gd name="T6" fmla="*/ 21 w 47"/>
                <a:gd name="T7" fmla="*/ 0 h 43"/>
              </a:gdLst>
              <a:ahLst/>
              <a:cxnLst>
                <a:cxn ang="0">
                  <a:pos x="T0" y="T1"/>
                </a:cxn>
                <a:cxn ang="0">
                  <a:pos x="T2" y="T3"/>
                </a:cxn>
                <a:cxn ang="0">
                  <a:pos x="T4" y="T5"/>
                </a:cxn>
                <a:cxn ang="0">
                  <a:pos x="T6" y="T7"/>
                </a:cxn>
              </a:cxnLst>
              <a:rect l="0" t="0" r="r" b="b"/>
              <a:pathLst>
                <a:path w="47" h="43">
                  <a:moveTo>
                    <a:pt x="21" y="0"/>
                  </a:moveTo>
                  <a:lnTo>
                    <a:pt x="0" y="43"/>
                  </a:lnTo>
                  <a:lnTo>
                    <a:pt x="47" y="43"/>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9" name="Freeform 409"/>
            <p:cNvSpPr>
              <a:spLocks/>
            </p:cNvSpPr>
            <p:nvPr/>
          </p:nvSpPr>
          <p:spPr bwMode="auto">
            <a:xfrm>
              <a:off x="1583" y="832"/>
              <a:ext cx="5000" cy="972"/>
            </a:xfrm>
            <a:custGeom>
              <a:avLst/>
              <a:gdLst>
                <a:gd name="T0" fmla="*/ 14 w 1389"/>
                <a:gd name="T1" fmla="*/ 264 h 270"/>
                <a:gd name="T2" fmla="*/ 42 w 1389"/>
                <a:gd name="T3" fmla="*/ 252 h 270"/>
                <a:gd name="T4" fmla="*/ 70 w 1389"/>
                <a:gd name="T5" fmla="*/ 241 h 270"/>
                <a:gd name="T6" fmla="*/ 98 w 1389"/>
                <a:gd name="T7" fmla="*/ 229 h 270"/>
                <a:gd name="T8" fmla="*/ 126 w 1389"/>
                <a:gd name="T9" fmla="*/ 219 h 270"/>
                <a:gd name="T10" fmla="*/ 154 w 1389"/>
                <a:gd name="T11" fmla="*/ 208 h 270"/>
                <a:gd name="T12" fmla="*/ 182 w 1389"/>
                <a:gd name="T13" fmla="*/ 198 h 270"/>
                <a:gd name="T14" fmla="*/ 210 w 1389"/>
                <a:gd name="T15" fmla="*/ 188 h 270"/>
                <a:gd name="T16" fmla="*/ 238 w 1389"/>
                <a:gd name="T17" fmla="*/ 178 h 270"/>
                <a:gd name="T18" fmla="*/ 266 w 1389"/>
                <a:gd name="T19" fmla="*/ 168 h 270"/>
                <a:gd name="T20" fmla="*/ 294 w 1389"/>
                <a:gd name="T21" fmla="*/ 159 h 270"/>
                <a:gd name="T22" fmla="*/ 322 w 1389"/>
                <a:gd name="T23" fmla="*/ 150 h 270"/>
                <a:gd name="T24" fmla="*/ 350 w 1389"/>
                <a:gd name="T25" fmla="*/ 141 h 270"/>
                <a:gd name="T26" fmla="*/ 378 w 1389"/>
                <a:gd name="T27" fmla="*/ 133 h 270"/>
                <a:gd name="T28" fmla="*/ 406 w 1389"/>
                <a:gd name="T29" fmla="*/ 124 h 270"/>
                <a:gd name="T30" fmla="*/ 435 w 1389"/>
                <a:gd name="T31" fmla="*/ 116 h 270"/>
                <a:gd name="T32" fmla="*/ 463 w 1389"/>
                <a:gd name="T33" fmla="*/ 109 h 270"/>
                <a:gd name="T34" fmla="*/ 491 w 1389"/>
                <a:gd name="T35" fmla="*/ 101 h 270"/>
                <a:gd name="T36" fmla="*/ 519 w 1389"/>
                <a:gd name="T37" fmla="*/ 94 h 270"/>
                <a:gd name="T38" fmla="*/ 547 w 1389"/>
                <a:gd name="T39" fmla="*/ 87 h 270"/>
                <a:gd name="T40" fmla="*/ 575 w 1389"/>
                <a:gd name="T41" fmla="*/ 81 h 270"/>
                <a:gd name="T42" fmla="*/ 603 w 1389"/>
                <a:gd name="T43" fmla="*/ 74 h 270"/>
                <a:gd name="T44" fmla="*/ 631 w 1389"/>
                <a:gd name="T45" fmla="*/ 68 h 270"/>
                <a:gd name="T46" fmla="*/ 659 w 1389"/>
                <a:gd name="T47" fmla="*/ 62 h 270"/>
                <a:gd name="T48" fmla="*/ 687 w 1389"/>
                <a:gd name="T49" fmla="*/ 57 h 270"/>
                <a:gd name="T50" fmla="*/ 715 w 1389"/>
                <a:gd name="T51" fmla="*/ 51 h 270"/>
                <a:gd name="T52" fmla="*/ 743 w 1389"/>
                <a:gd name="T53" fmla="*/ 46 h 270"/>
                <a:gd name="T54" fmla="*/ 771 w 1389"/>
                <a:gd name="T55" fmla="*/ 41 h 270"/>
                <a:gd name="T56" fmla="*/ 799 w 1389"/>
                <a:gd name="T57" fmla="*/ 37 h 270"/>
                <a:gd name="T58" fmla="*/ 827 w 1389"/>
                <a:gd name="T59" fmla="*/ 32 h 270"/>
                <a:gd name="T60" fmla="*/ 855 w 1389"/>
                <a:gd name="T61" fmla="*/ 28 h 270"/>
                <a:gd name="T62" fmla="*/ 883 w 1389"/>
                <a:gd name="T63" fmla="*/ 25 h 270"/>
                <a:gd name="T64" fmla="*/ 912 w 1389"/>
                <a:gd name="T65" fmla="*/ 21 h 270"/>
                <a:gd name="T66" fmla="*/ 940 w 1389"/>
                <a:gd name="T67" fmla="*/ 18 h 270"/>
                <a:gd name="T68" fmla="*/ 968 w 1389"/>
                <a:gd name="T69" fmla="*/ 15 h 270"/>
                <a:gd name="T70" fmla="*/ 996 w 1389"/>
                <a:gd name="T71" fmla="*/ 12 h 270"/>
                <a:gd name="T72" fmla="*/ 1024 w 1389"/>
                <a:gd name="T73" fmla="*/ 10 h 270"/>
                <a:gd name="T74" fmla="*/ 1052 w 1389"/>
                <a:gd name="T75" fmla="*/ 8 h 270"/>
                <a:gd name="T76" fmla="*/ 1080 w 1389"/>
                <a:gd name="T77" fmla="*/ 6 h 270"/>
                <a:gd name="T78" fmla="*/ 1108 w 1389"/>
                <a:gd name="T79" fmla="*/ 4 h 270"/>
                <a:gd name="T80" fmla="*/ 1136 w 1389"/>
                <a:gd name="T81" fmla="*/ 3 h 270"/>
                <a:gd name="T82" fmla="*/ 1164 w 1389"/>
                <a:gd name="T83" fmla="*/ 1 h 270"/>
                <a:gd name="T84" fmla="*/ 1192 w 1389"/>
                <a:gd name="T85" fmla="*/ 1 h 270"/>
                <a:gd name="T86" fmla="*/ 1220 w 1389"/>
                <a:gd name="T87" fmla="*/ 0 h 270"/>
                <a:gd name="T88" fmla="*/ 1248 w 1389"/>
                <a:gd name="T89" fmla="*/ 0 h 270"/>
                <a:gd name="T90" fmla="*/ 1276 w 1389"/>
                <a:gd name="T91" fmla="*/ 0 h 270"/>
                <a:gd name="T92" fmla="*/ 1304 w 1389"/>
                <a:gd name="T93" fmla="*/ 0 h 270"/>
                <a:gd name="T94" fmla="*/ 1332 w 1389"/>
                <a:gd name="T95" fmla="*/ 0 h 270"/>
                <a:gd name="T96" fmla="*/ 1361 w 1389"/>
                <a:gd name="T97" fmla="*/ 1 h 270"/>
                <a:gd name="T98" fmla="*/ 1389 w 1389"/>
                <a:gd name="T99" fmla="*/ 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89" h="270">
                  <a:moveTo>
                    <a:pt x="0" y="270"/>
                  </a:moveTo>
                  <a:lnTo>
                    <a:pt x="14" y="264"/>
                  </a:lnTo>
                  <a:lnTo>
                    <a:pt x="28" y="258"/>
                  </a:lnTo>
                  <a:lnTo>
                    <a:pt x="42" y="252"/>
                  </a:lnTo>
                  <a:lnTo>
                    <a:pt x="56" y="246"/>
                  </a:lnTo>
                  <a:lnTo>
                    <a:pt x="70" y="241"/>
                  </a:lnTo>
                  <a:lnTo>
                    <a:pt x="84" y="235"/>
                  </a:lnTo>
                  <a:lnTo>
                    <a:pt x="98" y="229"/>
                  </a:lnTo>
                  <a:lnTo>
                    <a:pt x="112" y="224"/>
                  </a:lnTo>
                  <a:lnTo>
                    <a:pt x="126" y="219"/>
                  </a:lnTo>
                  <a:lnTo>
                    <a:pt x="140" y="213"/>
                  </a:lnTo>
                  <a:lnTo>
                    <a:pt x="154" y="208"/>
                  </a:lnTo>
                  <a:lnTo>
                    <a:pt x="168" y="203"/>
                  </a:lnTo>
                  <a:lnTo>
                    <a:pt x="182" y="198"/>
                  </a:lnTo>
                  <a:lnTo>
                    <a:pt x="196" y="193"/>
                  </a:lnTo>
                  <a:lnTo>
                    <a:pt x="210" y="188"/>
                  </a:lnTo>
                  <a:lnTo>
                    <a:pt x="224" y="183"/>
                  </a:lnTo>
                  <a:lnTo>
                    <a:pt x="238" y="178"/>
                  </a:lnTo>
                  <a:lnTo>
                    <a:pt x="252" y="173"/>
                  </a:lnTo>
                  <a:lnTo>
                    <a:pt x="266" y="168"/>
                  </a:lnTo>
                  <a:lnTo>
                    <a:pt x="280" y="164"/>
                  </a:lnTo>
                  <a:lnTo>
                    <a:pt x="294" y="159"/>
                  </a:lnTo>
                  <a:lnTo>
                    <a:pt x="308" y="154"/>
                  </a:lnTo>
                  <a:lnTo>
                    <a:pt x="322" y="150"/>
                  </a:lnTo>
                  <a:lnTo>
                    <a:pt x="336" y="146"/>
                  </a:lnTo>
                  <a:lnTo>
                    <a:pt x="350" y="141"/>
                  </a:lnTo>
                  <a:lnTo>
                    <a:pt x="364" y="137"/>
                  </a:lnTo>
                  <a:lnTo>
                    <a:pt x="378" y="133"/>
                  </a:lnTo>
                  <a:lnTo>
                    <a:pt x="392" y="129"/>
                  </a:lnTo>
                  <a:lnTo>
                    <a:pt x="406" y="124"/>
                  </a:lnTo>
                  <a:lnTo>
                    <a:pt x="421" y="120"/>
                  </a:lnTo>
                  <a:lnTo>
                    <a:pt x="435" y="116"/>
                  </a:lnTo>
                  <a:lnTo>
                    <a:pt x="449" y="113"/>
                  </a:lnTo>
                  <a:lnTo>
                    <a:pt x="463" y="109"/>
                  </a:lnTo>
                  <a:lnTo>
                    <a:pt x="477" y="105"/>
                  </a:lnTo>
                  <a:lnTo>
                    <a:pt x="491" y="101"/>
                  </a:lnTo>
                  <a:lnTo>
                    <a:pt x="505" y="98"/>
                  </a:lnTo>
                  <a:lnTo>
                    <a:pt x="519" y="94"/>
                  </a:lnTo>
                  <a:lnTo>
                    <a:pt x="533" y="91"/>
                  </a:lnTo>
                  <a:lnTo>
                    <a:pt x="547" y="87"/>
                  </a:lnTo>
                  <a:lnTo>
                    <a:pt x="561" y="84"/>
                  </a:lnTo>
                  <a:lnTo>
                    <a:pt x="575" y="81"/>
                  </a:lnTo>
                  <a:lnTo>
                    <a:pt x="589" y="77"/>
                  </a:lnTo>
                  <a:lnTo>
                    <a:pt x="603" y="74"/>
                  </a:lnTo>
                  <a:lnTo>
                    <a:pt x="617" y="71"/>
                  </a:lnTo>
                  <a:lnTo>
                    <a:pt x="631" y="68"/>
                  </a:lnTo>
                  <a:lnTo>
                    <a:pt x="645" y="65"/>
                  </a:lnTo>
                  <a:lnTo>
                    <a:pt x="659" y="62"/>
                  </a:lnTo>
                  <a:lnTo>
                    <a:pt x="673" y="59"/>
                  </a:lnTo>
                  <a:lnTo>
                    <a:pt x="687" y="57"/>
                  </a:lnTo>
                  <a:lnTo>
                    <a:pt x="701" y="54"/>
                  </a:lnTo>
                  <a:lnTo>
                    <a:pt x="715" y="51"/>
                  </a:lnTo>
                  <a:lnTo>
                    <a:pt x="729" y="49"/>
                  </a:lnTo>
                  <a:lnTo>
                    <a:pt x="743" y="46"/>
                  </a:lnTo>
                  <a:lnTo>
                    <a:pt x="757" y="44"/>
                  </a:lnTo>
                  <a:lnTo>
                    <a:pt x="771" y="41"/>
                  </a:lnTo>
                  <a:lnTo>
                    <a:pt x="785" y="39"/>
                  </a:lnTo>
                  <a:lnTo>
                    <a:pt x="799" y="37"/>
                  </a:lnTo>
                  <a:lnTo>
                    <a:pt x="813" y="35"/>
                  </a:lnTo>
                  <a:lnTo>
                    <a:pt x="827" y="32"/>
                  </a:lnTo>
                  <a:lnTo>
                    <a:pt x="841" y="30"/>
                  </a:lnTo>
                  <a:lnTo>
                    <a:pt x="855" y="28"/>
                  </a:lnTo>
                  <a:lnTo>
                    <a:pt x="869" y="27"/>
                  </a:lnTo>
                  <a:lnTo>
                    <a:pt x="883" y="25"/>
                  </a:lnTo>
                  <a:lnTo>
                    <a:pt x="898" y="23"/>
                  </a:lnTo>
                  <a:lnTo>
                    <a:pt x="912" y="21"/>
                  </a:lnTo>
                  <a:lnTo>
                    <a:pt x="926" y="19"/>
                  </a:lnTo>
                  <a:lnTo>
                    <a:pt x="940" y="18"/>
                  </a:lnTo>
                  <a:lnTo>
                    <a:pt x="954" y="16"/>
                  </a:lnTo>
                  <a:lnTo>
                    <a:pt x="968" y="15"/>
                  </a:lnTo>
                  <a:lnTo>
                    <a:pt x="982" y="14"/>
                  </a:lnTo>
                  <a:lnTo>
                    <a:pt x="996" y="12"/>
                  </a:lnTo>
                  <a:lnTo>
                    <a:pt x="1010" y="11"/>
                  </a:lnTo>
                  <a:lnTo>
                    <a:pt x="1024" y="10"/>
                  </a:lnTo>
                  <a:lnTo>
                    <a:pt x="1038" y="9"/>
                  </a:lnTo>
                  <a:lnTo>
                    <a:pt x="1052" y="8"/>
                  </a:lnTo>
                  <a:lnTo>
                    <a:pt x="1066" y="7"/>
                  </a:lnTo>
                  <a:lnTo>
                    <a:pt x="1080" y="6"/>
                  </a:lnTo>
                  <a:lnTo>
                    <a:pt x="1094" y="5"/>
                  </a:lnTo>
                  <a:lnTo>
                    <a:pt x="1108" y="4"/>
                  </a:lnTo>
                  <a:lnTo>
                    <a:pt x="1122" y="3"/>
                  </a:lnTo>
                  <a:lnTo>
                    <a:pt x="1136" y="3"/>
                  </a:lnTo>
                  <a:lnTo>
                    <a:pt x="1150" y="2"/>
                  </a:lnTo>
                  <a:lnTo>
                    <a:pt x="1164" y="1"/>
                  </a:lnTo>
                  <a:lnTo>
                    <a:pt x="1178" y="1"/>
                  </a:lnTo>
                  <a:lnTo>
                    <a:pt x="1192" y="1"/>
                  </a:lnTo>
                  <a:lnTo>
                    <a:pt x="1206" y="0"/>
                  </a:lnTo>
                  <a:lnTo>
                    <a:pt x="1220" y="0"/>
                  </a:lnTo>
                  <a:lnTo>
                    <a:pt x="1234" y="0"/>
                  </a:lnTo>
                  <a:lnTo>
                    <a:pt x="1248" y="0"/>
                  </a:lnTo>
                  <a:lnTo>
                    <a:pt x="1262" y="0"/>
                  </a:lnTo>
                  <a:lnTo>
                    <a:pt x="1276" y="0"/>
                  </a:lnTo>
                  <a:lnTo>
                    <a:pt x="1290" y="0"/>
                  </a:lnTo>
                  <a:lnTo>
                    <a:pt x="1304" y="0"/>
                  </a:lnTo>
                  <a:lnTo>
                    <a:pt x="1318" y="0"/>
                  </a:lnTo>
                  <a:lnTo>
                    <a:pt x="1332" y="0"/>
                  </a:lnTo>
                  <a:lnTo>
                    <a:pt x="1346" y="0"/>
                  </a:lnTo>
                  <a:lnTo>
                    <a:pt x="1361" y="1"/>
                  </a:lnTo>
                  <a:lnTo>
                    <a:pt x="1375" y="1"/>
                  </a:lnTo>
                  <a:lnTo>
                    <a:pt x="1389" y="2"/>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0" name="Freeform 410"/>
            <p:cNvSpPr>
              <a:spLocks/>
            </p:cNvSpPr>
            <p:nvPr/>
          </p:nvSpPr>
          <p:spPr bwMode="auto">
            <a:xfrm>
              <a:off x="1583" y="1289"/>
              <a:ext cx="5000" cy="1850"/>
            </a:xfrm>
            <a:custGeom>
              <a:avLst/>
              <a:gdLst>
                <a:gd name="T0" fmla="*/ 14 w 1389"/>
                <a:gd name="T1" fmla="*/ 506 h 514"/>
                <a:gd name="T2" fmla="*/ 42 w 1389"/>
                <a:gd name="T3" fmla="*/ 491 h 514"/>
                <a:gd name="T4" fmla="*/ 70 w 1389"/>
                <a:gd name="T5" fmla="*/ 476 h 514"/>
                <a:gd name="T6" fmla="*/ 98 w 1389"/>
                <a:gd name="T7" fmla="*/ 462 h 514"/>
                <a:gd name="T8" fmla="*/ 126 w 1389"/>
                <a:gd name="T9" fmla="*/ 447 h 514"/>
                <a:gd name="T10" fmla="*/ 154 w 1389"/>
                <a:gd name="T11" fmla="*/ 433 h 514"/>
                <a:gd name="T12" fmla="*/ 182 w 1389"/>
                <a:gd name="T13" fmla="*/ 419 h 514"/>
                <a:gd name="T14" fmla="*/ 210 w 1389"/>
                <a:gd name="T15" fmla="*/ 405 h 514"/>
                <a:gd name="T16" fmla="*/ 238 w 1389"/>
                <a:gd name="T17" fmla="*/ 391 h 514"/>
                <a:gd name="T18" fmla="*/ 266 w 1389"/>
                <a:gd name="T19" fmla="*/ 378 h 514"/>
                <a:gd name="T20" fmla="*/ 294 w 1389"/>
                <a:gd name="T21" fmla="*/ 364 h 514"/>
                <a:gd name="T22" fmla="*/ 322 w 1389"/>
                <a:gd name="T23" fmla="*/ 351 h 514"/>
                <a:gd name="T24" fmla="*/ 350 w 1389"/>
                <a:gd name="T25" fmla="*/ 338 h 514"/>
                <a:gd name="T26" fmla="*/ 378 w 1389"/>
                <a:gd name="T27" fmla="*/ 326 h 514"/>
                <a:gd name="T28" fmla="*/ 406 w 1389"/>
                <a:gd name="T29" fmla="*/ 313 h 514"/>
                <a:gd name="T30" fmla="*/ 435 w 1389"/>
                <a:gd name="T31" fmla="*/ 301 h 514"/>
                <a:gd name="T32" fmla="*/ 463 w 1389"/>
                <a:gd name="T33" fmla="*/ 289 h 514"/>
                <a:gd name="T34" fmla="*/ 491 w 1389"/>
                <a:gd name="T35" fmla="*/ 277 h 514"/>
                <a:gd name="T36" fmla="*/ 519 w 1389"/>
                <a:gd name="T37" fmla="*/ 265 h 514"/>
                <a:gd name="T38" fmla="*/ 547 w 1389"/>
                <a:gd name="T39" fmla="*/ 254 h 514"/>
                <a:gd name="T40" fmla="*/ 575 w 1389"/>
                <a:gd name="T41" fmla="*/ 242 h 514"/>
                <a:gd name="T42" fmla="*/ 603 w 1389"/>
                <a:gd name="T43" fmla="*/ 231 h 514"/>
                <a:gd name="T44" fmla="*/ 631 w 1389"/>
                <a:gd name="T45" fmla="*/ 220 h 514"/>
                <a:gd name="T46" fmla="*/ 659 w 1389"/>
                <a:gd name="T47" fmla="*/ 210 h 514"/>
                <a:gd name="T48" fmla="*/ 687 w 1389"/>
                <a:gd name="T49" fmla="*/ 199 h 514"/>
                <a:gd name="T50" fmla="*/ 715 w 1389"/>
                <a:gd name="T51" fmla="*/ 189 h 514"/>
                <a:gd name="T52" fmla="*/ 743 w 1389"/>
                <a:gd name="T53" fmla="*/ 179 h 514"/>
                <a:gd name="T54" fmla="*/ 771 w 1389"/>
                <a:gd name="T55" fmla="*/ 169 h 514"/>
                <a:gd name="T56" fmla="*/ 799 w 1389"/>
                <a:gd name="T57" fmla="*/ 159 h 514"/>
                <a:gd name="T58" fmla="*/ 827 w 1389"/>
                <a:gd name="T59" fmla="*/ 150 h 514"/>
                <a:gd name="T60" fmla="*/ 855 w 1389"/>
                <a:gd name="T61" fmla="*/ 140 h 514"/>
                <a:gd name="T62" fmla="*/ 883 w 1389"/>
                <a:gd name="T63" fmla="*/ 131 h 514"/>
                <a:gd name="T64" fmla="*/ 912 w 1389"/>
                <a:gd name="T65" fmla="*/ 122 h 514"/>
                <a:gd name="T66" fmla="*/ 940 w 1389"/>
                <a:gd name="T67" fmla="*/ 113 h 514"/>
                <a:gd name="T68" fmla="*/ 968 w 1389"/>
                <a:gd name="T69" fmla="*/ 105 h 514"/>
                <a:gd name="T70" fmla="*/ 996 w 1389"/>
                <a:gd name="T71" fmla="*/ 97 h 514"/>
                <a:gd name="T72" fmla="*/ 1024 w 1389"/>
                <a:gd name="T73" fmla="*/ 88 h 514"/>
                <a:gd name="T74" fmla="*/ 1052 w 1389"/>
                <a:gd name="T75" fmla="*/ 80 h 514"/>
                <a:gd name="T76" fmla="*/ 1080 w 1389"/>
                <a:gd name="T77" fmla="*/ 73 h 514"/>
                <a:gd name="T78" fmla="*/ 1108 w 1389"/>
                <a:gd name="T79" fmla="*/ 65 h 514"/>
                <a:gd name="T80" fmla="*/ 1136 w 1389"/>
                <a:gd name="T81" fmla="*/ 58 h 514"/>
                <a:gd name="T82" fmla="*/ 1164 w 1389"/>
                <a:gd name="T83" fmla="*/ 51 h 514"/>
                <a:gd name="T84" fmla="*/ 1192 w 1389"/>
                <a:gd name="T85" fmla="*/ 44 h 514"/>
                <a:gd name="T86" fmla="*/ 1220 w 1389"/>
                <a:gd name="T87" fmla="*/ 37 h 514"/>
                <a:gd name="T88" fmla="*/ 1248 w 1389"/>
                <a:gd name="T89" fmla="*/ 30 h 514"/>
                <a:gd name="T90" fmla="*/ 1276 w 1389"/>
                <a:gd name="T91" fmla="*/ 24 h 514"/>
                <a:gd name="T92" fmla="*/ 1304 w 1389"/>
                <a:gd name="T93" fmla="*/ 18 h 514"/>
                <a:gd name="T94" fmla="*/ 1332 w 1389"/>
                <a:gd name="T95" fmla="*/ 12 h 514"/>
                <a:gd name="T96" fmla="*/ 1361 w 1389"/>
                <a:gd name="T97" fmla="*/ 6 h 514"/>
                <a:gd name="T98" fmla="*/ 1389 w 1389"/>
                <a:gd name="T99"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89" h="514">
                  <a:moveTo>
                    <a:pt x="0" y="514"/>
                  </a:moveTo>
                  <a:lnTo>
                    <a:pt x="14" y="506"/>
                  </a:lnTo>
                  <a:lnTo>
                    <a:pt x="28" y="499"/>
                  </a:lnTo>
                  <a:lnTo>
                    <a:pt x="42" y="491"/>
                  </a:lnTo>
                  <a:lnTo>
                    <a:pt x="56" y="484"/>
                  </a:lnTo>
                  <a:lnTo>
                    <a:pt x="70" y="476"/>
                  </a:lnTo>
                  <a:lnTo>
                    <a:pt x="84" y="469"/>
                  </a:lnTo>
                  <a:lnTo>
                    <a:pt x="98" y="462"/>
                  </a:lnTo>
                  <a:lnTo>
                    <a:pt x="112" y="454"/>
                  </a:lnTo>
                  <a:lnTo>
                    <a:pt x="126" y="447"/>
                  </a:lnTo>
                  <a:lnTo>
                    <a:pt x="140" y="440"/>
                  </a:lnTo>
                  <a:lnTo>
                    <a:pt x="154" y="433"/>
                  </a:lnTo>
                  <a:lnTo>
                    <a:pt x="168" y="426"/>
                  </a:lnTo>
                  <a:lnTo>
                    <a:pt x="182" y="419"/>
                  </a:lnTo>
                  <a:lnTo>
                    <a:pt x="196" y="412"/>
                  </a:lnTo>
                  <a:lnTo>
                    <a:pt x="210" y="405"/>
                  </a:lnTo>
                  <a:lnTo>
                    <a:pt x="224" y="398"/>
                  </a:lnTo>
                  <a:lnTo>
                    <a:pt x="238" y="391"/>
                  </a:lnTo>
                  <a:lnTo>
                    <a:pt x="252" y="384"/>
                  </a:lnTo>
                  <a:lnTo>
                    <a:pt x="266" y="378"/>
                  </a:lnTo>
                  <a:lnTo>
                    <a:pt x="280" y="371"/>
                  </a:lnTo>
                  <a:lnTo>
                    <a:pt x="294" y="364"/>
                  </a:lnTo>
                  <a:lnTo>
                    <a:pt x="308" y="358"/>
                  </a:lnTo>
                  <a:lnTo>
                    <a:pt x="322" y="351"/>
                  </a:lnTo>
                  <a:lnTo>
                    <a:pt x="336" y="345"/>
                  </a:lnTo>
                  <a:lnTo>
                    <a:pt x="350" y="338"/>
                  </a:lnTo>
                  <a:lnTo>
                    <a:pt x="364" y="332"/>
                  </a:lnTo>
                  <a:lnTo>
                    <a:pt x="378" y="326"/>
                  </a:lnTo>
                  <a:lnTo>
                    <a:pt x="392" y="320"/>
                  </a:lnTo>
                  <a:lnTo>
                    <a:pt x="406" y="313"/>
                  </a:lnTo>
                  <a:lnTo>
                    <a:pt x="421" y="307"/>
                  </a:lnTo>
                  <a:lnTo>
                    <a:pt x="435" y="301"/>
                  </a:lnTo>
                  <a:lnTo>
                    <a:pt x="449" y="295"/>
                  </a:lnTo>
                  <a:lnTo>
                    <a:pt x="463" y="289"/>
                  </a:lnTo>
                  <a:lnTo>
                    <a:pt x="477" y="283"/>
                  </a:lnTo>
                  <a:lnTo>
                    <a:pt x="491" y="277"/>
                  </a:lnTo>
                  <a:lnTo>
                    <a:pt x="505" y="271"/>
                  </a:lnTo>
                  <a:lnTo>
                    <a:pt x="519" y="265"/>
                  </a:lnTo>
                  <a:lnTo>
                    <a:pt x="533" y="260"/>
                  </a:lnTo>
                  <a:lnTo>
                    <a:pt x="547" y="254"/>
                  </a:lnTo>
                  <a:lnTo>
                    <a:pt x="561" y="248"/>
                  </a:lnTo>
                  <a:lnTo>
                    <a:pt x="575" y="242"/>
                  </a:lnTo>
                  <a:lnTo>
                    <a:pt x="589" y="237"/>
                  </a:lnTo>
                  <a:lnTo>
                    <a:pt x="603" y="231"/>
                  </a:lnTo>
                  <a:lnTo>
                    <a:pt x="617" y="226"/>
                  </a:lnTo>
                  <a:lnTo>
                    <a:pt x="631" y="220"/>
                  </a:lnTo>
                  <a:lnTo>
                    <a:pt x="645" y="215"/>
                  </a:lnTo>
                  <a:lnTo>
                    <a:pt x="659" y="210"/>
                  </a:lnTo>
                  <a:lnTo>
                    <a:pt x="673" y="204"/>
                  </a:lnTo>
                  <a:lnTo>
                    <a:pt x="687" y="199"/>
                  </a:lnTo>
                  <a:lnTo>
                    <a:pt x="701" y="194"/>
                  </a:lnTo>
                  <a:lnTo>
                    <a:pt x="715" y="189"/>
                  </a:lnTo>
                  <a:lnTo>
                    <a:pt x="729" y="184"/>
                  </a:lnTo>
                  <a:lnTo>
                    <a:pt x="743" y="179"/>
                  </a:lnTo>
                  <a:lnTo>
                    <a:pt x="757" y="174"/>
                  </a:lnTo>
                  <a:lnTo>
                    <a:pt x="771" y="169"/>
                  </a:lnTo>
                  <a:lnTo>
                    <a:pt x="785" y="164"/>
                  </a:lnTo>
                  <a:lnTo>
                    <a:pt x="799" y="159"/>
                  </a:lnTo>
                  <a:lnTo>
                    <a:pt x="813" y="154"/>
                  </a:lnTo>
                  <a:lnTo>
                    <a:pt x="827" y="150"/>
                  </a:lnTo>
                  <a:lnTo>
                    <a:pt x="841" y="145"/>
                  </a:lnTo>
                  <a:lnTo>
                    <a:pt x="855" y="140"/>
                  </a:lnTo>
                  <a:lnTo>
                    <a:pt x="869" y="136"/>
                  </a:lnTo>
                  <a:lnTo>
                    <a:pt x="883" y="131"/>
                  </a:lnTo>
                  <a:lnTo>
                    <a:pt x="898" y="127"/>
                  </a:lnTo>
                  <a:lnTo>
                    <a:pt x="912" y="122"/>
                  </a:lnTo>
                  <a:lnTo>
                    <a:pt x="926" y="118"/>
                  </a:lnTo>
                  <a:lnTo>
                    <a:pt x="940" y="113"/>
                  </a:lnTo>
                  <a:lnTo>
                    <a:pt x="954" y="109"/>
                  </a:lnTo>
                  <a:lnTo>
                    <a:pt x="968" y="105"/>
                  </a:lnTo>
                  <a:lnTo>
                    <a:pt x="982" y="101"/>
                  </a:lnTo>
                  <a:lnTo>
                    <a:pt x="996" y="97"/>
                  </a:lnTo>
                  <a:lnTo>
                    <a:pt x="1010" y="92"/>
                  </a:lnTo>
                  <a:lnTo>
                    <a:pt x="1024" y="88"/>
                  </a:lnTo>
                  <a:lnTo>
                    <a:pt x="1038" y="84"/>
                  </a:lnTo>
                  <a:lnTo>
                    <a:pt x="1052" y="80"/>
                  </a:lnTo>
                  <a:lnTo>
                    <a:pt x="1066" y="76"/>
                  </a:lnTo>
                  <a:lnTo>
                    <a:pt x="1080" y="73"/>
                  </a:lnTo>
                  <a:lnTo>
                    <a:pt x="1094" y="69"/>
                  </a:lnTo>
                  <a:lnTo>
                    <a:pt x="1108" y="65"/>
                  </a:lnTo>
                  <a:lnTo>
                    <a:pt x="1122" y="61"/>
                  </a:lnTo>
                  <a:lnTo>
                    <a:pt x="1136" y="58"/>
                  </a:lnTo>
                  <a:lnTo>
                    <a:pt x="1150" y="54"/>
                  </a:lnTo>
                  <a:lnTo>
                    <a:pt x="1164" y="51"/>
                  </a:lnTo>
                  <a:lnTo>
                    <a:pt x="1178" y="47"/>
                  </a:lnTo>
                  <a:lnTo>
                    <a:pt x="1192" y="44"/>
                  </a:lnTo>
                  <a:lnTo>
                    <a:pt x="1206" y="40"/>
                  </a:lnTo>
                  <a:lnTo>
                    <a:pt x="1220" y="37"/>
                  </a:lnTo>
                  <a:lnTo>
                    <a:pt x="1234" y="33"/>
                  </a:lnTo>
                  <a:lnTo>
                    <a:pt x="1248" y="30"/>
                  </a:lnTo>
                  <a:lnTo>
                    <a:pt x="1262" y="27"/>
                  </a:lnTo>
                  <a:lnTo>
                    <a:pt x="1276" y="24"/>
                  </a:lnTo>
                  <a:lnTo>
                    <a:pt x="1290" y="21"/>
                  </a:lnTo>
                  <a:lnTo>
                    <a:pt x="1304" y="18"/>
                  </a:lnTo>
                  <a:lnTo>
                    <a:pt x="1318" y="15"/>
                  </a:lnTo>
                  <a:lnTo>
                    <a:pt x="1332" y="12"/>
                  </a:lnTo>
                  <a:lnTo>
                    <a:pt x="1346" y="9"/>
                  </a:lnTo>
                  <a:lnTo>
                    <a:pt x="1361" y="6"/>
                  </a:lnTo>
                  <a:lnTo>
                    <a:pt x="1375" y="3"/>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1" name="Freeform 411"/>
            <p:cNvSpPr>
              <a:spLocks/>
            </p:cNvSpPr>
            <p:nvPr/>
          </p:nvSpPr>
          <p:spPr bwMode="auto">
            <a:xfrm>
              <a:off x="1583" y="1379"/>
              <a:ext cx="5000" cy="1019"/>
            </a:xfrm>
            <a:custGeom>
              <a:avLst/>
              <a:gdLst>
                <a:gd name="T0" fmla="*/ 14 w 1389"/>
                <a:gd name="T1" fmla="*/ 277 h 283"/>
                <a:gd name="T2" fmla="*/ 42 w 1389"/>
                <a:gd name="T3" fmla="*/ 267 h 283"/>
                <a:gd name="T4" fmla="*/ 70 w 1389"/>
                <a:gd name="T5" fmla="*/ 257 h 283"/>
                <a:gd name="T6" fmla="*/ 98 w 1389"/>
                <a:gd name="T7" fmla="*/ 247 h 283"/>
                <a:gd name="T8" fmla="*/ 126 w 1389"/>
                <a:gd name="T9" fmla="*/ 238 h 283"/>
                <a:gd name="T10" fmla="*/ 154 w 1389"/>
                <a:gd name="T11" fmla="*/ 228 h 283"/>
                <a:gd name="T12" fmla="*/ 182 w 1389"/>
                <a:gd name="T13" fmla="*/ 219 h 283"/>
                <a:gd name="T14" fmla="*/ 210 w 1389"/>
                <a:gd name="T15" fmla="*/ 210 h 283"/>
                <a:gd name="T16" fmla="*/ 238 w 1389"/>
                <a:gd name="T17" fmla="*/ 201 h 283"/>
                <a:gd name="T18" fmla="*/ 266 w 1389"/>
                <a:gd name="T19" fmla="*/ 192 h 283"/>
                <a:gd name="T20" fmla="*/ 294 w 1389"/>
                <a:gd name="T21" fmla="*/ 183 h 283"/>
                <a:gd name="T22" fmla="*/ 322 w 1389"/>
                <a:gd name="T23" fmla="*/ 175 h 283"/>
                <a:gd name="T24" fmla="*/ 350 w 1389"/>
                <a:gd name="T25" fmla="*/ 167 h 283"/>
                <a:gd name="T26" fmla="*/ 378 w 1389"/>
                <a:gd name="T27" fmla="*/ 159 h 283"/>
                <a:gd name="T28" fmla="*/ 406 w 1389"/>
                <a:gd name="T29" fmla="*/ 151 h 283"/>
                <a:gd name="T30" fmla="*/ 435 w 1389"/>
                <a:gd name="T31" fmla="*/ 144 h 283"/>
                <a:gd name="T32" fmla="*/ 463 w 1389"/>
                <a:gd name="T33" fmla="*/ 136 h 283"/>
                <a:gd name="T34" fmla="*/ 491 w 1389"/>
                <a:gd name="T35" fmla="*/ 129 h 283"/>
                <a:gd name="T36" fmla="*/ 519 w 1389"/>
                <a:gd name="T37" fmla="*/ 122 h 283"/>
                <a:gd name="T38" fmla="*/ 547 w 1389"/>
                <a:gd name="T39" fmla="*/ 115 h 283"/>
                <a:gd name="T40" fmla="*/ 575 w 1389"/>
                <a:gd name="T41" fmla="*/ 109 h 283"/>
                <a:gd name="T42" fmla="*/ 603 w 1389"/>
                <a:gd name="T43" fmla="*/ 102 h 283"/>
                <a:gd name="T44" fmla="*/ 631 w 1389"/>
                <a:gd name="T45" fmla="*/ 96 h 283"/>
                <a:gd name="T46" fmla="*/ 659 w 1389"/>
                <a:gd name="T47" fmla="*/ 90 h 283"/>
                <a:gd name="T48" fmla="*/ 687 w 1389"/>
                <a:gd name="T49" fmla="*/ 84 h 283"/>
                <a:gd name="T50" fmla="*/ 715 w 1389"/>
                <a:gd name="T51" fmla="*/ 78 h 283"/>
                <a:gd name="T52" fmla="*/ 743 w 1389"/>
                <a:gd name="T53" fmla="*/ 73 h 283"/>
                <a:gd name="T54" fmla="*/ 771 w 1389"/>
                <a:gd name="T55" fmla="*/ 68 h 283"/>
                <a:gd name="T56" fmla="*/ 799 w 1389"/>
                <a:gd name="T57" fmla="*/ 62 h 283"/>
                <a:gd name="T58" fmla="*/ 827 w 1389"/>
                <a:gd name="T59" fmla="*/ 57 h 283"/>
                <a:gd name="T60" fmla="*/ 855 w 1389"/>
                <a:gd name="T61" fmla="*/ 53 h 283"/>
                <a:gd name="T62" fmla="*/ 883 w 1389"/>
                <a:gd name="T63" fmla="*/ 48 h 283"/>
                <a:gd name="T64" fmla="*/ 912 w 1389"/>
                <a:gd name="T65" fmla="*/ 44 h 283"/>
                <a:gd name="T66" fmla="*/ 940 w 1389"/>
                <a:gd name="T67" fmla="*/ 40 h 283"/>
                <a:gd name="T68" fmla="*/ 968 w 1389"/>
                <a:gd name="T69" fmla="*/ 36 h 283"/>
                <a:gd name="T70" fmla="*/ 996 w 1389"/>
                <a:gd name="T71" fmla="*/ 32 h 283"/>
                <a:gd name="T72" fmla="*/ 1024 w 1389"/>
                <a:gd name="T73" fmla="*/ 28 h 283"/>
                <a:gd name="T74" fmla="*/ 1052 w 1389"/>
                <a:gd name="T75" fmla="*/ 25 h 283"/>
                <a:gd name="T76" fmla="*/ 1080 w 1389"/>
                <a:gd name="T77" fmla="*/ 22 h 283"/>
                <a:gd name="T78" fmla="*/ 1108 w 1389"/>
                <a:gd name="T79" fmla="*/ 19 h 283"/>
                <a:gd name="T80" fmla="*/ 1136 w 1389"/>
                <a:gd name="T81" fmla="*/ 16 h 283"/>
                <a:gd name="T82" fmla="*/ 1164 w 1389"/>
                <a:gd name="T83" fmla="*/ 14 h 283"/>
                <a:gd name="T84" fmla="*/ 1192 w 1389"/>
                <a:gd name="T85" fmla="*/ 11 h 283"/>
                <a:gd name="T86" fmla="*/ 1220 w 1389"/>
                <a:gd name="T87" fmla="*/ 9 h 283"/>
                <a:gd name="T88" fmla="*/ 1248 w 1389"/>
                <a:gd name="T89" fmla="*/ 7 h 283"/>
                <a:gd name="T90" fmla="*/ 1276 w 1389"/>
                <a:gd name="T91" fmla="*/ 5 h 283"/>
                <a:gd name="T92" fmla="*/ 1304 w 1389"/>
                <a:gd name="T93" fmla="*/ 3 h 283"/>
                <a:gd name="T94" fmla="*/ 1332 w 1389"/>
                <a:gd name="T95" fmla="*/ 2 h 283"/>
                <a:gd name="T96" fmla="*/ 1361 w 1389"/>
                <a:gd name="T97" fmla="*/ 1 h 283"/>
                <a:gd name="T98" fmla="*/ 1389 w 1389"/>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89" h="283">
                  <a:moveTo>
                    <a:pt x="0" y="283"/>
                  </a:moveTo>
                  <a:lnTo>
                    <a:pt x="14" y="277"/>
                  </a:lnTo>
                  <a:lnTo>
                    <a:pt x="28" y="272"/>
                  </a:lnTo>
                  <a:lnTo>
                    <a:pt x="42" y="267"/>
                  </a:lnTo>
                  <a:lnTo>
                    <a:pt x="56" y="262"/>
                  </a:lnTo>
                  <a:lnTo>
                    <a:pt x="70" y="257"/>
                  </a:lnTo>
                  <a:lnTo>
                    <a:pt x="84" y="252"/>
                  </a:lnTo>
                  <a:lnTo>
                    <a:pt x="98" y="247"/>
                  </a:lnTo>
                  <a:lnTo>
                    <a:pt x="112" y="242"/>
                  </a:lnTo>
                  <a:lnTo>
                    <a:pt x="126" y="238"/>
                  </a:lnTo>
                  <a:lnTo>
                    <a:pt x="140" y="233"/>
                  </a:lnTo>
                  <a:lnTo>
                    <a:pt x="154" y="228"/>
                  </a:lnTo>
                  <a:lnTo>
                    <a:pt x="168" y="223"/>
                  </a:lnTo>
                  <a:lnTo>
                    <a:pt x="182" y="219"/>
                  </a:lnTo>
                  <a:lnTo>
                    <a:pt x="196" y="214"/>
                  </a:lnTo>
                  <a:lnTo>
                    <a:pt x="210" y="210"/>
                  </a:lnTo>
                  <a:lnTo>
                    <a:pt x="224" y="205"/>
                  </a:lnTo>
                  <a:lnTo>
                    <a:pt x="238" y="201"/>
                  </a:lnTo>
                  <a:lnTo>
                    <a:pt x="252" y="196"/>
                  </a:lnTo>
                  <a:lnTo>
                    <a:pt x="266" y="192"/>
                  </a:lnTo>
                  <a:lnTo>
                    <a:pt x="280" y="188"/>
                  </a:lnTo>
                  <a:lnTo>
                    <a:pt x="294" y="183"/>
                  </a:lnTo>
                  <a:lnTo>
                    <a:pt x="308" y="179"/>
                  </a:lnTo>
                  <a:lnTo>
                    <a:pt x="322" y="175"/>
                  </a:lnTo>
                  <a:lnTo>
                    <a:pt x="336" y="171"/>
                  </a:lnTo>
                  <a:lnTo>
                    <a:pt x="350" y="167"/>
                  </a:lnTo>
                  <a:lnTo>
                    <a:pt x="364" y="163"/>
                  </a:lnTo>
                  <a:lnTo>
                    <a:pt x="378" y="159"/>
                  </a:lnTo>
                  <a:lnTo>
                    <a:pt x="392" y="155"/>
                  </a:lnTo>
                  <a:lnTo>
                    <a:pt x="406" y="151"/>
                  </a:lnTo>
                  <a:lnTo>
                    <a:pt x="421" y="147"/>
                  </a:lnTo>
                  <a:lnTo>
                    <a:pt x="435" y="144"/>
                  </a:lnTo>
                  <a:lnTo>
                    <a:pt x="449" y="140"/>
                  </a:lnTo>
                  <a:lnTo>
                    <a:pt x="463" y="136"/>
                  </a:lnTo>
                  <a:lnTo>
                    <a:pt x="477" y="133"/>
                  </a:lnTo>
                  <a:lnTo>
                    <a:pt x="491" y="129"/>
                  </a:lnTo>
                  <a:lnTo>
                    <a:pt x="505" y="125"/>
                  </a:lnTo>
                  <a:lnTo>
                    <a:pt x="519" y="122"/>
                  </a:lnTo>
                  <a:lnTo>
                    <a:pt x="533" y="119"/>
                  </a:lnTo>
                  <a:lnTo>
                    <a:pt x="547" y="115"/>
                  </a:lnTo>
                  <a:lnTo>
                    <a:pt x="561" y="112"/>
                  </a:lnTo>
                  <a:lnTo>
                    <a:pt x="575" y="109"/>
                  </a:lnTo>
                  <a:lnTo>
                    <a:pt x="589" y="105"/>
                  </a:lnTo>
                  <a:lnTo>
                    <a:pt x="603" y="102"/>
                  </a:lnTo>
                  <a:lnTo>
                    <a:pt x="617" y="99"/>
                  </a:lnTo>
                  <a:lnTo>
                    <a:pt x="631" y="96"/>
                  </a:lnTo>
                  <a:lnTo>
                    <a:pt x="645" y="93"/>
                  </a:lnTo>
                  <a:lnTo>
                    <a:pt x="659" y="90"/>
                  </a:lnTo>
                  <a:lnTo>
                    <a:pt x="673" y="87"/>
                  </a:lnTo>
                  <a:lnTo>
                    <a:pt x="687" y="84"/>
                  </a:lnTo>
                  <a:lnTo>
                    <a:pt x="701" y="81"/>
                  </a:lnTo>
                  <a:lnTo>
                    <a:pt x="715" y="78"/>
                  </a:lnTo>
                  <a:lnTo>
                    <a:pt x="729" y="75"/>
                  </a:lnTo>
                  <a:lnTo>
                    <a:pt x="743" y="73"/>
                  </a:lnTo>
                  <a:lnTo>
                    <a:pt x="757" y="70"/>
                  </a:lnTo>
                  <a:lnTo>
                    <a:pt x="771" y="68"/>
                  </a:lnTo>
                  <a:lnTo>
                    <a:pt x="785" y="65"/>
                  </a:lnTo>
                  <a:lnTo>
                    <a:pt x="799" y="62"/>
                  </a:lnTo>
                  <a:lnTo>
                    <a:pt x="813" y="60"/>
                  </a:lnTo>
                  <a:lnTo>
                    <a:pt x="827" y="57"/>
                  </a:lnTo>
                  <a:lnTo>
                    <a:pt x="841" y="55"/>
                  </a:lnTo>
                  <a:lnTo>
                    <a:pt x="855" y="53"/>
                  </a:lnTo>
                  <a:lnTo>
                    <a:pt x="869" y="50"/>
                  </a:lnTo>
                  <a:lnTo>
                    <a:pt x="883" y="48"/>
                  </a:lnTo>
                  <a:lnTo>
                    <a:pt x="898" y="46"/>
                  </a:lnTo>
                  <a:lnTo>
                    <a:pt x="912" y="44"/>
                  </a:lnTo>
                  <a:lnTo>
                    <a:pt x="926" y="42"/>
                  </a:lnTo>
                  <a:lnTo>
                    <a:pt x="940" y="40"/>
                  </a:lnTo>
                  <a:lnTo>
                    <a:pt x="954" y="38"/>
                  </a:lnTo>
                  <a:lnTo>
                    <a:pt x="968" y="36"/>
                  </a:lnTo>
                  <a:lnTo>
                    <a:pt x="982" y="34"/>
                  </a:lnTo>
                  <a:lnTo>
                    <a:pt x="996" y="32"/>
                  </a:lnTo>
                  <a:lnTo>
                    <a:pt x="1010" y="30"/>
                  </a:lnTo>
                  <a:lnTo>
                    <a:pt x="1024" y="28"/>
                  </a:lnTo>
                  <a:lnTo>
                    <a:pt x="1038" y="27"/>
                  </a:lnTo>
                  <a:lnTo>
                    <a:pt x="1052" y="25"/>
                  </a:lnTo>
                  <a:lnTo>
                    <a:pt x="1066" y="24"/>
                  </a:lnTo>
                  <a:lnTo>
                    <a:pt x="1080" y="22"/>
                  </a:lnTo>
                  <a:lnTo>
                    <a:pt x="1094" y="20"/>
                  </a:lnTo>
                  <a:lnTo>
                    <a:pt x="1108" y="19"/>
                  </a:lnTo>
                  <a:lnTo>
                    <a:pt x="1122" y="18"/>
                  </a:lnTo>
                  <a:lnTo>
                    <a:pt x="1136" y="16"/>
                  </a:lnTo>
                  <a:lnTo>
                    <a:pt x="1150" y="15"/>
                  </a:lnTo>
                  <a:lnTo>
                    <a:pt x="1164" y="14"/>
                  </a:lnTo>
                  <a:lnTo>
                    <a:pt x="1178" y="12"/>
                  </a:lnTo>
                  <a:lnTo>
                    <a:pt x="1192" y="11"/>
                  </a:lnTo>
                  <a:lnTo>
                    <a:pt x="1206" y="10"/>
                  </a:lnTo>
                  <a:lnTo>
                    <a:pt x="1220" y="9"/>
                  </a:lnTo>
                  <a:lnTo>
                    <a:pt x="1234" y="8"/>
                  </a:lnTo>
                  <a:lnTo>
                    <a:pt x="1248" y="7"/>
                  </a:lnTo>
                  <a:lnTo>
                    <a:pt x="1262" y="6"/>
                  </a:lnTo>
                  <a:lnTo>
                    <a:pt x="1276" y="5"/>
                  </a:lnTo>
                  <a:lnTo>
                    <a:pt x="1290" y="4"/>
                  </a:lnTo>
                  <a:lnTo>
                    <a:pt x="1304" y="3"/>
                  </a:lnTo>
                  <a:lnTo>
                    <a:pt x="1318" y="3"/>
                  </a:lnTo>
                  <a:lnTo>
                    <a:pt x="1332" y="2"/>
                  </a:lnTo>
                  <a:lnTo>
                    <a:pt x="1346" y="1"/>
                  </a:lnTo>
                  <a:lnTo>
                    <a:pt x="1361" y="1"/>
                  </a:lnTo>
                  <a:lnTo>
                    <a:pt x="1375" y="0"/>
                  </a:lnTo>
                  <a:lnTo>
                    <a:pt x="1389" y="0"/>
                  </a:lnTo>
                </a:path>
              </a:pathLst>
            </a:custGeom>
            <a:noFill/>
            <a:ln w="22225">
              <a:solidFill>
                <a:srgbClr val="5575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2" name="Freeform 412"/>
            <p:cNvSpPr>
              <a:spLocks/>
            </p:cNvSpPr>
            <p:nvPr/>
          </p:nvSpPr>
          <p:spPr bwMode="auto">
            <a:xfrm>
              <a:off x="1583" y="1199"/>
              <a:ext cx="5000" cy="1047"/>
            </a:xfrm>
            <a:custGeom>
              <a:avLst/>
              <a:gdLst>
                <a:gd name="T0" fmla="*/ 14 w 1389"/>
                <a:gd name="T1" fmla="*/ 286 h 291"/>
                <a:gd name="T2" fmla="*/ 42 w 1389"/>
                <a:gd name="T3" fmla="*/ 276 h 291"/>
                <a:gd name="T4" fmla="*/ 70 w 1389"/>
                <a:gd name="T5" fmla="*/ 267 h 291"/>
                <a:gd name="T6" fmla="*/ 98 w 1389"/>
                <a:gd name="T7" fmla="*/ 258 h 291"/>
                <a:gd name="T8" fmla="*/ 126 w 1389"/>
                <a:gd name="T9" fmla="*/ 249 h 291"/>
                <a:gd name="T10" fmla="*/ 154 w 1389"/>
                <a:gd name="T11" fmla="*/ 241 h 291"/>
                <a:gd name="T12" fmla="*/ 182 w 1389"/>
                <a:gd name="T13" fmla="*/ 232 h 291"/>
                <a:gd name="T14" fmla="*/ 210 w 1389"/>
                <a:gd name="T15" fmla="*/ 223 h 291"/>
                <a:gd name="T16" fmla="*/ 238 w 1389"/>
                <a:gd name="T17" fmla="*/ 215 h 291"/>
                <a:gd name="T18" fmla="*/ 266 w 1389"/>
                <a:gd name="T19" fmla="*/ 207 h 291"/>
                <a:gd name="T20" fmla="*/ 294 w 1389"/>
                <a:gd name="T21" fmla="*/ 199 h 291"/>
                <a:gd name="T22" fmla="*/ 322 w 1389"/>
                <a:gd name="T23" fmla="*/ 191 h 291"/>
                <a:gd name="T24" fmla="*/ 350 w 1389"/>
                <a:gd name="T25" fmla="*/ 183 h 291"/>
                <a:gd name="T26" fmla="*/ 378 w 1389"/>
                <a:gd name="T27" fmla="*/ 176 h 291"/>
                <a:gd name="T28" fmla="*/ 406 w 1389"/>
                <a:gd name="T29" fmla="*/ 168 h 291"/>
                <a:gd name="T30" fmla="*/ 435 w 1389"/>
                <a:gd name="T31" fmla="*/ 161 h 291"/>
                <a:gd name="T32" fmla="*/ 463 w 1389"/>
                <a:gd name="T33" fmla="*/ 154 h 291"/>
                <a:gd name="T34" fmla="*/ 491 w 1389"/>
                <a:gd name="T35" fmla="*/ 147 h 291"/>
                <a:gd name="T36" fmla="*/ 519 w 1389"/>
                <a:gd name="T37" fmla="*/ 140 h 291"/>
                <a:gd name="T38" fmla="*/ 547 w 1389"/>
                <a:gd name="T39" fmla="*/ 133 h 291"/>
                <a:gd name="T40" fmla="*/ 575 w 1389"/>
                <a:gd name="T41" fmla="*/ 127 h 291"/>
                <a:gd name="T42" fmla="*/ 603 w 1389"/>
                <a:gd name="T43" fmla="*/ 120 h 291"/>
                <a:gd name="T44" fmla="*/ 631 w 1389"/>
                <a:gd name="T45" fmla="*/ 114 h 291"/>
                <a:gd name="T46" fmla="*/ 659 w 1389"/>
                <a:gd name="T47" fmla="*/ 108 h 291"/>
                <a:gd name="T48" fmla="*/ 687 w 1389"/>
                <a:gd name="T49" fmla="*/ 102 h 291"/>
                <a:gd name="T50" fmla="*/ 715 w 1389"/>
                <a:gd name="T51" fmla="*/ 96 h 291"/>
                <a:gd name="T52" fmla="*/ 743 w 1389"/>
                <a:gd name="T53" fmla="*/ 90 h 291"/>
                <a:gd name="T54" fmla="*/ 771 w 1389"/>
                <a:gd name="T55" fmla="*/ 85 h 291"/>
                <a:gd name="T56" fmla="*/ 799 w 1389"/>
                <a:gd name="T57" fmla="*/ 79 h 291"/>
                <a:gd name="T58" fmla="*/ 827 w 1389"/>
                <a:gd name="T59" fmla="*/ 74 h 291"/>
                <a:gd name="T60" fmla="*/ 855 w 1389"/>
                <a:gd name="T61" fmla="*/ 69 h 291"/>
                <a:gd name="T62" fmla="*/ 883 w 1389"/>
                <a:gd name="T63" fmla="*/ 64 h 291"/>
                <a:gd name="T64" fmla="*/ 912 w 1389"/>
                <a:gd name="T65" fmla="*/ 59 h 291"/>
                <a:gd name="T66" fmla="*/ 940 w 1389"/>
                <a:gd name="T67" fmla="*/ 55 h 291"/>
                <a:gd name="T68" fmla="*/ 968 w 1389"/>
                <a:gd name="T69" fmla="*/ 50 h 291"/>
                <a:gd name="T70" fmla="*/ 996 w 1389"/>
                <a:gd name="T71" fmla="*/ 46 h 291"/>
                <a:gd name="T72" fmla="*/ 1024 w 1389"/>
                <a:gd name="T73" fmla="*/ 42 h 291"/>
                <a:gd name="T74" fmla="*/ 1052 w 1389"/>
                <a:gd name="T75" fmla="*/ 37 h 291"/>
                <a:gd name="T76" fmla="*/ 1080 w 1389"/>
                <a:gd name="T77" fmla="*/ 34 h 291"/>
                <a:gd name="T78" fmla="*/ 1108 w 1389"/>
                <a:gd name="T79" fmla="*/ 30 h 291"/>
                <a:gd name="T80" fmla="*/ 1136 w 1389"/>
                <a:gd name="T81" fmla="*/ 26 h 291"/>
                <a:gd name="T82" fmla="*/ 1164 w 1389"/>
                <a:gd name="T83" fmla="*/ 23 h 291"/>
                <a:gd name="T84" fmla="*/ 1192 w 1389"/>
                <a:gd name="T85" fmla="*/ 19 h 291"/>
                <a:gd name="T86" fmla="*/ 1220 w 1389"/>
                <a:gd name="T87" fmla="*/ 16 h 291"/>
                <a:gd name="T88" fmla="*/ 1248 w 1389"/>
                <a:gd name="T89" fmla="*/ 13 h 291"/>
                <a:gd name="T90" fmla="*/ 1276 w 1389"/>
                <a:gd name="T91" fmla="*/ 10 h 291"/>
                <a:gd name="T92" fmla="*/ 1304 w 1389"/>
                <a:gd name="T93" fmla="*/ 7 h 291"/>
                <a:gd name="T94" fmla="*/ 1332 w 1389"/>
                <a:gd name="T95" fmla="*/ 5 h 291"/>
                <a:gd name="T96" fmla="*/ 1361 w 1389"/>
                <a:gd name="T97" fmla="*/ 2 h 291"/>
                <a:gd name="T98" fmla="*/ 1389 w 1389"/>
                <a:gd name="T99"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89" h="291">
                  <a:moveTo>
                    <a:pt x="0" y="291"/>
                  </a:moveTo>
                  <a:lnTo>
                    <a:pt x="14" y="286"/>
                  </a:lnTo>
                  <a:lnTo>
                    <a:pt x="28" y="281"/>
                  </a:lnTo>
                  <a:lnTo>
                    <a:pt x="42" y="276"/>
                  </a:lnTo>
                  <a:lnTo>
                    <a:pt x="56" y="272"/>
                  </a:lnTo>
                  <a:lnTo>
                    <a:pt x="70" y="267"/>
                  </a:lnTo>
                  <a:lnTo>
                    <a:pt x="84" y="263"/>
                  </a:lnTo>
                  <a:lnTo>
                    <a:pt x="98" y="258"/>
                  </a:lnTo>
                  <a:lnTo>
                    <a:pt x="112" y="254"/>
                  </a:lnTo>
                  <a:lnTo>
                    <a:pt x="126" y="249"/>
                  </a:lnTo>
                  <a:lnTo>
                    <a:pt x="140" y="245"/>
                  </a:lnTo>
                  <a:lnTo>
                    <a:pt x="154" y="241"/>
                  </a:lnTo>
                  <a:lnTo>
                    <a:pt x="168" y="236"/>
                  </a:lnTo>
                  <a:lnTo>
                    <a:pt x="182" y="232"/>
                  </a:lnTo>
                  <a:lnTo>
                    <a:pt x="196" y="228"/>
                  </a:lnTo>
                  <a:lnTo>
                    <a:pt x="210" y="223"/>
                  </a:lnTo>
                  <a:lnTo>
                    <a:pt x="224" y="219"/>
                  </a:lnTo>
                  <a:lnTo>
                    <a:pt x="238" y="215"/>
                  </a:lnTo>
                  <a:lnTo>
                    <a:pt x="252" y="211"/>
                  </a:lnTo>
                  <a:lnTo>
                    <a:pt x="266" y="207"/>
                  </a:lnTo>
                  <a:lnTo>
                    <a:pt x="280" y="203"/>
                  </a:lnTo>
                  <a:lnTo>
                    <a:pt x="294" y="199"/>
                  </a:lnTo>
                  <a:lnTo>
                    <a:pt x="308" y="195"/>
                  </a:lnTo>
                  <a:lnTo>
                    <a:pt x="322" y="191"/>
                  </a:lnTo>
                  <a:lnTo>
                    <a:pt x="336" y="187"/>
                  </a:lnTo>
                  <a:lnTo>
                    <a:pt x="350" y="183"/>
                  </a:lnTo>
                  <a:lnTo>
                    <a:pt x="364" y="179"/>
                  </a:lnTo>
                  <a:lnTo>
                    <a:pt x="378" y="176"/>
                  </a:lnTo>
                  <a:lnTo>
                    <a:pt x="392" y="172"/>
                  </a:lnTo>
                  <a:lnTo>
                    <a:pt x="406" y="168"/>
                  </a:lnTo>
                  <a:lnTo>
                    <a:pt x="421" y="165"/>
                  </a:lnTo>
                  <a:lnTo>
                    <a:pt x="435" y="161"/>
                  </a:lnTo>
                  <a:lnTo>
                    <a:pt x="449" y="157"/>
                  </a:lnTo>
                  <a:lnTo>
                    <a:pt x="463" y="154"/>
                  </a:lnTo>
                  <a:lnTo>
                    <a:pt x="477" y="150"/>
                  </a:lnTo>
                  <a:lnTo>
                    <a:pt x="491" y="147"/>
                  </a:lnTo>
                  <a:lnTo>
                    <a:pt x="505" y="143"/>
                  </a:lnTo>
                  <a:lnTo>
                    <a:pt x="519" y="140"/>
                  </a:lnTo>
                  <a:lnTo>
                    <a:pt x="533" y="137"/>
                  </a:lnTo>
                  <a:lnTo>
                    <a:pt x="547" y="133"/>
                  </a:lnTo>
                  <a:lnTo>
                    <a:pt x="561" y="130"/>
                  </a:lnTo>
                  <a:lnTo>
                    <a:pt x="575" y="127"/>
                  </a:lnTo>
                  <a:lnTo>
                    <a:pt x="589" y="123"/>
                  </a:lnTo>
                  <a:lnTo>
                    <a:pt x="603" y="120"/>
                  </a:lnTo>
                  <a:lnTo>
                    <a:pt x="617" y="117"/>
                  </a:lnTo>
                  <a:lnTo>
                    <a:pt x="631" y="114"/>
                  </a:lnTo>
                  <a:lnTo>
                    <a:pt x="645" y="111"/>
                  </a:lnTo>
                  <a:lnTo>
                    <a:pt x="659" y="108"/>
                  </a:lnTo>
                  <a:lnTo>
                    <a:pt x="673" y="105"/>
                  </a:lnTo>
                  <a:lnTo>
                    <a:pt x="687" y="102"/>
                  </a:lnTo>
                  <a:lnTo>
                    <a:pt x="701" y="99"/>
                  </a:lnTo>
                  <a:lnTo>
                    <a:pt x="715" y="96"/>
                  </a:lnTo>
                  <a:lnTo>
                    <a:pt x="729" y="93"/>
                  </a:lnTo>
                  <a:lnTo>
                    <a:pt x="743" y="90"/>
                  </a:lnTo>
                  <a:lnTo>
                    <a:pt x="757" y="88"/>
                  </a:lnTo>
                  <a:lnTo>
                    <a:pt x="771" y="85"/>
                  </a:lnTo>
                  <a:lnTo>
                    <a:pt x="785" y="82"/>
                  </a:lnTo>
                  <a:lnTo>
                    <a:pt x="799" y="79"/>
                  </a:lnTo>
                  <a:lnTo>
                    <a:pt x="813" y="77"/>
                  </a:lnTo>
                  <a:lnTo>
                    <a:pt x="827" y="74"/>
                  </a:lnTo>
                  <a:lnTo>
                    <a:pt x="841" y="72"/>
                  </a:lnTo>
                  <a:lnTo>
                    <a:pt x="855" y="69"/>
                  </a:lnTo>
                  <a:lnTo>
                    <a:pt x="869" y="67"/>
                  </a:lnTo>
                  <a:lnTo>
                    <a:pt x="883" y="64"/>
                  </a:lnTo>
                  <a:lnTo>
                    <a:pt x="898" y="62"/>
                  </a:lnTo>
                  <a:lnTo>
                    <a:pt x="912" y="59"/>
                  </a:lnTo>
                  <a:lnTo>
                    <a:pt x="926" y="57"/>
                  </a:lnTo>
                  <a:lnTo>
                    <a:pt x="940" y="55"/>
                  </a:lnTo>
                  <a:lnTo>
                    <a:pt x="954" y="52"/>
                  </a:lnTo>
                  <a:lnTo>
                    <a:pt x="968" y="50"/>
                  </a:lnTo>
                  <a:lnTo>
                    <a:pt x="982" y="48"/>
                  </a:lnTo>
                  <a:lnTo>
                    <a:pt x="996" y="46"/>
                  </a:lnTo>
                  <a:lnTo>
                    <a:pt x="1010" y="44"/>
                  </a:lnTo>
                  <a:lnTo>
                    <a:pt x="1024" y="42"/>
                  </a:lnTo>
                  <a:lnTo>
                    <a:pt x="1038" y="39"/>
                  </a:lnTo>
                  <a:lnTo>
                    <a:pt x="1052" y="37"/>
                  </a:lnTo>
                  <a:lnTo>
                    <a:pt x="1066" y="35"/>
                  </a:lnTo>
                  <a:lnTo>
                    <a:pt x="1080" y="34"/>
                  </a:lnTo>
                  <a:lnTo>
                    <a:pt x="1094" y="32"/>
                  </a:lnTo>
                  <a:lnTo>
                    <a:pt x="1108" y="30"/>
                  </a:lnTo>
                  <a:lnTo>
                    <a:pt x="1122" y="28"/>
                  </a:lnTo>
                  <a:lnTo>
                    <a:pt x="1136" y="26"/>
                  </a:lnTo>
                  <a:lnTo>
                    <a:pt x="1150" y="24"/>
                  </a:lnTo>
                  <a:lnTo>
                    <a:pt x="1164" y="23"/>
                  </a:lnTo>
                  <a:lnTo>
                    <a:pt x="1178" y="21"/>
                  </a:lnTo>
                  <a:lnTo>
                    <a:pt x="1192" y="19"/>
                  </a:lnTo>
                  <a:lnTo>
                    <a:pt x="1206" y="18"/>
                  </a:lnTo>
                  <a:lnTo>
                    <a:pt x="1220" y="16"/>
                  </a:lnTo>
                  <a:lnTo>
                    <a:pt x="1234" y="15"/>
                  </a:lnTo>
                  <a:lnTo>
                    <a:pt x="1248" y="13"/>
                  </a:lnTo>
                  <a:lnTo>
                    <a:pt x="1262" y="12"/>
                  </a:lnTo>
                  <a:lnTo>
                    <a:pt x="1276" y="10"/>
                  </a:lnTo>
                  <a:lnTo>
                    <a:pt x="1290" y="9"/>
                  </a:lnTo>
                  <a:lnTo>
                    <a:pt x="1304" y="7"/>
                  </a:lnTo>
                  <a:lnTo>
                    <a:pt x="1318" y="6"/>
                  </a:lnTo>
                  <a:lnTo>
                    <a:pt x="1332" y="5"/>
                  </a:lnTo>
                  <a:lnTo>
                    <a:pt x="1346" y="4"/>
                  </a:lnTo>
                  <a:lnTo>
                    <a:pt x="1361" y="2"/>
                  </a:lnTo>
                  <a:lnTo>
                    <a:pt x="1375" y="1"/>
                  </a:lnTo>
                  <a:lnTo>
                    <a:pt x="1389" y="0"/>
                  </a:lnTo>
                </a:path>
              </a:pathLst>
            </a:custGeom>
            <a:noFill/>
            <a:ln w="22225">
              <a:solidFill>
                <a:srgbClr val="E37E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3" name="Line 413"/>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4" name="Line 414"/>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5" name="Rectangle 415"/>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50</a:t>
              </a:r>
              <a:endParaRPr lang="en-US" altLang="en-US" smtClean="0">
                <a:solidFill>
                  <a:prstClr val="black"/>
                </a:solidFill>
              </a:endParaRPr>
            </a:p>
          </p:txBody>
        </p:sp>
        <p:sp>
          <p:nvSpPr>
            <p:cNvPr id="16" name="Line 416"/>
            <p:cNvSpPr>
              <a:spLocks noChangeShapeType="1"/>
            </p:cNvSpPr>
            <p:nvPr/>
          </p:nvSpPr>
          <p:spPr bwMode="auto">
            <a:xfrm flipH="1">
              <a:off x="1378" y="299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7" name="Rectangle 417"/>
            <p:cNvSpPr>
              <a:spLocks noChangeArrowheads="1"/>
            </p:cNvSpPr>
            <p:nvPr/>
          </p:nvSpPr>
          <p:spPr bwMode="auto">
            <a:xfrm rot="16200000">
              <a:off x="1153" y="2855"/>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18" name="Line 418"/>
            <p:cNvSpPr>
              <a:spLocks noChangeShapeType="1"/>
            </p:cNvSpPr>
            <p:nvPr/>
          </p:nvSpPr>
          <p:spPr bwMode="auto">
            <a:xfrm flipH="1">
              <a:off x="1378" y="237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 name="Rectangle 419"/>
            <p:cNvSpPr>
              <a:spLocks noChangeArrowheads="1"/>
            </p:cNvSpPr>
            <p:nvPr/>
          </p:nvSpPr>
          <p:spPr bwMode="auto">
            <a:xfrm rot="16200000">
              <a:off x="1153" y="223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70</a:t>
              </a:r>
              <a:endParaRPr lang="en-US" altLang="en-US" smtClean="0">
                <a:solidFill>
                  <a:prstClr val="black"/>
                </a:solidFill>
              </a:endParaRPr>
            </a:p>
          </p:txBody>
        </p:sp>
        <p:sp>
          <p:nvSpPr>
            <p:cNvPr id="20" name="Line 420"/>
            <p:cNvSpPr>
              <a:spLocks noChangeShapeType="1"/>
            </p:cNvSpPr>
            <p:nvPr/>
          </p:nvSpPr>
          <p:spPr bwMode="auto">
            <a:xfrm flipH="1">
              <a:off x="1378" y="175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 name="Rectangle 421"/>
            <p:cNvSpPr>
              <a:spLocks noChangeArrowheads="1"/>
            </p:cNvSpPr>
            <p:nvPr/>
          </p:nvSpPr>
          <p:spPr bwMode="auto">
            <a:xfrm rot="16200000">
              <a:off x="1153" y="161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22" name="Line 422"/>
            <p:cNvSpPr>
              <a:spLocks noChangeShapeType="1"/>
            </p:cNvSpPr>
            <p:nvPr/>
          </p:nvSpPr>
          <p:spPr bwMode="auto">
            <a:xfrm flipH="1">
              <a:off x="1378" y="113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 name="Rectangle 423"/>
            <p:cNvSpPr>
              <a:spLocks noChangeArrowheads="1"/>
            </p:cNvSpPr>
            <p:nvPr/>
          </p:nvSpPr>
          <p:spPr bwMode="auto">
            <a:xfrm rot="16200000">
              <a:off x="1153" y="9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90</a:t>
              </a:r>
              <a:endParaRPr lang="en-US" altLang="en-US" smtClean="0">
                <a:solidFill>
                  <a:prstClr val="black"/>
                </a:solidFill>
              </a:endParaRPr>
            </a:p>
          </p:txBody>
        </p:sp>
        <p:sp>
          <p:nvSpPr>
            <p:cNvPr id="24" name="Line 424"/>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 name="Rectangle 425"/>
            <p:cNvSpPr>
              <a:spLocks noChangeArrowheads="1"/>
            </p:cNvSpPr>
            <p:nvPr/>
          </p:nvSpPr>
          <p:spPr bwMode="auto">
            <a:xfrm rot="16200000">
              <a:off x="1111" y="381"/>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sp>
          <p:nvSpPr>
            <p:cNvPr id="26" name="Rectangle 426"/>
            <p:cNvSpPr>
              <a:spLocks noChangeArrowheads="1"/>
            </p:cNvSpPr>
            <p:nvPr/>
          </p:nvSpPr>
          <p:spPr bwMode="auto">
            <a:xfrm rot="16200000">
              <a:off x="-346" y="1917"/>
              <a:ext cx="28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Percent of Children Working (Age &gt;= 30)</a:t>
              </a:r>
              <a:endParaRPr lang="en-US" altLang="en-US" smtClean="0">
                <a:solidFill>
                  <a:prstClr val="black"/>
                </a:solidFill>
              </a:endParaRPr>
            </a:p>
          </p:txBody>
        </p:sp>
        <p:sp>
          <p:nvSpPr>
            <p:cNvPr id="27" name="Line 427"/>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8" name="Line 428"/>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9" name="Rectangle 429"/>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30" name="Line 430"/>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31" name="Rectangle 431"/>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1920" name="Line 432"/>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1" name="Rectangle 433"/>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1922" name="Line 434"/>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3" name="Rectangle 435"/>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1924" name="Line 436"/>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5" name="Rectangle 437"/>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1926" name="Line 438"/>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27" name="Rectangle 439"/>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sp>
          <p:nvSpPr>
            <p:cNvPr id="1928" name="Rectangle 440"/>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Parent Household Income Rank</a:t>
              </a:r>
              <a:endParaRPr lang="en-US" altLang="en-US" smtClean="0">
                <a:solidFill>
                  <a:prstClr val="black"/>
                </a:solidFill>
              </a:endParaRPr>
            </a:p>
          </p:txBody>
        </p:sp>
        <p:sp>
          <p:nvSpPr>
            <p:cNvPr id="1929" name="Rectangle 441"/>
            <p:cNvSpPr>
              <a:spLocks noChangeArrowheads="1"/>
            </p:cNvSpPr>
            <p:nvPr/>
          </p:nvSpPr>
          <p:spPr bwMode="auto">
            <a:xfrm>
              <a:off x="5438" y="2772"/>
              <a:ext cx="1188" cy="80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0" name="Oval 442"/>
            <p:cNvSpPr>
              <a:spLocks noChangeArrowheads="1"/>
            </p:cNvSpPr>
            <p:nvPr/>
          </p:nvSpPr>
          <p:spPr bwMode="auto">
            <a:xfrm>
              <a:off x="5449" y="2848"/>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1" name="Freeform 443"/>
            <p:cNvSpPr>
              <a:spLocks/>
            </p:cNvSpPr>
            <p:nvPr/>
          </p:nvSpPr>
          <p:spPr bwMode="auto">
            <a:xfrm>
              <a:off x="5438" y="3042"/>
              <a:ext cx="47" cy="43"/>
            </a:xfrm>
            <a:custGeom>
              <a:avLst/>
              <a:gdLst>
                <a:gd name="T0" fmla="*/ 26 w 47"/>
                <a:gd name="T1" fmla="*/ 0 h 43"/>
                <a:gd name="T2" fmla="*/ 0 w 47"/>
                <a:gd name="T3" fmla="*/ 43 h 43"/>
                <a:gd name="T4" fmla="*/ 47 w 47"/>
                <a:gd name="T5" fmla="*/ 43 h 43"/>
                <a:gd name="T6" fmla="*/ 26 w 47"/>
                <a:gd name="T7" fmla="*/ 0 h 43"/>
              </a:gdLst>
              <a:ahLst/>
              <a:cxnLst>
                <a:cxn ang="0">
                  <a:pos x="T0" y="T1"/>
                </a:cxn>
                <a:cxn ang="0">
                  <a:pos x="T2" y="T3"/>
                </a:cxn>
                <a:cxn ang="0">
                  <a:pos x="T4" y="T5"/>
                </a:cxn>
                <a:cxn ang="0">
                  <a:pos x="T6" y="T7"/>
                </a:cxn>
              </a:cxnLst>
              <a:rect l="0" t="0" r="r" b="b"/>
              <a:pathLst>
                <a:path w="47" h="43">
                  <a:moveTo>
                    <a:pt x="26" y="0"/>
                  </a:moveTo>
                  <a:lnTo>
                    <a:pt x="0" y="43"/>
                  </a:lnTo>
                  <a:lnTo>
                    <a:pt x="47" y="43"/>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2" name="Oval 444"/>
            <p:cNvSpPr>
              <a:spLocks noChangeArrowheads="1"/>
            </p:cNvSpPr>
            <p:nvPr/>
          </p:nvSpPr>
          <p:spPr bwMode="auto">
            <a:xfrm>
              <a:off x="5449" y="3269"/>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3" name="Freeform 445"/>
            <p:cNvSpPr>
              <a:spLocks/>
            </p:cNvSpPr>
            <p:nvPr/>
          </p:nvSpPr>
          <p:spPr bwMode="auto">
            <a:xfrm>
              <a:off x="5438" y="3463"/>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934" name="Rectangle 446"/>
            <p:cNvSpPr>
              <a:spLocks noChangeArrowheads="1"/>
            </p:cNvSpPr>
            <p:nvPr/>
          </p:nvSpPr>
          <p:spPr bwMode="auto">
            <a:xfrm>
              <a:off x="5561" y="2783"/>
              <a:ext cx="90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White Males</a:t>
              </a:r>
              <a:endParaRPr lang="en-US" altLang="en-US" smtClean="0">
                <a:solidFill>
                  <a:prstClr val="black"/>
                </a:solidFill>
              </a:endParaRPr>
            </a:p>
          </p:txBody>
        </p:sp>
        <p:sp>
          <p:nvSpPr>
            <p:cNvPr id="1935" name="Rectangle 447"/>
            <p:cNvSpPr>
              <a:spLocks noChangeArrowheads="1"/>
            </p:cNvSpPr>
            <p:nvPr/>
          </p:nvSpPr>
          <p:spPr bwMode="auto">
            <a:xfrm>
              <a:off x="5561" y="2992"/>
              <a:ext cx="88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Black Males</a:t>
              </a:r>
              <a:endParaRPr lang="en-US" altLang="en-US" smtClean="0">
                <a:solidFill>
                  <a:prstClr val="black"/>
                </a:solidFill>
              </a:endParaRPr>
            </a:p>
          </p:txBody>
        </p:sp>
        <p:sp>
          <p:nvSpPr>
            <p:cNvPr id="1936" name="Rectangle 448"/>
            <p:cNvSpPr>
              <a:spLocks noChangeArrowheads="1"/>
            </p:cNvSpPr>
            <p:nvPr/>
          </p:nvSpPr>
          <p:spPr bwMode="auto">
            <a:xfrm>
              <a:off x="5561" y="3204"/>
              <a:ext cx="108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White Females</a:t>
              </a:r>
              <a:endParaRPr lang="en-US" altLang="en-US" smtClean="0">
                <a:solidFill>
                  <a:prstClr val="black"/>
                </a:solidFill>
              </a:endParaRPr>
            </a:p>
          </p:txBody>
        </p:sp>
        <p:sp>
          <p:nvSpPr>
            <p:cNvPr id="1937" name="Rectangle 449"/>
            <p:cNvSpPr>
              <a:spLocks noChangeArrowheads="1"/>
            </p:cNvSpPr>
            <p:nvPr/>
          </p:nvSpPr>
          <p:spPr bwMode="auto">
            <a:xfrm>
              <a:off x="5561" y="3413"/>
              <a:ext cx="106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Black Females</a:t>
              </a:r>
              <a:endParaRPr lang="en-US" altLang="en-US" smtClean="0">
                <a:solidFill>
                  <a:prstClr val="black"/>
                </a:solidFill>
              </a:endParaRPr>
            </a:p>
          </p:txBody>
        </p:sp>
        <p:sp>
          <p:nvSpPr>
            <p:cNvPr id="1938" name="Rectangle 450"/>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smtClean="0">
                  <a:solidFill>
                    <a:srgbClr val="1E2D53"/>
                  </a:solidFill>
                </a:rPr>
                <a:t> </a:t>
              </a:r>
              <a:endParaRPr lang="en-US" altLang="en-US" smtClean="0">
                <a:solidFill>
                  <a:prstClr val="black"/>
                </a:solidFill>
              </a:endParaRPr>
            </a:p>
          </p:txBody>
        </p:sp>
      </p:grpSp>
      <p:sp>
        <p:nvSpPr>
          <p:cNvPr id="249" name="TextBox 92"/>
          <p:cNvSpPr txBox="1"/>
          <p:nvPr/>
        </p:nvSpPr>
        <p:spPr>
          <a:xfrm>
            <a:off x="1524134" y="87885"/>
            <a:ext cx="9143867" cy="384717"/>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rPr>
              <a:t>Employment Rates vs. Parent Income </a:t>
            </a:r>
            <a:r>
              <a:rPr lang="en-US" sz="1900" b="1" kern="0" dirty="0" smtClean="0">
                <a:solidFill>
                  <a:srgbClr val="1E2D53"/>
                </a:solidFill>
                <a:latin typeface="Arial"/>
              </a:rPr>
              <a:t>Rank</a:t>
            </a:r>
            <a:endParaRPr lang="en-US" sz="1900" b="1" kern="0" dirty="0">
              <a:solidFill>
                <a:srgbClr val="1E2D53"/>
              </a:solidFill>
              <a:latin typeface="Arial"/>
            </a:endParaRPr>
          </a:p>
        </p:txBody>
      </p:sp>
    </p:spTree>
    <p:extLst>
      <p:ext uri="{BB962C8B-B14F-4D97-AF65-F5344CB8AC3E}">
        <p14:creationId xmlns:p14="http://schemas.microsoft.com/office/powerpoint/2010/main" val="3064966787"/>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95" name="Group 908"/>
          <p:cNvGrpSpPr>
            <a:grpSpLocks noChangeAspect="1"/>
          </p:cNvGrpSpPr>
          <p:nvPr/>
        </p:nvGrpSpPr>
        <p:grpSpPr bwMode="auto">
          <a:xfrm>
            <a:off x="1374775" y="-6350"/>
            <a:ext cx="9442450" cy="6870700"/>
            <a:chOff x="866" y="-4"/>
            <a:chExt cx="5948" cy="4328"/>
          </a:xfrm>
        </p:grpSpPr>
        <p:sp>
          <p:nvSpPr>
            <p:cNvPr id="2096" name="AutoShape 907"/>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2097" name="Group 1109"/>
            <p:cNvGrpSpPr>
              <a:grpSpLocks/>
            </p:cNvGrpSpPr>
            <p:nvPr/>
          </p:nvGrpSpPr>
          <p:grpSpPr bwMode="auto">
            <a:xfrm>
              <a:off x="866" y="-4"/>
              <a:ext cx="5948" cy="4328"/>
              <a:chOff x="866" y="-4"/>
              <a:chExt cx="5948" cy="4328"/>
            </a:xfrm>
          </p:grpSpPr>
          <p:sp>
            <p:nvSpPr>
              <p:cNvPr id="2346" name="Rectangle 909"/>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7" name="Rectangle 910"/>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8" name="Rectangle 911"/>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9" name="Line 912"/>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0" name="Line 913"/>
              <p:cNvSpPr>
                <a:spLocks noChangeShapeType="1"/>
              </p:cNvSpPr>
              <p:nvPr/>
            </p:nvSpPr>
            <p:spPr bwMode="auto">
              <a:xfrm>
                <a:off x="1435" y="2837"/>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1" name="Line 914"/>
              <p:cNvSpPr>
                <a:spLocks noChangeShapeType="1"/>
              </p:cNvSpPr>
              <p:nvPr/>
            </p:nvSpPr>
            <p:spPr bwMode="auto">
              <a:xfrm>
                <a:off x="1435" y="206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2" name="Line 915"/>
              <p:cNvSpPr>
                <a:spLocks noChangeShapeType="1"/>
              </p:cNvSpPr>
              <p:nvPr/>
            </p:nvSpPr>
            <p:spPr bwMode="auto">
              <a:xfrm>
                <a:off x="1435" y="128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3" name="Line 916"/>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4" name="Oval 917"/>
              <p:cNvSpPr>
                <a:spLocks noChangeArrowheads="1"/>
              </p:cNvSpPr>
              <p:nvPr/>
            </p:nvSpPr>
            <p:spPr bwMode="auto">
              <a:xfrm>
                <a:off x="1568" y="3208"/>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5" name="Oval 918"/>
              <p:cNvSpPr>
                <a:spLocks noChangeArrowheads="1"/>
              </p:cNvSpPr>
              <p:nvPr/>
            </p:nvSpPr>
            <p:spPr bwMode="auto">
              <a:xfrm>
                <a:off x="1619" y="310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6" name="Oval 919"/>
              <p:cNvSpPr>
                <a:spLocks noChangeArrowheads="1"/>
              </p:cNvSpPr>
              <p:nvPr/>
            </p:nvSpPr>
            <p:spPr bwMode="auto">
              <a:xfrm>
                <a:off x="1669" y="3028"/>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7" name="Oval 920"/>
              <p:cNvSpPr>
                <a:spLocks noChangeArrowheads="1"/>
              </p:cNvSpPr>
              <p:nvPr/>
            </p:nvSpPr>
            <p:spPr bwMode="auto">
              <a:xfrm>
                <a:off x="1720" y="3038"/>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8" name="Oval 921"/>
              <p:cNvSpPr>
                <a:spLocks noChangeArrowheads="1"/>
              </p:cNvSpPr>
              <p:nvPr/>
            </p:nvSpPr>
            <p:spPr bwMode="auto">
              <a:xfrm>
                <a:off x="1770" y="310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9" name="Oval 922"/>
              <p:cNvSpPr>
                <a:spLocks noChangeArrowheads="1"/>
              </p:cNvSpPr>
              <p:nvPr/>
            </p:nvSpPr>
            <p:spPr bwMode="auto">
              <a:xfrm>
                <a:off x="1820" y="3038"/>
                <a:ext cx="26"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0" name="Oval 923"/>
              <p:cNvSpPr>
                <a:spLocks noChangeArrowheads="1"/>
              </p:cNvSpPr>
              <p:nvPr/>
            </p:nvSpPr>
            <p:spPr bwMode="auto">
              <a:xfrm>
                <a:off x="1871" y="3006"/>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1" name="Oval 924"/>
              <p:cNvSpPr>
                <a:spLocks noChangeArrowheads="1"/>
              </p:cNvSpPr>
              <p:nvPr/>
            </p:nvSpPr>
            <p:spPr bwMode="auto">
              <a:xfrm>
                <a:off x="1921" y="297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2" name="Oval 925"/>
              <p:cNvSpPr>
                <a:spLocks noChangeArrowheads="1"/>
              </p:cNvSpPr>
              <p:nvPr/>
            </p:nvSpPr>
            <p:spPr bwMode="auto">
              <a:xfrm>
                <a:off x="1972" y="298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3" name="Oval 926"/>
              <p:cNvSpPr>
                <a:spLocks noChangeArrowheads="1"/>
              </p:cNvSpPr>
              <p:nvPr/>
            </p:nvSpPr>
            <p:spPr bwMode="auto">
              <a:xfrm>
                <a:off x="2022" y="298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4" name="Oval 927"/>
              <p:cNvSpPr>
                <a:spLocks noChangeArrowheads="1"/>
              </p:cNvSpPr>
              <p:nvPr/>
            </p:nvSpPr>
            <p:spPr bwMode="auto">
              <a:xfrm>
                <a:off x="2072" y="2970"/>
                <a:ext cx="26" cy="2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5" name="Oval 928"/>
              <p:cNvSpPr>
                <a:spLocks noChangeArrowheads="1"/>
              </p:cNvSpPr>
              <p:nvPr/>
            </p:nvSpPr>
            <p:spPr bwMode="auto">
              <a:xfrm>
                <a:off x="2123" y="2930"/>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6" name="Oval 929"/>
              <p:cNvSpPr>
                <a:spLocks noChangeArrowheads="1"/>
              </p:cNvSpPr>
              <p:nvPr/>
            </p:nvSpPr>
            <p:spPr bwMode="auto">
              <a:xfrm>
                <a:off x="2173" y="292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7" name="Oval 930"/>
              <p:cNvSpPr>
                <a:spLocks noChangeArrowheads="1"/>
              </p:cNvSpPr>
              <p:nvPr/>
            </p:nvSpPr>
            <p:spPr bwMode="auto">
              <a:xfrm>
                <a:off x="2227" y="2905"/>
                <a:ext cx="22"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8" name="Oval 931"/>
              <p:cNvSpPr>
                <a:spLocks noChangeArrowheads="1"/>
              </p:cNvSpPr>
              <p:nvPr/>
            </p:nvSpPr>
            <p:spPr bwMode="auto">
              <a:xfrm>
                <a:off x="2278" y="2884"/>
                <a:ext cx="21"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9" name="Oval 932"/>
              <p:cNvSpPr>
                <a:spLocks noChangeArrowheads="1"/>
              </p:cNvSpPr>
              <p:nvPr/>
            </p:nvSpPr>
            <p:spPr bwMode="auto">
              <a:xfrm>
                <a:off x="2328" y="287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0" name="Oval 933"/>
              <p:cNvSpPr>
                <a:spLocks noChangeArrowheads="1"/>
              </p:cNvSpPr>
              <p:nvPr/>
            </p:nvSpPr>
            <p:spPr bwMode="auto">
              <a:xfrm>
                <a:off x="2378" y="2844"/>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1" name="Oval 934"/>
              <p:cNvSpPr>
                <a:spLocks noChangeArrowheads="1"/>
              </p:cNvSpPr>
              <p:nvPr/>
            </p:nvSpPr>
            <p:spPr bwMode="auto">
              <a:xfrm>
                <a:off x="2429" y="2858"/>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2" name="Oval 935"/>
              <p:cNvSpPr>
                <a:spLocks noChangeArrowheads="1"/>
              </p:cNvSpPr>
              <p:nvPr/>
            </p:nvSpPr>
            <p:spPr bwMode="auto">
              <a:xfrm>
                <a:off x="2479" y="283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3" name="Oval 936"/>
              <p:cNvSpPr>
                <a:spLocks noChangeArrowheads="1"/>
              </p:cNvSpPr>
              <p:nvPr/>
            </p:nvSpPr>
            <p:spPr bwMode="auto">
              <a:xfrm>
                <a:off x="2530" y="2786"/>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4" name="Oval 937"/>
              <p:cNvSpPr>
                <a:spLocks noChangeArrowheads="1"/>
              </p:cNvSpPr>
              <p:nvPr/>
            </p:nvSpPr>
            <p:spPr bwMode="auto">
              <a:xfrm>
                <a:off x="2580" y="280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5" name="Oval 938"/>
              <p:cNvSpPr>
                <a:spLocks noChangeArrowheads="1"/>
              </p:cNvSpPr>
              <p:nvPr/>
            </p:nvSpPr>
            <p:spPr bwMode="auto">
              <a:xfrm>
                <a:off x="2630" y="2761"/>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6" name="Oval 939"/>
              <p:cNvSpPr>
                <a:spLocks noChangeArrowheads="1"/>
              </p:cNvSpPr>
              <p:nvPr/>
            </p:nvSpPr>
            <p:spPr bwMode="auto">
              <a:xfrm>
                <a:off x="2681" y="2729"/>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7" name="Oval 940"/>
              <p:cNvSpPr>
                <a:spLocks noChangeArrowheads="1"/>
              </p:cNvSpPr>
              <p:nvPr/>
            </p:nvSpPr>
            <p:spPr bwMode="auto">
              <a:xfrm>
                <a:off x="2731" y="2758"/>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8" name="Oval 941"/>
              <p:cNvSpPr>
                <a:spLocks noChangeArrowheads="1"/>
              </p:cNvSpPr>
              <p:nvPr/>
            </p:nvSpPr>
            <p:spPr bwMode="auto">
              <a:xfrm>
                <a:off x="2782" y="270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9" name="Oval 942"/>
              <p:cNvSpPr>
                <a:spLocks noChangeArrowheads="1"/>
              </p:cNvSpPr>
              <p:nvPr/>
            </p:nvSpPr>
            <p:spPr bwMode="auto">
              <a:xfrm>
                <a:off x="2832" y="2671"/>
                <a:ext cx="25" cy="2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0" name="Oval 943"/>
              <p:cNvSpPr>
                <a:spLocks noChangeArrowheads="1"/>
              </p:cNvSpPr>
              <p:nvPr/>
            </p:nvSpPr>
            <p:spPr bwMode="auto">
              <a:xfrm>
                <a:off x="2882" y="2678"/>
                <a:ext cx="26"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1" name="Oval 944"/>
              <p:cNvSpPr>
                <a:spLocks noChangeArrowheads="1"/>
              </p:cNvSpPr>
              <p:nvPr/>
            </p:nvSpPr>
            <p:spPr bwMode="auto">
              <a:xfrm>
                <a:off x="2933" y="2660"/>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2" name="Oval 945"/>
              <p:cNvSpPr>
                <a:spLocks noChangeArrowheads="1"/>
              </p:cNvSpPr>
              <p:nvPr/>
            </p:nvSpPr>
            <p:spPr bwMode="auto">
              <a:xfrm>
                <a:off x="2983" y="262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3" name="Oval 946"/>
              <p:cNvSpPr>
                <a:spLocks noChangeArrowheads="1"/>
              </p:cNvSpPr>
              <p:nvPr/>
            </p:nvSpPr>
            <p:spPr bwMode="auto">
              <a:xfrm>
                <a:off x="3034" y="2632"/>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4" name="Oval 947"/>
              <p:cNvSpPr>
                <a:spLocks noChangeArrowheads="1"/>
              </p:cNvSpPr>
              <p:nvPr/>
            </p:nvSpPr>
            <p:spPr bwMode="auto">
              <a:xfrm>
                <a:off x="3084" y="260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5" name="Oval 948"/>
              <p:cNvSpPr>
                <a:spLocks noChangeArrowheads="1"/>
              </p:cNvSpPr>
              <p:nvPr/>
            </p:nvSpPr>
            <p:spPr bwMode="auto">
              <a:xfrm>
                <a:off x="3134" y="2581"/>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6" name="Oval 949"/>
              <p:cNvSpPr>
                <a:spLocks noChangeArrowheads="1"/>
              </p:cNvSpPr>
              <p:nvPr/>
            </p:nvSpPr>
            <p:spPr bwMode="auto">
              <a:xfrm>
                <a:off x="3185" y="256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7" name="Oval 950"/>
              <p:cNvSpPr>
                <a:spLocks noChangeArrowheads="1"/>
              </p:cNvSpPr>
              <p:nvPr/>
            </p:nvSpPr>
            <p:spPr bwMode="auto">
              <a:xfrm>
                <a:off x="3235" y="2549"/>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8" name="Oval 951"/>
              <p:cNvSpPr>
                <a:spLocks noChangeArrowheads="1"/>
              </p:cNvSpPr>
              <p:nvPr/>
            </p:nvSpPr>
            <p:spPr bwMode="auto">
              <a:xfrm>
                <a:off x="3286" y="2549"/>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9" name="Oval 952"/>
              <p:cNvSpPr>
                <a:spLocks noChangeArrowheads="1"/>
              </p:cNvSpPr>
              <p:nvPr/>
            </p:nvSpPr>
            <p:spPr bwMode="auto">
              <a:xfrm>
                <a:off x="3336" y="252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0" name="Oval 953"/>
              <p:cNvSpPr>
                <a:spLocks noChangeArrowheads="1"/>
              </p:cNvSpPr>
              <p:nvPr/>
            </p:nvSpPr>
            <p:spPr bwMode="auto">
              <a:xfrm>
                <a:off x="3386" y="2498"/>
                <a:ext cx="26"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1" name="Oval 954"/>
              <p:cNvSpPr>
                <a:spLocks noChangeArrowheads="1"/>
              </p:cNvSpPr>
              <p:nvPr/>
            </p:nvSpPr>
            <p:spPr bwMode="auto">
              <a:xfrm>
                <a:off x="3437" y="2480"/>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2" name="Oval 955"/>
              <p:cNvSpPr>
                <a:spLocks noChangeArrowheads="1"/>
              </p:cNvSpPr>
              <p:nvPr/>
            </p:nvSpPr>
            <p:spPr bwMode="auto">
              <a:xfrm>
                <a:off x="3487" y="244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3" name="Oval 956"/>
              <p:cNvSpPr>
                <a:spLocks noChangeArrowheads="1"/>
              </p:cNvSpPr>
              <p:nvPr/>
            </p:nvSpPr>
            <p:spPr bwMode="auto">
              <a:xfrm>
                <a:off x="3538" y="2419"/>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4" name="Oval 957"/>
              <p:cNvSpPr>
                <a:spLocks noChangeArrowheads="1"/>
              </p:cNvSpPr>
              <p:nvPr/>
            </p:nvSpPr>
            <p:spPr bwMode="auto">
              <a:xfrm>
                <a:off x="3588" y="240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5" name="Oval 958"/>
              <p:cNvSpPr>
                <a:spLocks noChangeArrowheads="1"/>
              </p:cNvSpPr>
              <p:nvPr/>
            </p:nvSpPr>
            <p:spPr bwMode="auto">
              <a:xfrm>
                <a:off x="3638" y="2419"/>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6" name="Oval 959"/>
              <p:cNvSpPr>
                <a:spLocks noChangeArrowheads="1"/>
              </p:cNvSpPr>
              <p:nvPr/>
            </p:nvSpPr>
            <p:spPr bwMode="auto">
              <a:xfrm>
                <a:off x="3689" y="238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7" name="Oval 960"/>
              <p:cNvSpPr>
                <a:spLocks noChangeArrowheads="1"/>
              </p:cNvSpPr>
              <p:nvPr/>
            </p:nvSpPr>
            <p:spPr bwMode="auto">
              <a:xfrm>
                <a:off x="3739" y="238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8" name="Oval 961"/>
              <p:cNvSpPr>
                <a:spLocks noChangeArrowheads="1"/>
              </p:cNvSpPr>
              <p:nvPr/>
            </p:nvSpPr>
            <p:spPr bwMode="auto">
              <a:xfrm>
                <a:off x="3790" y="238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9" name="Oval 962"/>
              <p:cNvSpPr>
                <a:spLocks noChangeArrowheads="1"/>
              </p:cNvSpPr>
              <p:nvPr/>
            </p:nvSpPr>
            <p:spPr bwMode="auto">
              <a:xfrm>
                <a:off x="3840" y="2354"/>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0" name="Oval 963"/>
              <p:cNvSpPr>
                <a:spLocks noChangeArrowheads="1"/>
              </p:cNvSpPr>
              <p:nvPr/>
            </p:nvSpPr>
            <p:spPr bwMode="auto">
              <a:xfrm>
                <a:off x="3894" y="2304"/>
                <a:ext cx="22"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1" name="Oval 964"/>
              <p:cNvSpPr>
                <a:spLocks noChangeArrowheads="1"/>
              </p:cNvSpPr>
              <p:nvPr/>
            </p:nvSpPr>
            <p:spPr bwMode="auto">
              <a:xfrm>
                <a:off x="3944" y="2308"/>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2" name="Oval 965"/>
              <p:cNvSpPr>
                <a:spLocks noChangeArrowheads="1"/>
              </p:cNvSpPr>
              <p:nvPr/>
            </p:nvSpPr>
            <p:spPr bwMode="auto">
              <a:xfrm>
                <a:off x="3995" y="2282"/>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3" name="Oval 966"/>
              <p:cNvSpPr>
                <a:spLocks noChangeArrowheads="1"/>
              </p:cNvSpPr>
              <p:nvPr/>
            </p:nvSpPr>
            <p:spPr bwMode="auto">
              <a:xfrm>
                <a:off x="4045" y="225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4" name="Oval 967"/>
              <p:cNvSpPr>
                <a:spLocks noChangeArrowheads="1"/>
              </p:cNvSpPr>
              <p:nvPr/>
            </p:nvSpPr>
            <p:spPr bwMode="auto">
              <a:xfrm>
                <a:off x="4096" y="2228"/>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5" name="Oval 968"/>
              <p:cNvSpPr>
                <a:spLocks noChangeArrowheads="1"/>
              </p:cNvSpPr>
              <p:nvPr/>
            </p:nvSpPr>
            <p:spPr bwMode="auto">
              <a:xfrm>
                <a:off x="4146" y="2236"/>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6" name="Oval 969"/>
              <p:cNvSpPr>
                <a:spLocks noChangeArrowheads="1"/>
              </p:cNvSpPr>
              <p:nvPr/>
            </p:nvSpPr>
            <p:spPr bwMode="auto">
              <a:xfrm>
                <a:off x="4196" y="2225"/>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7" name="Oval 970"/>
              <p:cNvSpPr>
                <a:spLocks noChangeArrowheads="1"/>
              </p:cNvSpPr>
              <p:nvPr/>
            </p:nvSpPr>
            <p:spPr bwMode="auto">
              <a:xfrm>
                <a:off x="4247" y="2189"/>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8" name="Oval 971"/>
              <p:cNvSpPr>
                <a:spLocks noChangeArrowheads="1"/>
              </p:cNvSpPr>
              <p:nvPr/>
            </p:nvSpPr>
            <p:spPr bwMode="auto">
              <a:xfrm>
                <a:off x="4297" y="216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9" name="Oval 972"/>
              <p:cNvSpPr>
                <a:spLocks noChangeArrowheads="1"/>
              </p:cNvSpPr>
              <p:nvPr/>
            </p:nvSpPr>
            <p:spPr bwMode="auto">
              <a:xfrm>
                <a:off x="4348" y="2156"/>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0" name="Oval 973"/>
              <p:cNvSpPr>
                <a:spLocks noChangeArrowheads="1"/>
              </p:cNvSpPr>
              <p:nvPr/>
            </p:nvSpPr>
            <p:spPr bwMode="auto">
              <a:xfrm>
                <a:off x="4398" y="2128"/>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1" name="Oval 974"/>
              <p:cNvSpPr>
                <a:spLocks noChangeArrowheads="1"/>
              </p:cNvSpPr>
              <p:nvPr/>
            </p:nvSpPr>
            <p:spPr bwMode="auto">
              <a:xfrm>
                <a:off x="4448" y="2102"/>
                <a:ext cx="26"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2" name="Oval 975"/>
              <p:cNvSpPr>
                <a:spLocks noChangeArrowheads="1"/>
              </p:cNvSpPr>
              <p:nvPr/>
            </p:nvSpPr>
            <p:spPr bwMode="auto">
              <a:xfrm>
                <a:off x="4499" y="2066"/>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3" name="Oval 976"/>
              <p:cNvSpPr>
                <a:spLocks noChangeArrowheads="1"/>
              </p:cNvSpPr>
              <p:nvPr/>
            </p:nvSpPr>
            <p:spPr bwMode="auto">
              <a:xfrm>
                <a:off x="4549" y="2030"/>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4" name="Oval 977"/>
              <p:cNvSpPr>
                <a:spLocks noChangeArrowheads="1"/>
              </p:cNvSpPr>
              <p:nvPr/>
            </p:nvSpPr>
            <p:spPr bwMode="auto">
              <a:xfrm>
                <a:off x="4600" y="2016"/>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5" name="Oval 978"/>
              <p:cNvSpPr>
                <a:spLocks noChangeArrowheads="1"/>
              </p:cNvSpPr>
              <p:nvPr/>
            </p:nvSpPr>
            <p:spPr bwMode="auto">
              <a:xfrm>
                <a:off x="4650" y="202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6" name="Oval 979"/>
              <p:cNvSpPr>
                <a:spLocks noChangeArrowheads="1"/>
              </p:cNvSpPr>
              <p:nvPr/>
            </p:nvSpPr>
            <p:spPr bwMode="auto">
              <a:xfrm>
                <a:off x="4700" y="1962"/>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7" name="Oval 980"/>
              <p:cNvSpPr>
                <a:spLocks noChangeArrowheads="1"/>
              </p:cNvSpPr>
              <p:nvPr/>
            </p:nvSpPr>
            <p:spPr bwMode="auto">
              <a:xfrm>
                <a:off x="4751" y="197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8" name="Oval 981"/>
              <p:cNvSpPr>
                <a:spLocks noChangeArrowheads="1"/>
              </p:cNvSpPr>
              <p:nvPr/>
            </p:nvSpPr>
            <p:spPr bwMode="auto">
              <a:xfrm>
                <a:off x="4801" y="191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9" name="Oval 982"/>
              <p:cNvSpPr>
                <a:spLocks noChangeArrowheads="1"/>
              </p:cNvSpPr>
              <p:nvPr/>
            </p:nvSpPr>
            <p:spPr bwMode="auto">
              <a:xfrm>
                <a:off x="4852" y="1904"/>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0" name="Oval 983"/>
              <p:cNvSpPr>
                <a:spLocks noChangeArrowheads="1"/>
              </p:cNvSpPr>
              <p:nvPr/>
            </p:nvSpPr>
            <p:spPr bwMode="auto">
              <a:xfrm>
                <a:off x="4902" y="186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1" name="Oval 984"/>
              <p:cNvSpPr>
                <a:spLocks noChangeArrowheads="1"/>
              </p:cNvSpPr>
              <p:nvPr/>
            </p:nvSpPr>
            <p:spPr bwMode="auto">
              <a:xfrm>
                <a:off x="4952" y="1865"/>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2" name="Oval 985"/>
              <p:cNvSpPr>
                <a:spLocks noChangeArrowheads="1"/>
              </p:cNvSpPr>
              <p:nvPr/>
            </p:nvSpPr>
            <p:spPr bwMode="auto">
              <a:xfrm>
                <a:off x="5003" y="1804"/>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3" name="Oval 986"/>
              <p:cNvSpPr>
                <a:spLocks noChangeArrowheads="1"/>
              </p:cNvSpPr>
              <p:nvPr/>
            </p:nvSpPr>
            <p:spPr bwMode="auto">
              <a:xfrm>
                <a:off x="5053" y="1796"/>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4" name="Oval 987"/>
              <p:cNvSpPr>
                <a:spLocks noChangeArrowheads="1"/>
              </p:cNvSpPr>
              <p:nvPr/>
            </p:nvSpPr>
            <p:spPr bwMode="auto">
              <a:xfrm>
                <a:off x="5104" y="1760"/>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5" name="Oval 988"/>
              <p:cNvSpPr>
                <a:spLocks noChangeArrowheads="1"/>
              </p:cNvSpPr>
              <p:nvPr/>
            </p:nvSpPr>
            <p:spPr bwMode="auto">
              <a:xfrm>
                <a:off x="5154" y="175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6" name="Oval 989"/>
              <p:cNvSpPr>
                <a:spLocks noChangeArrowheads="1"/>
              </p:cNvSpPr>
              <p:nvPr/>
            </p:nvSpPr>
            <p:spPr bwMode="auto">
              <a:xfrm>
                <a:off x="5204" y="1714"/>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7" name="Oval 990"/>
              <p:cNvSpPr>
                <a:spLocks noChangeArrowheads="1"/>
              </p:cNvSpPr>
              <p:nvPr/>
            </p:nvSpPr>
            <p:spPr bwMode="auto">
              <a:xfrm>
                <a:off x="5255" y="1699"/>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8" name="Oval 991"/>
              <p:cNvSpPr>
                <a:spLocks noChangeArrowheads="1"/>
              </p:cNvSpPr>
              <p:nvPr/>
            </p:nvSpPr>
            <p:spPr bwMode="auto">
              <a:xfrm>
                <a:off x="5305" y="164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9" name="Oval 992"/>
              <p:cNvSpPr>
                <a:spLocks noChangeArrowheads="1"/>
              </p:cNvSpPr>
              <p:nvPr/>
            </p:nvSpPr>
            <p:spPr bwMode="auto">
              <a:xfrm>
                <a:off x="5356" y="162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0" name="Oval 993"/>
              <p:cNvSpPr>
                <a:spLocks noChangeArrowheads="1"/>
              </p:cNvSpPr>
              <p:nvPr/>
            </p:nvSpPr>
            <p:spPr bwMode="auto">
              <a:xfrm>
                <a:off x="5406" y="1616"/>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1" name="Oval 994"/>
              <p:cNvSpPr>
                <a:spLocks noChangeArrowheads="1"/>
              </p:cNvSpPr>
              <p:nvPr/>
            </p:nvSpPr>
            <p:spPr bwMode="auto">
              <a:xfrm>
                <a:off x="5456" y="1580"/>
                <a:ext cx="26"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2" name="Oval 995"/>
              <p:cNvSpPr>
                <a:spLocks noChangeArrowheads="1"/>
              </p:cNvSpPr>
              <p:nvPr/>
            </p:nvSpPr>
            <p:spPr bwMode="auto">
              <a:xfrm>
                <a:off x="5507" y="1548"/>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3" name="Oval 996"/>
              <p:cNvSpPr>
                <a:spLocks noChangeArrowheads="1"/>
              </p:cNvSpPr>
              <p:nvPr/>
            </p:nvSpPr>
            <p:spPr bwMode="auto">
              <a:xfrm>
                <a:off x="5557" y="1544"/>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4" name="Oval 997"/>
              <p:cNvSpPr>
                <a:spLocks noChangeArrowheads="1"/>
              </p:cNvSpPr>
              <p:nvPr/>
            </p:nvSpPr>
            <p:spPr bwMode="auto">
              <a:xfrm>
                <a:off x="5608" y="148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5" name="Oval 998"/>
              <p:cNvSpPr>
                <a:spLocks noChangeArrowheads="1"/>
              </p:cNvSpPr>
              <p:nvPr/>
            </p:nvSpPr>
            <p:spPr bwMode="auto">
              <a:xfrm>
                <a:off x="5662" y="1462"/>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6" name="Oval 999"/>
              <p:cNvSpPr>
                <a:spLocks noChangeArrowheads="1"/>
              </p:cNvSpPr>
              <p:nvPr/>
            </p:nvSpPr>
            <p:spPr bwMode="auto">
              <a:xfrm>
                <a:off x="5712" y="144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7" name="Oval 1000"/>
              <p:cNvSpPr>
                <a:spLocks noChangeArrowheads="1"/>
              </p:cNvSpPr>
              <p:nvPr/>
            </p:nvSpPr>
            <p:spPr bwMode="auto">
              <a:xfrm>
                <a:off x="5762" y="1408"/>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8" name="Oval 1001"/>
              <p:cNvSpPr>
                <a:spLocks noChangeArrowheads="1"/>
              </p:cNvSpPr>
              <p:nvPr/>
            </p:nvSpPr>
            <p:spPr bwMode="auto">
              <a:xfrm>
                <a:off x="5813" y="1368"/>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9" name="Oval 1002"/>
              <p:cNvSpPr>
                <a:spLocks noChangeArrowheads="1"/>
              </p:cNvSpPr>
              <p:nvPr/>
            </p:nvSpPr>
            <p:spPr bwMode="auto">
              <a:xfrm>
                <a:off x="5863" y="1346"/>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0" name="Oval 1003"/>
              <p:cNvSpPr>
                <a:spLocks noChangeArrowheads="1"/>
              </p:cNvSpPr>
              <p:nvPr/>
            </p:nvSpPr>
            <p:spPr bwMode="auto">
              <a:xfrm>
                <a:off x="5914" y="1300"/>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1" name="Oval 1004"/>
              <p:cNvSpPr>
                <a:spLocks noChangeArrowheads="1"/>
              </p:cNvSpPr>
              <p:nvPr/>
            </p:nvSpPr>
            <p:spPr bwMode="auto">
              <a:xfrm>
                <a:off x="5964" y="1253"/>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2" name="Oval 1005"/>
              <p:cNvSpPr>
                <a:spLocks noChangeArrowheads="1"/>
              </p:cNvSpPr>
              <p:nvPr/>
            </p:nvSpPr>
            <p:spPr bwMode="auto">
              <a:xfrm>
                <a:off x="6014" y="1224"/>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3" name="Oval 1006"/>
              <p:cNvSpPr>
                <a:spLocks noChangeArrowheads="1"/>
              </p:cNvSpPr>
              <p:nvPr/>
            </p:nvSpPr>
            <p:spPr bwMode="auto">
              <a:xfrm>
                <a:off x="6065" y="1192"/>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4" name="Oval 1007"/>
              <p:cNvSpPr>
                <a:spLocks noChangeArrowheads="1"/>
              </p:cNvSpPr>
              <p:nvPr/>
            </p:nvSpPr>
            <p:spPr bwMode="auto">
              <a:xfrm>
                <a:off x="6115" y="1166"/>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5" name="Oval 1008"/>
              <p:cNvSpPr>
                <a:spLocks noChangeArrowheads="1"/>
              </p:cNvSpPr>
              <p:nvPr/>
            </p:nvSpPr>
            <p:spPr bwMode="auto">
              <a:xfrm>
                <a:off x="6166" y="1145"/>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6" name="Oval 1009"/>
              <p:cNvSpPr>
                <a:spLocks noChangeArrowheads="1"/>
              </p:cNvSpPr>
              <p:nvPr/>
            </p:nvSpPr>
            <p:spPr bwMode="auto">
              <a:xfrm>
                <a:off x="6216" y="1102"/>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7" name="Oval 1010"/>
              <p:cNvSpPr>
                <a:spLocks noChangeArrowheads="1"/>
              </p:cNvSpPr>
              <p:nvPr/>
            </p:nvSpPr>
            <p:spPr bwMode="auto">
              <a:xfrm>
                <a:off x="6266" y="1051"/>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8" name="Oval 1011"/>
              <p:cNvSpPr>
                <a:spLocks noChangeArrowheads="1"/>
              </p:cNvSpPr>
              <p:nvPr/>
            </p:nvSpPr>
            <p:spPr bwMode="auto">
              <a:xfrm>
                <a:off x="6317" y="1037"/>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9" name="Oval 1012"/>
              <p:cNvSpPr>
                <a:spLocks noChangeArrowheads="1"/>
              </p:cNvSpPr>
              <p:nvPr/>
            </p:nvSpPr>
            <p:spPr bwMode="auto">
              <a:xfrm>
                <a:off x="6367" y="986"/>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0" name="Oval 1013"/>
              <p:cNvSpPr>
                <a:spLocks noChangeArrowheads="1"/>
              </p:cNvSpPr>
              <p:nvPr/>
            </p:nvSpPr>
            <p:spPr bwMode="auto">
              <a:xfrm>
                <a:off x="6418" y="950"/>
                <a:ext cx="25" cy="2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1" name="Oval 1014"/>
              <p:cNvSpPr>
                <a:spLocks noChangeArrowheads="1"/>
              </p:cNvSpPr>
              <p:nvPr/>
            </p:nvSpPr>
            <p:spPr bwMode="auto">
              <a:xfrm>
                <a:off x="6468" y="929"/>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2" name="Oval 1015"/>
              <p:cNvSpPr>
                <a:spLocks noChangeArrowheads="1"/>
              </p:cNvSpPr>
              <p:nvPr/>
            </p:nvSpPr>
            <p:spPr bwMode="auto">
              <a:xfrm>
                <a:off x="6518" y="893"/>
                <a:ext cx="26"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3" name="Oval 1016"/>
              <p:cNvSpPr>
                <a:spLocks noChangeArrowheads="1"/>
              </p:cNvSpPr>
              <p:nvPr/>
            </p:nvSpPr>
            <p:spPr bwMode="auto">
              <a:xfrm>
                <a:off x="6569" y="871"/>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4" name="Freeform 1017"/>
              <p:cNvSpPr>
                <a:spLocks/>
              </p:cNvSpPr>
              <p:nvPr/>
            </p:nvSpPr>
            <p:spPr bwMode="auto">
              <a:xfrm>
                <a:off x="1558" y="3424"/>
                <a:ext cx="46" cy="39"/>
              </a:xfrm>
              <a:custGeom>
                <a:avLst/>
                <a:gdLst>
                  <a:gd name="T0" fmla="*/ 25 w 46"/>
                  <a:gd name="T1" fmla="*/ 0 h 39"/>
                  <a:gd name="T2" fmla="*/ 0 w 46"/>
                  <a:gd name="T3" fmla="*/ 39 h 39"/>
                  <a:gd name="T4" fmla="*/ 46 w 46"/>
                  <a:gd name="T5" fmla="*/ 39 h 39"/>
                  <a:gd name="T6" fmla="*/ 25 w 46"/>
                  <a:gd name="T7" fmla="*/ 0 h 39"/>
                </a:gdLst>
                <a:ahLst/>
                <a:cxnLst>
                  <a:cxn ang="0">
                    <a:pos x="T0" y="T1"/>
                  </a:cxn>
                  <a:cxn ang="0">
                    <a:pos x="T2" y="T3"/>
                  </a:cxn>
                  <a:cxn ang="0">
                    <a:pos x="T4" y="T5"/>
                  </a:cxn>
                  <a:cxn ang="0">
                    <a:pos x="T6" y="T7"/>
                  </a:cxn>
                </a:cxnLst>
                <a:rect l="0" t="0" r="r" b="b"/>
                <a:pathLst>
                  <a:path w="46" h="39">
                    <a:moveTo>
                      <a:pt x="25" y="0"/>
                    </a:moveTo>
                    <a:lnTo>
                      <a:pt x="0" y="39"/>
                    </a:lnTo>
                    <a:lnTo>
                      <a:pt x="46"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5" name="Freeform 1018"/>
              <p:cNvSpPr>
                <a:spLocks/>
              </p:cNvSpPr>
              <p:nvPr/>
            </p:nvSpPr>
            <p:spPr bwMode="auto">
              <a:xfrm>
                <a:off x="1608" y="3406"/>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6" name="Freeform 1019"/>
              <p:cNvSpPr>
                <a:spLocks/>
              </p:cNvSpPr>
              <p:nvPr/>
            </p:nvSpPr>
            <p:spPr bwMode="auto">
              <a:xfrm>
                <a:off x="1658" y="3373"/>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7" name="Freeform 1020"/>
              <p:cNvSpPr>
                <a:spLocks/>
              </p:cNvSpPr>
              <p:nvPr/>
            </p:nvSpPr>
            <p:spPr bwMode="auto">
              <a:xfrm>
                <a:off x="1709" y="3276"/>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8" name="Freeform 1021"/>
              <p:cNvSpPr>
                <a:spLocks/>
              </p:cNvSpPr>
              <p:nvPr/>
            </p:nvSpPr>
            <p:spPr bwMode="auto">
              <a:xfrm>
                <a:off x="1759" y="3287"/>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9" name="Freeform 1022"/>
              <p:cNvSpPr>
                <a:spLocks/>
              </p:cNvSpPr>
              <p:nvPr/>
            </p:nvSpPr>
            <p:spPr bwMode="auto">
              <a:xfrm>
                <a:off x="1810" y="3276"/>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0" name="Freeform 1023"/>
              <p:cNvSpPr>
                <a:spLocks/>
              </p:cNvSpPr>
              <p:nvPr/>
            </p:nvSpPr>
            <p:spPr bwMode="auto">
              <a:xfrm>
                <a:off x="1860" y="3247"/>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1" name="Freeform 1024"/>
              <p:cNvSpPr>
                <a:spLocks/>
              </p:cNvSpPr>
              <p:nvPr/>
            </p:nvSpPr>
            <p:spPr bwMode="auto">
              <a:xfrm>
                <a:off x="1910" y="3233"/>
                <a:ext cx="47" cy="39"/>
              </a:xfrm>
              <a:custGeom>
                <a:avLst/>
                <a:gdLst>
                  <a:gd name="T0" fmla="*/ 26 w 47"/>
                  <a:gd name="T1" fmla="*/ 0 h 39"/>
                  <a:gd name="T2" fmla="*/ 0 w 47"/>
                  <a:gd name="T3" fmla="*/ 39 h 39"/>
                  <a:gd name="T4" fmla="*/ 47 w 47"/>
                  <a:gd name="T5" fmla="*/ 39 h 39"/>
                  <a:gd name="T6" fmla="*/ 26 w 47"/>
                  <a:gd name="T7" fmla="*/ 0 h 39"/>
                </a:gdLst>
                <a:ahLst/>
                <a:cxnLst>
                  <a:cxn ang="0">
                    <a:pos x="T0" y="T1"/>
                  </a:cxn>
                  <a:cxn ang="0">
                    <a:pos x="T2" y="T3"/>
                  </a:cxn>
                  <a:cxn ang="0">
                    <a:pos x="T4" y="T5"/>
                  </a:cxn>
                  <a:cxn ang="0">
                    <a:pos x="T6" y="T7"/>
                  </a:cxn>
                </a:cxnLst>
                <a:rect l="0" t="0" r="r" b="b"/>
                <a:pathLst>
                  <a:path w="47" h="39">
                    <a:moveTo>
                      <a:pt x="26" y="0"/>
                    </a:moveTo>
                    <a:lnTo>
                      <a:pt x="0" y="39"/>
                    </a:lnTo>
                    <a:lnTo>
                      <a:pt x="47" y="39"/>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2" name="Freeform 1025"/>
              <p:cNvSpPr>
                <a:spLocks/>
              </p:cNvSpPr>
              <p:nvPr/>
            </p:nvSpPr>
            <p:spPr bwMode="auto">
              <a:xfrm>
                <a:off x="1961" y="3283"/>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3" name="Freeform 1026"/>
              <p:cNvSpPr>
                <a:spLocks/>
              </p:cNvSpPr>
              <p:nvPr/>
            </p:nvSpPr>
            <p:spPr bwMode="auto">
              <a:xfrm>
                <a:off x="2011" y="3215"/>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4" name="Freeform 1027"/>
              <p:cNvSpPr>
                <a:spLocks/>
              </p:cNvSpPr>
              <p:nvPr/>
            </p:nvSpPr>
            <p:spPr bwMode="auto">
              <a:xfrm>
                <a:off x="2062" y="3175"/>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5" name="Freeform 1028"/>
              <p:cNvSpPr>
                <a:spLocks/>
              </p:cNvSpPr>
              <p:nvPr/>
            </p:nvSpPr>
            <p:spPr bwMode="auto">
              <a:xfrm>
                <a:off x="2112" y="3233"/>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6" name="Freeform 1029"/>
              <p:cNvSpPr>
                <a:spLocks/>
              </p:cNvSpPr>
              <p:nvPr/>
            </p:nvSpPr>
            <p:spPr bwMode="auto">
              <a:xfrm>
                <a:off x="2162" y="3164"/>
                <a:ext cx="51" cy="40"/>
              </a:xfrm>
              <a:custGeom>
                <a:avLst/>
                <a:gdLst>
                  <a:gd name="T0" fmla="*/ 26 w 51"/>
                  <a:gd name="T1" fmla="*/ 0 h 40"/>
                  <a:gd name="T2" fmla="*/ 0 w 51"/>
                  <a:gd name="T3" fmla="*/ 40 h 40"/>
                  <a:gd name="T4" fmla="*/ 51 w 51"/>
                  <a:gd name="T5" fmla="*/ 40 h 40"/>
                  <a:gd name="T6" fmla="*/ 26 w 51"/>
                  <a:gd name="T7" fmla="*/ 0 h 40"/>
                </a:gdLst>
                <a:ahLst/>
                <a:cxnLst>
                  <a:cxn ang="0">
                    <a:pos x="T0" y="T1"/>
                  </a:cxn>
                  <a:cxn ang="0">
                    <a:pos x="T2" y="T3"/>
                  </a:cxn>
                  <a:cxn ang="0">
                    <a:pos x="T4" y="T5"/>
                  </a:cxn>
                  <a:cxn ang="0">
                    <a:pos x="T6" y="T7"/>
                  </a:cxn>
                </a:cxnLst>
                <a:rect l="0" t="0" r="r" b="b"/>
                <a:pathLst>
                  <a:path w="51" h="40">
                    <a:moveTo>
                      <a:pt x="26" y="0"/>
                    </a:moveTo>
                    <a:lnTo>
                      <a:pt x="0" y="40"/>
                    </a:lnTo>
                    <a:lnTo>
                      <a:pt x="51" y="40"/>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7" name="Freeform 1030"/>
              <p:cNvSpPr>
                <a:spLocks/>
              </p:cNvSpPr>
              <p:nvPr/>
            </p:nvSpPr>
            <p:spPr bwMode="auto">
              <a:xfrm>
                <a:off x="2213" y="3146"/>
                <a:ext cx="50" cy="40"/>
              </a:xfrm>
              <a:custGeom>
                <a:avLst/>
                <a:gdLst>
                  <a:gd name="T0" fmla="*/ 25 w 50"/>
                  <a:gd name="T1" fmla="*/ 0 h 40"/>
                  <a:gd name="T2" fmla="*/ 0 w 50"/>
                  <a:gd name="T3" fmla="*/ 40 h 40"/>
                  <a:gd name="T4" fmla="*/ 50 w 50"/>
                  <a:gd name="T5" fmla="*/ 40 h 40"/>
                  <a:gd name="T6" fmla="*/ 25 w 50"/>
                  <a:gd name="T7" fmla="*/ 0 h 40"/>
                </a:gdLst>
                <a:ahLst/>
                <a:cxnLst>
                  <a:cxn ang="0">
                    <a:pos x="T0" y="T1"/>
                  </a:cxn>
                  <a:cxn ang="0">
                    <a:pos x="T2" y="T3"/>
                  </a:cxn>
                  <a:cxn ang="0">
                    <a:pos x="T4" y="T5"/>
                  </a:cxn>
                  <a:cxn ang="0">
                    <a:pos x="T6" y="T7"/>
                  </a:cxn>
                </a:cxnLst>
                <a:rect l="0" t="0" r="r" b="b"/>
                <a:pathLst>
                  <a:path w="50" h="40">
                    <a:moveTo>
                      <a:pt x="25" y="0"/>
                    </a:moveTo>
                    <a:lnTo>
                      <a:pt x="0" y="40"/>
                    </a:lnTo>
                    <a:lnTo>
                      <a:pt x="50"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8" name="Freeform 1031"/>
              <p:cNvSpPr>
                <a:spLocks/>
              </p:cNvSpPr>
              <p:nvPr/>
            </p:nvSpPr>
            <p:spPr bwMode="auto">
              <a:xfrm>
                <a:off x="2263" y="3186"/>
                <a:ext cx="51" cy="43"/>
              </a:xfrm>
              <a:custGeom>
                <a:avLst/>
                <a:gdLst>
                  <a:gd name="T0" fmla="*/ 25 w 51"/>
                  <a:gd name="T1" fmla="*/ 0 h 43"/>
                  <a:gd name="T2" fmla="*/ 0 w 51"/>
                  <a:gd name="T3" fmla="*/ 43 h 43"/>
                  <a:gd name="T4" fmla="*/ 51 w 51"/>
                  <a:gd name="T5" fmla="*/ 43 h 43"/>
                  <a:gd name="T6" fmla="*/ 25 w 51"/>
                  <a:gd name="T7" fmla="*/ 0 h 43"/>
                </a:gdLst>
                <a:ahLst/>
                <a:cxnLst>
                  <a:cxn ang="0">
                    <a:pos x="T0" y="T1"/>
                  </a:cxn>
                  <a:cxn ang="0">
                    <a:pos x="T2" y="T3"/>
                  </a:cxn>
                  <a:cxn ang="0">
                    <a:pos x="T4" y="T5"/>
                  </a:cxn>
                  <a:cxn ang="0">
                    <a:pos x="T6" y="T7"/>
                  </a:cxn>
                </a:cxnLst>
                <a:rect l="0" t="0" r="r" b="b"/>
                <a:pathLst>
                  <a:path w="51" h="43">
                    <a:moveTo>
                      <a:pt x="25" y="0"/>
                    </a:moveTo>
                    <a:lnTo>
                      <a:pt x="0" y="43"/>
                    </a:lnTo>
                    <a:lnTo>
                      <a:pt x="51"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9" name="Freeform 1032"/>
              <p:cNvSpPr>
                <a:spLocks/>
              </p:cNvSpPr>
              <p:nvPr/>
            </p:nvSpPr>
            <p:spPr bwMode="auto">
              <a:xfrm>
                <a:off x="2317" y="3125"/>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0" name="Freeform 1033"/>
              <p:cNvSpPr>
                <a:spLocks/>
              </p:cNvSpPr>
              <p:nvPr/>
            </p:nvSpPr>
            <p:spPr bwMode="auto">
              <a:xfrm>
                <a:off x="2368" y="3107"/>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1" name="Freeform 1034"/>
              <p:cNvSpPr>
                <a:spLocks/>
              </p:cNvSpPr>
              <p:nvPr/>
            </p:nvSpPr>
            <p:spPr bwMode="auto">
              <a:xfrm>
                <a:off x="2418" y="3092"/>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2" name="Freeform 1035"/>
              <p:cNvSpPr>
                <a:spLocks/>
              </p:cNvSpPr>
              <p:nvPr/>
            </p:nvSpPr>
            <p:spPr bwMode="auto">
              <a:xfrm>
                <a:off x="2468" y="3132"/>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3" name="Freeform 1036"/>
              <p:cNvSpPr>
                <a:spLocks/>
              </p:cNvSpPr>
              <p:nvPr/>
            </p:nvSpPr>
            <p:spPr bwMode="auto">
              <a:xfrm>
                <a:off x="2519" y="3100"/>
                <a:ext cx="47" cy="39"/>
              </a:xfrm>
              <a:custGeom>
                <a:avLst/>
                <a:gdLst>
                  <a:gd name="T0" fmla="*/ 21 w 47"/>
                  <a:gd name="T1" fmla="*/ 0 h 39"/>
                  <a:gd name="T2" fmla="*/ 0 w 47"/>
                  <a:gd name="T3" fmla="*/ 39 h 39"/>
                  <a:gd name="T4" fmla="*/ 47 w 47"/>
                  <a:gd name="T5" fmla="*/ 39 h 39"/>
                  <a:gd name="T6" fmla="*/ 21 w 47"/>
                  <a:gd name="T7" fmla="*/ 0 h 39"/>
                </a:gdLst>
                <a:ahLst/>
                <a:cxnLst>
                  <a:cxn ang="0">
                    <a:pos x="T0" y="T1"/>
                  </a:cxn>
                  <a:cxn ang="0">
                    <a:pos x="T2" y="T3"/>
                  </a:cxn>
                  <a:cxn ang="0">
                    <a:pos x="T4" y="T5"/>
                  </a:cxn>
                  <a:cxn ang="0">
                    <a:pos x="T6" y="T7"/>
                  </a:cxn>
                </a:cxnLst>
                <a:rect l="0" t="0" r="r" b="b"/>
                <a:pathLst>
                  <a:path w="47" h="39">
                    <a:moveTo>
                      <a:pt x="21" y="0"/>
                    </a:moveTo>
                    <a:lnTo>
                      <a:pt x="0" y="39"/>
                    </a:lnTo>
                    <a:lnTo>
                      <a:pt x="47"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4" name="Freeform 1037"/>
              <p:cNvSpPr>
                <a:spLocks/>
              </p:cNvSpPr>
              <p:nvPr/>
            </p:nvSpPr>
            <p:spPr bwMode="auto">
              <a:xfrm>
                <a:off x="2569" y="3082"/>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5" name="Freeform 1038"/>
              <p:cNvSpPr>
                <a:spLocks/>
              </p:cNvSpPr>
              <p:nvPr/>
            </p:nvSpPr>
            <p:spPr bwMode="auto">
              <a:xfrm>
                <a:off x="2620" y="3038"/>
                <a:ext cx="46" cy="44"/>
              </a:xfrm>
              <a:custGeom>
                <a:avLst/>
                <a:gdLst>
                  <a:gd name="T0" fmla="*/ 21 w 46"/>
                  <a:gd name="T1" fmla="*/ 0 h 44"/>
                  <a:gd name="T2" fmla="*/ 0 w 46"/>
                  <a:gd name="T3" fmla="*/ 44 h 44"/>
                  <a:gd name="T4" fmla="*/ 46 w 46"/>
                  <a:gd name="T5" fmla="*/ 44 h 44"/>
                  <a:gd name="T6" fmla="*/ 21 w 46"/>
                  <a:gd name="T7" fmla="*/ 0 h 44"/>
                </a:gdLst>
                <a:ahLst/>
                <a:cxnLst>
                  <a:cxn ang="0">
                    <a:pos x="T0" y="T1"/>
                  </a:cxn>
                  <a:cxn ang="0">
                    <a:pos x="T2" y="T3"/>
                  </a:cxn>
                  <a:cxn ang="0">
                    <a:pos x="T4" y="T5"/>
                  </a:cxn>
                  <a:cxn ang="0">
                    <a:pos x="T6" y="T7"/>
                  </a:cxn>
                </a:cxnLst>
                <a:rect l="0" t="0" r="r" b="b"/>
                <a:pathLst>
                  <a:path w="46" h="44">
                    <a:moveTo>
                      <a:pt x="21" y="0"/>
                    </a:moveTo>
                    <a:lnTo>
                      <a:pt x="0" y="44"/>
                    </a:lnTo>
                    <a:lnTo>
                      <a:pt x="46" y="44"/>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6" name="Freeform 1039"/>
              <p:cNvSpPr>
                <a:spLocks/>
              </p:cNvSpPr>
              <p:nvPr/>
            </p:nvSpPr>
            <p:spPr bwMode="auto">
              <a:xfrm>
                <a:off x="2670" y="2992"/>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7" name="Freeform 1040"/>
              <p:cNvSpPr>
                <a:spLocks/>
              </p:cNvSpPr>
              <p:nvPr/>
            </p:nvSpPr>
            <p:spPr bwMode="auto">
              <a:xfrm>
                <a:off x="2720" y="2988"/>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8" name="Freeform 1041"/>
              <p:cNvSpPr>
                <a:spLocks/>
              </p:cNvSpPr>
              <p:nvPr/>
            </p:nvSpPr>
            <p:spPr bwMode="auto">
              <a:xfrm>
                <a:off x="2771" y="2981"/>
                <a:ext cx="47" cy="43"/>
              </a:xfrm>
              <a:custGeom>
                <a:avLst/>
                <a:gdLst>
                  <a:gd name="T0" fmla="*/ 21 w 47"/>
                  <a:gd name="T1" fmla="*/ 0 h 43"/>
                  <a:gd name="T2" fmla="*/ 0 w 47"/>
                  <a:gd name="T3" fmla="*/ 43 h 43"/>
                  <a:gd name="T4" fmla="*/ 47 w 47"/>
                  <a:gd name="T5" fmla="*/ 43 h 43"/>
                  <a:gd name="T6" fmla="*/ 21 w 47"/>
                  <a:gd name="T7" fmla="*/ 0 h 43"/>
                </a:gdLst>
                <a:ahLst/>
                <a:cxnLst>
                  <a:cxn ang="0">
                    <a:pos x="T0" y="T1"/>
                  </a:cxn>
                  <a:cxn ang="0">
                    <a:pos x="T2" y="T3"/>
                  </a:cxn>
                  <a:cxn ang="0">
                    <a:pos x="T4" y="T5"/>
                  </a:cxn>
                  <a:cxn ang="0">
                    <a:pos x="T6" y="T7"/>
                  </a:cxn>
                </a:cxnLst>
                <a:rect l="0" t="0" r="r" b="b"/>
                <a:pathLst>
                  <a:path w="47" h="43">
                    <a:moveTo>
                      <a:pt x="21" y="0"/>
                    </a:moveTo>
                    <a:lnTo>
                      <a:pt x="0" y="43"/>
                    </a:lnTo>
                    <a:lnTo>
                      <a:pt x="47" y="43"/>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9" name="Freeform 1042"/>
              <p:cNvSpPr>
                <a:spLocks/>
              </p:cNvSpPr>
              <p:nvPr/>
            </p:nvSpPr>
            <p:spPr bwMode="auto">
              <a:xfrm>
                <a:off x="2821" y="2902"/>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0" name="Freeform 1043"/>
              <p:cNvSpPr>
                <a:spLocks/>
              </p:cNvSpPr>
              <p:nvPr/>
            </p:nvSpPr>
            <p:spPr bwMode="auto">
              <a:xfrm>
                <a:off x="2872" y="2923"/>
                <a:ext cx="46" cy="43"/>
              </a:xfrm>
              <a:custGeom>
                <a:avLst/>
                <a:gdLst>
                  <a:gd name="T0" fmla="*/ 21 w 46"/>
                  <a:gd name="T1" fmla="*/ 0 h 43"/>
                  <a:gd name="T2" fmla="*/ 0 w 46"/>
                  <a:gd name="T3" fmla="*/ 43 h 43"/>
                  <a:gd name="T4" fmla="*/ 46 w 46"/>
                  <a:gd name="T5" fmla="*/ 43 h 43"/>
                  <a:gd name="T6" fmla="*/ 21 w 46"/>
                  <a:gd name="T7" fmla="*/ 0 h 43"/>
                </a:gdLst>
                <a:ahLst/>
                <a:cxnLst>
                  <a:cxn ang="0">
                    <a:pos x="T0" y="T1"/>
                  </a:cxn>
                  <a:cxn ang="0">
                    <a:pos x="T2" y="T3"/>
                  </a:cxn>
                  <a:cxn ang="0">
                    <a:pos x="T4" y="T5"/>
                  </a:cxn>
                  <a:cxn ang="0">
                    <a:pos x="T6" y="T7"/>
                  </a:cxn>
                </a:cxnLst>
                <a:rect l="0" t="0" r="r" b="b"/>
                <a:pathLst>
                  <a:path w="46" h="43">
                    <a:moveTo>
                      <a:pt x="21" y="0"/>
                    </a:moveTo>
                    <a:lnTo>
                      <a:pt x="0" y="43"/>
                    </a:lnTo>
                    <a:lnTo>
                      <a:pt x="46" y="43"/>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1" name="Freeform 1044"/>
              <p:cNvSpPr>
                <a:spLocks/>
              </p:cNvSpPr>
              <p:nvPr/>
            </p:nvSpPr>
            <p:spPr bwMode="auto">
              <a:xfrm>
                <a:off x="2922" y="2966"/>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2" name="Freeform 1045"/>
              <p:cNvSpPr>
                <a:spLocks/>
              </p:cNvSpPr>
              <p:nvPr/>
            </p:nvSpPr>
            <p:spPr bwMode="auto">
              <a:xfrm>
                <a:off x="2972" y="2876"/>
                <a:ext cx="47" cy="44"/>
              </a:xfrm>
              <a:custGeom>
                <a:avLst/>
                <a:gdLst>
                  <a:gd name="T0" fmla="*/ 22 w 47"/>
                  <a:gd name="T1" fmla="*/ 0 h 44"/>
                  <a:gd name="T2" fmla="*/ 0 w 47"/>
                  <a:gd name="T3" fmla="*/ 44 h 44"/>
                  <a:gd name="T4" fmla="*/ 47 w 47"/>
                  <a:gd name="T5" fmla="*/ 44 h 44"/>
                  <a:gd name="T6" fmla="*/ 22 w 47"/>
                  <a:gd name="T7" fmla="*/ 0 h 44"/>
                </a:gdLst>
                <a:ahLst/>
                <a:cxnLst>
                  <a:cxn ang="0">
                    <a:pos x="T0" y="T1"/>
                  </a:cxn>
                  <a:cxn ang="0">
                    <a:pos x="T2" y="T3"/>
                  </a:cxn>
                  <a:cxn ang="0">
                    <a:pos x="T4" y="T5"/>
                  </a:cxn>
                  <a:cxn ang="0">
                    <a:pos x="T6" y="T7"/>
                  </a:cxn>
                </a:cxnLst>
                <a:rect l="0" t="0" r="r" b="b"/>
                <a:pathLst>
                  <a:path w="47" h="44">
                    <a:moveTo>
                      <a:pt x="22" y="0"/>
                    </a:moveTo>
                    <a:lnTo>
                      <a:pt x="0" y="44"/>
                    </a:lnTo>
                    <a:lnTo>
                      <a:pt x="47" y="44"/>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3" name="Freeform 1046"/>
              <p:cNvSpPr>
                <a:spLocks/>
              </p:cNvSpPr>
              <p:nvPr/>
            </p:nvSpPr>
            <p:spPr bwMode="auto">
              <a:xfrm>
                <a:off x="3023" y="2873"/>
                <a:ext cx="47" cy="39"/>
              </a:xfrm>
              <a:custGeom>
                <a:avLst/>
                <a:gdLst>
                  <a:gd name="T0" fmla="*/ 21 w 47"/>
                  <a:gd name="T1" fmla="*/ 0 h 39"/>
                  <a:gd name="T2" fmla="*/ 0 w 47"/>
                  <a:gd name="T3" fmla="*/ 39 h 39"/>
                  <a:gd name="T4" fmla="*/ 47 w 47"/>
                  <a:gd name="T5" fmla="*/ 39 h 39"/>
                  <a:gd name="T6" fmla="*/ 21 w 47"/>
                  <a:gd name="T7" fmla="*/ 0 h 39"/>
                </a:gdLst>
                <a:ahLst/>
                <a:cxnLst>
                  <a:cxn ang="0">
                    <a:pos x="T0" y="T1"/>
                  </a:cxn>
                  <a:cxn ang="0">
                    <a:pos x="T2" y="T3"/>
                  </a:cxn>
                  <a:cxn ang="0">
                    <a:pos x="T4" y="T5"/>
                  </a:cxn>
                  <a:cxn ang="0">
                    <a:pos x="T6" y="T7"/>
                  </a:cxn>
                </a:cxnLst>
                <a:rect l="0" t="0" r="r" b="b"/>
                <a:pathLst>
                  <a:path w="47" h="39">
                    <a:moveTo>
                      <a:pt x="21" y="0"/>
                    </a:moveTo>
                    <a:lnTo>
                      <a:pt x="0" y="39"/>
                    </a:lnTo>
                    <a:lnTo>
                      <a:pt x="47"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4" name="Freeform 1047"/>
              <p:cNvSpPr>
                <a:spLocks/>
              </p:cNvSpPr>
              <p:nvPr/>
            </p:nvSpPr>
            <p:spPr bwMode="auto">
              <a:xfrm>
                <a:off x="3073" y="2822"/>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5" name="Freeform 1048"/>
              <p:cNvSpPr>
                <a:spLocks/>
              </p:cNvSpPr>
              <p:nvPr/>
            </p:nvSpPr>
            <p:spPr bwMode="auto">
              <a:xfrm>
                <a:off x="3124" y="2768"/>
                <a:ext cx="46" cy="44"/>
              </a:xfrm>
              <a:custGeom>
                <a:avLst/>
                <a:gdLst>
                  <a:gd name="T0" fmla="*/ 25 w 46"/>
                  <a:gd name="T1" fmla="*/ 0 h 44"/>
                  <a:gd name="T2" fmla="*/ 0 w 46"/>
                  <a:gd name="T3" fmla="*/ 44 h 44"/>
                  <a:gd name="T4" fmla="*/ 46 w 46"/>
                  <a:gd name="T5" fmla="*/ 44 h 44"/>
                  <a:gd name="T6" fmla="*/ 25 w 46"/>
                  <a:gd name="T7" fmla="*/ 0 h 44"/>
                </a:gdLst>
                <a:ahLst/>
                <a:cxnLst>
                  <a:cxn ang="0">
                    <a:pos x="T0" y="T1"/>
                  </a:cxn>
                  <a:cxn ang="0">
                    <a:pos x="T2" y="T3"/>
                  </a:cxn>
                  <a:cxn ang="0">
                    <a:pos x="T4" y="T5"/>
                  </a:cxn>
                  <a:cxn ang="0">
                    <a:pos x="T6" y="T7"/>
                  </a:cxn>
                </a:cxnLst>
                <a:rect l="0" t="0" r="r" b="b"/>
                <a:pathLst>
                  <a:path w="46" h="44">
                    <a:moveTo>
                      <a:pt x="25" y="0"/>
                    </a:moveTo>
                    <a:lnTo>
                      <a:pt x="0" y="44"/>
                    </a:lnTo>
                    <a:lnTo>
                      <a:pt x="46" y="44"/>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6" name="Freeform 1049"/>
              <p:cNvSpPr>
                <a:spLocks/>
              </p:cNvSpPr>
              <p:nvPr/>
            </p:nvSpPr>
            <p:spPr bwMode="auto">
              <a:xfrm>
                <a:off x="3174" y="2804"/>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7" name="Freeform 1050"/>
              <p:cNvSpPr>
                <a:spLocks/>
              </p:cNvSpPr>
              <p:nvPr/>
            </p:nvSpPr>
            <p:spPr bwMode="auto">
              <a:xfrm>
                <a:off x="3224" y="2743"/>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8" name="Freeform 1051"/>
              <p:cNvSpPr>
                <a:spLocks/>
              </p:cNvSpPr>
              <p:nvPr/>
            </p:nvSpPr>
            <p:spPr bwMode="auto">
              <a:xfrm>
                <a:off x="3275" y="2758"/>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9" name="Freeform 1052"/>
              <p:cNvSpPr>
                <a:spLocks/>
              </p:cNvSpPr>
              <p:nvPr/>
            </p:nvSpPr>
            <p:spPr bwMode="auto">
              <a:xfrm>
                <a:off x="3325" y="2729"/>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0" name="Freeform 1053"/>
              <p:cNvSpPr>
                <a:spLocks/>
              </p:cNvSpPr>
              <p:nvPr/>
            </p:nvSpPr>
            <p:spPr bwMode="auto">
              <a:xfrm>
                <a:off x="3376" y="2740"/>
                <a:ext cx="46" cy="43"/>
              </a:xfrm>
              <a:custGeom>
                <a:avLst/>
                <a:gdLst>
                  <a:gd name="T0" fmla="*/ 25 w 46"/>
                  <a:gd name="T1" fmla="*/ 0 h 43"/>
                  <a:gd name="T2" fmla="*/ 0 w 46"/>
                  <a:gd name="T3" fmla="*/ 43 h 43"/>
                  <a:gd name="T4" fmla="*/ 46 w 46"/>
                  <a:gd name="T5" fmla="*/ 43 h 43"/>
                  <a:gd name="T6" fmla="*/ 25 w 46"/>
                  <a:gd name="T7" fmla="*/ 0 h 43"/>
                </a:gdLst>
                <a:ahLst/>
                <a:cxnLst>
                  <a:cxn ang="0">
                    <a:pos x="T0" y="T1"/>
                  </a:cxn>
                  <a:cxn ang="0">
                    <a:pos x="T2" y="T3"/>
                  </a:cxn>
                  <a:cxn ang="0">
                    <a:pos x="T4" y="T5"/>
                  </a:cxn>
                  <a:cxn ang="0">
                    <a:pos x="T6" y="T7"/>
                  </a:cxn>
                </a:cxnLst>
                <a:rect l="0" t="0" r="r" b="b"/>
                <a:pathLst>
                  <a:path w="46" h="43">
                    <a:moveTo>
                      <a:pt x="25" y="0"/>
                    </a:moveTo>
                    <a:lnTo>
                      <a:pt x="0" y="43"/>
                    </a:lnTo>
                    <a:lnTo>
                      <a:pt x="46"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1" name="Freeform 1054"/>
              <p:cNvSpPr>
                <a:spLocks/>
              </p:cNvSpPr>
              <p:nvPr/>
            </p:nvSpPr>
            <p:spPr bwMode="auto">
              <a:xfrm>
                <a:off x="3426" y="2686"/>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2" name="Freeform 1055"/>
              <p:cNvSpPr>
                <a:spLocks/>
              </p:cNvSpPr>
              <p:nvPr/>
            </p:nvSpPr>
            <p:spPr bwMode="auto">
              <a:xfrm>
                <a:off x="3476" y="2617"/>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3" name="Freeform 1056"/>
              <p:cNvSpPr>
                <a:spLocks/>
              </p:cNvSpPr>
              <p:nvPr/>
            </p:nvSpPr>
            <p:spPr bwMode="auto">
              <a:xfrm>
                <a:off x="3527" y="2560"/>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4" name="Freeform 1057"/>
              <p:cNvSpPr>
                <a:spLocks/>
              </p:cNvSpPr>
              <p:nvPr/>
            </p:nvSpPr>
            <p:spPr bwMode="auto">
              <a:xfrm>
                <a:off x="3577" y="2635"/>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5" name="Freeform 1058"/>
              <p:cNvSpPr>
                <a:spLocks/>
              </p:cNvSpPr>
              <p:nvPr/>
            </p:nvSpPr>
            <p:spPr bwMode="auto">
              <a:xfrm>
                <a:off x="3628" y="2624"/>
                <a:ext cx="46" cy="44"/>
              </a:xfrm>
              <a:custGeom>
                <a:avLst/>
                <a:gdLst>
                  <a:gd name="T0" fmla="*/ 25 w 46"/>
                  <a:gd name="T1" fmla="*/ 0 h 44"/>
                  <a:gd name="T2" fmla="*/ 0 w 46"/>
                  <a:gd name="T3" fmla="*/ 44 h 44"/>
                  <a:gd name="T4" fmla="*/ 46 w 46"/>
                  <a:gd name="T5" fmla="*/ 44 h 44"/>
                  <a:gd name="T6" fmla="*/ 25 w 46"/>
                  <a:gd name="T7" fmla="*/ 0 h 44"/>
                </a:gdLst>
                <a:ahLst/>
                <a:cxnLst>
                  <a:cxn ang="0">
                    <a:pos x="T0" y="T1"/>
                  </a:cxn>
                  <a:cxn ang="0">
                    <a:pos x="T2" y="T3"/>
                  </a:cxn>
                  <a:cxn ang="0">
                    <a:pos x="T4" y="T5"/>
                  </a:cxn>
                  <a:cxn ang="0">
                    <a:pos x="T6" y="T7"/>
                  </a:cxn>
                </a:cxnLst>
                <a:rect l="0" t="0" r="r" b="b"/>
                <a:pathLst>
                  <a:path w="46" h="44">
                    <a:moveTo>
                      <a:pt x="25" y="0"/>
                    </a:moveTo>
                    <a:lnTo>
                      <a:pt x="0" y="44"/>
                    </a:lnTo>
                    <a:lnTo>
                      <a:pt x="46" y="44"/>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6" name="Freeform 1059"/>
              <p:cNvSpPr>
                <a:spLocks/>
              </p:cNvSpPr>
              <p:nvPr/>
            </p:nvSpPr>
            <p:spPr bwMode="auto">
              <a:xfrm>
                <a:off x="3678" y="2585"/>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7" name="Freeform 1060"/>
              <p:cNvSpPr>
                <a:spLocks/>
              </p:cNvSpPr>
              <p:nvPr/>
            </p:nvSpPr>
            <p:spPr bwMode="auto">
              <a:xfrm>
                <a:off x="3728" y="2567"/>
                <a:ext cx="47" cy="39"/>
              </a:xfrm>
              <a:custGeom>
                <a:avLst/>
                <a:gdLst>
                  <a:gd name="T0" fmla="*/ 26 w 47"/>
                  <a:gd name="T1" fmla="*/ 0 h 39"/>
                  <a:gd name="T2" fmla="*/ 0 w 47"/>
                  <a:gd name="T3" fmla="*/ 39 h 39"/>
                  <a:gd name="T4" fmla="*/ 47 w 47"/>
                  <a:gd name="T5" fmla="*/ 39 h 39"/>
                  <a:gd name="T6" fmla="*/ 26 w 47"/>
                  <a:gd name="T7" fmla="*/ 0 h 39"/>
                </a:gdLst>
                <a:ahLst/>
                <a:cxnLst>
                  <a:cxn ang="0">
                    <a:pos x="T0" y="T1"/>
                  </a:cxn>
                  <a:cxn ang="0">
                    <a:pos x="T2" y="T3"/>
                  </a:cxn>
                  <a:cxn ang="0">
                    <a:pos x="T4" y="T5"/>
                  </a:cxn>
                  <a:cxn ang="0">
                    <a:pos x="T6" y="T7"/>
                  </a:cxn>
                </a:cxnLst>
                <a:rect l="0" t="0" r="r" b="b"/>
                <a:pathLst>
                  <a:path w="47" h="39">
                    <a:moveTo>
                      <a:pt x="26" y="0"/>
                    </a:moveTo>
                    <a:lnTo>
                      <a:pt x="0" y="39"/>
                    </a:lnTo>
                    <a:lnTo>
                      <a:pt x="47" y="39"/>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8" name="Freeform 1061"/>
              <p:cNvSpPr>
                <a:spLocks/>
              </p:cNvSpPr>
              <p:nvPr/>
            </p:nvSpPr>
            <p:spPr bwMode="auto">
              <a:xfrm>
                <a:off x="3779" y="2459"/>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9" name="Freeform 1062"/>
              <p:cNvSpPr>
                <a:spLocks/>
              </p:cNvSpPr>
              <p:nvPr/>
            </p:nvSpPr>
            <p:spPr bwMode="auto">
              <a:xfrm>
                <a:off x="3829" y="2466"/>
                <a:ext cx="51" cy="40"/>
              </a:xfrm>
              <a:custGeom>
                <a:avLst/>
                <a:gdLst>
                  <a:gd name="T0" fmla="*/ 25 w 51"/>
                  <a:gd name="T1" fmla="*/ 0 h 40"/>
                  <a:gd name="T2" fmla="*/ 0 w 51"/>
                  <a:gd name="T3" fmla="*/ 40 h 40"/>
                  <a:gd name="T4" fmla="*/ 51 w 51"/>
                  <a:gd name="T5" fmla="*/ 40 h 40"/>
                  <a:gd name="T6" fmla="*/ 25 w 51"/>
                  <a:gd name="T7" fmla="*/ 0 h 40"/>
                </a:gdLst>
                <a:ahLst/>
                <a:cxnLst>
                  <a:cxn ang="0">
                    <a:pos x="T0" y="T1"/>
                  </a:cxn>
                  <a:cxn ang="0">
                    <a:pos x="T2" y="T3"/>
                  </a:cxn>
                  <a:cxn ang="0">
                    <a:pos x="T4" y="T5"/>
                  </a:cxn>
                  <a:cxn ang="0">
                    <a:pos x="T6" y="T7"/>
                  </a:cxn>
                </a:cxnLst>
                <a:rect l="0" t="0" r="r" b="b"/>
                <a:pathLst>
                  <a:path w="51" h="40">
                    <a:moveTo>
                      <a:pt x="25" y="0"/>
                    </a:moveTo>
                    <a:lnTo>
                      <a:pt x="0" y="40"/>
                    </a:lnTo>
                    <a:lnTo>
                      <a:pt x="51"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0" name="Freeform 1063"/>
              <p:cNvSpPr>
                <a:spLocks/>
              </p:cNvSpPr>
              <p:nvPr/>
            </p:nvSpPr>
            <p:spPr bwMode="auto">
              <a:xfrm>
                <a:off x="3880" y="2434"/>
                <a:ext cx="50" cy="39"/>
              </a:xfrm>
              <a:custGeom>
                <a:avLst/>
                <a:gdLst>
                  <a:gd name="T0" fmla="*/ 25 w 50"/>
                  <a:gd name="T1" fmla="*/ 0 h 39"/>
                  <a:gd name="T2" fmla="*/ 0 w 50"/>
                  <a:gd name="T3" fmla="*/ 39 h 39"/>
                  <a:gd name="T4" fmla="*/ 50 w 50"/>
                  <a:gd name="T5" fmla="*/ 39 h 39"/>
                  <a:gd name="T6" fmla="*/ 25 w 50"/>
                  <a:gd name="T7" fmla="*/ 0 h 39"/>
                </a:gdLst>
                <a:ahLst/>
                <a:cxnLst>
                  <a:cxn ang="0">
                    <a:pos x="T0" y="T1"/>
                  </a:cxn>
                  <a:cxn ang="0">
                    <a:pos x="T2" y="T3"/>
                  </a:cxn>
                  <a:cxn ang="0">
                    <a:pos x="T4" y="T5"/>
                  </a:cxn>
                  <a:cxn ang="0">
                    <a:pos x="T6" y="T7"/>
                  </a:cxn>
                </a:cxnLst>
                <a:rect l="0" t="0" r="r" b="b"/>
                <a:pathLst>
                  <a:path w="50" h="39">
                    <a:moveTo>
                      <a:pt x="25" y="0"/>
                    </a:moveTo>
                    <a:lnTo>
                      <a:pt x="0" y="39"/>
                    </a:lnTo>
                    <a:lnTo>
                      <a:pt x="50"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1" name="Freeform 1064"/>
              <p:cNvSpPr>
                <a:spLocks/>
              </p:cNvSpPr>
              <p:nvPr/>
            </p:nvSpPr>
            <p:spPr bwMode="auto">
              <a:xfrm>
                <a:off x="3930" y="2477"/>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2" name="Freeform 1065"/>
              <p:cNvSpPr>
                <a:spLocks/>
              </p:cNvSpPr>
              <p:nvPr/>
            </p:nvSpPr>
            <p:spPr bwMode="auto">
              <a:xfrm>
                <a:off x="3980" y="2516"/>
                <a:ext cx="51" cy="40"/>
              </a:xfrm>
              <a:custGeom>
                <a:avLst/>
                <a:gdLst>
                  <a:gd name="T0" fmla="*/ 26 w 51"/>
                  <a:gd name="T1" fmla="*/ 0 h 40"/>
                  <a:gd name="T2" fmla="*/ 0 w 51"/>
                  <a:gd name="T3" fmla="*/ 40 h 40"/>
                  <a:gd name="T4" fmla="*/ 51 w 51"/>
                  <a:gd name="T5" fmla="*/ 40 h 40"/>
                  <a:gd name="T6" fmla="*/ 26 w 51"/>
                  <a:gd name="T7" fmla="*/ 0 h 40"/>
                </a:gdLst>
                <a:ahLst/>
                <a:cxnLst>
                  <a:cxn ang="0">
                    <a:pos x="T0" y="T1"/>
                  </a:cxn>
                  <a:cxn ang="0">
                    <a:pos x="T2" y="T3"/>
                  </a:cxn>
                  <a:cxn ang="0">
                    <a:pos x="T4" y="T5"/>
                  </a:cxn>
                  <a:cxn ang="0">
                    <a:pos x="T6" y="T7"/>
                  </a:cxn>
                </a:cxnLst>
                <a:rect l="0" t="0" r="r" b="b"/>
                <a:pathLst>
                  <a:path w="51" h="40">
                    <a:moveTo>
                      <a:pt x="26" y="0"/>
                    </a:moveTo>
                    <a:lnTo>
                      <a:pt x="0" y="40"/>
                    </a:lnTo>
                    <a:lnTo>
                      <a:pt x="51" y="40"/>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3" name="Freeform 1066"/>
              <p:cNvSpPr>
                <a:spLocks/>
              </p:cNvSpPr>
              <p:nvPr/>
            </p:nvSpPr>
            <p:spPr bwMode="auto">
              <a:xfrm>
                <a:off x="4031" y="2480"/>
                <a:ext cx="50" cy="44"/>
              </a:xfrm>
              <a:custGeom>
                <a:avLst/>
                <a:gdLst>
                  <a:gd name="T0" fmla="*/ 25 w 50"/>
                  <a:gd name="T1" fmla="*/ 0 h 44"/>
                  <a:gd name="T2" fmla="*/ 0 w 50"/>
                  <a:gd name="T3" fmla="*/ 44 h 44"/>
                  <a:gd name="T4" fmla="*/ 50 w 50"/>
                  <a:gd name="T5" fmla="*/ 44 h 44"/>
                  <a:gd name="T6" fmla="*/ 25 w 50"/>
                  <a:gd name="T7" fmla="*/ 0 h 44"/>
                </a:gdLst>
                <a:ahLst/>
                <a:cxnLst>
                  <a:cxn ang="0">
                    <a:pos x="T0" y="T1"/>
                  </a:cxn>
                  <a:cxn ang="0">
                    <a:pos x="T2" y="T3"/>
                  </a:cxn>
                  <a:cxn ang="0">
                    <a:pos x="T4" y="T5"/>
                  </a:cxn>
                  <a:cxn ang="0">
                    <a:pos x="T6" y="T7"/>
                  </a:cxn>
                </a:cxnLst>
                <a:rect l="0" t="0" r="r" b="b"/>
                <a:pathLst>
                  <a:path w="50" h="44">
                    <a:moveTo>
                      <a:pt x="25" y="0"/>
                    </a:moveTo>
                    <a:lnTo>
                      <a:pt x="0" y="44"/>
                    </a:lnTo>
                    <a:lnTo>
                      <a:pt x="50" y="44"/>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4" name="Freeform 1067"/>
              <p:cNvSpPr>
                <a:spLocks/>
              </p:cNvSpPr>
              <p:nvPr/>
            </p:nvSpPr>
            <p:spPr bwMode="auto">
              <a:xfrm>
                <a:off x="4085" y="2340"/>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5" name="Freeform 1068"/>
              <p:cNvSpPr>
                <a:spLocks/>
              </p:cNvSpPr>
              <p:nvPr/>
            </p:nvSpPr>
            <p:spPr bwMode="auto">
              <a:xfrm>
                <a:off x="4135" y="2387"/>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6" name="Freeform 1069"/>
              <p:cNvSpPr>
                <a:spLocks/>
              </p:cNvSpPr>
              <p:nvPr/>
            </p:nvSpPr>
            <p:spPr bwMode="auto">
              <a:xfrm>
                <a:off x="4186" y="2380"/>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7" name="Freeform 1070"/>
              <p:cNvSpPr>
                <a:spLocks/>
              </p:cNvSpPr>
              <p:nvPr/>
            </p:nvSpPr>
            <p:spPr bwMode="auto">
              <a:xfrm>
                <a:off x="4236" y="2304"/>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8" name="Freeform 1071"/>
              <p:cNvSpPr>
                <a:spLocks/>
              </p:cNvSpPr>
              <p:nvPr/>
            </p:nvSpPr>
            <p:spPr bwMode="auto">
              <a:xfrm>
                <a:off x="4286" y="2329"/>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9" name="Freeform 1072"/>
              <p:cNvSpPr>
                <a:spLocks/>
              </p:cNvSpPr>
              <p:nvPr/>
            </p:nvSpPr>
            <p:spPr bwMode="auto">
              <a:xfrm>
                <a:off x="4337" y="2408"/>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0" name="Freeform 1073"/>
              <p:cNvSpPr>
                <a:spLocks/>
              </p:cNvSpPr>
              <p:nvPr/>
            </p:nvSpPr>
            <p:spPr bwMode="auto">
              <a:xfrm>
                <a:off x="4387" y="2300"/>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1" name="Freeform 1074"/>
              <p:cNvSpPr>
                <a:spLocks/>
              </p:cNvSpPr>
              <p:nvPr/>
            </p:nvSpPr>
            <p:spPr bwMode="auto">
              <a:xfrm>
                <a:off x="4438" y="2365"/>
                <a:ext cx="46" cy="40"/>
              </a:xfrm>
              <a:custGeom>
                <a:avLst/>
                <a:gdLst>
                  <a:gd name="T0" fmla="*/ 21 w 46"/>
                  <a:gd name="T1" fmla="*/ 0 h 40"/>
                  <a:gd name="T2" fmla="*/ 0 w 46"/>
                  <a:gd name="T3" fmla="*/ 40 h 40"/>
                  <a:gd name="T4" fmla="*/ 46 w 46"/>
                  <a:gd name="T5" fmla="*/ 40 h 40"/>
                  <a:gd name="T6" fmla="*/ 21 w 46"/>
                  <a:gd name="T7" fmla="*/ 0 h 40"/>
                </a:gdLst>
                <a:ahLst/>
                <a:cxnLst>
                  <a:cxn ang="0">
                    <a:pos x="T0" y="T1"/>
                  </a:cxn>
                  <a:cxn ang="0">
                    <a:pos x="T2" y="T3"/>
                  </a:cxn>
                  <a:cxn ang="0">
                    <a:pos x="T4" y="T5"/>
                  </a:cxn>
                  <a:cxn ang="0">
                    <a:pos x="T6" y="T7"/>
                  </a:cxn>
                </a:cxnLst>
                <a:rect l="0" t="0" r="r" b="b"/>
                <a:pathLst>
                  <a:path w="46" h="40">
                    <a:moveTo>
                      <a:pt x="21" y="0"/>
                    </a:moveTo>
                    <a:lnTo>
                      <a:pt x="0" y="40"/>
                    </a:lnTo>
                    <a:lnTo>
                      <a:pt x="46" y="40"/>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2" name="Freeform 1075"/>
              <p:cNvSpPr>
                <a:spLocks/>
              </p:cNvSpPr>
              <p:nvPr/>
            </p:nvSpPr>
            <p:spPr bwMode="auto">
              <a:xfrm>
                <a:off x="4488" y="2362"/>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3" name="Freeform 1076"/>
              <p:cNvSpPr>
                <a:spLocks/>
              </p:cNvSpPr>
              <p:nvPr/>
            </p:nvSpPr>
            <p:spPr bwMode="auto">
              <a:xfrm>
                <a:off x="4538" y="2210"/>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4" name="Freeform 1077"/>
              <p:cNvSpPr>
                <a:spLocks/>
              </p:cNvSpPr>
              <p:nvPr/>
            </p:nvSpPr>
            <p:spPr bwMode="auto">
              <a:xfrm>
                <a:off x="4589" y="2286"/>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5" name="Freeform 1078"/>
              <p:cNvSpPr>
                <a:spLocks/>
              </p:cNvSpPr>
              <p:nvPr/>
            </p:nvSpPr>
            <p:spPr bwMode="auto">
              <a:xfrm>
                <a:off x="4639" y="2311"/>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6" name="Freeform 1079"/>
              <p:cNvSpPr>
                <a:spLocks/>
              </p:cNvSpPr>
              <p:nvPr/>
            </p:nvSpPr>
            <p:spPr bwMode="auto">
              <a:xfrm>
                <a:off x="4690" y="2128"/>
                <a:ext cx="46" cy="43"/>
              </a:xfrm>
              <a:custGeom>
                <a:avLst/>
                <a:gdLst>
                  <a:gd name="T0" fmla="*/ 21 w 46"/>
                  <a:gd name="T1" fmla="*/ 0 h 43"/>
                  <a:gd name="T2" fmla="*/ 0 w 46"/>
                  <a:gd name="T3" fmla="*/ 43 h 43"/>
                  <a:gd name="T4" fmla="*/ 46 w 46"/>
                  <a:gd name="T5" fmla="*/ 43 h 43"/>
                  <a:gd name="T6" fmla="*/ 21 w 46"/>
                  <a:gd name="T7" fmla="*/ 0 h 43"/>
                </a:gdLst>
                <a:ahLst/>
                <a:cxnLst>
                  <a:cxn ang="0">
                    <a:pos x="T0" y="T1"/>
                  </a:cxn>
                  <a:cxn ang="0">
                    <a:pos x="T2" y="T3"/>
                  </a:cxn>
                  <a:cxn ang="0">
                    <a:pos x="T4" y="T5"/>
                  </a:cxn>
                  <a:cxn ang="0">
                    <a:pos x="T6" y="T7"/>
                  </a:cxn>
                </a:cxnLst>
                <a:rect l="0" t="0" r="r" b="b"/>
                <a:pathLst>
                  <a:path w="46" h="43">
                    <a:moveTo>
                      <a:pt x="21" y="0"/>
                    </a:moveTo>
                    <a:lnTo>
                      <a:pt x="0" y="43"/>
                    </a:lnTo>
                    <a:lnTo>
                      <a:pt x="46" y="43"/>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7" name="Freeform 1080"/>
              <p:cNvSpPr>
                <a:spLocks/>
              </p:cNvSpPr>
              <p:nvPr/>
            </p:nvSpPr>
            <p:spPr bwMode="auto">
              <a:xfrm>
                <a:off x="4740" y="2228"/>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8" name="Freeform 1081"/>
              <p:cNvSpPr>
                <a:spLocks/>
              </p:cNvSpPr>
              <p:nvPr/>
            </p:nvSpPr>
            <p:spPr bwMode="auto">
              <a:xfrm>
                <a:off x="4790" y="2300"/>
                <a:ext cx="47" cy="44"/>
              </a:xfrm>
              <a:custGeom>
                <a:avLst/>
                <a:gdLst>
                  <a:gd name="T0" fmla="*/ 26 w 47"/>
                  <a:gd name="T1" fmla="*/ 0 h 44"/>
                  <a:gd name="T2" fmla="*/ 0 w 47"/>
                  <a:gd name="T3" fmla="*/ 44 h 44"/>
                  <a:gd name="T4" fmla="*/ 47 w 47"/>
                  <a:gd name="T5" fmla="*/ 44 h 44"/>
                  <a:gd name="T6" fmla="*/ 26 w 47"/>
                  <a:gd name="T7" fmla="*/ 0 h 44"/>
                </a:gdLst>
                <a:ahLst/>
                <a:cxnLst>
                  <a:cxn ang="0">
                    <a:pos x="T0" y="T1"/>
                  </a:cxn>
                  <a:cxn ang="0">
                    <a:pos x="T2" y="T3"/>
                  </a:cxn>
                  <a:cxn ang="0">
                    <a:pos x="T4" y="T5"/>
                  </a:cxn>
                  <a:cxn ang="0">
                    <a:pos x="T6" y="T7"/>
                  </a:cxn>
                </a:cxnLst>
                <a:rect l="0" t="0" r="r" b="b"/>
                <a:pathLst>
                  <a:path w="47" h="44">
                    <a:moveTo>
                      <a:pt x="26" y="0"/>
                    </a:moveTo>
                    <a:lnTo>
                      <a:pt x="0" y="44"/>
                    </a:lnTo>
                    <a:lnTo>
                      <a:pt x="47" y="44"/>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9" name="Freeform 1082"/>
              <p:cNvSpPr>
                <a:spLocks/>
              </p:cNvSpPr>
              <p:nvPr/>
            </p:nvSpPr>
            <p:spPr bwMode="auto">
              <a:xfrm>
                <a:off x="4841" y="2164"/>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0" name="Freeform 1083"/>
              <p:cNvSpPr>
                <a:spLocks/>
              </p:cNvSpPr>
              <p:nvPr/>
            </p:nvSpPr>
            <p:spPr bwMode="auto">
              <a:xfrm>
                <a:off x="4891" y="2156"/>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1" name="Freeform 1084"/>
              <p:cNvSpPr>
                <a:spLocks/>
              </p:cNvSpPr>
              <p:nvPr/>
            </p:nvSpPr>
            <p:spPr bwMode="auto">
              <a:xfrm>
                <a:off x="4942" y="2160"/>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2" name="Freeform 1085"/>
              <p:cNvSpPr>
                <a:spLocks/>
              </p:cNvSpPr>
              <p:nvPr/>
            </p:nvSpPr>
            <p:spPr bwMode="auto">
              <a:xfrm>
                <a:off x="4992" y="2171"/>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3" name="Freeform 1086"/>
              <p:cNvSpPr>
                <a:spLocks/>
              </p:cNvSpPr>
              <p:nvPr/>
            </p:nvSpPr>
            <p:spPr bwMode="auto">
              <a:xfrm>
                <a:off x="5042" y="2045"/>
                <a:ext cx="47" cy="39"/>
              </a:xfrm>
              <a:custGeom>
                <a:avLst/>
                <a:gdLst>
                  <a:gd name="T0" fmla="*/ 26 w 47"/>
                  <a:gd name="T1" fmla="*/ 0 h 39"/>
                  <a:gd name="T2" fmla="*/ 0 w 47"/>
                  <a:gd name="T3" fmla="*/ 39 h 39"/>
                  <a:gd name="T4" fmla="*/ 47 w 47"/>
                  <a:gd name="T5" fmla="*/ 39 h 39"/>
                  <a:gd name="T6" fmla="*/ 26 w 47"/>
                  <a:gd name="T7" fmla="*/ 0 h 39"/>
                </a:gdLst>
                <a:ahLst/>
                <a:cxnLst>
                  <a:cxn ang="0">
                    <a:pos x="T0" y="T1"/>
                  </a:cxn>
                  <a:cxn ang="0">
                    <a:pos x="T2" y="T3"/>
                  </a:cxn>
                  <a:cxn ang="0">
                    <a:pos x="T4" y="T5"/>
                  </a:cxn>
                  <a:cxn ang="0">
                    <a:pos x="T6" y="T7"/>
                  </a:cxn>
                </a:cxnLst>
                <a:rect l="0" t="0" r="r" b="b"/>
                <a:pathLst>
                  <a:path w="47" h="39">
                    <a:moveTo>
                      <a:pt x="26" y="0"/>
                    </a:moveTo>
                    <a:lnTo>
                      <a:pt x="0" y="39"/>
                    </a:lnTo>
                    <a:lnTo>
                      <a:pt x="47" y="39"/>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4" name="Freeform 1087"/>
              <p:cNvSpPr>
                <a:spLocks/>
              </p:cNvSpPr>
              <p:nvPr/>
            </p:nvSpPr>
            <p:spPr bwMode="auto">
              <a:xfrm>
                <a:off x="5093" y="2196"/>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5" name="Freeform 1088"/>
              <p:cNvSpPr>
                <a:spLocks/>
              </p:cNvSpPr>
              <p:nvPr/>
            </p:nvSpPr>
            <p:spPr bwMode="auto">
              <a:xfrm>
                <a:off x="5143" y="1980"/>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6" name="Freeform 1089"/>
              <p:cNvSpPr>
                <a:spLocks/>
              </p:cNvSpPr>
              <p:nvPr/>
            </p:nvSpPr>
            <p:spPr bwMode="auto">
              <a:xfrm>
                <a:off x="5194" y="2048"/>
                <a:ext cx="46" cy="44"/>
              </a:xfrm>
              <a:custGeom>
                <a:avLst/>
                <a:gdLst>
                  <a:gd name="T0" fmla="*/ 25 w 46"/>
                  <a:gd name="T1" fmla="*/ 0 h 44"/>
                  <a:gd name="T2" fmla="*/ 0 w 46"/>
                  <a:gd name="T3" fmla="*/ 44 h 44"/>
                  <a:gd name="T4" fmla="*/ 46 w 46"/>
                  <a:gd name="T5" fmla="*/ 44 h 44"/>
                  <a:gd name="T6" fmla="*/ 25 w 46"/>
                  <a:gd name="T7" fmla="*/ 0 h 44"/>
                </a:gdLst>
                <a:ahLst/>
                <a:cxnLst>
                  <a:cxn ang="0">
                    <a:pos x="T0" y="T1"/>
                  </a:cxn>
                  <a:cxn ang="0">
                    <a:pos x="T2" y="T3"/>
                  </a:cxn>
                  <a:cxn ang="0">
                    <a:pos x="T4" y="T5"/>
                  </a:cxn>
                  <a:cxn ang="0">
                    <a:pos x="T6" y="T7"/>
                  </a:cxn>
                </a:cxnLst>
                <a:rect l="0" t="0" r="r" b="b"/>
                <a:pathLst>
                  <a:path w="46" h="44">
                    <a:moveTo>
                      <a:pt x="25" y="0"/>
                    </a:moveTo>
                    <a:lnTo>
                      <a:pt x="0" y="44"/>
                    </a:lnTo>
                    <a:lnTo>
                      <a:pt x="46" y="44"/>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7" name="Freeform 1090"/>
              <p:cNvSpPr>
                <a:spLocks/>
              </p:cNvSpPr>
              <p:nvPr/>
            </p:nvSpPr>
            <p:spPr bwMode="auto">
              <a:xfrm>
                <a:off x="5244" y="1987"/>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8" name="Freeform 1091"/>
              <p:cNvSpPr>
                <a:spLocks/>
              </p:cNvSpPr>
              <p:nvPr/>
            </p:nvSpPr>
            <p:spPr bwMode="auto">
              <a:xfrm>
                <a:off x="5294" y="2023"/>
                <a:ext cx="47" cy="43"/>
              </a:xfrm>
              <a:custGeom>
                <a:avLst/>
                <a:gdLst>
                  <a:gd name="T0" fmla="*/ 26 w 47"/>
                  <a:gd name="T1" fmla="*/ 0 h 43"/>
                  <a:gd name="T2" fmla="*/ 0 w 47"/>
                  <a:gd name="T3" fmla="*/ 43 h 43"/>
                  <a:gd name="T4" fmla="*/ 47 w 47"/>
                  <a:gd name="T5" fmla="*/ 43 h 43"/>
                  <a:gd name="T6" fmla="*/ 26 w 47"/>
                  <a:gd name="T7" fmla="*/ 0 h 43"/>
                </a:gdLst>
                <a:ahLst/>
                <a:cxnLst>
                  <a:cxn ang="0">
                    <a:pos x="T0" y="T1"/>
                  </a:cxn>
                  <a:cxn ang="0">
                    <a:pos x="T2" y="T3"/>
                  </a:cxn>
                  <a:cxn ang="0">
                    <a:pos x="T4" y="T5"/>
                  </a:cxn>
                  <a:cxn ang="0">
                    <a:pos x="T6" y="T7"/>
                  </a:cxn>
                </a:cxnLst>
                <a:rect l="0" t="0" r="r" b="b"/>
                <a:pathLst>
                  <a:path w="47" h="43">
                    <a:moveTo>
                      <a:pt x="26" y="0"/>
                    </a:moveTo>
                    <a:lnTo>
                      <a:pt x="0" y="43"/>
                    </a:lnTo>
                    <a:lnTo>
                      <a:pt x="47" y="43"/>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9" name="Freeform 1092"/>
              <p:cNvSpPr>
                <a:spLocks/>
              </p:cNvSpPr>
              <p:nvPr/>
            </p:nvSpPr>
            <p:spPr bwMode="auto">
              <a:xfrm>
                <a:off x="5345" y="2012"/>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0" name="Freeform 1093"/>
              <p:cNvSpPr>
                <a:spLocks/>
              </p:cNvSpPr>
              <p:nvPr/>
            </p:nvSpPr>
            <p:spPr bwMode="auto">
              <a:xfrm>
                <a:off x="5395" y="2023"/>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1" name="Freeform 1094"/>
              <p:cNvSpPr>
                <a:spLocks/>
              </p:cNvSpPr>
              <p:nvPr/>
            </p:nvSpPr>
            <p:spPr bwMode="auto">
              <a:xfrm>
                <a:off x="5446" y="1944"/>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2" name="Freeform 1095"/>
              <p:cNvSpPr>
                <a:spLocks/>
              </p:cNvSpPr>
              <p:nvPr/>
            </p:nvSpPr>
            <p:spPr bwMode="auto">
              <a:xfrm>
                <a:off x="5496" y="1782"/>
                <a:ext cx="50" cy="40"/>
              </a:xfrm>
              <a:custGeom>
                <a:avLst/>
                <a:gdLst>
                  <a:gd name="T0" fmla="*/ 25 w 50"/>
                  <a:gd name="T1" fmla="*/ 0 h 40"/>
                  <a:gd name="T2" fmla="*/ 0 w 50"/>
                  <a:gd name="T3" fmla="*/ 40 h 40"/>
                  <a:gd name="T4" fmla="*/ 50 w 50"/>
                  <a:gd name="T5" fmla="*/ 40 h 40"/>
                  <a:gd name="T6" fmla="*/ 25 w 50"/>
                  <a:gd name="T7" fmla="*/ 0 h 40"/>
                </a:gdLst>
                <a:ahLst/>
                <a:cxnLst>
                  <a:cxn ang="0">
                    <a:pos x="T0" y="T1"/>
                  </a:cxn>
                  <a:cxn ang="0">
                    <a:pos x="T2" y="T3"/>
                  </a:cxn>
                  <a:cxn ang="0">
                    <a:pos x="T4" y="T5"/>
                  </a:cxn>
                  <a:cxn ang="0">
                    <a:pos x="T6" y="T7"/>
                  </a:cxn>
                </a:cxnLst>
                <a:rect l="0" t="0" r="r" b="b"/>
                <a:pathLst>
                  <a:path w="50" h="40">
                    <a:moveTo>
                      <a:pt x="25" y="0"/>
                    </a:moveTo>
                    <a:lnTo>
                      <a:pt x="0" y="40"/>
                    </a:lnTo>
                    <a:lnTo>
                      <a:pt x="50"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3" name="Freeform 1096"/>
              <p:cNvSpPr>
                <a:spLocks/>
              </p:cNvSpPr>
              <p:nvPr/>
            </p:nvSpPr>
            <p:spPr bwMode="auto">
              <a:xfrm>
                <a:off x="5546" y="1879"/>
                <a:ext cx="51" cy="40"/>
              </a:xfrm>
              <a:custGeom>
                <a:avLst/>
                <a:gdLst>
                  <a:gd name="T0" fmla="*/ 26 w 51"/>
                  <a:gd name="T1" fmla="*/ 0 h 40"/>
                  <a:gd name="T2" fmla="*/ 0 w 51"/>
                  <a:gd name="T3" fmla="*/ 40 h 40"/>
                  <a:gd name="T4" fmla="*/ 51 w 51"/>
                  <a:gd name="T5" fmla="*/ 40 h 40"/>
                  <a:gd name="T6" fmla="*/ 26 w 51"/>
                  <a:gd name="T7" fmla="*/ 0 h 40"/>
                </a:gdLst>
                <a:ahLst/>
                <a:cxnLst>
                  <a:cxn ang="0">
                    <a:pos x="T0" y="T1"/>
                  </a:cxn>
                  <a:cxn ang="0">
                    <a:pos x="T2" y="T3"/>
                  </a:cxn>
                  <a:cxn ang="0">
                    <a:pos x="T4" y="T5"/>
                  </a:cxn>
                  <a:cxn ang="0">
                    <a:pos x="T6" y="T7"/>
                  </a:cxn>
                </a:cxnLst>
                <a:rect l="0" t="0" r="r" b="b"/>
                <a:pathLst>
                  <a:path w="51" h="40">
                    <a:moveTo>
                      <a:pt x="26" y="0"/>
                    </a:moveTo>
                    <a:lnTo>
                      <a:pt x="0" y="40"/>
                    </a:lnTo>
                    <a:lnTo>
                      <a:pt x="51" y="40"/>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4" name="Freeform 1097"/>
              <p:cNvSpPr>
                <a:spLocks/>
              </p:cNvSpPr>
              <p:nvPr/>
            </p:nvSpPr>
            <p:spPr bwMode="auto">
              <a:xfrm>
                <a:off x="5597" y="1800"/>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5" name="Freeform 1098"/>
              <p:cNvSpPr>
                <a:spLocks/>
              </p:cNvSpPr>
              <p:nvPr/>
            </p:nvSpPr>
            <p:spPr bwMode="auto">
              <a:xfrm>
                <a:off x="5647" y="1840"/>
                <a:ext cx="51" cy="39"/>
              </a:xfrm>
              <a:custGeom>
                <a:avLst/>
                <a:gdLst>
                  <a:gd name="T0" fmla="*/ 25 w 51"/>
                  <a:gd name="T1" fmla="*/ 0 h 39"/>
                  <a:gd name="T2" fmla="*/ 0 w 51"/>
                  <a:gd name="T3" fmla="*/ 39 h 39"/>
                  <a:gd name="T4" fmla="*/ 51 w 51"/>
                  <a:gd name="T5" fmla="*/ 39 h 39"/>
                  <a:gd name="T6" fmla="*/ 25 w 51"/>
                  <a:gd name="T7" fmla="*/ 0 h 39"/>
                </a:gdLst>
                <a:ahLst/>
                <a:cxnLst>
                  <a:cxn ang="0">
                    <a:pos x="T0" y="T1"/>
                  </a:cxn>
                  <a:cxn ang="0">
                    <a:pos x="T2" y="T3"/>
                  </a:cxn>
                  <a:cxn ang="0">
                    <a:pos x="T4" y="T5"/>
                  </a:cxn>
                  <a:cxn ang="0">
                    <a:pos x="T6" y="T7"/>
                  </a:cxn>
                </a:cxnLst>
                <a:rect l="0" t="0" r="r" b="b"/>
                <a:pathLst>
                  <a:path w="51" h="39">
                    <a:moveTo>
                      <a:pt x="25" y="0"/>
                    </a:moveTo>
                    <a:lnTo>
                      <a:pt x="0" y="39"/>
                    </a:lnTo>
                    <a:lnTo>
                      <a:pt x="51"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6" name="Freeform 1099"/>
              <p:cNvSpPr>
                <a:spLocks/>
              </p:cNvSpPr>
              <p:nvPr/>
            </p:nvSpPr>
            <p:spPr bwMode="auto">
              <a:xfrm>
                <a:off x="5698" y="1807"/>
                <a:ext cx="50" cy="40"/>
              </a:xfrm>
              <a:custGeom>
                <a:avLst/>
                <a:gdLst>
                  <a:gd name="T0" fmla="*/ 25 w 50"/>
                  <a:gd name="T1" fmla="*/ 0 h 40"/>
                  <a:gd name="T2" fmla="*/ 0 w 50"/>
                  <a:gd name="T3" fmla="*/ 40 h 40"/>
                  <a:gd name="T4" fmla="*/ 50 w 50"/>
                  <a:gd name="T5" fmla="*/ 40 h 40"/>
                  <a:gd name="T6" fmla="*/ 25 w 50"/>
                  <a:gd name="T7" fmla="*/ 0 h 40"/>
                </a:gdLst>
                <a:ahLst/>
                <a:cxnLst>
                  <a:cxn ang="0">
                    <a:pos x="T0" y="T1"/>
                  </a:cxn>
                  <a:cxn ang="0">
                    <a:pos x="T2" y="T3"/>
                  </a:cxn>
                  <a:cxn ang="0">
                    <a:pos x="T4" y="T5"/>
                  </a:cxn>
                  <a:cxn ang="0">
                    <a:pos x="T6" y="T7"/>
                  </a:cxn>
                </a:cxnLst>
                <a:rect l="0" t="0" r="r" b="b"/>
                <a:pathLst>
                  <a:path w="50" h="40">
                    <a:moveTo>
                      <a:pt x="25" y="0"/>
                    </a:moveTo>
                    <a:lnTo>
                      <a:pt x="0" y="40"/>
                    </a:lnTo>
                    <a:lnTo>
                      <a:pt x="50" y="40"/>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7" name="Freeform 1100"/>
              <p:cNvSpPr>
                <a:spLocks/>
              </p:cNvSpPr>
              <p:nvPr/>
            </p:nvSpPr>
            <p:spPr bwMode="auto">
              <a:xfrm>
                <a:off x="5752" y="1757"/>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8" name="Freeform 1101"/>
              <p:cNvSpPr>
                <a:spLocks/>
              </p:cNvSpPr>
              <p:nvPr/>
            </p:nvSpPr>
            <p:spPr bwMode="auto">
              <a:xfrm>
                <a:off x="5802" y="1775"/>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39" name="Freeform 1102"/>
              <p:cNvSpPr>
                <a:spLocks/>
              </p:cNvSpPr>
              <p:nvPr/>
            </p:nvSpPr>
            <p:spPr bwMode="auto">
              <a:xfrm>
                <a:off x="5852" y="1588"/>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0" name="Freeform 1103"/>
              <p:cNvSpPr>
                <a:spLocks/>
              </p:cNvSpPr>
              <p:nvPr/>
            </p:nvSpPr>
            <p:spPr bwMode="auto">
              <a:xfrm>
                <a:off x="5903" y="1631"/>
                <a:ext cx="47" cy="39"/>
              </a:xfrm>
              <a:custGeom>
                <a:avLst/>
                <a:gdLst>
                  <a:gd name="T0" fmla="*/ 21 w 47"/>
                  <a:gd name="T1" fmla="*/ 0 h 39"/>
                  <a:gd name="T2" fmla="*/ 0 w 47"/>
                  <a:gd name="T3" fmla="*/ 39 h 39"/>
                  <a:gd name="T4" fmla="*/ 47 w 47"/>
                  <a:gd name="T5" fmla="*/ 39 h 39"/>
                  <a:gd name="T6" fmla="*/ 21 w 47"/>
                  <a:gd name="T7" fmla="*/ 0 h 39"/>
                </a:gdLst>
                <a:ahLst/>
                <a:cxnLst>
                  <a:cxn ang="0">
                    <a:pos x="T0" y="T1"/>
                  </a:cxn>
                  <a:cxn ang="0">
                    <a:pos x="T2" y="T3"/>
                  </a:cxn>
                  <a:cxn ang="0">
                    <a:pos x="T4" y="T5"/>
                  </a:cxn>
                  <a:cxn ang="0">
                    <a:pos x="T6" y="T7"/>
                  </a:cxn>
                </a:cxnLst>
                <a:rect l="0" t="0" r="r" b="b"/>
                <a:pathLst>
                  <a:path w="47" h="39">
                    <a:moveTo>
                      <a:pt x="21" y="0"/>
                    </a:moveTo>
                    <a:lnTo>
                      <a:pt x="0" y="39"/>
                    </a:lnTo>
                    <a:lnTo>
                      <a:pt x="47"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1" name="Freeform 1104"/>
              <p:cNvSpPr>
                <a:spLocks/>
              </p:cNvSpPr>
              <p:nvPr/>
            </p:nvSpPr>
            <p:spPr bwMode="auto">
              <a:xfrm>
                <a:off x="5953" y="1620"/>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2" name="Freeform 1105"/>
              <p:cNvSpPr>
                <a:spLocks/>
              </p:cNvSpPr>
              <p:nvPr/>
            </p:nvSpPr>
            <p:spPr bwMode="auto">
              <a:xfrm>
                <a:off x="6004" y="1721"/>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3" name="Freeform 1106"/>
              <p:cNvSpPr>
                <a:spLocks/>
              </p:cNvSpPr>
              <p:nvPr/>
            </p:nvSpPr>
            <p:spPr bwMode="auto">
              <a:xfrm>
                <a:off x="6054" y="1620"/>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4" name="Freeform 1107"/>
              <p:cNvSpPr>
                <a:spLocks/>
              </p:cNvSpPr>
              <p:nvPr/>
            </p:nvSpPr>
            <p:spPr bwMode="auto">
              <a:xfrm>
                <a:off x="6104" y="1505"/>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45" name="Freeform 1108"/>
              <p:cNvSpPr>
                <a:spLocks/>
              </p:cNvSpPr>
              <p:nvPr/>
            </p:nvSpPr>
            <p:spPr bwMode="auto">
              <a:xfrm>
                <a:off x="6155" y="1429"/>
                <a:ext cx="47" cy="43"/>
              </a:xfrm>
              <a:custGeom>
                <a:avLst/>
                <a:gdLst>
                  <a:gd name="T0" fmla="*/ 21 w 47"/>
                  <a:gd name="T1" fmla="*/ 0 h 43"/>
                  <a:gd name="T2" fmla="*/ 0 w 47"/>
                  <a:gd name="T3" fmla="*/ 43 h 43"/>
                  <a:gd name="T4" fmla="*/ 47 w 47"/>
                  <a:gd name="T5" fmla="*/ 43 h 43"/>
                  <a:gd name="T6" fmla="*/ 21 w 47"/>
                  <a:gd name="T7" fmla="*/ 0 h 43"/>
                </a:gdLst>
                <a:ahLst/>
                <a:cxnLst>
                  <a:cxn ang="0">
                    <a:pos x="T0" y="T1"/>
                  </a:cxn>
                  <a:cxn ang="0">
                    <a:pos x="T2" y="T3"/>
                  </a:cxn>
                  <a:cxn ang="0">
                    <a:pos x="T4" y="T5"/>
                  </a:cxn>
                  <a:cxn ang="0">
                    <a:pos x="T6" y="T7"/>
                  </a:cxn>
                </a:cxnLst>
                <a:rect l="0" t="0" r="r" b="b"/>
                <a:pathLst>
                  <a:path w="47" h="43">
                    <a:moveTo>
                      <a:pt x="21" y="0"/>
                    </a:moveTo>
                    <a:lnTo>
                      <a:pt x="0" y="43"/>
                    </a:lnTo>
                    <a:lnTo>
                      <a:pt x="47" y="43"/>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grpSp>
          <p:nvGrpSpPr>
            <p:cNvPr id="2098" name="Group 1310"/>
            <p:cNvGrpSpPr>
              <a:grpSpLocks/>
            </p:cNvGrpSpPr>
            <p:nvPr/>
          </p:nvGrpSpPr>
          <p:grpSpPr bwMode="auto">
            <a:xfrm>
              <a:off x="1558" y="760"/>
              <a:ext cx="5047" cy="2196"/>
              <a:chOff x="1558" y="760"/>
              <a:chExt cx="5047" cy="2196"/>
            </a:xfrm>
          </p:grpSpPr>
          <p:sp>
            <p:nvSpPr>
              <p:cNvPr id="2146" name="Freeform 1110"/>
              <p:cNvSpPr>
                <a:spLocks/>
              </p:cNvSpPr>
              <p:nvPr/>
            </p:nvSpPr>
            <p:spPr bwMode="auto">
              <a:xfrm>
                <a:off x="6205" y="1498"/>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7" name="Freeform 1111"/>
              <p:cNvSpPr>
                <a:spLocks/>
              </p:cNvSpPr>
              <p:nvPr/>
            </p:nvSpPr>
            <p:spPr bwMode="auto">
              <a:xfrm>
                <a:off x="6256" y="1325"/>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8" name="Freeform 1112"/>
              <p:cNvSpPr>
                <a:spLocks/>
              </p:cNvSpPr>
              <p:nvPr/>
            </p:nvSpPr>
            <p:spPr bwMode="auto">
              <a:xfrm>
                <a:off x="6306" y="1177"/>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9" name="Freeform 1113"/>
              <p:cNvSpPr>
                <a:spLocks/>
              </p:cNvSpPr>
              <p:nvPr/>
            </p:nvSpPr>
            <p:spPr bwMode="auto">
              <a:xfrm>
                <a:off x="6356" y="1170"/>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0" name="Freeform 1114"/>
              <p:cNvSpPr>
                <a:spLocks/>
              </p:cNvSpPr>
              <p:nvPr/>
            </p:nvSpPr>
            <p:spPr bwMode="auto">
              <a:xfrm>
                <a:off x="6407" y="1253"/>
                <a:ext cx="47" cy="43"/>
              </a:xfrm>
              <a:custGeom>
                <a:avLst/>
                <a:gdLst>
                  <a:gd name="T0" fmla="*/ 21 w 47"/>
                  <a:gd name="T1" fmla="*/ 0 h 43"/>
                  <a:gd name="T2" fmla="*/ 0 w 47"/>
                  <a:gd name="T3" fmla="*/ 43 h 43"/>
                  <a:gd name="T4" fmla="*/ 47 w 47"/>
                  <a:gd name="T5" fmla="*/ 43 h 43"/>
                  <a:gd name="T6" fmla="*/ 21 w 47"/>
                  <a:gd name="T7" fmla="*/ 0 h 43"/>
                </a:gdLst>
                <a:ahLst/>
                <a:cxnLst>
                  <a:cxn ang="0">
                    <a:pos x="T0" y="T1"/>
                  </a:cxn>
                  <a:cxn ang="0">
                    <a:pos x="T2" y="T3"/>
                  </a:cxn>
                  <a:cxn ang="0">
                    <a:pos x="T4" y="T5"/>
                  </a:cxn>
                  <a:cxn ang="0">
                    <a:pos x="T6" y="T7"/>
                  </a:cxn>
                </a:cxnLst>
                <a:rect l="0" t="0" r="r" b="b"/>
                <a:pathLst>
                  <a:path w="47" h="43">
                    <a:moveTo>
                      <a:pt x="21" y="0"/>
                    </a:moveTo>
                    <a:lnTo>
                      <a:pt x="0" y="43"/>
                    </a:lnTo>
                    <a:lnTo>
                      <a:pt x="47" y="43"/>
                    </a:lnTo>
                    <a:lnTo>
                      <a:pt x="2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1" name="Freeform 1115"/>
              <p:cNvSpPr>
                <a:spLocks/>
              </p:cNvSpPr>
              <p:nvPr/>
            </p:nvSpPr>
            <p:spPr bwMode="auto">
              <a:xfrm>
                <a:off x="6457" y="1199"/>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2" name="Freeform 1116"/>
              <p:cNvSpPr>
                <a:spLocks/>
              </p:cNvSpPr>
              <p:nvPr/>
            </p:nvSpPr>
            <p:spPr bwMode="auto">
              <a:xfrm>
                <a:off x="6508" y="1008"/>
                <a:ext cx="46" cy="43"/>
              </a:xfrm>
              <a:custGeom>
                <a:avLst/>
                <a:gdLst>
                  <a:gd name="T0" fmla="*/ 25 w 46"/>
                  <a:gd name="T1" fmla="*/ 0 h 43"/>
                  <a:gd name="T2" fmla="*/ 0 w 46"/>
                  <a:gd name="T3" fmla="*/ 43 h 43"/>
                  <a:gd name="T4" fmla="*/ 46 w 46"/>
                  <a:gd name="T5" fmla="*/ 43 h 43"/>
                  <a:gd name="T6" fmla="*/ 25 w 46"/>
                  <a:gd name="T7" fmla="*/ 0 h 43"/>
                </a:gdLst>
                <a:ahLst/>
                <a:cxnLst>
                  <a:cxn ang="0">
                    <a:pos x="T0" y="T1"/>
                  </a:cxn>
                  <a:cxn ang="0">
                    <a:pos x="T2" y="T3"/>
                  </a:cxn>
                  <a:cxn ang="0">
                    <a:pos x="T4" y="T5"/>
                  </a:cxn>
                  <a:cxn ang="0">
                    <a:pos x="T6" y="T7"/>
                  </a:cxn>
                </a:cxnLst>
                <a:rect l="0" t="0" r="r" b="b"/>
                <a:pathLst>
                  <a:path w="46" h="43">
                    <a:moveTo>
                      <a:pt x="25" y="0"/>
                    </a:moveTo>
                    <a:lnTo>
                      <a:pt x="0" y="43"/>
                    </a:lnTo>
                    <a:lnTo>
                      <a:pt x="46" y="43"/>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3" name="Freeform 1117"/>
              <p:cNvSpPr>
                <a:spLocks/>
              </p:cNvSpPr>
              <p:nvPr/>
            </p:nvSpPr>
            <p:spPr bwMode="auto">
              <a:xfrm>
                <a:off x="6558" y="1235"/>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4" name="Oval 1118"/>
              <p:cNvSpPr>
                <a:spLocks noChangeArrowheads="1"/>
              </p:cNvSpPr>
              <p:nvPr/>
            </p:nvSpPr>
            <p:spPr bwMode="auto">
              <a:xfrm>
                <a:off x="1568" y="2718"/>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5" name="Oval 1119"/>
              <p:cNvSpPr>
                <a:spLocks noChangeArrowheads="1"/>
              </p:cNvSpPr>
              <p:nvPr/>
            </p:nvSpPr>
            <p:spPr bwMode="auto">
              <a:xfrm>
                <a:off x="1619" y="2646"/>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6" name="Oval 1120"/>
              <p:cNvSpPr>
                <a:spLocks noChangeArrowheads="1"/>
              </p:cNvSpPr>
              <p:nvPr/>
            </p:nvSpPr>
            <p:spPr bwMode="auto">
              <a:xfrm>
                <a:off x="1669" y="2599"/>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7" name="Oval 1121"/>
              <p:cNvSpPr>
                <a:spLocks noChangeArrowheads="1"/>
              </p:cNvSpPr>
              <p:nvPr/>
            </p:nvSpPr>
            <p:spPr bwMode="auto">
              <a:xfrm>
                <a:off x="1720" y="258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8" name="Oval 1122"/>
              <p:cNvSpPr>
                <a:spLocks noChangeArrowheads="1"/>
              </p:cNvSpPr>
              <p:nvPr/>
            </p:nvSpPr>
            <p:spPr bwMode="auto">
              <a:xfrm>
                <a:off x="1770" y="2585"/>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59" name="Oval 1123"/>
              <p:cNvSpPr>
                <a:spLocks noChangeArrowheads="1"/>
              </p:cNvSpPr>
              <p:nvPr/>
            </p:nvSpPr>
            <p:spPr bwMode="auto">
              <a:xfrm>
                <a:off x="1820" y="2524"/>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0" name="Oval 1124"/>
              <p:cNvSpPr>
                <a:spLocks noChangeArrowheads="1"/>
              </p:cNvSpPr>
              <p:nvPr/>
            </p:nvSpPr>
            <p:spPr bwMode="auto">
              <a:xfrm>
                <a:off x="1871" y="2502"/>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1" name="Oval 1125"/>
              <p:cNvSpPr>
                <a:spLocks noChangeArrowheads="1"/>
              </p:cNvSpPr>
              <p:nvPr/>
            </p:nvSpPr>
            <p:spPr bwMode="auto">
              <a:xfrm>
                <a:off x="1921" y="2502"/>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2" name="Oval 1126"/>
              <p:cNvSpPr>
                <a:spLocks noChangeArrowheads="1"/>
              </p:cNvSpPr>
              <p:nvPr/>
            </p:nvSpPr>
            <p:spPr bwMode="auto">
              <a:xfrm>
                <a:off x="1972" y="2495"/>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3" name="Oval 1127"/>
              <p:cNvSpPr>
                <a:spLocks noChangeArrowheads="1"/>
              </p:cNvSpPr>
              <p:nvPr/>
            </p:nvSpPr>
            <p:spPr bwMode="auto">
              <a:xfrm>
                <a:off x="2022" y="2430"/>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4" name="Oval 1128"/>
              <p:cNvSpPr>
                <a:spLocks noChangeArrowheads="1"/>
              </p:cNvSpPr>
              <p:nvPr/>
            </p:nvSpPr>
            <p:spPr bwMode="auto">
              <a:xfrm>
                <a:off x="2072" y="2398"/>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5" name="Oval 1129"/>
              <p:cNvSpPr>
                <a:spLocks noChangeArrowheads="1"/>
              </p:cNvSpPr>
              <p:nvPr/>
            </p:nvSpPr>
            <p:spPr bwMode="auto">
              <a:xfrm>
                <a:off x="2123" y="2383"/>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6" name="Oval 1130"/>
              <p:cNvSpPr>
                <a:spLocks noChangeArrowheads="1"/>
              </p:cNvSpPr>
              <p:nvPr/>
            </p:nvSpPr>
            <p:spPr bwMode="auto">
              <a:xfrm>
                <a:off x="2173" y="2369"/>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7" name="Oval 1131"/>
              <p:cNvSpPr>
                <a:spLocks noChangeArrowheads="1"/>
              </p:cNvSpPr>
              <p:nvPr/>
            </p:nvSpPr>
            <p:spPr bwMode="auto">
              <a:xfrm>
                <a:off x="2227" y="2376"/>
                <a:ext cx="22"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8" name="Oval 1132"/>
              <p:cNvSpPr>
                <a:spLocks noChangeArrowheads="1"/>
              </p:cNvSpPr>
              <p:nvPr/>
            </p:nvSpPr>
            <p:spPr bwMode="auto">
              <a:xfrm>
                <a:off x="2278" y="2336"/>
                <a:ext cx="21"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69" name="Oval 1133"/>
              <p:cNvSpPr>
                <a:spLocks noChangeArrowheads="1"/>
              </p:cNvSpPr>
              <p:nvPr/>
            </p:nvSpPr>
            <p:spPr bwMode="auto">
              <a:xfrm>
                <a:off x="2328" y="2329"/>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0" name="Oval 1134"/>
              <p:cNvSpPr>
                <a:spLocks noChangeArrowheads="1"/>
              </p:cNvSpPr>
              <p:nvPr/>
            </p:nvSpPr>
            <p:spPr bwMode="auto">
              <a:xfrm>
                <a:off x="2378" y="2293"/>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1" name="Oval 1135"/>
              <p:cNvSpPr>
                <a:spLocks noChangeArrowheads="1"/>
              </p:cNvSpPr>
              <p:nvPr/>
            </p:nvSpPr>
            <p:spPr bwMode="auto">
              <a:xfrm>
                <a:off x="2429" y="226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2" name="Oval 1136"/>
              <p:cNvSpPr>
                <a:spLocks noChangeArrowheads="1"/>
              </p:cNvSpPr>
              <p:nvPr/>
            </p:nvSpPr>
            <p:spPr bwMode="auto">
              <a:xfrm>
                <a:off x="2479" y="2243"/>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3" name="Oval 1137"/>
              <p:cNvSpPr>
                <a:spLocks noChangeArrowheads="1"/>
              </p:cNvSpPr>
              <p:nvPr/>
            </p:nvSpPr>
            <p:spPr bwMode="auto">
              <a:xfrm>
                <a:off x="2530" y="2232"/>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4" name="Oval 1138"/>
              <p:cNvSpPr>
                <a:spLocks noChangeArrowheads="1"/>
              </p:cNvSpPr>
              <p:nvPr/>
            </p:nvSpPr>
            <p:spPr bwMode="auto">
              <a:xfrm>
                <a:off x="2580" y="2246"/>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5" name="Oval 1139"/>
              <p:cNvSpPr>
                <a:spLocks noChangeArrowheads="1"/>
              </p:cNvSpPr>
              <p:nvPr/>
            </p:nvSpPr>
            <p:spPr bwMode="auto">
              <a:xfrm>
                <a:off x="2630" y="2225"/>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6" name="Oval 1140"/>
              <p:cNvSpPr>
                <a:spLocks noChangeArrowheads="1"/>
              </p:cNvSpPr>
              <p:nvPr/>
            </p:nvSpPr>
            <p:spPr bwMode="auto">
              <a:xfrm>
                <a:off x="2681" y="2182"/>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7" name="Oval 1141"/>
              <p:cNvSpPr>
                <a:spLocks noChangeArrowheads="1"/>
              </p:cNvSpPr>
              <p:nvPr/>
            </p:nvSpPr>
            <p:spPr bwMode="auto">
              <a:xfrm>
                <a:off x="2731" y="2182"/>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8" name="Oval 1142"/>
              <p:cNvSpPr>
                <a:spLocks noChangeArrowheads="1"/>
              </p:cNvSpPr>
              <p:nvPr/>
            </p:nvSpPr>
            <p:spPr bwMode="auto">
              <a:xfrm>
                <a:off x="2782" y="217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9" name="Oval 1143"/>
              <p:cNvSpPr>
                <a:spLocks noChangeArrowheads="1"/>
              </p:cNvSpPr>
              <p:nvPr/>
            </p:nvSpPr>
            <p:spPr bwMode="auto">
              <a:xfrm>
                <a:off x="2832" y="2110"/>
                <a:ext cx="25" cy="21"/>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0" name="Oval 1144"/>
              <p:cNvSpPr>
                <a:spLocks noChangeArrowheads="1"/>
              </p:cNvSpPr>
              <p:nvPr/>
            </p:nvSpPr>
            <p:spPr bwMode="auto">
              <a:xfrm>
                <a:off x="2882" y="2102"/>
                <a:ext cx="26"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1" name="Oval 1145"/>
              <p:cNvSpPr>
                <a:spLocks noChangeArrowheads="1"/>
              </p:cNvSpPr>
              <p:nvPr/>
            </p:nvSpPr>
            <p:spPr bwMode="auto">
              <a:xfrm>
                <a:off x="2933" y="2120"/>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2" name="Oval 1146"/>
              <p:cNvSpPr>
                <a:spLocks noChangeArrowheads="1"/>
              </p:cNvSpPr>
              <p:nvPr/>
            </p:nvSpPr>
            <p:spPr bwMode="auto">
              <a:xfrm>
                <a:off x="2983" y="2077"/>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3" name="Oval 1147"/>
              <p:cNvSpPr>
                <a:spLocks noChangeArrowheads="1"/>
              </p:cNvSpPr>
              <p:nvPr/>
            </p:nvSpPr>
            <p:spPr bwMode="auto">
              <a:xfrm>
                <a:off x="3034" y="2088"/>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4" name="Oval 1148"/>
              <p:cNvSpPr>
                <a:spLocks noChangeArrowheads="1"/>
              </p:cNvSpPr>
              <p:nvPr/>
            </p:nvSpPr>
            <p:spPr bwMode="auto">
              <a:xfrm>
                <a:off x="3084" y="2063"/>
                <a:ext cx="25" cy="21"/>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5" name="Oval 1149"/>
              <p:cNvSpPr>
                <a:spLocks noChangeArrowheads="1"/>
              </p:cNvSpPr>
              <p:nvPr/>
            </p:nvSpPr>
            <p:spPr bwMode="auto">
              <a:xfrm>
                <a:off x="3134" y="1991"/>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6" name="Oval 1150"/>
              <p:cNvSpPr>
                <a:spLocks noChangeArrowheads="1"/>
              </p:cNvSpPr>
              <p:nvPr/>
            </p:nvSpPr>
            <p:spPr bwMode="auto">
              <a:xfrm>
                <a:off x="3185" y="2034"/>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7" name="Oval 1151"/>
              <p:cNvSpPr>
                <a:spLocks noChangeArrowheads="1"/>
              </p:cNvSpPr>
              <p:nvPr/>
            </p:nvSpPr>
            <p:spPr bwMode="auto">
              <a:xfrm>
                <a:off x="3235" y="2009"/>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8" name="Oval 1152"/>
              <p:cNvSpPr>
                <a:spLocks noChangeArrowheads="1"/>
              </p:cNvSpPr>
              <p:nvPr/>
            </p:nvSpPr>
            <p:spPr bwMode="auto">
              <a:xfrm>
                <a:off x="3286" y="2009"/>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9" name="Oval 1153"/>
              <p:cNvSpPr>
                <a:spLocks noChangeArrowheads="1"/>
              </p:cNvSpPr>
              <p:nvPr/>
            </p:nvSpPr>
            <p:spPr bwMode="auto">
              <a:xfrm>
                <a:off x="3336" y="1962"/>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0" name="Oval 1154"/>
              <p:cNvSpPr>
                <a:spLocks noChangeArrowheads="1"/>
              </p:cNvSpPr>
              <p:nvPr/>
            </p:nvSpPr>
            <p:spPr bwMode="auto">
              <a:xfrm>
                <a:off x="3386" y="1958"/>
                <a:ext cx="26"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1" name="Oval 1155"/>
              <p:cNvSpPr>
                <a:spLocks noChangeArrowheads="1"/>
              </p:cNvSpPr>
              <p:nvPr/>
            </p:nvSpPr>
            <p:spPr bwMode="auto">
              <a:xfrm>
                <a:off x="3437" y="1984"/>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2" name="Oval 1156"/>
              <p:cNvSpPr>
                <a:spLocks noChangeArrowheads="1"/>
              </p:cNvSpPr>
              <p:nvPr/>
            </p:nvSpPr>
            <p:spPr bwMode="auto">
              <a:xfrm>
                <a:off x="3487" y="1933"/>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3" name="Oval 1157"/>
              <p:cNvSpPr>
                <a:spLocks noChangeArrowheads="1"/>
              </p:cNvSpPr>
              <p:nvPr/>
            </p:nvSpPr>
            <p:spPr bwMode="auto">
              <a:xfrm>
                <a:off x="3538" y="1894"/>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4" name="Oval 1158"/>
              <p:cNvSpPr>
                <a:spLocks noChangeArrowheads="1"/>
              </p:cNvSpPr>
              <p:nvPr/>
            </p:nvSpPr>
            <p:spPr bwMode="auto">
              <a:xfrm>
                <a:off x="3588" y="1879"/>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5" name="Oval 1159"/>
              <p:cNvSpPr>
                <a:spLocks noChangeArrowheads="1"/>
              </p:cNvSpPr>
              <p:nvPr/>
            </p:nvSpPr>
            <p:spPr bwMode="auto">
              <a:xfrm>
                <a:off x="3638" y="1865"/>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6" name="Oval 1160"/>
              <p:cNvSpPr>
                <a:spLocks noChangeArrowheads="1"/>
              </p:cNvSpPr>
              <p:nvPr/>
            </p:nvSpPr>
            <p:spPr bwMode="auto">
              <a:xfrm>
                <a:off x="3689" y="1858"/>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7" name="Oval 1161"/>
              <p:cNvSpPr>
                <a:spLocks noChangeArrowheads="1"/>
              </p:cNvSpPr>
              <p:nvPr/>
            </p:nvSpPr>
            <p:spPr bwMode="auto">
              <a:xfrm>
                <a:off x="3739" y="1850"/>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8" name="Oval 1162"/>
              <p:cNvSpPr>
                <a:spLocks noChangeArrowheads="1"/>
              </p:cNvSpPr>
              <p:nvPr/>
            </p:nvSpPr>
            <p:spPr bwMode="auto">
              <a:xfrm>
                <a:off x="3790" y="1829"/>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9" name="Oval 1163"/>
              <p:cNvSpPr>
                <a:spLocks noChangeArrowheads="1"/>
              </p:cNvSpPr>
              <p:nvPr/>
            </p:nvSpPr>
            <p:spPr bwMode="auto">
              <a:xfrm>
                <a:off x="3840" y="1796"/>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00" name="Oval 1164"/>
              <p:cNvSpPr>
                <a:spLocks noChangeArrowheads="1"/>
              </p:cNvSpPr>
              <p:nvPr/>
            </p:nvSpPr>
            <p:spPr bwMode="auto">
              <a:xfrm>
                <a:off x="3894" y="1786"/>
                <a:ext cx="22"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01" name="Oval 1165"/>
              <p:cNvSpPr>
                <a:spLocks noChangeArrowheads="1"/>
              </p:cNvSpPr>
              <p:nvPr/>
            </p:nvSpPr>
            <p:spPr bwMode="auto">
              <a:xfrm>
                <a:off x="3944" y="1800"/>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02" name="Oval 1166"/>
              <p:cNvSpPr>
                <a:spLocks noChangeArrowheads="1"/>
              </p:cNvSpPr>
              <p:nvPr/>
            </p:nvSpPr>
            <p:spPr bwMode="auto">
              <a:xfrm>
                <a:off x="3995" y="1760"/>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03" name="Oval 1167"/>
              <p:cNvSpPr>
                <a:spLocks noChangeArrowheads="1"/>
              </p:cNvSpPr>
              <p:nvPr/>
            </p:nvSpPr>
            <p:spPr bwMode="auto">
              <a:xfrm>
                <a:off x="4045" y="1775"/>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04" name="Oval 1168"/>
              <p:cNvSpPr>
                <a:spLocks noChangeArrowheads="1"/>
              </p:cNvSpPr>
              <p:nvPr/>
            </p:nvSpPr>
            <p:spPr bwMode="auto">
              <a:xfrm>
                <a:off x="4096" y="1735"/>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05" name="Oval 1169"/>
              <p:cNvSpPr>
                <a:spLocks noChangeArrowheads="1"/>
              </p:cNvSpPr>
              <p:nvPr/>
            </p:nvSpPr>
            <p:spPr bwMode="auto">
              <a:xfrm>
                <a:off x="4146" y="1714"/>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06" name="Oval 1170"/>
              <p:cNvSpPr>
                <a:spLocks noChangeArrowheads="1"/>
              </p:cNvSpPr>
              <p:nvPr/>
            </p:nvSpPr>
            <p:spPr bwMode="auto">
              <a:xfrm>
                <a:off x="4196" y="1717"/>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07" name="Oval 1171"/>
              <p:cNvSpPr>
                <a:spLocks noChangeArrowheads="1"/>
              </p:cNvSpPr>
              <p:nvPr/>
            </p:nvSpPr>
            <p:spPr bwMode="auto">
              <a:xfrm>
                <a:off x="4247" y="1674"/>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08" name="Oval 1172"/>
              <p:cNvSpPr>
                <a:spLocks noChangeArrowheads="1"/>
              </p:cNvSpPr>
              <p:nvPr/>
            </p:nvSpPr>
            <p:spPr bwMode="auto">
              <a:xfrm>
                <a:off x="4297" y="163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09" name="Oval 1173"/>
              <p:cNvSpPr>
                <a:spLocks noChangeArrowheads="1"/>
              </p:cNvSpPr>
              <p:nvPr/>
            </p:nvSpPr>
            <p:spPr bwMode="auto">
              <a:xfrm>
                <a:off x="4348" y="1627"/>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0" name="Oval 1174"/>
              <p:cNvSpPr>
                <a:spLocks noChangeArrowheads="1"/>
              </p:cNvSpPr>
              <p:nvPr/>
            </p:nvSpPr>
            <p:spPr bwMode="auto">
              <a:xfrm>
                <a:off x="4398" y="1652"/>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1" name="Oval 1175"/>
              <p:cNvSpPr>
                <a:spLocks noChangeArrowheads="1"/>
              </p:cNvSpPr>
              <p:nvPr/>
            </p:nvSpPr>
            <p:spPr bwMode="auto">
              <a:xfrm>
                <a:off x="4448" y="1598"/>
                <a:ext cx="26"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2" name="Oval 1176"/>
              <p:cNvSpPr>
                <a:spLocks noChangeArrowheads="1"/>
              </p:cNvSpPr>
              <p:nvPr/>
            </p:nvSpPr>
            <p:spPr bwMode="auto">
              <a:xfrm>
                <a:off x="4499" y="1559"/>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3" name="Oval 1177"/>
              <p:cNvSpPr>
                <a:spLocks noChangeArrowheads="1"/>
              </p:cNvSpPr>
              <p:nvPr/>
            </p:nvSpPr>
            <p:spPr bwMode="auto">
              <a:xfrm>
                <a:off x="4549" y="1544"/>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4" name="Oval 1178"/>
              <p:cNvSpPr>
                <a:spLocks noChangeArrowheads="1"/>
              </p:cNvSpPr>
              <p:nvPr/>
            </p:nvSpPr>
            <p:spPr bwMode="auto">
              <a:xfrm>
                <a:off x="4600" y="1537"/>
                <a:ext cx="25" cy="22"/>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5" name="Oval 1179"/>
              <p:cNvSpPr>
                <a:spLocks noChangeArrowheads="1"/>
              </p:cNvSpPr>
              <p:nvPr/>
            </p:nvSpPr>
            <p:spPr bwMode="auto">
              <a:xfrm>
                <a:off x="4650" y="154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6" name="Oval 1180"/>
              <p:cNvSpPr>
                <a:spLocks noChangeArrowheads="1"/>
              </p:cNvSpPr>
              <p:nvPr/>
            </p:nvSpPr>
            <p:spPr bwMode="auto">
              <a:xfrm>
                <a:off x="4700" y="1501"/>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7" name="Oval 1181"/>
              <p:cNvSpPr>
                <a:spLocks noChangeArrowheads="1"/>
              </p:cNvSpPr>
              <p:nvPr/>
            </p:nvSpPr>
            <p:spPr bwMode="auto">
              <a:xfrm>
                <a:off x="4751" y="1472"/>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8" name="Oval 1182"/>
              <p:cNvSpPr>
                <a:spLocks noChangeArrowheads="1"/>
              </p:cNvSpPr>
              <p:nvPr/>
            </p:nvSpPr>
            <p:spPr bwMode="auto">
              <a:xfrm>
                <a:off x="4801" y="145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19" name="Oval 1183"/>
              <p:cNvSpPr>
                <a:spLocks noChangeArrowheads="1"/>
              </p:cNvSpPr>
              <p:nvPr/>
            </p:nvSpPr>
            <p:spPr bwMode="auto">
              <a:xfrm>
                <a:off x="4852" y="1462"/>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0" name="Oval 1184"/>
              <p:cNvSpPr>
                <a:spLocks noChangeArrowheads="1"/>
              </p:cNvSpPr>
              <p:nvPr/>
            </p:nvSpPr>
            <p:spPr bwMode="auto">
              <a:xfrm>
                <a:off x="4902" y="1415"/>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1" name="Oval 1185"/>
              <p:cNvSpPr>
                <a:spLocks noChangeArrowheads="1"/>
              </p:cNvSpPr>
              <p:nvPr/>
            </p:nvSpPr>
            <p:spPr bwMode="auto">
              <a:xfrm>
                <a:off x="4952" y="1400"/>
                <a:ext cx="26"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2" name="Oval 1186"/>
              <p:cNvSpPr>
                <a:spLocks noChangeArrowheads="1"/>
              </p:cNvSpPr>
              <p:nvPr/>
            </p:nvSpPr>
            <p:spPr bwMode="auto">
              <a:xfrm>
                <a:off x="5003" y="1375"/>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3" name="Oval 1187"/>
              <p:cNvSpPr>
                <a:spLocks noChangeArrowheads="1"/>
              </p:cNvSpPr>
              <p:nvPr/>
            </p:nvSpPr>
            <p:spPr bwMode="auto">
              <a:xfrm>
                <a:off x="5053" y="1372"/>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4" name="Oval 1188"/>
              <p:cNvSpPr>
                <a:spLocks noChangeArrowheads="1"/>
              </p:cNvSpPr>
              <p:nvPr/>
            </p:nvSpPr>
            <p:spPr bwMode="auto">
              <a:xfrm>
                <a:off x="5104" y="1325"/>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5" name="Oval 1189"/>
              <p:cNvSpPr>
                <a:spLocks noChangeArrowheads="1"/>
              </p:cNvSpPr>
              <p:nvPr/>
            </p:nvSpPr>
            <p:spPr bwMode="auto">
              <a:xfrm>
                <a:off x="5154" y="1325"/>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6" name="Oval 1190"/>
              <p:cNvSpPr>
                <a:spLocks noChangeArrowheads="1"/>
              </p:cNvSpPr>
              <p:nvPr/>
            </p:nvSpPr>
            <p:spPr bwMode="auto">
              <a:xfrm>
                <a:off x="5204" y="1292"/>
                <a:ext cx="26"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7" name="Oval 1191"/>
              <p:cNvSpPr>
                <a:spLocks noChangeArrowheads="1"/>
              </p:cNvSpPr>
              <p:nvPr/>
            </p:nvSpPr>
            <p:spPr bwMode="auto">
              <a:xfrm>
                <a:off x="5255" y="127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8" name="Oval 1192"/>
              <p:cNvSpPr>
                <a:spLocks noChangeArrowheads="1"/>
              </p:cNvSpPr>
              <p:nvPr/>
            </p:nvSpPr>
            <p:spPr bwMode="auto">
              <a:xfrm>
                <a:off x="5305" y="1264"/>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29" name="Oval 1193"/>
              <p:cNvSpPr>
                <a:spLocks noChangeArrowheads="1"/>
              </p:cNvSpPr>
              <p:nvPr/>
            </p:nvSpPr>
            <p:spPr bwMode="auto">
              <a:xfrm>
                <a:off x="5356" y="1224"/>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0" name="Oval 1194"/>
              <p:cNvSpPr>
                <a:spLocks noChangeArrowheads="1"/>
              </p:cNvSpPr>
              <p:nvPr/>
            </p:nvSpPr>
            <p:spPr bwMode="auto">
              <a:xfrm>
                <a:off x="5406" y="1213"/>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1" name="Oval 1195"/>
              <p:cNvSpPr>
                <a:spLocks noChangeArrowheads="1"/>
              </p:cNvSpPr>
              <p:nvPr/>
            </p:nvSpPr>
            <p:spPr bwMode="auto">
              <a:xfrm>
                <a:off x="5456" y="1202"/>
                <a:ext cx="26"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2" name="Oval 1196"/>
              <p:cNvSpPr>
                <a:spLocks noChangeArrowheads="1"/>
              </p:cNvSpPr>
              <p:nvPr/>
            </p:nvSpPr>
            <p:spPr bwMode="auto">
              <a:xfrm>
                <a:off x="5507" y="1188"/>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3" name="Oval 1197"/>
              <p:cNvSpPr>
                <a:spLocks noChangeArrowheads="1"/>
              </p:cNvSpPr>
              <p:nvPr/>
            </p:nvSpPr>
            <p:spPr bwMode="auto">
              <a:xfrm>
                <a:off x="5557" y="1148"/>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4" name="Oval 1198"/>
              <p:cNvSpPr>
                <a:spLocks noChangeArrowheads="1"/>
              </p:cNvSpPr>
              <p:nvPr/>
            </p:nvSpPr>
            <p:spPr bwMode="auto">
              <a:xfrm>
                <a:off x="5608" y="1112"/>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5" name="Oval 1199"/>
              <p:cNvSpPr>
                <a:spLocks noChangeArrowheads="1"/>
              </p:cNvSpPr>
              <p:nvPr/>
            </p:nvSpPr>
            <p:spPr bwMode="auto">
              <a:xfrm>
                <a:off x="5662" y="1087"/>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6" name="Oval 1200"/>
              <p:cNvSpPr>
                <a:spLocks noChangeArrowheads="1"/>
              </p:cNvSpPr>
              <p:nvPr/>
            </p:nvSpPr>
            <p:spPr bwMode="auto">
              <a:xfrm>
                <a:off x="5712" y="1094"/>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7" name="Oval 1201"/>
              <p:cNvSpPr>
                <a:spLocks noChangeArrowheads="1"/>
              </p:cNvSpPr>
              <p:nvPr/>
            </p:nvSpPr>
            <p:spPr bwMode="auto">
              <a:xfrm>
                <a:off x="5762" y="1066"/>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8" name="Oval 1202"/>
              <p:cNvSpPr>
                <a:spLocks noChangeArrowheads="1"/>
              </p:cNvSpPr>
              <p:nvPr/>
            </p:nvSpPr>
            <p:spPr bwMode="auto">
              <a:xfrm>
                <a:off x="5813" y="1040"/>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39" name="Oval 1203"/>
              <p:cNvSpPr>
                <a:spLocks noChangeArrowheads="1"/>
              </p:cNvSpPr>
              <p:nvPr/>
            </p:nvSpPr>
            <p:spPr bwMode="auto">
              <a:xfrm>
                <a:off x="5863" y="1033"/>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0" name="Oval 1204"/>
              <p:cNvSpPr>
                <a:spLocks noChangeArrowheads="1"/>
              </p:cNvSpPr>
              <p:nvPr/>
            </p:nvSpPr>
            <p:spPr bwMode="auto">
              <a:xfrm>
                <a:off x="5914" y="1001"/>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1" name="Oval 1205"/>
              <p:cNvSpPr>
                <a:spLocks noChangeArrowheads="1"/>
              </p:cNvSpPr>
              <p:nvPr/>
            </p:nvSpPr>
            <p:spPr bwMode="auto">
              <a:xfrm>
                <a:off x="5964" y="986"/>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2" name="Oval 1206"/>
              <p:cNvSpPr>
                <a:spLocks noChangeArrowheads="1"/>
              </p:cNvSpPr>
              <p:nvPr/>
            </p:nvSpPr>
            <p:spPr bwMode="auto">
              <a:xfrm>
                <a:off x="6014" y="961"/>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3" name="Oval 1207"/>
              <p:cNvSpPr>
                <a:spLocks noChangeArrowheads="1"/>
              </p:cNvSpPr>
              <p:nvPr/>
            </p:nvSpPr>
            <p:spPr bwMode="auto">
              <a:xfrm>
                <a:off x="6065" y="929"/>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4" name="Oval 1208"/>
              <p:cNvSpPr>
                <a:spLocks noChangeArrowheads="1"/>
              </p:cNvSpPr>
              <p:nvPr/>
            </p:nvSpPr>
            <p:spPr bwMode="auto">
              <a:xfrm>
                <a:off x="6115" y="914"/>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5" name="Oval 1209"/>
              <p:cNvSpPr>
                <a:spLocks noChangeArrowheads="1"/>
              </p:cNvSpPr>
              <p:nvPr/>
            </p:nvSpPr>
            <p:spPr bwMode="auto">
              <a:xfrm>
                <a:off x="6166" y="882"/>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6" name="Oval 1210"/>
              <p:cNvSpPr>
                <a:spLocks noChangeArrowheads="1"/>
              </p:cNvSpPr>
              <p:nvPr/>
            </p:nvSpPr>
            <p:spPr bwMode="auto">
              <a:xfrm>
                <a:off x="6216" y="889"/>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7" name="Oval 1211"/>
              <p:cNvSpPr>
                <a:spLocks noChangeArrowheads="1"/>
              </p:cNvSpPr>
              <p:nvPr/>
            </p:nvSpPr>
            <p:spPr bwMode="auto">
              <a:xfrm>
                <a:off x="6266" y="860"/>
                <a:ext cx="26"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8" name="Oval 1212"/>
              <p:cNvSpPr>
                <a:spLocks noChangeArrowheads="1"/>
              </p:cNvSpPr>
              <p:nvPr/>
            </p:nvSpPr>
            <p:spPr bwMode="auto">
              <a:xfrm>
                <a:off x="6317" y="832"/>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49" name="Oval 1213"/>
              <p:cNvSpPr>
                <a:spLocks noChangeArrowheads="1"/>
              </p:cNvSpPr>
              <p:nvPr/>
            </p:nvSpPr>
            <p:spPr bwMode="auto">
              <a:xfrm>
                <a:off x="6367" y="817"/>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0" name="Oval 1214"/>
              <p:cNvSpPr>
                <a:spLocks noChangeArrowheads="1"/>
              </p:cNvSpPr>
              <p:nvPr/>
            </p:nvSpPr>
            <p:spPr bwMode="auto">
              <a:xfrm>
                <a:off x="6418" y="806"/>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1" name="Oval 1215"/>
              <p:cNvSpPr>
                <a:spLocks noChangeArrowheads="1"/>
              </p:cNvSpPr>
              <p:nvPr/>
            </p:nvSpPr>
            <p:spPr bwMode="auto">
              <a:xfrm>
                <a:off x="6468" y="770"/>
                <a:ext cx="25" cy="2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2" name="Oval 1216"/>
              <p:cNvSpPr>
                <a:spLocks noChangeArrowheads="1"/>
              </p:cNvSpPr>
              <p:nvPr/>
            </p:nvSpPr>
            <p:spPr bwMode="auto">
              <a:xfrm>
                <a:off x="6518" y="760"/>
                <a:ext cx="26"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3" name="Oval 1217"/>
              <p:cNvSpPr>
                <a:spLocks noChangeArrowheads="1"/>
              </p:cNvSpPr>
              <p:nvPr/>
            </p:nvSpPr>
            <p:spPr bwMode="auto">
              <a:xfrm>
                <a:off x="6569" y="760"/>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4" name="Freeform 1218"/>
              <p:cNvSpPr>
                <a:spLocks/>
              </p:cNvSpPr>
              <p:nvPr/>
            </p:nvSpPr>
            <p:spPr bwMode="auto">
              <a:xfrm>
                <a:off x="1558" y="2916"/>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5" name="Freeform 1219"/>
              <p:cNvSpPr>
                <a:spLocks/>
              </p:cNvSpPr>
              <p:nvPr/>
            </p:nvSpPr>
            <p:spPr bwMode="auto">
              <a:xfrm>
                <a:off x="1608" y="2790"/>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6" name="Freeform 1220"/>
              <p:cNvSpPr>
                <a:spLocks/>
              </p:cNvSpPr>
              <p:nvPr/>
            </p:nvSpPr>
            <p:spPr bwMode="auto">
              <a:xfrm>
                <a:off x="1658" y="2740"/>
                <a:ext cx="47" cy="39"/>
              </a:xfrm>
              <a:custGeom>
                <a:avLst/>
                <a:gdLst>
                  <a:gd name="T0" fmla="*/ 26 w 47"/>
                  <a:gd name="T1" fmla="*/ 0 h 39"/>
                  <a:gd name="T2" fmla="*/ 0 w 47"/>
                  <a:gd name="T3" fmla="*/ 39 h 39"/>
                  <a:gd name="T4" fmla="*/ 47 w 47"/>
                  <a:gd name="T5" fmla="*/ 39 h 39"/>
                  <a:gd name="T6" fmla="*/ 26 w 47"/>
                  <a:gd name="T7" fmla="*/ 0 h 39"/>
                </a:gdLst>
                <a:ahLst/>
                <a:cxnLst>
                  <a:cxn ang="0">
                    <a:pos x="T0" y="T1"/>
                  </a:cxn>
                  <a:cxn ang="0">
                    <a:pos x="T2" y="T3"/>
                  </a:cxn>
                  <a:cxn ang="0">
                    <a:pos x="T4" y="T5"/>
                  </a:cxn>
                  <a:cxn ang="0">
                    <a:pos x="T6" y="T7"/>
                  </a:cxn>
                </a:cxnLst>
                <a:rect l="0" t="0" r="r" b="b"/>
                <a:pathLst>
                  <a:path w="47" h="39">
                    <a:moveTo>
                      <a:pt x="26" y="0"/>
                    </a:moveTo>
                    <a:lnTo>
                      <a:pt x="0" y="39"/>
                    </a:lnTo>
                    <a:lnTo>
                      <a:pt x="47" y="39"/>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7" name="Freeform 1221"/>
              <p:cNvSpPr>
                <a:spLocks/>
              </p:cNvSpPr>
              <p:nvPr/>
            </p:nvSpPr>
            <p:spPr bwMode="auto">
              <a:xfrm>
                <a:off x="1709" y="2729"/>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8" name="Freeform 1222"/>
              <p:cNvSpPr>
                <a:spLocks/>
              </p:cNvSpPr>
              <p:nvPr/>
            </p:nvSpPr>
            <p:spPr bwMode="auto">
              <a:xfrm>
                <a:off x="1759" y="2700"/>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59" name="Freeform 1223"/>
              <p:cNvSpPr>
                <a:spLocks/>
              </p:cNvSpPr>
              <p:nvPr/>
            </p:nvSpPr>
            <p:spPr bwMode="auto">
              <a:xfrm>
                <a:off x="1810" y="2704"/>
                <a:ext cx="46" cy="43"/>
              </a:xfrm>
              <a:custGeom>
                <a:avLst/>
                <a:gdLst>
                  <a:gd name="T0" fmla="*/ 25 w 46"/>
                  <a:gd name="T1" fmla="*/ 0 h 43"/>
                  <a:gd name="T2" fmla="*/ 0 w 46"/>
                  <a:gd name="T3" fmla="*/ 43 h 43"/>
                  <a:gd name="T4" fmla="*/ 46 w 46"/>
                  <a:gd name="T5" fmla="*/ 43 h 43"/>
                  <a:gd name="T6" fmla="*/ 25 w 46"/>
                  <a:gd name="T7" fmla="*/ 0 h 43"/>
                </a:gdLst>
                <a:ahLst/>
                <a:cxnLst>
                  <a:cxn ang="0">
                    <a:pos x="T0" y="T1"/>
                  </a:cxn>
                  <a:cxn ang="0">
                    <a:pos x="T2" y="T3"/>
                  </a:cxn>
                  <a:cxn ang="0">
                    <a:pos x="T4" y="T5"/>
                  </a:cxn>
                  <a:cxn ang="0">
                    <a:pos x="T6" y="T7"/>
                  </a:cxn>
                </a:cxnLst>
                <a:rect l="0" t="0" r="r" b="b"/>
                <a:pathLst>
                  <a:path w="46" h="43">
                    <a:moveTo>
                      <a:pt x="25" y="0"/>
                    </a:moveTo>
                    <a:lnTo>
                      <a:pt x="0" y="43"/>
                    </a:lnTo>
                    <a:lnTo>
                      <a:pt x="46"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0" name="Freeform 1224"/>
              <p:cNvSpPr>
                <a:spLocks/>
              </p:cNvSpPr>
              <p:nvPr/>
            </p:nvSpPr>
            <p:spPr bwMode="auto">
              <a:xfrm>
                <a:off x="1860" y="2707"/>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1" name="Freeform 1225"/>
              <p:cNvSpPr>
                <a:spLocks/>
              </p:cNvSpPr>
              <p:nvPr/>
            </p:nvSpPr>
            <p:spPr bwMode="auto">
              <a:xfrm>
                <a:off x="1910" y="2610"/>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2" name="Freeform 1226"/>
              <p:cNvSpPr>
                <a:spLocks/>
              </p:cNvSpPr>
              <p:nvPr/>
            </p:nvSpPr>
            <p:spPr bwMode="auto">
              <a:xfrm>
                <a:off x="1961" y="2592"/>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3" name="Freeform 1227"/>
              <p:cNvSpPr>
                <a:spLocks/>
              </p:cNvSpPr>
              <p:nvPr/>
            </p:nvSpPr>
            <p:spPr bwMode="auto">
              <a:xfrm>
                <a:off x="2011" y="2552"/>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4" name="Freeform 1228"/>
              <p:cNvSpPr>
                <a:spLocks/>
              </p:cNvSpPr>
              <p:nvPr/>
            </p:nvSpPr>
            <p:spPr bwMode="auto">
              <a:xfrm>
                <a:off x="2062" y="2581"/>
                <a:ext cx="46" cy="43"/>
              </a:xfrm>
              <a:custGeom>
                <a:avLst/>
                <a:gdLst>
                  <a:gd name="T0" fmla="*/ 25 w 46"/>
                  <a:gd name="T1" fmla="*/ 0 h 43"/>
                  <a:gd name="T2" fmla="*/ 0 w 46"/>
                  <a:gd name="T3" fmla="*/ 43 h 43"/>
                  <a:gd name="T4" fmla="*/ 46 w 46"/>
                  <a:gd name="T5" fmla="*/ 43 h 43"/>
                  <a:gd name="T6" fmla="*/ 25 w 46"/>
                  <a:gd name="T7" fmla="*/ 0 h 43"/>
                </a:gdLst>
                <a:ahLst/>
                <a:cxnLst>
                  <a:cxn ang="0">
                    <a:pos x="T0" y="T1"/>
                  </a:cxn>
                  <a:cxn ang="0">
                    <a:pos x="T2" y="T3"/>
                  </a:cxn>
                  <a:cxn ang="0">
                    <a:pos x="T4" y="T5"/>
                  </a:cxn>
                  <a:cxn ang="0">
                    <a:pos x="T6" y="T7"/>
                  </a:cxn>
                </a:cxnLst>
                <a:rect l="0" t="0" r="r" b="b"/>
                <a:pathLst>
                  <a:path w="46" h="43">
                    <a:moveTo>
                      <a:pt x="25" y="0"/>
                    </a:moveTo>
                    <a:lnTo>
                      <a:pt x="0" y="43"/>
                    </a:lnTo>
                    <a:lnTo>
                      <a:pt x="46"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5" name="Freeform 1229"/>
              <p:cNvSpPr>
                <a:spLocks/>
              </p:cNvSpPr>
              <p:nvPr/>
            </p:nvSpPr>
            <p:spPr bwMode="auto">
              <a:xfrm>
                <a:off x="2112" y="2549"/>
                <a:ext cx="50" cy="39"/>
              </a:xfrm>
              <a:custGeom>
                <a:avLst/>
                <a:gdLst>
                  <a:gd name="T0" fmla="*/ 25 w 50"/>
                  <a:gd name="T1" fmla="*/ 0 h 39"/>
                  <a:gd name="T2" fmla="*/ 0 w 50"/>
                  <a:gd name="T3" fmla="*/ 39 h 39"/>
                  <a:gd name="T4" fmla="*/ 50 w 50"/>
                  <a:gd name="T5" fmla="*/ 39 h 39"/>
                  <a:gd name="T6" fmla="*/ 25 w 50"/>
                  <a:gd name="T7" fmla="*/ 0 h 39"/>
                </a:gdLst>
                <a:ahLst/>
                <a:cxnLst>
                  <a:cxn ang="0">
                    <a:pos x="T0" y="T1"/>
                  </a:cxn>
                  <a:cxn ang="0">
                    <a:pos x="T2" y="T3"/>
                  </a:cxn>
                  <a:cxn ang="0">
                    <a:pos x="T4" y="T5"/>
                  </a:cxn>
                  <a:cxn ang="0">
                    <a:pos x="T6" y="T7"/>
                  </a:cxn>
                </a:cxnLst>
                <a:rect l="0" t="0" r="r" b="b"/>
                <a:pathLst>
                  <a:path w="50" h="39">
                    <a:moveTo>
                      <a:pt x="25" y="0"/>
                    </a:moveTo>
                    <a:lnTo>
                      <a:pt x="0" y="39"/>
                    </a:lnTo>
                    <a:lnTo>
                      <a:pt x="50" y="39"/>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6" name="Freeform 1230"/>
              <p:cNvSpPr>
                <a:spLocks/>
              </p:cNvSpPr>
              <p:nvPr/>
            </p:nvSpPr>
            <p:spPr bwMode="auto">
              <a:xfrm>
                <a:off x="2162" y="2455"/>
                <a:ext cx="51" cy="40"/>
              </a:xfrm>
              <a:custGeom>
                <a:avLst/>
                <a:gdLst>
                  <a:gd name="T0" fmla="*/ 26 w 51"/>
                  <a:gd name="T1" fmla="*/ 0 h 40"/>
                  <a:gd name="T2" fmla="*/ 0 w 51"/>
                  <a:gd name="T3" fmla="*/ 40 h 40"/>
                  <a:gd name="T4" fmla="*/ 51 w 51"/>
                  <a:gd name="T5" fmla="*/ 40 h 40"/>
                  <a:gd name="T6" fmla="*/ 26 w 51"/>
                  <a:gd name="T7" fmla="*/ 0 h 40"/>
                </a:gdLst>
                <a:ahLst/>
                <a:cxnLst>
                  <a:cxn ang="0">
                    <a:pos x="T0" y="T1"/>
                  </a:cxn>
                  <a:cxn ang="0">
                    <a:pos x="T2" y="T3"/>
                  </a:cxn>
                  <a:cxn ang="0">
                    <a:pos x="T4" y="T5"/>
                  </a:cxn>
                  <a:cxn ang="0">
                    <a:pos x="T6" y="T7"/>
                  </a:cxn>
                </a:cxnLst>
                <a:rect l="0" t="0" r="r" b="b"/>
                <a:pathLst>
                  <a:path w="51" h="40">
                    <a:moveTo>
                      <a:pt x="26" y="0"/>
                    </a:moveTo>
                    <a:lnTo>
                      <a:pt x="0" y="40"/>
                    </a:lnTo>
                    <a:lnTo>
                      <a:pt x="51" y="40"/>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7" name="Freeform 1231"/>
              <p:cNvSpPr>
                <a:spLocks/>
              </p:cNvSpPr>
              <p:nvPr/>
            </p:nvSpPr>
            <p:spPr bwMode="auto">
              <a:xfrm>
                <a:off x="2213" y="2488"/>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8" name="Freeform 1232"/>
              <p:cNvSpPr>
                <a:spLocks/>
              </p:cNvSpPr>
              <p:nvPr/>
            </p:nvSpPr>
            <p:spPr bwMode="auto">
              <a:xfrm>
                <a:off x="2263" y="2542"/>
                <a:ext cx="51" cy="43"/>
              </a:xfrm>
              <a:custGeom>
                <a:avLst/>
                <a:gdLst>
                  <a:gd name="T0" fmla="*/ 25 w 51"/>
                  <a:gd name="T1" fmla="*/ 0 h 43"/>
                  <a:gd name="T2" fmla="*/ 0 w 51"/>
                  <a:gd name="T3" fmla="*/ 43 h 43"/>
                  <a:gd name="T4" fmla="*/ 51 w 51"/>
                  <a:gd name="T5" fmla="*/ 43 h 43"/>
                  <a:gd name="T6" fmla="*/ 25 w 51"/>
                  <a:gd name="T7" fmla="*/ 0 h 43"/>
                </a:gdLst>
                <a:ahLst/>
                <a:cxnLst>
                  <a:cxn ang="0">
                    <a:pos x="T0" y="T1"/>
                  </a:cxn>
                  <a:cxn ang="0">
                    <a:pos x="T2" y="T3"/>
                  </a:cxn>
                  <a:cxn ang="0">
                    <a:pos x="T4" y="T5"/>
                  </a:cxn>
                  <a:cxn ang="0">
                    <a:pos x="T6" y="T7"/>
                  </a:cxn>
                </a:cxnLst>
                <a:rect l="0" t="0" r="r" b="b"/>
                <a:pathLst>
                  <a:path w="51" h="43">
                    <a:moveTo>
                      <a:pt x="25" y="0"/>
                    </a:moveTo>
                    <a:lnTo>
                      <a:pt x="0" y="43"/>
                    </a:lnTo>
                    <a:lnTo>
                      <a:pt x="51"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69" name="Freeform 1233"/>
              <p:cNvSpPr>
                <a:spLocks/>
              </p:cNvSpPr>
              <p:nvPr/>
            </p:nvSpPr>
            <p:spPr bwMode="auto">
              <a:xfrm>
                <a:off x="2317" y="2470"/>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0" name="Freeform 1234"/>
              <p:cNvSpPr>
                <a:spLocks/>
              </p:cNvSpPr>
              <p:nvPr/>
            </p:nvSpPr>
            <p:spPr bwMode="auto">
              <a:xfrm>
                <a:off x="2368" y="2419"/>
                <a:ext cx="46" cy="40"/>
              </a:xfrm>
              <a:custGeom>
                <a:avLst/>
                <a:gdLst>
                  <a:gd name="T0" fmla="*/ 21 w 46"/>
                  <a:gd name="T1" fmla="*/ 0 h 40"/>
                  <a:gd name="T2" fmla="*/ 0 w 46"/>
                  <a:gd name="T3" fmla="*/ 40 h 40"/>
                  <a:gd name="T4" fmla="*/ 46 w 46"/>
                  <a:gd name="T5" fmla="*/ 40 h 40"/>
                  <a:gd name="T6" fmla="*/ 21 w 46"/>
                  <a:gd name="T7" fmla="*/ 0 h 40"/>
                </a:gdLst>
                <a:ahLst/>
                <a:cxnLst>
                  <a:cxn ang="0">
                    <a:pos x="T0" y="T1"/>
                  </a:cxn>
                  <a:cxn ang="0">
                    <a:pos x="T2" y="T3"/>
                  </a:cxn>
                  <a:cxn ang="0">
                    <a:pos x="T4" y="T5"/>
                  </a:cxn>
                  <a:cxn ang="0">
                    <a:pos x="T6" y="T7"/>
                  </a:cxn>
                </a:cxnLst>
                <a:rect l="0" t="0" r="r" b="b"/>
                <a:pathLst>
                  <a:path w="46" h="40">
                    <a:moveTo>
                      <a:pt x="21" y="0"/>
                    </a:moveTo>
                    <a:lnTo>
                      <a:pt x="0" y="40"/>
                    </a:lnTo>
                    <a:lnTo>
                      <a:pt x="46" y="40"/>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1" name="Freeform 1235"/>
              <p:cNvSpPr>
                <a:spLocks/>
              </p:cNvSpPr>
              <p:nvPr/>
            </p:nvSpPr>
            <p:spPr bwMode="auto">
              <a:xfrm>
                <a:off x="2418" y="2351"/>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2" name="Freeform 1236"/>
              <p:cNvSpPr>
                <a:spLocks/>
              </p:cNvSpPr>
              <p:nvPr/>
            </p:nvSpPr>
            <p:spPr bwMode="auto">
              <a:xfrm>
                <a:off x="2468" y="2336"/>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3" name="Freeform 1237"/>
              <p:cNvSpPr>
                <a:spLocks/>
              </p:cNvSpPr>
              <p:nvPr/>
            </p:nvSpPr>
            <p:spPr bwMode="auto">
              <a:xfrm>
                <a:off x="2519" y="2354"/>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4" name="Freeform 1238"/>
              <p:cNvSpPr>
                <a:spLocks/>
              </p:cNvSpPr>
              <p:nvPr/>
            </p:nvSpPr>
            <p:spPr bwMode="auto">
              <a:xfrm>
                <a:off x="2569" y="2358"/>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5" name="Freeform 1239"/>
              <p:cNvSpPr>
                <a:spLocks/>
              </p:cNvSpPr>
              <p:nvPr/>
            </p:nvSpPr>
            <p:spPr bwMode="auto">
              <a:xfrm>
                <a:off x="2620" y="2254"/>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6" name="Freeform 1240"/>
              <p:cNvSpPr>
                <a:spLocks/>
              </p:cNvSpPr>
              <p:nvPr/>
            </p:nvSpPr>
            <p:spPr bwMode="auto">
              <a:xfrm>
                <a:off x="2670" y="2275"/>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7" name="Freeform 1241"/>
              <p:cNvSpPr>
                <a:spLocks/>
              </p:cNvSpPr>
              <p:nvPr/>
            </p:nvSpPr>
            <p:spPr bwMode="auto">
              <a:xfrm>
                <a:off x="2720" y="2261"/>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8" name="Freeform 1242"/>
              <p:cNvSpPr>
                <a:spLocks/>
              </p:cNvSpPr>
              <p:nvPr/>
            </p:nvSpPr>
            <p:spPr bwMode="auto">
              <a:xfrm>
                <a:off x="2771" y="2250"/>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79" name="Freeform 1243"/>
              <p:cNvSpPr>
                <a:spLocks/>
              </p:cNvSpPr>
              <p:nvPr/>
            </p:nvSpPr>
            <p:spPr bwMode="auto">
              <a:xfrm>
                <a:off x="2821" y="2200"/>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0" name="Freeform 1244"/>
              <p:cNvSpPr>
                <a:spLocks/>
              </p:cNvSpPr>
              <p:nvPr/>
            </p:nvSpPr>
            <p:spPr bwMode="auto">
              <a:xfrm>
                <a:off x="2872" y="2254"/>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1" name="Freeform 1245"/>
              <p:cNvSpPr>
                <a:spLocks/>
              </p:cNvSpPr>
              <p:nvPr/>
            </p:nvSpPr>
            <p:spPr bwMode="auto">
              <a:xfrm>
                <a:off x="2922" y="2196"/>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2" name="Freeform 1246"/>
              <p:cNvSpPr>
                <a:spLocks/>
              </p:cNvSpPr>
              <p:nvPr/>
            </p:nvSpPr>
            <p:spPr bwMode="auto">
              <a:xfrm>
                <a:off x="2972" y="2192"/>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3" name="Freeform 1247"/>
              <p:cNvSpPr>
                <a:spLocks/>
              </p:cNvSpPr>
              <p:nvPr/>
            </p:nvSpPr>
            <p:spPr bwMode="auto">
              <a:xfrm>
                <a:off x="3023" y="2160"/>
                <a:ext cx="47" cy="43"/>
              </a:xfrm>
              <a:custGeom>
                <a:avLst/>
                <a:gdLst>
                  <a:gd name="T0" fmla="*/ 21 w 47"/>
                  <a:gd name="T1" fmla="*/ 0 h 43"/>
                  <a:gd name="T2" fmla="*/ 0 w 47"/>
                  <a:gd name="T3" fmla="*/ 43 h 43"/>
                  <a:gd name="T4" fmla="*/ 47 w 47"/>
                  <a:gd name="T5" fmla="*/ 43 h 43"/>
                  <a:gd name="T6" fmla="*/ 21 w 47"/>
                  <a:gd name="T7" fmla="*/ 0 h 43"/>
                </a:gdLst>
                <a:ahLst/>
                <a:cxnLst>
                  <a:cxn ang="0">
                    <a:pos x="T0" y="T1"/>
                  </a:cxn>
                  <a:cxn ang="0">
                    <a:pos x="T2" y="T3"/>
                  </a:cxn>
                  <a:cxn ang="0">
                    <a:pos x="T4" y="T5"/>
                  </a:cxn>
                  <a:cxn ang="0">
                    <a:pos x="T6" y="T7"/>
                  </a:cxn>
                </a:cxnLst>
                <a:rect l="0" t="0" r="r" b="b"/>
                <a:pathLst>
                  <a:path w="47" h="43">
                    <a:moveTo>
                      <a:pt x="21" y="0"/>
                    </a:moveTo>
                    <a:lnTo>
                      <a:pt x="0" y="43"/>
                    </a:lnTo>
                    <a:lnTo>
                      <a:pt x="47" y="43"/>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4" name="Freeform 1248"/>
              <p:cNvSpPr>
                <a:spLocks/>
              </p:cNvSpPr>
              <p:nvPr/>
            </p:nvSpPr>
            <p:spPr bwMode="auto">
              <a:xfrm>
                <a:off x="3073" y="2124"/>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5" name="Freeform 1249"/>
              <p:cNvSpPr>
                <a:spLocks/>
              </p:cNvSpPr>
              <p:nvPr/>
            </p:nvSpPr>
            <p:spPr bwMode="auto">
              <a:xfrm>
                <a:off x="3124" y="2192"/>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6" name="Freeform 1250"/>
              <p:cNvSpPr>
                <a:spLocks/>
              </p:cNvSpPr>
              <p:nvPr/>
            </p:nvSpPr>
            <p:spPr bwMode="auto">
              <a:xfrm>
                <a:off x="3174" y="2142"/>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7" name="Freeform 1251"/>
              <p:cNvSpPr>
                <a:spLocks/>
              </p:cNvSpPr>
              <p:nvPr/>
            </p:nvSpPr>
            <p:spPr bwMode="auto">
              <a:xfrm>
                <a:off x="3224" y="2066"/>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8" name="Freeform 1252"/>
              <p:cNvSpPr>
                <a:spLocks/>
              </p:cNvSpPr>
              <p:nvPr/>
            </p:nvSpPr>
            <p:spPr bwMode="auto">
              <a:xfrm>
                <a:off x="3275" y="2005"/>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89" name="Freeform 1253"/>
              <p:cNvSpPr>
                <a:spLocks/>
              </p:cNvSpPr>
              <p:nvPr/>
            </p:nvSpPr>
            <p:spPr bwMode="auto">
              <a:xfrm>
                <a:off x="3325" y="2016"/>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0" name="Freeform 1254"/>
              <p:cNvSpPr>
                <a:spLocks/>
              </p:cNvSpPr>
              <p:nvPr/>
            </p:nvSpPr>
            <p:spPr bwMode="auto">
              <a:xfrm>
                <a:off x="3376" y="2009"/>
                <a:ext cx="46" cy="39"/>
              </a:xfrm>
              <a:custGeom>
                <a:avLst/>
                <a:gdLst>
                  <a:gd name="T0" fmla="*/ 25 w 46"/>
                  <a:gd name="T1" fmla="*/ 0 h 39"/>
                  <a:gd name="T2" fmla="*/ 0 w 46"/>
                  <a:gd name="T3" fmla="*/ 39 h 39"/>
                  <a:gd name="T4" fmla="*/ 46 w 46"/>
                  <a:gd name="T5" fmla="*/ 39 h 39"/>
                  <a:gd name="T6" fmla="*/ 25 w 46"/>
                  <a:gd name="T7" fmla="*/ 0 h 39"/>
                </a:gdLst>
                <a:ahLst/>
                <a:cxnLst>
                  <a:cxn ang="0">
                    <a:pos x="T0" y="T1"/>
                  </a:cxn>
                  <a:cxn ang="0">
                    <a:pos x="T2" y="T3"/>
                  </a:cxn>
                  <a:cxn ang="0">
                    <a:pos x="T4" y="T5"/>
                  </a:cxn>
                  <a:cxn ang="0">
                    <a:pos x="T6" y="T7"/>
                  </a:cxn>
                </a:cxnLst>
                <a:rect l="0" t="0" r="r" b="b"/>
                <a:pathLst>
                  <a:path w="46" h="39">
                    <a:moveTo>
                      <a:pt x="25" y="0"/>
                    </a:moveTo>
                    <a:lnTo>
                      <a:pt x="0" y="39"/>
                    </a:lnTo>
                    <a:lnTo>
                      <a:pt x="46" y="39"/>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1" name="Freeform 1255"/>
              <p:cNvSpPr>
                <a:spLocks/>
              </p:cNvSpPr>
              <p:nvPr/>
            </p:nvSpPr>
            <p:spPr bwMode="auto">
              <a:xfrm>
                <a:off x="3426" y="1994"/>
                <a:ext cx="47" cy="44"/>
              </a:xfrm>
              <a:custGeom>
                <a:avLst/>
                <a:gdLst>
                  <a:gd name="T0" fmla="*/ 25 w 47"/>
                  <a:gd name="T1" fmla="*/ 0 h 44"/>
                  <a:gd name="T2" fmla="*/ 0 w 47"/>
                  <a:gd name="T3" fmla="*/ 44 h 44"/>
                  <a:gd name="T4" fmla="*/ 47 w 47"/>
                  <a:gd name="T5" fmla="*/ 44 h 44"/>
                  <a:gd name="T6" fmla="*/ 25 w 47"/>
                  <a:gd name="T7" fmla="*/ 0 h 44"/>
                </a:gdLst>
                <a:ahLst/>
                <a:cxnLst>
                  <a:cxn ang="0">
                    <a:pos x="T0" y="T1"/>
                  </a:cxn>
                  <a:cxn ang="0">
                    <a:pos x="T2" y="T3"/>
                  </a:cxn>
                  <a:cxn ang="0">
                    <a:pos x="T4" y="T5"/>
                  </a:cxn>
                  <a:cxn ang="0">
                    <a:pos x="T6" y="T7"/>
                  </a:cxn>
                </a:cxnLst>
                <a:rect l="0" t="0" r="r" b="b"/>
                <a:pathLst>
                  <a:path w="47" h="44">
                    <a:moveTo>
                      <a:pt x="25" y="0"/>
                    </a:moveTo>
                    <a:lnTo>
                      <a:pt x="0" y="44"/>
                    </a:lnTo>
                    <a:lnTo>
                      <a:pt x="47" y="44"/>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2" name="Freeform 1256"/>
              <p:cNvSpPr>
                <a:spLocks/>
              </p:cNvSpPr>
              <p:nvPr/>
            </p:nvSpPr>
            <p:spPr bwMode="auto">
              <a:xfrm>
                <a:off x="3476" y="1966"/>
                <a:ext cx="47" cy="39"/>
              </a:xfrm>
              <a:custGeom>
                <a:avLst/>
                <a:gdLst>
                  <a:gd name="T0" fmla="*/ 26 w 47"/>
                  <a:gd name="T1" fmla="*/ 0 h 39"/>
                  <a:gd name="T2" fmla="*/ 0 w 47"/>
                  <a:gd name="T3" fmla="*/ 39 h 39"/>
                  <a:gd name="T4" fmla="*/ 47 w 47"/>
                  <a:gd name="T5" fmla="*/ 39 h 39"/>
                  <a:gd name="T6" fmla="*/ 26 w 47"/>
                  <a:gd name="T7" fmla="*/ 0 h 39"/>
                </a:gdLst>
                <a:ahLst/>
                <a:cxnLst>
                  <a:cxn ang="0">
                    <a:pos x="T0" y="T1"/>
                  </a:cxn>
                  <a:cxn ang="0">
                    <a:pos x="T2" y="T3"/>
                  </a:cxn>
                  <a:cxn ang="0">
                    <a:pos x="T4" y="T5"/>
                  </a:cxn>
                  <a:cxn ang="0">
                    <a:pos x="T6" y="T7"/>
                  </a:cxn>
                </a:cxnLst>
                <a:rect l="0" t="0" r="r" b="b"/>
                <a:pathLst>
                  <a:path w="47" h="39">
                    <a:moveTo>
                      <a:pt x="26" y="0"/>
                    </a:moveTo>
                    <a:lnTo>
                      <a:pt x="0" y="39"/>
                    </a:lnTo>
                    <a:lnTo>
                      <a:pt x="47" y="39"/>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3" name="Freeform 1257"/>
              <p:cNvSpPr>
                <a:spLocks/>
              </p:cNvSpPr>
              <p:nvPr/>
            </p:nvSpPr>
            <p:spPr bwMode="auto">
              <a:xfrm>
                <a:off x="3527" y="1912"/>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4" name="Freeform 1258"/>
              <p:cNvSpPr>
                <a:spLocks/>
              </p:cNvSpPr>
              <p:nvPr/>
            </p:nvSpPr>
            <p:spPr bwMode="auto">
              <a:xfrm>
                <a:off x="3577" y="1894"/>
                <a:ext cx="47" cy="39"/>
              </a:xfrm>
              <a:custGeom>
                <a:avLst/>
                <a:gdLst>
                  <a:gd name="T0" fmla="*/ 25 w 47"/>
                  <a:gd name="T1" fmla="*/ 0 h 39"/>
                  <a:gd name="T2" fmla="*/ 0 w 47"/>
                  <a:gd name="T3" fmla="*/ 39 h 39"/>
                  <a:gd name="T4" fmla="*/ 47 w 47"/>
                  <a:gd name="T5" fmla="*/ 39 h 39"/>
                  <a:gd name="T6" fmla="*/ 25 w 47"/>
                  <a:gd name="T7" fmla="*/ 0 h 39"/>
                </a:gdLst>
                <a:ahLst/>
                <a:cxnLst>
                  <a:cxn ang="0">
                    <a:pos x="T0" y="T1"/>
                  </a:cxn>
                  <a:cxn ang="0">
                    <a:pos x="T2" y="T3"/>
                  </a:cxn>
                  <a:cxn ang="0">
                    <a:pos x="T4" y="T5"/>
                  </a:cxn>
                  <a:cxn ang="0">
                    <a:pos x="T6" y="T7"/>
                  </a:cxn>
                </a:cxnLst>
                <a:rect l="0" t="0" r="r" b="b"/>
                <a:pathLst>
                  <a:path w="47" h="39">
                    <a:moveTo>
                      <a:pt x="25" y="0"/>
                    </a:moveTo>
                    <a:lnTo>
                      <a:pt x="0" y="39"/>
                    </a:lnTo>
                    <a:lnTo>
                      <a:pt x="47" y="39"/>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5" name="Freeform 1259"/>
              <p:cNvSpPr>
                <a:spLocks/>
              </p:cNvSpPr>
              <p:nvPr/>
            </p:nvSpPr>
            <p:spPr bwMode="auto">
              <a:xfrm>
                <a:off x="3628" y="1876"/>
                <a:ext cx="46" cy="39"/>
              </a:xfrm>
              <a:custGeom>
                <a:avLst/>
                <a:gdLst>
                  <a:gd name="T0" fmla="*/ 25 w 46"/>
                  <a:gd name="T1" fmla="*/ 0 h 39"/>
                  <a:gd name="T2" fmla="*/ 0 w 46"/>
                  <a:gd name="T3" fmla="*/ 39 h 39"/>
                  <a:gd name="T4" fmla="*/ 46 w 46"/>
                  <a:gd name="T5" fmla="*/ 39 h 39"/>
                  <a:gd name="T6" fmla="*/ 25 w 46"/>
                  <a:gd name="T7" fmla="*/ 0 h 39"/>
                </a:gdLst>
                <a:ahLst/>
                <a:cxnLst>
                  <a:cxn ang="0">
                    <a:pos x="T0" y="T1"/>
                  </a:cxn>
                  <a:cxn ang="0">
                    <a:pos x="T2" y="T3"/>
                  </a:cxn>
                  <a:cxn ang="0">
                    <a:pos x="T4" y="T5"/>
                  </a:cxn>
                  <a:cxn ang="0">
                    <a:pos x="T6" y="T7"/>
                  </a:cxn>
                </a:cxnLst>
                <a:rect l="0" t="0" r="r" b="b"/>
                <a:pathLst>
                  <a:path w="46" h="39">
                    <a:moveTo>
                      <a:pt x="25" y="0"/>
                    </a:moveTo>
                    <a:lnTo>
                      <a:pt x="0" y="39"/>
                    </a:lnTo>
                    <a:lnTo>
                      <a:pt x="46" y="39"/>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6" name="Freeform 1260"/>
              <p:cNvSpPr>
                <a:spLocks/>
              </p:cNvSpPr>
              <p:nvPr/>
            </p:nvSpPr>
            <p:spPr bwMode="auto">
              <a:xfrm>
                <a:off x="3678" y="1980"/>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7" name="Freeform 1261"/>
              <p:cNvSpPr>
                <a:spLocks/>
              </p:cNvSpPr>
              <p:nvPr/>
            </p:nvSpPr>
            <p:spPr bwMode="auto">
              <a:xfrm>
                <a:off x="3728" y="1829"/>
                <a:ext cx="47" cy="39"/>
              </a:xfrm>
              <a:custGeom>
                <a:avLst/>
                <a:gdLst>
                  <a:gd name="T0" fmla="*/ 26 w 47"/>
                  <a:gd name="T1" fmla="*/ 0 h 39"/>
                  <a:gd name="T2" fmla="*/ 0 w 47"/>
                  <a:gd name="T3" fmla="*/ 39 h 39"/>
                  <a:gd name="T4" fmla="*/ 47 w 47"/>
                  <a:gd name="T5" fmla="*/ 39 h 39"/>
                  <a:gd name="T6" fmla="*/ 26 w 47"/>
                  <a:gd name="T7" fmla="*/ 0 h 39"/>
                </a:gdLst>
                <a:ahLst/>
                <a:cxnLst>
                  <a:cxn ang="0">
                    <a:pos x="T0" y="T1"/>
                  </a:cxn>
                  <a:cxn ang="0">
                    <a:pos x="T2" y="T3"/>
                  </a:cxn>
                  <a:cxn ang="0">
                    <a:pos x="T4" y="T5"/>
                  </a:cxn>
                  <a:cxn ang="0">
                    <a:pos x="T6" y="T7"/>
                  </a:cxn>
                </a:cxnLst>
                <a:rect l="0" t="0" r="r" b="b"/>
                <a:pathLst>
                  <a:path w="47" h="39">
                    <a:moveTo>
                      <a:pt x="26" y="0"/>
                    </a:moveTo>
                    <a:lnTo>
                      <a:pt x="0" y="39"/>
                    </a:lnTo>
                    <a:lnTo>
                      <a:pt x="47" y="39"/>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8" name="Freeform 1262"/>
              <p:cNvSpPr>
                <a:spLocks/>
              </p:cNvSpPr>
              <p:nvPr/>
            </p:nvSpPr>
            <p:spPr bwMode="auto">
              <a:xfrm>
                <a:off x="3779" y="1897"/>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299" name="Freeform 1263"/>
              <p:cNvSpPr>
                <a:spLocks/>
              </p:cNvSpPr>
              <p:nvPr/>
            </p:nvSpPr>
            <p:spPr bwMode="auto">
              <a:xfrm>
                <a:off x="3829" y="1872"/>
                <a:ext cx="51" cy="40"/>
              </a:xfrm>
              <a:custGeom>
                <a:avLst/>
                <a:gdLst>
                  <a:gd name="T0" fmla="*/ 25 w 51"/>
                  <a:gd name="T1" fmla="*/ 0 h 40"/>
                  <a:gd name="T2" fmla="*/ 0 w 51"/>
                  <a:gd name="T3" fmla="*/ 40 h 40"/>
                  <a:gd name="T4" fmla="*/ 51 w 51"/>
                  <a:gd name="T5" fmla="*/ 40 h 40"/>
                  <a:gd name="T6" fmla="*/ 25 w 51"/>
                  <a:gd name="T7" fmla="*/ 0 h 40"/>
                </a:gdLst>
                <a:ahLst/>
                <a:cxnLst>
                  <a:cxn ang="0">
                    <a:pos x="T0" y="T1"/>
                  </a:cxn>
                  <a:cxn ang="0">
                    <a:pos x="T2" y="T3"/>
                  </a:cxn>
                  <a:cxn ang="0">
                    <a:pos x="T4" y="T5"/>
                  </a:cxn>
                  <a:cxn ang="0">
                    <a:pos x="T6" y="T7"/>
                  </a:cxn>
                </a:cxnLst>
                <a:rect l="0" t="0" r="r" b="b"/>
                <a:pathLst>
                  <a:path w="51" h="40">
                    <a:moveTo>
                      <a:pt x="25" y="0"/>
                    </a:moveTo>
                    <a:lnTo>
                      <a:pt x="0" y="40"/>
                    </a:lnTo>
                    <a:lnTo>
                      <a:pt x="51"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0" name="Freeform 1264"/>
              <p:cNvSpPr>
                <a:spLocks/>
              </p:cNvSpPr>
              <p:nvPr/>
            </p:nvSpPr>
            <p:spPr bwMode="auto">
              <a:xfrm>
                <a:off x="3880" y="1760"/>
                <a:ext cx="50" cy="40"/>
              </a:xfrm>
              <a:custGeom>
                <a:avLst/>
                <a:gdLst>
                  <a:gd name="T0" fmla="*/ 25 w 50"/>
                  <a:gd name="T1" fmla="*/ 0 h 40"/>
                  <a:gd name="T2" fmla="*/ 0 w 50"/>
                  <a:gd name="T3" fmla="*/ 40 h 40"/>
                  <a:gd name="T4" fmla="*/ 50 w 50"/>
                  <a:gd name="T5" fmla="*/ 40 h 40"/>
                  <a:gd name="T6" fmla="*/ 25 w 50"/>
                  <a:gd name="T7" fmla="*/ 0 h 40"/>
                </a:gdLst>
                <a:ahLst/>
                <a:cxnLst>
                  <a:cxn ang="0">
                    <a:pos x="T0" y="T1"/>
                  </a:cxn>
                  <a:cxn ang="0">
                    <a:pos x="T2" y="T3"/>
                  </a:cxn>
                  <a:cxn ang="0">
                    <a:pos x="T4" y="T5"/>
                  </a:cxn>
                  <a:cxn ang="0">
                    <a:pos x="T6" y="T7"/>
                  </a:cxn>
                </a:cxnLst>
                <a:rect l="0" t="0" r="r" b="b"/>
                <a:pathLst>
                  <a:path w="50" h="40">
                    <a:moveTo>
                      <a:pt x="25" y="0"/>
                    </a:moveTo>
                    <a:lnTo>
                      <a:pt x="0" y="40"/>
                    </a:lnTo>
                    <a:lnTo>
                      <a:pt x="50"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1" name="Freeform 1265"/>
              <p:cNvSpPr>
                <a:spLocks/>
              </p:cNvSpPr>
              <p:nvPr/>
            </p:nvSpPr>
            <p:spPr bwMode="auto">
              <a:xfrm>
                <a:off x="3930" y="1854"/>
                <a:ext cx="50" cy="40"/>
              </a:xfrm>
              <a:custGeom>
                <a:avLst/>
                <a:gdLst>
                  <a:gd name="T0" fmla="*/ 25 w 50"/>
                  <a:gd name="T1" fmla="*/ 0 h 40"/>
                  <a:gd name="T2" fmla="*/ 0 w 50"/>
                  <a:gd name="T3" fmla="*/ 40 h 40"/>
                  <a:gd name="T4" fmla="*/ 50 w 50"/>
                  <a:gd name="T5" fmla="*/ 40 h 40"/>
                  <a:gd name="T6" fmla="*/ 25 w 50"/>
                  <a:gd name="T7" fmla="*/ 0 h 40"/>
                </a:gdLst>
                <a:ahLst/>
                <a:cxnLst>
                  <a:cxn ang="0">
                    <a:pos x="T0" y="T1"/>
                  </a:cxn>
                  <a:cxn ang="0">
                    <a:pos x="T2" y="T3"/>
                  </a:cxn>
                  <a:cxn ang="0">
                    <a:pos x="T4" y="T5"/>
                  </a:cxn>
                  <a:cxn ang="0">
                    <a:pos x="T6" y="T7"/>
                  </a:cxn>
                </a:cxnLst>
                <a:rect l="0" t="0" r="r" b="b"/>
                <a:pathLst>
                  <a:path w="50" h="40">
                    <a:moveTo>
                      <a:pt x="25" y="0"/>
                    </a:moveTo>
                    <a:lnTo>
                      <a:pt x="0" y="40"/>
                    </a:lnTo>
                    <a:lnTo>
                      <a:pt x="50"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2" name="Freeform 1266"/>
              <p:cNvSpPr>
                <a:spLocks/>
              </p:cNvSpPr>
              <p:nvPr/>
            </p:nvSpPr>
            <p:spPr bwMode="auto">
              <a:xfrm>
                <a:off x="3980" y="1872"/>
                <a:ext cx="51" cy="43"/>
              </a:xfrm>
              <a:custGeom>
                <a:avLst/>
                <a:gdLst>
                  <a:gd name="T0" fmla="*/ 26 w 51"/>
                  <a:gd name="T1" fmla="*/ 0 h 43"/>
                  <a:gd name="T2" fmla="*/ 0 w 51"/>
                  <a:gd name="T3" fmla="*/ 43 h 43"/>
                  <a:gd name="T4" fmla="*/ 51 w 51"/>
                  <a:gd name="T5" fmla="*/ 43 h 43"/>
                  <a:gd name="T6" fmla="*/ 26 w 51"/>
                  <a:gd name="T7" fmla="*/ 0 h 43"/>
                </a:gdLst>
                <a:ahLst/>
                <a:cxnLst>
                  <a:cxn ang="0">
                    <a:pos x="T0" y="T1"/>
                  </a:cxn>
                  <a:cxn ang="0">
                    <a:pos x="T2" y="T3"/>
                  </a:cxn>
                  <a:cxn ang="0">
                    <a:pos x="T4" y="T5"/>
                  </a:cxn>
                  <a:cxn ang="0">
                    <a:pos x="T6" y="T7"/>
                  </a:cxn>
                </a:cxnLst>
                <a:rect l="0" t="0" r="r" b="b"/>
                <a:pathLst>
                  <a:path w="51" h="43">
                    <a:moveTo>
                      <a:pt x="26" y="0"/>
                    </a:moveTo>
                    <a:lnTo>
                      <a:pt x="0" y="43"/>
                    </a:lnTo>
                    <a:lnTo>
                      <a:pt x="51" y="43"/>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3" name="Freeform 1267"/>
              <p:cNvSpPr>
                <a:spLocks/>
              </p:cNvSpPr>
              <p:nvPr/>
            </p:nvSpPr>
            <p:spPr bwMode="auto">
              <a:xfrm>
                <a:off x="4031" y="1735"/>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4" name="Freeform 1268"/>
              <p:cNvSpPr>
                <a:spLocks/>
              </p:cNvSpPr>
              <p:nvPr/>
            </p:nvSpPr>
            <p:spPr bwMode="auto">
              <a:xfrm>
                <a:off x="4085" y="1793"/>
                <a:ext cx="47" cy="39"/>
              </a:xfrm>
              <a:custGeom>
                <a:avLst/>
                <a:gdLst>
                  <a:gd name="T0" fmla="*/ 21 w 47"/>
                  <a:gd name="T1" fmla="*/ 0 h 39"/>
                  <a:gd name="T2" fmla="*/ 0 w 47"/>
                  <a:gd name="T3" fmla="*/ 39 h 39"/>
                  <a:gd name="T4" fmla="*/ 47 w 47"/>
                  <a:gd name="T5" fmla="*/ 39 h 39"/>
                  <a:gd name="T6" fmla="*/ 21 w 47"/>
                  <a:gd name="T7" fmla="*/ 0 h 39"/>
                </a:gdLst>
                <a:ahLst/>
                <a:cxnLst>
                  <a:cxn ang="0">
                    <a:pos x="T0" y="T1"/>
                  </a:cxn>
                  <a:cxn ang="0">
                    <a:pos x="T2" y="T3"/>
                  </a:cxn>
                  <a:cxn ang="0">
                    <a:pos x="T4" y="T5"/>
                  </a:cxn>
                  <a:cxn ang="0">
                    <a:pos x="T6" y="T7"/>
                  </a:cxn>
                </a:cxnLst>
                <a:rect l="0" t="0" r="r" b="b"/>
                <a:pathLst>
                  <a:path w="47" h="39">
                    <a:moveTo>
                      <a:pt x="21" y="0"/>
                    </a:moveTo>
                    <a:lnTo>
                      <a:pt x="0" y="39"/>
                    </a:lnTo>
                    <a:lnTo>
                      <a:pt x="47" y="39"/>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5" name="Freeform 1269"/>
              <p:cNvSpPr>
                <a:spLocks/>
              </p:cNvSpPr>
              <p:nvPr/>
            </p:nvSpPr>
            <p:spPr bwMode="auto">
              <a:xfrm>
                <a:off x="4135" y="1696"/>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6" name="Freeform 1270"/>
              <p:cNvSpPr>
                <a:spLocks/>
              </p:cNvSpPr>
              <p:nvPr/>
            </p:nvSpPr>
            <p:spPr bwMode="auto">
              <a:xfrm>
                <a:off x="4186" y="1609"/>
                <a:ext cx="46" cy="40"/>
              </a:xfrm>
              <a:custGeom>
                <a:avLst/>
                <a:gdLst>
                  <a:gd name="T0" fmla="*/ 21 w 46"/>
                  <a:gd name="T1" fmla="*/ 0 h 40"/>
                  <a:gd name="T2" fmla="*/ 0 w 46"/>
                  <a:gd name="T3" fmla="*/ 40 h 40"/>
                  <a:gd name="T4" fmla="*/ 46 w 46"/>
                  <a:gd name="T5" fmla="*/ 40 h 40"/>
                  <a:gd name="T6" fmla="*/ 21 w 46"/>
                  <a:gd name="T7" fmla="*/ 0 h 40"/>
                </a:gdLst>
                <a:ahLst/>
                <a:cxnLst>
                  <a:cxn ang="0">
                    <a:pos x="T0" y="T1"/>
                  </a:cxn>
                  <a:cxn ang="0">
                    <a:pos x="T2" y="T3"/>
                  </a:cxn>
                  <a:cxn ang="0">
                    <a:pos x="T4" y="T5"/>
                  </a:cxn>
                  <a:cxn ang="0">
                    <a:pos x="T6" y="T7"/>
                  </a:cxn>
                </a:cxnLst>
                <a:rect l="0" t="0" r="r" b="b"/>
                <a:pathLst>
                  <a:path w="46" h="40">
                    <a:moveTo>
                      <a:pt x="21" y="0"/>
                    </a:moveTo>
                    <a:lnTo>
                      <a:pt x="0" y="40"/>
                    </a:lnTo>
                    <a:lnTo>
                      <a:pt x="46" y="40"/>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7" name="Freeform 1271"/>
              <p:cNvSpPr>
                <a:spLocks/>
              </p:cNvSpPr>
              <p:nvPr/>
            </p:nvSpPr>
            <p:spPr bwMode="auto">
              <a:xfrm>
                <a:off x="4236" y="1757"/>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8" name="Freeform 1272"/>
              <p:cNvSpPr>
                <a:spLocks/>
              </p:cNvSpPr>
              <p:nvPr/>
            </p:nvSpPr>
            <p:spPr bwMode="auto">
              <a:xfrm>
                <a:off x="4286" y="1739"/>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09" name="Freeform 1273"/>
              <p:cNvSpPr>
                <a:spLocks/>
              </p:cNvSpPr>
              <p:nvPr/>
            </p:nvSpPr>
            <p:spPr bwMode="auto">
              <a:xfrm>
                <a:off x="4337" y="1656"/>
                <a:ext cx="47" cy="40"/>
              </a:xfrm>
              <a:custGeom>
                <a:avLst/>
                <a:gdLst>
                  <a:gd name="T0" fmla="*/ 21 w 47"/>
                  <a:gd name="T1" fmla="*/ 0 h 40"/>
                  <a:gd name="T2" fmla="*/ 0 w 47"/>
                  <a:gd name="T3" fmla="*/ 40 h 40"/>
                  <a:gd name="T4" fmla="*/ 47 w 47"/>
                  <a:gd name="T5" fmla="*/ 40 h 40"/>
                  <a:gd name="T6" fmla="*/ 21 w 47"/>
                  <a:gd name="T7" fmla="*/ 0 h 40"/>
                </a:gdLst>
                <a:ahLst/>
                <a:cxnLst>
                  <a:cxn ang="0">
                    <a:pos x="T0" y="T1"/>
                  </a:cxn>
                  <a:cxn ang="0">
                    <a:pos x="T2" y="T3"/>
                  </a:cxn>
                  <a:cxn ang="0">
                    <a:pos x="T4" y="T5"/>
                  </a:cxn>
                  <a:cxn ang="0">
                    <a:pos x="T6" y="T7"/>
                  </a:cxn>
                </a:cxnLst>
                <a:rect l="0" t="0" r="r" b="b"/>
                <a:pathLst>
                  <a:path w="47" h="40">
                    <a:moveTo>
                      <a:pt x="21" y="0"/>
                    </a:moveTo>
                    <a:lnTo>
                      <a:pt x="0" y="40"/>
                    </a:lnTo>
                    <a:lnTo>
                      <a:pt x="47" y="40"/>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0" name="Freeform 1274"/>
              <p:cNvSpPr>
                <a:spLocks/>
              </p:cNvSpPr>
              <p:nvPr/>
            </p:nvSpPr>
            <p:spPr bwMode="auto">
              <a:xfrm>
                <a:off x="4387" y="1696"/>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1" name="Freeform 1275"/>
              <p:cNvSpPr>
                <a:spLocks/>
              </p:cNvSpPr>
              <p:nvPr/>
            </p:nvSpPr>
            <p:spPr bwMode="auto">
              <a:xfrm>
                <a:off x="4438" y="1631"/>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2" name="Freeform 1276"/>
              <p:cNvSpPr>
                <a:spLocks/>
              </p:cNvSpPr>
              <p:nvPr/>
            </p:nvSpPr>
            <p:spPr bwMode="auto">
              <a:xfrm>
                <a:off x="4488" y="1598"/>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3" name="Freeform 1277"/>
              <p:cNvSpPr>
                <a:spLocks/>
              </p:cNvSpPr>
              <p:nvPr/>
            </p:nvSpPr>
            <p:spPr bwMode="auto">
              <a:xfrm>
                <a:off x="4538" y="1544"/>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4" name="Freeform 1278"/>
              <p:cNvSpPr>
                <a:spLocks/>
              </p:cNvSpPr>
              <p:nvPr/>
            </p:nvSpPr>
            <p:spPr bwMode="auto">
              <a:xfrm>
                <a:off x="4589" y="1588"/>
                <a:ext cx="47" cy="39"/>
              </a:xfrm>
              <a:custGeom>
                <a:avLst/>
                <a:gdLst>
                  <a:gd name="T0" fmla="*/ 21 w 47"/>
                  <a:gd name="T1" fmla="*/ 0 h 39"/>
                  <a:gd name="T2" fmla="*/ 0 w 47"/>
                  <a:gd name="T3" fmla="*/ 39 h 39"/>
                  <a:gd name="T4" fmla="*/ 47 w 47"/>
                  <a:gd name="T5" fmla="*/ 39 h 39"/>
                  <a:gd name="T6" fmla="*/ 21 w 47"/>
                  <a:gd name="T7" fmla="*/ 0 h 39"/>
                </a:gdLst>
                <a:ahLst/>
                <a:cxnLst>
                  <a:cxn ang="0">
                    <a:pos x="T0" y="T1"/>
                  </a:cxn>
                  <a:cxn ang="0">
                    <a:pos x="T2" y="T3"/>
                  </a:cxn>
                  <a:cxn ang="0">
                    <a:pos x="T4" y="T5"/>
                  </a:cxn>
                  <a:cxn ang="0">
                    <a:pos x="T6" y="T7"/>
                  </a:cxn>
                </a:cxnLst>
                <a:rect l="0" t="0" r="r" b="b"/>
                <a:pathLst>
                  <a:path w="47" h="39">
                    <a:moveTo>
                      <a:pt x="21" y="0"/>
                    </a:moveTo>
                    <a:lnTo>
                      <a:pt x="0" y="39"/>
                    </a:lnTo>
                    <a:lnTo>
                      <a:pt x="47" y="39"/>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5" name="Freeform 1279"/>
              <p:cNvSpPr>
                <a:spLocks/>
              </p:cNvSpPr>
              <p:nvPr/>
            </p:nvSpPr>
            <p:spPr bwMode="auto">
              <a:xfrm>
                <a:off x="4639" y="1642"/>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6" name="Freeform 1280"/>
              <p:cNvSpPr>
                <a:spLocks/>
              </p:cNvSpPr>
              <p:nvPr/>
            </p:nvSpPr>
            <p:spPr bwMode="auto">
              <a:xfrm>
                <a:off x="4690" y="1595"/>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7" name="Freeform 1281"/>
              <p:cNvSpPr>
                <a:spLocks/>
              </p:cNvSpPr>
              <p:nvPr/>
            </p:nvSpPr>
            <p:spPr bwMode="auto">
              <a:xfrm>
                <a:off x="4740" y="1624"/>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8" name="Freeform 1282"/>
              <p:cNvSpPr>
                <a:spLocks/>
              </p:cNvSpPr>
              <p:nvPr/>
            </p:nvSpPr>
            <p:spPr bwMode="auto">
              <a:xfrm>
                <a:off x="4790" y="1573"/>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19" name="Freeform 1283"/>
              <p:cNvSpPr>
                <a:spLocks/>
              </p:cNvSpPr>
              <p:nvPr/>
            </p:nvSpPr>
            <p:spPr bwMode="auto">
              <a:xfrm>
                <a:off x="4841" y="1541"/>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0" name="Freeform 1284"/>
              <p:cNvSpPr>
                <a:spLocks/>
              </p:cNvSpPr>
              <p:nvPr/>
            </p:nvSpPr>
            <p:spPr bwMode="auto">
              <a:xfrm>
                <a:off x="4891" y="1537"/>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1" name="Freeform 1285"/>
              <p:cNvSpPr>
                <a:spLocks/>
              </p:cNvSpPr>
              <p:nvPr/>
            </p:nvSpPr>
            <p:spPr bwMode="auto">
              <a:xfrm>
                <a:off x="4942" y="1440"/>
                <a:ext cx="46" cy="40"/>
              </a:xfrm>
              <a:custGeom>
                <a:avLst/>
                <a:gdLst>
                  <a:gd name="T0" fmla="*/ 25 w 46"/>
                  <a:gd name="T1" fmla="*/ 0 h 40"/>
                  <a:gd name="T2" fmla="*/ 0 w 46"/>
                  <a:gd name="T3" fmla="*/ 40 h 40"/>
                  <a:gd name="T4" fmla="*/ 46 w 46"/>
                  <a:gd name="T5" fmla="*/ 40 h 40"/>
                  <a:gd name="T6" fmla="*/ 25 w 46"/>
                  <a:gd name="T7" fmla="*/ 0 h 40"/>
                </a:gdLst>
                <a:ahLst/>
                <a:cxnLst>
                  <a:cxn ang="0">
                    <a:pos x="T0" y="T1"/>
                  </a:cxn>
                  <a:cxn ang="0">
                    <a:pos x="T2" y="T3"/>
                  </a:cxn>
                  <a:cxn ang="0">
                    <a:pos x="T4" y="T5"/>
                  </a:cxn>
                  <a:cxn ang="0">
                    <a:pos x="T6" y="T7"/>
                  </a:cxn>
                </a:cxnLst>
                <a:rect l="0" t="0" r="r" b="b"/>
                <a:pathLst>
                  <a:path w="46" h="40">
                    <a:moveTo>
                      <a:pt x="25" y="0"/>
                    </a:moveTo>
                    <a:lnTo>
                      <a:pt x="0" y="40"/>
                    </a:lnTo>
                    <a:lnTo>
                      <a:pt x="46"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2" name="Freeform 1286"/>
              <p:cNvSpPr>
                <a:spLocks/>
              </p:cNvSpPr>
              <p:nvPr/>
            </p:nvSpPr>
            <p:spPr bwMode="auto">
              <a:xfrm>
                <a:off x="4992" y="1490"/>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3" name="Freeform 1287"/>
              <p:cNvSpPr>
                <a:spLocks/>
              </p:cNvSpPr>
              <p:nvPr/>
            </p:nvSpPr>
            <p:spPr bwMode="auto">
              <a:xfrm>
                <a:off x="5042" y="1512"/>
                <a:ext cx="47" cy="43"/>
              </a:xfrm>
              <a:custGeom>
                <a:avLst/>
                <a:gdLst>
                  <a:gd name="T0" fmla="*/ 26 w 47"/>
                  <a:gd name="T1" fmla="*/ 0 h 43"/>
                  <a:gd name="T2" fmla="*/ 0 w 47"/>
                  <a:gd name="T3" fmla="*/ 43 h 43"/>
                  <a:gd name="T4" fmla="*/ 47 w 47"/>
                  <a:gd name="T5" fmla="*/ 43 h 43"/>
                  <a:gd name="T6" fmla="*/ 26 w 47"/>
                  <a:gd name="T7" fmla="*/ 0 h 43"/>
                </a:gdLst>
                <a:ahLst/>
                <a:cxnLst>
                  <a:cxn ang="0">
                    <a:pos x="T0" y="T1"/>
                  </a:cxn>
                  <a:cxn ang="0">
                    <a:pos x="T2" y="T3"/>
                  </a:cxn>
                  <a:cxn ang="0">
                    <a:pos x="T4" y="T5"/>
                  </a:cxn>
                  <a:cxn ang="0">
                    <a:pos x="T6" y="T7"/>
                  </a:cxn>
                </a:cxnLst>
                <a:rect l="0" t="0" r="r" b="b"/>
                <a:pathLst>
                  <a:path w="47" h="43">
                    <a:moveTo>
                      <a:pt x="26" y="0"/>
                    </a:moveTo>
                    <a:lnTo>
                      <a:pt x="0" y="43"/>
                    </a:lnTo>
                    <a:lnTo>
                      <a:pt x="47" y="43"/>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4" name="Freeform 1288"/>
              <p:cNvSpPr>
                <a:spLocks/>
              </p:cNvSpPr>
              <p:nvPr/>
            </p:nvSpPr>
            <p:spPr bwMode="auto">
              <a:xfrm>
                <a:off x="5093" y="1458"/>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5" name="Freeform 1289"/>
              <p:cNvSpPr>
                <a:spLocks/>
              </p:cNvSpPr>
              <p:nvPr/>
            </p:nvSpPr>
            <p:spPr bwMode="auto">
              <a:xfrm>
                <a:off x="5143" y="1472"/>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6" name="Freeform 1290"/>
              <p:cNvSpPr>
                <a:spLocks/>
              </p:cNvSpPr>
              <p:nvPr/>
            </p:nvSpPr>
            <p:spPr bwMode="auto">
              <a:xfrm>
                <a:off x="5194" y="1433"/>
                <a:ext cx="46" cy="43"/>
              </a:xfrm>
              <a:custGeom>
                <a:avLst/>
                <a:gdLst>
                  <a:gd name="T0" fmla="*/ 25 w 46"/>
                  <a:gd name="T1" fmla="*/ 0 h 43"/>
                  <a:gd name="T2" fmla="*/ 0 w 46"/>
                  <a:gd name="T3" fmla="*/ 43 h 43"/>
                  <a:gd name="T4" fmla="*/ 46 w 46"/>
                  <a:gd name="T5" fmla="*/ 43 h 43"/>
                  <a:gd name="T6" fmla="*/ 25 w 46"/>
                  <a:gd name="T7" fmla="*/ 0 h 43"/>
                </a:gdLst>
                <a:ahLst/>
                <a:cxnLst>
                  <a:cxn ang="0">
                    <a:pos x="T0" y="T1"/>
                  </a:cxn>
                  <a:cxn ang="0">
                    <a:pos x="T2" y="T3"/>
                  </a:cxn>
                  <a:cxn ang="0">
                    <a:pos x="T4" y="T5"/>
                  </a:cxn>
                  <a:cxn ang="0">
                    <a:pos x="T6" y="T7"/>
                  </a:cxn>
                </a:cxnLst>
                <a:rect l="0" t="0" r="r" b="b"/>
                <a:pathLst>
                  <a:path w="46" h="43">
                    <a:moveTo>
                      <a:pt x="25" y="0"/>
                    </a:moveTo>
                    <a:lnTo>
                      <a:pt x="0" y="43"/>
                    </a:lnTo>
                    <a:lnTo>
                      <a:pt x="46"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7" name="Freeform 1291"/>
              <p:cNvSpPr>
                <a:spLocks/>
              </p:cNvSpPr>
              <p:nvPr/>
            </p:nvSpPr>
            <p:spPr bwMode="auto">
              <a:xfrm>
                <a:off x="5244" y="1548"/>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8" name="Freeform 1292"/>
              <p:cNvSpPr>
                <a:spLocks/>
              </p:cNvSpPr>
              <p:nvPr/>
            </p:nvSpPr>
            <p:spPr bwMode="auto">
              <a:xfrm>
                <a:off x="5294" y="1426"/>
                <a:ext cx="47" cy="39"/>
              </a:xfrm>
              <a:custGeom>
                <a:avLst/>
                <a:gdLst>
                  <a:gd name="T0" fmla="*/ 26 w 47"/>
                  <a:gd name="T1" fmla="*/ 0 h 39"/>
                  <a:gd name="T2" fmla="*/ 0 w 47"/>
                  <a:gd name="T3" fmla="*/ 39 h 39"/>
                  <a:gd name="T4" fmla="*/ 47 w 47"/>
                  <a:gd name="T5" fmla="*/ 39 h 39"/>
                  <a:gd name="T6" fmla="*/ 26 w 47"/>
                  <a:gd name="T7" fmla="*/ 0 h 39"/>
                </a:gdLst>
                <a:ahLst/>
                <a:cxnLst>
                  <a:cxn ang="0">
                    <a:pos x="T0" y="T1"/>
                  </a:cxn>
                  <a:cxn ang="0">
                    <a:pos x="T2" y="T3"/>
                  </a:cxn>
                  <a:cxn ang="0">
                    <a:pos x="T4" y="T5"/>
                  </a:cxn>
                  <a:cxn ang="0">
                    <a:pos x="T6" y="T7"/>
                  </a:cxn>
                </a:cxnLst>
                <a:rect l="0" t="0" r="r" b="b"/>
                <a:pathLst>
                  <a:path w="47" h="39">
                    <a:moveTo>
                      <a:pt x="26" y="0"/>
                    </a:moveTo>
                    <a:lnTo>
                      <a:pt x="0" y="39"/>
                    </a:lnTo>
                    <a:lnTo>
                      <a:pt x="47" y="39"/>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29" name="Freeform 1293"/>
              <p:cNvSpPr>
                <a:spLocks/>
              </p:cNvSpPr>
              <p:nvPr/>
            </p:nvSpPr>
            <p:spPr bwMode="auto">
              <a:xfrm>
                <a:off x="5345" y="1379"/>
                <a:ext cx="47" cy="43"/>
              </a:xfrm>
              <a:custGeom>
                <a:avLst/>
                <a:gdLst>
                  <a:gd name="T0" fmla="*/ 25 w 47"/>
                  <a:gd name="T1" fmla="*/ 0 h 43"/>
                  <a:gd name="T2" fmla="*/ 0 w 47"/>
                  <a:gd name="T3" fmla="*/ 43 h 43"/>
                  <a:gd name="T4" fmla="*/ 47 w 47"/>
                  <a:gd name="T5" fmla="*/ 43 h 43"/>
                  <a:gd name="T6" fmla="*/ 25 w 47"/>
                  <a:gd name="T7" fmla="*/ 0 h 43"/>
                </a:gdLst>
                <a:ahLst/>
                <a:cxnLst>
                  <a:cxn ang="0">
                    <a:pos x="T0" y="T1"/>
                  </a:cxn>
                  <a:cxn ang="0">
                    <a:pos x="T2" y="T3"/>
                  </a:cxn>
                  <a:cxn ang="0">
                    <a:pos x="T4" y="T5"/>
                  </a:cxn>
                  <a:cxn ang="0">
                    <a:pos x="T6" y="T7"/>
                  </a:cxn>
                </a:cxnLst>
                <a:rect l="0" t="0" r="r" b="b"/>
                <a:pathLst>
                  <a:path w="47" h="43">
                    <a:moveTo>
                      <a:pt x="25" y="0"/>
                    </a:moveTo>
                    <a:lnTo>
                      <a:pt x="0" y="43"/>
                    </a:lnTo>
                    <a:lnTo>
                      <a:pt x="47"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0" name="Freeform 1294"/>
              <p:cNvSpPr>
                <a:spLocks/>
              </p:cNvSpPr>
              <p:nvPr/>
            </p:nvSpPr>
            <p:spPr bwMode="auto">
              <a:xfrm>
                <a:off x="5395" y="1404"/>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1" name="Freeform 1295"/>
              <p:cNvSpPr>
                <a:spLocks/>
              </p:cNvSpPr>
              <p:nvPr/>
            </p:nvSpPr>
            <p:spPr bwMode="auto">
              <a:xfrm>
                <a:off x="5446" y="1411"/>
                <a:ext cx="46" cy="43"/>
              </a:xfrm>
              <a:custGeom>
                <a:avLst/>
                <a:gdLst>
                  <a:gd name="T0" fmla="*/ 25 w 46"/>
                  <a:gd name="T1" fmla="*/ 0 h 43"/>
                  <a:gd name="T2" fmla="*/ 0 w 46"/>
                  <a:gd name="T3" fmla="*/ 43 h 43"/>
                  <a:gd name="T4" fmla="*/ 46 w 46"/>
                  <a:gd name="T5" fmla="*/ 43 h 43"/>
                  <a:gd name="T6" fmla="*/ 25 w 46"/>
                  <a:gd name="T7" fmla="*/ 0 h 43"/>
                </a:gdLst>
                <a:ahLst/>
                <a:cxnLst>
                  <a:cxn ang="0">
                    <a:pos x="T0" y="T1"/>
                  </a:cxn>
                  <a:cxn ang="0">
                    <a:pos x="T2" y="T3"/>
                  </a:cxn>
                  <a:cxn ang="0">
                    <a:pos x="T4" y="T5"/>
                  </a:cxn>
                  <a:cxn ang="0">
                    <a:pos x="T6" y="T7"/>
                  </a:cxn>
                </a:cxnLst>
                <a:rect l="0" t="0" r="r" b="b"/>
                <a:pathLst>
                  <a:path w="46" h="43">
                    <a:moveTo>
                      <a:pt x="25" y="0"/>
                    </a:moveTo>
                    <a:lnTo>
                      <a:pt x="0" y="43"/>
                    </a:lnTo>
                    <a:lnTo>
                      <a:pt x="46"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2" name="Freeform 1296"/>
              <p:cNvSpPr>
                <a:spLocks/>
              </p:cNvSpPr>
              <p:nvPr/>
            </p:nvSpPr>
            <p:spPr bwMode="auto">
              <a:xfrm>
                <a:off x="5496" y="1303"/>
                <a:ext cx="50" cy="43"/>
              </a:xfrm>
              <a:custGeom>
                <a:avLst/>
                <a:gdLst>
                  <a:gd name="T0" fmla="*/ 25 w 50"/>
                  <a:gd name="T1" fmla="*/ 0 h 43"/>
                  <a:gd name="T2" fmla="*/ 0 w 50"/>
                  <a:gd name="T3" fmla="*/ 43 h 43"/>
                  <a:gd name="T4" fmla="*/ 50 w 50"/>
                  <a:gd name="T5" fmla="*/ 43 h 43"/>
                  <a:gd name="T6" fmla="*/ 25 w 50"/>
                  <a:gd name="T7" fmla="*/ 0 h 43"/>
                </a:gdLst>
                <a:ahLst/>
                <a:cxnLst>
                  <a:cxn ang="0">
                    <a:pos x="T0" y="T1"/>
                  </a:cxn>
                  <a:cxn ang="0">
                    <a:pos x="T2" y="T3"/>
                  </a:cxn>
                  <a:cxn ang="0">
                    <a:pos x="T4" y="T5"/>
                  </a:cxn>
                  <a:cxn ang="0">
                    <a:pos x="T6" y="T7"/>
                  </a:cxn>
                </a:cxnLst>
                <a:rect l="0" t="0" r="r" b="b"/>
                <a:pathLst>
                  <a:path w="50" h="43">
                    <a:moveTo>
                      <a:pt x="25" y="0"/>
                    </a:moveTo>
                    <a:lnTo>
                      <a:pt x="0" y="43"/>
                    </a:lnTo>
                    <a:lnTo>
                      <a:pt x="50" y="43"/>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3" name="Freeform 1297"/>
              <p:cNvSpPr>
                <a:spLocks/>
              </p:cNvSpPr>
              <p:nvPr/>
            </p:nvSpPr>
            <p:spPr bwMode="auto">
              <a:xfrm>
                <a:off x="5546" y="1350"/>
                <a:ext cx="51" cy="43"/>
              </a:xfrm>
              <a:custGeom>
                <a:avLst/>
                <a:gdLst>
                  <a:gd name="T0" fmla="*/ 26 w 51"/>
                  <a:gd name="T1" fmla="*/ 0 h 43"/>
                  <a:gd name="T2" fmla="*/ 0 w 51"/>
                  <a:gd name="T3" fmla="*/ 43 h 43"/>
                  <a:gd name="T4" fmla="*/ 51 w 51"/>
                  <a:gd name="T5" fmla="*/ 43 h 43"/>
                  <a:gd name="T6" fmla="*/ 26 w 51"/>
                  <a:gd name="T7" fmla="*/ 0 h 43"/>
                </a:gdLst>
                <a:ahLst/>
                <a:cxnLst>
                  <a:cxn ang="0">
                    <a:pos x="T0" y="T1"/>
                  </a:cxn>
                  <a:cxn ang="0">
                    <a:pos x="T2" y="T3"/>
                  </a:cxn>
                  <a:cxn ang="0">
                    <a:pos x="T4" y="T5"/>
                  </a:cxn>
                  <a:cxn ang="0">
                    <a:pos x="T6" y="T7"/>
                  </a:cxn>
                </a:cxnLst>
                <a:rect l="0" t="0" r="r" b="b"/>
                <a:pathLst>
                  <a:path w="51" h="43">
                    <a:moveTo>
                      <a:pt x="26" y="0"/>
                    </a:moveTo>
                    <a:lnTo>
                      <a:pt x="0" y="43"/>
                    </a:lnTo>
                    <a:lnTo>
                      <a:pt x="51" y="43"/>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4" name="Freeform 1298"/>
              <p:cNvSpPr>
                <a:spLocks/>
              </p:cNvSpPr>
              <p:nvPr/>
            </p:nvSpPr>
            <p:spPr bwMode="auto">
              <a:xfrm>
                <a:off x="5597" y="1220"/>
                <a:ext cx="50" cy="40"/>
              </a:xfrm>
              <a:custGeom>
                <a:avLst/>
                <a:gdLst>
                  <a:gd name="T0" fmla="*/ 25 w 50"/>
                  <a:gd name="T1" fmla="*/ 0 h 40"/>
                  <a:gd name="T2" fmla="*/ 0 w 50"/>
                  <a:gd name="T3" fmla="*/ 40 h 40"/>
                  <a:gd name="T4" fmla="*/ 50 w 50"/>
                  <a:gd name="T5" fmla="*/ 40 h 40"/>
                  <a:gd name="T6" fmla="*/ 25 w 50"/>
                  <a:gd name="T7" fmla="*/ 0 h 40"/>
                </a:gdLst>
                <a:ahLst/>
                <a:cxnLst>
                  <a:cxn ang="0">
                    <a:pos x="T0" y="T1"/>
                  </a:cxn>
                  <a:cxn ang="0">
                    <a:pos x="T2" y="T3"/>
                  </a:cxn>
                  <a:cxn ang="0">
                    <a:pos x="T4" y="T5"/>
                  </a:cxn>
                  <a:cxn ang="0">
                    <a:pos x="T6" y="T7"/>
                  </a:cxn>
                </a:cxnLst>
                <a:rect l="0" t="0" r="r" b="b"/>
                <a:pathLst>
                  <a:path w="50" h="40">
                    <a:moveTo>
                      <a:pt x="25" y="0"/>
                    </a:moveTo>
                    <a:lnTo>
                      <a:pt x="0" y="40"/>
                    </a:lnTo>
                    <a:lnTo>
                      <a:pt x="50"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5" name="Freeform 1299"/>
              <p:cNvSpPr>
                <a:spLocks/>
              </p:cNvSpPr>
              <p:nvPr/>
            </p:nvSpPr>
            <p:spPr bwMode="auto">
              <a:xfrm>
                <a:off x="5647" y="1199"/>
                <a:ext cx="51" cy="39"/>
              </a:xfrm>
              <a:custGeom>
                <a:avLst/>
                <a:gdLst>
                  <a:gd name="T0" fmla="*/ 25 w 51"/>
                  <a:gd name="T1" fmla="*/ 0 h 39"/>
                  <a:gd name="T2" fmla="*/ 0 w 51"/>
                  <a:gd name="T3" fmla="*/ 39 h 39"/>
                  <a:gd name="T4" fmla="*/ 51 w 51"/>
                  <a:gd name="T5" fmla="*/ 39 h 39"/>
                  <a:gd name="T6" fmla="*/ 25 w 51"/>
                  <a:gd name="T7" fmla="*/ 0 h 39"/>
                </a:gdLst>
                <a:ahLst/>
                <a:cxnLst>
                  <a:cxn ang="0">
                    <a:pos x="T0" y="T1"/>
                  </a:cxn>
                  <a:cxn ang="0">
                    <a:pos x="T2" y="T3"/>
                  </a:cxn>
                  <a:cxn ang="0">
                    <a:pos x="T4" y="T5"/>
                  </a:cxn>
                  <a:cxn ang="0">
                    <a:pos x="T6" y="T7"/>
                  </a:cxn>
                </a:cxnLst>
                <a:rect l="0" t="0" r="r" b="b"/>
                <a:pathLst>
                  <a:path w="51" h="39">
                    <a:moveTo>
                      <a:pt x="25" y="0"/>
                    </a:moveTo>
                    <a:lnTo>
                      <a:pt x="0" y="39"/>
                    </a:lnTo>
                    <a:lnTo>
                      <a:pt x="51" y="39"/>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6" name="Freeform 1300"/>
              <p:cNvSpPr>
                <a:spLocks/>
              </p:cNvSpPr>
              <p:nvPr/>
            </p:nvSpPr>
            <p:spPr bwMode="auto">
              <a:xfrm>
                <a:off x="5698" y="1300"/>
                <a:ext cx="50" cy="39"/>
              </a:xfrm>
              <a:custGeom>
                <a:avLst/>
                <a:gdLst>
                  <a:gd name="T0" fmla="*/ 25 w 50"/>
                  <a:gd name="T1" fmla="*/ 0 h 39"/>
                  <a:gd name="T2" fmla="*/ 0 w 50"/>
                  <a:gd name="T3" fmla="*/ 39 h 39"/>
                  <a:gd name="T4" fmla="*/ 50 w 50"/>
                  <a:gd name="T5" fmla="*/ 39 h 39"/>
                  <a:gd name="T6" fmla="*/ 25 w 50"/>
                  <a:gd name="T7" fmla="*/ 0 h 39"/>
                </a:gdLst>
                <a:ahLst/>
                <a:cxnLst>
                  <a:cxn ang="0">
                    <a:pos x="T0" y="T1"/>
                  </a:cxn>
                  <a:cxn ang="0">
                    <a:pos x="T2" y="T3"/>
                  </a:cxn>
                  <a:cxn ang="0">
                    <a:pos x="T4" y="T5"/>
                  </a:cxn>
                  <a:cxn ang="0">
                    <a:pos x="T6" y="T7"/>
                  </a:cxn>
                </a:cxnLst>
                <a:rect l="0" t="0" r="r" b="b"/>
                <a:pathLst>
                  <a:path w="50" h="39">
                    <a:moveTo>
                      <a:pt x="25" y="0"/>
                    </a:moveTo>
                    <a:lnTo>
                      <a:pt x="0" y="39"/>
                    </a:lnTo>
                    <a:lnTo>
                      <a:pt x="50" y="39"/>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7" name="Freeform 1301"/>
              <p:cNvSpPr>
                <a:spLocks/>
              </p:cNvSpPr>
              <p:nvPr/>
            </p:nvSpPr>
            <p:spPr bwMode="auto">
              <a:xfrm>
                <a:off x="5752" y="1271"/>
                <a:ext cx="46" cy="39"/>
              </a:xfrm>
              <a:custGeom>
                <a:avLst/>
                <a:gdLst>
                  <a:gd name="T0" fmla="*/ 21 w 46"/>
                  <a:gd name="T1" fmla="*/ 0 h 39"/>
                  <a:gd name="T2" fmla="*/ 0 w 46"/>
                  <a:gd name="T3" fmla="*/ 39 h 39"/>
                  <a:gd name="T4" fmla="*/ 46 w 46"/>
                  <a:gd name="T5" fmla="*/ 39 h 39"/>
                  <a:gd name="T6" fmla="*/ 21 w 46"/>
                  <a:gd name="T7" fmla="*/ 0 h 39"/>
                </a:gdLst>
                <a:ahLst/>
                <a:cxnLst>
                  <a:cxn ang="0">
                    <a:pos x="T0" y="T1"/>
                  </a:cxn>
                  <a:cxn ang="0">
                    <a:pos x="T2" y="T3"/>
                  </a:cxn>
                  <a:cxn ang="0">
                    <a:pos x="T4" y="T5"/>
                  </a:cxn>
                  <a:cxn ang="0">
                    <a:pos x="T6" y="T7"/>
                  </a:cxn>
                </a:cxnLst>
                <a:rect l="0" t="0" r="r" b="b"/>
                <a:pathLst>
                  <a:path w="46" h="39">
                    <a:moveTo>
                      <a:pt x="21" y="0"/>
                    </a:moveTo>
                    <a:lnTo>
                      <a:pt x="0" y="39"/>
                    </a:lnTo>
                    <a:lnTo>
                      <a:pt x="46" y="39"/>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8" name="Freeform 1302"/>
              <p:cNvSpPr>
                <a:spLocks/>
              </p:cNvSpPr>
              <p:nvPr/>
            </p:nvSpPr>
            <p:spPr bwMode="auto">
              <a:xfrm>
                <a:off x="5802" y="1285"/>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39" name="Freeform 1303"/>
              <p:cNvSpPr>
                <a:spLocks/>
              </p:cNvSpPr>
              <p:nvPr/>
            </p:nvSpPr>
            <p:spPr bwMode="auto">
              <a:xfrm>
                <a:off x="5852" y="1170"/>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0" name="Freeform 1304"/>
              <p:cNvSpPr>
                <a:spLocks/>
              </p:cNvSpPr>
              <p:nvPr/>
            </p:nvSpPr>
            <p:spPr bwMode="auto">
              <a:xfrm>
                <a:off x="5903" y="1174"/>
                <a:ext cx="47" cy="39"/>
              </a:xfrm>
              <a:custGeom>
                <a:avLst/>
                <a:gdLst>
                  <a:gd name="T0" fmla="*/ 21 w 47"/>
                  <a:gd name="T1" fmla="*/ 0 h 39"/>
                  <a:gd name="T2" fmla="*/ 0 w 47"/>
                  <a:gd name="T3" fmla="*/ 39 h 39"/>
                  <a:gd name="T4" fmla="*/ 47 w 47"/>
                  <a:gd name="T5" fmla="*/ 39 h 39"/>
                  <a:gd name="T6" fmla="*/ 21 w 47"/>
                  <a:gd name="T7" fmla="*/ 0 h 39"/>
                </a:gdLst>
                <a:ahLst/>
                <a:cxnLst>
                  <a:cxn ang="0">
                    <a:pos x="T0" y="T1"/>
                  </a:cxn>
                  <a:cxn ang="0">
                    <a:pos x="T2" y="T3"/>
                  </a:cxn>
                  <a:cxn ang="0">
                    <a:pos x="T4" y="T5"/>
                  </a:cxn>
                  <a:cxn ang="0">
                    <a:pos x="T6" y="T7"/>
                  </a:cxn>
                </a:cxnLst>
                <a:rect l="0" t="0" r="r" b="b"/>
                <a:pathLst>
                  <a:path w="47" h="39">
                    <a:moveTo>
                      <a:pt x="21" y="0"/>
                    </a:moveTo>
                    <a:lnTo>
                      <a:pt x="0" y="39"/>
                    </a:lnTo>
                    <a:lnTo>
                      <a:pt x="47" y="39"/>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1" name="Freeform 1305"/>
              <p:cNvSpPr>
                <a:spLocks/>
              </p:cNvSpPr>
              <p:nvPr/>
            </p:nvSpPr>
            <p:spPr bwMode="auto">
              <a:xfrm>
                <a:off x="5953" y="1127"/>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2" name="Freeform 1306"/>
              <p:cNvSpPr>
                <a:spLocks/>
              </p:cNvSpPr>
              <p:nvPr/>
            </p:nvSpPr>
            <p:spPr bwMode="auto">
              <a:xfrm>
                <a:off x="6004" y="1105"/>
                <a:ext cx="46" cy="40"/>
              </a:xfrm>
              <a:custGeom>
                <a:avLst/>
                <a:gdLst>
                  <a:gd name="T0" fmla="*/ 21 w 46"/>
                  <a:gd name="T1" fmla="*/ 0 h 40"/>
                  <a:gd name="T2" fmla="*/ 0 w 46"/>
                  <a:gd name="T3" fmla="*/ 40 h 40"/>
                  <a:gd name="T4" fmla="*/ 46 w 46"/>
                  <a:gd name="T5" fmla="*/ 40 h 40"/>
                  <a:gd name="T6" fmla="*/ 21 w 46"/>
                  <a:gd name="T7" fmla="*/ 0 h 40"/>
                </a:gdLst>
                <a:ahLst/>
                <a:cxnLst>
                  <a:cxn ang="0">
                    <a:pos x="T0" y="T1"/>
                  </a:cxn>
                  <a:cxn ang="0">
                    <a:pos x="T2" y="T3"/>
                  </a:cxn>
                  <a:cxn ang="0">
                    <a:pos x="T4" y="T5"/>
                  </a:cxn>
                  <a:cxn ang="0">
                    <a:pos x="T6" y="T7"/>
                  </a:cxn>
                </a:cxnLst>
                <a:rect l="0" t="0" r="r" b="b"/>
                <a:pathLst>
                  <a:path w="46" h="40">
                    <a:moveTo>
                      <a:pt x="21" y="0"/>
                    </a:moveTo>
                    <a:lnTo>
                      <a:pt x="0" y="40"/>
                    </a:lnTo>
                    <a:lnTo>
                      <a:pt x="46" y="40"/>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3" name="Freeform 1307"/>
              <p:cNvSpPr>
                <a:spLocks/>
              </p:cNvSpPr>
              <p:nvPr/>
            </p:nvSpPr>
            <p:spPr bwMode="auto">
              <a:xfrm>
                <a:off x="6054" y="1102"/>
                <a:ext cx="47" cy="39"/>
              </a:xfrm>
              <a:custGeom>
                <a:avLst/>
                <a:gdLst>
                  <a:gd name="T0" fmla="*/ 22 w 47"/>
                  <a:gd name="T1" fmla="*/ 0 h 39"/>
                  <a:gd name="T2" fmla="*/ 0 w 47"/>
                  <a:gd name="T3" fmla="*/ 39 h 39"/>
                  <a:gd name="T4" fmla="*/ 47 w 47"/>
                  <a:gd name="T5" fmla="*/ 39 h 39"/>
                  <a:gd name="T6" fmla="*/ 22 w 47"/>
                  <a:gd name="T7" fmla="*/ 0 h 39"/>
                </a:gdLst>
                <a:ahLst/>
                <a:cxnLst>
                  <a:cxn ang="0">
                    <a:pos x="T0" y="T1"/>
                  </a:cxn>
                  <a:cxn ang="0">
                    <a:pos x="T2" y="T3"/>
                  </a:cxn>
                  <a:cxn ang="0">
                    <a:pos x="T4" y="T5"/>
                  </a:cxn>
                  <a:cxn ang="0">
                    <a:pos x="T6" y="T7"/>
                  </a:cxn>
                </a:cxnLst>
                <a:rect l="0" t="0" r="r" b="b"/>
                <a:pathLst>
                  <a:path w="47" h="39">
                    <a:moveTo>
                      <a:pt x="22" y="0"/>
                    </a:moveTo>
                    <a:lnTo>
                      <a:pt x="0" y="39"/>
                    </a:lnTo>
                    <a:lnTo>
                      <a:pt x="47" y="39"/>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4" name="Freeform 1308"/>
              <p:cNvSpPr>
                <a:spLocks/>
              </p:cNvSpPr>
              <p:nvPr/>
            </p:nvSpPr>
            <p:spPr bwMode="auto">
              <a:xfrm>
                <a:off x="6104" y="1058"/>
                <a:ext cx="47" cy="44"/>
              </a:xfrm>
              <a:custGeom>
                <a:avLst/>
                <a:gdLst>
                  <a:gd name="T0" fmla="*/ 22 w 47"/>
                  <a:gd name="T1" fmla="*/ 0 h 44"/>
                  <a:gd name="T2" fmla="*/ 0 w 47"/>
                  <a:gd name="T3" fmla="*/ 44 h 44"/>
                  <a:gd name="T4" fmla="*/ 47 w 47"/>
                  <a:gd name="T5" fmla="*/ 44 h 44"/>
                  <a:gd name="T6" fmla="*/ 22 w 47"/>
                  <a:gd name="T7" fmla="*/ 0 h 44"/>
                </a:gdLst>
                <a:ahLst/>
                <a:cxnLst>
                  <a:cxn ang="0">
                    <a:pos x="T0" y="T1"/>
                  </a:cxn>
                  <a:cxn ang="0">
                    <a:pos x="T2" y="T3"/>
                  </a:cxn>
                  <a:cxn ang="0">
                    <a:pos x="T4" y="T5"/>
                  </a:cxn>
                  <a:cxn ang="0">
                    <a:pos x="T6" y="T7"/>
                  </a:cxn>
                </a:cxnLst>
                <a:rect l="0" t="0" r="r" b="b"/>
                <a:pathLst>
                  <a:path w="47" h="44">
                    <a:moveTo>
                      <a:pt x="22" y="0"/>
                    </a:moveTo>
                    <a:lnTo>
                      <a:pt x="0" y="44"/>
                    </a:lnTo>
                    <a:lnTo>
                      <a:pt x="47" y="44"/>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45" name="Freeform 1309"/>
              <p:cNvSpPr>
                <a:spLocks/>
              </p:cNvSpPr>
              <p:nvPr/>
            </p:nvSpPr>
            <p:spPr bwMode="auto">
              <a:xfrm>
                <a:off x="6155" y="1102"/>
                <a:ext cx="47" cy="39"/>
              </a:xfrm>
              <a:custGeom>
                <a:avLst/>
                <a:gdLst>
                  <a:gd name="T0" fmla="*/ 21 w 47"/>
                  <a:gd name="T1" fmla="*/ 0 h 39"/>
                  <a:gd name="T2" fmla="*/ 0 w 47"/>
                  <a:gd name="T3" fmla="*/ 39 h 39"/>
                  <a:gd name="T4" fmla="*/ 47 w 47"/>
                  <a:gd name="T5" fmla="*/ 39 h 39"/>
                  <a:gd name="T6" fmla="*/ 21 w 47"/>
                  <a:gd name="T7" fmla="*/ 0 h 39"/>
                </a:gdLst>
                <a:ahLst/>
                <a:cxnLst>
                  <a:cxn ang="0">
                    <a:pos x="T0" y="T1"/>
                  </a:cxn>
                  <a:cxn ang="0">
                    <a:pos x="T2" y="T3"/>
                  </a:cxn>
                  <a:cxn ang="0">
                    <a:pos x="T4" y="T5"/>
                  </a:cxn>
                  <a:cxn ang="0">
                    <a:pos x="T6" y="T7"/>
                  </a:cxn>
                </a:cxnLst>
                <a:rect l="0" t="0" r="r" b="b"/>
                <a:pathLst>
                  <a:path w="47" h="39">
                    <a:moveTo>
                      <a:pt x="21" y="0"/>
                    </a:moveTo>
                    <a:lnTo>
                      <a:pt x="0" y="39"/>
                    </a:lnTo>
                    <a:lnTo>
                      <a:pt x="47" y="39"/>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2099" name="Freeform 1311"/>
            <p:cNvSpPr>
              <a:spLocks/>
            </p:cNvSpPr>
            <p:nvPr/>
          </p:nvSpPr>
          <p:spPr bwMode="auto">
            <a:xfrm>
              <a:off x="6205" y="990"/>
              <a:ext cx="47" cy="43"/>
            </a:xfrm>
            <a:custGeom>
              <a:avLst/>
              <a:gdLst>
                <a:gd name="T0" fmla="*/ 22 w 47"/>
                <a:gd name="T1" fmla="*/ 0 h 43"/>
                <a:gd name="T2" fmla="*/ 0 w 47"/>
                <a:gd name="T3" fmla="*/ 43 h 43"/>
                <a:gd name="T4" fmla="*/ 47 w 47"/>
                <a:gd name="T5" fmla="*/ 43 h 43"/>
                <a:gd name="T6" fmla="*/ 22 w 47"/>
                <a:gd name="T7" fmla="*/ 0 h 43"/>
              </a:gdLst>
              <a:ahLst/>
              <a:cxnLst>
                <a:cxn ang="0">
                  <a:pos x="T0" y="T1"/>
                </a:cxn>
                <a:cxn ang="0">
                  <a:pos x="T2" y="T3"/>
                </a:cxn>
                <a:cxn ang="0">
                  <a:pos x="T4" y="T5"/>
                </a:cxn>
                <a:cxn ang="0">
                  <a:pos x="T6" y="T7"/>
                </a:cxn>
              </a:cxnLst>
              <a:rect l="0" t="0" r="r" b="b"/>
              <a:pathLst>
                <a:path w="47" h="43">
                  <a:moveTo>
                    <a:pt x="22" y="0"/>
                  </a:moveTo>
                  <a:lnTo>
                    <a:pt x="0" y="43"/>
                  </a:lnTo>
                  <a:lnTo>
                    <a:pt x="47" y="43"/>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0" name="Freeform 1312"/>
            <p:cNvSpPr>
              <a:spLocks/>
            </p:cNvSpPr>
            <p:nvPr/>
          </p:nvSpPr>
          <p:spPr bwMode="auto">
            <a:xfrm>
              <a:off x="6256" y="1004"/>
              <a:ext cx="46" cy="44"/>
            </a:xfrm>
            <a:custGeom>
              <a:avLst/>
              <a:gdLst>
                <a:gd name="T0" fmla="*/ 21 w 46"/>
                <a:gd name="T1" fmla="*/ 0 h 44"/>
                <a:gd name="T2" fmla="*/ 0 w 46"/>
                <a:gd name="T3" fmla="*/ 44 h 44"/>
                <a:gd name="T4" fmla="*/ 46 w 46"/>
                <a:gd name="T5" fmla="*/ 44 h 44"/>
                <a:gd name="T6" fmla="*/ 21 w 46"/>
                <a:gd name="T7" fmla="*/ 0 h 44"/>
              </a:gdLst>
              <a:ahLst/>
              <a:cxnLst>
                <a:cxn ang="0">
                  <a:pos x="T0" y="T1"/>
                </a:cxn>
                <a:cxn ang="0">
                  <a:pos x="T2" y="T3"/>
                </a:cxn>
                <a:cxn ang="0">
                  <a:pos x="T4" y="T5"/>
                </a:cxn>
                <a:cxn ang="0">
                  <a:pos x="T6" y="T7"/>
                </a:cxn>
              </a:cxnLst>
              <a:rect l="0" t="0" r="r" b="b"/>
              <a:pathLst>
                <a:path w="46" h="44">
                  <a:moveTo>
                    <a:pt x="21" y="0"/>
                  </a:moveTo>
                  <a:lnTo>
                    <a:pt x="0" y="44"/>
                  </a:lnTo>
                  <a:lnTo>
                    <a:pt x="46" y="44"/>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1" name="Freeform 1313"/>
            <p:cNvSpPr>
              <a:spLocks/>
            </p:cNvSpPr>
            <p:nvPr/>
          </p:nvSpPr>
          <p:spPr bwMode="auto">
            <a:xfrm>
              <a:off x="6306" y="896"/>
              <a:ext cx="47" cy="44"/>
            </a:xfrm>
            <a:custGeom>
              <a:avLst/>
              <a:gdLst>
                <a:gd name="T0" fmla="*/ 22 w 47"/>
                <a:gd name="T1" fmla="*/ 0 h 44"/>
                <a:gd name="T2" fmla="*/ 0 w 47"/>
                <a:gd name="T3" fmla="*/ 44 h 44"/>
                <a:gd name="T4" fmla="*/ 47 w 47"/>
                <a:gd name="T5" fmla="*/ 44 h 44"/>
                <a:gd name="T6" fmla="*/ 22 w 47"/>
                <a:gd name="T7" fmla="*/ 0 h 44"/>
              </a:gdLst>
              <a:ahLst/>
              <a:cxnLst>
                <a:cxn ang="0">
                  <a:pos x="T0" y="T1"/>
                </a:cxn>
                <a:cxn ang="0">
                  <a:pos x="T2" y="T3"/>
                </a:cxn>
                <a:cxn ang="0">
                  <a:pos x="T4" y="T5"/>
                </a:cxn>
                <a:cxn ang="0">
                  <a:pos x="T6" y="T7"/>
                </a:cxn>
              </a:cxnLst>
              <a:rect l="0" t="0" r="r" b="b"/>
              <a:pathLst>
                <a:path w="47" h="44">
                  <a:moveTo>
                    <a:pt x="22" y="0"/>
                  </a:moveTo>
                  <a:lnTo>
                    <a:pt x="0" y="44"/>
                  </a:lnTo>
                  <a:lnTo>
                    <a:pt x="47" y="44"/>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2" name="Freeform 1314"/>
            <p:cNvSpPr>
              <a:spLocks/>
            </p:cNvSpPr>
            <p:nvPr/>
          </p:nvSpPr>
          <p:spPr bwMode="auto">
            <a:xfrm>
              <a:off x="6356" y="997"/>
              <a:ext cx="47" cy="40"/>
            </a:xfrm>
            <a:custGeom>
              <a:avLst/>
              <a:gdLst>
                <a:gd name="T0" fmla="*/ 22 w 47"/>
                <a:gd name="T1" fmla="*/ 0 h 40"/>
                <a:gd name="T2" fmla="*/ 0 w 47"/>
                <a:gd name="T3" fmla="*/ 40 h 40"/>
                <a:gd name="T4" fmla="*/ 47 w 47"/>
                <a:gd name="T5" fmla="*/ 40 h 40"/>
                <a:gd name="T6" fmla="*/ 22 w 47"/>
                <a:gd name="T7" fmla="*/ 0 h 40"/>
              </a:gdLst>
              <a:ahLst/>
              <a:cxnLst>
                <a:cxn ang="0">
                  <a:pos x="T0" y="T1"/>
                </a:cxn>
                <a:cxn ang="0">
                  <a:pos x="T2" y="T3"/>
                </a:cxn>
                <a:cxn ang="0">
                  <a:pos x="T4" y="T5"/>
                </a:cxn>
                <a:cxn ang="0">
                  <a:pos x="T6" y="T7"/>
                </a:cxn>
              </a:cxnLst>
              <a:rect l="0" t="0" r="r" b="b"/>
              <a:pathLst>
                <a:path w="47" h="40">
                  <a:moveTo>
                    <a:pt x="22" y="0"/>
                  </a:moveTo>
                  <a:lnTo>
                    <a:pt x="0" y="40"/>
                  </a:lnTo>
                  <a:lnTo>
                    <a:pt x="47" y="40"/>
                  </a:lnTo>
                  <a:lnTo>
                    <a:pt x="22"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3" name="Freeform 1315"/>
            <p:cNvSpPr>
              <a:spLocks/>
            </p:cNvSpPr>
            <p:nvPr/>
          </p:nvSpPr>
          <p:spPr bwMode="auto">
            <a:xfrm>
              <a:off x="6407" y="932"/>
              <a:ext cx="47" cy="44"/>
            </a:xfrm>
            <a:custGeom>
              <a:avLst/>
              <a:gdLst>
                <a:gd name="T0" fmla="*/ 21 w 47"/>
                <a:gd name="T1" fmla="*/ 0 h 44"/>
                <a:gd name="T2" fmla="*/ 0 w 47"/>
                <a:gd name="T3" fmla="*/ 44 h 44"/>
                <a:gd name="T4" fmla="*/ 47 w 47"/>
                <a:gd name="T5" fmla="*/ 44 h 44"/>
                <a:gd name="T6" fmla="*/ 21 w 47"/>
                <a:gd name="T7" fmla="*/ 0 h 44"/>
              </a:gdLst>
              <a:ahLst/>
              <a:cxnLst>
                <a:cxn ang="0">
                  <a:pos x="T0" y="T1"/>
                </a:cxn>
                <a:cxn ang="0">
                  <a:pos x="T2" y="T3"/>
                </a:cxn>
                <a:cxn ang="0">
                  <a:pos x="T4" y="T5"/>
                </a:cxn>
                <a:cxn ang="0">
                  <a:pos x="T6" y="T7"/>
                </a:cxn>
              </a:cxnLst>
              <a:rect l="0" t="0" r="r" b="b"/>
              <a:pathLst>
                <a:path w="47" h="44">
                  <a:moveTo>
                    <a:pt x="21" y="0"/>
                  </a:moveTo>
                  <a:lnTo>
                    <a:pt x="0" y="44"/>
                  </a:lnTo>
                  <a:lnTo>
                    <a:pt x="47" y="44"/>
                  </a:lnTo>
                  <a:lnTo>
                    <a:pt x="21"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4" name="Freeform 1316"/>
            <p:cNvSpPr>
              <a:spLocks/>
            </p:cNvSpPr>
            <p:nvPr/>
          </p:nvSpPr>
          <p:spPr bwMode="auto">
            <a:xfrm>
              <a:off x="6457" y="961"/>
              <a:ext cx="47" cy="40"/>
            </a:xfrm>
            <a:custGeom>
              <a:avLst/>
              <a:gdLst>
                <a:gd name="T0" fmla="*/ 25 w 47"/>
                <a:gd name="T1" fmla="*/ 0 h 40"/>
                <a:gd name="T2" fmla="*/ 0 w 47"/>
                <a:gd name="T3" fmla="*/ 40 h 40"/>
                <a:gd name="T4" fmla="*/ 47 w 47"/>
                <a:gd name="T5" fmla="*/ 40 h 40"/>
                <a:gd name="T6" fmla="*/ 25 w 47"/>
                <a:gd name="T7" fmla="*/ 0 h 40"/>
              </a:gdLst>
              <a:ahLst/>
              <a:cxnLst>
                <a:cxn ang="0">
                  <a:pos x="T0" y="T1"/>
                </a:cxn>
                <a:cxn ang="0">
                  <a:pos x="T2" y="T3"/>
                </a:cxn>
                <a:cxn ang="0">
                  <a:pos x="T4" y="T5"/>
                </a:cxn>
                <a:cxn ang="0">
                  <a:pos x="T6" y="T7"/>
                </a:cxn>
              </a:cxnLst>
              <a:rect l="0" t="0" r="r" b="b"/>
              <a:pathLst>
                <a:path w="47" h="40">
                  <a:moveTo>
                    <a:pt x="25" y="0"/>
                  </a:moveTo>
                  <a:lnTo>
                    <a:pt x="0" y="40"/>
                  </a:lnTo>
                  <a:lnTo>
                    <a:pt x="47" y="40"/>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5" name="Freeform 1317"/>
            <p:cNvSpPr>
              <a:spLocks/>
            </p:cNvSpPr>
            <p:nvPr/>
          </p:nvSpPr>
          <p:spPr bwMode="auto">
            <a:xfrm>
              <a:off x="6508" y="1109"/>
              <a:ext cx="46" cy="39"/>
            </a:xfrm>
            <a:custGeom>
              <a:avLst/>
              <a:gdLst>
                <a:gd name="T0" fmla="*/ 25 w 46"/>
                <a:gd name="T1" fmla="*/ 0 h 39"/>
                <a:gd name="T2" fmla="*/ 0 w 46"/>
                <a:gd name="T3" fmla="*/ 39 h 39"/>
                <a:gd name="T4" fmla="*/ 46 w 46"/>
                <a:gd name="T5" fmla="*/ 39 h 39"/>
                <a:gd name="T6" fmla="*/ 25 w 46"/>
                <a:gd name="T7" fmla="*/ 0 h 39"/>
              </a:gdLst>
              <a:ahLst/>
              <a:cxnLst>
                <a:cxn ang="0">
                  <a:pos x="T0" y="T1"/>
                </a:cxn>
                <a:cxn ang="0">
                  <a:pos x="T2" y="T3"/>
                </a:cxn>
                <a:cxn ang="0">
                  <a:pos x="T4" y="T5"/>
                </a:cxn>
                <a:cxn ang="0">
                  <a:pos x="T6" y="T7"/>
                </a:cxn>
              </a:cxnLst>
              <a:rect l="0" t="0" r="r" b="b"/>
              <a:pathLst>
                <a:path w="46" h="39">
                  <a:moveTo>
                    <a:pt x="25" y="0"/>
                  </a:moveTo>
                  <a:lnTo>
                    <a:pt x="0" y="39"/>
                  </a:lnTo>
                  <a:lnTo>
                    <a:pt x="46" y="39"/>
                  </a:lnTo>
                  <a:lnTo>
                    <a:pt x="25"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6" name="Freeform 1318"/>
            <p:cNvSpPr>
              <a:spLocks/>
            </p:cNvSpPr>
            <p:nvPr/>
          </p:nvSpPr>
          <p:spPr bwMode="auto">
            <a:xfrm>
              <a:off x="1583" y="1080"/>
              <a:ext cx="5000" cy="2178"/>
            </a:xfrm>
            <a:custGeom>
              <a:avLst/>
              <a:gdLst>
                <a:gd name="T0" fmla="*/ 0 w 1389"/>
                <a:gd name="T1" fmla="*/ 605 h 605"/>
                <a:gd name="T2" fmla="*/ 694 w 1389"/>
                <a:gd name="T3" fmla="*/ 303 h 605"/>
                <a:gd name="T4" fmla="*/ 1389 w 1389"/>
                <a:gd name="T5" fmla="*/ 0 h 605"/>
              </a:gdLst>
              <a:ahLst/>
              <a:cxnLst>
                <a:cxn ang="0">
                  <a:pos x="T0" y="T1"/>
                </a:cxn>
                <a:cxn ang="0">
                  <a:pos x="T2" y="T3"/>
                </a:cxn>
                <a:cxn ang="0">
                  <a:pos x="T4" y="T5"/>
                </a:cxn>
              </a:cxnLst>
              <a:rect l="0" t="0" r="r" b="b"/>
              <a:pathLst>
                <a:path w="1389" h="605">
                  <a:moveTo>
                    <a:pt x="0" y="605"/>
                  </a:moveTo>
                  <a:lnTo>
                    <a:pt x="694" y="303"/>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7" name="Freeform 1319"/>
            <p:cNvSpPr>
              <a:spLocks/>
            </p:cNvSpPr>
            <p:nvPr/>
          </p:nvSpPr>
          <p:spPr bwMode="auto">
            <a:xfrm>
              <a:off x="1583" y="1397"/>
              <a:ext cx="5000" cy="2095"/>
            </a:xfrm>
            <a:custGeom>
              <a:avLst/>
              <a:gdLst>
                <a:gd name="T0" fmla="*/ 0 w 1389"/>
                <a:gd name="T1" fmla="*/ 582 h 582"/>
                <a:gd name="T2" fmla="*/ 694 w 1389"/>
                <a:gd name="T3" fmla="*/ 291 h 582"/>
                <a:gd name="T4" fmla="*/ 1389 w 1389"/>
                <a:gd name="T5" fmla="*/ 0 h 582"/>
              </a:gdLst>
              <a:ahLst/>
              <a:cxnLst>
                <a:cxn ang="0">
                  <a:pos x="T0" y="T1"/>
                </a:cxn>
                <a:cxn ang="0">
                  <a:pos x="T2" y="T3"/>
                </a:cxn>
                <a:cxn ang="0">
                  <a:pos x="T4" y="T5"/>
                </a:cxn>
              </a:cxnLst>
              <a:rect l="0" t="0" r="r" b="b"/>
              <a:pathLst>
                <a:path w="1389" h="582">
                  <a:moveTo>
                    <a:pt x="0" y="582"/>
                  </a:moveTo>
                  <a:lnTo>
                    <a:pt x="694" y="291"/>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8" name="Freeform 1320"/>
            <p:cNvSpPr>
              <a:spLocks/>
            </p:cNvSpPr>
            <p:nvPr/>
          </p:nvSpPr>
          <p:spPr bwMode="auto">
            <a:xfrm>
              <a:off x="1583" y="788"/>
              <a:ext cx="5000" cy="1854"/>
            </a:xfrm>
            <a:custGeom>
              <a:avLst/>
              <a:gdLst>
                <a:gd name="T0" fmla="*/ 0 w 1389"/>
                <a:gd name="T1" fmla="*/ 515 h 515"/>
                <a:gd name="T2" fmla="*/ 694 w 1389"/>
                <a:gd name="T3" fmla="*/ 258 h 515"/>
                <a:gd name="T4" fmla="*/ 1389 w 1389"/>
                <a:gd name="T5" fmla="*/ 0 h 515"/>
              </a:gdLst>
              <a:ahLst/>
              <a:cxnLst>
                <a:cxn ang="0">
                  <a:pos x="T0" y="T1"/>
                </a:cxn>
                <a:cxn ang="0">
                  <a:pos x="T2" y="T3"/>
                </a:cxn>
                <a:cxn ang="0">
                  <a:pos x="T4" y="T5"/>
                </a:cxn>
              </a:cxnLst>
              <a:rect l="0" t="0" r="r" b="b"/>
              <a:pathLst>
                <a:path w="1389" h="515">
                  <a:moveTo>
                    <a:pt x="0" y="515"/>
                  </a:moveTo>
                  <a:lnTo>
                    <a:pt x="694" y="258"/>
                  </a:lnTo>
                  <a:lnTo>
                    <a:pt x="1389" y="0"/>
                  </a:lnTo>
                </a:path>
              </a:pathLst>
            </a:custGeom>
            <a:noFill/>
            <a:ln w="22225">
              <a:solidFill>
                <a:srgbClr val="55752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09" name="Freeform 1321"/>
            <p:cNvSpPr>
              <a:spLocks/>
            </p:cNvSpPr>
            <p:nvPr/>
          </p:nvSpPr>
          <p:spPr bwMode="auto">
            <a:xfrm>
              <a:off x="1583" y="961"/>
              <a:ext cx="4950" cy="1779"/>
            </a:xfrm>
            <a:custGeom>
              <a:avLst/>
              <a:gdLst>
                <a:gd name="T0" fmla="*/ 0 w 1375"/>
                <a:gd name="T1" fmla="*/ 494 h 494"/>
                <a:gd name="T2" fmla="*/ 687 w 1375"/>
                <a:gd name="T3" fmla="*/ 247 h 494"/>
                <a:gd name="T4" fmla="*/ 1375 w 1375"/>
                <a:gd name="T5" fmla="*/ 0 h 494"/>
              </a:gdLst>
              <a:ahLst/>
              <a:cxnLst>
                <a:cxn ang="0">
                  <a:pos x="T0" y="T1"/>
                </a:cxn>
                <a:cxn ang="0">
                  <a:pos x="T2" y="T3"/>
                </a:cxn>
                <a:cxn ang="0">
                  <a:pos x="T4" y="T5"/>
                </a:cxn>
              </a:cxnLst>
              <a:rect l="0" t="0" r="r" b="b"/>
              <a:pathLst>
                <a:path w="1375" h="494">
                  <a:moveTo>
                    <a:pt x="0" y="494"/>
                  </a:moveTo>
                  <a:lnTo>
                    <a:pt x="687" y="247"/>
                  </a:lnTo>
                  <a:lnTo>
                    <a:pt x="1375" y="0"/>
                  </a:lnTo>
                </a:path>
              </a:pathLst>
            </a:custGeom>
            <a:noFill/>
            <a:ln w="22225">
              <a:solidFill>
                <a:srgbClr val="E37E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0" name="Line 1322"/>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1" name="Line 1323"/>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2" name="Rectangle 1324"/>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2113" name="Line 1325"/>
            <p:cNvSpPr>
              <a:spLocks noChangeShapeType="1"/>
            </p:cNvSpPr>
            <p:nvPr/>
          </p:nvSpPr>
          <p:spPr bwMode="auto">
            <a:xfrm flipH="1">
              <a:off x="1378" y="2837"/>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4" name="Rectangle 1326"/>
            <p:cNvSpPr>
              <a:spLocks noChangeArrowheads="1"/>
            </p:cNvSpPr>
            <p:nvPr/>
          </p:nvSpPr>
          <p:spPr bwMode="auto">
            <a:xfrm rot="16200000">
              <a:off x="1153" y="2701"/>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2115" name="Line 1327"/>
            <p:cNvSpPr>
              <a:spLocks noChangeShapeType="1"/>
            </p:cNvSpPr>
            <p:nvPr/>
          </p:nvSpPr>
          <p:spPr bwMode="auto">
            <a:xfrm flipH="1">
              <a:off x="1378" y="206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6" name="Rectangle 1328"/>
            <p:cNvSpPr>
              <a:spLocks noChangeArrowheads="1"/>
            </p:cNvSpPr>
            <p:nvPr/>
          </p:nvSpPr>
          <p:spPr bwMode="auto">
            <a:xfrm rot="16200000">
              <a:off x="1153" y="192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2117" name="Line 1329"/>
            <p:cNvSpPr>
              <a:spLocks noChangeShapeType="1"/>
            </p:cNvSpPr>
            <p:nvPr/>
          </p:nvSpPr>
          <p:spPr bwMode="auto">
            <a:xfrm flipH="1">
              <a:off x="1378" y="128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18" name="Rectangle 1330"/>
            <p:cNvSpPr>
              <a:spLocks noChangeArrowheads="1"/>
            </p:cNvSpPr>
            <p:nvPr/>
          </p:nvSpPr>
          <p:spPr bwMode="auto">
            <a:xfrm rot="16200000">
              <a:off x="1153" y="1153"/>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2119" name="Line 1331"/>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0" name="Rectangle 1332"/>
            <p:cNvSpPr>
              <a:spLocks noChangeArrowheads="1"/>
            </p:cNvSpPr>
            <p:nvPr/>
          </p:nvSpPr>
          <p:spPr bwMode="auto">
            <a:xfrm rot="16200000">
              <a:off x="1111" y="381"/>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sp>
          <p:nvSpPr>
            <p:cNvPr id="2121" name="Rectangle 1333"/>
            <p:cNvSpPr>
              <a:spLocks noChangeArrowheads="1"/>
            </p:cNvSpPr>
            <p:nvPr/>
          </p:nvSpPr>
          <p:spPr bwMode="auto">
            <a:xfrm rot="16200000">
              <a:off x="-364" y="1920"/>
              <a:ext cx="284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College Attendance Rate for Children (%)</a:t>
              </a:r>
              <a:endParaRPr lang="en-US" altLang="en-US" smtClean="0">
                <a:solidFill>
                  <a:prstClr val="black"/>
                </a:solidFill>
              </a:endParaRPr>
            </a:p>
          </p:txBody>
        </p:sp>
        <p:sp>
          <p:nvSpPr>
            <p:cNvPr id="2122" name="Line 1334"/>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3" name="Line 1335"/>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4" name="Rectangle 1336"/>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2125" name="Line 1337"/>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6" name="Rectangle 1338"/>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2127" name="Line 1339"/>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28" name="Rectangle 1340"/>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2129" name="Line 1341"/>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0" name="Rectangle 1342"/>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2131" name="Line 1343"/>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2" name="Rectangle 1344"/>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2133" name="Line 1345"/>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4" name="Rectangle 1346"/>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sp>
          <p:nvSpPr>
            <p:cNvPr id="2135" name="Rectangle 1347"/>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Parent Household Income Rank</a:t>
              </a:r>
              <a:endParaRPr lang="en-US" altLang="en-US" smtClean="0">
                <a:solidFill>
                  <a:prstClr val="black"/>
                </a:solidFill>
              </a:endParaRPr>
            </a:p>
          </p:txBody>
        </p:sp>
        <p:sp>
          <p:nvSpPr>
            <p:cNvPr id="2136" name="Rectangle 1348"/>
            <p:cNvSpPr>
              <a:spLocks noChangeArrowheads="1"/>
            </p:cNvSpPr>
            <p:nvPr/>
          </p:nvSpPr>
          <p:spPr bwMode="auto">
            <a:xfrm>
              <a:off x="5438" y="2772"/>
              <a:ext cx="1188" cy="80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7" name="Oval 1349"/>
            <p:cNvSpPr>
              <a:spLocks noChangeArrowheads="1"/>
            </p:cNvSpPr>
            <p:nvPr/>
          </p:nvSpPr>
          <p:spPr bwMode="auto">
            <a:xfrm>
              <a:off x="5449" y="2848"/>
              <a:ext cx="25" cy="25"/>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8" name="Freeform 1350"/>
            <p:cNvSpPr>
              <a:spLocks/>
            </p:cNvSpPr>
            <p:nvPr/>
          </p:nvSpPr>
          <p:spPr bwMode="auto">
            <a:xfrm>
              <a:off x="5438" y="3042"/>
              <a:ext cx="47" cy="43"/>
            </a:xfrm>
            <a:custGeom>
              <a:avLst/>
              <a:gdLst>
                <a:gd name="T0" fmla="*/ 26 w 47"/>
                <a:gd name="T1" fmla="*/ 0 h 43"/>
                <a:gd name="T2" fmla="*/ 0 w 47"/>
                <a:gd name="T3" fmla="*/ 43 h 43"/>
                <a:gd name="T4" fmla="*/ 47 w 47"/>
                <a:gd name="T5" fmla="*/ 43 h 43"/>
                <a:gd name="T6" fmla="*/ 26 w 47"/>
                <a:gd name="T7" fmla="*/ 0 h 43"/>
              </a:gdLst>
              <a:ahLst/>
              <a:cxnLst>
                <a:cxn ang="0">
                  <a:pos x="T0" y="T1"/>
                </a:cxn>
                <a:cxn ang="0">
                  <a:pos x="T2" y="T3"/>
                </a:cxn>
                <a:cxn ang="0">
                  <a:pos x="T4" y="T5"/>
                </a:cxn>
                <a:cxn ang="0">
                  <a:pos x="T6" y="T7"/>
                </a:cxn>
              </a:cxnLst>
              <a:rect l="0" t="0" r="r" b="b"/>
              <a:pathLst>
                <a:path w="47" h="43">
                  <a:moveTo>
                    <a:pt x="26" y="0"/>
                  </a:moveTo>
                  <a:lnTo>
                    <a:pt x="0" y="43"/>
                  </a:lnTo>
                  <a:lnTo>
                    <a:pt x="47" y="43"/>
                  </a:lnTo>
                  <a:lnTo>
                    <a:pt x="2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39" name="Oval 1351"/>
            <p:cNvSpPr>
              <a:spLocks noChangeArrowheads="1"/>
            </p:cNvSpPr>
            <p:nvPr/>
          </p:nvSpPr>
          <p:spPr bwMode="auto">
            <a:xfrm>
              <a:off x="5449" y="3269"/>
              <a:ext cx="25" cy="25"/>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0" name="Freeform 1352"/>
            <p:cNvSpPr>
              <a:spLocks/>
            </p:cNvSpPr>
            <p:nvPr/>
          </p:nvSpPr>
          <p:spPr bwMode="auto">
            <a:xfrm>
              <a:off x="5438" y="3463"/>
              <a:ext cx="47" cy="40"/>
            </a:xfrm>
            <a:custGeom>
              <a:avLst/>
              <a:gdLst>
                <a:gd name="T0" fmla="*/ 26 w 47"/>
                <a:gd name="T1" fmla="*/ 0 h 40"/>
                <a:gd name="T2" fmla="*/ 0 w 47"/>
                <a:gd name="T3" fmla="*/ 40 h 40"/>
                <a:gd name="T4" fmla="*/ 47 w 47"/>
                <a:gd name="T5" fmla="*/ 40 h 40"/>
                <a:gd name="T6" fmla="*/ 26 w 47"/>
                <a:gd name="T7" fmla="*/ 0 h 40"/>
              </a:gdLst>
              <a:ahLst/>
              <a:cxnLst>
                <a:cxn ang="0">
                  <a:pos x="T0" y="T1"/>
                </a:cxn>
                <a:cxn ang="0">
                  <a:pos x="T2" y="T3"/>
                </a:cxn>
                <a:cxn ang="0">
                  <a:pos x="T4" y="T5"/>
                </a:cxn>
                <a:cxn ang="0">
                  <a:pos x="T6" y="T7"/>
                </a:cxn>
              </a:cxnLst>
              <a:rect l="0" t="0" r="r" b="b"/>
              <a:pathLst>
                <a:path w="47" h="40">
                  <a:moveTo>
                    <a:pt x="26" y="0"/>
                  </a:moveTo>
                  <a:lnTo>
                    <a:pt x="0" y="40"/>
                  </a:lnTo>
                  <a:lnTo>
                    <a:pt x="47" y="40"/>
                  </a:lnTo>
                  <a:lnTo>
                    <a:pt x="26" y="0"/>
                  </a:lnTo>
                  <a:close/>
                </a:path>
              </a:pathLst>
            </a:cu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41" name="Rectangle 1353"/>
            <p:cNvSpPr>
              <a:spLocks noChangeArrowheads="1"/>
            </p:cNvSpPr>
            <p:nvPr/>
          </p:nvSpPr>
          <p:spPr bwMode="auto">
            <a:xfrm>
              <a:off x="5561" y="2783"/>
              <a:ext cx="90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White Males</a:t>
              </a:r>
              <a:endParaRPr lang="en-US" altLang="en-US" smtClean="0">
                <a:solidFill>
                  <a:prstClr val="black"/>
                </a:solidFill>
              </a:endParaRPr>
            </a:p>
          </p:txBody>
        </p:sp>
        <p:sp>
          <p:nvSpPr>
            <p:cNvPr id="2142" name="Rectangle 1354"/>
            <p:cNvSpPr>
              <a:spLocks noChangeArrowheads="1"/>
            </p:cNvSpPr>
            <p:nvPr/>
          </p:nvSpPr>
          <p:spPr bwMode="auto">
            <a:xfrm>
              <a:off x="5561" y="2992"/>
              <a:ext cx="88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Black Males</a:t>
              </a:r>
              <a:endParaRPr lang="en-US" altLang="en-US" smtClean="0">
                <a:solidFill>
                  <a:prstClr val="black"/>
                </a:solidFill>
              </a:endParaRPr>
            </a:p>
          </p:txBody>
        </p:sp>
        <p:sp>
          <p:nvSpPr>
            <p:cNvPr id="2143" name="Rectangle 1355"/>
            <p:cNvSpPr>
              <a:spLocks noChangeArrowheads="1"/>
            </p:cNvSpPr>
            <p:nvPr/>
          </p:nvSpPr>
          <p:spPr bwMode="auto">
            <a:xfrm>
              <a:off x="5561" y="3204"/>
              <a:ext cx="108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White Females</a:t>
              </a:r>
              <a:endParaRPr lang="en-US" altLang="en-US" smtClean="0">
                <a:solidFill>
                  <a:prstClr val="black"/>
                </a:solidFill>
              </a:endParaRPr>
            </a:p>
          </p:txBody>
        </p:sp>
        <p:sp>
          <p:nvSpPr>
            <p:cNvPr id="2144" name="Rectangle 1356"/>
            <p:cNvSpPr>
              <a:spLocks noChangeArrowheads="1"/>
            </p:cNvSpPr>
            <p:nvPr/>
          </p:nvSpPr>
          <p:spPr bwMode="auto">
            <a:xfrm>
              <a:off x="5561" y="3413"/>
              <a:ext cx="106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Black Females</a:t>
              </a:r>
              <a:endParaRPr lang="en-US" altLang="en-US" smtClean="0">
                <a:solidFill>
                  <a:prstClr val="black"/>
                </a:solidFill>
              </a:endParaRPr>
            </a:p>
          </p:txBody>
        </p:sp>
        <p:sp>
          <p:nvSpPr>
            <p:cNvPr id="2145" name="Rectangle 1357"/>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smtClean="0">
                  <a:solidFill>
                    <a:srgbClr val="1E2D53"/>
                  </a:solidFill>
                </a:rPr>
                <a:t> </a:t>
              </a:r>
              <a:endParaRPr lang="en-US" altLang="en-US" smtClean="0">
                <a:solidFill>
                  <a:prstClr val="black"/>
                </a:solidFill>
              </a:endParaRPr>
            </a:p>
          </p:txBody>
        </p:sp>
      </p:grpSp>
      <p:sp>
        <p:nvSpPr>
          <p:cNvPr id="252" name="TextBox 92"/>
          <p:cNvSpPr txBox="1"/>
          <p:nvPr/>
        </p:nvSpPr>
        <p:spPr>
          <a:xfrm>
            <a:off x="1524134" y="87882"/>
            <a:ext cx="9143867" cy="369332"/>
          </a:xfrm>
          <a:prstGeom prst="rect">
            <a:avLst/>
          </a:prstGeom>
          <a:noFill/>
        </p:spPr>
        <p:txBody>
          <a:bodyPr wrap="square" rtlCol="0">
            <a:spAutoFit/>
          </a:bodyPr>
          <a:lstStyle/>
          <a:p>
            <a:pPr algn="ctr">
              <a:defRPr/>
            </a:pPr>
            <a:r>
              <a:rPr lang="en-US" b="1" kern="0" dirty="0">
                <a:solidFill>
                  <a:srgbClr val="1E2D53"/>
                </a:solidFill>
                <a:latin typeface="Arial"/>
              </a:rPr>
              <a:t>College Attendance Rates vs. Parent Income </a:t>
            </a:r>
            <a:r>
              <a:rPr lang="en-US" b="1" kern="0" dirty="0" smtClean="0">
                <a:solidFill>
                  <a:srgbClr val="1E2D53"/>
                </a:solidFill>
                <a:latin typeface="Arial"/>
              </a:rPr>
              <a:t>Rank</a:t>
            </a:r>
            <a:endParaRPr lang="en-US" b="1" kern="0" dirty="0">
              <a:solidFill>
                <a:srgbClr val="1E2D53"/>
              </a:solidFill>
              <a:latin typeface="Arial"/>
            </a:endParaRPr>
          </a:p>
        </p:txBody>
      </p:sp>
    </p:spTree>
    <p:extLst>
      <p:ext uri="{BB962C8B-B14F-4D97-AF65-F5344CB8AC3E}">
        <p14:creationId xmlns:p14="http://schemas.microsoft.com/office/powerpoint/2010/main" val="1350977164"/>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32" name="Group 4"/>
          <p:cNvGrpSpPr>
            <a:grpSpLocks noChangeAspect="1"/>
          </p:cNvGrpSpPr>
          <p:nvPr/>
        </p:nvGrpSpPr>
        <p:grpSpPr bwMode="auto">
          <a:xfrm>
            <a:off x="1374775" y="-6350"/>
            <a:ext cx="9442450" cy="6870700"/>
            <a:chOff x="866" y="-4"/>
            <a:chExt cx="5948" cy="4328"/>
          </a:xfrm>
        </p:grpSpPr>
        <p:sp>
          <p:nvSpPr>
            <p:cNvPr id="2033"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2034" name="Group 205"/>
            <p:cNvGrpSpPr>
              <a:grpSpLocks/>
            </p:cNvGrpSpPr>
            <p:nvPr/>
          </p:nvGrpSpPr>
          <p:grpSpPr bwMode="auto">
            <a:xfrm>
              <a:off x="866" y="-4"/>
              <a:ext cx="5948" cy="4328"/>
              <a:chOff x="866" y="-4"/>
              <a:chExt cx="5948" cy="4328"/>
            </a:xfrm>
          </p:grpSpPr>
          <p:sp>
            <p:nvSpPr>
              <p:cNvPr id="2366"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7"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5"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6"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7" name="Line 9"/>
              <p:cNvSpPr>
                <a:spLocks noChangeShapeType="1"/>
              </p:cNvSpPr>
              <p:nvPr/>
            </p:nvSpPr>
            <p:spPr bwMode="auto">
              <a:xfrm>
                <a:off x="1435" y="290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8" name="Line 10"/>
              <p:cNvSpPr>
                <a:spLocks noChangeShapeType="1"/>
              </p:cNvSpPr>
              <p:nvPr/>
            </p:nvSpPr>
            <p:spPr bwMode="auto">
              <a:xfrm>
                <a:off x="1435" y="220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09" name="Line 11"/>
              <p:cNvSpPr>
                <a:spLocks noChangeShapeType="1"/>
              </p:cNvSpPr>
              <p:nvPr/>
            </p:nvSpPr>
            <p:spPr bwMode="auto">
              <a:xfrm>
                <a:off x="1435" y="150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0" name="Line 12"/>
              <p:cNvSpPr>
                <a:spLocks noChangeShapeType="1"/>
              </p:cNvSpPr>
              <p:nvPr/>
            </p:nvSpPr>
            <p:spPr bwMode="auto">
              <a:xfrm>
                <a:off x="1435" y="79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1" name="Oval 13"/>
              <p:cNvSpPr>
                <a:spLocks noChangeArrowheads="1"/>
              </p:cNvSpPr>
              <p:nvPr/>
            </p:nvSpPr>
            <p:spPr bwMode="auto">
              <a:xfrm>
                <a:off x="1565" y="26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2" name="Oval 14"/>
              <p:cNvSpPr>
                <a:spLocks noChangeArrowheads="1"/>
              </p:cNvSpPr>
              <p:nvPr/>
            </p:nvSpPr>
            <p:spPr bwMode="auto">
              <a:xfrm>
                <a:off x="1615" y="27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3" name="Oval 15"/>
              <p:cNvSpPr>
                <a:spLocks noChangeArrowheads="1"/>
              </p:cNvSpPr>
              <p:nvPr/>
            </p:nvSpPr>
            <p:spPr bwMode="auto">
              <a:xfrm>
                <a:off x="1666" y="27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4" name="Oval 16"/>
              <p:cNvSpPr>
                <a:spLocks noChangeArrowheads="1"/>
              </p:cNvSpPr>
              <p:nvPr/>
            </p:nvSpPr>
            <p:spPr bwMode="auto">
              <a:xfrm>
                <a:off x="1716" y="28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5" name="Oval 17"/>
              <p:cNvSpPr>
                <a:spLocks noChangeArrowheads="1"/>
              </p:cNvSpPr>
              <p:nvPr/>
            </p:nvSpPr>
            <p:spPr bwMode="auto">
              <a:xfrm>
                <a:off x="1766" y="28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6" name="Oval 18"/>
              <p:cNvSpPr>
                <a:spLocks noChangeArrowheads="1"/>
              </p:cNvSpPr>
              <p:nvPr/>
            </p:nvSpPr>
            <p:spPr bwMode="auto">
              <a:xfrm>
                <a:off x="1817" y="28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7" name="Oval 19"/>
              <p:cNvSpPr>
                <a:spLocks noChangeArrowheads="1"/>
              </p:cNvSpPr>
              <p:nvPr/>
            </p:nvSpPr>
            <p:spPr bwMode="auto">
              <a:xfrm>
                <a:off x="1867" y="29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8" name="Oval 20"/>
              <p:cNvSpPr>
                <a:spLocks noChangeArrowheads="1"/>
              </p:cNvSpPr>
              <p:nvPr/>
            </p:nvSpPr>
            <p:spPr bwMode="auto">
              <a:xfrm>
                <a:off x="1918" y="292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19" name="Oval 21"/>
              <p:cNvSpPr>
                <a:spLocks noChangeArrowheads="1"/>
              </p:cNvSpPr>
              <p:nvPr/>
            </p:nvSpPr>
            <p:spPr bwMode="auto">
              <a:xfrm>
                <a:off x="1968" y="295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0" name="Oval 22"/>
              <p:cNvSpPr>
                <a:spLocks noChangeArrowheads="1"/>
              </p:cNvSpPr>
              <p:nvPr/>
            </p:nvSpPr>
            <p:spPr bwMode="auto">
              <a:xfrm>
                <a:off x="2018" y="29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1" name="Oval 23"/>
              <p:cNvSpPr>
                <a:spLocks noChangeArrowheads="1"/>
              </p:cNvSpPr>
              <p:nvPr/>
            </p:nvSpPr>
            <p:spPr bwMode="auto">
              <a:xfrm>
                <a:off x="2069" y="29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2" name="Oval 24"/>
              <p:cNvSpPr>
                <a:spLocks noChangeArrowheads="1"/>
              </p:cNvSpPr>
              <p:nvPr/>
            </p:nvSpPr>
            <p:spPr bwMode="auto">
              <a:xfrm>
                <a:off x="2119" y="29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3" name="Oval 25"/>
              <p:cNvSpPr>
                <a:spLocks noChangeArrowheads="1"/>
              </p:cNvSpPr>
              <p:nvPr/>
            </p:nvSpPr>
            <p:spPr bwMode="auto">
              <a:xfrm>
                <a:off x="2170" y="302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4" name="Oval 26"/>
              <p:cNvSpPr>
                <a:spLocks noChangeArrowheads="1"/>
              </p:cNvSpPr>
              <p:nvPr/>
            </p:nvSpPr>
            <p:spPr bwMode="auto">
              <a:xfrm>
                <a:off x="2220" y="30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5" name="Oval 27"/>
              <p:cNvSpPr>
                <a:spLocks noChangeArrowheads="1"/>
              </p:cNvSpPr>
              <p:nvPr/>
            </p:nvSpPr>
            <p:spPr bwMode="auto">
              <a:xfrm>
                <a:off x="2270" y="304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6" name="Oval 28"/>
              <p:cNvSpPr>
                <a:spLocks noChangeArrowheads="1"/>
              </p:cNvSpPr>
              <p:nvPr/>
            </p:nvSpPr>
            <p:spPr bwMode="auto">
              <a:xfrm>
                <a:off x="2321" y="30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7" name="Oval 29"/>
              <p:cNvSpPr>
                <a:spLocks noChangeArrowheads="1"/>
              </p:cNvSpPr>
              <p:nvPr/>
            </p:nvSpPr>
            <p:spPr bwMode="auto">
              <a:xfrm>
                <a:off x="2371" y="30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8" name="Oval 30"/>
              <p:cNvSpPr>
                <a:spLocks noChangeArrowheads="1"/>
              </p:cNvSpPr>
              <p:nvPr/>
            </p:nvSpPr>
            <p:spPr bwMode="auto">
              <a:xfrm>
                <a:off x="2422" y="31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29" name="Oval 31"/>
              <p:cNvSpPr>
                <a:spLocks noChangeArrowheads="1"/>
              </p:cNvSpPr>
              <p:nvPr/>
            </p:nvSpPr>
            <p:spPr bwMode="auto">
              <a:xfrm>
                <a:off x="2472" y="310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0" name="Oval 32"/>
              <p:cNvSpPr>
                <a:spLocks noChangeArrowheads="1"/>
              </p:cNvSpPr>
              <p:nvPr/>
            </p:nvSpPr>
            <p:spPr bwMode="auto">
              <a:xfrm>
                <a:off x="2522" y="31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1" name="Oval 33"/>
              <p:cNvSpPr>
                <a:spLocks noChangeArrowheads="1"/>
              </p:cNvSpPr>
              <p:nvPr/>
            </p:nvSpPr>
            <p:spPr bwMode="auto">
              <a:xfrm>
                <a:off x="2573" y="31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2" name="Oval 34"/>
              <p:cNvSpPr>
                <a:spLocks noChangeArrowheads="1"/>
              </p:cNvSpPr>
              <p:nvPr/>
            </p:nvSpPr>
            <p:spPr bwMode="auto">
              <a:xfrm>
                <a:off x="2623" y="31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3" name="Oval 35"/>
              <p:cNvSpPr>
                <a:spLocks noChangeArrowheads="1"/>
              </p:cNvSpPr>
              <p:nvPr/>
            </p:nvSpPr>
            <p:spPr bwMode="auto">
              <a:xfrm>
                <a:off x="2674" y="31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4" name="Oval 36"/>
              <p:cNvSpPr>
                <a:spLocks noChangeArrowheads="1"/>
              </p:cNvSpPr>
              <p:nvPr/>
            </p:nvSpPr>
            <p:spPr bwMode="auto">
              <a:xfrm>
                <a:off x="2724" y="31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5" name="Oval 37"/>
              <p:cNvSpPr>
                <a:spLocks noChangeArrowheads="1"/>
              </p:cNvSpPr>
              <p:nvPr/>
            </p:nvSpPr>
            <p:spPr bwMode="auto">
              <a:xfrm>
                <a:off x="2774" y="32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6" name="Oval 38"/>
              <p:cNvSpPr>
                <a:spLocks noChangeArrowheads="1"/>
              </p:cNvSpPr>
              <p:nvPr/>
            </p:nvSpPr>
            <p:spPr bwMode="auto">
              <a:xfrm>
                <a:off x="2825" y="31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7" name="Oval 39"/>
              <p:cNvSpPr>
                <a:spLocks noChangeArrowheads="1"/>
              </p:cNvSpPr>
              <p:nvPr/>
            </p:nvSpPr>
            <p:spPr bwMode="auto">
              <a:xfrm>
                <a:off x="2875" y="31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8" name="Oval 40"/>
              <p:cNvSpPr>
                <a:spLocks noChangeArrowheads="1"/>
              </p:cNvSpPr>
              <p:nvPr/>
            </p:nvSpPr>
            <p:spPr bwMode="auto">
              <a:xfrm>
                <a:off x="2926" y="32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39" name="Oval 41"/>
              <p:cNvSpPr>
                <a:spLocks noChangeArrowheads="1"/>
              </p:cNvSpPr>
              <p:nvPr/>
            </p:nvSpPr>
            <p:spPr bwMode="auto">
              <a:xfrm>
                <a:off x="2976" y="32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0" name="Oval 42"/>
              <p:cNvSpPr>
                <a:spLocks noChangeArrowheads="1"/>
              </p:cNvSpPr>
              <p:nvPr/>
            </p:nvSpPr>
            <p:spPr bwMode="auto">
              <a:xfrm>
                <a:off x="3026" y="32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1" name="Oval 43"/>
              <p:cNvSpPr>
                <a:spLocks noChangeArrowheads="1"/>
              </p:cNvSpPr>
              <p:nvPr/>
            </p:nvSpPr>
            <p:spPr bwMode="auto">
              <a:xfrm>
                <a:off x="3080" y="32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2" name="Oval 44"/>
              <p:cNvSpPr>
                <a:spLocks noChangeArrowheads="1"/>
              </p:cNvSpPr>
              <p:nvPr/>
            </p:nvSpPr>
            <p:spPr bwMode="auto">
              <a:xfrm>
                <a:off x="3131" y="32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4" name="Oval 45"/>
              <p:cNvSpPr>
                <a:spLocks noChangeArrowheads="1"/>
              </p:cNvSpPr>
              <p:nvPr/>
            </p:nvSpPr>
            <p:spPr bwMode="auto">
              <a:xfrm>
                <a:off x="3181" y="3258"/>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5" name="Oval 46"/>
              <p:cNvSpPr>
                <a:spLocks noChangeArrowheads="1"/>
              </p:cNvSpPr>
              <p:nvPr/>
            </p:nvSpPr>
            <p:spPr bwMode="auto">
              <a:xfrm>
                <a:off x="3232" y="32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6" name="Oval 47"/>
              <p:cNvSpPr>
                <a:spLocks noChangeArrowheads="1"/>
              </p:cNvSpPr>
              <p:nvPr/>
            </p:nvSpPr>
            <p:spPr bwMode="auto">
              <a:xfrm>
                <a:off x="3282" y="32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7" name="Oval 48"/>
              <p:cNvSpPr>
                <a:spLocks noChangeArrowheads="1"/>
              </p:cNvSpPr>
              <p:nvPr/>
            </p:nvSpPr>
            <p:spPr bwMode="auto">
              <a:xfrm>
                <a:off x="3332" y="32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8" name="Oval 49"/>
              <p:cNvSpPr>
                <a:spLocks noChangeArrowheads="1"/>
              </p:cNvSpPr>
              <p:nvPr/>
            </p:nvSpPr>
            <p:spPr bwMode="auto">
              <a:xfrm>
                <a:off x="3383" y="33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49" name="Oval 50"/>
              <p:cNvSpPr>
                <a:spLocks noChangeArrowheads="1"/>
              </p:cNvSpPr>
              <p:nvPr/>
            </p:nvSpPr>
            <p:spPr bwMode="auto">
              <a:xfrm>
                <a:off x="3433" y="33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0" name="Oval 51"/>
              <p:cNvSpPr>
                <a:spLocks noChangeArrowheads="1"/>
              </p:cNvSpPr>
              <p:nvPr/>
            </p:nvSpPr>
            <p:spPr bwMode="auto">
              <a:xfrm>
                <a:off x="3484" y="33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1" name="Oval 52"/>
              <p:cNvSpPr>
                <a:spLocks noChangeArrowheads="1"/>
              </p:cNvSpPr>
              <p:nvPr/>
            </p:nvSpPr>
            <p:spPr bwMode="auto">
              <a:xfrm>
                <a:off x="3534" y="331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2" name="Oval 53"/>
              <p:cNvSpPr>
                <a:spLocks noChangeArrowheads="1"/>
              </p:cNvSpPr>
              <p:nvPr/>
            </p:nvSpPr>
            <p:spPr bwMode="auto">
              <a:xfrm>
                <a:off x="3584" y="33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3" name="Oval 54"/>
              <p:cNvSpPr>
                <a:spLocks noChangeArrowheads="1"/>
              </p:cNvSpPr>
              <p:nvPr/>
            </p:nvSpPr>
            <p:spPr bwMode="auto">
              <a:xfrm>
                <a:off x="3635" y="33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4" name="Oval 55"/>
              <p:cNvSpPr>
                <a:spLocks noChangeArrowheads="1"/>
              </p:cNvSpPr>
              <p:nvPr/>
            </p:nvSpPr>
            <p:spPr bwMode="auto">
              <a:xfrm>
                <a:off x="3685" y="33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5" name="Oval 56"/>
              <p:cNvSpPr>
                <a:spLocks noChangeArrowheads="1"/>
              </p:cNvSpPr>
              <p:nvPr/>
            </p:nvSpPr>
            <p:spPr bwMode="auto">
              <a:xfrm>
                <a:off x="3736" y="33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6" name="Oval 57"/>
              <p:cNvSpPr>
                <a:spLocks noChangeArrowheads="1"/>
              </p:cNvSpPr>
              <p:nvPr/>
            </p:nvSpPr>
            <p:spPr bwMode="auto">
              <a:xfrm>
                <a:off x="3786" y="33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7" name="Oval 58"/>
              <p:cNvSpPr>
                <a:spLocks noChangeArrowheads="1"/>
              </p:cNvSpPr>
              <p:nvPr/>
            </p:nvSpPr>
            <p:spPr bwMode="auto">
              <a:xfrm>
                <a:off x="3836" y="335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8" name="Oval 59"/>
              <p:cNvSpPr>
                <a:spLocks noChangeArrowheads="1"/>
              </p:cNvSpPr>
              <p:nvPr/>
            </p:nvSpPr>
            <p:spPr bwMode="auto">
              <a:xfrm>
                <a:off x="3887" y="33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59" name="Oval 60"/>
              <p:cNvSpPr>
                <a:spLocks noChangeArrowheads="1"/>
              </p:cNvSpPr>
              <p:nvPr/>
            </p:nvSpPr>
            <p:spPr bwMode="auto">
              <a:xfrm>
                <a:off x="3937" y="33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0" name="Oval 61"/>
              <p:cNvSpPr>
                <a:spLocks noChangeArrowheads="1"/>
              </p:cNvSpPr>
              <p:nvPr/>
            </p:nvSpPr>
            <p:spPr bwMode="auto">
              <a:xfrm>
                <a:off x="3988" y="33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1" name="Oval 62"/>
              <p:cNvSpPr>
                <a:spLocks noChangeArrowheads="1"/>
              </p:cNvSpPr>
              <p:nvPr/>
            </p:nvSpPr>
            <p:spPr bwMode="auto">
              <a:xfrm>
                <a:off x="4038" y="33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2" name="Oval 63"/>
              <p:cNvSpPr>
                <a:spLocks noChangeArrowheads="1"/>
              </p:cNvSpPr>
              <p:nvPr/>
            </p:nvSpPr>
            <p:spPr bwMode="auto">
              <a:xfrm>
                <a:off x="4088" y="33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3" name="Oval 64"/>
              <p:cNvSpPr>
                <a:spLocks noChangeArrowheads="1"/>
              </p:cNvSpPr>
              <p:nvPr/>
            </p:nvSpPr>
            <p:spPr bwMode="auto">
              <a:xfrm>
                <a:off x="4139" y="33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4" name="Oval 65"/>
              <p:cNvSpPr>
                <a:spLocks noChangeArrowheads="1"/>
              </p:cNvSpPr>
              <p:nvPr/>
            </p:nvSpPr>
            <p:spPr bwMode="auto">
              <a:xfrm>
                <a:off x="4189" y="33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5" name="Oval 66"/>
              <p:cNvSpPr>
                <a:spLocks noChangeArrowheads="1"/>
              </p:cNvSpPr>
              <p:nvPr/>
            </p:nvSpPr>
            <p:spPr bwMode="auto">
              <a:xfrm>
                <a:off x="4240" y="34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6" name="Oval 67"/>
              <p:cNvSpPr>
                <a:spLocks noChangeArrowheads="1"/>
              </p:cNvSpPr>
              <p:nvPr/>
            </p:nvSpPr>
            <p:spPr bwMode="auto">
              <a:xfrm>
                <a:off x="4290" y="34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7" name="Oval 68"/>
              <p:cNvSpPr>
                <a:spLocks noChangeArrowheads="1"/>
              </p:cNvSpPr>
              <p:nvPr/>
            </p:nvSpPr>
            <p:spPr bwMode="auto">
              <a:xfrm>
                <a:off x="4340" y="34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8" name="Oval 69"/>
              <p:cNvSpPr>
                <a:spLocks noChangeArrowheads="1"/>
              </p:cNvSpPr>
              <p:nvPr/>
            </p:nvSpPr>
            <p:spPr bwMode="auto">
              <a:xfrm>
                <a:off x="4391" y="34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29" name="Oval 70"/>
              <p:cNvSpPr>
                <a:spLocks noChangeArrowheads="1"/>
              </p:cNvSpPr>
              <p:nvPr/>
            </p:nvSpPr>
            <p:spPr bwMode="auto">
              <a:xfrm>
                <a:off x="4441" y="340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0" name="Oval 71"/>
              <p:cNvSpPr>
                <a:spLocks noChangeArrowheads="1"/>
              </p:cNvSpPr>
              <p:nvPr/>
            </p:nvSpPr>
            <p:spPr bwMode="auto">
              <a:xfrm>
                <a:off x="4492" y="34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1" name="Oval 72"/>
              <p:cNvSpPr>
                <a:spLocks noChangeArrowheads="1"/>
              </p:cNvSpPr>
              <p:nvPr/>
            </p:nvSpPr>
            <p:spPr bwMode="auto">
              <a:xfrm>
                <a:off x="4542" y="343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2" name="Oval 73"/>
              <p:cNvSpPr>
                <a:spLocks noChangeArrowheads="1"/>
              </p:cNvSpPr>
              <p:nvPr/>
            </p:nvSpPr>
            <p:spPr bwMode="auto">
              <a:xfrm>
                <a:off x="4592" y="34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3" name="Oval 74"/>
              <p:cNvSpPr>
                <a:spLocks noChangeArrowheads="1"/>
              </p:cNvSpPr>
              <p:nvPr/>
            </p:nvSpPr>
            <p:spPr bwMode="auto">
              <a:xfrm>
                <a:off x="4643" y="34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4" name="Oval 75"/>
              <p:cNvSpPr>
                <a:spLocks noChangeArrowheads="1"/>
              </p:cNvSpPr>
              <p:nvPr/>
            </p:nvSpPr>
            <p:spPr bwMode="auto">
              <a:xfrm>
                <a:off x="4693" y="34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5" name="Oval 76"/>
              <p:cNvSpPr>
                <a:spLocks noChangeArrowheads="1"/>
              </p:cNvSpPr>
              <p:nvPr/>
            </p:nvSpPr>
            <p:spPr bwMode="auto">
              <a:xfrm>
                <a:off x="4747" y="3445"/>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6" name="Oval 77"/>
              <p:cNvSpPr>
                <a:spLocks noChangeArrowheads="1"/>
              </p:cNvSpPr>
              <p:nvPr/>
            </p:nvSpPr>
            <p:spPr bwMode="auto">
              <a:xfrm>
                <a:off x="4798" y="3452"/>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7" name="Oval 78"/>
              <p:cNvSpPr>
                <a:spLocks noChangeArrowheads="1"/>
              </p:cNvSpPr>
              <p:nvPr/>
            </p:nvSpPr>
            <p:spPr bwMode="auto">
              <a:xfrm>
                <a:off x="4848" y="344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8" name="Oval 79"/>
              <p:cNvSpPr>
                <a:spLocks noChangeArrowheads="1"/>
              </p:cNvSpPr>
              <p:nvPr/>
            </p:nvSpPr>
            <p:spPr bwMode="auto">
              <a:xfrm>
                <a:off x="4898" y="34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39" name="Oval 80"/>
              <p:cNvSpPr>
                <a:spLocks noChangeArrowheads="1"/>
              </p:cNvSpPr>
              <p:nvPr/>
            </p:nvSpPr>
            <p:spPr bwMode="auto">
              <a:xfrm>
                <a:off x="4949" y="34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0" name="Oval 81"/>
              <p:cNvSpPr>
                <a:spLocks noChangeArrowheads="1"/>
              </p:cNvSpPr>
              <p:nvPr/>
            </p:nvSpPr>
            <p:spPr bwMode="auto">
              <a:xfrm>
                <a:off x="4999" y="34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1" name="Oval 82"/>
              <p:cNvSpPr>
                <a:spLocks noChangeArrowheads="1"/>
              </p:cNvSpPr>
              <p:nvPr/>
            </p:nvSpPr>
            <p:spPr bwMode="auto">
              <a:xfrm>
                <a:off x="5050" y="34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2" name="Oval 83"/>
              <p:cNvSpPr>
                <a:spLocks noChangeArrowheads="1"/>
              </p:cNvSpPr>
              <p:nvPr/>
            </p:nvSpPr>
            <p:spPr bwMode="auto">
              <a:xfrm>
                <a:off x="5100" y="34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3" name="Oval 84"/>
              <p:cNvSpPr>
                <a:spLocks noChangeArrowheads="1"/>
              </p:cNvSpPr>
              <p:nvPr/>
            </p:nvSpPr>
            <p:spPr bwMode="auto">
              <a:xfrm>
                <a:off x="5150" y="34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4" name="Oval 85"/>
              <p:cNvSpPr>
                <a:spLocks noChangeArrowheads="1"/>
              </p:cNvSpPr>
              <p:nvPr/>
            </p:nvSpPr>
            <p:spPr bwMode="auto">
              <a:xfrm>
                <a:off x="5201" y="34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5" name="Oval 86"/>
              <p:cNvSpPr>
                <a:spLocks noChangeArrowheads="1"/>
              </p:cNvSpPr>
              <p:nvPr/>
            </p:nvSpPr>
            <p:spPr bwMode="auto">
              <a:xfrm>
                <a:off x="5251" y="348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6" name="Oval 87"/>
              <p:cNvSpPr>
                <a:spLocks noChangeArrowheads="1"/>
              </p:cNvSpPr>
              <p:nvPr/>
            </p:nvSpPr>
            <p:spPr bwMode="auto">
              <a:xfrm>
                <a:off x="5302" y="348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7" name="Oval 88"/>
              <p:cNvSpPr>
                <a:spLocks noChangeArrowheads="1"/>
              </p:cNvSpPr>
              <p:nvPr/>
            </p:nvSpPr>
            <p:spPr bwMode="auto">
              <a:xfrm>
                <a:off x="5352" y="348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8" name="Oval 89"/>
              <p:cNvSpPr>
                <a:spLocks noChangeArrowheads="1"/>
              </p:cNvSpPr>
              <p:nvPr/>
            </p:nvSpPr>
            <p:spPr bwMode="auto">
              <a:xfrm>
                <a:off x="5402" y="34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49" name="Oval 90"/>
              <p:cNvSpPr>
                <a:spLocks noChangeArrowheads="1"/>
              </p:cNvSpPr>
              <p:nvPr/>
            </p:nvSpPr>
            <p:spPr bwMode="auto">
              <a:xfrm>
                <a:off x="5453" y="348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8" name="Oval 91"/>
              <p:cNvSpPr>
                <a:spLocks noChangeArrowheads="1"/>
              </p:cNvSpPr>
              <p:nvPr/>
            </p:nvSpPr>
            <p:spPr bwMode="auto">
              <a:xfrm>
                <a:off x="5503" y="34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9" name="Oval 92"/>
              <p:cNvSpPr>
                <a:spLocks noChangeArrowheads="1"/>
              </p:cNvSpPr>
              <p:nvPr/>
            </p:nvSpPr>
            <p:spPr bwMode="auto">
              <a:xfrm>
                <a:off x="5554" y="35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0" name="Oval 93"/>
              <p:cNvSpPr>
                <a:spLocks noChangeArrowheads="1"/>
              </p:cNvSpPr>
              <p:nvPr/>
            </p:nvSpPr>
            <p:spPr bwMode="auto">
              <a:xfrm>
                <a:off x="5604" y="34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1" name="Oval 94"/>
              <p:cNvSpPr>
                <a:spLocks noChangeArrowheads="1"/>
              </p:cNvSpPr>
              <p:nvPr/>
            </p:nvSpPr>
            <p:spPr bwMode="auto">
              <a:xfrm>
                <a:off x="5654" y="34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2" name="Oval 95"/>
              <p:cNvSpPr>
                <a:spLocks noChangeArrowheads="1"/>
              </p:cNvSpPr>
              <p:nvPr/>
            </p:nvSpPr>
            <p:spPr bwMode="auto">
              <a:xfrm>
                <a:off x="5705" y="35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3" name="Oval 96"/>
              <p:cNvSpPr>
                <a:spLocks noChangeArrowheads="1"/>
              </p:cNvSpPr>
              <p:nvPr/>
            </p:nvSpPr>
            <p:spPr bwMode="auto">
              <a:xfrm>
                <a:off x="5755" y="35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4" name="Oval 97"/>
              <p:cNvSpPr>
                <a:spLocks noChangeArrowheads="1"/>
              </p:cNvSpPr>
              <p:nvPr/>
            </p:nvSpPr>
            <p:spPr bwMode="auto">
              <a:xfrm>
                <a:off x="5806" y="35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5" name="Oval 98"/>
              <p:cNvSpPr>
                <a:spLocks noChangeArrowheads="1"/>
              </p:cNvSpPr>
              <p:nvPr/>
            </p:nvSpPr>
            <p:spPr bwMode="auto">
              <a:xfrm>
                <a:off x="5856" y="35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6" name="Oval 99"/>
              <p:cNvSpPr>
                <a:spLocks noChangeArrowheads="1"/>
              </p:cNvSpPr>
              <p:nvPr/>
            </p:nvSpPr>
            <p:spPr bwMode="auto">
              <a:xfrm>
                <a:off x="5906" y="35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7" name="Oval 100"/>
              <p:cNvSpPr>
                <a:spLocks noChangeArrowheads="1"/>
              </p:cNvSpPr>
              <p:nvPr/>
            </p:nvSpPr>
            <p:spPr bwMode="auto">
              <a:xfrm>
                <a:off x="5957" y="35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8" name="Oval 101"/>
              <p:cNvSpPr>
                <a:spLocks noChangeArrowheads="1"/>
              </p:cNvSpPr>
              <p:nvPr/>
            </p:nvSpPr>
            <p:spPr bwMode="auto">
              <a:xfrm>
                <a:off x="6007" y="35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9" name="Oval 102"/>
              <p:cNvSpPr>
                <a:spLocks noChangeArrowheads="1"/>
              </p:cNvSpPr>
              <p:nvPr/>
            </p:nvSpPr>
            <p:spPr bwMode="auto">
              <a:xfrm>
                <a:off x="6058" y="35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0" name="Oval 103"/>
              <p:cNvSpPr>
                <a:spLocks noChangeArrowheads="1"/>
              </p:cNvSpPr>
              <p:nvPr/>
            </p:nvSpPr>
            <p:spPr bwMode="auto">
              <a:xfrm>
                <a:off x="6108" y="35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1" name="Oval 104"/>
              <p:cNvSpPr>
                <a:spLocks noChangeArrowheads="1"/>
              </p:cNvSpPr>
              <p:nvPr/>
            </p:nvSpPr>
            <p:spPr bwMode="auto">
              <a:xfrm>
                <a:off x="6158" y="35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2" name="Oval 105"/>
              <p:cNvSpPr>
                <a:spLocks noChangeArrowheads="1"/>
              </p:cNvSpPr>
              <p:nvPr/>
            </p:nvSpPr>
            <p:spPr bwMode="auto">
              <a:xfrm>
                <a:off x="6209" y="35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3" name="Oval 106"/>
              <p:cNvSpPr>
                <a:spLocks noChangeArrowheads="1"/>
              </p:cNvSpPr>
              <p:nvPr/>
            </p:nvSpPr>
            <p:spPr bwMode="auto">
              <a:xfrm>
                <a:off x="6259" y="35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4" name="Oval 107"/>
              <p:cNvSpPr>
                <a:spLocks noChangeArrowheads="1"/>
              </p:cNvSpPr>
              <p:nvPr/>
            </p:nvSpPr>
            <p:spPr bwMode="auto">
              <a:xfrm>
                <a:off x="6310" y="35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5" name="Oval 108"/>
              <p:cNvSpPr>
                <a:spLocks noChangeArrowheads="1"/>
              </p:cNvSpPr>
              <p:nvPr/>
            </p:nvSpPr>
            <p:spPr bwMode="auto">
              <a:xfrm>
                <a:off x="6360" y="35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6" name="Oval 109"/>
              <p:cNvSpPr>
                <a:spLocks noChangeArrowheads="1"/>
              </p:cNvSpPr>
              <p:nvPr/>
            </p:nvSpPr>
            <p:spPr bwMode="auto">
              <a:xfrm>
                <a:off x="6414" y="3557"/>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7" name="Oval 110"/>
              <p:cNvSpPr>
                <a:spLocks noChangeArrowheads="1"/>
              </p:cNvSpPr>
              <p:nvPr/>
            </p:nvSpPr>
            <p:spPr bwMode="auto">
              <a:xfrm>
                <a:off x="6464" y="3560"/>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8" name="Oval 111"/>
              <p:cNvSpPr>
                <a:spLocks noChangeArrowheads="1"/>
              </p:cNvSpPr>
              <p:nvPr/>
            </p:nvSpPr>
            <p:spPr bwMode="auto">
              <a:xfrm>
                <a:off x="6515" y="35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9" name="Oval 112"/>
              <p:cNvSpPr>
                <a:spLocks noChangeArrowheads="1"/>
              </p:cNvSpPr>
              <p:nvPr/>
            </p:nvSpPr>
            <p:spPr bwMode="auto">
              <a:xfrm>
                <a:off x="6565" y="35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0" name="Freeform 113"/>
              <p:cNvSpPr>
                <a:spLocks/>
              </p:cNvSpPr>
              <p:nvPr/>
            </p:nvSpPr>
            <p:spPr bwMode="auto">
              <a:xfrm>
                <a:off x="1550" y="590"/>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1" name="Freeform 114"/>
              <p:cNvSpPr>
                <a:spLocks/>
              </p:cNvSpPr>
              <p:nvPr/>
            </p:nvSpPr>
            <p:spPr bwMode="auto">
              <a:xfrm>
                <a:off x="1601" y="817"/>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2" name="Freeform 115"/>
              <p:cNvSpPr>
                <a:spLocks/>
              </p:cNvSpPr>
              <p:nvPr/>
            </p:nvSpPr>
            <p:spPr bwMode="auto">
              <a:xfrm>
                <a:off x="1651" y="1073"/>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3" name="Freeform 116"/>
              <p:cNvSpPr>
                <a:spLocks/>
              </p:cNvSpPr>
              <p:nvPr/>
            </p:nvSpPr>
            <p:spPr bwMode="auto">
              <a:xfrm>
                <a:off x="1702" y="108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4" name="Freeform 117"/>
              <p:cNvSpPr>
                <a:spLocks/>
              </p:cNvSpPr>
              <p:nvPr/>
            </p:nvSpPr>
            <p:spPr bwMode="auto">
              <a:xfrm>
                <a:off x="1752" y="1253"/>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5" name="Freeform 118"/>
              <p:cNvSpPr>
                <a:spLocks/>
              </p:cNvSpPr>
              <p:nvPr/>
            </p:nvSpPr>
            <p:spPr bwMode="auto">
              <a:xfrm>
                <a:off x="1802" y="1253"/>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6" name="Freeform 119"/>
              <p:cNvSpPr>
                <a:spLocks/>
              </p:cNvSpPr>
              <p:nvPr/>
            </p:nvSpPr>
            <p:spPr bwMode="auto">
              <a:xfrm>
                <a:off x="1856" y="132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7" name="Freeform 120"/>
              <p:cNvSpPr>
                <a:spLocks/>
              </p:cNvSpPr>
              <p:nvPr/>
            </p:nvSpPr>
            <p:spPr bwMode="auto">
              <a:xfrm>
                <a:off x="1907" y="1426"/>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8" name="Freeform 121"/>
              <p:cNvSpPr>
                <a:spLocks/>
              </p:cNvSpPr>
              <p:nvPr/>
            </p:nvSpPr>
            <p:spPr bwMode="auto">
              <a:xfrm>
                <a:off x="1957" y="1436"/>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9" name="Freeform 122"/>
              <p:cNvSpPr>
                <a:spLocks/>
              </p:cNvSpPr>
              <p:nvPr/>
            </p:nvSpPr>
            <p:spPr bwMode="auto">
              <a:xfrm>
                <a:off x="2008" y="1494"/>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0" name="Freeform 123"/>
              <p:cNvSpPr>
                <a:spLocks/>
              </p:cNvSpPr>
              <p:nvPr/>
            </p:nvSpPr>
            <p:spPr bwMode="auto">
              <a:xfrm>
                <a:off x="2058" y="1620"/>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1" name="Freeform 124"/>
              <p:cNvSpPr>
                <a:spLocks/>
              </p:cNvSpPr>
              <p:nvPr/>
            </p:nvSpPr>
            <p:spPr bwMode="auto">
              <a:xfrm>
                <a:off x="2108" y="1595"/>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2" name="Freeform 125"/>
              <p:cNvSpPr>
                <a:spLocks/>
              </p:cNvSpPr>
              <p:nvPr/>
            </p:nvSpPr>
            <p:spPr bwMode="auto">
              <a:xfrm>
                <a:off x="2159" y="1670"/>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3" name="Freeform 126"/>
              <p:cNvSpPr>
                <a:spLocks/>
              </p:cNvSpPr>
              <p:nvPr/>
            </p:nvSpPr>
            <p:spPr bwMode="auto">
              <a:xfrm>
                <a:off x="2209" y="168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4" name="Freeform 127"/>
              <p:cNvSpPr>
                <a:spLocks/>
              </p:cNvSpPr>
              <p:nvPr/>
            </p:nvSpPr>
            <p:spPr bwMode="auto">
              <a:xfrm>
                <a:off x="2260" y="1706"/>
                <a:ext cx="57" cy="51"/>
              </a:xfrm>
              <a:custGeom>
                <a:avLst/>
                <a:gdLst>
                  <a:gd name="T0" fmla="*/ 28 w 57"/>
                  <a:gd name="T1" fmla="*/ 0 h 51"/>
                  <a:gd name="T2" fmla="*/ 0 w 57"/>
                  <a:gd name="T3" fmla="*/ 51 h 51"/>
                  <a:gd name="T4" fmla="*/ 57 w 57"/>
                  <a:gd name="T5" fmla="*/ 51 h 51"/>
                  <a:gd name="T6" fmla="*/ 28 w 57"/>
                  <a:gd name="T7" fmla="*/ 0 h 51"/>
                </a:gdLst>
                <a:ahLst/>
                <a:cxnLst>
                  <a:cxn ang="0">
                    <a:pos x="T0" y="T1"/>
                  </a:cxn>
                  <a:cxn ang="0">
                    <a:pos x="T2" y="T3"/>
                  </a:cxn>
                  <a:cxn ang="0">
                    <a:pos x="T4" y="T5"/>
                  </a:cxn>
                  <a:cxn ang="0">
                    <a:pos x="T6" y="T7"/>
                  </a:cxn>
                </a:cxnLst>
                <a:rect l="0" t="0" r="r" b="b"/>
                <a:pathLst>
                  <a:path w="57" h="51">
                    <a:moveTo>
                      <a:pt x="28" y="0"/>
                    </a:moveTo>
                    <a:lnTo>
                      <a:pt x="0" y="51"/>
                    </a:lnTo>
                    <a:lnTo>
                      <a:pt x="57"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5" name="Freeform 128"/>
              <p:cNvSpPr>
                <a:spLocks/>
              </p:cNvSpPr>
              <p:nvPr/>
            </p:nvSpPr>
            <p:spPr bwMode="auto">
              <a:xfrm>
                <a:off x="2310" y="1786"/>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6" name="Freeform 129"/>
              <p:cNvSpPr>
                <a:spLocks/>
              </p:cNvSpPr>
              <p:nvPr/>
            </p:nvSpPr>
            <p:spPr bwMode="auto">
              <a:xfrm>
                <a:off x="2360" y="1782"/>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7" name="Freeform 130"/>
              <p:cNvSpPr>
                <a:spLocks/>
              </p:cNvSpPr>
              <p:nvPr/>
            </p:nvSpPr>
            <p:spPr bwMode="auto">
              <a:xfrm>
                <a:off x="2411" y="1786"/>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8" name="Freeform 131"/>
              <p:cNvSpPr>
                <a:spLocks/>
              </p:cNvSpPr>
              <p:nvPr/>
            </p:nvSpPr>
            <p:spPr bwMode="auto">
              <a:xfrm>
                <a:off x="2461" y="1890"/>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9" name="Freeform 132"/>
              <p:cNvSpPr>
                <a:spLocks/>
              </p:cNvSpPr>
              <p:nvPr/>
            </p:nvSpPr>
            <p:spPr bwMode="auto">
              <a:xfrm>
                <a:off x="2512" y="1973"/>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0" name="Freeform 133"/>
              <p:cNvSpPr>
                <a:spLocks/>
              </p:cNvSpPr>
              <p:nvPr/>
            </p:nvSpPr>
            <p:spPr bwMode="auto">
              <a:xfrm>
                <a:off x="2562" y="1951"/>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1" name="Freeform 134"/>
              <p:cNvSpPr>
                <a:spLocks/>
              </p:cNvSpPr>
              <p:nvPr/>
            </p:nvSpPr>
            <p:spPr bwMode="auto">
              <a:xfrm>
                <a:off x="2612" y="1926"/>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2" name="Freeform 135"/>
              <p:cNvSpPr>
                <a:spLocks/>
              </p:cNvSpPr>
              <p:nvPr/>
            </p:nvSpPr>
            <p:spPr bwMode="auto">
              <a:xfrm>
                <a:off x="2663" y="1976"/>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3" name="Freeform 136"/>
              <p:cNvSpPr>
                <a:spLocks/>
              </p:cNvSpPr>
              <p:nvPr/>
            </p:nvSpPr>
            <p:spPr bwMode="auto">
              <a:xfrm>
                <a:off x="2713" y="2012"/>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4" name="Freeform 137"/>
              <p:cNvSpPr>
                <a:spLocks/>
              </p:cNvSpPr>
              <p:nvPr/>
            </p:nvSpPr>
            <p:spPr bwMode="auto">
              <a:xfrm>
                <a:off x="2764" y="2023"/>
                <a:ext cx="61" cy="51"/>
              </a:xfrm>
              <a:custGeom>
                <a:avLst/>
                <a:gdLst>
                  <a:gd name="T0" fmla="*/ 28 w 61"/>
                  <a:gd name="T1" fmla="*/ 0 h 51"/>
                  <a:gd name="T2" fmla="*/ 0 w 61"/>
                  <a:gd name="T3" fmla="*/ 51 h 51"/>
                  <a:gd name="T4" fmla="*/ 61 w 61"/>
                  <a:gd name="T5" fmla="*/ 51 h 51"/>
                  <a:gd name="T6" fmla="*/ 28 w 61"/>
                  <a:gd name="T7" fmla="*/ 0 h 51"/>
                </a:gdLst>
                <a:ahLst/>
                <a:cxnLst>
                  <a:cxn ang="0">
                    <a:pos x="T0" y="T1"/>
                  </a:cxn>
                  <a:cxn ang="0">
                    <a:pos x="T2" y="T3"/>
                  </a:cxn>
                  <a:cxn ang="0">
                    <a:pos x="T4" y="T5"/>
                  </a:cxn>
                  <a:cxn ang="0">
                    <a:pos x="T6" y="T7"/>
                  </a:cxn>
                </a:cxnLst>
                <a:rect l="0" t="0" r="r" b="b"/>
                <a:pathLst>
                  <a:path w="61" h="51">
                    <a:moveTo>
                      <a:pt x="28" y="0"/>
                    </a:moveTo>
                    <a:lnTo>
                      <a:pt x="0" y="51"/>
                    </a:lnTo>
                    <a:lnTo>
                      <a:pt x="61"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5" name="Freeform 138"/>
              <p:cNvSpPr>
                <a:spLocks/>
              </p:cNvSpPr>
              <p:nvPr/>
            </p:nvSpPr>
            <p:spPr bwMode="auto">
              <a:xfrm>
                <a:off x="2814" y="2027"/>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6" name="Freeform 139"/>
              <p:cNvSpPr>
                <a:spLocks/>
              </p:cNvSpPr>
              <p:nvPr/>
            </p:nvSpPr>
            <p:spPr bwMode="auto">
              <a:xfrm>
                <a:off x="2864" y="2012"/>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7" name="Freeform 140"/>
              <p:cNvSpPr>
                <a:spLocks/>
              </p:cNvSpPr>
              <p:nvPr/>
            </p:nvSpPr>
            <p:spPr bwMode="auto">
              <a:xfrm>
                <a:off x="2915" y="2084"/>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8" name="Freeform 141"/>
              <p:cNvSpPr>
                <a:spLocks/>
              </p:cNvSpPr>
              <p:nvPr/>
            </p:nvSpPr>
            <p:spPr bwMode="auto">
              <a:xfrm>
                <a:off x="2965" y="2124"/>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9" name="Freeform 142"/>
              <p:cNvSpPr>
                <a:spLocks/>
              </p:cNvSpPr>
              <p:nvPr/>
            </p:nvSpPr>
            <p:spPr bwMode="auto">
              <a:xfrm>
                <a:off x="3016" y="2174"/>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0" name="Freeform 143"/>
              <p:cNvSpPr>
                <a:spLocks/>
              </p:cNvSpPr>
              <p:nvPr/>
            </p:nvSpPr>
            <p:spPr bwMode="auto">
              <a:xfrm>
                <a:off x="3066" y="220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1" name="Freeform 144"/>
              <p:cNvSpPr>
                <a:spLocks/>
              </p:cNvSpPr>
              <p:nvPr/>
            </p:nvSpPr>
            <p:spPr bwMode="auto">
              <a:xfrm>
                <a:off x="3116" y="2254"/>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2" name="Freeform 145"/>
              <p:cNvSpPr>
                <a:spLocks/>
              </p:cNvSpPr>
              <p:nvPr/>
            </p:nvSpPr>
            <p:spPr bwMode="auto">
              <a:xfrm>
                <a:off x="3167" y="2272"/>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3" name="Freeform 146"/>
              <p:cNvSpPr>
                <a:spLocks/>
              </p:cNvSpPr>
              <p:nvPr/>
            </p:nvSpPr>
            <p:spPr bwMode="auto">
              <a:xfrm>
                <a:off x="3217" y="2257"/>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4" name="Freeform 147"/>
              <p:cNvSpPr>
                <a:spLocks/>
              </p:cNvSpPr>
              <p:nvPr/>
            </p:nvSpPr>
            <p:spPr bwMode="auto">
              <a:xfrm>
                <a:off x="3268" y="230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5" name="Freeform 148"/>
              <p:cNvSpPr>
                <a:spLocks/>
              </p:cNvSpPr>
              <p:nvPr/>
            </p:nvSpPr>
            <p:spPr bwMode="auto">
              <a:xfrm>
                <a:off x="3318" y="2308"/>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6" name="Freeform 149"/>
              <p:cNvSpPr>
                <a:spLocks/>
              </p:cNvSpPr>
              <p:nvPr/>
            </p:nvSpPr>
            <p:spPr bwMode="auto">
              <a:xfrm>
                <a:off x="3368" y="2329"/>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7" name="Freeform 150"/>
              <p:cNvSpPr>
                <a:spLocks/>
              </p:cNvSpPr>
              <p:nvPr/>
            </p:nvSpPr>
            <p:spPr bwMode="auto">
              <a:xfrm>
                <a:off x="3419" y="2333"/>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8" name="Freeform 151"/>
              <p:cNvSpPr>
                <a:spLocks/>
              </p:cNvSpPr>
              <p:nvPr/>
            </p:nvSpPr>
            <p:spPr bwMode="auto">
              <a:xfrm>
                <a:off x="3473" y="2358"/>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9" name="Freeform 152"/>
              <p:cNvSpPr>
                <a:spLocks/>
              </p:cNvSpPr>
              <p:nvPr/>
            </p:nvSpPr>
            <p:spPr bwMode="auto">
              <a:xfrm>
                <a:off x="3523" y="2448"/>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0" name="Freeform 153"/>
              <p:cNvSpPr>
                <a:spLocks/>
              </p:cNvSpPr>
              <p:nvPr/>
            </p:nvSpPr>
            <p:spPr bwMode="auto">
              <a:xfrm>
                <a:off x="3574" y="2394"/>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1" name="Freeform 154"/>
              <p:cNvSpPr>
                <a:spLocks/>
              </p:cNvSpPr>
              <p:nvPr/>
            </p:nvSpPr>
            <p:spPr bwMode="auto">
              <a:xfrm>
                <a:off x="3624" y="252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2" name="Freeform 155"/>
              <p:cNvSpPr>
                <a:spLocks/>
              </p:cNvSpPr>
              <p:nvPr/>
            </p:nvSpPr>
            <p:spPr bwMode="auto">
              <a:xfrm>
                <a:off x="3674" y="2491"/>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3" name="Freeform 156"/>
              <p:cNvSpPr>
                <a:spLocks/>
              </p:cNvSpPr>
              <p:nvPr/>
            </p:nvSpPr>
            <p:spPr bwMode="auto">
              <a:xfrm>
                <a:off x="3725" y="2498"/>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4" name="Freeform 157"/>
              <p:cNvSpPr>
                <a:spLocks/>
              </p:cNvSpPr>
              <p:nvPr/>
            </p:nvSpPr>
            <p:spPr bwMode="auto">
              <a:xfrm>
                <a:off x="3775" y="2563"/>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5" name="Freeform 158"/>
              <p:cNvSpPr>
                <a:spLocks/>
              </p:cNvSpPr>
              <p:nvPr/>
            </p:nvSpPr>
            <p:spPr bwMode="auto">
              <a:xfrm>
                <a:off x="3826" y="2549"/>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6" name="Freeform 159"/>
              <p:cNvSpPr>
                <a:spLocks/>
              </p:cNvSpPr>
              <p:nvPr/>
            </p:nvSpPr>
            <p:spPr bwMode="auto">
              <a:xfrm>
                <a:off x="3876" y="2520"/>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7" name="Freeform 160"/>
              <p:cNvSpPr>
                <a:spLocks/>
              </p:cNvSpPr>
              <p:nvPr/>
            </p:nvSpPr>
            <p:spPr bwMode="auto">
              <a:xfrm>
                <a:off x="3926" y="2552"/>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8" name="Freeform 161"/>
              <p:cNvSpPr>
                <a:spLocks/>
              </p:cNvSpPr>
              <p:nvPr/>
            </p:nvSpPr>
            <p:spPr bwMode="auto">
              <a:xfrm>
                <a:off x="3977" y="2524"/>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9" name="Freeform 162"/>
              <p:cNvSpPr>
                <a:spLocks/>
              </p:cNvSpPr>
              <p:nvPr/>
            </p:nvSpPr>
            <p:spPr bwMode="auto">
              <a:xfrm>
                <a:off x="4027" y="2560"/>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0" name="Freeform 163"/>
              <p:cNvSpPr>
                <a:spLocks/>
              </p:cNvSpPr>
              <p:nvPr/>
            </p:nvSpPr>
            <p:spPr bwMode="auto">
              <a:xfrm>
                <a:off x="4078" y="2603"/>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1" name="Freeform 164"/>
              <p:cNvSpPr>
                <a:spLocks/>
              </p:cNvSpPr>
              <p:nvPr/>
            </p:nvSpPr>
            <p:spPr bwMode="auto">
              <a:xfrm>
                <a:off x="4128" y="2657"/>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2" name="Freeform 165"/>
              <p:cNvSpPr>
                <a:spLocks/>
              </p:cNvSpPr>
              <p:nvPr/>
            </p:nvSpPr>
            <p:spPr bwMode="auto">
              <a:xfrm>
                <a:off x="4178" y="2686"/>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3" name="Freeform 166"/>
              <p:cNvSpPr>
                <a:spLocks/>
              </p:cNvSpPr>
              <p:nvPr/>
            </p:nvSpPr>
            <p:spPr bwMode="auto">
              <a:xfrm>
                <a:off x="4229" y="2646"/>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4" name="Freeform 167"/>
              <p:cNvSpPr>
                <a:spLocks/>
              </p:cNvSpPr>
              <p:nvPr/>
            </p:nvSpPr>
            <p:spPr bwMode="auto">
              <a:xfrm>
                <a:off x="4279" y="2639"/>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5" name="Freeform 168"/>
              <p:cNvSpPr>
                <a:spLocks/>
              </p:cNvSpPr>
              <p:nvPr/>
            </p:nvSpPr>
            <p:spPr bwMode="auto">
              <a:xfrm>
                <a:off x="4330" y="2682"/>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6" name="Freeform 169"/>
              <p:cNvSpPr>
                <a:spLocks/>
              </p:cNvSpPr>
              <p:nvPr/>
            </p:nvSpPr>
            <p:spPr bwMode="auto">
              <a:xfrm>
                <a:off x="4380" y="2610"/>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7" name="Freeform 170"/>
              <p:cNvSpPr>
                <a:spLocks/>
              </p:cNvSpPr>
              <p:nvPr/>
            </p:nvSpPr>
            <p:spPr bwMode="auto">
              <a:xfrm>
                <a:off x="4430" y="2740"/>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8" name="Freeform 171"/>
              <p:cNvSpPr>
                <a:spLocks/>
              </p:cNvSpPr>
              <p:nvPr/>
            </p:nvSpPr>
            <p:spPr bwMode="auto">
              <a:xfrm>
                <a:off x="4481" y="2830"/>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9" name="Freeform 172"/>
              <p:cNvSpPr>
                <a:spLocks/>
              </p:cNvSpPr>
              <p:nvPr/>
            </p:nvSpPr>
            <p:spPr bwMode="auto">
              <a:xfrm>
                <a:off x="4531" y="2765"/>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0" name="Freeform 173"/>
              <p:cNvSpPr>
                <a:spLocks/>
              </p:cNvSpPr>
              <p:nvPr/>
            </p:nvSpPr>
            <p:spPr bwMode="auto">
              <a:xfrm>
                <a:off x="4582" y="2704"/>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1" name="Freeform 174"/>
              <p:cNvSpPr>
                <a:spLocks/>
              </p:cNvSpPr>
              <p:nvPr/>
            </p:nvSpPr>
            <p:spPr bwMode="auto">
              <a:xfrm>
                <a:off x="4632" y="2786"/>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2" name="Freeform 175"/>
              <p:cNvSpPr>
                <a:spLocks/>
              </p:cNvSpPr>
              <p:nvPr/>
            </p:nvSpPr>
            <p:spPr bwMode="auto">
              <a:xfrm>
                <a:off x="4682" y="2844"/>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3" name="Freeform 176"/>
              <p:cNvSpPr>
                <a:spLocks/>
              </p:cNvSpPr>
              <p:nvPr/>
            </p:nvSpPr>
            <p:spPr bwMode="auto">
              <a:xfrm>
                <a:off x="4733" y="2804"/>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4" name="Freeform 177"/>
              <p:cNvSpPr>
                <a:spLocks/>
              </p:cNvSpPr>
              <p:nvPr/>
            </p:nvSpPr>
            <p:spPr bwMode="auto">
              <a:xfrm>
                <a:off x="4783" y="2801"/>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5" name="Freeform 178"/>
              <p:cNvSpPr>
                <a:spLocks/>
              </p:cNvSpPr>
              <p:nvPr/>
            </p:nvSpPr>
            <p:spPr bwMode="auto">
              <a:xfrm>
                <a:off x="4834" y="2902"/>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6" name="Freeform 179"/>
              <p:cNvSpPr>
                <a:spLocks/>
              </p:cNvSpPr>
              <p:nvPr/>
            </p:nvSpPr>
            <p:spPr bwMode="auto">
              <a:xfrm>
                <a:off x="4884" y="2884"/>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7" name="Freeform 180"/>
              <p:cNvSpPr>
                <a:spLocks/>
              </p:cNvSpPr>
              <p:nvPr/>
            </p:nvSpPr>
            <p:spPr bwMode="auto">
              <a:xfrm>
                <a:off x="4934" y="2916"/>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8" name="Freeform 181"/>
              <p:cNvSpPr>
                <a:spLocks/>
              </p:cNvSpPr>
              <p:nvPr/>
            </p:nvSpPr>
            <p:spPr bwMode="auto">
              <a:xfrm>
                <a:off x="4985" y="2934"/>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9" name="Freeform 182"/>
              <p:cNvSpPr>
                <a:spLocks/>
              </p:cNvSpPr>
              <p:nvPr/>
            </p:nvSpPr>
            <p:spPr bwMode="auto">
              <a:xfrm>
                <a:off x="5035" y="2862"/>
                <a:ext cx="61" cy="54"/>
              </a:xfrm>
              <a:custGeom>
                <a:avLst/>
                <a:gdLst>
                  <a:gd name="T0" fmla="*/ 33 w 61"/>
                  <a:gd name="T1" fmla="*/ 0 h 54"/>
                  <a:gd name="T2" fmla="*/ 0 w 61"/>
                  <a:gd name="T3" fmla="*/ 54 h 54"/>
                  <a:gd name="T4" fmla="*/ 61 w 61"/>
                  <a:gd name="T5" fmla="*/ 54 h 54"/>
                  <a:gd name="T6" fmla="*/ 33 w 61"/>
                  <a:gd name="T7" fmla="*/ 0 h 54"/>
                </a:gdLst>
                <a:ahLst/>
                <a:cxnLst>
                  <a:cxn ang="0">
                    <a:pos x="T0" y="T1"/>
                  </a:cxn>
                  <a:cxn ang="0">
                    <a:pos x="T2" y="T3"/>
                  </a:cxn>
                  <a:cxn ang="0">
                    <a:pos x="T4" y="T5"/>
                  </a:cxn>
                  <a:cxn ang="0">
                    <a:pos x="T6" y="T7"/>
                  </a:cxn>
                </a:cxnLst>
                <a:rect l="0" t="0" r="r" b="b"/>
                <a:pathLst>
                  <a:path w="61" h="54">
                    <a:moveTo>
                      <a:pt x="33" y="0"/>
                    </a:moveTo>
                    <a:lnTo>
                      <a:pt x="0" y="54"/>
                    </a:lnTo>
                    <a:lnTo>
                      <a:pt x="61"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0" name="Freeform 183"/>
              <p:cNvSpPr>
                <a:spLocks/>
              </p:cNvSpPr>
              <p:nvPr/>
            </p:nvSpPr>
            <p:spPr bwMode="auto">
              <a:xfrm>
                <a:off x="5086" y="2927"/>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1" name="Freeform 184"/>
              <p:cNvSpPr>
                <a:spLocks/>
              </p:cNvSpPr>
              <p:nvPr/>
            </p:nvSpPr>
            <p:spPr bwMode="auto">
              <a:xfrm>
                <a:off x="5136" y="2977"/>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2" name="Freeform 185"/>
              <p:cNvSpPr>
                <a:spLocks/>
              </p:cNvSpPr>
              <p:nvPr/>
            </p:nvSpPr>
            <p:spPr bwMode="auto">
              <a:xfrm>
                <a:off x="5186" y="2945"/>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3" name="Freeform 186"/>
              <p:cNvSpPr>
                <a:spLocks/>
              </p:cNvSpPr>
              <p:nvPr/>
            </p:nvSpPr>
            <p:spPr bwMode="auto">
              <a:xfrm>
                <a:off x="5240" y="2952"/>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4" name="Freeform 187"/>
              <p:cNvSpPr>
                <a:spLocks/>
              </p:cNvSpPr>
              <p:nvPr/>
            </p:nvSpPr>
            <p:spPr bwMode="auto">
              <a:xfrm>
                <a:off x="5291" y="3006"/>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5" name="Freeform 188"/>
              <p:cNvSpPr>
                <a:spLocks/>
              </p:cNvSpPr>
              <p:nvPr/>
            </p:nvSpPr>
            <p:spPr bwMode="auto">
              <a:xfrm>
                <a:off x="5341" y="3017"/>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6" name="Freeform 189"/>
              <p:cNvSpPr>
                <a:spLocks/>
              </p:cNvSpPr>
              <p:nvPr/>
            </p:nvSpPr>
            <p:spPr bwMode="auto">
              <a:xfrm>
                <a:off x="5392" y="2999"/>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7" name="Freeform 190"/>
              <p:cNvSpPr>
                <a:spLocks/>
              </p:cNvSpPr>
              <p:nvPr/>
            </p:nvSpPr>
            <p:spPr bwMode="auto">
              <a:xfrm>
                <a:off x="5442" y="297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8" name="Freeform 191"/>
              <p:cNvSpPr>
                <a:spLocks/>
              </p:cNvSpPr>
              <p:nvPr/>
            </p:nvSpPr>
            <p:spPr bwMode="auto">
              <a:xfrm>
                <a:off x="5492" y="3010"/>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9" name="Freeform 192"/>
              <p:cNvSpPr>
                <a:spLocks/>
              </p:cNvSpPr>
              <p:nvPr/>
            </p:nvSpPr>
            <p:spPr bwMode="auto">
              <a:xfrm>
                <a:off x="5543" y="2984"/>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0" name="Freeform 193"/>
              <p:cNvSpPr>
                <a:spLocks/>
              </p:cNvSpPr>
              <p:nvPr/>
            </p:nvSpPr>
            <p:spPr bwMode="auto">
              <a:xfrm>
                <a:off x="5593" y="3074"/>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1" name="Freeform 194"/>
              <p:cNvSpPr>
                <a:spLocks/>
              </p:cNvSpPr>
              <p:nvPr/>
            </p:nvSpPr>
            <p:spPr bwMode="auto">
              <a:xfrm>
                <a:off x="5644" y="3082"/>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2" name="Freeform 195"/>
              <p:cNvSpPr>
                <a:spLocks/>
              </p:cNvSpPr>
              <p:nvPr/>
            </p:nvSpPr>
            <p:spPr bwMode="auto">
              <a:xfrm>
                <a:off x="5694" y="3060"/>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3" name="Freeform 196"/>
              <p:cNvSpPr>
                <a:spLocks/>
              </p:cNvSpPr>
              <p:nvPr/>
            </p:nvSpPr>
            <p:spPr bwMode="auto">
              <a:xfrm>
                <a:off x="5744" y="315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4" name="Freeform 197"/>
              <p:cNvSpPr>
                <a:spLocks/>
              </p:cNvSpPr>
              <p:nvPr/>
            </p:nvSpPr>
            <p:spPr bwMode="auto">
              <a:xfrm>
                <a:off x="5795" y="3096"/>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5" name="Freeform 198"/>
              <p:cNvSpPr>
                <a:spLocks/>
              </p:cNvSpPr>
              <p:nvPr/>
            </p:nvSpPr>
            <p:spPr bwMode="auto">
              <a:xfrm>
                <a:off x="5845" y="3157"/>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6" name="Freeform 199"/>
              <p:cNvSpPr>
                <a:spLocks/>
              </p:cNvSpPr>
              <p:nvPr/>
            </p:nvSpPr>
            <p:spPr bwMode="auto">
              <a:xfrm>
                <a:off x="5896" y="3103"/>
                <a:ext cx="57" cy="51"/>
              </a:xfrm>
              <a:custGeom>
                <a:avLst/>
                <a:gdLst>
                  <a:gd name="T0" fmla="*/ 28 w 57"/>
                  <a:gd name="T1" fmla="*/ 0 h 51"/>
                  <a:gd name="T2" fmla="*/ 0 w 57"/>
                  <a:gd name="T3" fmla="*/ 51 h 51"/>
                  <a:gd name="T4" fmla="*/ 57 w 57"/>
                  <a:gd name="T5" fmla="*/ 51 h 51"/>
                  <a:gd name="T6" fmla="*/ 28 w 57"/>
                  <a:gd name="T7" fmla="*/ 0 h 51"/>
                </a:gdLst>
                <a:ahLst/>
                <a:cxnLst>
                  <a:cxn ang="0">
                    <a:pos x="T0" y="T1"/>
                  </a:cxn>
                  <a:cxn ang="0">
                    <a:pos x="T2" y="T3"/>
                  </a:cxn>
                  <a:cxn ang="0">
                    <a:pos x="T4" y="T5"/>
                  </a:cxn>
                  <a:cxn ang="0">
                    <a:pos x="T6" y="T7"/>
                  </a:cxn>
                </a:cxnLst>
                <a:rect l="0" t="0" r="r" b="b"/>
                <a:pathLst>
                  <a:path w="57" h="51">
                    <a:moveTo>
                      <a:pt x="28" y="0"/>
                    </a:moveTo>
                    <a:lnTo>
                      <a:pt x="0" y="51"/>
                    </a:lnTo>
                    <a:lnTo>
                      <a:pt x="57"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7" name="Freeform 200"/>
              <p:cNvSpPr>
                <a:spLocks/>
              </p:cNvSpPr>
              <p:nvPr/>
            </p:nvSpPr>
            <p:spPr bwMode="auto">
              <a:xfrm>
                <a:off x="5946" y="3082"/>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8" name="Freeform 201"/>
              <p:cNvSpPr>
                <a:spLocks/>
              </p:cNvSpPr>
              <p:nvPr/>
            </p:nvSpPr>
            <p:spPr bwMode="auto">
              <a:xfrm>
                <a:off x="5996" y="3118"/>
                <a:ext cx="62" cy="50"/>
              </a:xfrm>
              <a:custGeom>
                <a:avLst/>
                <a:gdLst>
                  <a:gd name="T0" fmla="*/ 29 w 62"/>
                  <a:gd name="T1" fmla="*/ 0 h 50"/>
                  <a:gd name="T2" fmla="*/ 0 w 62"/>
                  <a:gd name="T3" fmla="*/ 50 h 50"/>
                  <a:gd name="T4" fmla="*/ 62 w 62"/>
                  <a:gd name="T5" fmla="*/ 50 h 50"/>
                  <a:gd name="T6" fmla="*/ 29 w 62"/>
                  <a:gd name="T7" fmla="*/ 0 h 50"/>
                </a:gdLst>
                <a:ahLst/>
                <a:cxnLst>
                  <a:cxn ang="0">
                    <a:pos x="T0" y="T1"/>
                  </a:cxn>
                  <a:cxn ang="0">
                    <a:pos x="T2" y="T3"/>
                  </a:cxn>
                  <a:cxn ang="0">
                    <a:pos x="T4" y="T5"/>
                  </a:cxn>
                  <a:cxn ang="0">
                    <a:pos x="T6" y="T7"/>
                  </a:cxn>
                </a:cxnLst>
                <a:rect l="0" t="0" r="r" b="b"/>
                <a:pathLst>
                  <a:path w="62" h="50">
                    <a:moveTo>
                      <a:pt x="29" y="0"/>
                    </a:moveTo>
                    <a:lnTo>
                      <a:pt x="0" y="50"/>
                    </a:lnTo>
                    <a:lnTo>
                      <a:pt x="62"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9" name="Freeform 202"/>
              <p:cNvSpPr>
                <a:spLocks/>
              </p:cNvSpPr>
              <p:nvPr/>
            </p:nvSpPr>
            <p:spPr bwMode="auto">
              <a:xfrm>
                <a:off x="6047" y="3110"/>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0" name="Freeform 203"/>
              <p:cNvSpPr>
                <a:spLocks/>
              </p:cNvSpPr>
              <p:nvPr/>
            </p:nvSpPr>
            <p:spPr bwMode="auto">
              <a:xfrm>
                <a:off x="6097" y="3215"/>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1" name="Freeform 204"/>
              <p:cNvSpPr>
                <a:spLocks/>
              </p:cNvSpPr>
              <p:nvPr/>
            </p:nvSpPr>
            <p:spPr bwMode="auto">
              <a:xfrm>
                <a:off x="6148" y="3211"/>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sp>
          <p:nvSpPr>
            <p:cNvPr id="2035" name="Freeform 206"/>
            <p:cNvSpPr>
              <a:spLocks/>
            </p:cNvSpPr>
            <p:nvPr/>
          </p:nvSpPr>
          <p:spPr bwMode="auto">
            <a:xfrm>
              <a:off x="6198" y="3258"/>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6" name="Freeform 207"/>
            <p:cNvSpPr>
              <a:spLocks/>
            </p:cNvSpPr>
            <p:nvPr/>
          </p:nvSpPr>
          <p:spPr bwMode="auto">
            <a:xfrm>
              <a:off x="6248" y="3226"/>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7" name="Freeform 208"/>
            <p:cNvSpPr>
              <a:spLocks/>
            </p:cNvSpPr>
            <p:nvPr/>
          </p:nvSpPr>
          <p:spPr bwMode="auto">
            <a:xfrm>
              <a:off x="6299" y="3301"/>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8" name="Freeform 209"/>
            <p:cNvSpPr>
              <a:spLocks/>
            </p:cNvSpPr>
            <p:nvPr/>
          </p:nvSpPr>
          <p:spPr bwMode="auto">
            <a:xfrm>
              <a:off x="6349" y="326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39" name="Freeform 210"/>
            <p:cNvSpPr>
              <a:spLocks/>
            </p:cNvSpPr>
            <p:nvPr/>
          </p:nvSpPr>
          <p:spPr bwMode="auto">
            <a:xfrm>
              <a:off x="6400" y="3323"/>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0" name="Freeform 211"/>
            <p:cNvSpPr>
              <a:spLocks/>
            </p:cNvSpPr>
            <p:nvPr/>
          </p:nvSpPr>
          <p:spPr bwMode="auto">
            <a:xfrm>
              <a:off x="6450" y="3348"/>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1" name="Freeform 212"/>
            <p:cNvSpPr>
              <a:spLocks/>
            </p:cNvSpPr>
            <p:nvPr/>
          </p:nvSpPr>
          <p:spPr bwMode="auto">
            <a:xfrm>
              <a:off x="6500" y="3290"/>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2" name="Freeform 213"/>
            <p:cNvSpPr>
              <a:spLocks/>
            </p:cNvSpPr>
            <p:nvPr/>
          </p:nvSpPr>
          <p:spPr bwMode="auto">
            <a:xfrm>
              <a:off x="6551" y="3262"/>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3" name="Line 214"/>
            <p:cNvSpPr>
              <a:spLocks noChangeShapeType="1"/>
            </p:cNvSpPr>
            <p:nvPr/>
          </p:nvSpPr>
          <p:spPr bwMode="auto">
            <a:xfrm flipV="1">
              <a:off x="2792" y="2056"/>
              <a:ext cx="0" cy="1162"/>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4" name="Line 215"/>
            <p:cNvSpPr>
              <a:spLocks noChangeShapeType="1"/>
            </p:cNvSpPr>
            <p:nvPr/>
          </p:nvSpPr>
          <p:spPr bwMode="auto">
            <a:xfrm flipV="1">
              <a:off x="5320" y="3042"/>
              <a:ext cx="0" cy="457"/>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45" name="Rectangle 216"/>
            <p:cNvSpPr>
              <a:spLocks noChangeArrowheads="1"/>
            </p:cNvSpPr>
            <p:nvPr/>
          </p:nvSpPr>
          <p:spPr bwMode="auto">
            <a:xfrm>
              <a:off x="2594" y="1717"/>
              <a:ext cx="95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smtClean="0">
                  <a:solidFill>
                    <a:srgbClr val="000000"/>
                  </a:solidFill>
                </a:rPr>
                <a:t>Diff. at p=25: -8.2</a:t>
              </a:r>
              <a:endParaRPr lang="en-US" altLang="en-US" smtClean="0">
                <a:solidFill>
                  <a:prstClr val="black"/>
                </a:solidFill>
              </a:endParaRPr>
            </a:p>
          </p:txBody>
        </p:sp>
        <p:sp>
          <p:nvSpPr>
            <p:cNvPr id="2046" name="Rectangle 217"/>
            <p:cNvSpPr>
              <a:spLocks noChangeArrowheads="1"/>
            </p:cNvSpPr>
            <p:nvPr/>
          </p:nvSpPr>
          <p:spPr bwMode="auto">
            <a:xfrm>
              <a:off x="5273" y="2772"/>
              <a:ext cx="95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500" smtClean="0">
                  <a:solidFill>
                    <a:srgbClr val="000000"/>
                  </a:solidFill>
                </a:rPr>
                <a:t>Diff. at p=75: -3.2</a:t>
              </a:r>
              <a:endParaRPr lang="en-US" altLang="en-US" smtClean="0">
                <a:solidFill>
                  <a:prstClr val="black"/>
                </a:solidFill>
              </a:endParaRPr>
            </a:p>
          </p:txBody>
        </p:sp>
        <p:sp>
          <p:nvSpPr>
            <p:cNvPr id="2047" name="Line 218"/>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 name="Line 219"/>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6" name="Rectangle 220"/>
            <p:cNvSpPr>
              <a:spLocks noChangeArrowheads="1"/>
            </p:cNvSpPr>
            <p:nvPr/>
          </p:nvSpPr>
          <p:spPr bwMode="auto">
            <a:xfrm rot="16200000">
              <a:off x="1194" y="347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2177" name="Line 221"/>
            <p:cNvSpPr>
              <a:spLocks noChangeShapeType="1"/>
            </p:cNvSpPr>
            <p:nvPr/>
          </p:nvSpPr>
          <p:spPr bwMode="auto">
            <a:xfrm flipH="1">
              <a:off x="1378" y="290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78" name="Rectangle 222"/>
            <p:cNvSpPr>
              <a:spLocks noChangeArrowheads="1"/>
            </p:cNvSpPr>
            <p:nvPr/>
          </p:nvSpPr>
          <p:spPr bwMode="auto">
            <a:xfrm rot="16200000">
              <a:off x="1194" y="2770"/>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5</a:t>
              </a:r>
              <a:endParaRPr lang="en-US" altLang="en-US" smtClean="0">
                <a:solidFill>
                  <a:prstClr val="black"/>
                </a:solidFill>
              </a:endParaRPr>
            </a:p>
          </p:txBody>
        </p:sp>
        <p:sp>
          <p:nvSpPr>
            <p:cNvPr id="2179" name="Line 223"/>
            <p:cNvSpPr>
              <a:spLocks noChangeShapeType="1"/>
            </p:cNvSpPr>
            <p:nvPr/>
          </p:nvSpPr>
          <p:spPr bwMode="auto">
            <a:xfrm flipH="1">
              <a:off x="1378" y="220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0" name="Rectangle 224"/>
            <p:cNvSpPr>
              <a:spLocks noChangeArrowheads="1"/>
            </p:cNvSpPr>
            <p:nvPr/>
          </p:nvSpPr>
          <p:spPr bwMode="auto">
            <a:xfrm rot="16200000">
              <a:off x="1153" y="206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a:t>
              </a:r>
              <a:endParaRPr lang="en-US" altLang="en-US" smtClean="0">
                <a:solidFill>
                  <a:prstClr val="black"/>
                </a:solidFill>
              </a:endParaRPr>
            </a:p>
          </p:txBody>
        </p:sp>
        <p:sp>
          <p:nvSpPr>
            <p:cNvPr id="2181" name="Line 225"/>
            <p:cNvSpPr>
              <a:spLocks noChangeShapeType="1"/>
            </p:cNvSpPr>
            <p:nvPr/>
          </p:nvSpPr>
          <p:spPr bwMode="auto">
            <a:xfrm flipH="1">
              <a:off x="1378" y="150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2" name="Rectangle 226"/>
            <p:cNvSpPr>
              <a:spLocks noChangeArrowheads="1"/>
            </p:cNvSpPr>
            <p:nvPr/>
          </p:nvSpPr>
          <p:spPr bwMode="auto">
            <a:xfrm rot="16200000">
              <a:off x="1153" y="1365"/>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15</a:t>
              </a:r>
              <a:endParaRPr lang="en-US" altLang="en-US" smtClean="0">
                <a:solidFill>
                  <a:prstClr val="black"/>
                </a:solidFill>
              </a:endParaRPr>
            </a:p>
          </p:txBody>
        </p:sp>
        <p:sp>
          <p:nvSpPr>
            <p:cNvPr id="2183" name="Line 227"/>
            <p:cNvSpPr>
              <a:spLocks noChangeShapeType="1"/>
            </p:cNvSpPr>
            <p:nvPr/>
          </p:nvSpPr>
          <p:spPr bwMode="auto">
            <a:xfrm flipH="1">
              <a:off x="1378" y="79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4" name="Rectangle 228"/>
            <p:cNvSpPr>
              <a:spLocks noChangeArrowheads="1"/>
            </p:cNvSpPr>
            <p:nvPr/>
          </p:nvSpPr>
          <p:spPr bwMode="auto">
            <a:xfrm rot="16200000">
              <a:off x="1153" y="663"/>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2185" name="Rectangle 229"/>
            <p:cNvSpPr>
              <a:spLocks noChangeArrowheads="1"/>
            </p:cNvSpPr>
            <p:nvPr/>
          </p:nvSpPr>
          <p:spPr bwMode="auto">
            <a:xfrm rot="16200000">
              <a:off x="-938" y="1987"/>
              <a:ext cx="3996"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Pct. of Children Incarcerated on April 1, 2010 (Ages 27-32)</a:t>
              </a:r>
              <a:endParaRPr lang="en-US" altLang="en-US" smtClean="0">
                <a:solidFill>
                  <a:prstClr val="black"/>
                </a:solidFill>
              </a:endParaRPr>
            </a:p>
          </p:txBody>
        </p:sp>
        <p:sp>
          <p:nvSpPr>
            <p:cNvPr id="2186" name="Line 230"/>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7" name="Line 231"/>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88" name="Rectangle 232"/>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2189" name="Line 233"/>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0" name="Rectangle 234"/>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2191" name="Line 235"/>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192" name="Rectangle 236"/>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2193" name="Line 237"/>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4" name="Rectangle 238"/>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2355" name="Line 239"/>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6" name="Rectangle 240"/>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2357" name="Line 241"/>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58" name="Rectangle 242"/>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sp>
          <p:nvSpPr>
            <p:cNvPr id="2359" name="Rectangle 243"/>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Parent Household Income Rank</a:t>
              </a:r>
              <a:endParaRPr lang="en-US" altLang="en-US" smtClean="0">
                <a:solidFill>
                  <a:prstClr val="black"/>
                </a:solidFill>
              </a:endParaRPr>
            </a:p>
          </p:txBody>
        </p:sp>
        <p:sp>
          <p:nvSpPr>
            <p:cNvPr id="2360" name="Rectangle 244"/>
            <p:cNvSpPr>
              <a:spLocks noChangeArrowheads="1"/>
            </p:cNvSpPr>
            <p:nvPr/>
          </p:nvSpPr>
          <p:spPr bwMode="auto">
            <a:xfrm>
              <a:off x="6076" y="472"/>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1" name="Oval 245"/>
            <p:cNvSpPr>
              <a:spLocks noChangeArrowheads="1"/>
            </p:cNvSpPr>
            <p:nvPr/>
          </p:nvSpPr>
          <p:spPr bwMode="auto">
            <a:xfrm>
              <a:off x="6086" y="5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2" name="Freeform 246"/>
            <p:cNvSpPr>
              <a:spLocks/>
            </p:cNvSpPr>
            <p:nvPr/>
          </p:nvSpPr>
          <p:spPr bwMode="auto">
            <a:xfrm>
              <a:off x="6072" y="73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63" name="Rectangle 247"/>
            <p:cNvSpPr>
              <a:spLocks noChangeArrowheads="1"/>
            </p:cNvSpPr>
            <p:nvPr/>
          </p:nvSpPr>
          <p:spPr bwMode="auto">
            <a:xfrm>
              <a:off x="6209" y="482"/>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White</a:t>
              </a:r>
              <a:endParaRPr lang="en-US" altLang="en-US" smtClean="0">
                <a:solidFill>
                  <a:prstClr val="black"/>
                </a:solidFill>
              </a:endParaRPr>
            </a:p>
          </p:txBody>
        </p:sp>
        <p:sp>
          <p:nvSpPr>
            <p:cNvPr id="2364" name="Rectangle 248"/>
            <p:cNvSpPr>
              <a:spLocks noChangeArrowheads="1"/>
            </p:cNvSpPr>
            <p:nvPr/>
          </p:nvSpPr>
          <p:spPr bwMode="auto">
            <a:xfrm>
              <a:off x="6209" y="695"/>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Black</a:t>
              </a:r>
              <a:endParaRPr lang="en-US" altLang="en-US" smtClean="0">
                <a:solidFill>
                  <a:prstClr val="black"/>
                </a:solidFill>
              </a:endParaRPr>
            </a:p>
          </p:txBody>
        </p:sp>
        <p:sp>
          <p:nvSpPr>
            <p:cNvPr id="2365" name="Rectangle 249"/>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smtClean="0">
                  <a:solidFill>
                    <a:srgbClr val="1E2D53"/>
                  </a:solidFill>
                </a:rPr>
                <a:t> </a:t>
              </a:r>
              <a:endParaRPr lang="en-US" altLang="en-US" smtClean="0">
                <a:solidFill>
                  <a:prstClr val="black"/>
                </a:solidFill>
              </a:endParaRPr>
            </a:p>
          </p:txBody>
        </p:sp>
      </p:grpSp>
      <p:sp>
        <p:nvSpPr>
          <p:cNvPr id="4" name="TextBox 92"/>
          <p:cNvSpPr txBox="1"/>
          <p:nvPr/>
        </p:nvSpPr>
        <p:spPr>
          <a:xfrm>
            <a:off x="1524134" y="87885"/>
            <a:ext cx="9143867" cy="677107"/>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cs typeface="Arial"/>
              </a:rPr>
              <a:t>Incarceration Rates vs. Parent Income Rank</a:t>
            </a:r>
          </a:p>
          <a:p>
            <a:pPr algn="ctr" defTabSz="914196">
              <a:defRPr/>
            </a:pPr>
            <a:r>
              <a:rPr lang="en-US" sz="1900" kern="0" dirty="0">
                <a:solidFill>
                  <a:srgbClr val="1E2D53"/>
                </a:solidFill>
                <a:latin typeface="Arial"/>
                <a:cs typeface="Arial"/>
              </a:rPr>
              <a:t>Male Children</a:t>
            </a:r>
          </a:p>
        </p:txBody>
      </p:sp>
    </p:spTree>
    <p:extLst>
      <p:ext uri="{BB962C8B-B14F-4D97-AF65-F5344CB8AC3E}">
        <p14:creationId xmlns:p14="http://schemas.microsoft.com/office/powerpoint/2010/main" val="2349327730"/>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6" name="Group 4"/>
          <p:cNvGrpSpPr>
            <a:grpSpLocks noChangeAspect="1"/>
          </p:cNvGrpSpPr>
          <p:nvPr/>
        </p:nvGrpSpPr>
        <p:grpSpPr bwMode="auto">
          <a:xfrm>
            <a:off x="1374775" y="-6350"/>
            <a:ext cx="9442450" cy="6870700"/>
            <a:chOff x="866" y="-4"/>
            <a:chExt cx="5948" cy="4328"/>
          </a:xfrm>
        </p:grpSpPr>
        <p:sp>
          <p:nvSpPr>
            <p:cNvPr id="2240"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grpSp>
          <p:nvGrpSpPr>
            <p:cNvPr id="2241" name="Group 205"/>
            <p:cNvGrpSpPr>
              <a:grpSpLocks/>
            </p:cNvGrpSpPr>
            <p:nvPr/>
          </p:nvGrpSpPr>
          <p:grpSpPr bwMode="auto">
            <a:xfrm>
              <a:off x="866" y="-4"/>
              <a:ext cx="5948" cy="4328"/>
              <a:chOff x="866" y="-4"/>
              <a:chExt cx="5948" cy="4328"/>
            </a:xfrm>
          </p:grpSpPr>
          <p:sp>
            <p:nvSpPr>
              <p:cNvPr id="2070"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1"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2"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3"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4" name="Line 9"/>
              <p:cNvSpPr>
                <a:spLocks noChangeShapeType="1"/>
              </p:cNvSpPr>
              <p:nvPr/>
            </p:nvSpPr>
            <p:spPr bwMode="auto">
              <a:xfrm>
                <a:off x="1435" y="290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5" name="Line 10"/>
              <p:cNvSpPr>
                <a:spLocks noChangeShapeType="1"/>
              </p:cNvSpPr>
              <p:nvPr/>
            </p:nvSpPr>
            <p:spPr bwMode="auto">
              <a:xfrm>
                <a:off x="1435" y="220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6" name="Line 11"/>
              <p:cNvSpPr>
                <a:spLocks noChangeShapeType="1"/>
              </p:cNvSpPr>
              <p:nvPr/>
            </p:nvSpPr>
            <p:spPr bwMode="auto">
              <a:xfrm>
                <a:off x="1435" y="150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7" name="Line 12"/>
              <p:cNvSpPr>
                <a:spLocks noChangeShapeType="1"/>
              </p:cNvSpPr>
              <p:nvPr/>
            </p:nvSpPr>
            <p:spPr bwMode="auto">
              <a:xfrm>
                <a:off x="1435" y="79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8" name="Oval 13"/>
              <p:cNvSpPr>
                <a:spLocks noChangeArrowheads="1"/>
              </p:cNvSpPr>
              <p:nvPr/>
            </p:nvSpPr>
            <p:spPr bwMode="auto">
              <a:xfrm>
                <a:off x="1565" y="34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79" name="Oval 14"/>
              <p:cNvSpPr>
                <a:spLocks noChangeArrowheads="1"/>
              </p:cNvSpPr>
              <p:nvPr/>
            </p:nvSpPr>
            <p:spPr bwMode="auto">
              <a:xfrm>
                <a:off x="1615" y="34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7" name="Oval 15"/>
              <p:cNvSpPr>
                <a:spLocks noChangeArrowheads="1"/>
              </p:cNvSpPr>
              <p:nvPr/>
            </p:nvSpPr>
            <p:spPr bwMode="auto">
              <a:xfrm>
                <a:off x="1666" y="34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8" name="Oval 16"/>
              <p:cNvSpPr>
                <a:spLocks noChangeArrowheads="1"/>
              </p:cNvSpPr>
              <p:nvPr/>
            </p:nvSpPr>
            <p:spPr bwMode="auto">
              <a:xfrm>
                <a:off x="1716" y="34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69" name="Oval 17"/>
              <p:cNvSpPr>
                <a:spLocks noChangeArrowheads="1"/>
              </p:cNvSpPr>
              <p:nvPr/>
            </p:nvSpPr>
            <p:spPr bwMode="auto">
              <a:xfrm>
                <a:off x="1766" y="34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0" name="Oval 18"/>
              <p:cNvSpPr>
                <a:spLocks noChangeArrowheads="1"/>
              </p:cNvSpPr>
              <p:nvPr/>
            </p:nvSpPr>
            <p:spPr bwMode="auto">
              <a:xfrm>
                <a:off x="1817" y="34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1" name="Oval 19"/>
              <p:cNvSpPr>
                <a:spLocks noChangeArrowheads="1"/>
              </p:cNvSpPr>
              <p:nvPr/>
            </p:nvSpPr>
            <p:spPr bwMode="auto">
              <a:xfrm>
                <a:off x="1867" y="34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2" name="Oval 20"/>
              <p:cNvSpPr>
                <a:spLocks noChangeArrowheads="1"/>
              </p:cNvSpPr>
              <p:nvPr/>
            </p:nvSpPr>
            <p:spPr bwMode="auto">
              <a:xfrm>
                <a:off x="1918" y="34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3" name="Oval 21"/>
              <p:cNvSpPr>
                <a:spLocks noChangeArrowheads="1"/>
              </p:cNvSpPr>
              <p:nvPr/>
            </p:nvSpPr>
            <p:spPr bwMode="auto">
              <a:xfrm>
                <a:off x="1968" y="34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4" name="Oval 22"/>
              <p:cNvSpPr>
                <a:spLocks noChangeArrowheads="1"/>
              </p:cNvSpPr>
              <p:nvPr/>
            </p:nvSpPr>
            <p:spPr bwMode="auto">
              <a:xfrm>
                <a:off x="2018" y="34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5" name="Oval 23"/>
              <p:cNvSpPr>
                <a:spLocks noChangeArrowheads="1"/>
              </p:cNvSpPr>
              <p:nvPr/>
            </p:nvSpPr>
            <p:spPr bwMode="auto">
              <a:xfrm>
                <a:off x="2069" y="35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6" name="Oval 24"/>
              <p:cNvSpPr>
                <a:spLocks noChangeArrowheads="1"/>
              </p:cNvSpPr>
              <p:nvPr/>
            </p:nvSpPr>
            <p:spPr bwMode="auto">
              <a:xfrm>
                <a:off x="2119" y="35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7" name="Oval 25"/>
              <p:cNvSpPr>
                <a:spLocks noChangeArrowheads="1"/>
              </p:cNvSpPr>
              <p:nvPr/>
            </p:nvSpPr>
            <p:spPr bwMode="auto">
              <a:xfrm>
                <a:off x="2170" y="34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8" name="Oval 26"/>
              <p:cNvSpPr>
                <a:spLocks noChangeArrowheads="1"/>
              </p:cNvSpPr>
              <p:nvPr/>
            </p:nvSpPr>
            <p:spPr bwMode="auto">
              <a:xfrm>
                <a:off x="2220" y="35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79" name="Oval 27"/>
              <p:cNvSpPr>
                <a:spLocks noChangeArrowheads="1"/>
              </p:cNvSpPr>
              <p:nvPr/>
            </p:nvSpPr>
            <p:spPr bwMode="auto">
              <a:xfrm>
                <a:off x="2270" y="35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0" name="Oval 28"/>
              <p:cNvSpPr>
                <a:spLocks noChangeArrowheads="1"/>
              </p:cNvSpPr>
              <p:nvPr/>
            </p:nvSpPr>
            <p:spPr bwMode="auto">
              <a:xfrm>
                <a:off x="2321" y="35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1" name="Oval 29"/>
              <p:cNvSpPr>
                <a:spLocks noChangeArrowheads="1"/>
              </p:cNvSpPr>
              <p:nvPr/>
            </p:nvSpPr>
            <p:spPr bwMode="auto">
              <a:xfrm>
                <a:off x="2371" y="35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2" name="Oval 30"/>
              <p:cNvSpPr>
                <a:spLocks noChangeArrowheads="1"/>
              </p:cNvSpPr>
              <p:nvPr/>
            </p:nvSpPr>
            <p:spPr bwMode="auto">
              <a:xfrm>
                <a:off x="2422" y="35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4" name="Oval 31"/>
              <p:cNvSpPr>
                <a:spLocks noChangeArrowheads="1"/>
              </p:cNvSpPr>
              <p:nvPr/>
            </p:nvSpPr>
            <p:spPr bwMode="auto">
              <a:xfrm>
                <a:off x="2472" y="35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5" name="Oval 32"/>
              <p:cNvSpPr>
                <a:spLocks noChangeArrowheads="1"/>
              </p:cNvSpPr>
              <p:nvPr/>
            </p:nvSpPr>
            <p:spPr bwMode="auto">
              <a:xfrm>
                <a:off x="2522" y="35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6" name="Oval 33"/>
              <p:cNvSpPr>
                <a:spLocks noChangeArrowheads="1"/>
              </p:cNvSpPr>
              <p:nvPr/>
            </p:nvSpPr>
            <p:spPr bwMode="auto">
              <a:xfrm>
                <a:off x="2573" y="35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7" name="Oval 34"/>
              <p:cNvSpPr>
                <a:spLocks noChangeArrowheads="1"/>
              </p:cNvSpPr>
              <p:nvPr/>
            </p:nvSpPr>
            <p:spPr bwMode="auto">
              <a:xfrm>
                <a:off x="2623" y="35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8" name="Oval 35"/>
              <p:cNvSpPr>
                <a:spLocks noChangeArrowheads="1"/>
              </p:cNvSpPr>
              <p:nvPr/>
            </p:nvSpPr>
            <p:spPr bwMode="auto">
              <a:xfrm>
                <a:off x="2674" y="35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89" name="Oval 36"/>
              <p:cNvSpPr>
                <a:spLocks noChangeArrowheads="1"/>
              </p:cNvSpPr>
              <p:nvPr/>
            </p:nvSpPr>
            <p:spPr bwMode="auto">
              <a:xfrm>
                <a:off x="2724" y="35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0" name="Oval 37"/>
              <p:cNvSpPr>
                <a:spLocks noChangeArrowheads="1"/>
              </p:cNvSpPr>
              <p:nvPr/>
            </p:nvSpPr>
            <p:spPr bwMode="auto">
              <a:xfrm>
                <a:off x="2774" y="35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1" name="Oval 38"/>
              <p:cNvSpPr>
                <a:spLocks noChangeArrowheads="1"/>
              </p:cNvSpPr>
              <p:nvPr/>
            </p:nvSpPr>
            <p:spPr bwMode="auto">
              <a:xfrm>
                <a:off x="2825" y="35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2" name="Oval 39"/>
              <p:cNvSpPr>
                <a:spLocks noChangeArrowheads="1"/>
              </p:cNvSpPr>
              <p:nvPr/>
            </p:nvSpPr>
            <p:spPr bwMode="auto">
              <a:xfrm>
                <a:off x="2875" y="35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3" name="Oval 40"/>
              <p:cNvSpPr>
                <a:spLocks noChangeArrowheads="1"/>
              </p:cNvSpPr>
              <p:nvPr/>
            </p:nvSpPr>
            <p:spPr bwMode="auto">
              <a:xfrm>
                <a:off x="2926" y="35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4" name="Oval 41"/>
              <p:cNvSpPr>
                <a:spLocks noChangeArrowheads="1"/>
              </p:cNvSpPr>
              <p:nvPr/>
            </p:nvSpPr>
            <p:spPr bwMode="auto">
              <a:xfrm>
                <a:off x="2976" y="35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695" name="Oval 42"/>
              <p:cNvSpPr>
                <a:spLocks noChangeArrowheads="1"/>
              </p:cNvSpPr>
              <p:nvPr/>
            </p:nvSpPr>
            <p:spPr bwMode="auto">
              <a:xfrm>
                <a:off x="3026" y="35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8" name="Oval 43"/>
              <p:cNvSpPr>
                <a:spLocks noChangeArrowheads="1"/>
              </p:cNvSpPr>
              <p:nvPr/>
            </p:nvSpPr>
            <p:spPr bwMode="auto">
              <a:xfrm>
                <a:off x="3080" y="35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1889" name="Oval 44"/>
              <p:cNvSpPr>
                <a:spLocks noChangeArrowheads="1"/>
              </p:cNvSpPr>
              <p:nvPr/>
            </p:nvSpPr>
            <p:spPr bwMode="auto">
              <a:xfrm>
                <a:off x="3131" y="35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0" name="Oval 45"/>
              <p:cNvSpPr>
                <a:spLocks noChangeArrowheads="1"/>
              </p:cNvSpPr>
              <p:nvPr/>
            </p:nvSpPr>
            <p:spPr bwMode="auto">
              <a:xfrm>
                <a:off x="3181" y="35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1" name="Oval 46"/>
              <p:cNvSpPr>
                <a:spLocks noChangeArrowheads="1"/>
              </p:cNvSpPr>
              <p:nvPr/>
            </p:nvSpPr>
            <p:spPr bwMode="auto">
              <a:xfrm>
                <a:off x="3232" y="35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2" name="Oval 47"/>
              <p:cNvSpPr>
                <a:spLocks noChangeArrowheads="1"/>
              </p:cNvSpPr>
              <p:nvPr/>
            </p:nvSpPr>
            <p:spPr bwMode="auto">
              <a:xfrm>
                <a:off x="3282" y="35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3" name="Oval 48"/>
              <p:cNvSpPr>
                <a:spLocks noChangeArrowheads="1"/>
              </p:cNvSpPr>
              <p:nvPr/>
            </p:nvSpPr>
            <p:spPr bwMode="auto">
              <a:xfrm>
                <a:off x="3332" y="35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4" name="Oval 49"/>
              <p:cNvSpPr>
                <a:spLocks noChangeArrowheads="1"/>
              </p:cNvSpPr>
              <p:nvPr/>
            </p:nvSpPr>
            <p:spPr bwMode="auto">
              <a:xfrm>
                <a:off x="3383" y="35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5" name="Oval 50"/>
              <p:cNvSpPr>
                <a:spLocks noChangeArrowheads="1"/>
              </p:cNvSpPr>
              <p:nvPr/>
            </p:nvSpPr>
            <p:spPr bwMode="auto">
              <a:xfrm>
                <a:off x="3433" y="35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6" name="Oval 51"/>
              <p:cNvSpPr>
                <a:spLocks noChangeArrowheads="1"/>
              </p:cNvSpPr>
              <p:nvPr/>
            </p:nvSpPr>
            <p:spPr bwMode="auto">
              <a:xfrm>
                <a:off x="3484" y="3557"/>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7" name="Oval 52"/>
              <p:cNvSpPr>
                <a:spLocks noChangeArrowheads="1"/>
              </p:cNvSpPr>
              <p:nvPr/>
            </p:nvSpPr>
            <p:spPr bwMode="auto">
              <a:xfrm>
                <a:off x="3534" y="35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8" name="Oval 53"/>
              <p:cNvSpPr>
                <a:spLocks noChangeArrowheads="1"/>
              </p:cNvSpPr>
              <p:nvPr/>
            </p:nvSpPr>
            <p:spPr bwMode="auto">
              <a:xfrm>
                <a:off x="3584" y="35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79" name="Oval 54"/>
              <p:cNvSpPr>
                <a:spLocks noChangeArrowheads="1"/>
              </p:cNvSpPr>
              <p:nvPr/>
            </p:nvSpPr>
            <p:spPr bwMode="auto">
              <a:xfrm>
                <a:off x="3635" y="35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0" name="Oval 55"/>
              <p:cNvSpPr>
                <a:spLocks noChangeArrowheads="1"/>
              </p:cNvSpPr>
              <p:nvPr/>
            </p:nvSpPr>
            <p:spPr bwMode="auto">
              <a:xfrm>
                <a:off x="3685" y="35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1" name="Oval 56"/>
              <p:cNvSpPr>
                <a:spLocks noChangeArrowheads="1"/>
              </p:cNvSpPr>
              <p:nvPr/>
            </p:nvSpPr>
            <p:spPr bwMode="auto">
              <a:xfrm>
                <a:off x="3736" y="35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2" name="Oval 57"/>
              <p:cNvSpPr>
                <a:spLocks noChangeArrowheads="1"/>
              </p:cNvSpPr>
              <p:nvPr/>
            </p:nvSpPr>
            <p:spPr bwMode="auto">
              <a:xfrm>
                <a:off x="3786" y="35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3" name="Oval 58"/>
              <p:cNvSpPr>
                <a:spLocks noChangeArrowheads="1"/>
              </p:cNvSpPr>
              <p:nvPr/>
            </p:nvSpPr>
            <p:spPr bwMode="auto">
              <a:xfrm>
                <a:off x="3836" y="3557"/>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4" name="Oval 59"/>
              <p:cNvSpPr>
                <a:spLocks noChangeArrowheads="1"/>
              </p:cNvSpPr>
              <p:nvPr/>
            </p:nvSpPr>
            <p:spPr bwMode="auto">
              <a:xfrm>
                <a:off x="3887" y="35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5" name="Oval 60"/>
              <p:cNvSpPr>
                <a:spLocks noChangeArrowheads="1"/>
              </p:cNvSpPr>
              <p:nvPr/>
            </p:nvSpPr>
            <p:spPr bwMode="auto">
              <a:xfrm>
                <a:off x="3937" y="35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6" name="Oval 61"/>
              <p:cNvSpPr>
                <a:spLocks noChangeArrowheads="1"/>
              </p:cNvSpPr>
              <p:nvPr/>
            </p:nvSpPr>
            <p:spPr bwMode="auto">
              <a:xfrm>
                <a:off x="3988" y="35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7" name="Oval 62"/>
              <p:cNvSpPr>
                <a:spLocks noChangeArrowheads="1"/>
              </p:cNvSpPr>
              <p:nvPr/>
            </p:nvSpPr>
            <p:spPr bwMode="auto">
              <a:xfrm>
                <a:off x="4038" y="35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8" name="Oval 63"/>
              <p:cNvSpPr>
                <a:spLocks noChangeArrowheads="1"/>
              </p:cNvSpPr>
              <p:nvPr/>
            </p:nvSpPr>
            <p:spPr bwMode="auto">
              <a:xfrm>
                <a:off x="4088" y="35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89" name="Oval 64"/>
              <p:cNvSpPr>
                <a:spLocks noChangeArrowheads="1"/>
              </p:cNvSpPr>
              <p:nvPr/>
            </p:nvSpPr>
            <p:spPr bwMode="auto">
              <a:xfrm>
                <a:off x="4139" y="35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0" name="Oval 65"/>
              <p:cNvSpPr>
                <a:spLocks noChangeArrowheads="1"/>
              </p:cNvSpPr>
              <p:nvPr/>
            </p:nvSpPr>
            <p:spPr bwMode="auto">
              <a:xfrm>
                <a:off x="4189" y="35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1" name="Oval 66"/>
              <p:cNvSpPr>
                <a:spLocks noChangeArrowheads="1"/>
              </p:cNvSpPr>
              <p:nvPr/>
            </p:nvSpPr>
            <p:spPr bwMode="auto">
              <a:xfrm>
                <a:off x="4240" y="35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2" name="Oval 67"/>
              <p:cNvSpPr>
                <a:spLocks noChangeArrowheads="1"/>
              </p:cNvSpPr>
              <p:nvPr/>
            </p:nvSpPr>
            <p:spPr bwMode="auto">
              <a:xfrm>
                <a:off x="4290" y="35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3" name="Oval 68"/>
              <p:cNvSpPr>
                <a:spLocks noChangeArrowheads="1"/>
              </p:cNvSpPr>
              <p:nvPr/>
            </p:nvSpPr>
            <p:spPr bwMode="auto">
              <a:xfrm>
                <a:off x="4340" y="35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4" name="Oval 69"/>
              <p:cNvSpPr>
                <a:spLocks noChangeArrowheads="1"/>
              </p:cNvSpPr>
              <p:nvPr/>
            </p:nvSpPr>
            <p:spPr bwMode="auto">
              <a:xfrm>
                <a:off x="4391" y="35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5" name="Oval 70"/>
              <p:cNvSpPr>
                <a:spLocks noChangeArrowheads="1"/>
              </p:cNvSpPr>
              <p:nvPr/>
            </p:nvSpPr>
            <p:spPr bwMode="auto">
              <a:xfrm>
                <a:off x="4441" y="35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6" name="Oval 71"/>
              <p:cNvSpPr>
                <a:spLocks noChangeArrowheads="1"/>
              </p:cNvSpPr>
              <p:nvPr/>
            </p:nvSpPr>
            <p:spPr bwMode="auto">
              <a:xfrm>
                <a:off x="4492" y="35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7" name="Oval 72"/>
              <p:cNvSpPr>
                <a:spLocks noChangeArrowheads="1"/>
              </p:cNvSpPr>
              <p:nvPr/>
            </p:nvSpPr>
            <p:spPr bwMode="auto">
              <a:xfrm>
                <a:off x="4542" y="35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8" name="Oval 73"/>
              <p:cNvSpPr>
                <a:spLocks noChangeArrowheads="1"/>
              </p:cNvSpPr>
              <p:nvPr/>
            </p:nvSpPr>
            <p:spPr bwMode="auto">
              <a:xfrm>
                <a:off x="4592" y="35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399" name="Oval 74"/>
              <p:cNvSpPr>
                <a:spLocks noChangeArrowheads="1"/>
              </p:cNvSpPr>
              <p:nvPr/>
            </p:nvSpPr>
            <p:spPr bwMode="auto">
              <a:xfrm>
                <a:off x="4643" y="35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0" name="Oval 75"/>
              <p:cNvSpPr>
                <a:spLocks noChangeArrowheads="1"/>
              </p:cNvSpPr>
              <p:nvPr/>
            </p:nvSpPr>
            <p:spPr bwMode="auto">
              <a:xfrm>
                <a:off x="4693" y="35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1" name="Oval 76"/>
              <p:cNvSpPr>
                <a:spLocks noChangeArrowheads="1"/>
              </p:cNvSpPr>
              <p:nvPr/>
            </p:nvSpPr>
            <p:spPr bwMode="auto">
              <a:xfrm>
                <a:off x="4747" y="3571"/>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2" name="Oval 77"/>
              <p:cNvSpPr>
                <a:spLocks noChangeArrowheads="1"/>
              </p:cNvSpPr>
              <p:nvPr/>
            </p:nvSpPr>
            <p:spPr bwMode="auto">
              <a:xfrm>
                <a:off x="4798" y="3575"/>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3" name="Oval 78"/>
              <p:cNvSpPr>
                <a:spLocks noChangeArrowheads="1"/>
              </p:cNvSpPr>
              <p:nvPr/>
            </p:nvSpPr>
            <p:spPr bwMode="auto">
              <a:xfrm>
                <a:off x="4848" y="35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4" name="Oval 79"/>
              <p:cNvSpPr>
                <a:spLocks noChangeArrowheads="1"/>
              </p:cNvSpPr>
              <p:nvPr/>
            </p:nvSpPr>
            <p:spPr bwMode="auto">
              <a:xfrm>
                <a:off x="4898" y="35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5" name="Oval 80"/>
              <p:cNvSpPr>
                <a:spLocks noChangeArrowheads="1"/>
              </p:cNvSpPr>
              <p:nvPr/>
            </p:nvSpPr>
            <p:spPr bwMode="auto">
              <a:xfrm>
                <a:off x="4949" y="35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6" name="Oval 81"/>
              <p:cNvSpPr>
                <a:spLocks noChangeArrowheads="1"/>
              </p:cNvSpPr>
              <p:nvPr/>
            </p:nvSpPr>
            <p:spPr bwMode="auto">
              <a:xfrm>
                <a:off x="4999" y="35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7" name="Oval 82"/>
              <p:cNvSpPr>
                <a:spLocks noChangeArrowheads="1"/>
              </p:cNvSpPr>
              <p:nvPr/>
            </p:nvSpPr>
            <p:spPr bwMode="auto">
              <a:xfrm>
                <a:off x="5050" y="35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8" name="Oval 83"/>
              <p:cNvSpPr>
                <a:spLocks noChangeArrowheads="1"/>
              </p:cNvSpPr>
              <p:nvPr/>
            </p:nvSpPr>
            <p:spPr bwMode="auto">
              <a:xfrm>
                <a:off x="5100" y="35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09" name="Oval 84"/>
              <p:cNvSpPr>
                <a:spLocks noChangeArrowheads="1"/>
              </p:cNvSpPr>
              <p:nvPr/>
            </p:nvSpPr>
            <p:spPr bwMode="auto">
              <a:xfrm>
                <a:off x="5150" y="35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0" name="Oval 85"/>
              <p:cNvSpPr>
                <a:spLocks noChangeArrowheads="1"/>
              </p:cNvSpPr>
              <p:nvPr/>
            </p:nvSpPr>
            <p:spPr bwMode="auto">
              <a:xfrm>
                <a:off x="5201" y="35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1" name="Oval 86"/>
              <p:cNvSpPr>
                <a:spLocks noChangeArrowheads="1"/>
              </p:cNvSpPr>
              <p:nvPr/>
            </p:nvSpPr>
            <p:spPr bwMode="auto">
              <a:xfrm>
                <a:off x="5251" y="35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2" name="Oval 87"/>
              <p:cNvSpPr>
                <a:spLocks noChangeArrowheads="1"/>
              </p:cNvSpPr>
              <p:nvPr/>
            </p:nvSpPr>
            <p:spPr bwMode="auto">
              <a:xfrm>
                <a:off x="5302" y="35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3" name="Oval 88"/>
              <p:cNvSpPr>
                <a:spLocks noChangeArrowheads="1"/>
              </p:cNvSpPr>
              <p:nvPr/>
            </p:nvSpPr>
            <p:spPr bwMode="auto">
              <a:xfrm>
                <a:off x="5352" y="35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4" name="Oval 89"/>
              <p:cNvSpPr>
                <a:spLocks noChangeArrowheads="1"/>
              </p:cNvSpPr>
              <p:nvPr/>
            </p:nvSpPr>
            <p:spPr bwMode="auto">
              <a:xfrm>
                <a:off x="5402" y="35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5" name="Oval 90"/>
              <p:cNvSpPr>
                <a:spLocks noChangeArrowheads="1"/>
              </p:cNvSpPr>
              <p:nvPr/>
            </p:nvSpPr>
            <p:spPr bwMode="auto">
              <a:xfrm>
                <a:off x="5453" y="35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6" name="Oval 91"/>
              <p:cNvSpPr>
                <a:spLocks noChangeArrowheads="1"/>
              </p:cNvSpPr>
              <p:nvPr/>
            </p:nvSpPr>
            <p:spPr bwMode="auto">
              <a:xfrm>
                <a:off x="5503" y="35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7" name="Oval 92"/>
              <p:cNvSpPr>
                <a:spLocks noChangeArrowheads="1"/>
              </p:cNvSpPr>
              <p:nvPr/>
            </p:nvSpPr>
            <p:spPr bwMode="auto">
              <a:xfrm>
                <a:off x="5554" y="35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8" name="Oval 93"/>
              <p:cNvSpPr>
                <a:spLocks noChangeArrowheads="1"/>
              </p:cNvSpPr>
              <p:nvPr/>
            </p:nvSpPr>
            <p:spPr bwMode="auto">
              <a:xfrm>
                <a:off x="5604" y="35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19" name="Oval 94"/>
              <p:cNvSpPr>
                <a:spLocks noChangeArrowheads="1"/>
              </p:cNvSpPr>
              <p:nvPr/>
            </p:nvSpPr>
            <p:spPr bwMode="auto">
              <a:xfrm>
                <a:off x="5654" y="35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0" name="Oval 95"/>
              <p:cNvSpPr>
                <a:spLocks noChangeArrowheads="1"/>
              </p:cNvSpPr>
              <p:nvPr/>
            </p:nvSpPr>
            <p:spPr bwMode="auto">
              <a:xfrm>
                <a:off x="5705" y="35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1" name="Oval 96"/>
              <p:cNvSpPr>
                <a:spLocks noChangeArrowheads="1"/>
              </p:cNvSpPr>
              <p:nvPr/>
            </p:nvSpPr>
            <p:spPr bwMode="auto">
              <a:xfrm>
                <a:off x="5755" y="35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2" name="Oval 97"/>
              <p:cNvSpPr>
                <a:spLocks noChangeArrowheads="1"/>
              </p:cNvSpPr>
              <p:nvPr/>
            </p:nvSpPr>
            <p:spPr bwMode="auto">
              <a:xfrm>
                <a:off x="5806" y="35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3" name="Oval 98"/>
              <p:cNvSpPr>
                <a:spLocks noChangeArrowheads="1"/>
              </p:cNvSpPr>
              <p:nvPr/>
            </p:nvSpPr>
            <p:spPr bwMode="auto">
              <a:xfrm>
                <a:off x="5856" y="35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4" name="Oval 99"/>
              <p:cNvSpPr>
                <a:spLocks noChangeArrowheads="1"/>
              </p:cNvSpPr>
              <p:nvPr/>
            </p:nvSpPr>
            <p:spPr bwMode="auto">
              <a:xfrm>
                <a:off x="5906" y="35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5" name="Oval 100"/>
              <p:cNvSpPr>
                <a:spLocks noChangeArrowheads="1"/>
              </p:cNvSpPr>
              <p:nvPr/>
            </p:nvSpPr>
            <p:spPr bwMode="auto">
              <a:xfrm>
                <a:off x="5957" y="35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6" name="Oval 101"/>
              <p:cNvSpPr>
                <a:spLocks noChangeArrowheads="1"/>
              </p:cNvSpPr>
              <p:nvPr/>
            </p:nvSpPr>
            <p:spPr bwMode="auto">
              <a:xfrm>
                <a:off x="6007" y="35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7" name="Oval 102"/>
              <p:cNvSpPr>
                <a:spLocks noChangeArrowheads="1"/>
              </p:cNvSpPr>
              <p:nvPr/>
            </p:nvSpPr>
            <p:spPr bwMode="auto">
              <a:xfrm>
                <a:off x="6058" y="35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8" name="Oval 103"/>
              <p:cNvSpPr>
                <a:spLocks noChangeArrowheads="1"/>
              </p:cNvSpPr>
              <p:nvPr/>
            </p:nvSpPr>
            <p:spPr bwMode="auto">
              <a:xfrm>
                <a:off x="6108" y="35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29" name="Oval 104"/>
              <p:cNvSpPr>
                <a:spLocks noChangeArrowheads="1"/>
              </p:cNvSpPr>
              <p:nvPr/>
            </p:nvSpPr>
            <p:spPr bwMode="auto">
              <a:xfrm>
                <a:off x="6158" y="35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0" name="Oval 105"/>
              <p:cNvSpPr>
                <a:spLocks noChangeArrowheads="1"/>
              </p:cNvSpPr>
              <p:nvPr/>
            </p:nvSpPr>
            <p:spPr bwMode="auto">
              <a:xfrm>
                <a:off x="6209" y="35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1" name="Oval 106"/>
              <p:cNvSpPr>
                <a:spLocks noChangeArrowheads="1"/>
              </p:cNvSpPr>
              <p:nvPr/>
            </p:nvSpPr>
            <p:spPr bwMode="auto">
              <a:xfrm>
                <a:off x="6259" y="35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2" name="Oval 107"/>
              <p:cNvSpPr>
                <a:spLocks noChangeArrowheads="1"/>
              </p:cNvSpPr>
              <p:nvPr/>
            </p:nvSpPr>
            <p:spPr bwMode="auto">
              <a:xfrm>
                <a:off x="6310" y="35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3" name="Oval 108"/>
              <p:cNvSpPr>
                <a:spLocks noChangeArrowheads="1"/>
              </p:cNvSpPr>
              <p:nvPr/>
            </p:nvSpPr>
            <p:spPr bwMode="auto">
              <a:xfrm>
                <a:off x="6360" y="35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4" name="Oval 109"/>
              <p:cNvSpPr>
                <a:spLocks noChangeArrowheads="1"/>
              </p:cNvSpPr>
              <p:nvPr/>
            </p:nvSpPr>
            <p:spPr bwMode="auto">
              <a:xfrm>
                <a:off x="6414" y="3589"/>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5" name="Oval 110"/>
              <p:cNvSpPr>
                <a:spLocks noChangeArrowheads="1"/>
              </p:cNvSpPr>
              <p:nvPr/>
            </p:nvSpPr>
            <p:spPr bwMode="auto">
              <a:xfrm>
                <a:off x="6464" y="3589"/>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6" name="Oval 111"/>
              <p:cNvSpPr>
                <a:spLocks noChangeArrowheads="1"/>
              </p:cNvSpPr>
              <p:nvPr/>
            </p:nvSpPr>
            <p:spPr bwMode="auto">
              <a:xfrm>
                <a:off x="6515" y="35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7" name="Oval 112"/>
              <p:cNvSpPr>
                <a:spLocks noChangeArrowheads="1"/>
              </p:cNvSpPr>
              <p:nvPr/>
            </p:nvSpPr>
            <p:spPr bwMode="auto">
              <a:xfrm>
                <a:off x="6565" y="35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8" name="Freeform 113"/>
              <p:cNvSpPr>
                <a:spLocks/>
              </p:cNvSpPr>
              <p:nvPr/>
            </p:nvSpPr>
            <p:spPr bwMode="auto">
              <a:xfrm>
                <a:off x="1550" y="3388"/>
                <a:ext cx="62" cy="50"/>
              </a:xfrm>
              <a:custGeom>
                <a:avLst/>
                <a:gdLst>
                  <a:gd name="T0" fmla="*/ 33 w 62"/>
                  <a:gd name="T1" fmla="*/ 0 h 50"/>
                  <a:gd name="T2" fmla="*/ 0 w 62"/>
                  <a:gd name="T3" fmla="*/ 50 h 50"/>
                  <a:gd name="T4" fmla="*/ 62 w 62"/>
                  <a:gd name="T5" fmla="*/ 50 h 50"/>
                  <a:gd name="T6" fmla="*/ 33 w 62"/>
                  <a:gd name="T7" fmla="*/ 0 h 50"/>
                </a:gdLst>
                <a:ahLst/>
                <a:cxnLst>
                  <a:cxn ang="0">
                    <a:pos x="T0" y="T1"/>
                  </a:cxn>
                  <a:cxn ang="0">
                    <a:pos x="T2" y="T3"/>
                  </a:cxn>
                  <a:cxn ang="0">
                    <a:pos x="T4" y="T5"/>
                  </a:cxn>
                  <a:cxn ang="0">
                    <a:pos x="T6" y="T7"/>
                  </a:cxn>
                </a:cxnLst>
                <a:rect l="0" t="0" r="r" b="b"/>
                <a:pathLst>
                  <a:path w="62" h="50">
                    <a:moveTo>
                      <a:pt x="33" y="0"/>
                    </a:moveTo>
                    <a:lnTo>
                      <a:pt x="0" y="50"/>
                    </a:lnTo>
                    <a:lnTo>
                      <a:pt x="62"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39" name="Freeform 114"/>
              <p:cNvSpPr>
                <a:spLocks/>
              </p:cNvSpPr>
              <p:nvPr/>
            </p:nvSpPr>
            <p:spPr bwMode="auto">
              <a:xfrm>
                <a:off x="1601" y="3406"/>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0" name="Freeform 115"/>
              <p:cNvSpPr>
                <a:spLocks/>
              </p:cNvSpPr>
              <p:nvPr/>
            </p:nvSpPr>
            <p:spPr bwMode="auto">
              <a:xfrm>
                <a:off x="1651" y="3424"/>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1" name="Freeform 116"/>
              <p:cNvSpPr>
                <a:spLocks/>
              </p:cNvSpPr>
              <p:nvPr/>
            </p:nvSpPr>
            <p:spPr bwMode="auto">
              <a:xfrm>
                <a:off x="1702" y="3438"/>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2" name="Freeform 117"/>
              <p:cNvSpPr>
                <a:spLocks/>
              </p:cNvSpPr>
              <p:nvPr/>
            </p:nvSpPr>
            <p:spPr bwMode="auto">
              <a:xfrm>
                <a:off x="1752" y="3420"/>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3" name="Freeform 118"/>
              <p:cNvSpPr>
                <a:spLocks/>
              </p:cNvSpPr>
              <p:nvPr/>
            </p:nvSpPr>
            <p:spPr bwMode="auto">
              <a:xfrm>
                <a:off x="1802" y="3445"/>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4" name="Freeform 119"/>
              <p:cNvSpPr>
                <a:spLocks/>
              </p:cNvSpPr>
              <p:nvPr/>
            </p:nvSpPr>
            <p:spPr bwMode="auto">
              <a:xfrm>
                <a:off x="1856" y="3449"/>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5" name="Freeform 120"/>
              <p:cNvSpPr>
                <a:spLocks/>
              </p:cNvSpPr>
              <p:nvPr/>
            </p:nvSpPr>
            <p:spPr bwMode="auto">
              <a:xfrm>
                <a:off x="1907" y="3460"/>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6" name="Freeform 121"/>
              <p:cNvSpPr>
                <a:spLocks/>
              </p:cNvSpPr>
              <p:nvPr/>
            </p:nvSpPr>
            <p:spPr bwMode="auto">
              <a:xfrm>
                <a:off x="1957" y="3456"/>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7" name="Freeform 122"/>
              <p:cNvSpPr>
                <a:spLocks/>
              </p:cNvSpPr>
              <p:nvPr/>
            </p:nvSpPr>
            <p:spPr bwMode="auto">
              <a:xfrm>
                <a:off x="2008" y="3474"/>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8" name="Freeform 123"/>
              <p:cNvSpPr>
                <a:spLocks/>
              </p:cNvSpPr>
              <p:nvPr/>
            </p:nvSpPr>
            <p:spPr bwMode="auto">
              <a:xfrm>
                <a:off x="2058" y="347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49" name="Freeform 124"/>
              <p:cNvSpPr>
                <a:spLocks/>
              </p:cNvSpPr>
              <p:nvPr/>
            </p:nvSpPr>
            <p:spPr bwMode="auto">
              <a:xfrm>
                <a:off x="2108" y="347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0" name="Freeform 125"/>
              <p:cNvSpPr>
                <a:spLocks/>
              </p:cNvSpPr>
              <p:nvPr/>
            </p:nvSpPr>
            <p:spPr bwMode="auto">
              <a:xfrm>
                <a:off x="2159" y="3485"/>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1" name="Freeform 126"/>
              <p:cNvSpPr>
                <a:spLocks/>
              </p:cNvSpPr>
              <p:nvPr/>
            </p:nvSpPr>
            <p:spPr bwMode="auto">
              <a:xfrm>
                <a:off x="2209" y="3485"/>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2" name="Freeform 127"/>
              <p:cNvSpPr>
                <a:spLocks/>
              </p:cNvSpPr>
              <p:nvPr/>
            </p:nvSpPr>
            <p:spPr bwMode="auto">
              <a:xfrm>
                <a:off x="2260" y="3488"/>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3" name="Freeform 128"/>
              <p:cNvSpPr>
                <a:spLocks/>
              </p:cNvSpPr>
              <p:nvPr/>
            </p:nvSpPr>
            <p:spPr bwMode="auto">
              <a:xfrm>
                <a:off x="2310" y="347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4" name="Freeform 129"/>
              <p:cNvSpPr>
                <a:spLocks/>
              </p:cNvSpPr>
              <p:nvPr/>
            </p:nvSpPr>
            <p:spPr bwMode="auto">
              <a:xfrm>
                <a:off x="2360" y="3492"/>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5" name="Freeform 130"/>
              <p:cNvSpPr>
                <a:spLocks/>
              </p:cNvSpPr>
              <p:nvPr/>
            </p:nvSpPr>
            <p:spPr bwMode="auto">
              <a:xfrm>
                <a:off x="2411" y="3488"/>
                <a:ext cx="57" cy="51"/>
              </a:xfrm>
              <a:custGeom>
                <a:avLst/>
                <a:gdLst>
                  <a:gd name="T0" fmla="*/ 29 w 57"/>
                  <a:gd name="T1" fmla="*/ 0 h 51"/>
                  <a:gd name="T2" fmla="*/ 0 w 57"/>
                  <a:gd name="T3" fmla="*/ 51 h 51"/>
                  <a:gd name="T4" fmla="*/ 57 w 57"/>
                  <a:gd name="T5" fmla="*/ 51 h 51"/>
                  <a:gd name="T6" fmla="*/ 29 w 57"/>
                  <a:gd name="T7" fmla="*/ 0 h 51"/>
                </a:gdLst>
                <a:ahLst/>
                <a:cxnLst>
                  <a:cxn ang="0">
                    <a:pos x="T0" y="T1"/>
                  </a:cxn>
                  <a:cxn ang="0">
                    <a:pos x="T2" y="T3"/>
                  </a:cxn>
                  <a:cxn ang="0">
                    <a:pos x="T4" y="T5"/>
                  </a:cxn>
                  <a:cxn ang="0">
                    <a:pos x="T6" y="T7"/>
                  </a:cxn>
                </a:cxnLst>
                <a:rect l="0" t="0" r="r" b="b"/>
                <a:pathLst>
                  <a:path w="57" h="51">
                    <a:moveTo>
                      <a:pt x="29" y="0"/>
                    </a:moveTo>
                    <a:lnTo>
                      <a:pt x="0" y="51"/>
                    </a:lnTo>
                    <a:lnTo>
                      <a:pt x="57"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6" name="Freeform 131"/>
              <p:cNvSpPr>
                <a:spLocks/>
              </p:cNvSpPr>
              <p:nvPr/>
            </p:nvSpPr>
            <p:spPr bwMode="auto">
              <a:xfrm>
                <a:off x="2461" y="3467"/>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7" name="Freeform 132"/>
              <p:cNvSpPr>
                <a:spLocks/>
              </p:cNvSpPr>
              <p:nvPr/>
            </p:nvSpPr>
            <p:spPr bwMode="auto">
              <a:xfrm>
                <a:off x="2512" y="3488"/>
                <a:ext cx="57" cy="51"/>
              </a:xfrm>
              <a:custGeom>
                <a:avLst/>
                <a:gdLst>
                  <a:gd name="T0" fmla="*/ 28 w 57"/>
                  <a:gd name="T1" fmla="*/ 0 h 51"/>
                  <a:gd name="T2" fmla="*/ 0 w 57"/>
                  <a:gd name="T3" fmla="*/ 51 h 51"/>
                  <a:gd name="T4" fmla="*/ 57 w 57"/>
                  <a:gd name="T5" fmla="*/ 51 h 51"/>
                  <a:gd name="T6" fmla="*/ 28 w 57"/>
                  <a:gd name="T7" fmla="*/ 0 h 51"/>
                </a:gdLst>
                <a:ahLst/>
                <a:cxnLst>
                  <a:cxn ang="0">
                    <a:pos x="T0" y="T1"/>
                  </a:cxn>
                  <a:cxn ang="0">
                    <a:pos x="T2" y="T3"/>
                  </a:cxn>
                  <a:cxn ang="0">
                    <a:pos x="T4" y="T5"/>
                  </a:cxn>
                  <a:cxn ang="0">
                    <a:pos x="T6" y="T7"/>
                  </a:cxn>
                </a:cxnLst>
                <a:rect l="0" t="0" r="r" b="b"/>
                <a:pathLst>
                  <a:path w="57" h="51">
                    <a:moveTo>
                      <a:pt x="28" y="0"/>
                    </a:moveTo>
                    <a:lnTo>
                      <a:pt x="0" y="51"/>
                    </a:lnTo>
                    <a:lnTo>
                      <a:pt x="57"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8" name="Freeform 133"/>
              <p:cNvSpPr>
                <a:spLocks/>
              </p:cNvSpPr>
              <p:nvPr/>
            </p:nvSpPr>
            <p:spPr bwMode="auto">
              <a:xfrm>
                <a:off x="2562" y="3485"/>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59" name="Freeform 134"/>
              <p:cNvSpPr>
                <a:spLocks/>
              </p:cNvSpPr>
              <p:nvPr/>
            </p:nvSpPr>
            <p:spPr bwMode="auto">
              <a:xfrm>
                <a:off x="2612" y="3496"/>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0" name="Freeform 135"/>
              <p:cNvSpPr>
                <a:spLocks/>
              </p:cNvSpPr>
              <p:nvPr/>
            </p:nvSpPr>
            <p:spPr bwMode="auto">
              <a:xfrm>
                <a:off x="2663" y="3492"/>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1" name="Freeform 136"/>
              <p:cNvSpPr>
                <a:spLocks/>
              </p:cNvSpPr>
              <p:nvPr/>
            </p:nvSpPr>
            <p:spPr bwMode="auto">
              <a:xfrm>
                <a:off x="2713" y="3499"/>
                <a:ext cx="61" cy="51"/>
              </a:xfrm>
              <a:custGeom>
                <a:avLst/>
                <a:gdLst>
                  <a:gd name="T0" fmla="*/ 29 w 61"/>
                  <a:gd name="T1" fmla="*/ 0 h 51"/>
                  <a:gd name="T2" fmla="*/ 0 w 61"/>
                  <a:gd name="T3" fmla="*/ 51 h 51"/>
                  <a:gd name="T4" fmla="*/ 61 w 61"/>
                  <a:gd name="T5" fmla="*/ 51 h 51"/>
                  <a:gd name="T6" fmla="*/ 29 w 61"/>
                  <a:gd name="T7" fmla="*/ 0 h 51"/>
                </a:gdLst>
                <a:ahLst/>
                <a:cxnLst>
                  <a:cxn ang="0">
                    <a:pos x="T0" y="T1"/>
                  </a:cxn>
                  <a:cxn ang="0">
                    <a:pos x="T2" y="T3"/>
                  </a:cxn>
                  <a:cxn ang="0">
                    <a:pos x="T4" y="T5"/>
                  </a:cxn>
                  <a:cxn ang="0">
                    <a:pos x="T6" y="T7"/>
                  </a:cxn>
                </a:cxnLst>
                <a:rect l="0" t="0" r="r" b="b"/>
                <a:pathLst>
                  <a:path w="61" h="51">
                    <a:moveTo>
                      <a:pt x="29" y="0"/>
                    </a:moveTo>
                    <a:lnTo>
                      <a:pt x="0" y="51"/>
                    </a:lnTo>
                    <a:lnTo>
                      <a:pt x="61"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2" name="Freeform 137"/>
              <p:cNvSpPr>
                <a:spLocks/>
              </p:cNvSpPr>
              <p:nvPr/>
            </p:nvSpPr>
            <p:spPr bwMode="auto">
              <a:xfrm>
                <a:off x="2764" y="3503"/>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3" name="Freeform 138"/>
              <p:cNvSpPr>
                <a:spLocks/>
              </p:cNvSpPr>
              <p:nvPr/>
            </p:nvSpPr>
            <p:spPr bwMode="auto">
              <a:xfrm>
                <a:off x="2814" y="3503"/>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4" name="Freeform 139"/>
              <p:cNvSpPr>
                <a:spLocks/>
              </p:cNvSpPr>
              <p:nvPr/>
            </p:nvSpPr>
            <p:spPr bwMode="auto">
              <a:xfrm>
                <a:off x="2864" y="3503"/>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5" name="Freeform 140"/>
              <p:cNvSpPr>
                <a:spLocks/>
              </p:cNvSpPr>
              <p:nvPr/>
            </p:nvSpPr>
            <p:spPr bwMode="auto">
              <a:xfrm>
                <a:off x="2915" y="3510"/>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6" name="Freeform 141"/>
              <p:cNvSpPr>
                <a:spLocks/>
              </p:cNvSpPr>
              <p:nvPr/>
            </p:nvSpPr>
            <p:spPr bwMode="auto">
              <a:xfrm>
                <a:off x="2965" y="3514"/>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7" name="Freeform 142"/>
              <p:cNvSpPr>
                <a:spLocks/>
              </p:cNvSpPr>
              <p:nvPr/>
            </p:nvSpPr>
            <p:spPr bwMode="auto">
              <a:xfrm>
                <a:off x="3016" y="3492"/>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8" name="Freeform 143"/>
              <p:cNvSpPr>
                <a:spLocks/>
              </p:cNvSpPr>
              <p:nvPr/>
            </p:nvSpPr>
            <p:spPr bwMode="auto">
              <a:xfrm>
                <a:off x="3066" y="3510"/>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69" name="Freeform 144"/>
              <p:cNvSpPr>
                <a:spLocks/>
              </p:cNvSpPr>
              <p:nvPr/>
            </p:nvSpPr>
            <p:spPr bwMode="auto">
              <a:xfrm>
                <a:off x="3116" y="3510"/>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0" name="Freeform 145"/>
              <p:cNvSpPr>
                <a:spLocks/>
              </p:cNvSpPr>
              <p:nvPr/>
            </p:nvSpPr>
            <p:spPr bwMode="auto">
              <a:xfrm>
                <a:off x="3167" y="3492"/>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1" name="Freeform 146"/>
              <p:cNvSpPr>
                <a:spLocks/>
              </p:cNvSpPr>
              <p:nvPr/>
            </p:nvSpPr>
            <p:spPr bwMode="auto">
              <a:xfrm>
                <a:off x="3217" y="3514"/>
                <a:ext cx="61" cy="50"/>
              </a:xfrm>
              <a:custGeom>
                <a:avLst/>
                <a:gdLst>
                  <a:gd name="T0" fmla="*/ 33 w 61"/>
                  <a:gd name="T1" fmla="*/ 0 h 50"/>
                  <a:gd name="T2" fmla="*/ 0 w 61"/>
                  <a:gd name="T3" fmla="*/ 50 h 50"/>
                  <a:gd name="T4" fmla="*/ 61 w 61"/>
                  <a:gd name="T5" fmla="*/ 50 h 50"/>
                  <a:gd name="T6" fmla="*/ 33 w 61"/>
                  <a:gd name="T7" fmla="*/ 0 h 50"/>
                </a:gdLst>
                <a:ahLst/>
                <a:cxnLst>
                  <a:cxn ang="0">
                    <a:pos x="T0" y="T1"/>
                  </a:cxn>
                  <a:cxn ang="0">
                    <a:pos x="T2" y="T3"/>
                  </a:cxn>
                  <a:cxn ang="0">
                    <a:pos x="T4" y="T5"/>
                  </a:cxn>
                  <a:cxn ang="0">
                    <a:pos x="T6" y="T7"/>
                  </a:cxn>
                </a:cxnLst>
                <a:rect l="0" t="0" r="r" b="b"/>
                <a:pathLst>
                  <a:path w="61" h="50">
                    <a:moveTo>
                      <a:pt x="33" y="0"/>
                    </a:moveTo>
                    <a:lnTo>
                      <a:pt x="0" y="50"/>
                    </a:lnTo>
                    <a:lnTo>
                      <a:pt x="61" y="50"/>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2" name="Freeform 147"/>
              <p:cNvSpPr>
                <a:spLocks/>
              </p:cNvSpPr>
              <p:nvPr/>
            </p:nvSpPr>
            <p:spPr bwMode="auto">
              <a:xfrm>
                <a:off x="3268" y="3506"/>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3" name="Freeform 148"/>
              <p:cNvSpPr>
                <a:spLocks/>
              </p:cNvSpPr>
              <p:nvPr/>
            </p:nvSpPr>
            <p:spPr bwMode="auto">
              <a:xfrm>
                <a:off x="3318" y="3521"/>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4" name="Freeform 149"/>
              <p:cNvSpPr>
                <a:spLocks/>
              </p:cNvSpPr>
              <p:nvPr/>
            </p:nvSpPr>
            <p:spPr bwMode="auto">
              <a:xfrm>
                <a:off x="3368" y="3506"/>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5" name="Freeform 150"/>
              <p:cNvSpPr>
                <a:spLocks/>
              </p:cNvSpPr>
              <p:nvPr/>
            </p:nvSpPr>
            <p:spPr bwMode="auto">
              <a:xfrm>
                <a:off x="3419" y="3517"/>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6" name="Freeform 151"/>
              <p:cNvSpPr>
                <a:spLocks/>
              </p:cNvSpPr>
              <p:nvPr/>
            </p:nvSpPr>
            <p:spPr bwMode="auto">
              <a:xfrm>
                <a:off x="3473" y="3510"/>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7" name="Freeform 152"/>
              <p:cNvSpPr>
                <a:spLocks/>
              </p:cNvSpPr>
              <p:nvPr/>
            </p:nvSpPr>
            <p:spPr bwMode="auto">
              <a:xfrm>
                <a:off x="3523" y="3496"/>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8" name="Freeform 153"/>
              <p:cNvSpPr>
                <a:spLocks/>
              </p:cNvSpPr>
              <p:nvPr/>
            </p:nvSpPr>
            <p:spPr bwMode="auto">
              <a:xfrm>
                <a:off x="3574" y="3510"/>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79" name="Freeform 154"/>
              <p:cNvSpPr>
                <a:spLocks/>
              </p:cNvSpPr>
              <p:nvPr/>
            </p:nvSpPr>
            <p:spPr bwMode="auto">
              <a:xfrm>
                <a:off x="3624" y="3532"/>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0" name="Freeform 155"/>
              <p:cNvSpPr>
                <a:spLocks/>
              </p:cNvSpPr>
              <p:nvPr/>
            </p:nvSpPr>
            <p:spPr bwMode="auto">
              <a:xfrm>
                <a:off x="3674" y="3524"/>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1" name="Freeform 156"/>
              <p:cNvSpPr>
                <a:spLocks/>
              </p:cNvSpPr>
              <p:nvPr/>
            </p:nvSpPr>
            <p:spPr bwMode="auto">
              <a:xfrm>
                <a:off x="3725" y="3521"/>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2" name="Freeform 157"/>
              <p:cNvSpPr>
                <a:spLocks/>
              </p:cNvSpPr>
              <p:nvPr/>
            </p:nvSpPr>
            <p:spPr bwMode="auto">
              <a:xfrm>
                <a:off x="3775" y="3521"/>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3" name="Freeform 158"/>
              <p:cNvSpPr>
                <a:spLocks/>
              </p:cNvSpPr>
              <p:nvPr/>
            </p:nvSpPr>
            <p:spPr bwMode="auto">
              <a:xfrm>
                <a:off x="3826" y="3524"/>
                <a:ext cx="57" cy="51"/>
              </a:xfrm>
              <a:custGeom>
                <a:avLst/>
                <a:gdLst>
                  <a:gd name="T0" fmla="*/ 28 w 57"/>
                  <a:gd name="T1" fmla="*/ 0 h 51"/>
                  <a:gd name="T2" fmla="*/ 0 w 57"/>
                  <a:gd name="T3" fmla="*/ 51 h 51"/>
                  <a:gd name="T4" fmla="*/ 57 w 57"/>
                  <a:gd name="T5" fmla="*/ 51 h 51"/>
                  <a:gd name="T6" fmla="*/ 28 w 57"/>
                  <a:gd name="T7" fmla="*/ 0 h 51"/>
                </a:gdLst>
                <a:ahLst/>
                <a:cxnLst>
                  <a:cxn ang="0">
                    <a:pos x="T0" y="T1"/>
                  </a:cxn>
                  <a:cxn ang="0">
                    <a:pos x="T2" y="T3"/>
                  </a:cxn>
                  <a:cxn ang="0">
                    <a:pos x="T4" y="T5"/>
                  </a:cxn>
                  <a:cxn ang="0">
                    <a:pos x="T6" y="T7"/>
                  </a:cxn>
                </a:cxnLst>
                <a:rect l="0" t="0" r="r" b="b"/>
                <a:pathLst>
                  <a:path w="57" h="51">
                    <a:moveTo>
                      <a:pt x="28" y="0"/>
                    </a:moveTo>
                    <a:lnTo>
                      <a:pt x="0" y="51"/>
                    </a:lnTo>
                    <a:lnTo>
                      <a:pt x="57" y="51"/>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4" name="Freeform 159"/>
              <p:cNvSpPr>
                <a:spLocks/>
              </p:cNvSpPr>
              <p:nvPr/>
            </p:nvSpPr>
            <p:spPr bwMode="auto">
              <a:xfrm>
                <a:off x="3876" y="3521"/>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5" name="Freeform 160"/>
              <p:cNvSpPr>
                <a:spLocks/>
              </p:cNvSpPr>
              <p:nvPr/>
            </p:nvSpPr>
            <p:spPr bwMode="auto">
              <a:xfrm>
                <a:off x="3926" y="3535"/>
                <a:ext cx="58" cy="51"/>
              </a:xfrm>
              <a:custGeom>
                <a:avLst/>
                <a:gdLst>
                  <a:gd name="T0" fmla="*/ 29 w 58"/>
                  <a:gd name="T1" fmla="*/ 0 h 51"/>
                  <a:gd name="T2" fmla="*/ 0 w 58"/>
                  <a:gd name="T3" fmla="*/ 51 h 51"/>
                  <a:gd name="T4" fmla="*/ 58 w 58"/>
                  <a:gd name="T5" fmla="*/ 51 h 51"/>
                  <a:gd name="T6" fmla="*/ 29 w 58"/>
                  <a:gd name="T7" fmla="*/ 0 h 51"/>
                </a:gdLst>
                <a:ahLst/>
                <a:cxnLst>
                  <a:cxn ang="0">
                    <a:pos x="T0" y="T1"/>
                  </a:cxn>
                  <a:cxn ang="0">
                    <a:pos x="T2" y="T3"/>
                  </a:cxn>
                  <a:cxn ang="0">
                    <a:pos x="T4" y="T5"/>
                  </a:cxn>
                  <a:cxn ang="0">
                    <a:pos x="T6" y="T7"/>
                  </a:cxn>
                </a:cxnLst>
                <a:rect l="0" t="0" r="r" b="b"/>
                <a:pathLst>
                  <a:path w="58" h="51">
                    <a:moveTo>
                      <a:pt x="29" y="0"/>
                    </a:moveTo>
                    <a:lnTo>
                      <a:pt x="0" y="51"/>
                    </a:lnTo>
                    <a:lnTo>
                      <a:pt x="58"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6" name="Freeform 161"/>
              <p:cNvSpPr>
                <a:spLocks/>
              </p:cNvSpPr>
              <p:nvPr/>
            </p:nvSpPr>
            <p:spPr bwMode="auto">
              <a:xfrm>
                <a:off x="3977" y="3521"/>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7" name="Freeform 162"/>
              <p:cNvSpPr>
                <a:spLocks/>
              </p:cNvSpPr>
              <p:nvPr/>
            </p:nvSpPr>
            <p:spPr bwMode="auto">
              <a:xfrm>
                <a:off x="4027" y="3503"/>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8" name="Freeform 163"/>
              <p:cNvSpPr>
                <a:spLocks/>
              </p:cNvSpPr>
              <p:nvPr/>
            </p:nvSpPr>
            <p:spPr bwMode="auto">
              <a:xfrm>
                <a:off x="4078" y="3532"/>
                <a:ext cx="57" cy="50"/>
              </a:xfrm>
              <a:custGeom>
                <a:avLst/>
                <a:gdLst>
                  <a:gd name="T0" fmla="*/ 28 w 57"/>
                  <a:gd name="T1" fmla="*/ 0 h 50"/>
                  <a:gd name="T2" fmla="*/ 0 w 57"/>
                  <a:gd name="T3" fmla="*/ 50 h 50"/>
                  <a:gd name="T4" fmla="*/ 57 w 57"/>
                  <a:gd name="T5" fmla="*/ 50 h 50"/>
                  <a:gd name="T6" fmla="*/ 28 w 57"/>
                  <a:gd name="T7" fmla="*/ 0 h 50"/>
                </a:gdLst>
                <a:ahLst/>
                <a:cxnLst>
                  <a:cxn ang="0">
                    <a:pos x="T0" y="T1"/>
                  </a:cxn>
                  <a:cxn ang="0">
                    <a:pos x="T2" y="T3"/>
                  </a:cxn>
                  <a:cxn ang="0">
                    <a:pos x="T4" y="T5"/>
                  </a:cxn>
                  <a:cxn ang="0">
                    <a:pos x="T6" y="T7"/>
                  </a:cxn>
                </a:cxnLst>
                <a:rect l="0" t="0" r="r" b="b"/>
                <a:pathLst>
                  <a:path w="57" h="50">
                    <a:moveTo>
                      <a:pt x="28" y="0"/>
                    </a:moveTo>
                    <a:lnTo>
                      <a:pt x="0" y="50"/>
                    </a:lnTo>
                    <a:lnTo>
                      <a:pt x="57"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89" name="Freeform 164"/>
              <p:cNvSpPr>
                <a:spLocks/>
              </p:cNvSpPr>
              <p:nvPr/>
            </p:nvSpPr>
            <p:spPr bwMode="auto">
              <a:xfrm>
                <a:off x="4128" y="3514"/>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0" name="Freeform 165"/>
              <p:cNvSpPr>
                <a:spLocks/>
              </p:cNvSpPr>
              <p:nvPr/>
            </p:nvSpPr>
            <p:spPr bwMode="auto">
              <a:xfrm>
                <a:off x="4178" y="3539"/>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1" name="Freeform 166"/>
              <p:cNvSpPr>
                <a:spLocks/>
              </p:cNvSpPr>
              <p:nvPr/>
            </p:nvSpPr>
            <p:spPr bwMode="auto">
              <a:xfrm>
                <a:off x="4229" y="3539"/>
                <a:ext cx="57" cy="54"/>
              </a:xfrm>
              <a:custGeom>
                <a:avLst/>
                <a:gdLst>
                  <a:gd name="T0" fmla="*/ 29 w 57"/>
                  <a:gd name="T1" fmla="*/ 0 h 54"/>
                  <a:gd name="T2" fmla="*/ 0 w 57"/>
                  <a:gd name="T3" fmla="*/ 54 h 54"/>
                  <a:gd name="T4" fmla="*/ 57 w 57"/>
                  <a:gd name="T5" fmla="*/ 54 h 54"/>
                  <a:gd name="T6" fmla="*/ 29 w 57"/>
                  <a:gd name="T7" fmla="*/ 0 h 54"/>
                </a:gdLst>
                <a:ahLst/>
                <a:cxnLst>
                  <a:cxn ang="0">
                    <a:pos x="T0" y="T1"/>
                  </a:cxn>
                  <a:cxn ang="0">
                    <a:pos x="T2" y="T3"/>
                  </a:cxn>
                  <a:cxn ang="0">
                    <a:pos x="T4" y="T5"/>
                  </a:cxn>
                  <a:cxn ang="0">
                    <a:pos x="T6" y="T7"/>
                  </a:cxn>
                </a:cxnLst>
                <a:rect l="0" t="0" r="r" b="b"/>
                <a:pathLst>
                  <a:path w="57" h="54">
                    <a:moveTo>
                      <a:pt x="29" y="0"/>
                    </a:moveTo>
                    <a:lnTo>
                      <a:pt x="0" y="54"/>
                    </a:lnTo>
                    <a:lnTo>
                      <a:pt x="57"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2" name="Freeform 167"/>
              <p:cNvSpPr>
                <a:spLocks/>
              </p:cNvSpPr>
              <p:nvPr/>
            </p:nvSpPr>
            <p:spPr bwMode="auto">
              <a:xfrm>
                <a:off x="4279" y="3524"/>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3" name="Freeform 168"/>
              <p:cNvSpPr>
                <a:spLocks/>
              </p:cNvSpPr>
              <p:nvPr/>
            </p:nvSpPr>
            <p:spPr bwMode="auto">
              <a:xfrm>
                <a:off x="4330" y="3521"/>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4" name="Freeform 169"/>
              <p:cNvSpPr>
                <a:spLocks/>
              </p:cNvSpPr>
              <p:nvPr/>
            </p:nvSpPr>
            <p:spPr bwMode="auto">
              <a:xfrm>
                <a:off x="4380" y="3532"/>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5" name="Freeform 170"/>
              <p:cNvSpPr>
                <a:spLocks/>
              </p:cNvSpPr>
              <p:nvPr/>
            </p:nvSpPr>
            <p:spPr bwMode="auto">
              <a:xfrm>
                <a:off x="4430" y="3524"/>
                <a:ext cx="62" cy="54"/>
              </a:xfrm>
              <a:custGeom>
                <a:avLst/>
                <a:gdLst>
                  <a:gd name="T0" fmla="*/ 29 w 62"/>
                  <a:gd name="T1" fmla="*/ 0 h 54"/>
                  <a:gd name="T2" fmla="*/ 0 w 62"/>
                  <a:gd name="T3" fmla="*/ 54 h 54"/>
                  <a:gd name="T4" fmla="*/ 62 w 62"/>
                  <a:gd name="T5" fmla="*/ 54 h 54"/>
                  <a:gd name="T6" fmla="*/ 29 w 62"/>
                  <a:gd name="T7" fmla="*/ 0 h 54"/>
                </a:gdLst>
                <a:ahLst/>
                <a:cxnLst>
                  <a:cxn ang="0">
                    <a:pos x="T0" y="T1"/>
                  </a:cxn>
                  <a:cxn ang="0">
                    <a:pos x="T2" y="T3"/>
                  </a:cxn>
                  <a:cxn ang="0">
                    <a:pos x="T4" y="T5"/>
                  </a:cxn>
                  <a:cxn ang="0">
                    <a:pos x="T6" y="T7"/>
                  </a:cxn>
                </a:cxnLst>
                <a:rect l="0" t="0" r="r" b="b"/>
                <a:pathLst>
                  <a:path w="62" h="54">
                    <a:moveTo>
                      <a:pt x="29" y="0"/>
                    </a:moveTo>
                    <a:lnTo>
                      <a:pt x="0" y="54"/>
                    </a:lnTo>
                    <a:lnTo>
                      <a:pt x="62"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6" name="Freeform 171"/>
              <p:cNvSpPr>
                <a:spLocks/>
              </p:cNvSpPr>
              <p:nvPr/>
            </p:nvSpPr>
            <p:spPr bwMode="auto">
              <a:xfrm>
                <a:off x="4481" y="3539"/>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7" name="Freeform 172"/>
              <p:cNvSpPr>
                <a:spLocks/>
              </p:cNvSpPr>
              <p:nvPr/>
            </p:nvSpPr>
            <p:spPr bwMode="auto">
              <a:xfrm>
                <a:off x="4531" y="3528"/>
                <a:ext cx="61" cy="54"/>
              </a:xfrm>
              <a:custGeom>
                <a:avLst/>
                <a:gdLst>
                  <a:gd name="T0" fmla="*/ 29 w 61"/>
                  <a:gd name="T1" fmla="*/ 0 h 54"/>
                  <a:gd name="T2" fmla="*/ 0 w 61"/>
                  <a:gd name="T3" fmla="*/ 54 h 54"/>
                  <a:gd name="T4" fmla="*/ 61 w 61"/>
                  <a:gd name="T5" fmla="*/ 54 h 54"/>
                  <a:gd name="T6" fmla="*/ 29 w 61"/>
                  <a:gd name="T7" fmla="*/ 0 h 54"/>
                </a:gdLst>
                <a:ahLst/>
                <a:cxnLst>
                  <a:cxn ang="0">
                    <a:pos x="T0" y="T1"/>
                  </a:cxn>
                  <a:cxn ang="0">
                    <a:pos x="T2" y="T3"/>
                  </a:cxn>
                  <a:cxn ang="0">
                    <a:pos x="T4" y="T5"/>
                  </a:cxn>
                  <a:cxn ang="0">
                    <a:pos x="T6" y="T7"/>
                  </a:cxn>
                </a:cxnLst>
                <a:rect l="0" t="0" r="r" b="b"/>
                <a:pathLst>
                  <a:path w="61" h="54">
                    <a:moveTo>
                      <a:pt x="29" y="0"/>
                    </a:moveTo>
                    <a:lnTo>
                      <a:pt x="0" y="54"/>
                    </a:lnTo>
                    <a:lnTo>
                      <a:pt x="61"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8" name="Freeform 173"/>
              <p:cNvSpPr>
                <a:spLocks/>
              </p:cNvSpPr>
              <p:nvPr/>
            </p:nvSpPr>
            <p:spPr bwMode="auto">
              <a:xfrm>
                <a:off x="4582" y="3524"/>
                <a:ext cx="61" cy="54"/>
              </a:xfrm>
              <a:custGeom>
                <a:avLst/>
                <a:gdLst>
                  <a:gd name="T0" fmla="*/ 28 w 61"/>
                  <a:gd name="T1" fmla="*/ 0 h 54"/>
                  <a:gd name="T2" fmla="*/ 0 w 61"/>
                  <a:gd name="T3" fmla="*/ 54 h 54"/>
                  <a:gd name="T4" fmla="*/ 61 w 61"/>
                  <a:gd name="T5" fmla="*/ 54 h 54"/>
                  <a:gd name="T6" fmla="*/ 28 w 61"/>
                  <a:gd name="T7" fmla="*/ 0 h 54"/>
                </a:gdLst>
                <a:ahLst/>
                <a:cxnLst>
                  <a:cxn ang="0">
                    <a:pos x="T0" y="T1"/>
                  </a:cxn>
                  <a:cxn ang="0">
                    <a:pos x="T2" y="T3"/>
                  </a:cxn>
                  <a:cxn ang="0">
                    <a:pos x="T4" y="T5"/>
                  </a:cxn>
                  <a:cxn ang="0">
                    <a:pos x="T6" y="T7"/>
                  </a:cxn>
                </a:cxnLst>
                <a:rect l="0" t="0" r="r" b="b"/>
                <a:pathLst>
                  <a:path w="61" h="54">
                    <a:moveTo>
                      <a:pt x="28" y="0"/>
                    </a:moveTo>
                    <a:lnTo>
                      <a:pt x="0" y="54"/>
                    </a:lnTo>
                    <a:lnTo>
                      <a:pt x="61"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499" name="Freeform 174"/>
              <p:cNvSpPr>
                <a:spLocks/>
              </p:cNvSpPr>
              <p:nvPr/>
            </p:nvSpPr>
            <p:spPr bwMode="auto">
              <a:xfrm>
                <a:off x="4632" y="3539"/>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0" name="Freeform 175"/>
              <p:cNvSpPr>
                <a:spLocks/>
              </p:cNvSpPr>
              <p:nvPr/>
            </p:nvSpPr>
            <p:spPr bwMode="auto">
              <a:xfrm>
                <a:off x="4682" y="3553"/>
                <a:ext cx="62" cy="51"/>
              </a:xfrm>
              <a:custGeom>
                <a:avLst/>
                <a:gdLst>
                  <a:gd name="T0" fmla="*/ 29 w 62"/>
                  <a:gd name="T1" fmla="*/ 0 h 51"/>
                  <a:gd name="T2" fmla="*/ 0 w 62"/>
                  <a:gd name="T3" fmla="*/ 51 h 51"/>
                  <a:gd name="T4" fmla="*/ 62 w 62"/>
                  <a:gd name="T5" fmla="*/ 51 h 51"/>
                  <a:gd name="T6" fmla="*/ 29 w 62"/>
                  <a:gd name="T7" fmla="*/ 0 h 51"/>
                </a:gdLst>
                <a:ahLst/>
                <a:cxnLst>
                  <a:cxn ang="0">
                    <a:pos x="T0" y="T1"/>
                  </a:cxn>
                  <a:cxn ang="0">
                    <a:pos x="T2" y="T3"/>
                  </a:cxn>
                  <a:cxn ang="0">
                    <a:pos x="T4" y="T5"/>
                  </a:cxn>
                  <a:cxn ang="0">
                    <a:pos x="T6" y="T7"/>
                  </a:cxn>
                </a:cxnLst>
                <a:rect l="0" t="0" r="r" b="b"/>
                <a:pathLst>
                  <a:path w="62" h="51">
                    <a:moveTo>
                      <a:pt x="29" y="0"/>
                    </a:moveTo>
                    <a:lnTo>
                      <a:pt x="0" y="51"/>
                    </a:lnTo>
                    <a:lnTo>
                      <a:pt x="62" y="51"/>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1" name="Freeform 176"/>
              <p:cNvSpPr>
                <a:spLocks/>
              </p:cNvSpPr>
              <p:nvPr/>
            </p:nvSpPr>
            <p:spPr bwMode="auto">
              <a:xfrm>
                <a:off x="4733" y="3521"/>
                <a:ext cx="61" cy="50"/>
              </a:xfrm>
              <a:custGeom>
                <a:avLst/>
                <a:gdLst>
                  <a:gd name="T0" fmla="*/ 29 w 61"/>
                  <a:gd name="T1" fmla="*/ 0 h 50"/>
                  <a:gd name="T2" fmla="*/ 0 w 61"/>
                  <a:gd name="T3" fmla="*/ 50 h 50"/>
                  <a:gd name="T4" fmla="*/ 61 w 61"/>
                  <a:gd name="T5" fmla="*/ 50 h 50"/>
                  <a:gd name="T6" fmla="*/ 29 w 61"/>
                  <a:gd name="T7" fmla="*/ 0 h 50"/>
                </a:gdLst>
                <a:ahLst/>
                <a:cxnLst>
                  <a:cxn ang="0">
                    <a:pos x="T0" y="T1"/>
                  </a:cxn>
                  <a:cxn ang="0">
                    <a:pos x="T2" y="T3"/>
                  </a:cxn>
                  <a:cxn ang="0">
                    <a:pos x="T4" y="T5"/>
                  </a:cxn>
                  <a:cxn ang="0">
                    <a:pos x="T6" y="T7"/>
                  </a:cxn>
                </a:cxnLst>
                <a:rect l="0" t="0" r="r" b="b"/>
                <a:pathLst>
                  <a:path w="61" h="50">
                    <a:moveTo>
                      <a:pt x="29" y="0"/>
                    </a:moveTo>
                    <a:lnTo>
                      <a:pt x="0" y="50"/>
                    </a:lnTo>
                    <a:lnTo>
                      <a:pt x="61"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2" name="Freeform 177"/>
              <p:cNvSpPr>
                <a:spLocks/>
              </p:cNvSpPr>
              <p:nvPr/>
            </p:nvSpPr>
            <p:spPr bwMode="auto">
              <a:xfrm>
                <a:off x="4783" y="3542"/>
                <a:ext cx="61" cy="51"/>
              </a:xfrm>
              <a:custGeom>
                <a:avLst/>
                <a:gdLst>
                  <a:gd name="T0" fmla="*/ 33 w 61"/>
                  <a:gd name="T1" fmla="*/ 0 h 51"/>
                  <a:gd name="T2" fmla="*/ 0 w 61"/>
                  <a:gd name="T3" fmla="*/ 51 h 51"/>
                  <a:gd name="T4" fmla="*/ 61 w 61"/>
                  <a:gd name="T5" fmla="*/ 51 h 51"/>
                  <a:gd name="T6" fmla="*/ 33 w 61"/>
                  <a:gd name="T7" fmla="*/ 0 h 51"/>
                </a:gdLst>
                <a:ahLst/>
                <a:cxnLst>
                  <a:cxn ang="0">
                    <a:pos x="T0" y="T1"/>
                  </a:cxn>
                  <a:cxn ang="0">
                    <a:pos x="T2" y="T3"/>
                  </a:cxn>
                  <a:cxn ang="0">
                    <a:pos x="T4" y="T5"/>
                  </a:cxn>
                  <a:cxn ang="0">
                    <a:pos x="T6" y="T7"/>
                  </a:cxn>
                </a:cxnLst>
                <a:rect l="0" t="0" r="r" b="b"/>
                <a:pathLst>
                  <a:path w="61" h="51">
                    <a:moveTo>
                      <a:pt x="33" y="0"/>
                    </a:moveTo>
                    <a:lnTo>
                      <a:pt x="0" y="51"/>
                    </a:lnTo>
                    <a:lnTo>
                      <a:pt x="61"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3" name="Freeform 178"/>
              <p:cNvSpPr>
                <a:spLocks/>
              </p:cNvSpPr>
              <p:nvPr/>
            </p:nvSpPr>
            <p:spPr bwMode="auto">
              <a:xfrm>
                <a:off x="4834" y="3539"/>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4" name="Freeform 179"/>
              <p:cNvSpPr>
                <a:spLocks/>
              </p:cNvSpPr>
              <p:nvPr/>
            </p:nvSpPr>
            <p:spPr bwMode="auto">
              <a:xfrm>
                <a:off x="4884" y="3535"/>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5" name="Freeform 180"/>
              <p:cNvSpPr>
                <a:spLocks/>
              </p:cNvSpPr>
              <p:nvPr/>
            </p:nvSpPr>
            <p:spPr bwMode="auto">
              <a:xfrm>
                <a:off x="4934" y="3535"/>
                <a:ext cx="62" cy="51"/>
              </a:xfrm>
              <a:custGeom>
                <a:avLst/>
                <a:gdLst>
                  <a:gd name="T0" fmla="*/ 33 w 62"/>
                  <a:gd name="T1" fmla="*/ 0 h 51"/>
                  <a:gd name="T2" fmla="*/ 0 w 62"/>
                  <a:gd name="T3" fmla="*/ 51 h 51"/>
                  <a:gd name="T4" fmla="*/ 62 w 62"/>
                  <a:gd name="T5" fmla="*/ 51 h 51"/>
                  <a:gd name="T6" fmla="*/ 33 w 62"/>
                  <a:gd name="T7" fmla="*/ 0 h 51"/>
                </a:gdLst>
                <a:ahLst/>
                <a:cxnLst>
                  <a:cxn ang="0">
                    <a:pos x="T0" y="T1"/>
                  </a:cxn>
                  <a:cxn ang="0">
                    <a:pos x="T2" y="T3"/>
                  </a:cxn>
                  <a:cxn ang="0">
                    <a:pos x="T4" y="T5"/>
                  </a:cxn>
                  <a:cxn ang="0">
                    <a:pos x="T6" y="T7"/>
                  </a:cxn>
                </a:cxnLst>
                <a:rect l="0" t="0" r="r" b="b"/>
                <a:pathLst>
                  <a:path w="62" h="51">
                    <a:moveTo>
                      <a:pt x="33" y="0"/>
                    </a:moveTo>
                    <a:lnTo>
                      <a:pt x="0" y="51"/>
                    </a:lnTo>
                    <a:lnTo>
                      <a:pt x="62"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6" name="Freeform 181"/>
              <p:cNvSpPr>
                <a:spLocks/>
              </p:cNvSpPr>
              <p:nvPr/>
            </p:nvSpPr>
            <p:spPr bwMode="auto">
              <a:xfrm>
                <a:off x="4985" y="3553"/>
                <a:ext cx="61" cy="51"/>
              </a:xfrm>
              <a:custGeom>
                <a:avLst/>
                <a:gdLst>
                  <a:gd name="T0" fmla="*/ 32 w 61"/>
                  <a:gd name="T1" fmla="*/ 0 h 51"/>
                  <a:gd name="T2" fmla="*/ 0 w 61"/>
                  <a:gd name="T3" fmla="*/ 51 h 51"/>
                  <a:gd name="T4" fmla="*/ 61 w 61"/>
                  <a:gd name="T5" fmla="*/ 51 h 51"/>
                  <a:gd name="T6" fmla="*/ 32 w 61"/>
                  <a:gd name="T7" fmla="*/ 0 h 51"/>
                </a:gdLst>
                <a:ahLst/>
                <a:cxnLst>
                  <a:cxn ang="0">
                    <a:pos x="T0" y="T1"/>
                  </a:cxn>
                  <a:cxn ang="0">
                    <a:pos x="T2" y="T3"/>
                  </a:cxn>
                  <a:cxn ang="0">
                    <a:pos x="T4" y="T5"/>
                  </a:cxn>
                  <a:cxn ang="0">
                    <a:pos x="T6" y="T7"/>
                  </a:cxn>
                </a:cxnLst>
                <a:rect l="0" t="0" r="r" b="b"/>
                <a:pathLst>
                  <a:path w="61" h="51">
                    <a:moveTo>
                      <a:pt x="32" y="0"/>
                    </a:moveTo>
                    <a:lnTo>
                      <a:pt x="0" y="51"/>
                    </a:lnTo>
                    <a:lnTo>
                      <a:pt x="61" y="51"/>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7" name="Freeform 182"/>
              <p:cNvSpPr>
                <a:spLocks/>
              </p:cNvSpPr>
              <p:nvPr/>
            </p:nvSpPr>
            <p:spPr bwMode="auto">
              <a:xfrm>
                <a:off x="5035" y="3524"/>
                <a:ext cx="61" cy="51"/>
              </a:xfrm>
              <a:custGeom>
                <a:avLst/>
                <a:gdLst>
                  <a:gd name="T0" fmla="*/ 33 w 61"/>
                  <a:gd name="T1" fmla="*/ 0 h 51"/>
                  <a:gd name="T2" fmla="*/ 0 w 61"/>
                  <a:gd name="T3" fmla="*/ 51 h 51"/>
                  <a:gd name="T4" fmla="*/ 61 w 61"/>
                  <a:gd name="T5" fmla="*/ 51 h 51"/>
                  <a:gd name="T6" fmla="*/ 33 w 61"/>
                  <a:gd name="T7" fmla="*/ 0 h 51"/>
                </a:gdLst>
                <a:ahLst/>
                <a:cxnLst>
                  <a:cxn ang="0">
                    <a:pos x="T0" y="T1"/>
                  </a:cxn>
                  <a:cxn ang="0">
                    <a:pos x="T2" y="T3"/>
                  </a:cxn>
                  <a:cxn ang="0">
                    <a:pos x="T4" y="T5"/>
                  </a:cxn>
                  <a:cxn ang="0">
                    <a:pos x="T6" y="T7"/>
                  </a:cxn>
                </a:cxnLst>
                <a:rect l="0" t="0" r="r" b="b"/>
                <a:pathLst>
                  <a:path w="61" h="51">
                    <a:moveTo>
                      <a:pt x="33" y="0"/>
                    </a:moveTo>
                    <a:lnTo>
                      <a:pt x="0" y="51"/>
                    </a:lnTo>
                    <a:lnTo>
                      <a:pt x="61" y="51"/>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8" name="Freeform 183"/>
              <p:cNvSpPr>
                <a:spLocks/>
              </p:cNvSpPr>
              <p:nvPr/>
            </p:nvSpPr>
            <p:spPr bwMode="auto">
              <a:xfrm>
                <a:off x="5086" y="3539"/>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09" name="Freeform 184"/>
              <p:cNvSpPr>
                <a:spLocks/>
              </p:cNvSpPr>
              <p:nvPr/>
            </p:nvSpPr>
            <p:spPr bwMode="auto">
              <a:xfrm>
                <a:off x="5136" y="3528"/>
                <a:ext cx="61" cy="50"/>
              </a:xfrm>
              <a:custGeom>
                <a:avLst/>
                <a:gdLst>
                  <a:gd name="T0" fmla="*/ 32 w 61"/>
                  <a:gd name="T1" fmla="*/ 0 h 50"/>
                  <a:gd name="T2" fmla="*/ 0 w 61"/>
                  <a:gd name="T3" fmla="*/ 50 h 50"/>
                  <a:gd name="T4" fmla="*/ 61 w 61"/>
                  <a:gd name="T5" fmla="*/ 50 h 50"/>
                  <a:gd name="T6" fmla="*/ 32 w 61"/>
                  <a:gd name="T7" fmla="*/ 0 h 50"/>
                </a:gdLst>
                <a:ahLst/>
                <a:cxnLst>
                  <a:cxn ang="0">
                    <a:pos x="T0" y="T1"/>
                  </a:cxn>
                  <a:cxn ang="0">
                    <a:pos x="T2" y="T3"/>
                  </a:cxn>
                  <a:cxn ang="0">
                    <a:pos x="T4" y="T5"/>
                  </a:cxn>
                  <a:cxn ang="0">
                    <a:pos x="T6" y="T7"/>
                  </a:cxn>
                </a:cxnLst>
                <a:rect l="0" t="0" r="r" b="b"/>
                <a:pathLst>
                  <a:path w="61" h="50">
                    <a:moveTo>
                      <a:pt x="32" y="0"/>
                    </a:moveTo>
                    <a:lnTo>
                      <a:pt x="0" y="50"/>
                    </a:lnTo>
                    <a:lnTo>
                      <a:pt x="61" y="50"/>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0" name="Freeform 185"/>
              <p:cNvSpPr>
                <a:spLocks/>
              </p:cNvSpPr>
              <p:nvPr/>
            </p:nvSpPr>
            <p:spPr bwMode="auto">
              <a:xfrm>
                <a:off x="5186" y="3542"/>
                <a:ext cx="62" cy="54"/>
              </a:xfrm>
              <a:custGeom>
                <a:avLst/>
                <a:gdLst>
                  <a:gd name="T0" fmla="*/ 33 w 62"/>
                  <a:gd name="T1" fmla="*/ 0 h 54"/>
                  <a:gd name="T2" fmla="*/ 0 w 62"/>
                  <a:gd name="T3" fmla="*/ 54 h 54"/>
                  <a:gd name="T4" fmla="*/ 62 w 62"/>
                  <a:gd name="T5" fmla="*/ 54 h 54"/>
                  <a:gd name="T6" fmla="*/ 33 w 62"/>
                  <a:gd name="T7" fmla="*/ 0 h 54"/>
                </a:gdLst>
                <a:ahLst/>
                <a:cxnLst>
                  <a:cxn ang="0">
                    <a:pos x="T0" y="T1"/>
                  </a:cxn>
                  <a:cxn ang="0">
                    <a:pos x="T2" y="T3"/>
                  </a:cxn>
                  <a:cxn ang="0">
                    <a:pos x="T4" y="T5"/>
                  </a:cxn>
                  <a:cxn ang="0">
                    <a:pos x="T6" y="T7"/>
                  </a:cxn>
                </a:cxnLst>
                <a:rect l="0" t="0" r="r" b="b"/>
                <a:pathLst>
                  <a:path w="62" h="54">
                    <a:moveTo>
                      <a:pt x="33" y="0"/>
                    </a:moveTo>
                    <a:lnTo>
                      <a:pt x="0" y="54"/>
                    </a:lnTo>
                    <a:lnTo>
                      <a:pt x="62" y="54"/>
                    </a:lnTo>
                    <a:lnTo>
                      <a:pt x="33"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1" name="Freeform 186"/>
              <p:cNvSpPr>
                <a:spLocks/>
              </p:cNvSpPr>
              <p:nvPr/>
            </p:nvSpPr>
            <p:spPr bwMode="auto">
              <a:xfrm>
                <a:off x="5240" y="3550"/>
                <a:ext cx="58" cy="50"/>
              </a:xfrm>
              <a:custGeom>
                <a:avLst/>
                <a:gdLst>
                  <a:gd name="T0" fmla="*/ 29 w 58"/>
                  <a:gd name="T1" fmla="*/ 0 h 50"/>
                  <a:gd name="T2" fmla="*/ 0 w 58"/>
                  <a:gd name="T3" fmla="*/ 50 h 50"/>
                  <a:gd name="T4" fmla="*/ 58 w 58"/>
                  <a:gd name="T5" fmla="*/ 50 h 50"/>
                  <a:gd name="T6" fmla="*/ 29 w 58"/>
                  <a:gd name="T7" fmla="*/ 0 h 50"/>
                </a:gdLst>
                <a:ahLst/>
                <a:cxnLst>
                  <a:cxn ang="0">
                    <a:pos x="T0" y="T1"/>
                  </a:cxn>
                  <a:cxn ang="0">
                    <a:pos x="T2" y="T3"/>
                  </a:cxn>
                  <a:cxn ang="0">
                    <a:pos x="T4" y="T5"/>
                  </a:cxn>
                  <a:cxn ang="0">
                    <a:pos x="T6" y="T7"/>
                  </a:cxn>
                </a:cxnLst>
                <a:rect l="0" t="0" r="r" b="b"/>
                <a:pathLst>
                  <a:path w="58" h="50">
                    <a:moveTo>
                      <a:pt x="29" y="0"/>
                    </a:moveTo>
                    <a:lnTo>
                      <a:pt x="0" y="50"/>
                    </a:lnTo>
                    <a:lnTo>
                      <a:pt x="58"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2" name="Freeform 187"/>
              <p:cNvSpPr>
                <a:spLocks/>
              </p:cNvSpPr>
              <p:nvPr/>
            </p:nvSpPr>
            <p:spPr bwMode="auto">
              <a:xfrm>
                <a:off x="5291" y="3546"/>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3" name="Freeform 188"/>
              <p:cNvSpPr>
                <a:spLocks/>
              </p:cNvSpPr>
              <p:nvPr/>
            </p:nvSpPr>
            <p:spPr bwMode="auto">
              <a:xfrm>
                <a:off x="5543" y="3539"/>
                <a:ext cx="57" cy="50"/>
              </a:xfrm>
              <a:custGeom>
                <a:avLst/>
                <a:gdLst>
                  <a:gd name="T0" fmla="*/ 29 w 57"/>
                  <a:gd name="T1" fmla="*/ 0 h 50"/>
                  <a:gd name="T2" fmla="*/ 0 w 57"/>
                  <a:gd name="T3" fmla="*/ 50 h 50"/>
                  <a:gd name="T4" fmla="*/ 57 w 57"/>
                  <a:gd name="T5" fmla="*/ 50 h 50"/>
                  <a:gd name="T6" fmla="*/ 29 w 57"/>
                  <a:gd name="T7" fmla="*/ 0 h 50"/>
                </a:gdLst>
                <a:ahLst/>
                <a:cxnLst>
                  <a:cxn ang="0">
                    <a:pos x="T0" y="T1"/>
                  </a:cxn>
                  <a:cxn ang="0">
                    <a:pos x="T2" y="T3"/>
                  </a:cxn>
                  <a:cxn ang="0">
                    <a:pos x="T4" y="T5"/>
                  </a:cxn>
                  <a:cxn ang="0">
                    <a:pos x="T6" y="T7"/>
                  </a:cxn>
                </a:cxnLst>
                <a:rect l="0" t="0" r="r" b="b"/>
                <a:pathLst>
                  <a:path w="57" h="50">
                    <a:moveTo>
                      <a:pt x="29" y="0"/>
                    </a:moveTo>
                    <a:lnTo>
                      <a:pt x="0" y="50"/>
                    </a:lnTo>
                    <a:lnTo>
                      <a:pt x="57" y="50"/>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4" name="Freeform 189"/>
              <p:cNvSpPr>
                <a:spLocks/>
              </p:cNvSpPr>
              <p:nvPr/>
            </p:nvSpPr>
            <p:spPr bwMode="auto">
              <a:xfrm>
                <a:off x="5644" y="3539"/>
                <a:ext cx="57" cy="54"/>
              </a:xfrm>
              <a:custGeom>
                <a:avLst/>
                <a:gdLst>
                  <a:gd name="T0" fmla="*/ 28 w 57"/>
                  <a:gd name="T1" fmla="*/ 0 h 54"/>
                  <a:gd name="T2" fmla="*/ 0 w 57"/>
                  <a:gd name="T3" fmla="*/ 54 h 54"/>
                  <a:gd name="T4" fmla="*/ 57 w 57"/>
                  <a:gd name="T5" fmla="*/ 54 h 54"/>
                  <a:gd name="T6" fmla="*/ 28 w 57"/>
                  <a:gd name="T7" fmla="*/ 0 h 54"/>
                </a:gdLst>
                <a:ahLst/>
                <a:cxnLst>
                  <a:cxn ang="0">
                    <a:pos x="T0" y="T1"/>
                  </a:cxn>
                  <a:cxn ang="0">
                    <a:pos x="T2" y="T3"/>
                  </a:cxn>
                  <a:cxn ang="0">
                    <a:pos x="T4" y="T5"/>
                  </a:cxn>
                  <a:cxn ang="0">
                    <a:pos x="T6" y="T7"/>
                  </a:cxn>
                </a:cxnLst>
                <a:rect l="0" t="0" r="r" b="b"/>
                <a:pathLst>
                  <a:path w="57" h="54">
                    <a:moveTo>
                      <a:pt x="28" y="0"/>
                    </a:moveTo>
                    <a:lnTo>
                      <a:pt x="0" y="54"/>
                    </a:lnTo>
                    <a:lnTo>
                      <a:pt x="57" y="54"/>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5" name="Freeform 190"/>
              <p:cNvSpPr>
                <a:spLocks/>
              </p:cNvSpPr>
              <p:nvPr/>
            </p:nvSpPr>
            <p:spPr bwMode="auto">
              <a:xfrm>
                <a:off x="5694" y="3532"/>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6" name="Freeform 191"/>
              <p:cNvSpPr>
                <a:spLocks/>
              </p:cNvSpPr>
              <p:nvPr/>
            </p:nvSpPr>
            <p:spPr bwMode="auto">
              <a:xfrm>
                <a:off x="5744" y="3542"/>
                <a:ext cx="58" cy="54"/>
              </a:xfrm>
              <a:custGeom>
                <a:avLst/>
                <a:gdLst>
                  <a:gd name="T0" fmla="*/ 29 w 58"/>
                  <a:gd name="T1" fmla="*/ 0 h 54"/>
                  <a:gd name="T2" fmla="*/ 0 w 58"/>
                  <a:gd name="T3" fmla="*/ 54 h 54"/>
                  <a:gd name="T4" fmla="*/ 58 w 58"/>
                  <a:gd name="T5" fmla="*/ 54 h 54"/>
                  <a:gd name="T6" fmla="*/ 29 w 58"/>
                  <a:gd name="T7" fmla="*/ 0 h 54"/>
                </a:gdLst>
                <a:ahLst/>
                <a:cxnLst>
                  <a:cxn ang="0">
                    <a:pos x="T0" y="T1"/>
                  </a:cxn>
                  <a:cxn ang="0">
                    <a:pos x="T2" y="T3"/>
                  </a:cxn>
                  <a:cxn ang="0">
                    <a:pos x="T4" y="T5"/>
                  </a:cxn>
                  <a:cxn ang="0">
                    <a:pos x="T6" y="T7"/>
                  </a:cxn>
                </a:cxnLst>
                <a:rect l="0" t="0" r="r" b="b"/>
                <a:pathLst>
                  <a:path w="58" h="54">
                    <a:moveTo>
                      <a:pt x="29" y="0"/>
                    </a:moveTo>
                    <a:lnTo>
                      <a:pt x="0" y="54"/>
                    </a:lnTo>
                    <a:lnTo>
                      <a:pt x="58" y="54"/>
                    </a:lnTo>
                    <a:lnTo>
                      <a:pt x="29"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7" name="Freeform 192"/>
              <p:cNvSpPr>
                <a:spLocks/>
              </p:cNvSpPr>
              <p:nvPr/>
            </p:nvSpPr>
            <p:spPr bwMode="auto">
              <a:xfrm>
                <a:off x="6148" y="3539"/>
                <a:ext cx="61" cy="50"/>
              </a:xfrm>
              <a:custGeom>
                <a:avLst/>
                <a:gdLst>
                  <a:gd name="T0" fmla="*/ 28 w 61"/>
                  <a:gd name="T1" fmla="*/ 0 h 50"/>
                  <a:gd name="T2" fmla="*/ 0 w 61"/>
                  <a:gd name="T3" fmla="*/ 50 h 50"/>
                  <a:gd name="T4" fmla="*/ 61 w 61"/>
                  <a:gd name="T5" fmla="*/ 50 h 50"/>
                  <a:gd name="T6" fmla="*/ 28 w 61"/>
                  <a:gd name="T7" fmla="*/ 0 h 50"/>
                </a:gdLst>
                <a:ahLst/>
                <a:cxnLst>
                  <a:cxn ang="0">
                    <a:pos x="T0" y="T1"/>
                  </a:cxn>
                  <a:cxn ang="0">
                    <a:pos x="T2" y="T3"/>
                  </a:cxn>
                  <a:cxn ang="0">
                    <a:pos x="T4" y="T5"/>
                  </a:cxn>
                  <a:cxn ang="0">
                    <a:pos x="T6" y="T7"/>
                  </a:cxn>
                </a:cxnLst>
                <a:rect l="0" t="0" r="r" b="b"/>
                <a:pathLst>
                  <a:path w="61" h="50">
                    <a:moveTo>
                      <a:pt x="28" y="0"/>
                    </a:moveTo>
                    <a:lnTo>
                      <a:pt x="0" y="50"/>
                    </a:lnTo>
                    <a:lnTo>
                      <a:pt x="61" y="50"/>
                    </a:lnTo>
                    <a:lnTo>
                      <a:pt x="28"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8" name="Line 193"/>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19" name="Line 194"/>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0" name="Rectangle 195"/>
              <p:cNvSpPr>
                <a:spLocks noChangeArrowheads="1"/>
              </p:cNvSpPr>
              <p:nvPr/>
            </p:nvSpPr>
            <p:spPr bwMode="auto">
              <a:xfrm rot="16200000">
                <a:off x="1194" y="347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2521" name="Line 196"/>
              <p:cNvSpPr>
                <a:spLocks noChangeShapeType="1"/>
              </p:cNvSpPr>
              <p:nvPr/>
            </p:nvSpPr>
            <p:spPr bwMode="auto">
              <a:xfrm flipH="1">
                <a:off x="1378" y="290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2" name="Rectangle 197"/>
              <p:cNvSpPr>
                <a:spLocks noChangeArrowheads="1"/>
              </p:cNvSpPr>
              <p:nvPr/>
            </p:nvSpPr>
            <p:spPr bwMode="auto">
              <a:xfrm rot="16200000">
                <a:off x="1194" y="2770"/>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5</a:t>
                </a:r>
                <a:endParaRPr lang="en-US" altLang="en-US" smtClean="0">
                  <a:solidFill>
                    <a:prstClr val="black"/>
                  </a:solidFill>
                </a:endParaRPr>
              </a:p>
            </p:txBody>
          </p:sp>
          <p:sp>
            <p:nvSpPr>
              <p:cNvPr id="2523" name="Line 198"/>
              <p:cNvSpPr>
                <a:spLocks noChangeShapeType="1"/>
              </p:cNvSpPr>
              <p:nvPr/>
            </p:nvSpPr>
            <p:spPr bwMode="auto">
              <a:xfrm flipH="1">
                <a:off x="1378" y="220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4" name="Rectangle 199"/>
              <p:cNvSpPr>
                <a:spLocks noChangeArrowheads="1"/>
              </p:cNvSpPr>
              <p:nvPr/>
            </p:nvSpPr>
            <p:spPr bwMode="auto">
              <a:xfrm rot="16200000">
                <a:off x="1153" y="206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a:t>
                </a:r>
                <a:endParaRPr lang="en-US" altLang="en-US" smtClean="0">
                  <a:solidFill>
                    <a:prstClr val="black"/>
                  </a:solidFill>
                </a:endParaRPr>
              </a:p>
            </p:txBody>
          </p:sp>
          <p:sp>
            <p:nvSpPr>
              <p:cNvPr id="2525" name="Line 200"/>
              <p:cNvSpPr>
                <a:spLocks noChangeShapeType="1"/>
              </p:cNvSpPr>
              <p:nvPr/>
            </p:nvSpPr>
            <p:spPr bwMode="auto">
              <a:xfrm flipH="1">
                <a:off x="1378" y="150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6" name="Rectangle 201"/>
              <p:cNvSpPr>
                <a:spLocks noChangeArrowheads="1"/>
              </p:cNvSpPr>
              <p:nvPr/>
            </p:nvSpPr>
            <p:spPr bwMode="auto">
              <a:xfrm rot="16200000">
                <a:off x="1153" y="1365"/>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15</a:t>
                </a:r>
                <a:endParaRPr lang="en-US" altLang="en-US" smtClean="0">
                  <a:solidFill>
                    <a:prstClr val="black"/>
                  </a:solidFill>
                </a:endParaRPr>
              </a:p>
            </p:txBody>
          </p:sp>
          <p:sp>
            <p:nvSpPr>
              <p:cNvPr id="2527" name="Line 202"/>
              <p:cNvSpPr>
                <a:spLocks noChangeShapeType="1"/>
              </p:cNvSpPr>
              <p:nvPr/>
            </p:nvSpPr>
            <p:spPr bwMode="auto">
              <a:xfrm flipH="1">
                <a:off x="1378" y="79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528" name="Rectangle 203"/>
              <p:cNvSpPr>
                <a:spLocks noChangeArrowheads="1"/>
              </p:cNvSpPr>
              <p:nvPr/>
            </p:nvSpPr>
            <p:spPr bwMode="auto">
              <a:xfrm rot="16200000">
                <a:off x="1153" y="663"/>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2529" name="Rectangle 204"/>
              <p:cNvSpPr>
                <a:spLocks noChangeArrowheads="1"/>
              </p:cNvSpPr>
              <p:nvPr/>
            </p:nvSpPr>
            <p:spPr bwMode="auto">
              <a:xfrm rot="16200000">
                <a:off x="-938" y="1987"/>
                <a:ext cx="3996"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Pct. of Children Incarcerated on April 1, 2010 (Ages 27-32)</a:t>
                </a:r>
                <a:endParaRPr lang="en-US" altLang="en-US" smtClean="0">
                  <a:solidFill>
                    <a:prstClr val="black"/>
                  </a:solidFill>
                </a:endParaRPr>
              </a:p>
            </p:txBody>
          </p:sp>
        </p:grpSp>
        <p:sp>
          <p:nvSpPr>
            <p:cNvPr id="2050" name="Line 206"/>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1" name="Line 207"/>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2" name="Rectangle 208"/>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0</a:t>
              </a:r>
              <a:endParaRPr lang="en-US" altLang="en-US" smtClean="0">
                <a:solidFill>
                  <a:prstClr val="black"/>
                </a:solidFill>
              </a:endParaRPr>
            </a:p>
          </p:txBody>
        </p:sp>
        <p:sp>
          <p:nvSpPr>
            <p:cNvPr id="2053" name="Line 209"/>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4" name="Rectangle 210"/>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20</a:t>
              </a:r>
              <a:endParaRPr lang="en-US" altLang="en-US" smtClean="0">
                <a:solidFill>
                  <a:prstClr val="black"/>
                </a:solidFill>
              </a:endParaRPr>
            </a:p>
          </p:txBody>
        </p:sp>
        <p:sp>
          <p:nvSpPr>
            <p:cNvPr id="2055" name="Line 211"/>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6" name="Rectangle 212"/>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40</a:t>
              </a:r>
              <a:endParaRPr lang="en-US" altLang="en-US" smtClean="0">
                <a:solidFill>
                  <a:prstClr val="black"/>
                </a:solidFill>
              </a:endParaRPr>
            </a:p>
          </p:txBody>
        </p:sp>
        <p:sp>
          <p:nvSpPr>
            <p:cNvPr id="2057" name="Line 213"/>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58" name="Rectangle 214"/>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60</a:t>
              </a:r>
              <a:endParaRPr lang="en-US" altLang="en-US" smtClean="0">
                <a:solidFill>
                  <a:prstClr val="black"/>
                </a:solidFill>
              </a:endParaRPr>
            </a:p>
          </p:txBody>
        </p:sp>
        <p:sp>
          <p:nvSpPr>
            <p:cNvPr id="2059" name="Line 215"/>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0" name="Rectangle 216"/>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80</a:t>
              </a:r>
              <a:endParaRPr lang="en-US" altLang="en-US" smtClean="0">
                <a:solidFill>
                  <a:prstClr val="black"/>
                </a:solidFill>
              </a:endParaRPr>
            </a:p>
          </p:txBody>
        </p:sp>
        <p:sp>
          <p:nvSpPr>
            <p:cNvPr id="2061" name="Line 217"/>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2" name="Rectangle 218"/>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100</a:t>
              </a:r>
              <a:endParaRPr lang="en-US" altLang="en-US" smtClean="0">
                <a:solidFill>
                  <a:prstClr val="black"/>
                </a:solidFill>
              </a:endParaRPr>
            </a:p>
          </p:txBody>
        </p:sp>
        <p:sp>
          <p:nvSpPr>
            <p:cNvPr id="2063" name="Rectangle 219"/>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Parent Household Income Rank</a:t>
              </a:r>
              <a:endParaRPr lang="en-US" altLang="en-US" smtClean="0">
                <a:solidFill>
                  <a:prstClr val="black"/>
                </a:solidFill>
              </a:endParaRPr>
            </a:p>
          </p:txBody>
        </p:sp>
        <p:sp>
          <p:nvSpPr>
            <p:cNvPr id="2064" name="Rectangle 220"/>
            <p:cNvSpPr>
              <a:spLocks noChangeArrowheads="1"/>
            </p:cNvSpPr>
            <p:nvPr/>
          </p:nvSpPr>
          <p:spPr bwMode="auto">
            <a:xfrm>
              <a:off x="6076" y="472"/>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5" name="Oval 221"/>
            <p:cNvSpPr>
              <a:spLocks noChangeArrowheads="1"/>
            </p:cNvSpPr>
            <p:nvPr/>
          </p:nvSpPr>
          <p:spPr bwMode="auto">
            <a:xfrm>
              <a:off x="6086" y="5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6" name="Freeform 222"/>
            <p:cNvSpPr>
              <a:spLocks/>
            </p:cNvSpPr>
            <p:nvPr/>
          </p:nvSpPr>
          <p:spPr bwMode="auto">
            <a:xfrm>
              <a:off x="6072" y="734"/>
              <a:ext cx="61" cy="54"/>
            </a:xfrm>
            <a:custGeom>
              <a:avLst/>
              <a:gdLst>
                <a:gd name="T0" fmla="*/ 32 w 61"/>
                <a:gd name="T1" fmla="*/ 0 h 54"/>
                <a:gd name="T2" fmla="*/ 0 w 61"/>
                <a:gd name="T3" fmla="*/ 54 h 54"/>
                <a:gd name="T4" fmla="*/ 61 w 61"/>
                <a:gd name="T5" fmla="*/ 54 h 54"/>
                <a:gd name="T6" fmla="*/ 32 w 61"/>
                <a:gd name="T7" fmla="*/ 0 h 54"/>
              </a:gdLst>
              <a:ahLst/>
              <a:cxnLst>
                <a:cxn ang="0">
                  <a:pos x="T0" y="T1"/>
                </a:cxn>
                <a:cxn ang="0">
                  <a:pos x="T2" y="T3"/>
                </a:cxn>
                <a:cxn ang="0">
                  <a:pos x="T4" y="T5"/>
                </a:cxn>
                <a:cxn ang="0">
                  <a:pos x="T6" y="T7"/>
                </a:cxn>
              </a:cxnLst>
              <a:rect l="0" t="0" r="r" b="b"/>
              <a:pathLst>
                <a:path w="61" h="54">
                  <a:moveTo>
                    <a:pt x="32" y="0"/>
                  </a:moveTo>
                  <a:lnTo>
                    <a:pt x="0" y="54"/>
                  </a:lnTo>
                  <a:lnTo>
                    <a:pt x="61" y="54"/>
                  </a:lnTo>
                  <a:lnTo>
                    <a:pt x="32"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4196"/>
              <a:endParaRPr lang="en-US" sz="1900">
                <a:solidFill>
                  <a:prstClr val="black"/>
                </a:solidFill>
              </a:endParaRPr>
            </a:p>
          </p:txBody>
        </p:sp>
        <p:sp>
          <p:nvSpPr>
            <p:cNvPr id="2067" name="Rectangle 223"/>
            <p:cNvSpPr>
              <a:spLocks noChangeArrowheads="1"/>
            </p:cNvSpPr>
            <p:nvPr/>
          </p:nvSpPr>
          <p:spPr bwMode="auto">
            <a:xfrm>
              <a:off x="6209" y="482"/>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White</a:t>
              </a:r>
              <a:endParaRPr lang="en-US" altLang="en-US" smtClean="0">
                <a:solidFill>
                  <a:prstClr val="black"/>
                </a:solidFill>
              </a:endParaRPr>
            </a:p>
          </p:txBody>
        </p:sp>
        <p:sp>
          <p:nvSpPr>
            <p:cNvPr id="2068" name="Rectangle 224"/>
            <p:cNvSpPr>
              <a:spLocks noChangeArrowheads="1"/>
            </p:cNvSpPr>
            <p:nvPr/>
          </p:nvSpPr>
          <p:spPr bwMode="auto">
            <a:xfrm>
              <a:off x="6209" y="695"/>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smtClean="0">
                  <a:solidFill>
                    <a:srgbClr val="000000"/>
                  </a:solidFill>
                </a:rPr>
                <a:t>Black</a:t>
              </a:r>
              <a:endParaRPr lang="en-US" altLang="en-US" smtClean="0">
                <a:solidFill>
                  <a:prstClr val="black"/>
                </a:solidFill>
              </a:endParaRPr>
            </a:p>
          </p:txBody>
        </p:sp>
        <p:sp>
          <p:nvSpPr>
            <p:cNvPr id="2069" name="Rectangle 225"/>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smtClean="0">
                  <a:solidFill>
                    <a:srgbClr val="1E2D53"/>
                  </a:solidFill>
                </a:rPr>
                <a:t> </a:t>
              </a:r>
              <a:endParaRPr lang="en-US" altLang="en-US" smtClean="0">
                <a:solidFill>
                  <a:prstClr val="black"/>
                </a:solidFill>
              </a:endParaRPr>
            </a:p>
          </p:txBody>
        </p:sp>
      </p:grpSp>
      <p:sp>
        <p:nvSpPr>
          <p:cNvPr id="239" name="TextBox 92"/>
          <p:cNvSpPr txBox="1"/>
          <p:nvPr/>
        </p:nvSpPr>
        <p:spPr>
          <a:xfrm>
            <a:off x="1524134" y="87885"/>
            <a:ext cx="9143867" cy="677107"/>
          </a:xfrm>
          <a:prstGeom prst="rect">
            <a:avLst/>
          </a:prstGeom>
          <a:noFill/>
        </p:spPr>
        <p:txBody>
          <a:bodyPr wrap="square" lIns="91422" tIns="45718" rIns="91422" bIns="45718" rtlCol="0">
            <a:spAutoFit/>
          </a:bodyPr>
          <a:lstStyle/>
          <a:p>
            <a:pPr algn="ctr" defTabSz="914196">
              <a:defRPr/>
            </a:pPr>
            <a:r>
              <a:rPr lang="en-US" sz="1900" b="1" kern="0" dirty="0">
                <a:solidFill>
                  <a:srgbClr val="1E2D53"/>
                </a:solidFill>
                <a:latin typeface="Arial"/>
                <a:cs typeface="Arial"/>
              </a:rPr>
              <a:t>Incarceration Rates vs. Parent Income Rank</a:t>
            </a:r>
          </a:p>
          <a:p>
            <a:pPr algn="ctr" defTabSz="914196">
              <a:defRPr/>
            </a:pPr>
            <a:r>
              <a:rPr lang="en-US" sz="1900" kern="0" dirty="0">
                <a:solidFill>
                  <a:srgbClr val="1E2D53"/>
                </a:solidFill>
                <a:latin typeface="Arial"/>
                <a:cs typeface="Arial"/>
              </a:rPr>
              <a:t>Female Children</a:t>
            </a:r>
          </a:p>
        </p:txBody>
      </p:sp>
    </p:spTree>
    <p:extLst>
      <p:ext uri="{BB962C8B-B14F-4D97-AF65-F5344CB8AC3E}">
        <p14:creationId xmlns:p14="http://schemas.microsoft.com/office/powerpoint/2010/main" val="1316220319"/>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743748" y="1295400"/>
            <a:ext cx="8945527" cy="5181600"/>
          </a:xfrm>
        </p:spPr>
        <p:txBody>
          <a:bodyPr>
            <a:normAutofit/>
          </a:bodyPr>
          <a:lstStyle/>
          <a:p>
            <a:r>
              <a:rPr lang="en-US" sz="2000" dirty="0" smtClean="0">
                <a:solidFill>
                  <a:srgbClr val="000000"/>
                </a:solidFill>
                <a:latin typeface="Arial" panose="020B0604020202020204" pitchFamily="34" charset="0"/>
                <a:cs typeface="Arial" panose="020B0604020202020204" pitchFamily="34" charset="0"/>
              </a:rPr>
              <a:t>Differences in incarceration rates are substantial, but unlikely to “mechanically” explain entirety of black-white income gap for males</a:t>
            </a:r>
          </a:p>
          <a:p>
            <a:endParaRPr lang="en-US" sz="2000" dirty="0">
              <a:solidFill>
                <a:srgbClr val="000000"/>
              </a:solidFill>
              <a:latin typeface="Arial" panose="020B0604020202020204" pitchFamily="34" charset="0"/>
              <a:cs typeface="Arial" panose="020B0604020202020204" pitchFamily="34" charset="0"/>
            </a:endParaRPr>
          </a:p>
          <a:p>
            <a:pPr lvl="1"/>
            <a:r>
              <a:rPr lang="en-US" sz="2000" dirty="0" smtClean="0">
                <a:solidFill>
                  <a:srgbClr val="000000"/>
                </a:solidFill>
                <a:latin typeface="Arial" panose="020B0604020202020204" pitchFamily="34" charset="0"/>
                <a:cs typeface="Arial" panose="020B0604020202020204" pitchFamily="34" charset="0"/>
              </a:rPr>
              <a:t>Income gaps remains substantial even among children in  the highest-income families</a:t>
            </a:r>
          </a:p>
          <a:p>
            <a:pPr lvl="1"/>
            <a:endParaRPr lang="en-US" sz="2000" dirty="0">
              <a:solidFill>
                <a:srgbClr val="000000"/>
              </a:solidFill>
              <a:latin typeface="Arial" panose="020B0604020202020204" pitchFamily="34" charset="0"/>
              <a:cs typeface="Arial" panose="020B0604020202020204" pitchFamily="34" charset="0"/>
            </a:endParaRPr>
          </a:p>
          <a:p>
            <a:pPr lvl="1"/>
            <a:r>
              <a:rPr lang="en-US" sz="2000" dirty="0" smtClean="0">
                <a:solidFill>
                  <a:srgbClr val="000000"/>
                </a:solidFill>
                <a:latin typeface="Arial" panose="020B0604020202020204" pitchFamily="34" charset="0"/>
                <a:cs typeface="Arial" panose="020B0604020202020204" pitchFamily="34" charset="0"/>
              </a:rPr>
              <a:t>Incarcerated individuals have low earnings even prior to incarceration</a:t>
            </a:r>
            <a:br>
              <a:rPr lang="en-US" sz="2000" dirty="0" smtClean="0">
                <a:solidFill>
                  <a:srgbClr val="000000"/>
                </a:solidFill>
                <a:latin typeface="Arial" panose="020B0604020202020204" pitchFamily="34" charset="0"/>
                <a:cs typeface="Arial" panose="020B0604020202020204" pitchFamily="34" charset="0"/>
              </a:rPr>
            </a:br>
            <a:r>
              <a:rPr lang="en-US" sz="1600" dirty="0" smtClean="0">
                <a:solidFill>
                  <a:srgbClr val="000000"/>
                </a:solidFill>
                <a:latin typeface="Arial" panose="020B0604020202020204" pitchFamily="34" charset="0"/>
                <a:cs typeface="Arial" panose="020B0604020202020204" pitchFamily="34" charset="0"/>
              </a:rPr>
              <a:t>[Looney and Turner 2018]</a:t>
            </a:r>
            <a:endParaRPr lang="en-US" sz="1600" dirty="0">
              <a:solidFill>
                <a:srgbClr val="000000"/>
              </a:solidFill>
              <a:latin typeface="Arial" panose="020B0604020202020204" pitchFamily="34" charset="0"/>
              <a:cs typeface="Arial" panose="020B0604020202020204" pitchFamily="34" charset="0"/>
            </a:endParaRPr>
          </a:p>
          <a:p>
            <a:pPr lvl="1"/>
            <a:endParaRPr lang="en-US" sz="1600" dirty="0">
              <a:solidFill>
                <a:srgbClr val="000000"/>
              </a:solidFill>
              <a:latin typeface="Arial" panose="020B0604020202020204" pitchFamily="34" charset="0"/>
              <a:cs typeface="Arial" panose="020B0604020202020204" pitchFamily="34" charset="0"/>
            </a:endParaRPr>
          </a:p>
          <a:p>
            <a:pPr lvl="1"/>
            <a:r>
              <a:rPr lang="en-US" sz="2000" dirty="0" smtClean="0">
                <a:solidFill>
                  <a:srgbClr val="000000"/>
                </a:solidFill>
                <a:latin typeface="Arial" panose="020B0604020202020204" pitchFamily="34" charset="0"/>
                <a:cs typeface="Arial" panose="020B0604020202020204" pitchFamily="34" charset="0"/>
              </a:rPr>
              <a:t>Would be useful to quantify impacts of incarceration directly using panel data on incarceration in future work</a:t>
            </a:r>
          </a:p>
          <a:p>
            <a:pPr lvl="1"/>
            <a:endParaRPr lang="en-US" sz="1600" dirty="0" smtClean="0">
              <a:solidFill>
                <a:srgbClr val="000000"/>
              </a:solidFill>
              <a:latin typeface="Arial" panose="020B0604020202020204" pitchFamily="34" charset="0"/>
              <a:cs typeface="Arial" panose="020B0604020202020204" pitchFamily="34" charset="0"/>
            </a:endParaRPr>
          </a:p>
          <a:p>
            <a:pPr lvl="1"/>
            <a:endParaRPr lang="en-US" sz="1600" dirty="0">
              <a:solidFill>
                <a:srgbClr val="000000"/>
              </a:solidFill>
              <a:latin typeface="Arial" panose="020B0604020202020204" pitchFamily="34" charset="0"/>
              <a:cs typeface="Arial" panose="020B0604020202020204" pitchFamily="34" charset="0"/>
            </a:endParaRPr>
          </a:p>
          <a:p>
            <a:r>
              <a:rPr lang="en-US" sz="2000" dirty="0" smtClean="0">
                <a:solidFill>
                  <a:srgbClr val="000000"/>
                </a:solidFill>
                <a:latin typeface="Arial" panose="020B0604020202020204" pitchFamily="34" charset="0"/>
                <a:cs typeface="Arial" panose="020B0604020202020204" pitchFamily="34" charset="0"/>
              </a:rPr>
              <a:t>We treat incarceration as an outcome determined by the same processes that shape labor market outcomes</a:t>
            </a:r>
            <a:endParaRPr lang="en-US" sz="2000" dirty="0">
              <a:solidFill>
                <a:srgbClr val="000000"/>
              </a:solidFill>
              <a:latin typeface="Arial" panose="020B0604020202020204" pitchFamily="34" charset="0"/>
              <a:cs typeface="Arial" panose="020B0604020202020204" pitchFamily="34" charset="0"/>
            </a:endParaRPr>
          </a:p>
        </p:txBody>
      </p:sp>
      <p:sp>
        <p:nvSpPr>
          <p:cNvPr id="9" name="Title 1"/>
          <p:cNvSpPr txBox="1">
            <a:spLocks/>
          </p:cNvSpPr>
          <p:nvPr/>
        </p:nvSpPr>
        <p:spPr>
          <a:xfrm>
            <a:off x="1524000" y="90713"/>
            <a:ext cx="9144000" cy="1020763"/>
          </a:xfrm>
          <a:prstGeom prst="rect">
            <a:avLst/>
          </a:prstGeom>
        </p:spPr>
        <p:txBody>
          <a:bodyPr vert="horz" lIns="91422" tIns="45718" rIns="91422" bIns="45718"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smtClean="0">
                <a:solidFill>
                  <a:srgbClr val="002060"/>
                </a:solidFill>
                <a:latin typeface="Arial" panose="020B0604020202020204" pitchFamily="34" charset="0"/>
                <a:cs typeface="Arial" panose="020B0604020202020204" pitchFamily="34" charset="0"/>
              </a:rPr>
              <a:t>Incarceration and Intergenerational Gaps</a:t>
            </a:r>
            <a:endParaRPr lang="en-US" sz="2400" dirty="0">
              <a:solidFill>
                <a:srgbClr val="00206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26922770"/>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184856" y="1295400"/>
            <a:ext cx="10200068" cy="5181600"/>
          </a:xfrm>
        </p:spPr>
        <p:txBody>
          <a:bodyPr>
            <a:normAutofit fontScale="92500" lnSpcReduction="10000"/>
          </a:bodyPr>
          <a:lstStyle/>
          <a:p>
            <a:r>
              <a:rPr lang="en-US" sz="2300" dirty="0" smtClean="0">
                <a:solidFill>
                  <a:srgbClr val="000000"/>
                </a:solidFill>
                <a:latin typeface="Arial" panose="020B0604020202020204" pitchFamily="34" charset="0"/>
                <a:cs typeface="Arial" panose="020B0604020202020204" pitchFamily="34" charset="0"/>
              </a:rPr>
              <a:t>Black-white gaps in earnings conditional on parental income are large for men, but small for women</a:t>
            </a:r>
          </a:p>
          <a:p>
            <a:pPr lvl="1"/>
            <a:endParaRPr lang="en-US" sz="1900" dirty="0">
              <a:solidFill>
                <a:srgbClr val="000000"/>
              </a:solidFill>
              <a:latin typeface="Arial" panose="020B0604020202020204" pitchFamily="34" charset="0"/>
              <a:cs typeface="Arial" panose="020B0604020202020204" pitchFamily="34" charset="0"/>
            </a:endParaRPr>
          </a:p>
          <a:p>
            <a:r>
              <a:rPr lang="en-US" sz="2300" dirty="0">
                <a:solidFill>
                  <a:srgbClr val="000000"/>
                </a:solidFill>
                <a:latin typeface="Arial" panose="020B0604020202020204" pitchFamily="34" charset="0"/>
                <a:cs typeface="Arial" panose="020B0604020202020204" pitchFamily="34" charset="0"/>
              </a:rPr>
              <a:t>Does not </a:t>
            </a:r>
            <a:r>
              <a:rPr lang="en-US" sz="2300" dirty="0" smtClean="0">
                <a:solidFill>
                  <a:srgbClr val="000000"/>
                </a:solidFill>
                <a:latin typeface="Arial" panose="020B0604020202020204" pitchFamily="34" charset="0"/>
                <a:cs typeface="Arial" panose="020B0604020202020204" pitchFamily="34" charset="0"/>
              </a:rPr>
              <a:t>imply </a:t>
            </a:r>
            <a:r>
              <a:rPr lang="en-US" sz="2300" dirty="0">
                <a:solidFill>
                  <a:srgbClr val="000000"/>
                </a:solidFill>
                <a:latin typeface="Arial" panose="020B0604020202020204" pitchFamily="34" charset="0"/>
                <a:cs typeface="Arial" panose="020B0604020202020204" pitchFamily="34" charset="0"/>
              </a:rPr>
              <a:t>that black women have the same level of welfare as white women</a:t>
            </a:r>
          </a:p>
          <a:p>
            <a:endParaRPr lang="en-US" sz="2600" dirty="0">
              <a:solidFill>
                <a:srgbClr val="000000"/>
              </a:solidFill>
              <a:latin typeface="Arial" panose="020B0604020202020204" pitchFamily="34" charset="0"/>
              <a:cs typeface="Arial" panose="020B0604020202020204" pitchFamily="34" charset="0"/>
            </a:endParaRPr>
          </a:p>
          <a:p>
            <a:pPr lvl="1"/>
            <a:r>
              <a:rPr lang="en-US" sz="2200" dirty="0">
                <a:solidFill>
                  <a:srgbClr val="000000"/>
                </a:solidFill>
                <a:latin typeface="Arial" panose="020B0604020202020204" pitchFamily="34" charset="0"/>
                <a:cs typeface="Arial" panose="020B0604020202020204" pitchFamily="34" charset="0"/>
              </a:rPr>
              <a:t>Black women have lower </a:t>
            </a:r>
            <a:r>
              <a:rPr lang="en-US" sz="2200" i="1" dirty="0">
                <a:solidFill>
                  <a:srgbClr val="000000"/>
                </a:solidFill>
                <a:latin typeface="Arial" panose="020B0604020202020204" pitchFamily="34" charset="0"/>
                <a:cs typeface="Arial" panose="020B0604020202020204" pitchFamily="34" charset="0"/>
              </a:rPr>
              <a:t>household </a:t>
            </a:r>
            <a:r>
              <a:rPr lang="en-US" sz="2200" dirty="0">
                <a:solidFill>
                  <a:srgbClr val="000000"/>
                </a:solidFill>
                <a:latin typeface="Arial" panose="020B0604020202020204" pitchFamily="34" charset="0"/>
                <a:cs typeface="Arial" panose="020B0604020202020204" pitchFamily="34" charset="0"/>
              </a:rPr>
              <a:t>income, conditional on parent income</a:t>
            </a:r>
          </a:p>
          <a:p>
            <a:endParaRPr lang="en-US" sz="2600" dirty="0">
              <a:solidFill>
                <a:srgbClr val="000000"/>
              </a:solidFill>
              <a:latin typeface="Arial" panose="020B0604020202020204" pitchFamily="34" charset="0"/>
              <a:cs typeface="Arial" panose="020B0604020202020204" pitchFamily="34" charset="0"/>
            </a:endParaRPr>
          </a:p>
          <a:p>
            <a:r>
              <a:rPr lang="en-US" sz="2300" dirty="0" smtClean="0">
                <a:solidFill>
                  <a:srgbClr val="000000"/>
                </a:solidFill>
                <a:latin typeface="Arial" panose="020B0604020202020204" pitchFamily="34" charset="0"/>
                <a:cs typeface="Arial" panose="020B0604020202020204" pitchFamily="34" charset="0"/>
              </a:rPr>
              <a:t>Also does not mean that incomes of black women will converge to those of white women across generations</a:t>
            </a:r>
          </a:p>
          <a:p>
            <a:endParaRPr lang="en-US" sz="2200" dirty="0">
              <a:solidFill>
                <a:srgbClr val="000000"/>
              </a:solidFill>
              <a:latin typeface="Arial" panose="020B0604020202020204" pitchFamily="34" charset="0"/>
              <a:cs typeface="Arial" panose="020B0604020202020204" pitchFamily="34" charset="0"/>
            </a:endParaRPr>
          </a:p>
          <a:p>
            <a:pPr lvl="1"/>
            <a:r>
              <a:rPr lang="en-US" sz="2200" dirty="0" smtClean="0">
                <a:solidFill>
                  <a:srgbClr val="000000"/>
                </a:solidFill>
                <a:latin typeface="Arial" panose="020B0604020202020204" pitchFamily="34" charset="0"/>
                <a:cs typeface="Arial" panose="020B0604020202020204" pitchFamily="34" charset="0"/>
              </a:rPr>
              <a:t>Black women grow up in lower-income households in each generation</a:t>
            </a:r>
          </a:p>
          <a:p>
            <a:endParaRPr lang="en-US" sz="2300" dirty="0">
              <a:solidFill>
                <a:srgbClr val="000000"/>
              </a:solidFill>
              <a:latin typeface="Arial" panose="020B0604020202020204" pitchFamily="34" charset="0"/>
              <a:cs typeface="Arial" panose="020B0604020202020204" pitchFamily="34" charset="0"/>
            </a:endParaRPr>
          </a:p>
          <a:p>
            <a:r>
              <a:rPr lang="en-US" sz="2300" dirty="0" smtClean="0">
                <a:solidFill>
                  <a:srgbClr val="000000"/>
                </a:solidFill>
                <a:latin typeface="Arial" panose="020B0604020202020204" pitchFamily="34" charset="0"/>
                <a:cs typeface="Arial" panose="020B0604020202020204" pitchFamily="34" charset="0"/>
              </a:rPr>
              <a:t>But does suggest that addressing the unique challenges faced by black men may ultimately raise the incomes of both black men and women</a:t>
            </a:r>
            <a:endParaRPr lang="en-US" sz="2300" dirty="0">
              <a:solidFill>
                <a:srgbClr val="000000"/>
              </a:solidFill>
              <a:latin typeface="Arial" panose="020B0604020202020204" pitchFamily="34" charset="0"/>
              <a:cs typeface="Arial" panose="020B0604020202020204" pitchFamily="34" charset="0"/>
            </a:endParaRPr>
          </a:p>
        </p:txBody>
      </p:sp>
      <p:sp>
        <p:nvSpPr>
          <p:cNvPr id="9" name="Title 1"/>
          <p:cNvSpPr txBox="1">
            <a:spLocks/>
          </p:cNvSpPr>
          <p:nvPr/>
        </p:nvSpPr>
        <p:spPr>
          <a:xfrm>
            <a:off x="1524000" y="90713"/>
            <a:ext cx="9144000" cy="1020763"/>
          </a:xfrm>
          <a:prstGeom prst="rect">
            <a:avLst/>
          </a:prstGeom>
        </p:spPr>
        <p:txBody>
          <a:bodyPr vert="horz" lIns="91422" tIns="45718" rIns="91422" bIns="45718"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smtClean="0">
                <a:solidFill>
                  <a:srgbClr val="002060"/>
                </a:solidFill>
                <a:latin typeface="Arial" panose="020B0604020202020204" pitchFamily="34" charset="0"/>
                <a:cs typeface="Arial" panose="020B0604020202020204" pitchFamily="34" charset="0"/>
              </a:rPr>
              <a:t>Gender Differences in Racial Disparities: Summary</a:t>
            </a:r>
            <a:endParaRPr lang="en-US" sz="2400" dirty="0">
              <a:solidFill>
                <a:srgbClr val="00206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07600152"/>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E24BF63-0D79-4463-B408-122D2E2C3F4A}"/>
              </a:ext>
            </a:extLst>
          </p:cNvPr>
          <p:cNvSpPr/>
          <p:nvPr/>
        </p:nvSpPr>
        <p:spPr>
          <a:xfrm>
            <a:off x="2670221" y="101948"/>
            <a:ext cx="6858000" cy="1188720"/>
          </a:xfrm>
          <a:prstGeom prst="rect">
            <a:avLst/>
          </a:prstGeom>
          <a:solidFill>
            <a:srgbClr val="E5E5E5"/>
          </a:solidFill>
          <a:ln w="25400" cap="flat" cmpd="sng" algn="ctr">
            <a:solidFill>
              <a:srgbClr val="E5E5E5"/>
            </a:solidFill>
            <a:prstDash val="solid"/>
          </a:ln>
          <a:effectLst/>
        </p:spPr>
        <p:txBody>
          <a:bodyPr lIns="91432" tIns="45718" rIns="91432" bIns="45718" rtlCol="0" anchor="ctr"/>
          <a:lstStyle/>
          <a:p>
            <a:pPr marL="457155"/>
            <a:r>
              <a:rPr lang="en-US" sz="2400" b="1" kern="0" dirty="0">
                <a:solidFill>
                  <a:prstClr val="white"/>
                </a:solidFill>
                <a:latin typeface="Arial" panose="020B0604020202020204" pitchFamily="34" charset="0"/>
                <a:cs typeface="Arial" panose="020B0604020202020204" pitchFamily="34" charset="0"/>
              </a:rPr>
              <a:t>   	</a:t>
            </a:r>
            <a:endParaRPr lang="en-US" sz="3200" b="1" kern="0" dirty="0">
              <a:solidFill>
                <a:prstClr val="white"/>
              </a:solidFill>
              <a:latin typeface="Arial" panose="020B0604020202020204" pitchFamily="34" charset="0"/>
              <a:cs typeface="Arial" panose="020B0604020202020204" pitchFamily="34" charset="0"/>
            </a:endParaRPr>
          </a:p>
        </p:txBody>
      </p:sp>
      <p:sp>
        <p:nvSpPr>
          <p:cNvPr id="6" name="Oval 5">
            <a:extLst>
              <a:ext uri="{FF2B5EF4-FFF2-40B4-BE49-F238E27FC236}">
                <a16:creationId xmlns:a16="http://schemas.microsoft.com/office/drawing/2014/main" id="{03FE699B-2454-44BF-929B-9136065CD605}"/>
              </a:ext>
            </a:extLst>
          </p:cNvPr>
          <p:cNvSpPr/>
          <p:nvPr/>
        </p:nvSpPr>
        <p:spPr>
          <a:xfrm>
            <a:off x="2505699" y="441902"/>
            <a:ext cx="548640" cy="548640"/>
          </a:xfrm>
          <a:prstGeom prst="ellipse">
            <a:avLst/>
          </a:prstGeom>
          <a:solidFill>
            <a:schemeClr val="bg1"/>
          </a:solidFill>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5E5E5"/>
                </a:solidFill>
                <a:latin typeface="Arial" panose="020B0604020202020204" pitchFamily="34" charset="0"/>
                <a:cs typeface="Arial" panose="020B0604020202020204" pitchFamily="34" charset="0"/>
              </a:rPr>
              <a:t>1</a:t>
            </a:r>
          </a:p>
        </p:txBody>
      </p:sp>
      <p:sp>
        <p:nvSpPr>
          <p:cNvPr id="7" name="Rectangle 6">
            <a:extLst>
              <a:ext uri="{FF2B5EF4-FFF2-40B4-BE49-F238E27FC236}">
                <a16:creationId xmlns:a16="http://schemas.microsoft.com/office/drawing/2014/main" id="{B1C5A068-A719-4A8D-89FD-134E047BFC1B}"/>
              </a:ext>
            </a:extLst>
          </p:cNvPr>
          <p:cNvSpPr/>
          <p:nvPr/>
        </p:nvSpPr>
        <p:spPr>
          <a:xfrm>
            <a:off x="2679496" y="1451112"/>
            <a:ext cx="6858000" cy="1188720"/>
          </a:xfrm>
          <a:prstGeom prst="rect">
            <a:avLst/>
          </a:prstGeom>
          <a:solidFill>
            <a:srgbClr val="E5E5E5"/>
          </a:solidFill>
          <a:ln w="25400" cap="flat" cmpd="sng" algn="ctr">
            <a:solidFill>
              <a:srgbClr val="E5E5E5"/>
            </a:solid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9" name="Oval 8">
            <a:extLst>
              <a:ext uri="{FF2B5EF4-FFF2-40B4-BE49-F238E27FC236}">
                <a16:creationId xmlns:a16="http://schemas.microsoft.com/office/drawing/2014/main" id="{47AAB757-AAB8-462E-9BE1-BA72378BBC87}"/>
              </a:ext>
            </a:extLst>
          </p:cNvPr>
          <p:cNvSpPr/>
          <p:nvPr/>
        </p:nvSpPr>
        <p:spPr>
          <a:xfrm>
            <a:off x="2505699" y="1795552"/>
            <a:ext cx="548640" cy="548640"/>
          </a:xfrm>
          <a:prstGeom prst="ellipse">
            <a:avLst/>
          </a:prstGeom>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5E5E5"/>
                </a:solidFill>
                <a:latin typeface="Arial" panose="020B0604020202020204" pitchFamily="34" charset="0"/>
                <a:cs typeface="Arial" panose="020B0604020202020204" pitchFamily="34" charset="0"/>
              </a:rPr>
              <a:t>2</a:t>
            </a:r>
          </a:p>
        </p:txBody>
      </p:sp>
      <p:sp>
        <p:nvSpPr>
          <p:cNvPr id="14" name="Rectangle 13">
            <a:extLst>
              <a:ext uri="{FF2B5EF4-FFF2-40B4-BE49-F238E27FC236}">
                <a16:creationId xmlns:a16="http://schemas.microsoft.com/office/drawing/2014/main" id="{5FCB39B9-1A3F-497B-B4EE-966ED1BFD01D}"/>
              </a:ext>
            </a:extLst>
          </p:cNvPr>
          <p:cNvSpPr/>
          <p:nvPr/>
        </p:nvSpPr>
        <p:spPr>
          <a:xfrm>
            <a:off x="2670221" y="2800276"/>
            <a:ext cx="6858000" cy="1188720"/>
          </a:xfrm>
          <a:prstGeom prst="rect">
            <a:avLst/>
          </a:prstGeom>
          <a:solidFill>
            <a:srgbClr val="E5E5E5"/>
          </a:solidFill>
          <a:ln w="25400" cap="flat" cmpd="sng" algn="ctr">
            <a:solidFill>
              <a:srgbClr val="E5E5E5"/>
            </a:solid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17" name="Oval 16">
            <a:extLst>
              <a:ext uri="{FF2B5EF4-FFF2-40B4-BE49-F238E27FC236}">
                <a16:creationId xmlns:a16="http://schemas.microsoft.com/office/drawing/2014/main" id="{9C1B5CC7-7221-49F0-AAEB-68D6273AAD1F}"/>
              </a:ext>
            </a:extLst>
          </p:cNvPr>
          <p:cNvSpPr/>
          <p:nvPr/>
        </p:nvSpPr>
        <p:spPr>
          <a:xfrm>
            <a:off x="2505699" y="3149202"/>
            <a:ext cx="548640" cy="548640"/>
          </a:xfrm>
          <a:prstGeom prst="ellipse">
            <a:avLst/>
          </a:prstGeom>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5E5E5"/>
                </a:solidFill>
                <a:latin typeface="Arial" panose="020B0604020202020204" pitchFamily="34" charset="0"/>
                <a:cs typeface="Arial" panose="020B0604020202020204" pitchFamily="34" charset="0"/>
              </a:rPr>
              <a:t>3</a:t>
            </a:r>
          </a:p>
        </p:txBody>
      </p:sp>
      <p:sp>
        <p:nvSpPr>
          <p:cNvPr id="18" name="TextBox 17">
            <a:extLst>
              <a:ext uri="{FF2B5EF4-FFF2-40B4-BE49-F238E27FC236}">
                <a16:creationId xmlns:a16="http://schemas.microsoft.com/office/drawing/2014/main" id="{B53536C0-7D39-4DF6-8605-0AAD2D9F6E2F}"/>
              </a:ext>
            </a:extLst>
          </p:cNvPr>
          <p:cNvSpPr txBox="1"/>
          <p:nvPr/>
        </p:nvSpPr>
        <p:spPr>
          <a:xfrm>
            <a:off x="3170078" y="2790693"/>
            <a:ext cx="64008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Marriage Rates and Gender Differences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
        <p:nvSpPr>
          <p:cNvPr id="20" name="Rectangle 19">
            <a:extLst>
              <a:ext uri="{FF2B5EF4-FFF2-40B4-BE49-F238E27FC236}">
                <a16:creationId xmlns:a16="http://schemas.microsoft.com/office/drawing/2014/main" id="{550624A6-F449-444E-9396-277070A63C92}"/>
              </a:ext>
            </a:extLst>
          </p:cNvPr>
          <p:cNvSpPr/>
          <p:nvPr/>
        </p:nvSpPr>
        <p:spPr>
          <a:xfrm>
            <a:off x="2679496" y="5498603"/>
            <a:ext cx="6858000" cy="1188720"/>
          </a:xfrm>
          <a:prstGeom prst="rect">
            <a:avLst/>
          </a:prstGeom>
          <a:solidFill>
            <a:srgbClr val="E5E5E5"/>
          </a:solidFill>
          <a:ln w="25400" cap="flat" cmpd="sng" algn="ctr">
            <a:no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22" name="Oval 21">
            <a:extLst>
              <a:ext uri="{FF2B5EF4-FFF2-40B4-BE49-F238E27FC236}">
                <a16:creationId xmlns:a16="http://schemas.microsoft.com/office/drawing/2014/main" id="{F09AF5C3-7F10-497B-BFA7-39000B22980F}"/>
              </a:ext>
            </a:extLst>
          </p:cNvPr>
          <p:cNvSpPr/>
          <p:nvPr/>
        </p:nvSpPr>
        <p:spPr>
          <a:xfrm>
            <a:off x="2531573" y="5856503"/>
            <a:ext cx="548640" cy="548640"/>
          </a:xfrm>
          <a:prstGeom prst="ellipse">
            <a:avLst/>
          </a:prstGeom>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7E6E6"/>
                </a:solidFill>
                <a:latin typeface="Arial" panose="020B0604020202020204" pitchFamily="34" charset="0"/>
                <a:cs typeface="Arial" panose="020B0604020202020204" pitchFamily="34" charset="0"/>
              </a:rPr>
              <a:t>5</a:t>
            </a:r>
          </a:p>
        </p:txBody>
      </p:sp>
      <p:sp>
        <p:nvSpPr>
          <p:cNvPr id="26" name="TextBox 25">
            <a:extLst>
              <a:ext uri="{FF2B5EF4-FFF2-40B4-BE49-F238E27FC236}">
                <a16:creationId xmlns:a16="http://schemas.microsoft.com/office/drawing/2014/main" id="{853458C9-203C-48E2-B32C-F3256BC5B2B1}"/>
              </a:ext>
            </a:extLst>
          </p:cNvPr>
          <p:cNvSpPr txBox="1"/>
          <p:nvPr/>
        </p:nvSpPr>
        <p:spPr>
          <a:xfrm>
            <a:off x="3170078" y="1217103"/>
            <a:ext cx="6400800" cy="1615827"/>
          </a:xfrm>
          <a:prstGeom prst="rect">
            <a:avLst/>
          </a:prstGeom>
          <a:noFill/>
        </p:spPr>
        <p:txBody>
          <a:bodyPr wrap="square" rtlCol="0" anchor="ctr" anchorCtr="0">
            <a:spAutoFit/>
          </a:bodyPr>
          <a:lstStyle/>
          <a:p>
            <a:pPr algn="just">
              <a:lnSpc>
                <a:spcPct val="150000"/>
              </a:lnSpc>
            </a:pPr>
            <a:endParaRPr lang="en-US" sz="2200" b="1" dirty="0">
              <a:solidFill>
                <a:prstClr val="white"/>
              </a:solidFill>
              <a:latin typeface="Arial" panose="020B0604020202020204" pitchFamily="34" charset="0"/>
              <a:cs typeface="Arial" panose="020B0604020202020204" pitchFamily="34" charset="0"/>
            </a:endParaRPr>
          </a:p>
          <a:p>
            <a:pPr algn="just">
              <a:lnSpc>
                <a:spcPct val="150000"/>
              </a:lnSpc>
            </a:pPr>
            <a:r>
              <a:rPr lang="en-US" sz="2200" b="1" dirty="0">
                <a:solidFill>
                  <a:prstClr val="white"/>
                </a:solidFill>
                <a:latin typeface="Arial" panose="020B0604020202020204" pitchFamily="34" charset="0"/>
                <a:cs typeface="Arial" panose="020B0604020202020204" pitchFamily="34" charset="0"/>
              </a:rPr>
              <a:t>Intergenerational Mobility by Race</a:t>
            </a:r>
            <a:endParaRPr lang="en-US" sz="2200" b="1" kern="0" dirty="0">
              <a:solidFill>
                <a:prstClr val="white"/>
              </a:solidFill>
              <a:latin typeface="Arial" panose="020B0604020202020204" pitchFamily="34" charset="0"/>
              <a:cs typeface="Arial" panose="020B0604020202020204" pitchFamily="34" charset="0"/>
            </a:endParaRPr>
          </a:p>
          <a:p>
            <a:pPr algn="just">
              <a:lnSpc>
                <a:spcPct val="150000"/>
              </a:lnSpc>
            </a:pPr>
            <a:endParaRPr lang="en-US" sz="2200" dirty="0">
              <a:solidFill>
                <a:prstClr val="white"/>
              </a:solidFill>
            </a:endParaRPr>
          </a:p>
        </p:txBody>
      </p:sp>
      <p:sp>
        <p:nvSpPr>
          <p:cNvPr id="27" name="Rectangle 26">
            <a:extLst>
              <a:ext uri="{FF2B5EF4-FFF2-40B4-BE49-F238E27FC236}">
                <a16:creationId xmlns:a16="http://schemas.microsoft.com/office/drawing/2014/main" id="{2C800A8A-9322-47BF-88DB-F8DE266ABD2E}"/>
              </a:ext>
            </a:extLst>
          </p:cNvPr>
          <p:cNvSpPr/>
          <p:nvPr/>
        </p:nvSpPr>
        <p:spPr>
          <a:xfrm>
            <a:off x="2666846" y="4149440"/>
            <a:ext cx="6858000" cy="1188720"/>
          </a:xfrm>
          <a:prstGeom prst="rect">
            <a:avLst/>
          </a:prstGeom>
          <a:solidFill>
            <a:srgbClr val="4F81BD"/>
          </a:solidFill>
          <a:ln w="25400" cap="flat" cmpd="sng" algn="ctr">
            <a:no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29" name="TextBox 28">
            <a:extLst>
              <a:ext uri="{FF2B5EF4-FFF2-40B4-BE49-F238E27FC236}">
                <a16:creationId xmlns:a16="http://schemas.microsoft.com/office/drawing/2014/main" id="{AA10DF66-3218-4AE3-AD3D-F4B7A2BB2621}"/>
              </a:ext>
            </a:extLst>
          </p:cNvPr>
          <p:cNvSpPr txBox="1"/>
          <p:nvPr/>
        </p:nvSpPr>
        <p:spPr>
          <a:xfrm>
            <a:off x="3170078" y="4150730"/>
            <a:ext cx="64008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Family Level </a:t>
            </a:r>
            <a:r>
              <a:rPr lang="en-US" sz="2200" b="1" dirty="0" smtClean="0">
                <a:solidFill>
                  <a:prstClr val="white"/>
                </a:solidFill>
                <a:latin typeface="Arial" panose="020B0604020202020204" pitchFamily="34" charset="0"/>
                <a:cs typeface="Arial" panose="020B0604020202020204" pitchFamily="34" charset="0"/>
              </a:rPr>
              <a:t>Explanations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
        <p:nvSpPr>
          <p:cNvPr id="30" name="Oval 29">
            <a:extLst>
              <a:ext uri="{FF2B5EF4-FFF2-40B4-BE49-F238E27FC236}">
                <a16:creationId xmlns:a16="http://schemas.microsoft.com/office/drawing/2014/main" id="{FE69CE8B-020B-4BF7-AA00-95B207A1F42D}"/>
              </a:ext>
            </a:extLst>
          </p:cNvPr>
          <p:cNvSpPr/>
          <p:nvPr/>
        </p:nvSpPr>
        <p:spPr>
          <a:xfrm>
            <a:off x="2505699" y="4502852"/>
            <a:ext cx="548640" cy="548640"/>
          </a:xfrm>
          <a:prstGeom prst="ellipse">
            <a:avLst/>
          </a:prstGeom>
          <a:ln w="38100">
            <a:solidFill>
              <a:srgbClr val="4F81BD"/>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4F81BD"/>
                </a:solidFill>
                <a:latin typeface="Arial" panose="020B0604020202020204" pitchFamily="34" charset="0"/>
                <a:cs typeface="Arial" panose="020B0604020202020204" pitchFamily="34" charset="0"/>
              </a:rPr>
              <a:t>4</a:t>
            </a:r>
          </a:p>
        </p:txBody>
      </p:sp>
      <p:sp>
        <p:nvSpPr>
          <p:cNvPr id="32" name="TextBox 31">
            <a:extLst>
              <a:ext uri="{FF2B5EF4-FFF2-40B4-BE49-F238E27FC236}">
                <a16:creationId xmlns:a16="http://schemas.microsoft.com/office/drawing/2014/main" id="{8EEED83C-B774-4BDB-B083-082F6602FF5E}"/>
              </a:ext>
            </a:extLst>
          </p:cNvPr>
          <p:cNvSpPr txBox="1"/>
          <p:nvPr/>
        </p:nvSpPr>
        <p:spPr>
          <a:xfrm>
            <a:off x="3170078" y="-142934"/>
            <a:ext cx="6400800" cy="1615827"/>
          </a:xfrm>
          <a:prstGeom prst="rect">
            <a:avLst/>
          </a:prstGeom>
          <a:noFill/>
        </p:spPr>
        <p:txBody>
          <a:bodyPr wrap="square" rtlCol="0" anchor="ctr" anchorCtr="0">
            <a:spAutoFit/>
          </a:bodyPr>
          <a:lstStyle/>
          <a:p>
            <a:pPr algn="just">
              <a:lnSpc>
                <a:spcPct val="150000"/>
              </a:lnSpc>
            </a:pPr>
            <a:endParaRPr lang="en-US" sz="2200" b="1" dirty="0">
              <a:solidFill>
                <a:srgbClr val="002060"/>
              </a:solidFill>
              <a:latin typeface="Arial" panose="020B0604020202020204" pitchFamily="34" charset="0"/>
              <a:cs typeface="Arial" panose="020B0604020202020204" pitchFamily="34" charset="0"/>
            </a:endParaRPr>
          </a:p>
          <a:p>
            <a:pPr algn="just">
              <a:lnSpc>
                <a:spcPct val="150000"/>
              </a:lnSpc>
            </a:pPr>
            <a:r>
              <a:rPr lang="en-US" sz="2200" b="1" dirty="0">
                <a:solidFill>
                  <a:prstClr val="white"/>
                </a:solidFill>
                <a:latin typeface="Arial" panose="020B0604020202020204" pitchFamily="34" charset="0"/>
                <a:cs typeface="Arial" panose="020B0604020202020204" pitchFamily="34" charset="0"/>
              </a:rPr>
              <a:t>Data and Sample Definition</a:t>
            </a:r>
            <a:endParaRPr lang="en-US" sz="2200" b="1" kern="0" dirty="0">
              <a:solidFill>
                <a:prstClr val="white"/>
              </a:solidFill>
              <a:latin typeface="Arial" panose="020B0604020202020204" pitchFamily="34" charset="0"/>
              <a:cs typeface="Arial" panose="020B0604020202020204" pitchFamily="34" charset="0"/>
            </a:endParaRPr>
          </a:p>
          <a:p>
            <a:pPr algn="just">
              <a:lnSpc>
                <a:spcPct val="150000"/>
              </a:lnSpc>
            </a:pPr>
            <a:endParaRPr lang="en-US" sz="2200" dirty="0">
              <a:solidFill>
                <a:prstClr val="black"/>
              </a:solidFill>
            </a:endParaRPr>
          </a:p>
        </p:txBody>
      </p:sp>
      <p:pic>
        <p:nvPicPr>
          <p:cNvPr id="33" name="Graphic 32" descr="Bar chart">
            <a:extLst>
              <a:ext uri="{FF2B5EF4-FFF2-40B4-BE49-F238E27FC236}">
                <a16:creationId xmlns:a16="http://schemas.microsoft.com/office/drawing/2014/main" id="{3CD8DA59-D6BF-499C-A387-B5CAAE54E20C}"/>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 xmlns:asvg="http://schemas.microsoft.com/office/drawing/2016/SVG/main" r:embed="rId3"/>
              </a:ext>
            </a:extLst>
          </a:blip>
          <a:stretch>
            <a:fillRect/>
          </a:stretch>
        </p:blipFill>
        <p:spPr>
          <a:xfrm>
            <a:off x="8489222" y="259022"/>
            <a:ext cx="914400" cy="914400"/>
          </a:xfrm>
          <a:prstGeom prst="rect">
            <a:avLst/>
          </a:prstGeom>
        </p:spPr>
      </p:pic>
      <p:pic>
        <p:nvPicPr>
          <p:cNvPr id="39" name="Graphic 38" descr="Man and Woman">
            <a:extLst>
              <a:ext uri="{FF2B5EF4-FFF2-40B4-BE49-F238E27FC236}">
                <a16:creationId xmlns:a16="http://schemas.microsoft.com/office/drawing/2014/main" id="{6EF8DE8F-5E27-49FA-8B4F-B873D56050CF}"/>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 xmlns:asvg="http://schemas.microsoft.com/office/drawing/2016/SVG/main" r:embed="rId5"/>
              </a:ext>
            </a:extLst>
          </a:blip>
          <a:stretch>
            <a:fillRect/>
          </a:stretch>
        </p:blipFill>
        <p:spPr>
          <a:xfrm>
            <a:off x="8489222" y="3065043"/>
            <a:ext cx="914400" cy="914400"/>
          </a:xfrm>
          <a:prstGeom prst="rect">
            <a:avLst/>
          </a:prstGeom>
        </p:spPr>
      </p:pic>
      <p:pic>
        <p:nvPicPr>
          <p:cNvPr id="41" name="Graphic 40" descr="Parent and Child">
            <a:extLst>
              <a:ext uri="{FF2B5EF4-FFF2-40B4-BE49-F238E27FC236}">
                <a16:creationId xmlns:a16="http://schemas.microsoft.com/office/drawing/2014/main" id="{51500DC7-04DC-4E89-A7C6-CE73C308ED01}"/>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 xmlns:asvg="http://schemas.microsoft.com/office/drawing/2016/SVG/main" r:embed="rId7"/>
              </a:ext>
            </a:extLst>
          </a:blip>
          <a:stretch>
            <a:fillRect/>
          </a:stretch>
        </p:blipFill>
        <p:spPr>
          <a:xfrm>
            <a:off x="8489222" y="4349153"/>
            <a:ext cx="914400" cy="914400"/>
          </a:xfrm>
          <a:prstGeom prst="rect">
            <a:avLst/>
          </a:prstGeom>
        </p:spPr>
      </p:pic>
      <p:pic>
        <p:nvPicPr>
          <p:cNvPr id="43" name="Graphic 42" descr="House">
            <a:extLst>
              <a:ext uri="{FF2B5EF4-FFF2-40B4-BE49-F238E27FC236}">
                <a16:creationId xmlns:a16="http://schemas.microsoft.com/office/drawing/2014/main" id="{7D74E4BB-6D25-4C21-B4AB-F781C71531DF}"/>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 xmlns:asvg="http://schemas.microsoft.com/office/drawing/2016/SVG/main" r:embed="rId9"/>
              </a:ext>
            </a:extLst>
          </a:blip>
          <a:stretch>
            <a:fillRect/>
          </a:stretch>
        </p:blipFill>
        <p:spPr>
          <a:xfrm>
            <a:off x="8489222" y="5633261"/>
            <a:ext cx="914400" cy="914400"/>
          </a:xfrm>
          <a:prstGeom prst="rect">
            <a:avLst/>
          </a:prstGeom>
        </p:spPr>
      </p:pic>
      <p:pic>
        <p:nvPicPr>
          <p:cNvPr id="31" name="Picture 30">
            <a:extLst>
              <a:ext uri="{FF2B5EF4-FFF2-40B4-BE49-F238E27FC236}">
                <a16:creationId xmlns:a16="http://schemas.microsoft.com/office/drawing/2014/main" id="{D1494E77-7495-4FA5-92BA-D0F55DA3F0EF}"/>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8489222" y="1601185"/>
            <a:ext cx="914400" cy="914400"/>
          </a:xfrm>
          <a:prstGeom prst="rect">
            <a:avLst/>
          </a:prstGeom>
        </p:spPr>
      </p:pic>
      <p:sp>
        <p:nvSpPr>
          <p:cNvPr id="24" name="TextBox 23">
            <a:extLst>
              <a:ext uri="{FF2B5EF4-FFF2-40B4-BE49-F238E27FC236}">
                <a16:creationId xmlns:a16="http://schemas.microsoft.com/office/drawing/2014/main" id="{40C618FA-B642-4B3D-B3EB-A71EAFD3F973}"/>
              </a:ext>
            </a:extLst>
          </p:cNvPr>
          <p:cNvSpPr txBox="1"/>
          <p:nvPr/>
        </p:nvSpPr>
        <p:spPr>
          <a:xfrm>
            <a:off x="3170078" y="5510768"/>
            <a:ext cx="68580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Neighborhood-Level </a:t>
            </a:r>
            <a:r>
              <a:rPr lang="en-US" sz="2200" b="1" dirty="0" smtClean="0">
                <a:solidFill>
                  <a:prstClr val="white"/>
                </a:solidFill>
                <a:latin typeface="Arial" panose="020B0604020202020204" pitchFamily="34" charset="0"/>
                <a:cs typeface="Arial" panose="020B0604020202020204" pitchFamily="34" charset="0"/>
              </a:rPr>
              <a:t>Explanations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Tree>
    <p:extLst>
      <p:ext uri="{BB962C8B-B14F-4D97-AF65-F5344CB8AC3E}">
        <p14:creationId xmlns:p14="http://schemas.microsoft.com/office/powerpoint/2010/main" val="4172860727"/>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1295400"/>
            <a:ext cx="8420100" cy="5181600"/>
          </a:xfrm>
        </p:spPr>
        <p:txBody>
          <a:bodyPr>
            <a:normAutofit/>
          </a:bodyPr>
          <a:lstStyle/>
          <a:p>
            <a:endParaRPr lang="en-US" sz="2200" dirty="0">
              <a:solidFill>
                <a:srgbClr val="000000"/>
              </a:solidFill>
              <a:latin typeface="Arial" panose="020B0604020202020204" pitchFamily="34" charset="0"/>
              <a:cs typeface="Arial" panose="020B0604020202020204" pitchFamily="34" charset="0"/>
            </a:endParaRPr>
          </a:p>
          <a:p>
            <a:r>
              <a:rPr lang="en-US" sz="2200" dirty="0">
                <a:solidFill>
                  <a:srgbClr val="000000"/>
                </a:solidFill>
                <a:latin typeface="Arial" panose="020B0604020202020204" pitchFamily="34" charset="0"/>
                <a:cs typeface="Arial" panose="020B0604020202020204" pitchFamily="34" charset="0"/>
              </a:rPr>
              <a:t>Do family-level factors (e.g., parental wealth) explain intergenerational gaps between black and white men?</a:t>
            </a:r>
          </a:p>
          <a:p>
            <a:endParaRPr lang="en-US" sz="2200" dirty="0">
              <a:solidFill>
                <a:srgbClr val="000000"/>
              </a:solidFill>
              <a:latin typeface="Arial" panose="020B0604020202020204" pitchFamily="34" charset="0"/>
              <a:cs typeface="Arial" panose="020B0604020202020204" pitchFamily="34" charset="0"/>
            </a:endParaRPr>
          </a:p>
          <a:p>
            <a:endParaRPr lang="en-US" sz="2200" dirty="0">
              <a:solidFill>
                <a:srgbClr val="000000"/>
              </a:solidFill>
              <a:latin typeface="Arial" panose="020B0604020202020204" pitchFamily="34" charset="0"/>
              <a:cs typeface="Arial" panose="020B0604020202020204" pitchFamily="34" charset="0"/>
            </a:endParaRPr>
          </a:p>
          <a:p>
            <a:r>
              <a:rPr lang="en-US" sz="2200" dirty="0">
                <a:solidFill>
                  <a:srgbClr val="000000"/>
                </a:solidFill>
                <a:latin typeface="Arial" panose="020B0604020202020204" pitchFamily="34" charset="0"/>
                <a:cs typeface="Arial" panose="020B0604020202020204" pitchFamily="34" charset="0"/>
              </a:rPr>
              <a:t>Condition on family-level characteristics to answer this question</a:t>
            </a:r>
          </a:p>
          <a:p>
            <a:endParaRPr lang="en-US" sz="2200" dirty="0">
              <a:solidFill>
                <a:srgbClr val="000000"/>
              </a:solidFill>
              <a:latin typeface="Arial" panose="020B0604020202020204" pitchFamily="34" charset="0"/>
              <a:cs typeface="Arial" panose="020B0604020202020204" pitchFamily="34" charset="0"/>
            </a:endParaRPr>
          </a:p>
        </p:txBody>
      </p:sp>
      <p:sp>
        <p:nvSpPr>
          <p:cNvPr id="9" name="Title 1"/>
          <p:cNvSpPr txBox="1">
            <a:spLocks/>
          </p:cNvSpPr>
          <p:nvPr/>
        </p:nvSpPr>
        <p:spPr>
          <a:xfrm>
            <a:off x="1524000" y="90714"/>
            <a:ext cx="9144000" cy="102076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Explaining the Black-White Intergenerational Income Gap</a:t>
            </a:r>
          </a:p>
          <a:p>
            <a:pPr>
              <a:defRPr/>
            </a:pPr>
            <a:r>
              <a:rPr lang="en-US" sz="2400" b="0" dirty="0">
                <a:solidFill>
                  <a:srgbClr val="002060"/>
                </a:solidFill>
                <a:latin typeface="Arial" panose="020B0604020202020204" pitchFamily="34" charset="0"/>
                <a:cs typeface="Arial" panose="020B0604020202020204" pitchFamily="34" charset="0"/>
              </a:rPr>
              <a:t>Parental Education, Wealth, and Family Structure</a:t>
            </a:r>
          </a:p>
        </p:txBody>
      </p:sp>
    </p:spTree>
    <p:extLst>
      <p:ext uri="{BB962C8B-B14F-4D97-AF65-F5344CB8AC3E}">
        <p14:creationId xmlns:p14="http://schemas.microsoft.com/office/powerpoint/2010/main" val="593923302"/>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1374775" y="-6350"/>
            <a:ext cx="9442450" cy="6870700"/>
            <a:chOff x="866" y="-4"/>
            <a:chExt cx="5948" cy="4328"/>
          </a:xfrm>
        </p:grpSpPr>
        <p:sp>
          <p:nvSpPr>
            <p:cNvPr id="4"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Rectangle 7"/>
            <p:cNvSpPr>
              <a:spLocks noChangeArrowheads="1"/>
            </p:cNvSpPr>
            <p:nvPr/>
          </p:nvSpPr>
          <p:spPr bwMode="auto">
            <a:xfrm>
              <a:off x="1435" y="421"/>
              <a:ext cx="5242" cy="283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Line 8"/>
            <p:cNvSpPr>
              <a:spLocks noChangeShapeType="1"/>
            </p:cNvSpPr>
            <p:nvPr/>
          </p:nvSpPr>
          <p:spPr bwMode="auto">
            <a:xfrm>
              <a:off x="1435" y="316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9"/>
            <p:cNvSpPr>
              <a:spLocks noChangeShapeType="1"/>
            </p:cNvSpPr>
            <p:nvPr/>
          </p:nvSpPr>
          <p:spPr bwMode="auto">
            <a:xfrm>
              <a:off x="1435" y="263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10"/>
            <p:cNvSpPr>
              <a:spLocks noChangeShapeType="1"/>
            </p:cNvSpPr>
            <p:nvPr/>
          </p:nvSpPr>
          <p:spPr bwMode="auto">
            <a:xfrm>
              <a:off x="1435" y="210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Line 11"/>
            <p:cNvSpPr>
              <a:spLocks noChangeShapeType="1"/>
            </p:cNvSpPr>
            <p:nvPr/>
          </p:nvSpPr>
          <p:spPr bwMode="auto">
            <a:xfrm>
              <a:off x="1435" y="157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Line 12"/>
            <p:cNvSpPr>
              <a:spLocks noChangeShapeType="1"/>
            </p:cNvSpPr>
            <p:nvPr/>
          </p:nvSpPr>
          <p:spPr bwMode="auto">
            <a:xfrm>
              <a:off x="1435" y="104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 name="Line 13"/>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 name="Rectangle 14"/>
            <p:cNvSpPr>
              <a:spLocks noChangeArrowheads="1"/>
            </p:cNvSpPr>
            <p:nvPr/>
          </p:nvSpPr>
          <p:spPr bwMode="auto">
            <a:xfrm>
              <a:off x="1532" y="774"/>
              <a:ext cx="328" cy="1858"/>
            </a:xfrm>
            <a:prstGeom prst="rect">
              <a:avLst/>
            </a:prstGeom>
            <a:solidFill>
              <a:srgbClr val="20202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6" name="Rectangle 15"/>
            <p:cNvSpPr>
              <a:spLocks noChangeArrowheads="1"/>
            </p:cNvSpPr>
            <p:nvPr/>
          </p:nvSpPr>
          <p:spPr bwMode="auto">
            <a:xfrm>
              <a:off x="2630" y="1573"/>
              <a:ext cx="328" cy="1059"/>
            </a:xfrm>
            <a:prstGeom prst="rect">
              <a:avLst/>
            </a:prstGeom>
            <a:solidFill>
              <a:srgbClr val="20202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7" name="Rectangle 16"/>
            <p:cNvSpPr>
              <a:spLocks noChangeArrowheads="1"/>
            </p:cNvSpPr>
            <p:nvPr/>
          </p:nvSpPr>
          <p:spPr bwMode="auto">
            <a:xfrm>
              <a:off x="3728" y="1645"/>
              <a:ext cx="328" cy="987"/>
            </a:xfrm>
            <a:prstGeom prst="rect">
              <a:avLst/>
            </a:prstGeom>
            <a:solidFill>
              <a:srgbClr val="20202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 name="Rectangle 17"/>
            <p:cNvSpPr>
              <a:spLocks noChangeArrowheads="1"/>
            </p:cNvSpPr>
            <p:nvPr/>
          </p:nvSpPr>
          <p:spPr bwMode="auto">
            <a:xfrm>
              <a:off x="4826" y="1674"/>
              <a:ext cx="328" cy="958"/>
            </a:xfrm>
            <a:prstGeom prst="rect">
              <a:avLst/>
            </a:prstGeom>
            <a:solidFill>
              <a:srgbClr val="20202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 name="Rectangle 18"/>
            <p:cNvSpPr>
              <a:spLocks noChangeArrowheads="1"/>
            </p:cNvSpPr>
            <p:nvPr/>
          </p:nvSpPr>
          <p:spPr bwMode="auto">
            <a:xfrm>
              <a:off x="5924" y="1750"/>
              <a:ext cx="328" cy="882"/>
            </a:xfrm>
            <a:prstGeom prst="rect">
              <a:avLst/>
            </a:prstGeom>
            <a:solidFill>
              <a:srgbClr val="20202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 name="Rectangle 24"/>
            <p:cNvSpPr>
              <a:spLocks noChangeArrowheads="1"/>
            </p:cNvSpPr>
            <p:nvPr/>
          </p:nvSpPr>
          <p:spPr bwMode="auto">
            <a:xfrm>
              <a:off x="1583" y="597"/>
              <a:ext cx="28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17.6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9" name="Rectangle 25"/>
            <p:cNvSpPr>
              <a:spLocks noChangeArrowheads="1"/>
            </p:cNvSpPr>
            <p:nvPr/>
          </p:nvSpPr>
          <p:spPr bwMode="auto">
            <a:xfrm>
              <a:off x="2681" y="1400"/>
              <a:ext cx="28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0" name="Rectangle 26"/>
            <p:cNvSpPr>
              <a:spLocks noChangeArrowheads="1"/>
            </p:cNvSpPr>
            <p:nvPr/>
          </p:nvSpPr>
          <p:spPr bwMode="auto">
            <a:xfrm>
              <a:off x="3811" y="1468"/>
              <a:ext cx="21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9.3</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1" name="Rectangle 27"/>
            <p:cNvSpPr>
              <a:spLocks noChangeArrowheads="1"/>
            </p:cNvSpPr>
            <p:nvPr/>
          </p:nvSpPr>
          <p:spPr bwMode="auto">
            <a:xfrm>
              <a:off x="4909" y="1497"/>
              <a:ext cx="21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9.1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2" name="Rectangle 28"/>
            <p:cNvSpPr>
              <a:spLocks noChangeArrowheads="1"/>
            </p:cNvSpPr>
            <p:nvPr/>
          </p:nvSpPr>
          <p:spPr bwMode="auto">
            <a:xfrm>
              <a:off x="6007" y="1573"/>
              <a:ext cx="21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8.4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6" name="Line 34"/>
            <p:cNvSpPr>
              <a:spLocks noChangeShapeType="1"/>
            </p:cNvSpPr>
            <p:nvPr/>
          </p:nvSpPr>
          <p:spPr bwMode="auto">
            <a:xfrm flipV="1">
              <a:off x="1435" y="421"/>
              <a:ext cx="0" cy="283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Line 35"/>
            <p:cNvSpPr>
              <a:spLocks noChangeShapeType="1"/>
            </p:cNvSpPr>
            <p:nvPr/>
          </p:nvSpPr>
          <p:spPr bwMode="auto">
            <a:xfrm flipH="1">
              <a:off x="1378" y="316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Rectangle 36"/>
            <p:cNvSpPr>
              <a:spLocks noChangeArrowheads="1"/>
            </p:cNvSpPr>
            <p:nvPr/>
          </p:nvSpPr>
          <p:spPr bwMode="auto">
            <a:xfrm rot="16200000">
              <a:off x="1169" y="3027"/>
              <a:ext cx="20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9" name="Line 37"/>
            <p:cNvSpPr>
              <a:spLocks noChangeShapeType="1"/>
            </p:cNvSpPr>
            <p:nvPr/>
          </p:nvSpPr>
          <p:spPr bwMode="auto">
            <a:xfrm flipH="1">
              <a:off x="1378" y="263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Rectangle 38"/>
            <p:cNvSpPr>
              <a:spLocks noChangeArrowheads="1"/>
            </p:cNvSpPr>
            <p:nvPr/>
          </p:nvSpPr>
          <p:spPr bwMode="auto">
            <a:xfrm rot="16200000">
              <a:off x="1194" y="24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 name="Line 39"/>
            <p:cNvSpPr>
              <a:spLocks noChangeShapeType="1"/>
            </p:cNvSpPr>
            <p:nvPr/>
          </p:nvSpPr>
          <p:spPr bwMode="auto">
            <a:xfrm flipH="1">
              <a:off x="1378" y="210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Rectangle 40"/>
            <p:cNvSpPr>
              <a:spLocks noChangeArrowheads="1"/>
            </p:cNvSpPr>
            <p:nvPr/>
          </p:nvSpPr>
          <p:spPr bwMode="auto">
            <a:xfrm rot="16200000">
              <a:off x="1194" y="1969"/>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4" name="Line 41"/>
            <p:cNvSpPr>
              <a:spLocks noChangeShapeType="1"/>
            </p:cNvSpPr>
            <p:nvPr/>
          </p:nvSpPr>
          <p:spPr bwMode="auto">
            <a:xfrm flipH="1">
              <a:off x="1378" y="157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Rectangle 42"/>
            <p:cNvSpPr>
              <a:spLocks noChangeArrowheads="1"/>
            </p:cNvSpPr>
            <p:nvPr/>
          </p:nvSpPr>
          <p:spPr bwMode="auto">
            <a:xfrm rot="16200000">
              <a:off x="1153" y="143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6" name="Line 43"/>
            <p:cNvSpPr>
              <a:spLocks noChangeShapeType="1"/>
            </p:cNvSpPr>
            <p:nvPr/>
          </p:nvSpPr>
          <p:spPr bwMode="auto">
            <a:xfrm flipH="1">
              <a:off x="1378" y="104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Rectangle 44"/>
            <p:cNvSpPr>
              <a:spLocks noChangeArrowheads="1"/>
            </p:cNvSpPr>
            <p:nvPr/>
          </p:nvSpPr>
          <p:spPr bwMode="auto">
            <a:xfrm rot="16200000">
              <a:off x="1153" y="90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8" name="Line 45"/>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Rectangle 46"/>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0" name="Rectangle 47"/>
            <p:cNvSpPr>
              <a:spLocks noChangeArrowheads="1"/>
            </p:cNvSpPr>
            <p:nvPr/>
          </p:nvSpPr>
          <p:spPr bwMode="auto">
            <a:xfrm rot="16200000">
              <a:off x="-92" y="1695"/>
              <a:ext cx="230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Mean Rank of White Minus 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1" name="Line 48"/>
            <p:cNvSpPr>
              <a:spLocks noChangeShapeType="1"/>
            </p:cNvSpPr>
            <p:nvPr/>
          </p:nvSpPr>
          <p:spPr bwMode="auto">
            <a:xfrm>
              <a:off x="1435" y="325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Line 49"/>
            <p:cNvSpPr>
              <a:spLocks noChangeShapeType="1"/>
            </p:cNvSpPr>
            <p:nvPr/>
          </p:nvSpPr>
          <p:spPr bwMode="auto">
            <a:xfrm>
              <a:off x="1860" y="3258"/>
              <a:ext cx="0" cy="6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Rectangle 50"/>
            <p:cNvSpPr>
              <a:spLocks noChangeArrowheads="1"/>
            </p:cNvSpPr>
            <p:nvPr/>
          </p:nvSpPr>
          <p:spPr bwMode="auto">
            <a:xfrm>
              <a:off x="1684" y="3348"/>
              <a:ext cx="42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None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4" name="Line 51"/>
            <p:cNvSpPr>
              <a:spLocks noChangeShapeType="1"/>
            </p:cNvSpPr>
            <p:nvPr/>
          </p:nvSpPr>
          <p:spPr bwMode="auto">
            <a:xfrm>
              <a:off x="2958" y="3258"/>
              <a:ext cx="0" cy="6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Rectangle 52"/>
            <p:cNvSpPr>
              <a:spLocks noChangeArrowheads="1"/>
            </p:cNvSpPr>
            <p:nvPr/>
          </p:nvSpPr>
          <p:spPr bwMode="auto">
            <a:xfrm>
              <a:off x="2677" y="3348"/>
              <a:ext cx="6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 Inc.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6" name="Line 53"/>
            <p:cNvSpPr>
              <a:spLocks noChangeShapeType="1"/>
            </p:cNvSpPr>
            <p:nvPr/>
          </p:nvSpPr>
          <p:spPr bwMode="auto">
            <a:xfrm>
              <a:off x="4056" y="3258"/>
              <a:ext cx="0" cy="6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Rectangle 54"/>
            <p:cNvSpPr>
              <a:spLocks noChangeArrowheads="1"/>
            </p:cNvSpPr>
            <p:nvPr/>
          </p:nvSpPr>
          <p:spPr bwMode="auto">
            <a:xfrm>
              <a:off x="3797" y="3348"/>
              <a:ext cx="59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 Inc.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8" name="Rectangle 55"/>
            <p:cNvSpPr>
              <a:spLocks noChangeArrowheads="1"/>
            </p:cNvSpPr>
            <p:nvPr/>
          </p:nvSpPr>
          <p:spPr bwMode="auto">
            <a:xfrm>
              <a:off x="3685" y="3499"/>
              <a:ext cx="81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+Two-Par.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9" name="Line 56"/>
            <p:cNvSpPr>
              <a:spLocks noChangeShapeType="1"/>
            </p:cNvSpPr>
            <p:nvPr/>
          </p:nvSpPr>
          <p:spPr bwMode="auto">
            <a:xfrm>
              <a:off x="5154" y="3258"/>
              <a:ext cx="0" cy="6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Rectangle 57"/>
            <p:cNvSpPr>
              <a:spLocks noChangeArrowheads="1"/>
            </p:cNvSpPr>
            <p:nvPr/>
          </p:nvSpPr>
          <p:spPr bwMode="auto">
            <a:xfrm>
              <a:off x="4895" y="3348"/>
              <a:ext cx="59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 Inc.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2" name="Rectangle 58"/>
            <p:cNvSpPr>
              <a:spLocks noChangeArrowheads="1"/>
            </p:cNvSpPr>
            <p:nvPr/>
          </p:nvSpPr>
          <p:spPr bwMode="auto">
            <a:xfrm>
              <a:off x="4805" y="3499"/>
              <a:ext cx="76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+Two-Par.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13" name="Rectangle 59"/>
            <p:cNvSpPr>
              <a:spLocks noChangeArrowheads="1"/>
            </p:cNvSpPr>
            <p:nvPr/>
          </p:nvSpPr>
          <p:spPr bwMode="auto">
            <a:xfrm>
              <a:off x="4916" y="3647"/>
              <a:ext cx="54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+Educ.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19" name="Line 60"/>
            <p:cNvSpPr>
              <a:spLocks noChangeShapeType="1"/>
            </p:cNvSpPr>
            <p:nvPr/>
          </p:nvSpPr>
          <p:spPr bwMode="auto">
            <a:xfrm>
              <a:off x="6252" y="3258"/>
              <a:ext cx="0" cy="6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 name="Rectangle 61"/>
            <p:cNvSpPr>
              <a:spLocks noChangeArrowheads="1"/>
            </p:cNvSpPr>
            <p:nvPr/>
          </p:nvSpPr>
          <p:spPr bwMode="auto">
            <a:xfrm>
              <a:off x="5993" y="3348"/>
              <a:ext cx="59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 Inc.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21" name="Rectangle 62"/>
            <p:cNvSpPr>
              <a:spLocks noChangeArrowheads="1"/>
            </p:cNvSpPr>
            <p:nvPr/>
          </p:nvSpPr>
          <p:spPr bwMode="auto">
            <a:xfrm>
              <a:off x="5903" y="3499"/>
              <a:ext cx="76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+Two-Par.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22" name="Rectangle 63"/>
            <p:cNvSpPr>
              <a:spLocks noChangeArrowheads="1"/>
            </p:cNvSpPr>
            <p:nvPr/>
          </p:nvSpPr>
          <p:spPr bwMode="auto">
            <a:xfrm>
              <a:off x="6014" y="3647"/>
              <a:ext cx="54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+Educ.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23" name="Rectangle 64"/>
            <p:cNvSpPr>
              <a:spLocks noChangeArrowheads="1"/>
            </p:cNvSpPr>
            <p:nvPr/>
          </p:nvSpPr>
          <p:spPr bwMode="auto">
            <a:xfrm>
              <a:off x="5968" y="3798"/>
              <a:ext cx="63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+Wealth</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24" name="Rectangle 65"/>
            <p:cNvSpPr>
              <a:spLocks noChangeArrowheads="1"/>
            </p:cNvSpPr>
            <p:nvPr/>
          </p:nvSpPr>
          <p:spPr bwMode="auto">
            <a:xfrm>
              <a:off x="4034" y="3989"/>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25" name="Rectangle 66"/>
            <p:cNvSpPr>
              <a:spLocks noChangeArrowheads="1"/>
            </p:cNvSpPr>
            <p:nvPr/>
          </p:nvSpPr>
          <p:spPr bwMode="auto">
            <a:xfrm>
              <a:off x="5424" y="551"/>
              <a:ext cx="1202"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6" name="Rectangle 67"/>
            <p:cNvSpPr>
              <a:spLocks noChangeArrowheads="1"/>
            </p:cNvSpPr>
            <p:nvPr/>
          </p:nvSpPr>
          <p:spPr bwMode="auto">
            <a:xfrm>
              <a:off x="5435" y="565"/>
              <a:ext cx="561" cy="148"/>
            </a:xfrm>
            <a:prstGeom prst="rect">
              <a:avLst/>
            </a:prstGeom>
            <a:solidFill>
              <a:srgbClr val="20202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9" name="Rectangle 69"/>
            <p:cNvSpPr>
              <a:spLocks noChangeArrowheads="1"/>
            </p:cNvSpPr>
            <p:nvPr/>
          </p:nvSpPr>
          <p:spPr bwMode="auto">
            <a:xfrm>
              <a:off x="6086" y="562"/>
              <a:ext cx="396"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Male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31" name="Rectangle 71"/>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
        <p:nvSpPr>
          <p:cNvPr id="488" name="AutoShape 245"/>
          <p:cNvSpPr>
            <a:spLocks noChangeAspect="1" noChangeArrowheads="1" noTextEdit="1"/>
          </p:cNvSpPr>
          <p:nvPr/>
        </p:nvSpPr>
        <p:spPr bwMode="auto">
          <a:xfrm>
            <a:off x="3425127" y="542925"/>
            <a:ext cx="94297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7" name="Rectangle 485"/>
          <p:cNvSpPr>
            <a:spLocks noChangeArrowheads="1"/>
          </p:cNvSpPr>
          <p:nvPr/>
        </p:nvSpPr>
        <p:spPr bwMode="auto">
          <a:xfrm>
            <a:off x="6392863" y="200025"/>
            <a:ext cx="246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600" b="0" i="0" u="none" strike="noStrike" kern="1200" cap="none" spc="0" normalizeH="0" baseline="0" noProof="0">
                <a:ln>
                  <a:noFill/>
                </a:ln>
                <a:solidFill>
                  <a:srgbClr val="1E2D53"/>
                </a:solidFill>
                <a:effectLst/>
                <a:uLnTx/>
                <a:uFillTx/>
                <a:latin typeface="Arial" panose="020B0604020202020204" pitchFamily="34" charset="0"/>
                <a:ea typeface="+mn-ea"/>
                <a:cs typeface="+mn-cs"/>
              </a:rPr>
              <a:t> </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 name="Rectangle 243"/>
          <p:cNvSpPr>
            <a:spLocks noChangeArrowheads="1"/>
          </p:cNvSpPr>
          <p:nvPr/>
        </p:nvSpPr>
        <p:spPr bwMode="auto">
          <a:xfrm>
            <a:off x="6392863" y="204788"/>
            <a:ext cx="246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600" b="0" i="0" u="none" strike="noStrike" kern="1200" cap="none" spc="0" normalizeH="0" baseline="0" noProof="0">
                <a:ln>
                  <a:noFill/>
                </a:ln>
                <a:solidFill>
                  <a:srgbClr val="1E2D53"/>
                </a:solidFill>
                <a:effectLst/>
                <a:uLnTx/>
                <a:uFillTx/>
                <a:latin typeface="Arial" panose="020B0604020202020204" pitchFamily="34" charset="0"/>
                <a:ea typeface="+mn-ea"/>
                <a:cs typeface="+mn-cs"/>
              </a:rPr>
              <a:t> </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 name="TextBox 92"/>
          <p:cNvSpPr txBox="1"/>
          <p:nvPr/>
        </p:nvSpPr>
        <p:spPr>
          <a:xfrm>
            <a:off x="1524134" y="87875"/>
            <a:ext cx="9143867" cy="646331"/>
          </a:xfrm>
          <a:prstGeom prst="rect">
            <a:avLst/>
          </a:prstGeom>
          <a:noFill/>
        </p:spPr>
        <p:txBody>
          <a:bodyPr wrap="square" rtlCol="0">
            <a:spAutoFit/>
          </a:bodyPr>
          <a:lstStyle/>
          <a:p>
            <a:pPr lvl="0" algn="ctr">
              <a:defRPr/>
            </a:pPr>
            <a:r>
              <a:rPr lang="en-US" b="1" kern="0" dirty="0">
                <a:solidFill>
                  <a:srgbClr val="1E2D53"/>
                </a:solidFill>
                <a:latin typeface="Arial"/>
                <a:cs typeface="Arial"/>
              </a:rPr>
              <a:t>Effects of Family-Level Factors on the Black-White Income Gap</a:t>
            </a:r>
          </a:p>
          <a:p>
            <a:pPr lvl="0" algn="ctr">
              <a:defRPr/>
            </a:pPr>
            <a:r>
              <a:rPr kumimoji="0" lang="en-US" sz="1800" i="0" u="none" strike="noStrike" kern="0" cap="none" spc="0" normalizeH="0" baseline="0" noProof="0" dirty="0">
                <a:ln>
                  <a:noFill/>
                </a:ln>
                <a:solidFill>
                  <a:srgbClr val="1E2D53"/>
                </a:solidFill>
                <a:effectLst/>
                <a:uLnTx/>
                <a:uFillTx/>
                <a:latin typeface="Arial"/>
                <a:ea typeface="+mn-ea"/>
                <a:cs typeface="Arial"/>
              </a:rPr>
              <a:t>Children with Parents at 25</a:t>
            </a:r>
            <a:r>
              <a:rPr kumimoji="0" lang="en-US" sz="1800" i="0" u="none" strike="noStrike" kern="0" cap="none" spc="0" normalizeH="0" baseline="30000" noProof="0" dirty="0">
                <a:ln>
                  <a:noFill/>
                </a:ln>
                <a:solidFill>
                  <a:srgbClr val="1E2D53"/>
                </a:solidFill>
                <a:effectLst/>
                <a:uLnTx/>
                <a:uFillTx/>
                <a:latin typeface="Arial"/>
                <a:ea typeface="+mn-ea"/>
                <a:cs typeface="Arial"/>
              </a:rPr>
              <a:t>th</a:t>
            </a:r>
            <a:r>
              <a:rPr kumimoji="0" lang="en-US" sz="1800" i="0" u="none" strike="noStrike" kern="0" cap="none" spc="0" normalizeH="0" noProof="0" dirty="0">
                <a:ln>
                  <a:noFill/>
                </a:ln>
                <a:solidFill>
                  <a:srgbClr val="1E2D53"/>
                </a:solidFill>
                <a:effectLst/>
                <a:uLnTx/>
                <a:uFillTx/>
                <a:latin typeface="Arial"/>
                <a:ea typeface="+mn-ea"/>
                <a:cs typeface="Arial"/>
              </a:rPr>
              <a:t> Percentile</a:t>
            </a:r>
            <a:endParaRPr kumimoji="0" lang="en-US" sz="1800" i="0" u="none" strike="noStrike" kern="0" cap="none" spc="0" normalizeH="0" baseline="0" noProof="0" dirty="0">
              <a:ln>
                <a:noFill/>
              </a:ln>
              <a:solidFill>
                <a:srgbClr val="1E2D53"/>
              </a:solidFill>
              <a:effectLst/>
              <a:uLnTx/>
              <a:uFillTx/>
              <a:latin typeface="Arial"/>
              <a:ea typeface="+mn-ea"/>
              <a:cs typeface="Arial"/>
            </a:endParaRPr>
          </a:p>
        </p:txBody>
      </p:sp>
      <p:sp>
        <p:nvSpPr>
          <p:cNvPr id="509" name="Rectangle 65"/>
          <p:cNvSpPr>
            <a:spLocks noChangeArrowheads="1"/>
          </p:cNvSpPr>
          <p:nvPr/>
        </p:nvSpPr>
        <p:spPr bwMode="auto">
          <a:xfrm>
            <a:off x="6403975" y="6838950"/>
            <a:ext cx="1778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5" name="Rectangle 71"/>
          <p:cNvSpPr>
            <a:spLocks noChangeArrowheads="1"/>
          </p:cNvSpPr>
          <p:nvPr/>
        </p:nvSpPr>
        <p:spPr bwMode="auto">
          <a:xfrm>
            <a:off x="6392863" y="220663"/>
            <a:ext cx="246063" cy="49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800" b="0" i="0" u="none" strike="noStrike" cap="none" normalizeH="0" baseline="0" dirty="0">
                <a:ln>
                  <a:noFill/>
                </a:ln>
                <a:solidFill>
                  <a:srgbClr val="1E2D53"/>
                </a:solidFill>
                <a:effectLst/>
                <a:latin typeface="Arial" panose="020B0604020202020204" pitchFamily="34" charset="0"/>
              </a:rPr>
              <a:t> </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65" name="Rectangle 64"/>
          <p:cNvSpPr>
            <a:spLocks noChangeArrowheads="1"/>
          </p:cNvSpPr>
          <p:nvPr/>
        </p:nvSpPr>
        <p:spPr bwMode="auto">
          <a:xfrm>
            <a:off x="1310840" y="5318259"/>
            <a:ext cx="92333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Controls:</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836165840"/>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1374775" y="-6350"/>
            <a:ext cx="9442450" cy="6870700"/>
            <a:chOff x="866" y="-4"/>
            <a:chExt cx="5948" cy="4328"/>
          </a:xfrm>
        </p:grpSpPr>
        <p:sp>
          <p:nvSpPr>
            <p:cNvPr id="4"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Rectangle 7"/>
            <p:cNvSpPr>
              <a:spLocks noChangeArrowheads="1"/>
            </p:cNvSpPr>
            <p:nvPr/>
          </p:nvSpPr>
          <p:spPr bwMode="auto">
            <a:xfrm>
              <a:off x="1435" y="421"/>
              <a:ext cx="5242" cy="283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Line 8"/>
            <p:cNvSpPr>
              <a:spLocks noChangeShapeType="1"/>
            </p:cNvSpPr>
            <p:nvPr/>
          </p:nvSpPr>
          <p:spPr bwMode="auto">
            <a:xfrm>
              <a:off x="1435" y="316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9"/>
            <p:cNvSpPr>
              <a:spLocks noChangeShapeType="1"/>
            </p:cNvSpPr>
            <p:nvPr/>
          </p:nvSpPr>
          <p:spPr bwMode="auto">
            <a:xfrm>
              <a:off x="1435" y="263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10"/>
            <p:cNvSpPr>
              <a:spLocks noChangeShapeType="1"/>
            </p:cNvSpPr>
            <p:nvPr/>
          </p:nvSpPr>
          <p:spPr bwMode="auto">
            <a:xfrm>
              <a:off x="1435" y="210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Line 11"/>
            <p:cNvSpPr>
              <a:spLocks noChangeShapeType="1"/>
            </p:cNvSpPr>
            <p:nvPr/>
          </p:nvSpPr>
          <p:spPr bwMode="auto">
            <a:xfrm>
              <a:off x="1435" y="157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Line 12"/>
            <p:cNvSpPr>
              <a:spLocks noChangeShapeType="1"/>
            </p:cNvSpPr>
            <p:nvPr/>
          </p:nvSpPr>
          <p:spPr bwMode="auto">
            <a:xfrm>
              <a:off x="1435" y="104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 name="Line 13"/>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 name="Rectangle 14"/>
            <p:cNvSpPr>
              <a:spLocks noChangeArrowheads="1"/>
            </p:cNvSpPr>
            <p:nvPr/>
          </p:nvSpPr>
          <p:spPr bwMode="auto">
            <a:xfrm>
              <a:off x="1532" y="774"/>
              <a:ext cx="328" cy="1858"/>
            </a:xfrm>
            <a:prstGeom prst="rect">
              <a:avLst/>
            </a:prstGeom>
            <a:solidFill>
              <a:srgbClr val="20202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6" name="Rectangle 15"/>
            <p:cNvSpPr>
              <a:spLocks noChangeArrowheads="1"/>
            </p:cNvSpPr>
            <p:nvPr/>
          </p:nvSpPr>
          <p:spPr bwMode="auto">
            <a:xfrm>
              <a:off x="2630" y="1573"/>
              <a:ext cx="328" cy="1059"/>
            </a:xfrm>
            <a:prstGeom prst="rect">
              <a:avLst/>
            </a:prstGeom>
            <a:solidFill>
              <a:srgbClr val="20202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7" name="Rectangle 16"/>
            <p:cNvSpPr>
              <a:spLocks noChangeArrowheads="1"/>
            </p:cNvSpPr>
            <p:nvPr/>
          </p:nvSpPr>
          <p:spPr bwMode="auto">
            <a:xfrm>
              <a:off x="3728" y="1645"/>
              <a:ext cx="328" cy="987"/>
            </a:xfrm>
            <a:prstGeom prst="rect">
              <a:avLst/>
            </a:prstGeom>
            <a:solidFill>
              <a:srgbClr val="20202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 name="Rectangle 17"/>
            <p:cNvSpPr>
              <a:spLocks noChangeArrowheads="1"/>
            </p:cNvSpPr>
            <p:nvPr/>
          </p:nvSpPr>
          <p:spPr bwMode="auto">
            <a:xfrm>
              <a:off x="4826" y="1674"/>
              <a:ext cx="328" cy="958"/>
            </a:xfrm>
            <a:prstGeom prst="rect">
              <a:avLst/>
            </a:prstGeom>
            <a:solidFill>
              <a:srgbClr val="20202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 name="Rectangle 18"/>
            <p:cNvSpPr>
              <a:spLocks noChangeArrowheads="1"/>
            </p:cNvSpPr>
            <p:nvPr/>
          </p:nvSpPr>
          <p:spPr bwMode="auto">
            <a:xfrm>
              <a:off x="5924" y="1750"/>
              <a:ext cx="328" cy="882"/>
            </a:xfrm>
            <a:prstGeom prst="rect">
              <a:avLst/>
            </a:prstGeom>
            <a:solidFill>
              <a:srgbClr val="20202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 name="Rectangle 19"/>
            <p:cNvSpPr>
              <a:spLocks noChangeArrowheads="1"/>
            </p:cNvSpPr>
            <p:nvPr/>
          </p:nvSpPr>
          <p:spPr bwMode="auto">
            <a:xfrm>
              <a:off x="1860" y="2128"/>
              <a:ext cx="331" cy="504"/>
            </a:xfrm>
            <a:prstGeom prst="rect">
              <a:avLst/>
            </a:prstGeom>
            <a:solidFill>
              <a:srgbClr val="EB6600"/>
            </a:solidFill>
            <a:ln w="11113">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 name="Rectangle 20"/>
            <p:cNvSpPr>
              <a:spLocks noChangeArrowheads="1"/>
            </p:cNvSpPr>
            <p:nvPr/>
          </p:nvSpPr>
          <p:spPr bwMode="auto">
            <a:xfrm>
              <a:off x="4056" y="2632"/>
              <a:ext cx="331" cy="183"/>
            </a:xfrm>
            <a:prstGeom prst="rect">
              <a:avLst/>
            </a:prstGeom>
            <a:solidFill>
              <a:srgbClr val="EB6600"/>
            </a:solidFill>
            <a:ln w="11113">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 name="Rectangle 21"/>
            <p:cNvSpPr>
              <a:spLocks noChangeArrowheads="1"/>
            </p:cNvSpPr>
            <p:nvPr/>
          </p:nvSpPr>
          <p:spPr bwMode="auto">
            <a:xfrm>
              <a:off x="5154" y="2632"/>
              <a:ext cx="331" cy="205"/>
            </a:xfrm>
            <a:prstGeom prst="rect">
              <a:avLst/>
            </a:prstGeom>
            <a:solidFill>
              <a:srgbClr val="EB6600"/>
            </a:solidFill>
            <a:ln w="11113">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 name="Rectangle 22"/>
            <p:cNvSpPr>
              <a:spLocks noChangeArrowheads="1"/>
            </p:cNvSpPr>
            <p:nvPr/>
          </p:nvSpPr>
          <p:spPr bwMode="auto">
            <a:xfrm>
              <a:off x="2958" y="2632"/>
              <a:ext cx="331" cy="212"/>
            </a:xfrm>
            <a:prstGeom prst="rect">
              <a:avLst/>
            </a:prstGeom>
            <a:solidFill>
              <a:srgbClr val="EB6600"/>
            </a:solidFill>
            <a:ln w="11113">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 name="Rectangle 23"/>
            <p:cNvSpPr>
              <a:spLocks noChangeArrowheads="1"/>
            </p:cNvSpPr>
            <p:nvPr/>
          </p:nvSpPr>
          <p:spPr bwMode="auto">
            <a:xfrm>
              <a:off x="6252" y="2632"/>
              <a:ext cx="331" cy="244"/>
            </a:xfrm>
            <a:prstGeom prst="rect">
              <a:avLst/>
            </a:prstGeom>
            <a:solidFill>
              <a:srgbClr val="EB6600"/>
            </a:solidFill>
            <a:ln w="11113">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 name="Rectangle 24"/>
            <p:cNvSpPr>
              <a:spLocks noChangeArrowheads="1"/>
            </p:cNvSpPr>
            <p:nvPr/>
          </p:nvSpPr>
          <p:spPr bwMode="auto">
            <a:xfrm>
              <a:off x="1583" y="597"/>
              <a:ext cx="28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17.6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9" name="Rectangle 25"/>
            <p:cNvSpPr>
              <a:spLocks noChangeArrowheads="1"/>
            </p:cNvSpPr>
            <p:nvPr/>
          </p:nvSpPr>
          <p:spPr bwMode="auto">
            <a:xfrm>
              <a:off x="2681" y="1400"/>
              <a:ext cx="28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0" name="Rectangle 26"/>
            <p:cNvSpPr>
              <a:spLocks noChangeArrowheads="1"/>
            </p:cNvSpPr>
            <p:nvPr/>
          </p:nvSpPr>
          <p:spPr bwMode="auto">
            <a:xfrm>
              <a:off x="3811" y="1468"/>
              <a:ext cx="21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9.3</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1" name="Rectangle 27"/>
            <p:cNvSpPr>
              <a:spLocks noChangeArrowheads="1"/>
            </p:cNvSpPr>
            <p:nvPr/>
          </p:nvSpPr>
          <p:spPr bwMode="auto">
            <a:xfrm>
              <a:off x="4909" y="1497"/>
              <a:ext cx="21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9.1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2" name="Rectangle 28"/>
            <p:cNvSpPr>
              <a:spLocks noChangeArrowheads="1"/>
            </p:cNvSpPr>
            <p:nvPr/>
          </p:nvSpPr>
          <p:spPr bwMode="auto">
            <a:xfrm>
              <a:off x="6007" y="1573"/>
              <a:ext cx="21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8.4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3" name="Rectangle 29"/>
            <p:cNvSpPr>
              <a:spLocks noChangeArrowheads="1"/>
            </p:cNvSpPr>
            <p:nvPr/>
          </p:nvSpPr>
          <p:spPr bwMode="auto">
            <a:xfrm>
              <a:off x="1943" y="1954"/>
              <a:ext cx="21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4.8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4" name="Rectangle 30"/>
            <p:cNvSpPr>
              <a:spLocks noChangeArrowheads="1"/>
            </p:cNvSpPr>
            <p:nvPr/>
          </p:nvSpPr>
          <p:spPr bwMode="auto">
            <a:xfrm>
              <a:off x="4121" y="2458"/>
              <a:ext cx="25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-1.7</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5" name="Rectangle 31"/>
            <p:cNvSpPr>
              <a:spLocks noChangeArrowheads="1"/>
            </p:cNvSpPr>
            <p:nvPr/>
          </p:nvSpPr>
          <p:spPr bwMode="auto">
            <a:xfrm>
              <a:off x="5219" y="2458"/>
              <a:ext cx="25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-1.9</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2" name="Rectangle 32"/>
            <p:cNvSpPr>
              <a:spLocks noChangeArrowheads="1"/>
            </p:cNvSpPr>
            <p:nvPr/>
          </p:nvSpPr>
          <p:spPr bwMode="auto">
            <a:xfrm>
              <a:off x="3023" y="2458"/>
              <a:ext cx="25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4" name="Rectangle 33"/>
            <p:cNvSpPr>
              <a:spLocks noChangeArrowheads="1"/>
            </p:cNvSpPr>
            <p:nvPr/>
          </p:nvSpPr>
          <p:spPr bwMode="auto">
            <a:xfrm>
              <a:off x="6317" y="2458"/>
              <a:ext cx="25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-2.3</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6" name="Line 34"/>
            <p:cNvSpPr>
              <a:spLocks noChangeShapeType="1"/>
            </p:cNvSpPr>
            <p:nvPr/>
          </p:nvSpPr>
          <p:spPr bwMode="auto">
            <a:xfrm flipV="1">
              <a:off x="1435" y="421"/>
              <a:ext cx="0" cy="283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Line 35"/>
            <p:cNvSpPr>
              <a:spLocks noChangeShapeType="1"/>
            </p:cNvSpPr>
            <p:nvPr/>
          </p:nvSpPr>
          <p:spPr bwMode="auto">
            <a:xfrm flipH="1">
              <a:off x="1378" y="316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Rectangle 36"/>
            <p:cNvSpPr>
              <a:spLocks noChangeArrowheads="1"/>
            </p:cNvSpPr>
            <p:nvPr/>
          </p:nvSpPr>
          <p:spPr bwMode="auto">
            <a:xfrm rot="16200000">
              <a:off x="1169" y="3027"/>
              <a:ext cx="20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9" name="Line 37"/>
            <p:cNvSpPr>
              <a:spLocks noChangeShapeType="1"/>
            </p:cNvSpPr>
            <p:nvPr/>
          </p:nvSpPr>
          <p:spPr bwMode="auto">
            <a:xfrm flipH="1">
              <a:off x="1378" y="263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Rectangle 38"/>
            <p:cNvSpPr>
              <a:spLocks noChangeArrowheads="1"/>
            </p:cNvSpPr>
            <p:nvPr/>
          </p:nvSpPr>
          <p:spPr bwMode="auto">
            <a:xfrm rot="16200000">
              <a:off x="1194" y="24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 name="Line 39"/>
            <p:cNvSpPr>
              <a:spLocks noChangeShapeType="1"/>
            </p:cNvSpPr>
            <p:nvPr/>
          </p:nvSpPr>
          <p:spPr bwMode="auto">
            <a:xfrm flipH="1">
              <a:off x="1378" y="210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Rectangle 40"/>
            <p:cNvSpPr>
              <a:spLocks noChangeArrowheads="1"/>
            </p:cNvSpPr>
            <p:nvPr/>
          </p:nvSpPr>
          <p:spPr bwMode="auto">
            <a:xfrm rot="16200000">
              <a:off x="1194" y="1969"/>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4" name="Line 41"/>
            <p:cNvSpPr>
              <a:spLocks noChangeShapeType="1"/>
            </p:cNvSpPr>
            <p:nvPr/>
          </p:nvSpPr>
          <p:spPr bwMode="auto">
            <a:xfrm flipH="1">
              <a:off x="1378" y="157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Rectangle 42"/>
            <p:cNvSpPr>
              <a:spLocks noChangeArrowheads="1"/>
            </p:cNvSpPr>
            <p:nvPr/>
          </p:nvSpPr>
          <p:spPr bwMode="auto">
            <a:xfrm rot="16200000">
              <a:off x="1153" y="143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6" name="Line 43"/>
            <p:cNvSpPr>
              <a:spLocks noChangeShapeType="1"/>
            </p:cNvSpPr>
            <p:nvPr/>
          </p:nvSpPr>
          <p:spPr bwMode="auto">
            <a:xfrm flipH="1">
              <a:off x="1378" y="104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Rectangle 44"/>
            <p:cNvSpPr>
              <a:spLocks noChangeArrowheads="1"/>
            </p:cNvSpPr>
            <p:nvPr/>
          </p:nvSpPr>
          <p:spPr bwMode="auto">
            <a:xfrm rot="16200000">
              <a:off x="1153" y="90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8" name="Line 45"/>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Rectangle 46"/>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0" name="Rectangle 47"/>
            <p:cNvSpPr>
              <a:spLocks noChangeArrowheads="1"/>
            </p:cNvSpPr>
            <p:nvPr/>
          </p:nvSpPr>
          <p:spPr bwMode="auto">
            <a:xfrm rot="16200000">
              <a:off x="-92" y="1695"/>
              <a:ext cx="230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Mean Rank of White Minus 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1" name="Line 48"/>
            <p:cNvSpPr>
              <a:spLocks noChangeShapeType="1"/>
            </p:cNvSpPr>
            <p:nvPr/>
          </p:nvSpPr>
          <p:spPr bwMode="auto">
            <a:xfrm>
              <a:off x="1435" y="325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Line 49"/>
            <p:cNvSpPr>
              <a:spLocks noChangeShapeType="1"/>
            </p:cNvSpPr>
            <p:nvPr/>
          </p:nvSpPr>
          <p:spPr bwMode="auto">
            <a:xfrm>
              <a:off x="1860" y="3258"/>
              <a:ext cx="0" cy="6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Rectangle 50"/>
            <p:cNvSpPr>
              <a:spLocks noChangeArrowheads="1"/>
            </p:cNvSpPr>
            <p:nvPr/>
          </p:nvSpPr>
          <p:spPr bwMode="auto">
            <a:xfrm>
              <a:off x="1684" y="3348"/>
              <a:ext cx="42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None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4" name="Line 51"/>
            <p:cNvSpPr>
              <a:spLocks noChangeShapeType="1"/>
            </p:cNvSpPr>
            <p:nvPr/>
          </p:nvSpPr>
          <p:spPr bwMode="auto">
            <a:xfrm>
              <a:off x="2958" y="3258"/>
              <a:ext cx="0" cy="6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Rectangle 52"/>
            <p:cNvSpPr>
              <a:spLocks noChangeArrowheads="1"/>
            </p:cNvSpPr>
            <p:nvPr/>
          </p:nvSpPr>
          <p:spPr bwMode="auto">
            <a:xfrm>
              <a:off x="2677" y="3348"/>
              <a:ext cx="6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 Inc.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6" name="Line 53"/>
            <p:cNvSpPr>
              <a:spLocks noChangeShapeType="1"/>
            </p:cNvSpPr>
            <p:nvPr/>
          </p:nvSpPr>
          <p:spPr bwMode="auto">
            <a:xfrm>
              <a:off x="4056" y="3258"/>
              <a:ext cx="0" cy="6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Rectangle 54"/>
            <p:cNvSpPr>
              <a:spLocks noChangeArrowheads="1"/>
            </p:cNvSpPr>
            <p:nvPr/>
          </p:nvSpPr>
          <p:spPr bwMode="auto">
            <a:xfrm>
              <a:off x="3797" y="3348"/>
              <a:ext cx="59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 Inc.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8" name="Rectangle 55"/>
            <p:cNvSpPr>
              <a:spLocks noChangeArrowheads="1"/>
            </p:cNvSpPr>
            <p:nvPr/>
          </p:nvSpPr>
          <p:spPr bwMode="auto">
            <a:xfrm>
              <a:off x="3685" y="3499"/>
              <a:ext cx="81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+Two-Par.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9" name="Line 56"/>
            <p:cNvSpPr>
              <a:spLocks noChangeShapeType="1"/>
            </p:cNvSpPr>
            <p:nvPr/>
          </p:nvSpPr>
          <p:spPr bwMode="auto">
            <a:xfrm>
              <a:off x="5154" y="3258"/>
              <a:ext cx="0" cy="6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Rectangle 57"/>
            <p:cNvSpPr>
              <a:spLocks noChangeArrowheads="1"/>
            </p:cNvSpPr>
            <p:nvPr/>
          </p:nvSpPr>
          <p:spPr bwMode="auto">
            <a:xfrm>
              <a:off x="4895" y="3348"/>
              <a:ext cx="59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 Inc.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2" name="Rectangle 58"/>
            <p:cNvSpPr>
              <a:spLocks noChangeArrowheads="1"/>
            </p:cNvSpPr>
            <p:nvPr/>
          </p:nvSpPr>
          <p:spPr bwMode="auto">
            <a:xfrm>
              <a:off x="4805" y="3499"/>
              <a:ext cx="76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+Two-Par.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13" name="Rectangle 59"/>
            <p:cNvSpPr>
              <a:spLocks noChangeArrowheads="1"/>
            </p:cNvSpPr>
            <p:nvPr/>
          </p:nvSpPr>
          <p:spPr bwMode="auto">
            <a:xfrm>
              <a:off x="4916" y="3647"/>
              <a:ext cx="54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+Educ.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19" name="Line 60"/>
            <p:cNvSpPr>
              <a:spLocks noChangeShapeType="1"/>
            </p:cNvSpPr>
            <p:nvPr/>
          </p:nvSpPr>
          <p:spPr bwMode="auto">
            <a:xfrm>
              <a:off x="6252" y="3258"/>
              <a:ext cx="0" cy="61"/>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 name="Rectangle 61"/>
            <p:cNvSpPr>
              <a:spLocks noChangeArrowheads="1"/>
            </p:cNvSpPr>
            <p:nvPr/>
          </p:nvSpPr>
          <p:spPr bwMode="auto">
            <a:xfrm>
              <a:off x="5993" y="3348"/>
              <a:ext cx="59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 Inc.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21" name="Rectangle 62"/>
            <p:cNvSpPr>
              <a:spLocks noChangeArrowheads="1"/>
            </p:cNvSpPr>
            <p:nvPr/>
          </p:nvSpPr>
          <p:spPr bwMode="auto">
            <a:xfrm>
              <a:off x="5903" y="3499"/>
              <a:ext cx="76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+Two-Par.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22" name="Rectangle 63"/>
            <p:cNvSpPr>
              <a:spLocks noChangeArrowheads="1"/>
            </p:cNvSpPr>
            <p:nvPr/>
          </p:nvSpPr>
          <p:spPr bwMode="auto">
            <a:xfrm>
              <a:off x="6014" y="3647"/>
              <a:ext cx="54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+Educ.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23" name="Rectangle 64"/>
            <p:cNvSpPr>
              <a:spLocks noChangeArrowheads="1"/>
            </p:cNvSpPr>
            <p:nvPr/>
          </p:nvSpPr>
          <p:spPr bwMode="auto">
            <a:xfrm>
              <a:off x="5968" y="3798"/>
              <a:ext cx="63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+Wealth</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24" name="Rectangle 65"/>
            <p:cNvSpPr>
              <a:spLocks noChangeArrowheads="1"/>
            </p:cNvSpPr>
            <p:nvPr/>
          </p:nvSpPr>
          <p:spPr bwMode="auto">
            <a:xfrm>
              <a:off x="4034" y="3989"/>
              <a:ext cx="11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25" name="Rectangle 66"/>
            <p:cNvSpPr>
              <a:spLocks noChangeArrowheads="1"/>
            </p:cNvSpPr>
            <p:nvPr/>
          </p:nvSpPr>
          <p:spPr bwMode="auto">
            <a:xfrm>
              <a:off x="5424" y="551"/>
              <a:ext cx="1202"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6" name="Rectangle 67"/>
            <p:cNvSpPr>
              <a:spLocks noChangeArrowheads="1"/>
            </p:cNvSpPr>
            <p:nvPr/>
          </p:nvSpPr>
          <p:spPr bwMode="auto">
            <a:xfrm>
              <a:off x="5435" y="565"/>
              <a:ext cx="561" cy="148"/>
            </a:xfrm>
            <a:prstGeom prst="rect">
              <a:avLst/>
            </a:prstGeom>
            <a:solidFill>
              <a:srgbClr val="20202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8" name="Rectangle 68"/>
            <p:cNvSpPr>
              <a:spLocks noChangeArrowheads="1"/>
            </p:cNvSpPr>
            <p:nvPr/>
          </p:nvSpPr>
          <p:spPr bwMode="auto">
            <a:xfrm>
              <a:off x="5435" y="774"/>
              <a:ext cx="561" cy="148"/>
            </a:xfrm>
            <a:prstGeom prst="rect">
              <a:avLst/>
            </a:prstGeom>
            <a:solidFill>
              <a:srgbClr val="EB6600"/>
            </a:solidFill>
            <a:ln w="11113">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9" name="Rectangle 69"/>
            <p:cNvSpPr>
              <a:spLocks noChangeArrowheads="1"/>
            </p:cNvSpPr>
            <p:nvPr/>
          </p:nvSpPr>
          <p:spPr bwMode="auto">
            <a:xfrm>
              <a:off x="6086" y="562"/>
              <a:ext cx="396"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Male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30" name="Rectangle 70"/>
            <p:cNvSpPr>
              <a:spLocks noChangeArrowheads="1"/>
            </p:cNvSpPr>
            <p:nvPr/>
          </p:nvSpPr>
          <p:spPr bwMode="auto">
            <a:xfrm>
              <a:off x="6086" y="770"/>
              <a:ext cx="576"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Female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31" name="Rectangle 71"/>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
        <p:nvSpPr>
          <p:cNvPr id="488" name="AutoShape 245"/>
          <p:cNvSpPr>
            <a:spLocks noChangeAspect="1" noChangeArrowheads="1" noTextEdit="1"/>
          </p:cNvSpPr>
          <p:nvPr/>
        </p:nvSpPr>
        <p:spPr bwMode="auto">
          <a:xfrm>
            <a:off x="3425127" y="542925"/>
            <a:ext cx="94297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7" name="Rectangle 485"/>
          <p:cNvSpPr>
            <a:spLocks noChangeArrowheads="1"/>
          </p:cNvSpPr>
          <p:nvPr/>
        </p:nvSpPr>
        <p:spPr bwMode="auto">
          <a:xfrm>
            <a:off x="6392863" y="200025"/>
            <a:ext cx="246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600" b="0" i="0" u="none" strike="noStrike" kern="1200" cap="none" spc="0" normalizeH="0" baseline="0" noProof="0">
                <a:ln>
                  <a:noFill/>
                </a:ln>
                <a:solidFill>
                  <a:srgbClr val="1E2D53"/>
                </a:solidFill>
                <a:effectLst/>
                <a:uLnTx/>
                <a:uFillTx/>
                <a:latin typeface="Arial" panose="020B0604020202020204" pitchFamily="34" charset="0"/>
                <a:ea typeface="+mn-ea"/>
                <a:cs typeface="+mn-cs"/>
              </a:rPr>
              <a:t> </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 name="Rectangle 243"/>
          <p:cNvSpPr>
            <a:spLocks noChangeArrowheads="1"/>
          </p:cNvSpPr>
          <p:nvPr/>
        </p:nvSpPr>
        <p:spPr bwMode="auto">
          <a:xfrm>
            <a:off x="6392863" y="204788"/>
            <a:ext cx="246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600" b="0" i="0" u="none" strike="noStrike" kern="1200" cap="none" spc="0" normalizeH="0" baseline="0" noProof="0">
                <a:ln>
                  <a:noFill/>
                </a:ln>
                <a:solidFill>
                  <a:srgbClr val="1E2D53"/>
                </a:solidFill>
                <a:effectLst/>
                <a:uLnTx/>
                <a:uFillTx/>
                <a:latin typeface="Arial" panose="020B0604020202020204" pitchFamily="34" charset="0"/>
                <a:ea typeface="+mn-ea"/>
                <a:cs typeface="+mn-cs"/>
              </a:rPr>
              <a:t> </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09" name="Rectangle 65"/>
          <p:cNvSpPr>
            <a:spLocks noChangeArrowheads="1"/>
          </p:cNvSpPr>
          <p:nvPr/>
        </p:nvSpPr>
        <p:spPr bwMode="auto">
          <a:xfrm>
            <a:off x="6403975" y="6838950"/>
            <a:ext cx="17780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5" name="Rectangle 71"/>
          <p:cNvSpPr>
            <a:spLocks noChangeArrowheads="1"/>
          </p:cNvSpPr>
          <p:nvPr/>
        </p:nvSpPr>
        <p:spPr bwMode="auto">
          <a:xfrm>
            <a:off x="6392863" y="220663"/>
            <a:ext cx="246063" cy="49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5" name="Rectangle 64"/>
          <p:cNvSpPr>
            <a:spLocks noChangeArrowheads="1"/>
          </p:cNvSpPr>
          <p:nvPr/>
        </p:nvSpPr>
        <p:spPr bwMode="auto">
          <a:xfrm>
            <a:off x="1310840" y="5318259"/>
            <a:ext cx="92333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Controls:</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78" name="TextBox 92"/>
          <p:cNvSpPr txBox="1"/>
          <p:nvPr/>
        </p:nvSpPr>
        <p:spPr>
          <a:xfrm>
            <a:off x="1524134" y="87875"/>
            <a:ext cx="9143867" cy="646331"/>
          </a:xfrm>
          <a:prstGeom prst="rect">
            <a:avLst/>
          </a:prstGeom>
          <a:noFill/>
        </p:spPr>
        <p:txBody>
          <a:bodyPr wrap="square" rtlCol="0">
            <a:spAutoFit/>
          </a:bodyPr>
          <a:lstStyle/>
          <a:p>
            <a:pPr lvl="0" algn="ctr">
              <a:defRPr/>
            </a:pPr>
            <a:r>
              <a:rPr lang="en-US" b="1" kern="0" dirty="0">
                <a:solidFill>
                  <a:srgbClr val="1E2D53"/>
                </a:solidFill>
                <a:latin typeface="Arial"/>
                <a:cs typeface="Arial"/>
              </a:rPr>
              <a:t>Effects of Family-Level Factors on the Black-White Income Gap</a:t>
            </a:r>
          </a:p>
          <a:p>
            <a:pPr lvl="0" algn="ctr">
              <a:defRPr/>
            </a:pPr>
            <a:r>
              <a:rPr kumimoji="0" lang="en-US" sz="1800" i="0" u="none" strike="noStrike" kern="0" cap="none" spc="0" normalizeH="0" baseline="0" noProof="0" dirty="0">
                <a:ln>
                  <a:noFill/>
                </a:ln>
                <a:solidFill>
                  <a:srgbClr val="1E2D53"/>
                </a:solidFill>
                <a:effectLst/>
                <a:uLnTx/>
                <a:uFillTx/>
                <a:latin typeface="Arial"/>
                <a:ea typeface="+mn-ea"/>
                <a:cs typeface="Arial"/>
              </a:rPr>
              <a:t>Children with Parents at 25</a:t>
            </a:r>
            <a:r>
              <a:rPr kumimoji="0" lang="en-US" sz="1800" i="0" u="none" strike="noStrike" kern="0" cap="none" spc="0" normalizeH="0" baseline="30000" noProof="0" dirty="0">
                <a:ln>
                  <a:noFill/>
                </a:ln>
                <a:solidFill>
                  <a:srgbClr val="1E2D53"/>
                </a:solidFill>
                <a:effectLst/>
                <a:uLnTx/>
                <a:uFillTx/>
                <a:latin typeface="Arial"/>
                <a:ea typeface="+mn-ea"/>
                <a:cs typeface="Arial"/>
              </a:rPr>
              <a:t>th</a:t>
            </a:r>
            <a:r>
              <a:rPr kumimoji="0" lang="en-US" sz="1800" i="0" u="none" strike="noStrike" kern="0" cap="none" spc="0" normalizeH="0" noProof="0" dirty="0">
                <a:ln>
                  <a:noFill/>
                </a:ln>
                <a:solidFill>
                  <a:srgbClr val="1E2D53"/>
                </a:solidFill>
                <a:effectLst/>
                <a:uLnTx/>
                <a:uFillTx/>
                <a:latin typeface="Arial"/>
                <a:ea typeface="+mn-ea"/>
                <a:cs typeface="Arial"/>
              </a:rPr>
              <a:t> Percentile</a:t>
            </a:r>
            <a:endParaRPr kumimoji="0" lang="en-US" sz="1800" i="0" u="none" strike="noStrike" kern="0" cap="none" spc="0" normalizeH="0" baseline="0" noProof="0" dirty="0">
              <a:ln>
                <a:noFill/>
              </a:ln>
              <a:solidFill>
                <a:srgbClr val="1E2D53"/>
              </a:solidFill>
              <a:effectLst/>
              <a:uLnTx/>
              <a:uFillTx/>
              <a:latin typeface="Arial"/>
              <a:ea typeface="+mn-ea"/>
              <a:cs typeface="Arial"/>
            </a:endParaRPr>
          </a:p>
        </p:txBody>
      </p:sp>
    </p:spTree>
    <p:extLst>
      <p:ext uri="{BB962C8B-B14F-4D97-AF65-F5344CB8AC3E}">
        <p14:creationId xmlns:p14="http://schemas.microsoft.com/office/powerpoint/2010/main" val="2063606955"/>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E24BF63-0D79-4463-B408-122D2E2C3F4A}"/>
              </a:ext>
            </a:extLst>
          </p:cNvPr>
          <p:cNvSpPr/>
          <p:nvPr/>
        </p:nvSpPr>
        <p:spPr>
          <a:xfrm>
            <a:off x="2670221" y="101948"/>
            <a:ext cx="6858000" cy="1188720"/>
          </a:xfrm>
          <a:prstGeom prst="rect">
            <a:avLst/>
          </a:prstGeom>
          <a:solidFill>
            <a:srgbClr val="4F81BD"/>
          </a:solidFill>
          <a:ln w="25400" cap="flat" cmpd="sng" algn="ctr">
            <a:noFill/>
            <a:prstDash val="solid"/>
          </a:ln>
          <a:effectLst/>
        </p:spPr>
        <p:txBody>
          <a:bodyPr lIns="91432" tIns="45718" rIns="91432" bIns="45718" rtlCol="0" anchor="ctr"/>
          <a:lstStyle/>
          <a:p>
            <a:pPr marL="457155"/>
            <a:r>
              <a:rPr lang="en-US" sz="2400" b="1" kern="0" dirty="0">
                <a:solidFill>
                  <a:prstClr val="white"/>
                </a:solidFill>
                <a:latin typeface="Arial" panose="020B0604020202020204" pitchFamily="34" charset="0"/>
                <a:cs typeface="Arial" panose="020B0604020202020204" pitchFamily="34" charset="0"/>
              </a:rPr>
              <a:t>   	</a:t>
            </a:r>
            <a:endParaRPr lang="en-US" sz="3200" b="1" kern="0" dirty="0">
              <a:solidFill>
                <a:prstClr val="white"/>
              </a:solidFill>
              <a:latin typeface="Arial" panose="020B0604020202020204" pitchFamily="34" charset="0"/>
              <a:cs typeface="Arial" panose="020B0604020202020204" pitchFamily="34" charset="0"/>
            </a:endParaRPr>
          </a:p>
        </p:txBody>
      </p:sp>
      <p:sp>
        <p:nvSpPr>
          <p:cNvPr id="6" name="Oval 5">
            <a:extLst>
              <a:ext uri="{FF2B5EF4-FFF2-40B4-BE49-F238E27FC236}">
                <a16:creationId xmlns:a16="http://schemas.microsoft.com/office/drawing/2014/main" id="{03FE699B-2454-44BF-929B-9136065CD605}"/>
              </a:ext>
            </a:extLst>
          </p:cNvPr>
          <p:cNvSpPr/>
          <p:nvPr/>
        </p:nvSpPr>
        <p:spPr>
          <a:xfrm>
            <a:off x="2505699" y="441902"/>
            <a:ext cx="548640" cy="548640"/>
          </a:xfrm>
          <a:prstGeom prst="ellipse">
            <a:avLst/>
          </a:prstGeom>
          <a:solidFill>
            <a:schemeClr val="bg1"/>
          </a:solidFill>
          <a:ln w="38100">
            <a:solidFill>
              <a:srgbClr val="4F81BD"/>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4472C4"/>
                </a:solidFill>
                <a:latin typeface="Arial" panose="020B0604020202020204" pitchFamily="34" charset="0"/>
                <a:cs typeface="Arial" panose="020B0604020202020204" pitchFamily="34" charset="0"/>
              </a:rPr>
              <a:t>1</a:t>
            </a:r>
          </a:p>
        </p:txBody>
      </p:sp>
      <p:sp>
        <p:nvSpPr>
          <p:cNvPr id="7" name="Rectangle 6">
            <a:extLst>
              <a:ext uri="{FF2B5EF4-FFF2-40B4-BE49-F238E27FC236}">
                <a16:creationId xmlns:a16="http://schemas.microsoft.com/office/drawing/2014/main" id="{B1C5A068-A719-4A8D-89FD-134E047BFC1B}"/>
              </a:ext>
            </a:extLst>
          </p:cNvPr>
          <p:cNvSpPr/>
          <p:nvPr/>
        </p:nvSpPr>
        <p:spPr>
          <a:xfrm>
            <a:off x="2679496" y="1451112"/>
            <a:ext cx="6858000" cy="1188720"/>
          </a:xfrm>
          <a:prstGeom prst="rect">
            <a:avLst/>
          </a:prstGeom>
          <a:solidFill>
            <a:srgbClr val="4F81BD"/>
          </a:solidFill>
          <a:ln w="25400" cap="flat" cmpd="sng" algn="ctr">
            <a:solidFill>
              <a:srgbClr val="4F81BD"/>
            </a:solid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9" name="Oval 8">
            <a:extLst>
              <a:ext uri="{FF2B5EF4-FFF2-40B4-BE49-F238E27FC236}">
                <a16:creationId xmlns:a16="http://schemas.microsoft.com/office/drawing/2014/main" id="{47AAB757-AAB8-462E-9BE1-BA72378BBC87}"/>
              </a:ext>
            </a:extLst>
          </p:cNvPr>
          <p:cNvSpPr/>
          <p:nvPr/>
        </p:nvSpPr>
        <p:spPr>
          <a:xfrm>
            <a:off x="2505699" y="1795552"/>
            <a:ext cx="548640" cy="548640"/>
          </a:xfrm>
          <a:prstGeom prst="ellipse">
            <a:avLst/>
          </a:prstGeom>
          <a:ln w="38100">
            <a:solidFill>
              <a:srgbClr val="4F81BD"/>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4F81BD"/>
                </a:solidFill>
                <a:latin typeface="Arial" panose="020B0604020202020204" pitchFamily="34" charset="0"/>
                <a:cs typeface="Arial" panose="020B0604020202020204" pitchFamily="34" charset="0"/>
              </a:rPr>
              <a:t>2</a:t>
            </a:r>
          </a:p>
        </p:txBody>
      </p:sp>
      <p:sp>
        <p:nvSpPr>
          <p:cNvPr id="14" name="Rectangle 13">
            <a:extLst>
              <a:ext uri="{FF2B5EF4-FFF2-40B4-BE49-F238E27FC236}">
                <a16:creationId xmlns:a16="http://schemas.microsoft.com/office/drawing/2014/main" id="{5FCB39B9-1A3F-497B-B4EE-966ED1BFD01D}"/>
              </a:ext>
            </a:extLst>
          </p:cNvPr>
          <p:cNvSpPr/>
          <p:nvPr/>
        </p:nvSpPr>
        <p:spPr>
          <a:xfrm>
            <a:off x="2670221" y="2800276"/>
            <a:ext cx="6858000" cy="1188720"/>
          </a:xfrm>
          <a:prstGeom prst="rect">
            <a:avLst/>
          </a:prstGeom>
          <a:solidFill>
            <a:srgbClr val="4F81BD"/>
          </a:solidFill>
          <a:ln w="25400" cap="flat" cmpd="sng" algn="ctr">
            <a:solidFill>
              <a:srgbClr val="4F81BD"/>
            </a:solid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17" name="Oval 16">
            <a:extLst>
              <a:ext uri="{FF2B5EF4-FFF2-40B4-BE49-F238E27FC236}">
                <a16:creationId xmlns:a16="http://schemas.microsoft.com/office/drawing/2014/main" id="{9C1B5CC7-7221-49F0-AAEB-68D6273AAD1F}"/>
              </a:ext>
            </a:extLst>
          </p:cNvPr>
          <p:cNvSpPr/>
          <p:nvPr/>
        </p:nvSpPr>
        <p:spPr>
          <a:xfrm>
            <a:off x="2505699" y="3149202"/>
            <a:ext cx="548640" cy="548640"/>
          </a:xfrm>
          <a:prstGeom prst="ellipse">
            <a:avLst/>
          </a:prstGeom>
          <a:ln w="38100">
            <a:solidFill>
              <a:srgbClr val="4F81BD"/>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4F81BD"/>
                </a:solidFill>
                <a:latin typeface="Arial" panose="020B0604020202020204" pitchFamily="34" charset="0"/>
                <a:cs typeface="Arial" panose="020B0604020202020204" pitchFamily="34" charset="0"/>
              </a:rPr>
              <a:t>3</a:t>
            </a:r>
          </a:p>
        </p:txBody>
      </p:sp>
      <p:sp>
        <p:nvSpPr>
          <p:cNvPr id="18" name="TextBox 17">
            <a:extLst>
              <a:ext uri="{FF2B5EF4-FFF2-40B4-BE49-F238E27FC236}">
                <a16:creationId xmlns:a16="http://schemas.microsoft.com/office/drawing/2014/main" id="{B53536C0-7D39-4DF6-8605-0AAD2D9F6E2F}"/>
              </a:ext>
            </a:extLst>
          </p:cNvPr>
          <p:cNvSpPr txBox="1"/>
          <p:nvPr/>
        </p:nvSpPr>
        <p:spPr>
          <a:xfrm>
            <a:off x="3170078" y="2790693"/>
            <a:ext cx="64008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Marriage Rates and Gender Differences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
        <p:nvSpPr>
          <p:cNvPr id="20" name="Rectangle 19">
            <a:extLst>
              <a:ext uri="{FF2B5EF4-FFF2-40B4-BE49-F238E27FC236}">
                <a16:creationId xmlns:a16="http://schemas.microsoft.com/office/drawing/2014/main" id="{550624A6-F449-444E-9396-277070A63C92}"/>
              </a:ext>
            </a:extLst>
          </p:cNvPr>
          <p:cNvSpPr/>
          <p:nvPr/>
        </p:nvSpPr>
        <p:spPr>
          <a:xfrm>
            <a:off x="2679496" y="5498603"/>
            <a:ext cx="6858000" cy="1188720"/>
          </a:xfrm>
          <a:prstGeom prst="rect">
            <a:avLst/>
          </a:prstGeom>
          <a:solidFill>
            <a:srgbClr val="4F81BD"/>
          </a:solidFill>
          <a:ln w="25400" cap="flat" cmpd="sng" algn="ctr">
            <a:no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22" name="Oval 21">
            <a:extLst>
              <a:ext uri="{FF2B5EF4-FFF2-40B4-BE49-F238E27FC236}">
                <a16:creationId xmlns:a16="http://schemas.microsoft.com/office/drawing/2014/main" id="{F09AF5C3-7F10-497B-BFA7-39000B22980F}"/>
              </a:ext>
            </a:extLst>
          </p:cNvPr>
          <p:cNvSpPr/>
          <p:nvPr/>
        </p:nvSpPr>
        <p:spPr>
          <a:xfrm>
            <a:off x="2531573" y="5856503"/>
            <a:ext cx="548640" cy="548640"/>
          </a:xfrm>
          <a:prstGeom prst="ellipse">
            <a:avLst/>
          </a:prstGeom>
          <a:ln w="38100">
            <a:solidFill>
              <a:srgbClr val="4F81BD"/>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4F81BD"/>
                </a:solidFill>
                <a:latin typeface="Arial" panose="020B0604020202020204" pitchFamily="34" charset="0"/>
                <a:cs typeface="Arial" panose="020B0604020202020204" pitchFamily="34" charset="0"/>
              </a:rPr>
              <a:t>5</a:t>
            </a:r>
          </a:p>
        </p:txBody>
      </p:sp>
      <p:sp>
        <p:nvSpPr>
          <p:cNvPr id="23" name="TextBox 22">
            <a:extLst>
              <a:ext uri="{FF2B5EF4-FFF2-40B4-BE49-F238E27FC236}">
                <a16:creationId xmlns:a16="http://schemas.microsoft.com/office/drawing/2014/main" id="{40C618FA-B642-4B3D-B3EB-A71EAFD3F973}"/>
              </a:ext>
            </a:extLst>
          </p:cNvPr>
          <p:cNvSpPr txBox="1"/>
          <p:nvPr/>
        </p:nvSpPr>
        <p:spPr>
          <a:xfrm>
            <a:off x="3170078" y="5510768"/>
            <a:ext cx="68580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smtClean="0">
                <a:solidFill>
                  <a:prstClr val="white"/>
                </a:solidFill>
                <a:latin typeface="Arial" panose="020B0604020202020204" pitchFamily="34" charset="0"/>
                <a:cs typeface="Arial" panose="020B0604020202020204" pitchFamily="34" charset="0"/>
              </a:rPr>
              <a:t>Neighborhood Level Explanations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
        <p:nvSpPr>
          <p:cNvPr id="26" name="TextBox 25">
            <a:extLst>
              <a:ext uri="{FF2B5EF4-FFF2-40B4-BE49-F238E27FC236}">
                <a16:creationId xmlns:a16="http://schemas.microsoft.com/office/drawing/2014/main" id="{853458C9-203C-48E2-B32C-F3256BC5B2B1}"/>
              </a:ext>
            </a:extLst>
          </p:cNvPr>
          <p:cNvSpPr txBox="1"/>
          <p:nvPr/>
        </p:nvSpPr>
        <p:spPr>
          <a:xfrm>
            <a:off x="3170078" y="1217103"/>
            <a:ext cx="6400800" cy="1615827"/>
          </a:xfrm>
          <a:prstGeom prst="rect">
            <a:avLst/>
          </a:prstGeom>
          <a:noFill/>
        </p:spPr>
        <p:txBody>
          <a:bodyPr wrap="square" rtlCol="0" anchor="ctr" anchorCtr="0">
            <a:spAutoFit/>
          </a:bodyPr>
          <a:lstStyle/>
          <a:p>
            <a:pPr algn="just">
              <a:lnSpc>
                <a:spcPct val="150000"/>
              </a:lnSpc>
            </a:pPr>
            <a:endParaRPr lang="en-US" sz="2200" b="1" dirty="0">
              <a:solidFill>
                <a:prstClr val="white"/>
              </a:solidFill>
              <a:latin typeface="Arial" panose="020B0604020202020204" pitchFamily="34" charset="0"/>
              <a:cs typeface="Arial" panose="020B0604020202020204" pitchFamily="34" charset="0"/>
            </a:endParaRPr>
          </a:p>
          <a:p>
            <a:pPr algn="just">
              <a:lnSpc>
                <a:spcPct val="150000"/>
              </a:lnSpc>
            </a:pPr>
            <a:r>
              <a:rPr lang="en-US" sz="2200" b="1" dirty="0">
                <a:solidFill>
                  <a:prstClr val="white"/>
                </a:solidFill>
                <a:latin typeface="Arial" panose="020B0604020202020204" pitchFamily="34" charset="0"/>
                <a:cs typeface="Arial" panose="020B0604020202020204" pitchFamily="34" charset="0"/>
              </a:rPr>
              <a:t>Intergenerational Mobility by Race</a:t>
            </a:r>
            <a:endParaRPr lang="en-US" sz="2200" b="1" kern="0" dirty="0">
              <a:solidFill>
                <a:prstClr val="white"/>
              </a:solidFill>
              <a:latin typeface="Arial" panose="020B0604020202020204" pitchFamily="34" charset="0"/>
              <a:cs typeface="Arial" panose="020B0604020202020204" pitchFamily="34" charset="0"/>
            </a:endParaRPr>
          </a:p>
          <a:p>
            <a:pPr algn="just">
              <a:lnSpc>
                <a:spcPct val="150000"/>
              </a:lnSpc>
            </a:pPr>
            <a:endParaRPr lang="en-US" sz="2200" dirty="0">
              <a:solidFill>
                <a:prstClr val="white"/>
              </a:solidFill>
            </a:endParaRPr>
          </a:p>
        </p:txBody>
      </p:sp>
      <p:sp>
        <p:nvSpPr>
          <p:cNvPr id="27" name="Rectangle 26">
            <a:extLst>
              <a:ext uri="{FF2B5EF4-FFF2-40B4-BE49-F238E27FC236}">
                <a16:creationId xmlns:a16="http://schemas.microsoft.com/office/drawing/2014/main" id="{2C800A8A-9322-47BF-88DB-F8DE266ABD2E}"/>
              </a:ext>
            </a:extLst>
          </p:cNvPr>
          <p:cNvSpPr/>
          <p:nvPr/>
        </p:nvSpPr>
        <p:spPr>
          <a:xfrm>
            <a:off x="2666846" y="4149440"/>
            <a:ext cx="6858000" cy="1188720"/>
          </a:xfrm>
          <a:prstGeom prst="rect">
            <a:avLst/>
          </a:prstGeom>
          <a:solidFill>
            <a:srgbClr val="4F81BD"/>
          </a:solidFill>
          <a:ln w="25400" cap="flat" cmpd="sng" algn="ctr">
            <a:no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29" name="TextBox 28">
            <a:extLst>
              <a:ext uri="{FF2B5EF4-FFF2-40B4-BE49-F238E27FC236}">
                <a16:creationId xmlns:a16="http://schemas.microsoft.com/office/drawing/2014/main" id="{AA10DF66-3218-4AE3-AD3D-F4B7A2BB2621}"/>
              </a:ext>
            </a:extLst>
          </p:cNvPr>
          <p:cNvSpPr txBox="1"/>
          <p:nvPr/>
        </p:nvSpPr>
        <p:spPr>
          <a:xfrm>
            <a:off x="3170078" y="4150730"/>
            <a:ext cx="64008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Family Level </a:t>
            </a:r>
            <a:r>
              <a:rPr lang="en-US" sz="2200" b="1" dirty="0" smtClean="0">
                <a:solidFill>
                  <a:prstClr val="white"/>
                </a:solidFill>
                <a:latin typeface="Arial" panose="020B0604020202020204" pitchFamily="34" charset="0"/>
                <a:cs typeface="Arial" panose="020B0604020202020204" pitchFamily="34" charset="0"/>
              </a:rPr>
              <a:t>Explanations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
        <p:nvSpPr>
          <p:cNvPr id="30" name="Oval 29">
            <a:extLst>
              <a:ext uri="{FF2B5EF4-FFF2-40B4-BE49-F238E27FC236}">
                <a16:creationId xmlns:a16="http://schemas.microsoft.com/office/drawing/2014/main" id="{FE69CE8B-020B-4BF7-AA00-95B207A1F42D}"/>
              </a:ext>
            </a:extLst>
          </p:cNvPr>
          <p:cNvSpPr/>
          <p:nvPr/>
        </p:nvSpPr>
        <p:spPr>
          <a:xfrm>
            <a:off x="2505699" y="4502852"/>
            <a:ext cx="548640" cy="548640"/>
          </a:xfrm>
          <a:prstGeom prst="ellipse">
            <a:avLst/>
          </a:prstGeom>
          <a:ln w="38100">
            <a:solidFill>
              <a:srgbClr val="4F81BD"/>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4F81BD"/>
                </a:solidFill>
                <a:latin typeface="Arial" panose="020B0604020202020204" pitchFamily="34" charset="0"/>
                <a:cs typeface="Arial" panose="020B0604020202020204" pitchFamily="34" charset="0"/>
              </a:rPr>
              <a:t>4</a:t>
            </a:r>
          </a:p>
        </p:txBody>
      </p:sp>
      <p:sp>
        <p:nvSpPr>
          <p:cNvPr id="32" name="TextBox 31">
            <a:extLst>
              <a:ext uri="{FF2B5EF4-FFF2-40B4-BE49-F238E27FC236}">
                <a16:creationId xmlns:a16="http://schemas.microsoft.com/office/drawing/2014/main" id="{8EEED83C-B774-4BDB-B083-082F6602FF5E}"/>
              </a:ext>
            </a:extLst>
          </p:cNvPr>
          <p:cNvSpPr txBox="1"/>
          <p:nvPr/>
        </p:nvSpPr>
        <p:spPr>
          <a:xfrm>
            <a:off x="3170078" y="-142934"/>
            <a:ext cx="6400800" cy="1615827"/>
          </a:xfrm>
          <a:prstGeom prst="rect">
            <a:avLst/>
          </a:prstGeom>
          <a:noFill/>
        </p:spPr>
        <p:txBody>
          <a:bodyPr wrap="square" rtlCol="0" anchor="ctr" anchorCtr="0">
            <a:spAutoFit/>
          </a:bodyPr>
          <a:lstStyle/>
          <a:p>
            <a:pPr algn="just">
              <a:lnSpc>
                <a:spcPct val="150000"/>
              </a:lnSpc>
            </a:pPr>
            <a:endParaRPr lang="en-US" sz="2200" b="1" dirty="0">
              <a:solidFill>
                <a:srgbClr val="002060"/>
              </a:solidFill>
              <a:latin typeface="Arial" panose="020B0604020202020204" pitchFamily="34" charset="0"/>
              <a:cs typeface="Arial" panose="020B0604020202020204" pitchFamily="34" charset="0"/>
            </a:endParaRPr>
          </a:p>
          <a:p>
            <a:pPr algn="just">
              <a:lnSpc>
                <a:spcPct val="150000"/>
              </a:lnSpc>
            </a:pPr>
            <a:r>
              <a:rPr lang="en-US" sz="2200" b="1" dirty="0">
                <a:solidFill>
                  <a:prstClr val="white"/>
                </a:solidFill>
                <a:latin typeface="Arial" panose="020B0604020202020204" pitchFamily="34" charset="0"/>
                <a:cs typeface="Arial" panose="020B0604020202020204" pitchFamily="34" charset="0"/>
              </a:rPr>
              <a:t>Data and Sample </a:t>
            </a:r>
            <a:r>
              <a:rPr lang="en-US" sz="2200" b="1" dirty="0" smtClean="0">
                <a:solidFill>
                  <a:prstClr val="white"/>
                </a:solidFill>
                <a:latin typeface="Arial" panose="020B0604020202020204" pitchFamily="34" charset="0"/>
                <a:cs typeface="Arial" panose="020B0604020202020204" pitchFamily="34" charset="0"/>
              </a:rPr>
              <a:t>Definitions</a:t>
            </a:r>
            <a:endParaRPr lang="en-US" sz="2200" b="1" kern="0" dirty="0">
              <a:solidFill>
                <a:prstClr val="white"/>
              </a:solidFill>
              <a:latin typeface="Arial" panose="020B0604020202020204" pitchFamily="34" charset="0"/>
              <a:cs typeface="Arial" panose="020B0604020202020204" pitchFamily="34" charset="0"/>
            </a:endParaRPr>
          </a:p>
          <a:p>
            <a:pPr algn="just">
              <a:lnSpc>
                <a:spcPct val="150000"/>
              </a:lnSpc>
            </a:pPr>
            <a:endParaRPr lang="en-US" sz="2200" dirty="0">
              <a:solidFill>
                <a:prstClr val="black"/>
              </a:solidFill>
            </a:endParaRPr>
          </a:p>
        </p:txBody>
      </p:sp>
      <p:pic>
        <p:nvPicPr>
          <p:cNvPr id="33" name="Graphic 32" descr="Bar chart">
            <a:extLst>
              <a:ext uri="{FF2B5EF4-FFF2-40B4-BE49-F238E27FC236}">
                <a16:creationId xmlns:a16="http://schemas.microsoft.com/office/drawing/2014/main" id="{3CD8DA59-D6BF-499C-A387-B5CAAE54E20C}"/>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 xmlns:asvg="http://schemas.microsoft.com/office/drawing/2016/SVG/main" r:embed="rId4"/>
              </a:ext>
            </a:extLst>
          </a:blip>
          <a:stretch>
            <a:fillRect/>
          </a:stretch>
        </p:blipFill>
        <p:spPr>
          <a:xfrm>
            <a:off x="8489222" y="259022"/>
            <a:ext cx="914400" cy="914400"/>
          </a:xfrm>
          <a:prstGeom prst="rect">
            <a:avLst/>
          </a:prstGeom>
        </p:spPr>
      </p:pic>
      <p:pic>
        <p:nvPicPr>
          <p:cNvPr id="39" name="Graphic 38" descr="Man and Woman">
            <a:extLst>
              <a:ext uri="{FF2B5EF4-FFF2-40B4-BE49-F238E27FC236}">
                <a16:creationId xmlns:a16="http://schemas.microsoft.com/office/drawing/2014/main" id="{6EF8DE8F-5E27-49FA-8B4F-B873D56050CF}"/>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 xmlns:asvg="http://schemas.microsoft.com/office/drawing/2016/SVG/main" r:embed="rId6"/>
              </a:ext>
            </a:extLst>
          </a:blip>
          <a:stretch>
            <a:fillRect/>
          </a:stretch>
        </p:blipFill>
        <p:spPr>
          <a:xfrm>
            <a:off x="8489222" y="3065043"/>
            <a:ext cx="914400" cy="914400"/>
          </a:xfrm>
          <a:prstGeom prst="rect">
            <a:avLst/>
          </a:prstGeom>
        </p:spPr>
      </p:pic>
      <p:pic>
        <p:nvPicPr>
          <p:cNvPr id="41" name="Graphic 40" descr="Parent and Child">
            <a:extLst>
              <a:ext uri="{FF2B5EF4-FFF2-40B4-BE49-F238E27FC236}">
                <a16:creationId xmlns:a16="http://schemas.microsoft.com/office/drawing/2014/main" id="{51500DC7-04DC-4E89-A7C6-CE73C308ED01}"/>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 xmlns:asvg="http://schemas.microsoft.com/office/drawing/2016/SVG/main" r:embed="rId8"/>
              </a:ext>
            </a:extLst>
          </a:blip>
          <a:stretch>
            <a:fillRect/>
          </a:stretch>
        </p:blipFill>
        <p:spPr>
          <a:xfrm>
            <a:off x="8489222" y="4349153"/>
            <a:ext cx="914400" cy="914400"/>
          </a:xfrm>
          <a:prstGeom prst="rect">
            <a:avLst/>
          </a:prstGeom>
        </p:spPr>
      </p:pic>
      <p:pic>
        <p:nvPicPr>
          <p:cNvPr id="43" name="Graphic 42" descr="House">
            <a:extLst>
              <a:ext uri="{FF2B5EF4-FFF2-40B4-BE49-F238E27FC236}">
                <a16:creationId xmlns:a16="http://schemas.microsoft.com/office/drawing/2014/main" id="{7D74E4BB-6D25-4C21-B4AB-F781C71531DF}"/>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 xmlns:asvg="http://schemas.microsoft.com/office/drawing/2016/SVG/main" r:embed="rId10"/>
              </a:ext>
            </a:extLst>
          </a:blip>
          <a:stretch>
            <a:fillRect/>
          </a:stretch>
        </p:blipFill>
        <p:spPr>
          <a:xfrm>
            <a:off x="8489222" y="5633261"/>
            <a:ext cx="914400" cy="914400"/>
          </a:xfrm>
          <a:prstGeom prst="rect">
            <a:avLst/>
          </a:prstGeom>
        </p:spPr>
      </p:pic>
      <p:pic>
        <p:nvPicPr>
          <p:cNvPr id="15" name="Picture 14">
            <a:extLst>
              <a:ext uri="{FF2B5EF4-FFF2-40B4-BE49-F238E27FC236}">
                <a16:creationId xmlns:a16="http://schemas.microsoft.com/office/drawing/2014/main" id="{CC7E4D44-E32E-4787-AC3A-6E05957ED21E}"/>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8489222" y="1601185"/>
            <a:ext cx="914400" cy="914400"/>
          </a:xfrm>
          <a:prstGeom prst="rect">
            <a:avLst/>
          </a:prstGeom>
        </p:spPr>
      </p:pic>
    </p:spTree>
    <p:extLst>
      <p:ext uri="{BB962C8B-B14F-4D97-AF65-F5344CB8AC3E}">
        <p14:creationId xmlns:p14="http://schemas.microsoft.com/office/powerpoint/2010/main" val="3620165192"/>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1295400"/>
            <a:ext cx="8420100" cy="5181600"/>
          </a:xfrm>
        </p:spPr>
        <p:txBody>
          <a:bodyPr>
            <a:normAutofit/>
          </a:bodyPr>
          <a:lstStyle/>
          <a:p>
            <a:r>
              <a:rPr lang="en-US" sz="2200" dirty="0">
                <a:solidFill>
                  <a:srgbClr val="000000"/>
                </a:solidFill>
                <a:latin typeface="Arial" panose="020B0604020202020204" pitchFamily="34" charset="0"/>
                <a:cs typeface="Arial" panose="020B0604020202020204" pitchFamily="34" charset="0"/>
              </a:rPr>
              <a:t>Ability hypothesis is inconsistent with gender heterogeneity in intergenerational gaps</a:t>
            </a:r>
          </a:p>
          <a:p>
            <a:endParaRPr lang="en-US" sz="2200" dirty="0">
              <a:solidFill>
                <a:srgbClr val="000000"/>
              </a:solidFill>
              <a:latin typeface="Arial" panose="020B0604020202020204" pitchFamily="34" charset="0"/>
              <a:cs typeface="Arial" panose="020B0604020202020204" pitchFamily="34" charset="0"/>
            </a:endParaRPr>
          </a:p>
          <a:p>
            <a:pPr marL="857250" lvl="1" indent="-457200">
              <a:buFont typeface="+mj-lt"/>
              <a:buAutoNum type="arabicPeriod"/>
            </a:pPr>
            <a:r>
              <a:rPr lang="en-US" sz="2000" dirty="0">
                <a:solidFill>
                  <a:srgbClr val="000000"/>
                </a:solidFill>
                <a:latin typeface="Arial" panose="020B0604020202020204" pitchFamily="34" charset="0"/>
                <a:cs typeface="Arial" panose="020B0604020202020204" pitchFamily="34" charset="0"/>
              </a:rPr>
              <a:t>No ex-ante reason that racial differences in ability would produce differences in outcomes for boys but not girls</a:t>
            </a:r>
          </a:p>
          <a:p>
            <a:pPr marL="857250" lvl="1" indent="-457200">
              <a:buFont typeface="+mj-lt"/>
              <a:buAutoNum type="arabicPeriod"/>
            </a:pPr>
            <a:endParaRPr lang="en-US" sz="2000" dirty="0">
              <a:solidFill>
                <a:srgbClr val="000000"/>
              </a:solidFill>
              <a:latin typeface="Arial" panose="020B0604020202020204" pitchFamily="34" charset="0"/>
              <a:cs typeface="Arial" panose="020B0604020202020204" pitchFamily="34" charset="0"/>
            </a:endParaRPr>
          </a:p>
          <a:p>
            <a:pPr marL="857250" lvl="1" indent="-457200">
              <a:buFont typeface="+mj-lt"/>
              <a:buAutoNum type="arabicPeriod"/>
            </a:pPr>
            <a:r>
              <a:rPr lang="en-US" sz="2000" dirty="0">
                <a:solidFill>
                  <a:srgbClr val="000000"/>
                </a:solidFill>
                <a:latin typeface="Arial" panose="020B0604020202020204" pitchFamily="34" charset="0"/>
                <a:cs typeface="Arial" panose="020B0604020202020204" pitchFamily="34" charset="0"/>
              </a:rPr>
              <a:t>Prior arguments for ability diffs. based on test score gaps, but black-white test score gaps do not vary by gender</a:t>
            </a:r>
          </a:p>
        </p:txBody>
      </p:sp>
      <p:sp>
        <p:nvSpPr>
          <p:cNvPr id="9" name="Title 1"/>
          <p:cNvSpPr txBox="1">
            <a:spLocks/>
          </p:cNvSpPr>
          <p:nvPr/>
        </p:nvSpPr>
        <p:spPr>
          <a:xfrm>
            <a:off x="1524000" y="90714"/>
            <a:ext cx="9144000" cy="102076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Explaining the Black-White Intergenerational Income Gap</a:t>
            </a:r>
          </a:p>
          <a:p>
            <a:pPr>
              <a:defRPr/>
            </a:pPr>
            <a:r>
              <a:rPr lang="en-US" sz="2400" b="0" dirty="0">
                <a:solidFill>
                  <a:srgbClr val="002060"/>
                </a:solidFill>
                <a:latin typeface="Arial" panose="020B0604020202020204" pitchFamily="34" charset="0"/>
                <a:cs typeface="Arial" panose="020B0604020202020204" pitchFamily="34" charset="0"/>
              </a:rPr>
              <a:t>Differences in Ability</a:t>
            </a:r>
          </a:p>
        </p:txBody>
      </p:sp>
    </p:spTree>
    <p:extLst>
      <p:ext uri="{BB962C8B-B14F-4D97-AF65-F5344CB8AC3E}">
        <p14:creationId xmlns:p14="http://schemas.microsoft.com/office/powerpoint/2010/main" val="3332784047"/>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92"/>
          <p:cNvSpPr txBox="1"/>
          <p:nvPr/>
        </p:nvSpPr>
        <p:spPr>
          <a:xfrm>
            <a:off x="0" y="87868"/>
            <a:ext cx="12192000" cy="646331"/>
          </a:xfrm>
          <a:prstGeom prst="rect">
            <a:avLst/>
          </a:prstGeom>
          <a:noFill/>
        </p:spPr>
        <p:txBody>
          <a:bodyPr wrap="square" rtlCol="0">
            <a:spAutoFit/>
          </a:bodyPr>
          <a:lstStyle/>
          <a:p>
            <a:pPr algn="ctr">
              <a:defRPr/>
            </a:pPr>
            <a:r>
              <a:rPr lang="en-US" b="1" kern="0" dirty="0">
                <a:solidFill>
                  <a:srgbClr val="1E2D53"/>
                </a:solidFill>
                <a:latin typeface="Arial"/>
                <a:cs typeface="Arial"/>
              </a:rPr>
              <a:t>Test Scores at Age 9 for Low-Income (Free-Lunch Eligible) Students</a:t>
            </a:r>
          </a:p>
          <a:p>
            <a:pPr algn="ctr">
              <a:defRPr/>
            </a:pPr>
            <a:r>
              <a:rPr lang="en-US" kern="0" dirty="0">
                <a:solidFill>
                  <a:srgbClr val="1E2D53"/>
                </a:solidFill>
                <a:latin typeface="Arial"/>
                <a:cs typeface="Arial"/>
              </a:rPr>
              <a:t>National Assessment of Educational Progress 2012</a:t>
            </a:r>
          </a:p>
        </p:txBody>
      </p:sp>
      <p:grpSp>
        <p:nvGrpSpPr>
          <p:cNvPr id="167" name="Group 4"/>
          <p:cNvGrpSpPr>
            <a:grpSpLocks noChangeAspect="1"/>
          </p:cNvGrpSpPr>
          <p:nvPr/>
        </p:nvGrpSpPr>
        <p:grpSpPr bwMode="auto">
          <a:xfrm>
            <a:off x="1522413" y="200025"/>
            <a:ext cx="9077325" cy="6424613"/>
            <a:chOff x="959" y="126"/>
            <a:chExt cx="5718" cy="4047"/>
          </a:xfrm>
        </p:grpSpPr>
        <p:sp>
          <p:nvSpPr>
            <p:cNvPr id="172" name="Line 8"/>
            <p:cNvSpPr>
              <a:spLocks noChangeShapeType="1"/>
            </p:cNvSpPr>
            <p:nvPr/>
          </p:nvSpPr>
          <p:spPr bwMode="auto">
            <a:xfrm>
              <a:off x="1586" y="2495"/>
              <a:ext cx="5091"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 name="Line 9"/>
            <p:cNvSpPr>
              <a:spLocks noChangeShapeType="1"/>
            </p:cNvSpPr>
            <p:nvPr/>
          </p:nvSpPr>
          <p:spPr bwMode="auto">
            <a:xfrm>
              <a:off x="1586" y="1505"/>
              <a:ext cx="5091"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 name="Line 10"/>
            <p:cNvSpPr>
              <a:spLocks noChangeShapeType="1"/>
            </p:cNvSpPr>
            <p:nvPr/>
          </p:nvSpPr>
          <p:spPr bwMode="auto">
            <a:xfrm>
              <a:off x="1586" y="515"/>
              <a:ext cx="5091"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 name="Rectangle 11"/>
            <p:cNvSpPr>
              <a:spLocks noChangeArrowheads="1"/>
            </p:cNvSpPr>
            <p:nvPr/>
          </p:nvSpPr>
          <p:spPr bwMode="auto">
            <a:xfrm>
              <a:off x="4564" y="1505"/>
              <a:ext cx="864" cy="327"/>
            </a:xfrm>
            <a:prstGeom prst="rect">
              <a:avLst/>
            </a:prstGeom>
            <a:solidFill>
              <a:srgbClr val="00206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 name="Rectangle 12"/>
            <p:cNvSpPr>
              <a:spLocks noChangeArrowheads="1"/>
            </p:cNvSpPr>
            <p:nvPr/>
          </p:nvSpPr>
          <p:spPr bwMode="auto">
            <a:xfrm>
              <a:off x="1680" y="1505"/>
              <a:ext cx="864" cy="309"/>
            </a:xfrm>
            <a:prstGeom prst="rect">
              <a:avLst/>
            </a:prstGeom>
            <a:solidFill>
              <a:srgbClr val="00206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 name="Rectangle 13"/>
            <p:cNvSpPr>
              <a:spLocks noChangeArrowheads="1"/>
            </p:cNvSpPr>
            <p:nvPr/>
          </p:nvSpPr>
          <p:spPr bwMode="auto">
            <a:xfrm>
              <a:off x="2836" y="1505"/>
              <a:ext cx="864" cy="1267"/>
            </a:xfrm>
            <a:prstGeom prst="rect">
              <a:avLst/>
            </a:prstGeom>
            <a:solidFill>
              <a:srgbClr val="C00000"/>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 name="Rectangle 14"/>
            <p:cNvSpPr>
              <a:spLocks noChangeArrowheads="1"/>
            </p:cNvSpPr>
            <p:nvPr/>
          </p:nvSpPr>
          <p:spPr bwMode="auto">
            <a:xfrm>
              <a:off x="5716" y="1505"/>
              <a:ext cx="867" cy="1202"/>
            </a:xfrm>
            <a:prstGeom prst="rect">
              <a:avLst/>
            </a:prstGeom>
            <a:solidFill>
              <a:srgbClr val="C00000"/>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 name="Rectangle 15"/>
            <p:cNvSpPr>
              <a:spLocks noChangeArrowheads="1"/>
            </p:cNvSpPr>
            <p:nvPr/>
          </p:nvSpPr>
          <p:spPr bwMode="auto">
            <a:xfrm>
              <a:off x="4826" y="1894"/>
              <a:ext cx="314"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700" i="0" u="none" strike="noStrike" cap="none" normalizeH="0" baseline="0" dirty="0">
                  <a:ln>
                    <a:noFill/>
                  </a:ln>
                  <a:solidFill>
                    <a:srgbClr val="000000"/>
                  </a:solidFill>
                  <a:effectLst/>
                  <a:latin typeface="Arial" panose="020B0604020202020204" pitchFamily="34" charset="0"/>
                </a:rPr>
                <a:t>-0.16</a:t>
              </a:r>
              <a:endParaRPr kumimoji="0" lang="en-US" altLang="en-US" sz="1700" i="0" u="none" strike="noStrike" cap="none" normalizeH="0" baseline="0" dirty="0">
                <a:ln>
                  <a:noFill/>
                </a:ln>
                <a:solidFill>
                  <a:schemeClr val="tx1"/>
                </a:solidFill>
                <a:effectLst/>
                <a:latin typeface="Arial" panose="020B0604020202020204" pitchFamily="34" charset="0"/>
              </a:endParaRPr>
            </a:p>
          </p:txBody>
        </p:sp>
        <p:sp>
          <p:nvSpPr>
            <p:cNvPr id="180" name="Rectangle 16"/>
            <p:cNvSpPr>
              <a:spLocks noChangeArrowheads="1"/>
            </p:cNvSpPr>
            <p:nvPr/>
          </p:nvSpPr>
          <p:spPr bwMode="auto">
            <a:xfrm>
              <a:off x="1943" y="1879"/>
              <a:ext cx="314"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700" i="0" u="none" strike="noStrike" cap="none" normalizeH="0" baseline="0" dirty="0">
                  <a:ln>
                    <a:noFill/>
                  </a:ln>
                  <a:solidFill>
                    <a:srgbClr val="000000"/>
                  </a:solidFill>
                  <a:effectLst/>
                  <a:latin typeface="Arial" panose="020B0604020202020204" pitchFamily="34" charset="0"/>
                </a:rPr>
                <a:t>-0.16</a:t>
              </a:r>
              <a:endParaRPr kumimoji="0" lang="en-US" altLang="en-US" sz="1700" i="0" u="none" strike="noStrike" cap="none" normalizeH="0" baseline="0" dirty="0">
                <a:ln>
                  <a:noFill/>
                </a:ln>
                <a:solidFill>
                  <a:schemeClr val="tx1"/>
                </a:solidFill>
                <a:effectLst/>
                <a:latin typeface="Arial" panose="020B0604020202020204" pitchFamily="34" charset="0"/>
              </a:endParaRPr>
            </a:p>
          </p:txBody>
        </p:sp>
        <p:sp>
          <p:nvSpPr>
            <p:cNvPr id="181" name="Rectangle 17"/>
            <p:cNvSpPr>
              <a:spLocks noChangeArrowheads="1"/>
            </p:cNvSpPr>
            <p:nvPr/>
          </p:nvSpPr>
          <p:spPr bwMode="auto">
            <a:xfrm>
              <a:off x="3098" y="2837"/>
              <a:ext cx="314"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700" i="0" u="none" strike="noStrike" cap="none" normalizeH="0" baseline="0">
                  <a:ln>
                    <a:noFill/>
                  </a:ln>
                  <a:solidFill>
                    <a:srgbClr val="000000"/>
                  </a:solidFill>
                  <a:effectLst/>
                  <a:latin typeface="Arial" panose="020B0604020202020204" pitchFamily="34" charset="0"/>
                </a:rPr>
                <a:t>-0.64</a:t>
              </a:r>
              <a:endParaRPr kumimoji="0" lang="en-US" altLang="en-US" sz="1700" i="0" u="none" strike="noStrike" cap="none" normalizeH="0" baseline="0">
                <a:ln>
                  <a:noFill/>
                </a:ln>
                <a:solidFill>
                  <a:schemeClr val="tx1"/>
                </a:solidFill>
                <a:effectLst/>
                <a:latin typeface="Arial" panose="020B0604020202020204" pitchFamily="34" charset="0"/>
              </a:endParaRPr>
            </a:p>
          </p:txBody>
        </p:sp>
        <p:sp>
          <p:nvSpPr>
            <p:cNvPr id="182" name="Rectangle 18"/>
            <p:cNvSpPr>
              <a:spLocks noChangeArrowheads="1"/>
            </p:cNvSpPr>
            <p:nvPr/>
          </p:nvSpPr>
          <p:spPr bwMode="auto">
            <a:xfrm>
              <a:off x="5978" y="2768"/>
              <a:ext cx="314"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700" i="0" u="none" strike="noStrike" cap="none" normalizeH="0" baseline="0">
                  <a:ln>
                    <a:noFill/>
                  </a:ln>
                  <a:solidFill>
                    <a:srgbClr val="000000"/>
                  </a:solidFill>
                  <a:effectLst/>
                  <a:latin typeface="Arial" panose="020B0604020202020204" pitchFamily="34" charset="0"/>
                </a:rPr>
                <a:t>-0.61</a:t>
              </a:r>
              <a:endParaRPr kumimoji="0" lang="en-US" altLang="en-US" sz="1700" i="0" u="none" strike="noStrike" cap="none" normalizeH="0" baseline="0">
                <a:ln>
                  <a:noFill/>
                </a:ln>
                <a:solidFill>
                  <a:schemeClr val="tx1"/>
                </a:solidFill>
                <a:effectLst/>
                <a:latin typeface="Arial" panose="020B0604020202020204" pitchFamily="34" charset="0"/>
              </a:endParaRPr>
            </a:p>
          </p:txBody>
        </p:sp>
        <p:sp>
          <p:nvSpPr>
            <p:cNvPr id="183" name="Line 19"/>
            <p:cNvSpPr>
              <a:spLocks noChangeShapeType="1"/>
            </p:cNvSpPr>
            <p:nvPr/>
          </p:nvSpPr>
          <p:spPr bwMode="auto">
            <a:xfrm flipV="1">
              <a:off x="1586" y="421"/>
              <a:ext cx="0" cy="315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 name="Line 20"/>
            <p:cNvSpPr>
              <a:spLocks noChangeShapeType="1"/>
            </p:cNvSpPr>
            <p:nvPr/>
          </p:nvSpPr>
          <p:spPr bwMode="auto">
            <a:xfrm flipH="1">
              <a:off x="1525" y="3481"/>
              <a:ext cx="6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 name="Rectangle 21"/>
            <p:cNvSpPr>
              <a:spLocks noChangeArrowheads="1"/>
            </p:cNvSpPr>
            <p:nvPr/>
          </p:nvSpPr>
          <p:spPr bwMode="auto">
            <a:xfrm rot="16200000">
              <a:off x="1320" y="3348"/>
              <a:ext cx="20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6" name="Line 22"/>
            <p:cNvSpPr>
              <a:spLocks noChangeShapeType="1"/>
            </p:cNvSpPr>
            <p:nvPr/>
          </p:nvSpPr>
          <p:spPr bwMode="auto">
            <a:xfrm flipH="1">
              <a:off x="1525" y="2495"/>
              <a:ext cx="6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 name="Rectangle 23"/>
            <p:cNvSpPr>
              <a:spLocks noChangeArrowheads="1"/>
            </p:cNvSpPr>
            <p:nvPr/>
          </p:nvSpPr>
          <p:spPr bwMode="auto">
            <a:xfrm rot="16200000">
              <a:off x="1298" y="2357"/>
              <a:ext cx="24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8" name="Line 24"/>
            <p:cNvSpPr>
              <a:spLocks noChangeShapeType="1"/>
            </p:cNvSpPr>
            <p:nvPr/>
          </p:nvSpPr>
          <p:spPr bwMode="auto">
            <a:xfrm flipH="1">
              <a:off x="1525" y="1505"/>
              <a:ext cx="6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 name="Rectangle 25"/>
            <p:cNvSpPr>
              <a:spLocks noChangeArrowheads="1"/>
            </p:cNvSpPr>
            <p:nvPr/>
          </p:nvSpPr>
          <p:spPr bwMode="auto">
            <a:xfrm rot="16200000">
              <a:off x="1345" y="1370"/>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0" name="Line 26"/>
            <p:cNvSpPr>
              <a:spLocks noChangeShapeType="1"/>
            </p:cNvSpPr>
            <p:nvPr/>
          </p:nvSpPr>
          <p:spPr bwMode="auto">
            <a:xfrm flipH="1">
              <a:off x="1525" y="515"/>
              <a:ext cx="6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 name="Rectangle 27"/>
            <p:cNvSpPr>
              <a:spLocks noChangeArrowheads="1"/>
            </p:cNvSpPr>
            <p:nvPr/>
          </p:nvSpPr>
          <p:spPr bwMode="auto">
            <a:xfrm rot="16200000">
              <a:off x="1324" y="382"/>
              <a:ext cx="19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2" name="Rectangle 28"/>
            <p:cNvSpPr>
              <a:spLocks noChangeArrowheads="1"/>
            </p:cNvSpPr>
            <p:nvPr/>
          </p:nvSpPr>
          <p:spPr bwMode="auto">
            <a:xfrm rot="16200000">
              <a:off x="171" y="1865"/>
              <a:ext cx="177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Math Test Score at Age 9</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3" name="Rectangle 29"/>
            <p:cNvSpPr>
              <a:spLocks noChangeArrowheads="1"/>
            </p:cNvSpPr>
            <p:nvPr/>
          </p:nvSpPr>
          <p:spPr bwMode="auto">
            <a:xfrm rot="16200000">
              <a:off x="187" y="1853"/>
              <a:ext cx="205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In SD From National Average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4" name="Line 30"/>
            <p:cNvSpPr>
              <a:spLocks noChangeShapeType="1"/>
            </p:cNvSpPr>
            <p:nvPr/>
          </p:nvSpPr>
          <p:spPr bwMode="auto">
            <a:xfrm>
              <a:off x="1586" y="3578"/>
              <a:ext cx="509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 name="Line 31"/>
            <p:cNvSpPr>
              <a:spLocks noChangeShapeType="1"/>
            </p:cNvSpPr>
            <p:nvPr/>
          </p:nvSpPr>
          <p:spPr bwMode="auto">
            <a:xfrm>
              <a:off x="2692" y="357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 name="Rectangle 32"/>
            <p:cNvSpPr>
              <a:spLocks noChangeArrowheads="1"/>
            </p:cNvSpPr>
            <p:nvPr/>
          </p:nvSpPr>
          <p:spPr bwMode="auto">
            <a:xfrm>
              <a:off x="2526" y="3668"/>
              <a:ext cx="4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Boys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7" name="Line 33"/>
            <p:cNvSpPr>
              <a:spLocks noChangeShapeType="1"/>
            </p:cNvSpPr>
            <p:nvPr/>
          </p:nvSpPr>
          <p:spPr bwMode="auto">
            <a:xfrm>
              <a:off x="5572" y="357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 name="Rectangle 34"/>
            <p:cNvSpPr>
              <a:spLocks noChangeArrowheads="1"/>
            </p:cNvSpPr>
            <p:nvPr/>
          </p:nvSpPr>
          <p:spPr bwMode="auto">
            <a:xfrm>
              <a:off x="5417" y="3668"/>
              <a:ext cx="38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Girls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9" name="Rectangle 35"/>
            <p:cNvSpPr>
              <a:spLocks noChangeArrowheads="1"/>
            </p:cNvSpPr>
            <p:nvPr/>
          </p:nvSpPr>
          <p:spPr bwMode="auto">
            <a:xfrm>
              <a:off x="2969" y="3960"/>
              <a:ext cx="2325" cy="17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 name="Rectangle 36"/>
            <p:cNvSpPr>
              <a:spLocks noChangeArrowheads="1"/>
            </p:cNvSpPr>
            <p:nvPr/>
          </p:nvSpPr>
          <p:spPr bwMode="auto">
            <a:xfrm>
              <a:off x="2983" y="3971"/>
              <a:ext cx="558" cy="151"/>
            </a:xfrm>
            <a:prstGeom prst="rect">
              <a:avLst/>
            </a:prstGeom>
            <a:solidFill>
              <a:srgbClr val="00206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 name="Rectangle 37"/>
            <p:cNvSpPr>
              <a:spLocks noChangeArrowheads="1"/>
            </p:cNvSpPr>
            <p:nvPr/>
          </p:nvSpPr>
          <p:spPr bwMode="auto">
            <a:xfrm>
              <a:off x="4247" y="3971"/>
              <a:ext cx="558" cy="151"/>
            </a:xfrm>
            <a:prstGeom prst="rect">
              <a:avLst/>
            </a:prstGeom>
            <a:solidFill>
              <a:srgbClr val="C00000"/>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 name="Rectangle 38"/>
            <p:cNvSpPr>
              <a:spLocks noChangeArrowheads="1"/>
            </p:cNvSpPr>
            <p:nvPr/>
          </p:nvSpPr>
          <p:spPr bwMode="auto">
            <a:xfrm>
              <a:off x="3631" y="3971"/>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3" name="Rectangle 39"/>
            <p:cNvSpPr>
              <a:spLocks noChangeArrowheads="1"/>
            </p:cNvSpPr>
            <p:nvPr/>
          </p:nvSpPr>
          <p:spPr bwMode="auto">
            <a:xfrm>
              <a:off x="4895" y="3971"/>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4" name="Rectangle 40"/>
            <p:cNvSpPr>
              <a:spLocks noChangeArrowheads="1"/>
            </p:cNvSpPr>
            <p:nvPr/>
          </p:nvSpPr>
          <p:spPr bwMode="auto">
            <a:xfrm>
              <a:off x="4096"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435139944"/>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1295400"/>
            <a:ext cx="8420100" cy="5181600"/>
          </a:xfrm>
        </p:spPr>
        <p:txBody>
          <a:bodyPr>
            <a:normAutofit/>
          </a:bodyPr>
          <a:lstStyle/>
          <a:p>
            <a:r>
              <a:rPr lang="en-US" sz="2200" dirty="0">
                <a:solidFill>
                  <a:srgbClr val="000000"/>
                </a:solidFill>
                <a:latin typeface="Arial" panose="020B0604020202020204" pitchFamily="34" charset="0"/>
                <a:cs typeface="Arial" panose="020B0604020202020204" pitchFamily="34" charset="0"/>
              </a:rPr>
              <a:t>Ability hypothesis is inconsistent with gender heterogeneity in intergenerational gaps</a:t>
            </a:r>
          </a:p>
          <a:p>
            <a:endParaRPr lang="en-US" sz="2200" dirty="0">
              <a:solidFill>
                <a:srgbClr val="000000"/>
              </a:solidFill>
              <a:latin typeface="Arial" panose="020B0604020202020204" pitchFamily="34" charset="0"/>
              <a:cs typeface="Arial" panose="020B0604020202020204" pitchFamily="34" charset="0"/>
            </a:endParaRPr>
          </a:p>
          <a:p>
            <a:pPr marL="857250" lvl="1" indent="-457200">
              <a:buFont typeface="+mj-lt"/>
              <a:buAutoNum type="arabicPeriod"/>
            </a:pPr>
            <a:r>
              <a:rPr lang="en-US" sz="2000" dirty="0">
                <a:solidFill>
                  <a:srgbClr val="000000"/>
                </a:solidFill>
                <a:latin typeface="Arial" panose="020B0604020202020204" pitchFamily="34" charset="0"/>
                <a:cs typeface="Arial" panose="020B0604020202020204" pitchFamily="34" charset="0"/>
              </a:rPr>
              <a:t>No ex-ante reason that racial differences in ability would produce differences in outcomes for boys but not girls</a:t>
            </a:r>
          </a:p>
          <a:p>
            <a:pPr marL="857250" lvl="1" indent="-457200">
              <a:buFont typeface="+mj-lt"/>
              <a:buAutoNum type="arabicPeriod"/>
            </a:pPr>
            <a:endParaRPr lang="en-US" sz="2000" dirty="0">
              <a:solidFill>
                <a:srgbClr val="000000"/>
              </a:solidFill>
              <a:latin typeface="Arial" panose="020B0604020202020204" pitchFamily="34" charset="0"/>
              <a:cs typeface="Arial" panose="020B0604020202020204" pitchFamily="34" charset="0"/>
            </a:endParaRPr>
          </a:p>
          <a:p>
            <a:pPr marL="857250" lvl="1" indent="-457200">
              <a:buFont typeface="+mj-lt"/>
              <a:buAutoNum type="arabicPeriod"/>
            </a:pPr>
            <a:r>
              <a:rPr lang="en-US" sz="2000" dirty="0">
                <a:solidFill>
                  <a:srgbClr val="000000"/>
                </a:solidFill>
                <a:latin typeface="Arial" panose="020B0604020202020204" pitchFamily="34" charset="0"/>
                <a:cs typeface="Arial" panose="020B0604020202020204" pitchFamily="34" charset="0"/>
              </a:rPr>
              <a:t>Prior arguments for ability diffs. based on test score gaps, but black-white test score gaps do not vary by gender</a:t>
            </a:r>
          </a:p>
          <a:p>
            <a:pPr marL="857250" lvl="1" indent="-457200">
              <a:buFont typeface="+mj-lt"/>
              <a:buAutoNum type="arabicPeriod"/>
            </a:pPr>
            <a:endParaRPr lang="en-US" sz="2000" dirty="0">
              <a:solidFill>
                <a:srgbClr val="000000"/>
              </a:solidFill>
              <a:latin typeface="Arial" panose="020B0604020202020204" pitchFamily="34" charset="0"/>
              <a:cs typeface="Arial" panose="020B0604020202020204" pitchFamily="34" charset="0"/>
            </a:endParaRPr>
          </a:p>
          <a:p>
            <a:pPr lvl="2"/>
            <a:r>
              <a:rPr lang="en-US" sz="2000" dirty="0">
                <a:solidFill>
                  <a:srgbClr val="000000"/>
                </a:solidFill>
                <a:latin typeface="Arial" panose="020B0604020202020204" pitchFamily="34" charset="0"/>
                <a:cs typeface="Arial" panose="020B0604020202020204" pitchFamily="34" charset="0"/>
              </a:rPr>
              <a:t>Test scores may not be an accurate measure of ability for black children, e.g. because of test bias or stereotype threat</a:t>
            </a:r>
            <a:br>
              <a:rPr lang="en-US" sz="2000" dirty="0">
                <a:solidFill>
                  <a:srgbClr val="000000"/>
                </a:solidFill>
                <a:latin typeface="Arial" panose="020B0604020202020204" pitchFamily="34" charset="0"/>
                <a:cs typeface="Arial" panose="020B0604020202020204" pitchFamily="34" charset="0"/>
              </a:rPr>
            </a:br>
            <a:r>
              <a:rPr lang="en-US" sz="1600" dirty="0">
                <a:solidFill>
                  <a:srgbClr val="000000"/>
                </a:solidFill>
                <a:latin typeface="Arial" panose="020B0604020202020204" pitchFamily="34" charset="0"/>
                <a:cs typeface="Arial" panose="020B0604020202020204" pitchFamily="34" charset="0"/>
              </a:rPr>
              <a:t>[Steele et al. 1995, Jencks et al. 1998]</a:t>
            </a:r>
          </a:p>
          <a:p>
            <a:pPr marL="857250" lvl="1" indent="-457200">
              <a:buFont typeface="+mj-lt"/>
              <a:buAutoNum type="arabicPeriod"/>
            </a:pPr>
            <a:endParaRPr lang="en-US" sz="2000" dirty="0">
              <a:solidFill>
                <a:srgbClr val="000000"/>
              </a:solidFill>
              <a:latin typeface="Arial" panose="020B0604020202020204" pitchFamily="34" charset="0"/>
              <a:cs typeface="Arial" panose="020B0604020202020204" pitchFamily="34" charset="0"/>
            </a:endParaRPr>
          </a:p>
        </p:txBody>
      </p:sp>
      <p:sp>
        <p:nvSpPr>
          <p:cNvPr id="9" name="Title 1"/>
          <p:cNvSpPr txBox="1">
            <a:spLocks/>
          </p:cNvSpPr>
          <p:nvPr/>
        </p:nvSpPr>
        <p:spPr>
          <a:xfrm>
            <a:off x="1524000" y="90714"/>
            <a:ext cx="9144000" cy="102076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Explaining the Black-White Intergenerational Income Gap</a:t>
            </a:r>
          </a:p>
          <a:p>
            <a:pPr>
              <a:defRPr/>
            </a:pPr>
            <a:r>
              <a:rPr lang="en-US" sz="2400" b="0" dirty="0">
                <a:solidFill>
                  <a:srgbClr val="002060"/>
                </a:solidFill>
                <a:latin typeface="Arial" panose="020B0604020202020204" pitchFamily="34" charset="0"/>
                <a:cs typeface="Arial" panose="020B0604020202020204" pitchFamily="34" charset="0"/>
              </a:rPr>
              <a:t>Differences in Ability</a:t>
            </a:r>
          </a:p>
        </p:txBody>
      </p:sp>
    </p:spTree>
    <p:extLst>
      <p:ext uri="{BB962C8B-B14F-4D97-AF65-F5344CB8AC3E}">
        <p14:creationId xmlns:p14="http://schemas.microsoft.com/office/powerpoint/2010/main" val="2997436691"/>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E24BF63-0D79-4463-B408-122D2E2C3F4A}"/>
              </a:ext>
            </a:extLst>
          </p:cNvPr>
          <p:cNvSpPr/>
          <p:nvPr/>
        </p:nvSpPr>
        <p:spPr>
          <a:xfrm>
            <a:off x="2670221" y="101948"/>
            <a:ext cx="6858000" cy="1188720"/>
          </a:xfrm>
          <a:prstGeom prst="rect">
            <a:avLst/>
          </a:prstGeom>
          <a:solidFill>
            <a:srgbClr val="E5E5E5"/>
          </a:solidFill>
          <a:ln w="25400" cap="flat" cmpd="sng" algn="ctr">
            <a:solidFill>
              <a:srgbClr val="E5E5E5"/>
            </a:solidFill>
            <a:prstDash val="solid"/>
          </a:ln>
          <a:effectLst/>
        </p:spPr>
        <p:txBody>
          <a:bodyPr lIns="91432" tIns="45718" rIns="91432" bIns="45718" rtlCol="0" anchor="ctr"/>
          <a:lstStyle/>
          <a:p>
            <a:pPr marL="457155"/>
            <a:r>
              <a:rPr lang="en-US" sz="2400" b="1" kern="0" dirty="0">
                <a:solidFill>
                  <a:prstClr val="white"/>
                </a:solidFill>
                <a:latin typeface="Arial" panose="020B0604020202020204" pitchFamily="34" charset="0"/>
                <a:cs typeface="Arial" panose="020B0604020202020204" pitchFamily="34" charset="0"/>
              </a:rPr>
              <a:t>   	</a:t>
            </a:r>
            <a:endParaRPr lang="en-US" sz="3200" b="1" kern="0" dirty="0">
              <a:solidFill>
                <a:prstClr val="white"/>
              </a:solidFill>
              <a:latin typeface="Arial" panose="020B0604020202020204" pitchFamily="34" charset="0"/>
              <a:cs typeface="Arial" panose="020B0604020202020204" pitchFamily="34" charset="0"/>
            </a:endParaRPr>
          </a:p>
        </p:txBody>
      </p:sp>
      <p:sp>
        <p:nvSpPr>
          <p:cNvPr id="6" name="Oval 5">
            <a:extLst>
              <a:ext uri="{FF2B5EF4-FFF2-40B4-BE49-F238E27FC236}">
                <a16:creationId xmlns:a16="http://schemas.microsoft.com/office/drawing/2014/main" id="{03FE699B-2454-44BF-929B-9136065CD605}"/>
              </a:ext>
            </a:extLst>
          </p:cNvPr>
          <p:cNvSpPr/>
          <p:nvPr/>
        </p:nvSpPr>
        <p:spPr>
          <a:xfrm>
            <a:off x="2505699" y="441902"/>
            <a:ext cx="548640" cy="548640"/>
          </a:xfrm>
          <a:prstGeom prst="ellipse">
            <a:avLst/>
          </a:prstGeom>
          <a:solidFill>
            <a:schemeClr val="bg1"/>
          </a:solidFill>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5E5E5"/>
                </a:solidFill>
                <a:latin typeface="Arial" panose="020B0604020202020204" pitchFamily="34" charset="0"/>
                <a:cs typeface="Arial" panose="020B0604020202020204" pitchFamily="34" charset="0"/>
              </a:rPr>
              <a:t>1</a:t>
            </a:r>
          </a:p>
        </p:txBody>
      </p:sp>
      <p:sp>
        <p:nvSpPr>
          <p:cNvPr id="7" name="Rectangle 6">
            <a:extLst>
              <a:ext uri="{FF2B5EF4-FFF2-40B4-BE49-F238E27FC236}">
                <a16:creationId xmlns:a16="http://schemas.microsoft.com/office/drawing/2014/main" id="{B1C5A068-A719-4A8D-89FD-134E047BFC1B}"/>
              </a:ext>
            </a:extLst>
          </p:cNvPr>
          <p:cNvSpPr/>
          <p:nvPr/>
        </p:nvSpPr>
        <p:spPr>
          <a:xfrm>
            <a:off x="2679496" y="1451112"/>
            <a:ext cx="6858000" cy="1188720"/>
          </a:xfrm>
          <a:prstGeom prst="rect">
            <a:avLst/>
          </a:prstGeom>
          <a:solidFill>
            <a:srgbClr val="E5E5E5"/>
          </a:solidFill>
          <a:ln w="25400" cap="flat" cmpd="sng" algn="ctr">
            <a:solidFill>
              <a:srgbClr val="E5E5E5"/>
            </a:solid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9" name="Oval 8">
            <a:extLst>
              <a:ext uri="{FF2B5EF4-FFF2-40B4-BE49-F238E27FC236}">
                <a16:creationId xmlns:a16="http://schemas.microsoft.com/office/drawing/2014/main" id="{47AAB757-AAB8-462E-9BE1-BA72378BBC87}"/>
              </a:ext>
            </a:extLst>
          </p:cNvPr>
          <p:cNvSpPr/>
          <p:nvPr/>
        </p:nvSpPr>
        <p:spPr>
          <a:xfrm>
            <a:off x="2505699" y="1795552"/>
            <a:ext cx="548640" cy="548640"/>
          </a:xfrm>
          <a:prstGeom prst="ellipse">
            <a:avLst/>
          </a:prstGeom>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5E5E5"/>
                </a:solidFill>
                <a:latin typeface="Arial" panose="020B0604020202020204" pitchFamily="34" charset="0"/>
                <a:cs typeface="Arial" panose="020B0604020202020204" pitchFamily="34" charset="0"/>
              </a:rPr>
              <a:t>2</a:t>
            </a:r>
          </a:p>
        </p:txBody>
      </p:sp>
      <p:sp>
        <p:nvSpPr>
          <p:cNvPr id="14" name="Rectangle 13">
            <a:extLst>
              <a:ext uri="{FF2B5EF4-FFF2-40B4-BE49-F238E27FC236}">
                <a16:creationId xmlns:a16="http://schemas.microsoft.com/office/drawing/2014/main" id="{5FCB39B9-1A3F-497B-B4EE-966ED1BFD01D}"/>
              </a:ext>
            </a:extLst>
          </p:cNvPr>
          <p:cNvSpPr/>
          <p:nvPr/>
        </p:nvSpPr>
        <p:spPr>
          <a:xfrm>
            <a:off x="2670221" y="2800276"/>
            <a:ext cx="6858000" cy="1188720"/>
          </a:xfrm>
          <a:prstGeom prst="rect">
            <a:avLst/>
          </a:prstGeom>
          <a:solidFill>
            <a:srgbClr val="E5E5E5"/>
          </a:solidFill>
          <a:ln w="25400" cap="flat" cmpd="sng" algn="ctr">
            <a:solidFill>
              <a:srgbClr val="E5E5E5"/>
            </a:solid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17" name="Oval 16">
            <a:extLst>
              <a:ext uri="{FF2B5EF4-FFF2-40B4-BE49-F238E27FC236}">
                <a16:creationId xmlns:a16="http://schemas.microsoft.com/office/drawing/2014/main" id="{9C1B5CC7-7221-49F0-AAEB-68D6273AAD1F}"/>
              </a:ext>
            </a:extLst>
          </p:cNvPr>
          <p:cNvSpPr/>
          <p:nvPr/>
        </p:nvSpPr>
        <p:spPr>
          <a:xfrm>
            <a:off x="2505699" y="3149202"/>
            <a:ext cx="548640" cy="548640"/>
          </a:xfrm>
          <a:prstGeom prst="ellipse">
            <a:avLst/>
          </a:prstGeom>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5E5E5"/>
                </a:solidFill>
                <a:latin typeface="Arial" panose="020B0604020202020204" pitchFamily="34" charset="0"/>
                <a:cs typeface="Arial" panose="020B0604020202020204" pitchFamily="34" charset="0"/>
              </a:rPr>
              <a:t>3</a:t>
            </a:r>
          </a:p>
        </p:txBody>
      </p:sp>
      <p:sp>
        <p:nvSpPr>
          <p:cNvPr id="18" name="TextBox 17">
            <a:extLst>
              <a:ext uri="{FF2B5EF4-FFF2-40B4-BE49-F238E27FC236}">
                <a16:creationId xmlns:a16="http://schemas.microsoft.com/office/drawing/2014/main" id="{B53536C0-7D39-4DF6-8605-0AAD2D9F6E2F}"/>
              </a:ext>
            </a:extLst>
          </p:cNvPr>
          <p:cNvSpPr txBox="1"/>
          <p:nvPr/>
        </p:nvSpPr>
        <p:spPr>
          <a:xfrm>
            <a:off x="3170078" y="2790693"/>
            <a:ext cx="64008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Marriage Rates and Gender Differences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
        <p:nvSpPr>
          <p:cNvPr id="20" name="Rectangle 19">
            <a:extLst>
              <a:ext uri="{FF2B5EF4-FFF2-40B4-BE49-F238E27FC236}">
                <a16:creationId xmlns:a16="http://schemas.microsoft.com/office/drawing/2014/main" id="{550624A6-F449-444E-9396-277070A63C92}"/>
              </a:ext>
            </a:extLst>
          </p:cNvPr>
          <p:cNvSpPr/>
          <p:nvPr/>
        </p:nvSpPr>
        <p:spPr>
          <a:xfrm>
            <a:off x="2679496" y="5498603"/>
            <a:ext cx="6858000" cy="1188720"/>
          </a:xfrm>
          <a:prstGeom prst="rect">
            <a:avLst/>
          </a:prstGeom>
          <a:solidFill>
            <a:srgbClr val="4F81BD"/>
          </a:solidFill>
          <a:ln w="25400" cap="flat" cmpd="sng" algn="ctr">
            <a:no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22" name="Oval 21">
            <a:extLst>
              <a:ext uri="{FF2B5EF4-FFF2-40B4-BE49-F238E27FC236}">
                <a16:creationId xmlns:a16="http://schemas.microsoft.com/office/drawing/2014/main" id="{F09AF5C3-7F10-497B-BFA7-39000B22980F}"/>
              </a:ext>
            </a:extLst>
          </p:cNvPr>
          <p:cNvSpPr/>
          <p:nvPr/>
        </p:nvSpPr>
        <p:spPr>
          <a:xfrm>
            <a:off x="2531573" y="5856503"/>
            <a:ext cx="548640" cy="548640"/>
          </a:xfrm>
          <a:prstGeom prst="ellipse">
            <a:avLst/>
          </a:prstGeom>
          <a:ln w="38100">
            <a:solidFill>
              <a:srgbClr val="4F81BD"/>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4F81BD"/>
                </a:solidFill>
                <a:latin typeface="Arial" panose="020B0604020202020204" pitchFamily="34" charset="0"/>
                <a:cs typeface="Arial" panose="020B0604020202020204" pitchFamily="34" charset="0"/>
              </a:rPr>
              <a:t>5</a:t>
            </a:r>
          </a:p>
        </p:txBody>
      </p:sp>
      <p:sp>
        <p:nvSpPr>
          <p:cNvPr id="26" name="TextBox 25">
            <a:extLst>
              <a:ext uri="{FF2B5EF4-FFF2-40B4-BE49-F238E27FC236}">
                <a16:creationId xmlns:a16="http://schemas.microsoft.com/office/drawing/2014/main" id="{853458C9-203C-48E2-B32C-F3256BC5B2B1}"/>
              </a:ext>
            </a:extLst>
          </p:cNvPr>
          <p:cNvSpPr txBox="1"/>
          <p:nvPr/>
        </p:nvSpPr>
        <p:spPr>
          <a:xfrm>
            <a:off x="3170078" y="1217103"/>
            <a:ext cx="6400800" cy="1615827"/>
          </a:xfrm>
          <a:prstGeom prst="rect">
            <a:avLst/>
          </a:prstGeom>
          <a:noFill/>
        </p:spPr>
        <p:txBody>
          <a:bodyPr wrap="square" rtlCol="0" anchor="ctr" anchorCtr="0">
            <a:spAutoFit/>
          </a:bodyPr>
          <a:lstStyle/>
          <a:p>
            <a:pPr algn="just">
              <a:lnSpc>
                <a:spcPct val="150000"/>
              </a:lnSpc>
            </a:pPr>
            <a:endParaRPr lang="en-US" sz="2200" b="1" dirty="0">
              <a:solidFill>
                <a:prstClr val="white"/>
              </a:solidFill>
              <a:latin typeface="Arial" panose="020B0604020202020204" pitchFamily="34" charset="0"/>
              <a:cs typeface="Arial" panose="020B0604020202020204" pitchFamily="34" charset="0"/>
            </a:endParaRPr>
          </a:p>
          <a:p>
            <a:pPr algn="just">
              <a:lnSpc>
                <a:spcPct val="150000"/>
              </a:lnSpc>
            </a:pPr>
            <a:r>
              <a:rPr lang="en-US" sz="2200" b="1" dirty="0">
                <a:solidFill>
                  <a:prstClr val="white"/>
                </a:solidFill>
                <a:latin typeface="Arial" panose="020B0604020202020204" pitchFamily="34" charset="0"/>
                <a:cs typeface="Arial" panose="020B0604020202020204" pitchFamily="34" charset="0"/>
              </a:rPr>
              <a:t>Intergenerational Mobility by Race</a:t>
            </a:r>
            <a:endParaRPr lang="en-US" sz="2200" b="1" kern="0" dirty="0">
              <a:solidFill>
                <a:prstClr val="white"/>
              </a:solidFill>
              <a:latin typeface="Arial" panose="020B0604020202020204" pitchFamily="34" charset="0"/>
              <a:cs typeface="Arial" panose="020B0604020202020204" pitchFamily="34" charset="0"/>
            </a:endParaRPr>
          </a:p>
          <a:p>
            <a:pPr algn="just">
              <a:lnSpc>
                <a:spcPct val="150000"/>
              </a:lnSpc>
            </a:pPr>
            <a:endParaRPr lang="en-US" sz="2200" dirty="0">
              <a:solidFill>
                <a:prstClr val="white"/>
              </a:solidFill>
            </a:endParaRPr>
          </a:p>
        </p:txBody>
      </p:sp>
      <p:sp>
        <p:nvSpPr>
          <p:cNvPr id="27" name="Rectangle 26">
            <a:extLst>
              <a:ext uri="{FF2B5EF4-FFF2-40B4-BE49-F238E27FC236}">
                <a16:creationId xmlns:a16="http://schemas.microsoft.com/office/drawing/2014/main" id="{2C800A8A-9322-47BF-88DB-F8DE266ABD2E}"/>
              </a:ext>
            </a:extLst>
          </p:cNvPr>
          <p:cNvSpPr/>
          <p:nvPr/>
        </p:nvSpPr>
        <p:spPr>
          <a:xfrm>
            <a:off x="2666846" y="4149440"/>
            <a:ext cx="6858000" cy="1188720"/>
          </a:xfrm>
          <a:prstGeom prst="rect">
            <a:avLst/>
          </a:prstGeom>
          <a:solidFill>
            <a:srgbClr val="E5E5E5"/>
          </a:solidFill>
          <a:ln w="25400" cap="flat" cmpd="sng" algn="ctr">
            <a:solidFill>
              <a:srgbClr val="E5E5E5"/>
            </a:solid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29" name="TextBox 28">
            <a:extLst>
              <a:ext uri="{FF2B5EF4-FFF2-40B4-BE49-F238E27FC236}">
                <a16:creationId xmlns:a16="http://schemas.microsoft.com/office/drawing/2014/main" id="{AA10DF66-3218-4AE3-AD3D-F4B7A2BB2621}"/>
              </a:ext>
            </a:extLst>
          </p:cNvPr>
          <p:cNvSpPr txBox="1"/>
          <p:nvPr/>
        </p:nvSpPr>
        <p:spPr>
          <a:xfrm>
            <a:off x="3170078" y="4150730"/>
            <a:ext cx="64008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Family Level </a:t>
            </a:r>
            <a:r>
              <a:rPr lang="en-US" sz="2200" b="1" dirty="0" smtClean="0">
                <a:solidFill>
                  <a:prstClr val="white"/>
                </a:solidFill>
                <a:latin typeface="Arial" panose="020B0604020202020204" pitchFamily="34" charset="0"/>
                <a:cs typeface="Arial" panose="020B0604020202020204" pitchFamily="34" charset="0"/>
              </a:rPr>
              <a:t>Explanations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
        <p:nvSpPr>
          <p:cNvPr id="30" name="Oval 29">
            <a:extLst>
              <a:ext uri="{FF2B5EF4-FFF2-40B4-BE49-F238E27FC236}">
                <a16:creationId xmlns:a16="http://schemas.microsoft.com/office/drawing/2014/main" id="{FE69CE8B-020B-4BF7-AA00-95B207A1F42D}"/>
              </a:ext>
            </a:extLst>
          </p:cNvPr>
          <p:cNvSpPr/>
          <p:nvPr/>
        </p:nvSpPr>
        <p:spPr>
          <a:xfrm>
            <a:off x="2505699" y="4502852"/>
            <a:ext cx="548640" cy="548640"/>
          </a:xfrm>
          <a:prstGeom prst="ellipse">
            <a:avLst/>
          </a:prstGeom>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5E5E5"/>
                </a:solidFill>
                <a:latin typeface="Arial" panose="020B0604020202020204" pitchFamily="34" charset="0"/>
                <a:cs typeface="Arial" panose="020B0604020202020204" pitchFamily="34" charset="0"/>
              </a:rPr>
              <a:t>4</a:t>
            </a:r>
          </a:p>
        </p:txBody>
      </p:sp>
      <p:sp>
        <p:nvSpPr>
          <p:cNvPr id="32" name="TextBox 31">
            <a:extLst>
              <a:ext uri="{FF2B5EF4-FFF2-40B4-BE49-F238E27FC236}">
                <a16:creationId xmlns:a16="http://schemas.microsoft.com/office/drawing/2014/main" id="{8EEED83C-B774-4BDB-B083-082F6602FF5E}"/>
              </a:ext>
            </a:extLst>
          </p:cNvPr>
          <p:cNvSpPr txBox="1"/>
          <p:nvPr/>
        </p:nvSpPr>
        <p:spPr>
          <a:xfrm>
            <a:off x="3170078" y="-142934"/>
            <a:ext cx="6400800" cy="1615827"/>
          </a:xfrm>
          <a:prstGeom prst="rect">
            <a:avLst/>
          </a:prstGeom>
          <a:noFill/>
        </p:spPr>
        <p:txBody>
          <a:bodyPr wrap="square" rtlCol="0" anchor="ctr" anchorCtr="0">
            <a:spAutoFit/>
          </a:bodyPr>
          <a:lstStyle/>
          <a:p>
            <a:pPr algn="just">
              <a:lnSpc>
                <a:spcPct val="150000"/>
              </a:lnSpc>
            </a:pPr>
            <a:endParaRPr lang="en-US" sz="2200" b="1" dirty="0">
              <a:solidFill>
                <a:srgbClr val="002060"/>
              </a:solidFill>
              <a:latin typeface="Arial" panose="020B0604020202020204" pitchFamily="34" charset="0"/>
              <a:cs typeface="Arial" panose="020B0604020202020204" pitchFamily="34" charset="0"/>
            </a:endParaRPr>
          </a:p>
          <a:p>
            <a:pPr algn="just">
              <a:lnSpc>
                <a:spcPct val="150000"/>
              </a:lnSpc>
            </a:pPr>
            <a:r>
              <a:rPr lang="en-US" sz="2200" b="1" dirty="0">
                <a:solidFill>
                  <a:prstClr val="white"/>
                </a:solidFill>
                <a:latin typeface="Arial" panose="020B0604020202020204" pitchFamily="34" charset="0"/>
                <a:cs typeface="Arial" panose="020B0604020202020204" pitchFamily="34" charset="0"/>
              </a:rPr>
              <a:t>Data and Sample </a:t>
            </a:r>
            <a:r>
              <a:rPr lang="en-US" sz="2200" b="1" dirty="0" smtClean="0">
                <a:solidFill>
                  <a:prstClr val="white"/>
                </a:solidFill>
                <a:latin typeface="Arial" panose="020B0604020202020204" pitchFamily="34" charset="0"/>
                <a:cs typeface="Arial" panose="020B0604020202020204" pitchFamily="34" charset="0"/>
              </a:rPr>
              <a:t>Definitions</a:t>
            </a:r>
            <a:endParaRPr lang="en-US" sz="2200" b="1" kern="0" dirty="0">
              <a:solidFill>
                <a:prstClr val="white"/>
              </a:solidFill>
              <a:latin typeface="Arial" panose="020B0604020202020204" pitchFamily="34" charset="0"/>
              <a:cs typeface="Arial" panose="020B0604020202020204" pitchFamily="34" charset="0"/>
            </a:endParaRPr>
          </a:p>
          <a:p>
            <a:pPr algn="just">
              <a:lnSpc>
                <a:spcPct val="150000"/>
              </a:lnSpc>
            </a:pPr>
            <a:endParaRPr lang="en-US" sz="2200" dirty="0">
              <a:solidFill>
                <a:prstClr val="black"/>
              </a:solidFill>
            </a:endParaRPr>
          </a:p>
        </p:txBody>
      </p:sp>
      <p:pic>
        <p:nvPicPr>
          <p:cNvPr id="33" name="Graphic 32" descr="Bar chart">
            <a:extLst>
              <a:ext uri="{FF2B5EF4-FFF2-40B4-BE49-F238E27FC236}">
                <a16:creationId xmlns:a16="http://schemas.microsoft.com/office/drawing/2014/main" id="{3CD8DA59-D6BF-499C-A387-B5CAAE54E20C}"/>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tretch>
            <a:fillRect/>
          </a:stretch>
        </p:blipFill>
        <p:spPr>
          <a:xfrm>
            <a:off x="8489222" y="259022"/>
            <a:ext cx="914400" cy="914400"/>
          </a:xfrm>
          <a:prstGeom prst="rect">
            <a:avLst/>
          </a:prstGeom>
        </p:spPr>
      </p:pic>
      <p:pic>
        <p:nvPicPr>
          <p:cNvPr id="39" name="Graphic 38" descr="Man and Woman">
            <a:extLst>
              <a:ext uri="{FF2B5EF4-FFF2-40B4-BE49-F238E27FC236}">
                <a16:creationId xmlns:a16="http://schemas.microsoft.com/office/drawing/2014/main" id="{6EF8DE8F-5E27-49FA-8B4F-B873D56050CF}"/>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xmlns="" r:embed="rId6"/>
              </a:ext>
            </a:extLst>
          </a:blip>
          <a:stretch>
            <a:fillRect/>
          </a:stretch>
        </p:blipFill>
        <p:spPr>
          <a:xfrm>
            <a:off x="8489222" y="3065043"/>
            <a:ext cx="914400" cy="914400"/>
          </a:xfrm>
          <a:prstGeom prst="rect">
            <a:avLst/>
          </a:prstGeom>
        </p:spPr>
      </p:pic>
      <p:pic>
        <p:nvPicPr>
          <p:cNvPr id="41" name="Graphic 40" descr="Parent and Child">
            <a:extLst>
              <a:ext uri="{FF2B5EF4-FFF2-40B4-BE49-F238E27FC236}">
                <a16:creationId xmlns:a16="http://schemas.microsoft.com/office/drawing/2014/main" id="{51500DC7-04DC-4E89-A7C6-CE73C308ED01}"/>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xmlns="" r:embed="rId8"/>
              </a:ext>
            </a:extLst>
          </a:blip>
          <a:stretch>
            <a:fillRect/>
          </a:stretch>
        </p:blipFill>
        <p:spPr>
          <a:xfrm>
            <a:off x="8489222" y="4349153"/>
            <a:ext cx="914400" cy="914400"/>
          </a:xfrm>
          <a:prstGeom prst="rect">
            <a:avLst/>
          </a:prstGeom>
        </p:spPr>
      </p:pic>
      <p:pic>
        <p:nvPicPr>
          <p:cNvPr id="43" name="Graphic 42" descr="House">
            <a:extLst>
              <a:ext uri="{FF2B5EF4-FFF2-40B4-BE49-F238E27FC236}">
                <a16:creationId xmlns:a16="http://schemas.microsoft.com/office/drawing/2014/main" id="{7D74E4BB-6D25-4C21-B4AB-F781C71531DF}"/>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xmlns="" r:embed="rId10"/>
              </a:ext>
            </a:extLst>
          </a:blip>
          <a:stretch>
            <a:fillRect/>
          </a:stretch>
        </p:blipFill>
        <p:spPr>
          <a:xfrm>
            <a:off x="8489222" y="5633261"/>
            <a:ext cx="914400" cy="914400"/>
          </a:xfrm>
          <a:prstGeom prst="rect">
            <a:avLst/>
          </a:prstGeom>
        </p:spPr>
      </p:pic>
      <p:pic>
        <p:nvPicPr>
          <p:cNvPr id="31" name="Picture 30">
            <a:extLst>
              <a:ext uri="{FF2B5EF4-FFF2-40B4-BE49-F238E27FC236}">
                <a16:creationId xmlns:a16="http://schemas.microsoft.com/office/drawing/2014/main" id="{1577A614-4744-4D12-A6CF-37FC68333300}"/>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8489222" y="1601185"/>
            <a:ext cx="914400" cy="914400"/>
          </a:xfrm>
          <a:prstGeom prst="rect">
            <a:avLst/>
          </a:prstGeom>
        </p:spPr>
      </p:pic>
      <p:sp>
        <p:nvSpPr>
          <p:cNvPr id="24" name="TextBox 23">
            <a:extLst>
              <a:ext uri="{FF2B5EF4-FFF2-40B4-BE49-F238E27FC236}">
                <a16:creationId xmlns:a16="http://schemas.microsoft.com/office/drawing/2014/main" id="{40C618FA-B642-4B3D-B3EB-A71EAFD3F973}"/>
              </a:ext>
            </a:extLst>
          </p:cNvPr>
          <p:cNvSpPr txBox="1"/>
          <p:nvPr/>
        </p:nvSpPr>
        <p:spPr>
          <a:xfrm>
            <a:off x="3170078" y="5510768"/>
            <a:ext cx="68580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Neighborhood-Level </a:t>
            </a:r>
            <a:r>
              <a:rPr lang="en-US" sz="2200" b="1" dirty="0" smtClean="0">
                <a:solidFill>
                  <a:prstClr val="white"/>
                </a:solidFill>
                <a:latin typeface="Arial" panose="020B0604020202020204" pitchFamily="34" charset="0"/>
                <a:cs typeface="Arial" panose="020B0604020202020204" pitchFamily="34" charset="0"/>
              </a:rPr>
              <a:t>Explanations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Tree>
    <p:extLst>
      <p:ext uri="{BB962C8B-B14F-4D97-AF65-F5344CB8AC3E}">
        <p14:creationId xmlns:p14="http://schemas.microsoft.com/office/powerpoint/2010/main" val="836018073"/>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615736" y="1368137"/>
            <a:ext cx="9353479" cy="5181600"/>
          </a:xfrm>
        </p:spPr>
        <p:txBody>
          <a:bodyPr>
            <a:noAutofit/>
          </a:bodyPr>
          <a:lstStyle/>
          <a:p>
            <a:pPr marL="342900" lvl="1" indent="-342900">
              <a:buFont typeface="Wingdings" panose="05000000000000000000" pitchFamily="2" charset="2"/>
              <a:buChar char="§"/>
            </a:pPr>
            <a:r>
              <a:rPr lang="en-US" sz="2000" dirty="0">
                <a:solidFill>
                  <a:srgbClr val="000000"/>
                </a:solidFill>
                <a:latin typeface="Arial" panose="020B0604020202020204" pitchFamily="34" charset="0"/>
                <a:cs typeface="Arial" panose="020B0604020202020204" pitchFamily="34" charset="0"/>
              </a:rPr>
              <a:t>Do blacks have worse outcomes than whites because they live in different neighborhoods?</a:t>
            </a:r>
          </a:p>
          <a:p>
            <a:endParaRPr lang="en-US" sz="2000" dirty="0">
              <a:solidFill>
                <a:srgbClr val="000000"/>
              </a:solidFill>
              <a:latin typeface="Arial" panose="020B0604020202020204" pitchFamily="34" charset="0"/>
              <a:cs typeface="Arial" panose="020B0604020202020204" pitchFamily="34" charset="0"/>
            </a:endParaRPr>
          </a:p>
          <a:p>
            <a:endParaRPr lang="en-US" sz="2000" dirty="0">
              <a:solidFill>
                <a:srgbClr val="000000"/>
              </a:solidFill>
              <a:latin typeface="Arial" panose="020B0604020202020204" pitchFamily="34" charset="0"/>
              <a:cs typeface="Arial" panose="020B0604020202020204" pitchFamily="34" charset="0"/>
            </a:endParaRPr>
          </a:p>
          <a:p>
            <a:r>
              <a:rPr lang="en-US" sz="2000" dirty="0">
                <a:solidFill>
                  <a:srgbClr val="000000"/>
                </a:solidFill>
                <a:latin typeface="Arial" panose="020B0604020202020204" pitchFamily="34" charset="0"/>
                <a:cs typeface="Arial" panose="020B0604020202020204" pitchFamily="34" charset="0"/>
              </a:rPr>
              <a:t>Begin by examining broad geographic variation across commuting zones </a:t>
            </a:r>
            <a:r>
              <a:rPr lang="en-US" sz="1600" dirty="0">
                <a:solidFill>
                  <a:srgbClr val="000000"/>
                </a:solidFill>
                <a:latin typeface="Arial" panose="020B0604020202020204" pitchFamily="34" charset="0"/>
                <a:cs typeface="Arial" panose="020B0604020202020204" pitchFamily="34" charset="0"/>
              </a:rPr>
              <a:t>[</a:t>
            </a:r>
            <a:r>
              <a:rPr lang="en-US" sz="1600" dirty="0" err="1">
                <a:solidFill>
                  <a:srgbClr val="000000"/>
                </a:solidFill>
                <a:latin typeface="Arial" panose="020B0604020202020204" pitchFamily="34" charset="0"/>
                <a:cs typeface="Arial" panose="020B0604020202020204" pitchFamily="34" charset="0"/>
              </a:rPr>
              <a:t>Chetty</a:t>
            </a:r>
            <a:r>
              <a:rPr lang="en-US" sz="1600" dirty="0">
                <a:solidFill>
                  <a:srgbClr val="000000"/>
                </a:solidFill>
                <a:latin typeface="Arial" panose="020B0604020202020204" pitchFamily="34" charset="0"/>
                <a:cs typeface="Arial" panose="020B0604020202020204" pitchFamily="34" charset="0"/>
              </a:rPr>
              <a:t>, </a:t>
            </a:r>
            <a:r>
              <a:rPr lang="en-US" sz="1600" dirty="0" err="1">
                <a:solidFill>
                  <a:srgbClr val="000000"/>
                </a:solidFill>
                <a:latin typeface="Arial" panose="020B0604020202020204" pitchFamily="34" charset="0"/>
                <a:cs typeface="Arial" panose="020B0604020202020204" pitchFamily="34" charset="0"/>
              </a:rPr>
              <a:t>Hendren</a:t>
            </a:r>
            <a:r>
              <a:rPr lang="en-US" sz="1600" dirty="0">
                <a:solidFill>
                  <a:srgbClr val="000000"/>
                </a:solidFill>
                <a:latin typeface="Arial" panose="020B0604020202020204" pitchFamily="34" charset="0"/>
                <a:cs typeface="Arial" panose="020B0604020202020204" pitchFamily="34" charset="0"/>
              </a:rPr>
              <a:t>, Kline, and </a:t>
            </a:r>
            <a:r>
              <a:rPr lang="en-US" sz="1600" dirty="0" err="1">
                <a:solidFill>
                  <a:srgbClr val="000000"/>
                </a:solidFill>
                <a:latin typeface="Arial" panose="020B0604020202020204" pitchFamily="34" charset="0"/>
                <a:cs typeface="Arial" panose="020B0604020202020204" pitchFamily="34" charset="0"/>
              </a:rPr>
              <a:t>Saez</a:t>
            </a:r>
            <a:r>
              <a:rPr lang="en-US" sz="1600" dirty="0">
                <a:solidFill>
                  <a:srgbClr val="000000"/>
                </a:solidFill>
                <a:latin typeface="Arial" panose="020B0604020202020204" pitchFamily="34" charset="0"/>
                <a:cs typeface="Arial" panose="020B0604020202020204" pitchFamily="34" charset="0"/>
              </a:rPr>
              <a:t> 2014]</a:t>
            </a:r>
          </a:p>
          <a:p>
            <a:endParaRPr lang="en-US" sz="2000" dirty="0">
              <a:solidFill>
                <a:srgbClr val="000000"/>
              </a:solidFill>
              <a:latin typeface="Arial" panose="020B0604020202020204" pitchFamily="34" charset="0"/>
              <a:cs typeface="Arial" panose="020B0604020202020204" pitchFamily="34" charset="0"/>
            </a:endParaRPr>
          </a:p>
          <a:p>
            <a:pPr lvl="1"/>
            <a:r>
              <a:rPr lang="en-US" sz="2000" dirty="0">
                <a:solidFill>
                  <a:srgbClr val="000000"/>
                </a:solidFill>
                <a:latin typeface="Arial" panose="020B0604020202020204" pitchFamily="34" charset="0"/>
                <a:cs typeface="Arial" panose="020B0604020202020204" pitchFamily="34" charset="0"/>
              </a:rPr>
              <a:t>Assign children to locations in proportion to the fraction of their childhood that they spent in each CZ</a:t>
            </a:r>
          </a:p>
          <a:p>
            <a:endParaRPr lang="en-US" sz="2000" dirty="0">
              <a:solidFill>
                <a:srgbClr val="000000"/>
              </a:solidFill>
              <a:latin typeface="Arial" panose="020B0604020202020204" pitchFamily="34" charset="0"/>
              <a:cs typeface="Arial" panose="020B0604020202020204" pitchFamily="34" charset="0"/>
            </a:endParaRPr>
          </a:p>
          <a:p>
            <a:endParaRPr lang="en-US" sz="2000" dirty="0">
              <a:solidFill>
                <a:srgbClr val="000000"/>
              </a:solidFill>
              <a:latin typeface="Arial" panose="020B0604020202020204" pitchFamily="34" charset="0"/>
              <a:cs typeface="Arial" panose="020B0604020202020204" pitchFamily="34" charset="0"/>
            </a:endParaRPr>
          </a:p>
          <a:p>
            <a:r>
              <a:rPr lang="en-US" sz="2000" dirty="0">
                <a:solidFill>
                  <a:srgbClr val="000000"/>
                </a:solidFill>
                <a:latin typeface="Arial" panose="020B0604020202020204" pitchFamily="34" charset="0"/>
                <a:cs typeface="Arial" panose="020B0604020202020204" pitchFamily="34" charset="0"/>
              </a:rPr>
              <a:t>Estimate expected rank of children with parents at the 25</a:t>
            </a:r>
            <a:r>
              <a:rPr lang="en-US" sz="2000" baseline="30000" dirty="0">
                <a:solidFill>
                  <a:srgbClr val="000000"/>
                </a:solidFill>
                <a:latin typeface="Arial" panose="020B0604020202020204" pitchFamily="34" charset="0"/>
                <a:cs typeface="Arial" panose="020B0604020202020204" pitchFamily="34" charset="0"/>
              </a:rPr>
              <a:t>th</a:t>
            </a:r>
            <a:r>
              <a:rPr lang="en-US" sz="2000" dirty="0">
                <a:solidFill>
                  <a:srgbClr val="000000"/>
                </a:solidFill>
                <a:latin typeface="Arial" panose="020B0604020202020204" pitchFamily="34" charset="0"/>
                <a:cs typeface="Arial" panose="020B0604020202020204" pitchFamily="34" charset="0"/>
              </a:rPr>
              <a:t> percentile of national income distribution using linear regression within each CZ</a:t>
            </a:r>
          </a:p>
        </p:txBody>
      </p:sp>
      <p:sp>
        <p:nvSpPr>
          <p:cNvPr id="9" name="Title 1"/>
          <p:cNvSpPr txBox="1">
            <a:spLocks/>
          </p:cNvSpPr>
          <p:nvPr/>
        </p:nvSpPr>
        <p:spPr>
          <a:xfrm>
            <a:off x="1524000" y="90714"/>
            <a:ext cx="9144000" cy="102076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Neighborhood Environments and the Black-White Gap</a:t>
            </a:r>
          </a:p>
        </p:txBody>
      </p:sp>
    </p:spTree>
    <p:extLst>
      <p:ext uri="{BB962C8B-B14F-4D97-AF65-F5344CB8AC3E}">
        <p14:creationId xmlns:p14="http://schemas.microsoft.com/office/powerpoint/2010/main" val="3261720607"/>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1421745" y="317925"/>
            <a:ext cx="9153527" cy="6661151"/>
            <a:chOff x="-3" y="62"/>
            <a:chExt cx="5766" cy="4196"/>
          </a:xfrm>
        </p:grpSpPr>
        <p:sp>
          <p:nvSpPr>
            <p:cNvPr id="5" name="AutoShape 3"/>
            <p:cNvSpPr>
              <a:spLocks noChangeAspect="1" noChangeArrowheads="1" noTextEdit="1"/>
            </p:cNvSpPr>
            <p:nvPr/>
          </p:nvSpPr>
          <p:spPr bwMode="auto">
            <a:xfrm>
              <a:off x="0" y="65"/>
              <a:ext cx="5760" cy="4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 name="Rectangle 5"/>
            <p:cNvSpPr>
              <a:spLocks noChangeArrowheads="1"/>
            </p:cNvSpPr>
            <p:nvPr/>
          </p:nvSpPr>
          <p:spPr bwMode="auto">
            <a:xfrm>
              <a:off x="-3" y="62"/>
              <a:ext cx="5766" cy="419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 name="Rectangle 6"/>
            <p:cNvSpPr>
              <a:spLocks noChangeArrowheads="1"/>
            </p:cNvSpPr>
            <p:nvPr/>
          </p:nvSpPr>
          <p:spPr bwMode="auto">
            <a:xfrm>
              <a:off x="0" y="68"/>
              <a:ext cx="5757" cy="41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 name="Rectangle 7"/>
            <p:cNvSpPr>
              <a:spLocks noChangeArrowheads="1"/>
            </p:cNvSpPr>
            <p:nvPr/>
          </p:nvSpPr>
          <p:spPr bwMode="auto">
            <a:xfrm>
              <a:off x="548" y="449"/>
              <a:ext cx="5083" cy="32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 name="Line 8"/>
            <p:cNvSpPr>
              <a:spLocks noChangeShapeType="1"/>
            </p:cNvSpPr>
            <p:nvPr/>
          </p:nvSpPr>
          <p:spPr bwMode="auto">
            <a:xfrm>
              <a:off x="548" y="3571"/>
              <a:ext cx="5083"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 name="Line 9"/>
            <p:cNvSpPr>
              <a:spLocks noChangeShapeType="1"/>
            </p:cNvSpPr>
            <p:nvPr/>
          </p:nvSpPr>
          <p:spPr bwMode="auto">
            <a:xfrm>
              <a:off x="548" y="2967"/>
              <a:ext cx="5083"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1" name="Line 10"/>
            <p:cNvSpPr>
              <a:spLocks noChangeShapeType="1"/>
            </p:cNvSpPr>
            <p:nvPr/>
          </p:nvSpPr>
          <p:spPr bwMode="auto">
            <a:xfrm>
              <a:off x="548" y="2363"/>
              <a:ext cx="5083"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2" name="Line 11"/>
            <p:cNvSpPr>
              <a:spLocks noChangeShapeType="1"/>
            </p:cNvSpPr>
            <p:nvPr/>
          </p:nvSpPr>
          <p:spPr bwMode="auto">
            <a:xfrm>
              <a:off x="548" y="1758"/>
              <a:ext cx="5083"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3" name="Line 12"/>
            <p:cNvSpPr>
              <a:spLocks noChangeShapeType="1"/>
            </p:cNvSpPr>
            <p:nvPr/>
          </p:nvSpPr>
          <p:spPr bwMode="auto">
            <a:xfrm>
              <a:off x="548" y="1154"/>
              <a:ext cx="5083"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 name="Line 13"/>
            <p:cNvSpPr>
              <a:spLocks noChangeShapeType="1"/>
            </p:cNvSpPr>
            <p:nvPr/>
          </p:nvSpPr>
          <p:spPr bwMode="auto">
            <a:xfrm>
              <a:off x="548" y="550"/>
              <a:ext cx="5083"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5" name="Oval 14"/>
            <p:cNvSpPr>
              <a:spLocks noChangeArrowheads="1"/>
            </p:cNvSpPr>
            <p:nvPr/>
          </p:nvSpPr>
          <p:spPr bwMode="auto">
            <a:xfrm>
              <a:off x="667" y="2967"/>
              <a:ext cx="49" cy="4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6" name="Oval 15"/>
            <p:cNvSpPr>
              <a:spLocks noChangeArrowheads="1"/>
            </p:cNvSpPr>
            <p:nvPr/>
          </p:nvSpPr>
          <p:spPr bwMode="auto">
            <a:xfrm>
              <a:off x="716" y="3012"/>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7" name="Oval 16"/>
            <p:cNvSpPr>
              <a:spLocks noChangeArrowheads="1"/>
            </p:cNvSpPr>
            <p:nvPr/>
          </p:nvSpPr>
          <p:spPr bwMode="auto">
            <a:xfrm>
              <a:off x="765" y="2841"/>
              <a:ext cx="48"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8" name="Oval 17"/>
            <p:cNvSpPr>
              <a:spLocks noChangeArrowheads="1"/>
            </p:cNvSpPr>
            <p:nvPr/>
          </p:nvSpPr>
          <p:spPr bwMode="auto">
            <a:xfrm>
              <a:off x="813" y="2844"/>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9" name="Oval 18"/>
            <p:cNvSpPr>
              <a:spLocks noChangeArrowheads="1"/>
            </p:cNvSpPr>
            <p:nvPr/>
          </p:nvSpPr>
          <p:spPr bwMode="auto">
            <a:xfrm>
              <a:off x="862" y="2757"/>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0" name="Oval 19"/>
            <p:cNvSpPr>
              <a:spLocks noChangeArrowheads="1"/>
            </p:cNvSpPr>
            <p:nvPr/>
          </p:nvSpPr>
          <p:spPr bwMode="auto">
            <a:xfrm>
              <a:off x="911" y="2701"/>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1" name="Oval 20"/>
            <p:cNvSpPr>
              <a:spLocks noChangeArrowheads="1"/>
            </p:cNvSpPr>
            <p:nvPr/>
          </p:nvSpPr>
          <p:spPr bwMode="auto">
            <a:xfrm>
              <a:off x="960" y="2771"/>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2" name="Oval 21"/>
            <p:cNvSpPr>
              <a:spLocks noChangeArrowheads="1"/>
            </p:cNvSpPr>
            <p:nvPr/>
          </p:nvSpPr>
          <p:spPr bwMode="auto">
            <a:xfrm>
              <a:off x="1009" y="2789"/>
              <a:ext cx="49" cy="4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3" name="Oval 22"/>
            <p:cNvSpPr>
              <a:spLocks noChangeArrowheads="1"/>
            </p:cNvSpPr>
            <p:nvPr/>
          </p:nvSpPr>
          <p:spPr bwMode="auto">
            <a:xfrm>
              <a:off x="1058" y="2600"/>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4" name="Oval 23"/>
            <p:cNvSpPr>
              <a:spLocks noChangeArrowheads="1"/>
            </p:cNvSpPr>
            <p:nvPr/>
          </p:nvSpPr>
          <p:spPr bwMode="auto">
            <a:xfrm>
              <a:off x="1107" y="2572"/>
              <a:ext cx="48"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5" name="Oval 24"/>
            <p:cNvSpPr>
              <a:spLocks noChangeArrowheads="1"/>
            </p:cNvSpPr>
            <p:nvPr/>
          </p:nvSpPr>
          <p:spPr bwMode="auto">
            <a:xfrm>
              <a:off x="1155" y="2614"/>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6" name="Oval 25"/>
            <p:cNvSpPr>
              <a:spLocks noChangeArrowheads="1"/>
            </p:cNvSpPr>
            <p:nvPr/>
          </p:nvSpPr>
          <p:spPr bwMode="auto">
            <a:xfrm>
              <a:off x="1204" y="2551"/>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7" name="Oval 26"/>
            <p:cNvSpPr>
              <a:spLocks noChangeArrowheads="1"/>
            </p:cNvSpPr>
            <p:nvPr/>
          </p:nvSpPr>
          <p:spPr bwMode="auto">
            <a:xfrm>
              <a:off x="1253" y="2527"/>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8" name="Oval 27"/>
            <p:cNvSpPr>
              <a:spLocks noChangeArrowheads="1"/>
            </p:cNvSpPr>
            <p:nvPr/>
          </p:nvSpPr>
          <p:spPr bwMode="auto">
            <a:xfrm>
              <a:off x="1302" y="2495"/>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9" name="Oval 28"/>
            <p:cNvSpPr>
              <a:spLocks noChangeArrowheads="1"/>
            </p:cNvSpPr>
            <p:nvPr/>
          </p:nvSpPr>
          <p:spPr bwMode="auto">
            <a:xfrm>
              <a:off x="1351" y="2502"/>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0" name="Oval 29"/>
            <p:cNvSpPr>
              <a:spLocks noChangeArrowheads="1"/>
            </p:cNvSpPr>
            <p:nvPr/>
          </p:nvSpPr>
          <p:spPr bwMode="auto">
            <a:xfrm>
              <a:off x="1400" y="2429"/>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1" name="Oval 30"/>
            <p:cNvSpPr>
              <a:spLocks noChangeArrowheads="1"/>
            </p:cNvSpPr>
            <p:nvPr/>
          </p:nvSpPr>
          <p:spPr bwMode="auto">
            <a:xfrm>
              <a:off x="1449" y="2530"/>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2" name="Oval 31"/>
            <p:cNvSpPr>
              <a:spLocks noChangeArrowheads="1"/>
            </p:cNvSpPr>
            <p:nvPr/>
          </p:nvSpPr>
          <p:spPr bwMode="auto">
            <a:xfrm>
              <a:off x="1498" y="2436"/>
              <a:ext cx="48"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3" name="Oval 32"/>
            <p:cNvSpPr>
              <a:spLocks noChangeArrowheads="1"/>
            </p:cNvSpPr>
            <p:nvPr/>
          </p:nvSpPr>
          <p:spPr bwMode="auto">
            <a:xfrm>
              <a:off x="1546" y="2383"/>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 name="Oval 33"/>
            <p:cNvSpPr>
              <a:spLocks noChangeArrowheads="1"/>
            </p:cNvSpPr>
            <p:nvPr/>
          </p:nvSpPr>
          <p:spPr bwMode="auto">
            <a:xfrm>
              <a:off x="1595" y="2373"/>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 name="Oval 34"/>
            <p:cNvSpPr>
              <a:spLocks noChangeArrowheads="1"/>
            </p:cNvSpPr>
            <p:nvPr/>
          </p:nvSpPr>
          <p:spPr bwMode="auto">
            <a:xfrm>
              <a:off x="1644" y="2331"/>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 name="Oval 35"/>
            <p:cNvSpPr>
              <a:spLocks noChangeArrowheads="1"/>
            </p:cNvSpPr>
            <p:nvPr/>
          </p:nvSpPr>
          <p:spPr bwMode="auto">
            <a:xfrm>
              <a:off x="1693" y="2397"/>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7" name="Oval 36"/>
            <p:cNvSpPr>
              <a:spLocks noChangeArrowheads="1"/>
            </p:cNvSpPr>
            <p:nvPr/>
          </p:nvSpPr>
          <p:spPr bwMode="auto">
            <a:xfrm>
              <a:off x="1742" y="2457"/>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8" name="Oval 37"/>
            <p:cNvSpPr>
              <a:spLocks noChangeArrowheads="1"/>
            </p:cNvSpPr>
            <p:nvPr/>
          </p:nvSpPr>
          <p:spPr bwMode="auto">
            <a:xfrm>
              <a:off x="1791" y="2317"/>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9" name="Oval 38"/>
            <p:cNvSpPr>
              <a:spLocks noChangeArrowheads="1"/>
            </p:cNvSpPr>
            <p:nvPr/>
          </p:nvSpPr>
          <p:spPr bwMode="auto">
            <a:xfrm>
              <a:off x="1840" y="2328"/>
              <a:ext cx="49" cy="4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0" name="Oval 39"/>
            <p:cNvSpPr>
              <a:spLocks noChangeArrowheads="1"/>
            </p:cNvSpPr>
            <p:nvPr/>
          </p:nvSpPr>
          <p:spPr bwMode="auto">
            <a:xfrm>
              <a:off x="1889" y="2338"/>
              <a:ext cx="48"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1" name="Oval 40"/>
            <p:cNvSpPr>
              <a:spLocks noChangeArrowheads="1"/>
            </p:cNvSpPr>
            <p:nvPr/>
          </p:nvSpPr>
          <p:spPr bwMode="auto">
            <a:xfrm>
              <a:off x="1937" y="2216"/>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2" name="Oval 41"/>
            <p:cNvSpPr>
              <a:spLocks noChangeArrowheads="1"/>
            </p:cNvSpPr>
            <p:nvPr/>
          </p:nvSpPr>
          <p:spPr bwMode="auto">
            <a:xfrm>
              <a:off x="1986" y="2432"/>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3" name="Oval 42"/>
            <p:cNvSpPr>
              <a:spLocks noChangeArrowheads="1"/>
            </p:cNvSpPr>
            <p:nvPr/>
          </p:nvSpPr>
          <p:spPr bwMode="auto">
            <a:xfrm>
              <a:off x="2035" y="2296"/>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4" name="Oval 43"/>
            <p:cNvSpPr>
              <a:spLocks noChangeArrowheads="1"/>
            </p:cNvSpPr>
            <p:nvPr/>
          </p:nvSpPr>
          <p:spPr bwMode="auto">
            <a:xfrm>
              <a:off x="2084" y="2125"/>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5" name="Oval 44"/>
            <p:cNvSpPr>
              <a:spLocks noChangeArrowheads="1"/>
            </p:cNvSpPr>
            <p:nvPr/>
          </p:nvSpPr>
          <p:spPr bwMode="auto">
            <a:xfrm>
              <a:off x="2136" y="2122"/>
              <a:ext cx="49" cy="4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6" name="Oval 45"/>
            <p:cNvSpPr>
              <a:spLocks noChangeArrowheads="1"/>
            </p:cNvSpPr>
            <p:nvPr/>
          </p:nvSpPr>
          <p:spPr bwMode="auto">
            <a:xfrm>
              <a:off x="2185" y="2146"/>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7" name="Oval 46"/>
            <p:cNvSpPr>
              <a:spLocks noChangeArrowheads="1"/>
            </p:cNvSpPr>
            <p:nvPr/>
          </p:nvSpPr>
          <p:spPr bwMode="auto">
            <a:xfrm>
              <a:off x="2234" y="2024"/>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8" name="Oval 47"/>
            <p:cNvSpPr>
              <a:spLocks noChangeArrowheads="1"/>
            </p:cNvSpPr>
            <p:nvPr/>
          </p:nvSpPr>
          <p:spPr bwMode="auto">
            <a:xfrm>
              <a:off x="2283" y="2226"/>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9" name="Oval 48"/>
            <p:cNvSpPr>
              <a:spLocks noChangeArrowheads="1"/>
            </p:cNvSpPr>
            <p:nvPr/>
          </p:nvSpPr>
          <p:spPr bwMode="auto">
            <a:xfrm>
              <a:off x="2332" y="2184"/>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0" name="Oval 49"/>
            <p:cNvSpPr>
              <a:spLocks noChangeArrowheads="1"/>
            </p:cNvSpPr>
            <p:nvPr/>
          </p:nvSpPr>
          <p:spPr bwMode="auto">
            <a:xfrm>
              <a:off x="2381" y="2052"/>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1" name="Oval 50"/>
            <p:cNvSpPr>
              <a:spLocks noChangeArrowheads="1"/>
            </p:cNvSpPr>
            <p:nvPr/>
          </p:nvSpPr>
          <p:spPr bwMode="auto">
            <a:xfrm>
              <a:off x="2430" y="2094"/>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2" name="Oval 51"/>
            <p:cNvSpPr>
              <a:spLocks noChangeArrowheads="1"/>
            </p:cNvSpPr>
            <p:nvPr/>
          </p:nvSpPr>
          <p:spPr bwMode="auto">
            <a:xfrm>
              <a:off x="2479" y="2132"/>
              <a:ext cx="48"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3" name="Oval 52"/>
            <p:cNvSpPr>
              <a:spLocks noChangeArrowheads="1"/>
            </p:cNvSpPr>
            <p:nvPr/>
          </p:nvSpPr>
          <p:spPr bwMode="auto">
            <a:xfrm>
              <a:off x="2527" y="2006"/>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4" name="Oval 53"/>
            <p:cNvSpPr>
              <a:spLocks noChangeArrowheads="1"/>
            </p:cNvSpPr>
            <p:nvPr/>
          </p:nvSpPr>
          <p:spPr bwMode="auto">
            <a:xfrm>
              <a:off x="2576" y="1978"/>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5" name="Oval 54"/>
            <p:cNvSpPr>
              <a:spLocks noChangeArrowheads="1"/>
            </p:cNvSpPr>
            <p:nvPr/>
          </p:nvSpPr>
          <p:spPr bwMode="auto">
            <a:xfrm>
              <a:off x="2625" y="2020"/>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6" name="Oval 55"/>
            <p:cNvSpPr>
              <a:spLocks noChangeArrowheads="1"/>
            </p:cNvSpPr>
            <p:nvPr/>
          </p:nvSpPr>
          <p:spPr bwMode="auto">
            <a:xfrm>
              <a:off x="2674" y="2118"/>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7" name="Oval 56"/>
            <p:cNvSpPr>
              <a:spLocks noChangeArrowheads="1"/>
            </p:cNvSpPr>
            <p:nvPr/>
          </p:nvSpPr>
          <p:spPr bwMode="auto">
            <a:xfrm>
              <a:off x="2723" y="1944"/>
              <a:ext cx="49" cy="4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8" name="Oval 57"/>
            <p:cNvSpPr>
              <a:spLocks noChangeArrowheads="1"/>
            </p:cNvSpPr>
            <p:nvPr/>
          </p:nvSpPr>
          <p:spPr bwMode="auto">
            <a:xfrm>
              <a:off x="2772" y="1985"/>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9" name="Oval 58"/>
            <p:cNvSpPr>
              <a:spLocks noChangeArrowheads="1"/>
            </p:cNvSpPr>
            <p:nvPr/>
          </p:nvSpPr>
          <p:spPr bwMode="auto">
            <a:xfrm>
              <a:off x="2821" y="1912"/>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0" name="Oval 59"/>
            <p:cNvSpPr>
              <a:spLocks noChangeArrowheads="1"/>
            </p:cNvSpPr>
            <p:nvPr/>
          </p:nvSpPr>
          <p:spPr bwMode="auto">
            <a:xfrm>
              <a:off x="2870" y="1776"/>
              <a:ext cx="48"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1" name="Oval 60"/>
            <p:cNvSpPr>
              <a:spLocks noChangeArrowheads="1"/>
            </p:cNvSpPr>
            <p:nvPr/>
          </p:nvSpPr>
          <p:spPr bwMode="auto">
            <a:xfrm>
              <a:off x="2918" y="1877"/>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2" name="Oval 61"/>
            <p:cNvSpPr>
              <a:spLocks noChangeArrowheads="1"/>
            </p:cNvSpPr>
            <p:nvPr/>
          </p:nvSpPr>
          <p:spPr bwMode="auto">
            <a:xfrm>
              <a:off x="2967" y="1811"/>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3" name="Oval 62"/>
            <p:cNvSpPr>
              <a:spLocks noChangeArrowheads="1"/>
            </p:cNvSpPr>
            <p:nvPr/>
          </p:nvSpPr>
          <p:spPr bwMode="auto">
            <a:xfrm>
              <a:off x="3016" y="1849"/>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 name="Oval 63"/>
            <p:cNvSpPr>
              <a:spLocks noChangeArrowheads="1"/>
            </p:cNvSpPr>
            <p:nvPr/>
          </p:nvSpPr>
          <p:spPr bwMode="auto">
            <a:xfrm>
              <a:off x="3065" y="1748"/>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5" name="Oval 64"/>
            <p:cNvSpPr>
              <a:spLocks noChangeArrowheads="1"/>
            </p:cNvSpPr>
            <p:nvPr/>
          </p:nvSpPr>
          <p:spPr bwMode="auto">
            <a:xfrm>
              <a:off x="3114" y="1710"/>
              <a:ext cx="49" cy="4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6" name="Oval 65"/>
            <p:cNvSpPr>
              <a:spLocks noChangeArrowheads="1"/>
            </p:cNvSpPr>
            <p:nvPr/>
          </p:nvSpPr>
          <p:spPr bwMode="auto">
            <a:xfrm>
              <a:off x="3163" y="1608"/>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7" name="Oval 66"/>
            <p:cNvSpPr>
              <a:spLocks noChangeArrowheads="1"/>
            </p:cNvSpPr>
            <p:nvPr/>
          </p:nvSpPr>
          <p:spPr bwMode="auto">
            <a:xfrm>
              <a:off x="3212" y="1713"/>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8" name="Oval 67"/>
            <p:cNvSpPr>
              <a:spLocks noChangeArrowheads="1"/>
            </p:cNvSpPr>
            <p:nvPr/>
          </p:nvSpPr>
          <p:spPr bwMode="auto">
            <a:xfrm>
              <a:off x="3261" y="1612"/>
              <a:ext cx="48"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9" name="Oval 68"/>
            <p:cNvSpPr>
              <a:spLocks noChangeArrowheads="1"/>
            </p:cNvSpPr>
            <p:nvPr/>
          </p:nvSpPr>
          <p:spPr bwMode="auto">
            <a:xfrm>
              <a:off x="3309" y="1594"/>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0" name="Oval 69"/>
            <p:cNvSpPr>
              <a:spLocks noChangeArrowheads="1"/>
            </p:cNvSpPr>
            <p:nvPr/>
          </p:nvSpPr>
          <p:spPr bwMode="auto">
            <a:xfrm>
              <a:off x="3358" y="1591"/>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1" name="Oval 70"/>
            <p:cNvSpPr>
              <a:spLocks noChangeArrowheads="1"/>
            </p:cNvSpPr>
            <p:nvPr/>
          </p:nvSpPr>
          <p:spPr bwMode="auto">
            <a:xfrm>
              <a:off x="3407" y="1594"/>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2" name="Oval 71"/>
            <p:cNvSpPr>
              <a:spLocks noChangeArrowheads="1"/>
            </p:cNvSpPr>
            <p:nvPr/>
          </p:nvSpPr>
          <p:spPr bwMode="auto">
            <a:xfrm>
              <a:off x="3456" y="1724"/>
              <a:ext cx="49" cy="4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3" name="Oval 72"/>
            <p:cNvSpPr>
              <a:spLocks noChangeArrowheads="1"/>
            </p:cNvSpPr>
            <p:nvPr/>
          </p:nvSpPr>
          <p:spPr bwMode="auto">
            <a:xfrm>
              <a:off x="3505" y="1573"/>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4" name="Oval 73"/>
            <p:cNvSpPr>
              <a:spLocks noChangeArrowheads="1"/>
            </p:cNvSpPr>
            <p:nvPr/>
          </p:nvSpPr>
          <p:spPr bwMode="auto">
            <a:xfrm>
              <a:off x="3554" y="1605"/>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5" name="Oval 74"/>
            <p:cNvSpPr>
              <a:spLocks noChangeArrowheads="1"/>
            </p:cNvSpPr>
            <p:nvPr/>
          </p:nvSpPr>
          <p:spPr bwMode="auto">
            <a:xfrm>
              <a:off x="3603" y="1577"/>
              <a:ext cx="48"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6" name="Oval 75"/>
            <p:cNvSpPr>
              <a:spLocks noChangeArrowheads="1"/>
            </p:cNvSpPr>
            <p:nvPr/>
          </p:nvSpPr>
          <p:spPr bwMode="auto">
            <a:xfrm>
              <a:off x="3651" y="1535"/>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7" name="Oval 76"/>
            <p:cNvSpPr>
              <a:spLocks noChangeArrowheads="1"/>
            </p:cNvSpPr>
            <p:nvPr/>
          </p:nvSpPr>
          <p:spPr bwMode="auto">
            <a:xfrm>
              <a:off x="3700" y="1427"/>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8" name="Oval 77"/>
            <p:cNvSpPr>
              <a:spLocks noChangeArrowheads="1"/>
            </p:cNvSpPr>
            <p:nvPr/>
          </p:nvSpPr>
          <p:spPr bwMode="auto">
            <a:xfrm>
              <a:off x="3749" y="1444"/>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9" name="Oval 78"/>
            <p:cNvSpPr>
              <a:spLocks noChangeArrowheads="1"/>
            </p:cNvSpPr>
            <p:nvPr/>
          </p:nvSpPr>
          <p:spPr bwMode="auto">
            <a:xfrm>
              <a:off x="3802" y="1525"/>
              <a:ext cx="48" cy="4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0" name="Oval 79"/>
            <p:cNvSpPr>
              <a:spLocks noChangeArrowheads="1"/>
            </p:cNvSpPr>
            <p:nvPr/>
          </p:nvSpPr>
          <p:spPr bwMode="auto">
            <a:xfrm>
              <a:off x="3850" y="1270"/>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1" name="Oval 80"/>
            <p:cNvSpPr>
              <a:spLocks noChangeArrowheads="1"/>
            </p:cNvSpPr>
            <p:nvPr/>
          </p:nvSpPr>
          <p:spPr bwMode="auto">
            <a:xfrm>
              <a:off x="3899" y="1469"/>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2" name="Oval 81"/>
            <p:cNvSpPr>
              <a:spLocks noChangeArrowheads="1"/>
            </p:cNvSpPr>
            <p:nvPr/>
          </p:nvSpPr>
          <p:spPr bwMode="auto">
            <a:xfrm>
              <a:off x="3948" y="1353"/>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3" name="Oval 82"/>
            <p:cNvSpPr>
              <a:spLocks noChangeArrowheads="1"/>
            </p:cNvSpPr>
            <p:nvPr/>
          </p:nvSpPr>
          <p:spPr bwMode="auto">
            <a:xfrm>
              <a:off x="3997" y="1266"/>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4" name="Oval 83"/>
            <p:cNvSpPr>
              <a:spLocks noChangeArrowheads="1"/>
            </p:cNvSpPr>
            <p:nvPr/>
          </p:nvSpPr>
          <p:spPr bwMode="auto">
            <a:xfrm>
              <a:off x="4046" y="1280"/>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5" name="Oval 84"/>
            <p:cNvSpPr>
              <a:spLocks noChangeArrowheads="1"/>
            </p:cNvSpPr>
            <p:nvPr/>
          </p:nvSpPr>
          <p:spPr bwMode="auto">
            <a:xfrm>
              <a:off x="4095" y="1266"/>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6" name="Oval 85"/>
            <p:cNvSpPr>
              <a:spLocks noChangeArrowheads="1"/>
            </p:cNvSpPr>
            <p:nvPr/>
          </p:nvSpPr>
          <p:spPr bwMode="auto">
            <a:xfrm>
              <a:off x="4144" y="1252"/>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7" name="Oval 86"/>
            <p:cNvSpPr>
              <a:spLocks noChangeArrowheads="1"/>
            </p:cNvSpPr>
            <p:nvPr/>
          </p:nvSpPr>
          <p:spPr bwMode="auto">
            <a:xfrm>
              <a:off x="4193" y="1200"/>
              <a:ext cx="48"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8" name="Oval 87"/>
            <p:cNvSpPr>
              <a:spLocks noChangeArrowheads="1"/>
            </p:cNvSpPr>
            <p:nvPr/>
          </p:nvSpPr>
          <p:spPr bwMode="auto">
            <a:xfrm>
              <a:off x="4241" y="1106"/>
              <a:ext cx="49" cy="4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9" name="Oval 88"/>
            <p:cNvSpPr>
              <a:spLocks noChangeArrowheads="1"/>
            </p:cNvSpPr>
            <p:nvPr/>
          </p:nvSpPr>
          <p:spPr bwMode="auto">
            <a:xfrm>
              <a:off x="4290" y="1085"/>
              <a:ext cx="49" cy="4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0" name="Oval 89"/>
            <p:cNvSpPr>
              <a:spLocks noChangeArrowheads="1"/>
            </p:cNvSpPr>
            <p:nvPr/>
          </p:nvSpPr>
          <p:spPr bwMode="auto">
            <a:xfrm>
              <a:off x="4339" y="1235"/>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1" name="Oval 90"/>
            <p:cNvSpPr>
              <a:spLocks noChangeArrowheads="1"/>
            </p:cNvSpPr>
            <p:nvPr/>
          </p:nvSpPr>
          <p:spPr bwMode="auto">
            <a:xfrm>
              <a:off x="4388" y="1102"/>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2" name="Oval 91"/>
            <p:cNvSpPr>
              <a:spLocks noChangeArrowheads="1"/>
            </p:cNvSpPr>
            <p:nvPr/>
          </p:nvSpPr>
          <p:spPr bwMode="auto">
            <a:xfrm>
              <a:off x="4437" y="1119"/>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3" name="Oval 92"/>
            <p:cNvSpPr>
              <a:spLocks noChangeArrowheads="1"/>
            </p:cNvSpPr>
            <p:nvPr/>
          </p:nvSpPr>
          <p:spPr bwMode="auto">
            <a:xfrm>
              <a:off x="4486" y="1039"/>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4" name="Oval 93"/>
            <p:cNvSpPr>
              <a:spLocks noChangeArrowheads="1"/>
            </p:cNvSpPr>
            <p:nvPr/>
          </p:nvSpPr>
          <p:spPr bwMode="auto">
            <a:xfrm>
              <a:off x="4535" y="1109"/>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5" name="Oval 94"/>
            <p:cNvSpPr>
              <a:spLocks noChangeArrowheads="1"/>
            </p:cNvSpPr>
            <p:nvPr/>
          </p:nvSpPr>
          <p:spPr bwMode="auto">
            <a:xfrm>
              <a:off x="4584" y="1043"/>
              <a:ext cx="48"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 name="Oval 95"/>
            <p:cNvSpPr>
              <a:spLocks noChangeArrowheads="1"/>
            </p:cNvSpPr>
            <p:nvPr/>
          </p:nvSpPr>
          <p:spPr bwMode="auto">
            <a:xfrm>
              <a:off x="4632" y="952"/>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 name="Oval 96"/>
            <p:cNvSpPr>
              <a:spLocks noChangeArrowheads="1"/>
            </p:cNvSpPr>
            <p:nvPr/>
          </p:nvSpPr>
          <p:spPr bwMode="auto">
            <a:xfrm>
              <a:off x="4681" y="1018"/>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 name="Oval 97"/>
            <p:cNvSpPr>
              <a:spLocks noChangeArrowheads="1"/>
            </p:cNvSpPr>
            <p:nvPr/>
          </p:nvSpPr>
          <p:spPr bwMode="auto">
            <a:xfrm>
              <a:off x="4730" y="966"/>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 name="Oval 98"/>
            <p:cNvSpPr>
              <a:spLocks noChangeArrowheads="1"/>
            </p:cNvSpPr>
            <p:nvPr/>
          </p:nvSpPr>
          <p:spPr bwMode="auto">
            <a:xfrm>
              <a:off x="4779" y="784"/>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0" name="Oval 99"/>
            <p:cNvSpPr>
              <a:spLocks noChangeArrowheads="1"/>
            </p:cNvSpPr>
            <p:nvPr/>
          </p:nvSpPr>
          <p:spPr bwMode="auto">
            <a:xfrm>
              <a:off x="4828" y="795"/>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1" name="Oval 100"/>
            <p:cNvSpPr>
              <a:spLocks noChangeArrowheads="1"/>
            </p:cNvSpPr>
            <p:nvPr/>
          </p:nvSpPr>
          <p:spPr bwMode="auto">
            <a:xfrm>
              <a:off x="4877" y="917"/>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2" name="Oval 101"/>
            <p:cNvSpPr>
              <a:spLocks noChangeArrowheads="1"/>
            </p:cNvSpPr>
            <p:nvPr/>
          </p:nvSpPr>
          <p:spPr bwMode="auto">
            <a:xfrm>
              <a:off x="4926" y="868"/>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3" name="Oval 102"/>
            <p:cNvSpPr>
              <a:spLocks noChangeArrowheads="1"/>
            </p:cNvSpPr>
            <p:nvPr/>
          </p:nvSpPr>
          <p:spPr bwMode="auto">
            <a:xfrm>
              <a:off x="4975" y="882"/>
              <a:ext cx="48"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4" name="Oval 103"/>
            <p:cNvSpPr>
              <a:spLocks noChangeArrowheads="1"/>
            </p:cNvSpPr>
            <p:nvPr/>
          </p:nvSpPr>
          <p:spPr bwMode="auto">
            <a:xfrm>
              <a:off x="5023" y="844"/>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5" name="Oval 104"/>
            <p:cNvSpPr>
              <a:spLocks noChangeArrowheads="1"/>
            </p:cNvSpPr>
            <p:nvPr/>
          </p:nvSpPr>
          <p:spPr bwMode="auto">
            <a:xfrm>
              <a:off x="5072" y="830"/>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6" name="Oval 105"/>
            <p:cNvSpPr>
              <a:spLocks noChangeArrowheads="1"/>
            </p:cNvSpPr>
            <p:nvPr/>
          </p:nvSpPr>
          <p:spPr bwMode="auto">
            <a:xfrm>
              <a:off x="5121" y="819"/>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7" name="Oval 106"/>
            <p:cNvSpPr>
              <a:spLocks noChangeArrowheads="1"/>
            </p:cNvSpPr>
            <p:nvPr/>
          </p:nvSpPr>
          <p:spPr bwMode="auto">
            <a:xfrm>
              <a:off x="5170" y="777"/>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8" name="Oval 107"/>
            <p:cNvSpPr>
              <a:spLocks noChangeArrowheads="1"/>
            </p:cNvSpPr>
            <p:nvPr/>
          </p:nvSpPr>
          <p:spPr bwMode="auto">
            <a:xfrm>
              <a:off x="5219" y="690"/>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9" name="Oval 108"/>
            <p:cNvSpPr>
              <a:spLocks noChangeArrowheads="1"/>
            </p:cNvSpPr>
            <p:nvPr/>
          </p:nvSpPr>
          <p:spPr bwMode="auto">
            <a:xfrm>
              <a:off x="5268" y="631"/>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10" name="Oval 109"/>
            <p:cNvSpPr>
              <a:spLocks noChangeArrowheads="1"/>
            </p:cNvSpPr>
            <p:nvPr/>
          </p:nvSpPr>
          <p:spPr bwMode="auto">
            <a:xfrm>
              <a:off x="5317" y="669"/>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11" name="Oval 110"/>
            <p:cNvSpPr>
              <a:spLocks noChangeArrowheads="1"/>
            </p:cNvSpPr>
            <p:nvPr/>
          </p:nvSpPr>
          <p:spPr bwMode="auto">
            <a:xfrm>
              <a:off x="5366" y="515"/>
              <a:ext cx="48"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12" name="Oval 111"/>
            <p:cNvSpPr>
              <a:spLocks noChangeArrowheads="1"/>
            </p:cNvSpPr>
            <p:nvPr/>
          </p:nvSpPr>
          <p:spPr bwMode="auto">
            <a:xfrm>
              <a:off x="5418" y="596"/>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13" name="Oval 112"/>
            <p:cNvSpPr>
              <a:spLocks noChangeArrowheads="1"/>
            </p:cNvSpPr>
            <p:nvPr/>
          </p:nvSpPr>
          <p:spPr bwMode="auto">
            <a:xfrm>
              <a:off x="5467" y="613"/>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14" name="Oval 113"/>
            <p:cNvSpPr>
              <a:spLocks noChangeArrowheads="1"/>
            </p:cNvSpPr>
            <p:nvPr/>
          </p:nvSpPr>
          <p:spPr bwMode="auto">
            <a:xfrm>
              <a:off x="5516" y="547"/>
              <a:ext cx="49" cy="4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15" name="Freeform 114"/>
            <p:cNvSpPr>
              <a:spLocks/>
            </p:cNvSpPr>
            <p:nvPr/>
          </p:nvSpPr>
          <p:spPr bwMode="auto">
            <a:xfrm>
              <a:off x="691" y="613"/>
              <a:ext cx="4849" cy="2298"/>
            </a:xfrm>
            <a:custGeom>
              <a:avLst/>
              <a:gdLst>
                <a:gd name="T0" fmla="*/ 0 w 1389"/>
                <a:gd name="T1" fmla="*/ 658 h 658"/>
                <a:gd name="T2" fmla="*/ 694 w 1389"/>
                <a:gd name="T3" fmla="*/ 329 h 658"/>
                <a:gd name="T4" fmla="*/ 1389 w 1389"/>
                <a:gd name="T5" fmla="*/ 0 h 658"/>
              </a:gdLst>
              <a:ahLst/>
              <a:cxnLst>
                <a:cxn ang="0">
                  <a:pos x="T0" y="T1"/>
                </a:cxn>
                <a:cxn ang="0">
                  <a:pos x="T2" y="T3"/>
                </a:cxn>
                <a:cxn ang="0">
                  <a:pos x="T4" y="T5"/>
                </a:cxn>
              </a:cxnLst>
              <a:rect l="0" t="0" r="r" b="b"/>
              <a:pathLst>
                <a:path w="1389" h="658">
                  <a:moveTo>
                    <a:pt x="0" y="658"/>
                  </a:moveTo>
                  <a:lnTo>
                    <a:pt x="694" y="329"/>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16" name="Line 115"/>
            <p:cNvSpPr>
              <a:spLocks noChangeShapeType="1"/>
            </p:cNvSpPr>
            <p:nvPr/>
          </p:nvSpPr>
          <p:spPr bwMode="auto">
            <a:xfrm flipV="1">
              <a:off x="548" y="449"/>
              <a:ext cx="0" cy="321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17" name="Line 116"/>
            <p:cNvSpPr>
              <a:spLocks noChangeShapeType="1"/>
            </p:cNvSpPr>
            <p:nvPr/>
          </p:nvSpPr>
          <p:spPr bwMode="auto">
            <a:xfrm flipH="1">
              <a:off x="492" y="3571"/>
              <a:ext cx="56"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18" name="Rectangle 117"/>
            <p:cNvSpPr>
              <a:spLocks noChangeArrowheads="1"/>
            </p:cNvSpPr>
            <p:nvPr/>
          </p:nvSpPr>
          <p:spPr bwMode="auto">
            <a:xfrm rot="16200000">
              <a:off x="310" y="3442"/>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smtClean="0">
                  <a:solidFill>
                    <a:srgbClr val="000000"/>
                  </a:solidFill>
                </a:rPr>
                <a:t>20</a:t>
              </a:r>
              <a:endParaRPr lang="en-US" altLang="en-US" sz="1900" smtClean="0">
                <a:solidFill>
                  <a:prstClr val="black"/>
                </a:solidFill>
              </a:endParaRPr>
            </a:p>
          </p:txBody>
        </p:sp>
        <p:sp>
          <p:nvSpPr>
            <p:cNvPr id="119" name="Line 118"/>
            <p:cNvSpPr>
              <a:spLocks noChangeShapeType="1"/>
            </p:cNvSpPr>
            <p:nvPr/>
          </p:nvSpPr>
          <p:spPr bwMode="auto">
            <a:xfrm flipH="1">
              <a:off x="492" y="2967"/>
              <a:ext cx="56"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20" name="Rectangle 119"/>
            <p:cNvSpPr>
              <a:spLocks noChangeArrowheads="1"/>
            </p:cNvSpPr>
            <p:nvPr/>
          </p:nvSpPr>
          <p:spPr bwMode="auto">
            <a:xfrm rot="16200000">
              <a:off x="310" y="283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smtClean="0">
                  <a:solidFill>
                    <a:srgbClr val="000000"/>
                  </a:solidFill>
                </a:rPr>
                <a:t>30</a:t>
              </a:r>
              <a:endParaRPr lang="en-US" altLang="en-US" sz="1900" smtClean="0">
                <a:solidFill>
                  <a:prstClr val="black"/>
                </a:solidFill>
              </a:endParaRPr>
            </a:p>
          </p:txBody>
        </p:sp>
        <p:sp>
          <p:nvSpPr>
            <p:cNvPr id="121" name="Line 120"/>
            <p:cNvSpPr>
              <a:spLocks noChangeShapeType="1"/>
            </p:cNvSpPr>
            <p:nvPr/>
          </p:nvSpPr>
          <p:spPr bwMode="auto">
            <a:xfrm flipH="1">
              <a:off x="492" y="2363"/>
              <a:ext cx="56"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22" name="Rectangle 121"/>
            <p:cNvSpPr>
              <a:spLocks noChangeArrowheads="1"/>
            </p:cNvSpPr>
            <p:nvPr/>
          </p:nvSpPr>
          <p:spPr bwMode="auto">
            <a:xfrm rot="16200000">
              <a:off x="310" y="2234"/>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smtClean="0">
                  <a:solidFill>
                    <a:srgbClr val="000000"/>
                  </a:solidFill>
                </a:rPr>
                <a:t>40</a:t>
              </a:r>
              <a:endParaRPr lang="en-US" altLang="en-US" sz="1900" smtClean="0">
                <a:solidFill>
                  <a:prstClr val="black"/>
                </a:solidFill>
              </a:endParaRPr>
            </a:p>
          </p:txBody>
        </p:sp>
        <p:sp>
          <p:nvSpPr>
            <p:cNvPr id="123" name="Line 122"/>
            <p:cNvSpPr>
              <a:spLocks noChangeShapeType="1"/>
            </p:cNvSpPr>
            <p:nvPr/>
          </p:nvSpPr>
          <p:spPr bwMode="auto">
            <a:xfrm flipH="1">
              <a:off x="492" y="1758"/>
              <a:ext cx="56"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24" name="Rectangle 123"/>
            <p:cNvSpPr>
              <a:spLocks noChangeArrowheads="1"/>
            </p:cNvSpPr>
            <p:nvPr/>
          </p:nvSpPr>
          <p:spPr bwMode="auto">
            <a:xfrm rot="16200000">
              <a:off x="310" y="1630"/>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smtClean="0">
                  <a:solidFill>
                    <a:srgbClr val="000000"/>
                  </a:solidFill>
                </a:rPr>
                <a:t>50</a:t>
              </a:r>
              <a:endParaRPr lang="en-US" altLang="en-US" sz="1900" smtClean="0">
                <a:solidFill>
                  <a:prstClr val="black"/>
                </a:solidFill>
              </a:endParaRPr>
            </a:p>
          </p:txBody>
        </p:sp>
        <p:sp>
          <p:nvSpPr>
            <p:cNvPr id="125" name="Line 124"/>
            <p:cNvSpPr>
              <a:spLocks noChangeShapeType="1"/>
            </p:cNvSpPr>
            <p:nvPr/>
          </p:nvSpPr>
          <p:spPr bwMode="auto">
            <a:xfrm flipH="1">
              <a:off x="492" y="1154"/>
              <a:ext cx="56"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26" name="Rectangle 125"/>
            <p:cNvSpPr>
              <a:spLocks noChangeArrowheads="1"/>
            </p:cNvSpPr>
            <p:nvPr/>
          </p:nvSpPr>
          <p:spPr bwMode="auto">
            <a:xfrm rot="16200000">
              <a:off x="310" y="1026"/>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smtClean="0">
                  <a:solidFill>
                    <a:srgbClr val="000000"/>
                  </a:solidFill>
                </a:rPr>
                <a:t>60</a:t>
              </a:r>
              <a:endParaRPr lang="en-US" altLang="en-US" sz="1900" smtClean="0">
                <a:solidFill>
                  <a:prstClr val="black"/>
                </a:solidFill>
              </a:endParaRPr>
            </a:p>
          </p:txBody>
        </p:sp>
        <p:sp>
          <p:nvSpPr>
            <p:cNvPr id="127" name="Line 126"/>
            <p:cNvSpPr>
              <a:spLocks noChangeShapeType="1"/>
            </p:cNvSpPr>
            <p:nvPr/>
          </p:nvSpPr>
          <p:spPr bwMode="auto">
            <a:xfrm flipH="1">
              <a:off x="492" y="550"/>
              <a:ext cx="56"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28" name="Rectangle 127"/>
            <p:cNvSpPr>
              <a:spLocks noChangeArrowheads="1"/>
            </p:cNvSpPr>
            <p:nvPr/>
          </p:nvSpPr>
          <p:spPr bwMode="auto">
            <a:xfrm rot="16200000">
              <a:off x="310" y="421"/>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smtClean="0">
                  <a:solidFill>
                    <a:srgbClr val="000000"/>
                  </a:solidFill>
                </a:rPr>
                <a:t>70</a:t>
              </a:r>
              <a:endParaRPr lang="en-US" altLang="en-US" sz="1900" smtClean="0">
                <a:solidFill>
                  <a:prstClr val="black"/>
                </a:solidFill>
              </a:endParaRPr>
            </a:p>
          </p:txBody>
        </p:sp>
        <p:sp>
          <p:nvSpPr>
            <p:cNvPr id="129" name="Rectangle 128"/>
            <p:cNvSpPr>
              <a:spLocks noChangeArrowheads="1"/>
            </p:cNvSpPr>
            <p:nvPr/>
          </p:nvSpPr>
          <p:spPr bwMode="auto">
            <a:xfrm rot="16200000">
              <a:off x="-1466" y="1852"/>
              <a:ext cx="331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smtClean="0">
                  <a:solidFill>
                    <a:srgbClr val="000000"/>
                  </a:solidFill>
                </a:rPr>
                <a:t>Mean Child Rank in National Income Distribution</a:t>
              </a:r>
              <a:endParaRPr lang="en-US" altLang="en-US" sz="1900" smtClean="0">
                <a:solidFill>
                  <a:prstClr val="black"/>
                </a:solidFill>
              </a:endParaRPr>
            </a:p>
          </p:txBody>
        </p:sp>
        <p:sp>
          <p:nvSpPr>
            <p:cNvPr id="130" name="Line 129"/>
            <p:cNvSpPr>
              <a:spLocks noChangeShapeType="1"/>
            </p:cNvSpPr>
            <p:nvPr/>
          </p:nvSpPr>
          <p:spPr bwMode="auto">
            <a:xfrm>
              <a:off x="548" y="3665"/>
              <a:ext cx="5083"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31" name="Line 130"/>
            <p:cNvSpPr>
              <a:spLocks noChangeShapeType="1"/>
            </p:cNvSpPr>
            <p:nvPr/>
          </p:nvSpPr>
          <p:spPr bwMode="auto">
            <a:xfrm>
              <a:off x="642" y="3665"/>
              <a:ext cx="0" cy="5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32" name="Rectangle 131"/>
            <p:cNvSpPr>
              <a:spLocks noChangeArrowheads="1"/>
            </p:cNvSpPr>
            <p:nvPr/>
          </p:nvSpPr>
          <p:spPr bwMode="auto">
            <a:xfrm>
              <a:off x="604" y="3752"/>
              <a:ext cx="8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smtClean="0">
                  <a:solidFill>
                    <a:srgbClr val="000000"/>
                  </a:solidFill>
                </a:rPr>
                <a:t>0</a:t>
              </a:r>
              <a:endParaRPr lang="en-US" altLang="en-US" sz="1900" smtClean="0">
                <a:solidFill>
                  <a:prstClr val="black"/>
                </a:solidFill>
              </a:endParaRPr>
            </a:p>
          </p:txBody>
        </p:sp>
        <p:sp>
          <p:nvSpPr>
            <p:cNvPr id="133" name="Line 132"/>
            <p:cNvSpPr>
              <a:spLocks noChangeShapeType="1"/>
            </p:cNvSpPr>
            <p:nvPr/>
          </p:nvSpPr>
          <p:spPr bwMode="auto">
            <a:xfrm>
              <a:off x="1131" y="3665"/>
              <a:ext cx="0" cy="5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34" name="Rectangle 133"/>
            <p:cNvSpPr>
              <a:spLocks noChangeArrowheads="1"/>
            </p:cNvSpPr>
            <p:nvPr/>
          </p:nvSpPr>
          <p:spPr bwMode="auto">
            <a:xfrm>
              <a:off x="1051" y="3752"/>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smtClean="0">
                  <a:solidFill>
                    <a:srgbClr val="000000"/>
                  </a:solidFill>
                </a:rPr>
                <a:t>10</a:t>
              </a:r>
              <a:endParaRPr lang="en-US" altLang="en-US" sz="1900" smtClean="0">
                <a:solidFill>
                  <a:prstClr val="black"/>
                </a:solidFill>
              </a:endParaRPr>
            </a:p>
          </p:txBody>
        </p:sp>
        <p:sp>
          <p:nvSpPr>
            <p:cNvPr id="135" name="Line 134"/>
            <p:cNvSpPr>
              <a:spLocks noChangeShapeType="1"/>
            </p:cNvSpPr>
            <p:nvPr/>
          </p:nvSpPr>
          <p:spPr bwMode="auto">
            <a:xfrm>
              <a:off x="1620" y="3665"/>
              <a:ext cx="0" cy="5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36" name="Rectangle 135"/>
            <p:cNvSpPr>
              <a:spLocks noChangeArrowheads="1"/>
            </p:cNvSpPr>
            <p:nvPr/>
          </p:nvSpPr>
          <p:spPr bwMode="auto">
            <a:xfrm>
              <a:off x="1539" y="3752"/>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smtClean="0">
                  <a:solidFill>
                    <a:srgbClr val="000000"/>
                  </a:solidFill>
                </a:rPr>
                <a:t>20</a:t>
              </a:r>
              <a:endParaRPr lang="en-US" altLang="en-US" sz="1900" smtClean="0">
                <a:solidFill>
                  <a:prstClr val="black"/>
                </a:solidFill>
              </a:endParaRPr>
            </a:p>
          </p:txBody>
        </p:sp>
        <p:sp>
          <p:nvSpPr>
            <p:cNvPr id="137" name="Line 136"/>
            <p:cNvSpPr>
              <a:spLocks noChangeShapeType="1"/>
            </p:cNvSpPr>
            <p:nvPr/>
          </p:nvSpPr>
          <p:spPr bwMode="auto">
            <a:xfrm>
              <a:off x="2112" y="3665"/>
              <a:ext cx="0" cy="5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38" name="Rectangle 137"/>
            <p:cNvSpPr>
              <a:spLocks noChangeArrowheads="1"/>
            </p:cNvSpPr>
            <p:nvPr/>
          </p:nvSpPr>
          <p:spPr bwMode="auto">
            <a:xfrm>
              <a:off x="2032" y="3752"/>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smtClean="0">
                  <a:solidFill>
                    <a:srgbClr val="000000"/>
                  </a:solidFill>
                </a:rPr>
                <a:t>30</a:t>
              </a:r>
              <a:endParaRPr lang="en-US" altLang="en-US" sz="1900" smtClean="0">
                <a:solidFill>
                  <a:prstClr val="black"/>
                </a:solidFill>
              </a:endParaRPr>
            </a:p>
          </p:txBody>
        </p:sp>
        <p:sp>
          <p:nvSpPr>
            <p:cNvPr id="139" name="Line 138"/>
            <p:cNvSpPr>
              <a:spLocks noChangeShapeType="1"/>
            </p:cNvSpPr>
            <p:nvPr/>
          </p:nvSpPr>
          <p:spPr bwMode="auto">
            <a:xfrm>
              <a:off x="2601" y="3665"/>
              <a:ext cx="0" cy="5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0" name="Rectangle 139"/>
            <p:cNvSpPr>
              <a:spLocks noChangeArrowheads="1"/>
            </p:cNvSpPr>
            <p:nvPr/>
          </p:nvSpPr>
          <p:spPr bwMode="auto">
            <a:xfrm>
              <a:off x="2520" y="3752"/>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smtClean="0">
                  <a:solidFill>
                    <a:srgbClr val="000000"/>
                  </a:solidFill>
                </a:rPr>
                <a:t>40</a:t>
              </a:r>
              <a:endParaRPr lang="en-US" altLang="en-US" sz="1900" smtClean="0">
                <a:solidFill>
                  <a:prstClr val="black"/>
                </a:solidFill>
              </a:endParaRPr>
            </a:p>
          </p:txBody>
        </p:sp>
        <p:sp>
          <p:nvSpPr>
            <p:cNvPr id="141" name="Line 140"/>
            <p:cNvSpPr>
              <a:spLocks noChangeShapeType="1"/>
            </p:cNvSpPr>
            <p:nvPr/>
          </p:nvSpPr>
          <p:spPr bwMode="auto">
            <a:xfrm>
              <a:off x="3089" y="3665"/>
              <a:ext cx="0" cy="5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2" name="Rectangle 141"/>
            <p:cNvSpPr>
              <a:spLocks noChangeArrowheads="1"/>
            </p:cNvSpPr>
            <p:nvPr/>
          </p:nvSpPr>
          <p:spPr bwMode="auto">
            <a:xfrm>
              <a:off x="3009" y="3752"/>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smtClean="0">
                  <a:solidFill>
                    <a:srgbClr val="000000"/>
                  </a:solidFill>
                </a:rPr>
                <a:t>50</a:t>
              </a:r>
              <a:endParaRPr lang="en-US" altLang="en-US" sz="1900" smtClean="0">
                <a:solidFill>
                  <a:prstClr val="black"/>
                </a:solidFill>
              </a:endParaRPr>
            </a:p>
          </p:txBody>
        </p:sp>
        <p:sp>
          <p:nvSpPr>
            <p:cNvPr id="143" name="Line 142"/>
            <p:cNvSpPr>
              <a:spLocks noChangeShapeType="1"/>
            </p:cNvSpPr>
            <p:nvPr/>
          </p:nvSpPr>
          <p:spPr bwMode="auto">
            <a:xfrm>
              <a:off x="3578" y="3665"/>
              <a:ext cx="0" cy="5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4" name="Rectangle 143"/>
            <p:cNvSpPr>
              <a:spLocks noChangeArrowheads="1"/>
            </p:cNvSpPr>
            <p:nvPr/>
          </p:nvSpPr>
          <p:spPr bwMode="auto">
            <a:xfrm>
              <a:off x="3498" y="3752"/>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smtClean="0">
                  <a:solidFill>
                    <a:srgbClr val="000000"/>
                  </a:solidFill>
                </a:rPr>
                <a:t>60</a:t>
              </a:r>
              <a:endParaRPr lang="en-US" altLang="en-US" sz="1900" smtClean="0">
                <a:solidFill>
                  <a:prstClr val="black"/>
                </a:solidFill>
              </a:endParaRPr>
            </a:p>
          </p:txBody>
        </p:sp>
        <p:sp>
          <p:nvSpPr>
            <p:cNvPr id="145" name="Line 144"/>
            <p:cNvSpPr>
              <a:spLocks noChangeShapeType="1"/>
            </p:cNvSpPr>
            <p:nvPr/>
          </p:nvSpPr>
          <p:spPr bwMode="auto">
            <a:xfrm>
              <a:off x="4070" y="3665"/>
              <a:ext cx="0" cy="5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6" name="Rectangle 145"/>
            <p:cNvSpPr>
              <a:spLocks noChangeArrowheads="1"/>
            </p:cNvSpPr>
            <p:nvPr/>
          </p:nvSpPr>
          <p:spPr bwMode="auto">
            <a:xfrm>
              <a:off x="3990" y="3752"/>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smtClean="0">
                  <a:solidFill>
                    <a:srgbClr val="000000"/>
                  </a:solidFill>
                </a:rPr>
                <a:t>70</a:t>
              </a:r>
              <a:endParaRPr lang="en-US" altLang="en-US" sz="1900" smtClean="0">
                <a:solidFill>
                  <a:prstClr val="black"/>
                </a:solidFill>
              </a:endParaRPr>
            </a:p>
          </p:txBody>
        </p:sp>
        <p:sp>
          <p:nvSpPr>
            <p:cNvPr id="147" name="Line 146"/>
            <p:cNvSpPr>
              <a:spLocks noChangeShapeType="1"/>
            </p:cNvSpPr>
            <p:nvPr/>
          </p:nvSpPr>
          <p:spPr bwMode="auto">
            <a:xfrm>
              <a:off x="4559" y="3665"/>
              <a:ext cx="0" cy="5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8" name="Rectangle 147"/>
            <p:cNvSpPr>
              <a:spLocks noChangeArrowheads="1"/>
            </p:cNvSpPr>
            <p:nvPr/>
          </p:nvSpPr>
          <p:spPr bwMode="auto">
            <a:xfrm>
              <a:off x="4479" y="3752"/>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smtClean="0">
                  <a:solidFill>
                    <a:srgbClr val="000000"/>
                  </a:solidFill>
                </a:rPr>
                <a:t>80</a:t>
              </a:r>
              <a:endParaRPr lang="en-US" altLang="en-US" sz="1900" smtClean="0">
                <a:solidFill>
                  <a:prstClr val="black"/>
                </a:solidFill>
              </a:endParaRPr>
            </a:p>
          </p:txBody>
        </p:sp>
        <p:sp>
          <p:nvSpPr>
            <p:cNvPr id="149" name="Line 148"/>
            <p:cNvSpPr>
              <a:spLocks noChangeShapeType="1"/>
            </p:cNvSpPr>
            <p:nvPr/>
          </p:nvSpPr>
          <p:spPr bwMode="auto">
            <a:xfrm>
              <a:off x="5048" y="3665"/>
              <a:ext cx="0" cy="5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50" name="Rectangle 149"/>
            <p:cNvSpPr>
              <a:spLocks noChangeArrowheads="1"/>
            </p:cNvSpPr>
            <p:nvPr/>
          </p:nvSpPr>
          <p:spPr bwMode="auto">
            <a:xfrm>
              <a:off x="4968" y="3752"/>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smtClean="0">
                  <a:solidFill>
                    <a:srgbClr val="000000"/>
                  </a:solidFill>
                </a:rPr>
                <a:t>90</a:t>
              </a:r>
              <a:endParaRPr lang="en-US" altLang="en-US" sz="1900" smtClean="0">
                <a:solidFill>
                  <a:prstClr val="black"/>
                </a:solidFill>
              </a:endParaRPr>
            </a:p>
          </p:txBody>
        </p:sp>
        <p:sp>
          <p:nvSpPr>
            <p:cNvPr id="151" name="Line 150"/>
            <p:cNvSpPr>
              <a:spLocks noChangeShapeType="1"/>
            </p:cNvSpPr>
            <p:nvPr/>
          </p:nvSpPr>
          <p:spPr bwMode="auto">
            <a:xfrm>
              <a:off x="5540" y="3665"/>
              <a:ext cx="0" cy="56"/>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52" name="Rectangle 151"/>
            <p:cNvSpPr>
              <a:spLocks noChangeArrowheads="1"/>
            </p:cNvSpPr>
            <p:nvPr/>
          </p:nvSpPr>
          <p:spPr bwMode="auto">
            <a:xfrm>
              <a:off x="5421" y="3752"/>
              <a:ext cx="25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smtClean="0">
                  <a:solidFill>
                    <a:srgbClr val="000000"/>
                  </a:solidFill>
                </a:rPr>
                <a:t>100</a:t>
              </a:r>
              <a:endParaRPr lang="en-US" altLang="en-US" sz="1900" smtClean="0">
                <a:solidFill>
                  <a:prstClr val="black"/>
                </a:solidFill>
              </a:endParaRPr>
            </a:p>
          </p:txBody>
        </p:sp>
        <p:sp>
          <p:nvSpPr>
            <p:cNvPr id="153" name="Rectangle 152"/>
            <p:cNvSpPr>
              <a:spLocks noChangeArrowheads="1"/>
            </p:cNvSpPr>
            <p:nvPr/>
          </p:nvSpPr>
          <p:spPr bwMode="auto">
            <a:xfrm>
              <a:off x="1669" y="3937"/>
              <a:ext cx="298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smtClean="0">
                  <a:solidFill>
                    <a:srgbClr val="000000"/>
                  </a:solidFill>
                </a:rPr>
                <a:t>Parent Rank in National Income Distribution</a:t>
              </a:r>
              <a:endParaRPr lang="en-US" altLang="en-US" sz="1900" smtClean="0">
                <a:solidFill>
                  <a:prstClr val="black"/>
                </a:solidFill>
              </a:endParaRPr>
            </a:p>
          </p:txBody>
        </p:sp>
        <p:sp>
          <p:nvSpPr>
            <p:cNvPr id="154" name="Rectangle 153"/>
            <p:cNvSpPr>
              <a:spLocks noChangeArrowheads="1"/>
            </p:cNvSpPr>
            <p:nvPr/>
          </p:nvSpPr>
          <p:spPr bwMode="auto">
            <a:xfrm>
              <a:off x="3062" y="191"/>
              <a:ext cx="57" cy="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2500">
                  <a:solidFill>
                    <a:srgbClr val="1E2D53"/>
                  </a:solidFill>
                </a:rPr>
                <a:t> </a:t>
              </a:r>
              <a:endParaRPr lang="en-US" altLang="en-US" sz="1900" smtClean="0">
                <a:solidFill>
                  <a:prstClr val="black"/>
                </a:solidFill>
              </a:endParaRPr>
            </a:p>
          </p:txBody>
        </p:sp>
      </p:grpSp>
      <p:sp>
        <p:nvSpPr>
          <p:cNvPr id="155" name="Rectangle 154"/>
          <p:cNvSpPr>
            <a:spLocks noChangeArrowheads="1"/>
          </p:cNvSpPr>
          <p:nvPr/>
        </p:nvSpPr>
        <p:spPr bwMode="auto">
          <a:xfrm>
            <a:off x="5239679" y="6591681"/>
            <a:ext cx="65"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913312" fontAlgn="base">
              <a:spcBef>
                <a:spcPct val="0"/>
              </a:spcBef>
              <a:spcAft>
                <a:spcPct val="0"/>
              </a:spcAft>
            </a:pPr>
            <a:endParaRPr lang="en-US" sz="1900" dirty="0" smtClean="0">
              <a:solidFill>
                <a:srgbClr val="000000"/>
              </a:solidFill>
            </a:endParaRPr>
          </a:p>
        </p:txBody>
      </p:sp>
      <p:sp>
        <p:nvSpPr>
          <p:cNvPr id="156" name="TextBox 155"/>
          <p:cNvSpPr txBox="1"/>
          <p:nvPr/>
        </p:nvSpPr>
        <p:spPr>
          <a:xfrm>
            <a:off x="1426597" y="100587"/>
            <a:ext cx="9143867" cy="677108"/>
          </a:xfrm>
          <a:prstGeom prst="rect">
            <a:avLst/>
          </a:prstGeom>
          <a:noFill/>
        </p:spPr>
        <p:txBody>
          <a:bodyPr wrap="square" lIns="91374" tIns="45718" rIns="91374" bIns="45718" rtlCol="0">
            <a:spAutoFit/>
          </a:bodyPr>
          <a:lstStyle/>
          <a:p>
            <a:pPr algn="ctr" defTabSz="913312" fontAlgn="base">
              <a:spcBef>
                <a:spcPct val="0"/>
              </a:spcBef>
              <a:spcAft>
                <a:spcPct val="0"/>
              </a:spcAft>
            </a:pPr>
            <a:r>
              <a:rPr lang="en-US" sz="1900" b="1" dirty="0" smtClean="0">
                <a:solidFill>
                  <a:srgbClr val="1E2D53"/>
                </a:solidFill>
                <a:latin typeface="Arial" pitchFamily="34" charset="0"/>
                <a:cs typeface="Arial" pitchFamily="34" charset="0"/>
              </a:rPr>
              <a:t>Mean Child Income </a:t>
            </a:r>
            <a:r>
              <a:rPr lang="en-US" sz="1900" b="1" dirty="0">
                <a:solidFill>
                  <a:srgbClr val="1E2D53"/>
                </a:solidFill>
                <a:latin typeface="Arial" pitchFamily="34" charset="0"/>
                <a:cs typeface="Arial" pitchFamily="34" charset="0"/>
              </a:rPr>
              <a:t>Rank </a:t>
            </a:r>
            <a:r>
              <a:rPr lang="en-US" sz="1900" b="1" dirty="0" smtClean="0">
                <a:solidFill>
                  <a:srgbClr val="1E2D53"/>
                </a:solidFill>
                <a:latin typeface="Arial" pitchFamily="34" charset="0"/>
                <a:cs typeface="Arial" pitchFamily="34" charset="0"/>
              </a:rPr>
              <a:t>at Age 30 vs. Parent Income Rank</a:t>
            </a:r>
            <a:br>
              <a:rPr lang="en-US" sz="1900" b="1" dirty="0" smtClean="0">
                <a:solidFill>
                  <a:srgbClr val="1E2D53"/>
                </a:solidFill>
                <a:latin typeface="Arial" pitchFamily="34" charset="0"/>
                <a:cs typeface="Arial" pitchFamily="34" charset="0"/>
              </a:rPr>
            </a:br>
            <a:r>
              <a:rPr lang="en-US" sz="1900" b="1" dirty="0" smtClean="0">
                <a:solidFill>
                  <a:srgbClr val="1E2D53"/>
                </a:solidFill>
                <a:latin typeface="Arial" pitchFamily="34" charset="0"/>
                <a:cs typeface="Arial" pitchFamily="34" charset="0"/>
              </a:rPr>
              <a:t> </a:t>
            </a:r>
            <a:r>
              <a:rPr lang="en-US" sz="1900" dirty="0" smtClean="0">
                <a:solidFill>
                  <a:srgbClr val="1E2D53"/>
                </a:solidFill>
                <a:latin typeface="Arial" pitchFamily="34" charset="0"/>
                <a:cs typeface="Arial" pitchFamily="34" charset="0"/>
              </a:rPr>
              <a:t>for Children Born in 1980 and Raised in Chicago</a:t>
            </a:r>
            <a:endParaRPr lang="en-US" sz="1900" dirty="0">
              <a:solidFill>
                <a:srgbClr val="1E2D53"/>
              </a:solidFill>
              <a:latin typeface="Arial" pitchFamily="34" charset="0"/>
              <a:cs typeface="Arial" pitchFamily="34" charset="0"/>
            </a:endParaRPr>
          </a:p>
        </p:txBody>
      </p:sp>
      <p:sp>
        <p:nvSpPr>
          <p:cNvPr id="157" name="Line 10"/>
          <p:cNvSpPr>
            <a:spLocks noChangeShapeType="1"/>
          </p:cNvSpPr>
          <p:nvPr/>
        </p:nvSpPr>
        <p:spPr bwMode="auto">
          <a:xfrm flipH="1" flipV="1">
            <a:off x="4385785" y="3997750"/>
            <a:ext cx="0" cy="2056127"/>
          </a:xfrm>
          <a:prstGeom prst="line">
            <a:avLst/>
          </a:prstGeom>
          <a:noFill/>
          <a:ln w="19050" cap="flat" cmpd="sng" algn="ctr">
            <a:solidFill>
              <a:srgbClr val="F79646">
                <a:shade val="95000"/>
                <a:satMod val="105000"/>
              </a:srgbClr>
            </a:solidFill>
            <a:prstDash val="dash"/>
            <a:headEnd/>
            <a:tailEnd/>
          </a:ln>
          <a:effectLst/>
          <a:extLst/>
        </p:spPr>
        <p:txBody>
          <a:bodyPr vert="horz" wrap="square" lIns="91374" tIns="45718" rIns="91374" bIns="45718" numCol="1" anchor="t" anchorCtr="0" compatLnSpc="1">
            <a:prstTxWarp prst="textNoShape">
              <a:avLst/>
            </a:prstTxWarp>
          </a:bodyPr>
          <a:lstStyle/>
          <a:p>
            <a:pPr defTabSz="913312">
              <a:defRPr/>
            </a:pPr>
            <a:endParaRPr lang="en-US" sz="1900" kern="0" smtClean="0">
              <a:solidFill>
                <a:prstClr val="black"/>
              </a:solidFill>
            </a:endParaRPr>
          </a:p>
        </p:txBody>
      </p:sp>
      <p:sp>
        <p:nvSpPr>
          <p:cNvPr id="158" name="TextBox 157"/>
          <p:cNvSpPr txBox="1"/>
          <p:nvPr/>
        </p:nvSpPr>
        <p:spPr>
          <a:xfrm>
            <a:off x="4485863" y="5096257"/>
            <a:ext cx="4495800" cy="677107"/>
          </a:xfrm>
          <a:prstGeom prst="rect">
            <a:avLst/>
          </a:prstGeom>
          <a:noFill/>
        </p:spPr>
        <p:txBody>
          <a:bodyPr wrap="square" lIns="91374" tIns="45718" rIns="91374" bIns="45718" rtlCol="0">
            <a:spAutoFit/>
          </a:bodyPr>
          <a:lstStyle/>
          <a:p>
            <a:pPr defTabSz="913312"/>
            <a:r>
              <a:rPr lang="en-US" sz="1900" i="1" dirty="0" smtClean="0">
                <a:solidFill>
                  <a:srgbClr val="000000"/>
                </a:solidFill>
              </a:rPr>
              <a:t>Predict outcome for child in CZ c using slope + intercept of rank-rank relationship</a:t>
            </a:r>
            <a:endParaRPr lang="en-US" sz="1900" i="1" dirty="0">
              <a:solidFill>
                <a:prstClr val="black"/>
              </a:solidFill>
            </a:endParaRPr>
          </a:p>
        </p:txBody>
      </p:sp>
      <mc:AlternateContent xmlns:mc="http://schemas.openxmlformats.org/markup-compatibility/2006" xmlns:a14="http://schemas.microsoft.com/office/drawing/2010/main">
        <mc:Choice Requires="a14">
          <p:sp>
            <p:nvSpPr>
              <p:cNvPr id="159" name="TextBox 158"/>
              <p:cNvSpPr txBox="1"/>
              <p:nvPr/>
            </p:nvSpPr>
            <p:spPr>
              <a:xfrm>
                <a:off x="3128073" y="4436092"/>
                <a:ext cx="5446715" cy="384721"/>
              </a:xfrm>
              <a:prstGeom prst="rect">
                <a:avLst/>
              </a:prstGeom>
              <a:noFill/>
            </p:spPr>
            <p:txBody>
              <a:bodyPr wrap="square" lIns="91374" tIns="45718" rIns="91374" bIns="45718" rtlCol="0">
                <a:spAutoFit/>
              </a:bodyPr>
              <a:lstStyle/>
              <a:p>
                <a:pPr algn="ctr" defTabSz="913312">
                  <a:defRPr/>
                </a:pPr>
                <a:r>
                  <a:rPr lang="en-US" sz="1900" b="1" kern="0" dirty="0" smtClean="0">
                    <a:solidFill>
                      <a:prstClr val="black"/>
                    </a:solidFill>
                    <a:latin typeface="Cambria" panose="02040503050406030204" pitchFamily="18" charset="0"/>
                    <a:ea typeface="Cambria Math" pitchFamily="18" charset="0"/>
                  </a:rPr>
                  <a:t> </a:t>
                </a:r>
                <a14:m>
                  <m:oMath xmlns:m="http://schemas.openxmlformats.org/officeDocument/2006/math">
                    <m:acc>
                      <m:accPr>
                        <m:chr m:val="̅"/>
                        <m:ctrlPr>
                          <a:rPr lang="en-US" sz="1900" i="1">
                            <a:solidFill>
                              <a:prstClr val="black"/>
                            </a:solidFill>
                            <a:latin typeface="Cambria Math" panose="02040503050406030204" pitchFamily="18" charset="0"/>
                          </a:rPr>
                        </m:ctrlPr>
                      </m:accPr>
                      <m:e>
                        <m:r>
                          <a:rPr lang="en-US" sz="1900" i="1">
                            <a:solidFill>
                              <a:prstClr val="black"/>
                            </a:solidFill>
                            <a:latin typeface="Cambria Math"/>
                          </a:rPr>
                          <m:t>𝑦</m:t>
                        </m:r>
                      </m:e>
                    </m:acc>
                  </m:oMath>
                </a14:m>
                <a:r>
                  <a:rPr lang="en-US" sz="1900" kern="0" baseline="-25000" dirty="0" smtClean="0">
                    <a:solidFill>
                      <a:prstClr val="black"/>
                    </a:solidFill>
                    <a:latin typeface="Cambria" panose="02040503050406030204" pitchFamily="18" charset="0"/>
                    <a:ea typeface="Cambria Math" pitchFamily="18" charset="0"/>
                  </a:rPr>
                  <a:t>25,Chicago,1985</a:t>
                </a:r>
                <a:r>
                  <a:rPr lang="en-US" sz="1900" kern="0" dirty="0" smtClean="0">
                    <a:solidFill>
                      <a:prstClr val="black"/>
                    </a:solidFill>
                    <a:latin typeface="Cambria" panose="02040503050406030204" pitchFamily="18" charset="0"/>
                  </a:rPr>
                  <a:t>  =  </a:t>
                </a:r>
                <a14:m>
                  <m:oMath xmlns:m="http://schemas.openxmlformats.org/officeDocument/2006/math">
                    <m:acc>
                      <m:accPr>
                        <m:chr m:val="̅"/>
                        <m:ctrlPr>
                          <a:rPr lang="en-US" sz="1900" i="1">
                            <a:solidFill>
                              <a:prstClr val="black"/>
                            </a:solidFill>
                            <a:latin typeface="Cambria Math" panose="02040503050406030204" pitchFamily="18" charset="0"/>
                          </a:rPr>
                        </m:ctrlPr>
                      </m:accPr>
                      <m:e>
                        <m:r>
                          <a:rPr lang="en-US" sz="1900" i="1">
                            <a:solidFill>
                              <a:prstClr val="black"/>
                            </a:solidFill>
                            <a:latin typeface="Cambria Math"/>
                          </a:rPr>
                          <m:t>𝑦</m:t>
                        </m:r>
                      </m:e>
                    </m:acc>
                  </m:oMath>
                </a14:m>
                <a:r>
                  <a:rPr lang="en-US" sz="1900" kern="0" baseline="-25000" dirty="0" smtClean="0">
                    <a:solidFill>
                      <a:prstClr val="black"/>
                    </a:solidFill>
                    <a:latin typeface="Cambria" panose="02040503050406030204" pitchFamily="18" charset="0"/>
                    <a:ea typeface="Cambria Math" pitchFamily="18" charset="0"/>
                  </a:rPr>
                  <a:t>0,Chicago,1985</a:t>
                </a:r>
                <a:endParaRPr lang="en-US" sz="1900" kern="0" dirty="0" smtClean="0">
                  <a:solidFill>
                    <a:prstClr val="black"/>
                  </a:solidFill>
                  <a:latin typeface="Cambria" panose="02040503050406030204" pitchFamily="18" charset="0"/>
                  <a:cs typeface="Arial" panose="020B0604020202020204" pitchFamily="34" charset="0"/>
                </a:endParaRPr>
              </a:p>
            </p:txBody>
          </p:sp>
        </mc:Choice>
        <mc:Fallback xmlns="">
          <p:sp>
            <p:nvSpPr>
              <p:cNvPr id="159" name="TextBox 158"/>
              <p:cNvSpPr txBox="1">
                <a:spLocks noRot="1" noChangeAspect="1" noMove="1" noResize="1" noEditPoints="1" noAdjustHandles="1" noChangeArrowheads="1" noChangeShapeType="1" noTextEdit="1"/>
              </p:cNvSpPr>
              <p:nvPr/>
            </p:nvSpPr>
            <p:spPr>
              <a:xfrm>
                <a:off x="3128073" y="4436066"/>
                <a:ext cx="5446715" cy="384721"/>
              </a:xfrm>
              <a:prstGeom prst="rect">
                <a:avLst/>
              </a:prstGeom>
              <a:blipFill rotWithShape="1">
                <a:blip r:embed="rId2"/>
                <a:stretch>
                  <a:fillRect t="-7937" b="-26984"/>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60" name="Rectangle 159"/>
              <p:cNvSpPr/>
              <p:nvPr/>
            </p:nvSpPr>
            <p:spPr>
              <a:xfrm>
                <a:off x="7200058" y="4507293"/>
                <a:ext cx="2557111" cy="338555"/>
              </a:xfrm>
              <a:prstGeom prst="rect">
                <a:avLst/>
              </a:prstGeom>
            </p:spPr>
            <p:txBody>
              <a:bodyPr wrap="none" lIns="91374" tIns="45718" rIns="91374" bIns="45718">
                <a:spAutoFit/>
              </a:bodyPr>
              <a:lstStyle/>
              <a:p>
                <a:pPr algn="ctr" defTabSz="913312">
                  <a:defRPr/>
                </a:pPr>
                <a:r>
                  <a:rPr lang="en-US" sz="1600" kern="0" dirty="0">
                    <a:solidFill>
                      <a:prstClr val="black"/>
                    </a:solidFill>
                    <a:latin typeface="Cambria Math" panose="02040503050406030204" pitchFamily="18" charset="0"/>
                    <a:ea typeface="Cambria Math" panose="02040503050406030204" pitchFamily="18" charset="0"/>
                  </a:rPr>
                  <a:t>+ </a:t>
                </a:r>
                <a:r>
                  <a:rPr lang="en-US" sz="1600" kern="0" dirty="0">
                    <a:solidFill>
                      <a:prstClr val="black"/>
                    </a:solidFill>
                    <a:latin typeface="Cambria Math" panose="02040503050406030204" pitchFamily="18" charset="0"/>
                    <a:ea typeface="Cambria Math" panose="02040503050406030204" pitchFamily="18" charset="0"/>
                    <a:cs typeface="Arial" panose="020B0604020202020204" pitchFamily="34" charset="0"/>
                  </a:rPr>
                  <a:t>(Rank-Rank Slope) </a:t>
                </a:r>
                <a14:m>
                  <m:oMath xmlns:m="http://schemas.openxmlformats.org/officeDocument/2006/math">
                    <m:r>
                      <a:rPr lang="en-US" sz="1600" i="1" kern="0" dirty="0">
                        <a:solidFill>
                          <a:prstClr val="black"/>
                        </a:solidFill>
                        <a:latin typeface="Cambria Math" panose="02040503050406030204" pitchFamily="18" charset="0"/>
                        <a:ea typeface="Cambria Math" panose="02040503050406030204" pitchFamily="18" charset="0"/>
                      </a:rPr>
                      <m:t>×</m:t>
                    </m:r>
                  </m:oMath>
                </a14:m>
                <a:r>
                  <a:rPr lang="en-US" sz="1600" kern="0" dirty="0">
                    <a:solidFill>
                      <a:prstClr val="black"/>
                    </a:solidFill>
                    <a:latin typeface="Cambria Math" panose="02040503050406030204" pitchFamily="18" charset="0"/>
                    <a:ea typeface="Cambria Math" panose="02040503050406030204" pitchFamily="18" charset="0"/>
                    <a:cs typeface="Arial" panose="020B0604020202020204" pitchFamily="34" charset="0"/>
                  </a:rPr>
                  <a:t> </a:t>
                </a:r>
                <a14:m>
                  <m:oMath xmlns:m="http://schemas.openxmlformats.org/officeDocument/2006/math">
                    <m:r>
                      <a:rPr lang="en-US" sz="1600" i="1" kern="0">
                        <a:solidFill>
                          <a:prstClr val="black"/>
                        </a:solidFill>
                        <a:latin typeface="Cambria Math"/>
                        <a:ea typeface="Cambria Math" panose="02040503050406030204" pitchFamily="18" charset="0"/>
                      </a:rPr>
                      <m:t>25</m:t>
                    </m:r>
                  </m:oMath>
                </a14:m>
                <a:r>
                  <a:rPr lang="en-US" sz="1600" kern="0" dirty="0">
                    <a:solidFill>
                      <a:prstClr val="black"/>
                    </a:solidFill>
                    <a:latin typeface="Cambria Math" panose="02040503050406030204" pitchFamily="18" charset="0"/>
                    <a:ea typeface="Cambria Math" panose="02040503050406030204" pitchFamily="18" charset="0"/>
                    <a:cs typeface="Arial" panose="020B0604020202020204" pitchFamily="34" charset="0"/>
                  </a:rPr>
                  <a:t> </a:t>
                </a:r>
              </a:p>
            </p:txBody>
          </p:sp>
        </mc:Choice>
        <mc:Fallback xmlns="">
          <p:sp>
            <p:nvSpPr>
              <p:cNvPr id="160" name="Rectangle 159"/>
              <p:cNvSpPr>
                <a:spLocks noRot="1" noChangeAspect="1" noMove="1" noResize="1" noEditPoints="1" noAdjustHandles="1" noChangeArrowheads="1" noChangeShapeType="1" noTextEdit="1"/>
              </p:cNvSpPr>
              <p:nvPr/>
            </p:nvSpPr>
            <p:spPr>
              <a:xfrm>
                <a:off x="7200033" y="4507293"/>
                <a:ext cx="2557111" cy="338555"/>
              </a:xfrm>
              <a:prstGeom prst="rect">
                <a:avLst/>
              </a:prstGeom>
              <a:blipFill rotWithShape="1">
                <a:blip r:embed="rId3"/>
                <a:stretch>
                  <a:fillRect l="-952" t="-7143" b="-19643"/>
                </a:stretch>
              </a:blipFill>
            </p:spPr>
            <p:txBody>
              <a:bodyPr/>
              <a:lstStyle/>
              <a:p>
                <a:r>
                  <a:rPr lang="en-US">
                    <a:noFill/>
                  </a:rPr>
                  <a:t> </a:t>
                </a:r>
              </a:p>
            </p:txBody>
          </p:sp>
        </mc:Fallback>
      </mc:AlternateContent>
      <p:sp>
        <p:nvSpPr>
          <p:cNvPr id="2" name="TextBox 1"/>
          <p:cNvSpPr txBox="1"/>
          <p:nvPr/>
        </p:nvSpPr>
        <p:spPr>
          <a:xfrm>
            <a:off x="-1318" y="6571548"/>
            <a:ext cx="3595343" cy="307777"/>
          </a:xfrm>
          <a:prstGeom prst="rect">
            <a:avLst/>
          </a:prstGeom>
          <a:noFill/>
        </p:spPr>
        <p:txBody>
          <a:bodyPr wrap="none" rtlCol="0">
            <a:spAutoFit/>
          </a:bodyPr>
          <a:lstStyle/>
          <a:p>
            <a:r>
              <a:rPr lang="en-US" sz="1400" dirty="0" smtClean="0">
                <a:latin typeface="Arial" panose="020B0604020202020204" pitchFamily="34" charset="0"/>
                <a:cs typeface="Arial" panose="020B0604020202020204" pitchFamily="34" charset="0"/>
              </a:rPr>
              <a:t>Source: </a:t>
            </a:r>
            <a:r>
              <a:rPr lang="en-US" sz="1400" dirty="0" err="1" smtClean="0">
                <a:latin typeface="Arial" panose="020B0604020202020204" pitchFamily="34" charset="0"/>
                <a:cs typeface="Arial" panose="020B0604020202020204" pitchFamily="34" charset="0"/>
              </a:rPr>
              <a:t>Chetty</a:t>
            </a:r>
            <a:r>
              <a:rPr lang="en-US" sz="1400" dirty="0" smtClean="0">
                <a:latin typeface="Arial" panose="020B0604020202020204" pitchFamily="34" charset="0"/>
                <a:cs typeface="Arial" panose="020B0604020202020204" pitchFamily="34" charset="0"/>
              </a:rPr>
              <a:t>, </a:t>
            </a:r>
            <a:r>
              <a:rPr lang="en-US" sz="1400" dirty="0" err="1" smtClean="0">
                <a:latin typeface="Arial" panose="020B0604020202020204" pitchFamily="34" charset="0"/>
                <a:cs typeface="Arial" panose="020B0604020202020204" pitchFamily="34" charset="0"/>
              </a:rPr>
              <a:t>Hendren</a:t>
            </a:r>
            <a:r>
              <a:rPr lang="en-US" sz="1400" dirty="0" smtClean="0">
                <a:latin typeface="Arial" panose="020B0604020202020204" pitchFamily="34" charset="0"/>
                <a:cs typeface="Arial" panose="020B0604020202020204" pitchFamily="34" charset="0"/>
              </a:rPr>
              <a:t>, Kline, </a:t>
            </a:r>
            <a:r>
              <a:rPr lang="en-US" sz="1400" dirty="0" err="1" smtClean="0">
                <a:latin typeface="Arial" panose="020B0604020202020204" pitchFamily="34" charset="0"/>
                <a:cs typeface="Arial" panose="020B0604020202020204" pitchFamily="34" charset="0"/>
              </a:rPr>
              <a:t>Saez</a:t>
            </a:r>
            <a:r>
              <a:rPr lang="en-US" sz="1400" dirty="0" smtClean="0">
                <a:latin typeface="Arial" panose="020B0604020202020204" pitchFamily="34" charset="0"/>
                <a:cs typeface="Arial" panose="020B0604020202020204" pitchFamily="34" charset="0"/>
              </a:rPr>
              <a:t> 2014</a:t>
            </a:r>
            <a:endParaRPr lang="en-US" sz="1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52605402"/>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3" cstate="print">
            <a:extLst>
              <a:ext uri="{28A0092B-C50C-407E-A947-70E740481C1C}">
                <a14:useLocalDpi xmlns:a14="http://schemas.microsoft.com/office/drawing/2010/main" val="0"/>
              </a:ext>
            </a:extLst>
          </a:blip>
          <a:srcRect l="6556" t="3257" r="14373" b="19379"/>
          <a:stretch/>
        </p:blipFill>
        <p:spPr>
          <a:xfrm>
            <a:off x="1308542" y="812089"/>
            <a:ext cx="8946662" cy="5471059"/>
          </a:xfrm>
          <a:prstGeom prst="rect">
            <a:avLst/>
          </a:prstGeom>
        </p:spPr>
      </p:pic>
      <p:pic>
        <p:nvPicPr>
          <p:cNvPr id="4" name="Picture 3">
            <a:extLst>
              <a:ext uri="{FF2B5EF4-FFF2-40B4-BE49-F238E27FC236}">
                <a16:creationId xmlns:a16="http://schemas.microsoft.com/office/drawing/2014/main" id="{91D3F771-8D17-4CE5-B5B6-D5FAB15B4882}"/>
              </a:ext>
            </a:extLst>
          </p:cNvPr>
          <p:cNvPicPr>
            <a:picLocks noChangeAspect="1"/>
          </p:cNvPicPr>
          <p:nvPr/>
        </p:nvPicPr>
        <p:blipFill rotWithShape="1">
          <a:blip r:embed="rId4"/>
          <a:srcRect r="-529"/>
          <a:stretch/>
        </p:blipFill>
        <p:spPr>
          <a:xfrm>
            <a:off x="10537053" y="3619482"/>
            <a:ext cx="1655015" cy="3266257"/>
          </a:xfrm>
          <a:prstGeom prst="rect">
            <a:avLst/>
          </a:prstGeom>
        </p:spPr>
      </p:pic>
      <p:sp>
        <p:nvSpPr>
          <p:cNvPr id="8" name="Rectangle 134"/>
          <p:cNvSpPr>
            <a:spLocks noChangeArrowheads="1"/>
          </p:cNvSpPr>
          <p:nvPr/>
        </p:nvSpPr>
        <p:spPr bwMode="auto">
          <a:xfrm>
            <a:off x="409980" y="100918"/>
            <a:ext cx="109220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algn="ctr"/>
            <a:r>
              <a:rPr lang="en-US" b="1" dirty="0">
                <a:solidFill>
                  <a:srgbClr val="1E2D53"/>
                </a:solidFill>
                <a:latin typeface="Arial" panose="020B0604020202020204" pitchFamily="34" charset="0"/>
                <a:cs typeface="Arial" panose="020B0604020202020204" pitchFamily="34" charset="0"/>
              </a:rPr>
              <a:t>The Geography of Upward Mobility in the United States</a:t>
            </a:r>
          </a:p>
          <a:p>
            <a:pPr algn="ctr"/>
            <a:r>
              <a:rPr lang="en-US" dirty="0">
                <a:solidFill>
                  <a:srgbClr val="002060"/>
                </a:solidFill>
                <a:latin typeface="Arial" panose="020B0604020202020204" pitchFamily="34" charset="0"/>
                <a:cs typeface="Arial" panose="020B0604020202020204" pitchFamily="34" charset="0"/>
              </a:rPr>
              <a:t>Average </a:t>
            </a:r>
            <a:r>
              <a:rPr lang="en-US" dirty="0" smtClean="0">
                <a:solidFill>
                  <a:srgbClr val="002060"/>
                </a:solidFill>
                <a:latin typeface="Arial" panose="020B0604020202020204" pitchFamily="34" charset="0"/>
                <a:cs typeface="Arial" panose="020B0604020202020204" pitchFamily="34" charset="0"/>
              </a:rPr>
              <a:t>Individual </a:t>
            </a:r>
            <a:r>
              <a:rPr lang="en-US" dirty="0">
                <a:solidFill>
                  <a:srgbClr val="002060"/>
                </a:solidFill>
                <a:latin typeface="Arial" panose="020B0604020202020204" pitchFamily="34" charset="0"/>
                <a:cs typeface="Arial" panose="020B0604020202020204" pitchFamily="34" charset="0"/>
              </a:rPr>
              <a:t>Income for </a:t>
            </a:r>
            <a:r>
              <a:rPr lang="en-US" dirty="0" smtClean="0">
                <a:solidFill>
                  <a:srgbClr val="002060"/>
                </a:solidFill>
                <a:latin typeface="Arial" panose="020B0604020202020204" pitchFamily="34" charset="0"/>
                <a:cs typeface="Arial" panose="020B0604020202020204" pitchFamily="34" charset="0"/>
              </a:rPr>
              <a:t>Males </a:t>
            </a:r>
            <a:r>
              <a:rPr lang="en-US" dirty="0">
                <a:solidFill>
                  <a:srgbClr val="002060"/>
                </a:solidFill>
                <a:latin typeface="Arial" panose="020B0604020202020204" pitchFamily="34" charset="0"/>
                <a:cs typeface="Arial" panose="020B0604020202020204" pitchFamily="34" charset="0"/>
              </a:rPr>
              <a:t>with Parents Earning $25,000 (25</a:t>
            </a:r>
            <a:r>
              <a:rPr lang="en-US" baseline="30000" dirty="0">
                <a:solidFill>
                  <a:srgbClr val="002060"/>
                </a:solidFill>
                <a:latin typeface="Arial" panose="020B0604020202020204" pitchFamily="34" charset="0"/>
                <a:cs typeface="Arial" panose="020B0604020202020204" pitchFamily="34" charset="0"/>
              </a:rPr>
              <a:t>th</a:t>
            </a:r>
            <a:r>
              <a:rPr lang="en-US" dirty="0">
                <a:solidFill>
                  <a:srgbClr val="002060"/>
                </a:solidFill>
                <a:latin typeface="Arial" panose="020B0604020202020204" pitchFamily="34" charset="0"/>
                <a:cs typeface="Arial" panose="020B0604020202020204" pitchFamily="34" charset="0"/>
              </a:rPr>
              <a:t> percentile)</a:t>
            </a:r>
          </a:p>
        </p:txBody>
      </p:sp>
      <p:sp>
        <p:nvSpPr>
          <p:cNvPr id="29" name="TextBox 28"/>
          <p:cNvSpPr txBox="1"/>
          <p:nvPr/>
        </p:nvSpPr>
        <p:spPr>
          <a:xfrm>
            <a:off x="50084" y="6513187"/>
            <a:ext cx="8839200" cy="297436"/>
          </a:xfrm>
          <a:prstGeom prst="rect">
            <a:avLst/>
          </a:prstGeom>
          <a:noFill/>
        </p:spPr>
        <p:txBody>
          <a:bodyPr wrap="square" lIns="91102" tIns="45710" rIns="91102" bIns="45710" rtlCol="0">
            <a:spAutoFit/>
          </a:bodyPr>
          <a:lstStyle/>
          <a:p>
            <a:r>
              <a:rPr lang="en-US" sz="1300" i="1" dirty="0">
                <a:solidFill>
                  <a:srgbClr val="000000"/>
                </a:solidFill>
                <a:latin typeface="Lato" panose="020F0502020204030203" pitchFamily="34" charset="0"/>
                <a:ea typeface="Lato" panose="020F0502020204030203" pitchFamily="34" charset="0"/>
                <a:cs typeface="Lato" panose="020F0502020204030203" pitchFamily="34" charset="0"/>
              </a:rPr>
              <a:t>Note: Green = More Upward Mobility, Red = Less Upward Mobility</a:t>
            </a:r>
          </a:p>
        </p:txBody>
      </p:sp>
      <p:sp>
        <p:nvSpPr>
          <p:cNvPr id="7" name="Oval 6"/>
          <p:cNvSpPr>
            <a:spLocks noChangeAspect="1"/>
          </p:cNvSpPr>
          <p:nvPr/>
        </p:nvSpPr>
        <p:spPr>
          <a:xfrm>
            <a:off x="9010207" y="3038514"/>
            <a:ext cx="146276" cy="141079"/>
          </a:xfrm>
          <a:prstGeom prst="ellipse">
            <a:avLst/>
          </a:prstGeom>
        </p:spPr>
        <p:style>
          <a:lnRef idx="1">
            <a:schemeClr val="accent1"/>
          </a:lnRef>
          <a:fillRef idx="3">
            <a:schemeClr val="accent1"/>
          </a:fillRef>
          <a:effectRef idx="2">
            <a:schemeClr val="accent1"/>
          </a:effectRef>
          <a:fontRef idx="minor">
            <a:schemeClr val="lt1"/>
          </a:fontRef>
        </p:style>
        <p:txBody>
          <a:bodyPr lIns="91102" tIns="45710" rIns="91102" bIns="45710" rtlCol="0" anchor="ctr"/>
          <a:lstStyle/>
          <a:p>
            <a:pPr algn="ctr"/>
            <a:endParaRPr lang="en-US">
              <a:solidFill>
                <a:srgbClr val="44546A"/>
              </a:solidFill>
              <a:latin typeface="Arial" panose="020B0604020202020204" pitchFamily="34" charset="0"/>
              <a:cs typeface="Arial" panose="020B0604020202020204" pitchFamily="34" charset="0"/>
            </a:endParaRPr>
          </a:p>
        </p:txBody>
      </p:sp>
      <p:sp>
        <p:nvSpPr>
          <p:cNvPr id="10" name="Oval 9"/>
          <p:cNvSpPr>
            <a:spLocks noChangeAspect="1"/>
          </p:cNvSpPr>
          <p:nvPr/>
        </p:nvSpPr>
        <p:spPr>
          <a:xfrm>
            <a:off x="8579694" y="3920279"/>
            <a:ext cx="146276" cy="141079"/>
          </a:xfrm>
          <a:prstGeom prst="ellipse">
            <a:avLst/>
          </a:prstGeom>
        </p:spPr>
        <p:style>
          <a:lnRef idx="1">
            <a:schemeClr val="accent1"/>
          </a:lnRef>
          <a:fillRef idx="3">
            <a:schemeClr val="accent1"/>
          </a:fillRef>
          <a:effectRef idx="2">
            <a:schemeClr val="accent1"/>
          </a:effectRef>
          <a:fontRef idx="minor">
            <a:schemeClr val="lt1"/>
          </a:fontRef>
        </p:style>
        <p:txBody>
          <a:bodyPr lIns="91102" tIns="45710" rIns="91102" bIns="45710" rtlCol="0" anchor="ctr"/>
          <a:lstStyle/>
          <a:p>
            <a:pPr algn="ctr"/>
            <a:endParaRPr lang="en-US">
              <a:solidFill>
                <a:srgbClr val="44546A"/>
              </a:solidFill>
              <a:latin typeface="Arial" panose="020B0604020202020204" pitchFamily="34" charset="0"/>
              <a:cs typeface="Arial" panose="020B0604020202020204" pitchFamily="34" charset="0"/>
            </a:endParaRPr>
          </a:p>
        </p:txBody>
      </p:sp>
      <p:sp>
        <p:nvSpPr>
          <p:cNvPr id="11" name="Oval 10"/>
          <p:cNvSpPr>
            <a:spLocks noChangeAspect="1"/>
          </p:cNvSpPr>
          <p:nvPr/>
        </p:nvSpPr>
        <p:spPr>
          <a:xfrm>
            <a:off x="8014682" y="4312012"/>
            <a:ext cx="146276" cy="141079"/>
          </a:xfrm>
          <a:prstGeom prst="ellipse">
            <a:avLst/>
          </a:prstGeom>
        </p:spPr>
        <p:style>
          <a:lnRef idx="1">
            <a:schemeClr val="accent1"/>
          </a:lnRef>
          <a:fillRef idx="3">
            <a:schemeClr val="accent1"/>
          </a:fillRef>
          <a:effectRef idx="2">
            <a:schemeClr val="accent1"/>
          </a:effectRef>
          <a:fontRef idx="minor">
            <a:schemeClr val="lt1"/>
          </a:fontRef>
        </p:style>
        <p:txBody>
          <a:bodyPr lIns="91102" tIns="45710" rIns="91102" bIns="45710" rtlCol="0" anchor="ctr"/>
          <a:lstStyle/>
          <a:p>
            <a:pPr algn="ctr"/>
            <a:endParaRPr lang="en-US">
              <a:solidFill>
                <a:srgbClr val="44546A"/>
              </a:solidFill>
              <a:latin typeface="Arial" panose="020B0604020202020204" pitchFamily="34" charset="0"/>
              <a:cs typeface="Arial" panose="020B0604020202020204" pitchFamily="34" charset="0"/>
            </a:endParaRPr>
          </a:p>
        </p:txBody>
      </p:sp>
      <p:sp>
        <p:nvSpPr>
          <p:cNvPr id="13" name="Oval 12"/>
          <p:cNvSpPr>
            <a:spLocks noChangeAspect="1"/>
          </p:cNvSpPr>
          <p:nvPr/>
        </p:nvSpPr>
        <p:spPr>
          <a:xfrm>
            <a:off x="3533023" y="2685442"/>
            <a:ext cx="146276" cy="141079"/>
          </a:xfrm>
          <a:prstGeom prst="ellipse">
            <a:avLst/>
          </a:prstGeom>
        </p:spPr>
        <p:style>
          <a:lnRef idx="1">
            <a:schemeClr val="accent1"/>
          </a:lnRef>
          <a:fillRef idx="3">
            <a:schemeClr val="accent1"/>
          </a:fillRef>
          <a:effectRef idx="2">
            <a:schemeClr val="accent1"/>
          </a:effectRef>
          <a:fontRef idx="minor">
            <a:schemeClr val="lt1"/>
          </a:fontRef>
        </p:style>
        <p:txBody>
          <a:bodyPr lIns="91102" tIns="45710" rIns="91102" bIns="45710" rtlCol="0" anchor="ctr"/>
          <a:lstStyle/>
          <a:p>
            <a:pPr algn="ctr"/>
            <a:endParaRPr lang="en-US">
              <a:solidFill>
                <a:srgbClr val="44546A"/>
              </a:solidFill>
              <a:latin typeface="Arial" panose="020B0604020202020204" pitchFamily="34" charset="0"/>
              <a:cs typeface="Arial" panose="020B0604020202020204" pitchFamily="34" charset="0"/>
            </a:endParaRPr>
          </a:p>
        </p:txBody>
      </p:sp>
      <p:sp>
        <p:nvSpPr>
          <p:cNvPr id="15" name="Oval 14"/>
          <p:cNvSpPr>
            <a:spLocks noChangeAspect="1"/>
          </p:cNvSpPr>
          <p:nvPr/>
        </p:nvSpPr>
        <p:spPr>
          <a:xfrm>
            <a:off x="2389887" y="938071"/>
            <a:ext cx="146276" cy="141079"/>
          </a:xfrm>
          <a:prstGeom prst="ellipse">
            <a:avLst/>
          </a:prstGeom>
        </p:spPr>
        <p:style>
          <a:lnRef idx="1">
            <a:schemeClr val="accent1"/>
          </a:lnRef>
          <a:fillRef idx="3">
            <a:schemeClr val="accent1"/>
          </a:fillRef>
          <a:effectRef idx="2">
            <a:schemeClr val="accent1"/>
          </a:effectRef>
          <a:fontRef idx="minor">
            <a:schemeClr val="lt1"/>
          </a:fontRef>
        </p:style>
        <p:txBody>
          <a:bodyPr lIns="91102" tIns="45710" rIns="91102" bIns="45710" rtlCol="0" anchor="ctr"/>
          <a:lstStyle/>
          <a:p>
            <a:pPr algn="ctr"/>
            <a:endParaRPr lang="en-US">
              <a:solidFill>
                <a:srgbClr val="44546A"/>
              </a:solidFill>
              <a:latin typeface="Arial" panose="020B0604020202020204" pitchFamily="34" charset="0"/>
              <a:cs typeface="Arial" panose="020B0604020202020204" pitchFamily="34" charset="0"/>
            </a:endParaRPr>
          </a:p>
        </p:txBody>
      </p:sp>
      <p:sp>
        <p:nvSpPr>
          <p:cNvPr id="23" name="Oval 22"/>
          <p:cNvSpPr>
            <a:spLocks noChangeAspect="1"/>
          </p:cNvSpPr>
          <p:nvPr/>
        </p:nvSpPr>
        <p:spPr>
          <a:xfrm>
            <a:off x="1779279" y="3048402"/>
            <a:ext cx="146276" cy="141079"/>
          </a:xfrm>
          <a:prstGeom prst="ellipse">
            <a:avLst/>
          </a:prstGeom>
        </p:spPr>
        <p:style>
          <a:lnRef idx="1">
            <a:schemeClr val="accent1"/>
          </a:lnRef>
          <a:fillRef idx="3">
            <a:schemeClr val="accent1"/>
          </a:fillRef>
          <a:effectRef idx="2">
            <a:schemeClr val="accent1"/>
          </a:effectRef>
          <a:fontRef idx="minor">
            <a:schemeClr val="lt1"/>
          </a:fontRef>
        </p:style>
        <p:txBody>
          <a:bodyPr lIns="91102" tIns="45710" rIns="91102" bIns="45710" rtlCol="0" anchor="ctr"/>
          <a:lstStyle/>
          <a:p>
            <a:pPr algn="ctr"/>
            <a:endParaRPr lang="en-US">
              <a:solidFill>
                <a:srgbClr val="44546A"/>
              </a:solidFill>
              <a:latin typeface="Arial" panose="020B0604020202020204" pitchFamily="34" charset="0"/>
              <a:cs typeface="Arial" panose="020B0604020202020204" pitchFamily="34" charset="0"/>
            </a:endParaRPr>
          </a:p>
        </p:txBody>
      </p:sp>
      <p:cxnSp>
        <p:nvCxnSpPr>
          <p:cNvPr id="27" name="Straight Arrow Connector 26"/>
          <p:cNvCxnSpPr/>
          <p:nvPr/>
        </p:nvCxnSpPr>
        <p:spPr>
          <a:xfrm flipH="1">
            <a:off x="3645295" y="1343184"/>
            <a:ext cx="1942735" cy="1342213"/>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28" name="Oval 27"/>
          <p:cNvSpPr>
            <a:spLocks noChangeAspect="1"/>
          </p:cNvSpPr>
          <p:nvPr/>
        </p:nvSpPr>
        <p:spPr>
          <a:xfrm>
            <a:off x="8108207" y="2700857"/>
            <a:ext cx="146276" cy="141079"/>
          </a:xfrm>
          <a:prstGeom prst="ellipse">
            <a:avLst/>
          </a:prstGeom>
        </p:spPr>
        <p:style>
          <a:lnRef idx="1">
            <a:schemeClr val="accent1"/>
          </a:lnRef>
          <a:fillRef idx="3">
            <a:schemeClr val="accent1"/>
          </a:fillRef>
          <a:effectRef idx="2">
            <a:schemeClr val="accent1"/>
          </a:effectRef>
          <a:fontRef idx="minor">
            <a:schemeClr val="lt1"/>
          </a:fontRef>
        </p:style>
        <p:txBody>
          <a:bodyPr lIns="91112" tIns="45710" rIns="91112" bIns="45710" rtlCol="0" anchor="ctr"/>
          <a:lstStyle/>
          <a:p>
            <a:pPr algn="ctr"/>
            <a:endParaRPr lang="en-US">
              <a:solidFill>
                <a:srgbClr val="44546A"/>
              </a:solidFill>
              <a:latin typeface="Arial" panose="020B0604020202020204" pitchFamily="34" charset="0"/>
              <a:cs typeface="Arial" panose="020B0604020202020204" pitchFamily="34" charset="0"/>
            </a:endParaRPr>
          </a:p>
        </p:txBody>
      </p:sp>
      <p:cxnSp>
        <p:nvCxnSpPr>
          <p:cNvPr id="30" name="Straight Arrow Connector 29"/>
          <p:cNvCxnSpPr>
            <a:cxnSpLocks/>
          </p:cNvCxnSpPr>
          <p:nvPr/>
        </p:nvCxnSpPr>
        <p:spPr>
          <a:xfrm flipH="1">
            <a:off x="8236673" y="1831527"/>
            <a:ext cx="499931" cy="825847"/>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33" name="Oval 32"/>
          <p:cNvSpPr>
            <a:spLocks noChangeAspect="1"/>
          </p:cNvSpPr>
          <p:nvPr/>
        </p:nvSpPr>
        <p:spPr>
          <a:xfrm>
            <a:off x="2235203" y="3942464"/>
            <a:ext cx="146276" cy="141079"/>
          </a:xfrm>
          <a:prstGeom prst="ellipse">
            <a:avLst/>
          </a:prstGeom>
        </p:spPr>
        <p:style>
          <a:lnRef idx="1">
            <a:schemeClr val="accent1"/>
          </a:lnRef>
          <a:fillRef idx="3">
            <a:schemeClr val="accent1"/>
          </a:fillRef>
          <a:effectRef idx="2">
            <a:schemeClr val="accent1"/>
          </a:effectRef>
          <a:fontRef idx="minor">
            <a:schemeClr val="lt1"/>
          </a:fontRef>
        </p:style>
        <p:txBody>
          <a:bodyPr lIns="91102" tIns="45710" rIns="91102" bIns="45710" rtlCol="0" anchor="ctr"/>
          <a:lstStyle/>
          <a:p>
            <a:pPr algn="ctr"/>
            <a:endParaRPr lang="en-US">
              <a:solidFill>
                <a:srgbClr val="44546A"/>
              </a:solidFill>
              <a:latin typeface="Arial" panose="020B0604020202020204" pitchFamily="34" charset="0"/>
              <a:cs typeface="Arial" panose="020B0604020202020204" pitchFamily="34" charset="0"/>
            </a:endParaRPr>
          </a:p>
        </p:txBody>
      </p:sp>
      <p:sp>
        <p:nvSpPr>
          <p:cNvPr id="5" name="Rectangle 4"/>
          <p:cNvSpPr/>
          <p:nvPr/>
        </p:nvSpPr>
        <p:spPr>
          <a:xfrm>
            <a:off x="10960343" y="3672518"/>
            <a:ext cx="1219199" cy="2804529"/>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lIns="121784" tIns="60892" rIns="121784" bIns="60892" rtlCol="0" anchor="ctr"/>
          <a:lstStyle/>
          <a:p>
            <a:pPr algn="ctr"/>
            <a:endParaRPr lang="en-US" sz="2500">
              <a:solidFill>
                <a:prstClr val="black"/>
              </a:solidFill>
            </a:endParaRPr>
          </a:p>
        </p:txBody>
      </p:sp>
      <p:sp>
        <p:nvSpPr>
          <p:cNvPr id="35" name="Oval 34">
            <a:extLst>
              <a:ext uri="{FF2B5EF4-FFF2-40B4-BE49-F238E27FC236}">
                <a16:creationId xmlns:a16="http://schemas.microsoft.com/office/drawing/2014/main" id="{C4763E7C-5605-4077-B57A-07D6E78AA69D}"/>
              </a:ext>
            </a:extLst>
          </p:cNvPr>
          <p:cNvSpPr>
            <a:spLocks noChangeAspect="1"/>
          </p:cNvSpPr>
          <p:nvPr/>
        </p:nvSpPr>
        <p:spPr>
          <a:xfrm>
            <a:off x="9339289" y="2638153"/>
            <a:ext cx="146276" cy="141079"/>
          </a:xfrm>
          <a:prstGeom prst="ellipse">
            <a:avLst/>
          </a:prstGeom>
        </p:spPr>
        <p:style>
          <a:lnRef idx="1">
            <a:schemeClr val="accent1"/>
          </a:lnRef>
          <a:fillRef idx="3">
            <a:schemeClr val="accent1"/>
          </a:fillRef>
          <a:effectRef idx="2">
            <a:schemeClr val="accent1"/>
          </a:effectRef>
          <a:fontRef idx="minor">
            <a:schemeClr val="lt1"/>
          </a:fontRef>
        </p:style>
        <p:txBody>
          <a:bodyPr lIns="91112" tIns="45710" rIns="91112" bIns="45710" rtlCol="0" anchor="ctr"/>
          <a:lstStyle/>
          <a:p>
            <a:pPr algn="ctr"/>
            <a:endParaRPr lang="en-US">
              <a:solidFill>
                <a:srgbClr val="44546A"/>
              </a:solidFill>
              <a:latin typeface="Arial" panose="020B0604020202020204" pitchFamily="34" charset="0"/>
              <a:cs typeface="Arial" panose="020B0604020202020204" pitchFamily="34" charset="0"/>
            </a:endParaRPr>
          </a:p>
        </p:txBody>
      </p:sp>
      <p:sp>
        <p:nvSpPr>
          <p:cNvPr id="34" name="Oval 33">
            <a:extLst>
              <a:ext uri="{FF2B5EF4-FFF2-40B4-BE49-F238E27FC236}">
                <a16:creationId xmlns:a16="http://schemas.microsoft.com/office/drawing/2014/main" id="{4078ACD9-F993-4B7F-9B11-BDDB98D3301C}"/>
              </a:ext>
            </a:extLst>
          </p:cNvPr>
          <p:cNvSpPr>
            <a:spLocks noChangeAspect="1"/>
          </p:cNvSpPr>
          <p:nvPr/>
        </p:nvSpPr>
        <p:spPr>
          <a:xfrm>
            <a:off x="6738755" y="2614902"/>
            <a:ext cx="146276" cy="141079"/>
          </a:xfrm>
          <a:prstGeom prst="ellipse">
            <a:avLst/>
          </a:prstGeom>
        </p:spPr>
        <p:style>
          <a:lnRef idx="1">
            <a:schemeClr val="accent1"/>
          </a:lnRef>
          <a:fillRef idx="3">
            <a:schemeClr val="accent1"/>
          </a:fillRef>
          <a:effectRef idx="2">
            <a:schemeClr val="accent1"/>
          </a:effectRef>
          <a:fontRef idx="minor">
            <a:schemeClr val="lt1"/>
          </a:fontRef>
        </p:style>
        <p:txBody>
          <a:bodyPr lIns="91102" tIns="45710" rIns="91102" bIns="45710" rtlCol="0" anchor="ctr"/>
          <a:lstStyle/>
          <a:p>
            <a:pPr algn="ctr"/>
            <a:endParaRPr lang="en-US">
              <a:solidFill>
                <a:srgbClr val="44546A"/>
              </a:solidFill>
              <a:latin typeface="Arial" panose="020B0604020202020204" pitchFamily="34" charset="0"/>
              <a:cs typeface="Arial" panose="020B0604020202020204" pitchFamily="34" charset="0"/>
            </a:endParaRPr>
          </a:p>
        </p:txBody>
      </p:sp>
      <p:cxnSp>
        <p:nvCxnSpPr>
          <p:cNvPr id="39" name="Straight Arrow Connector 38">
            <a:extLst>
              <a:ext uri="{FF2B5EF4-FFF2-40B4-BE49-F238E27FC236}">
                <a16:creationId xmlns:a16="http://schemas.microsoft.com/office/drawing/2014/main" id="{A52D4A0F-D03A-4DC0-B41A-2B6CDBB36463}"/>
              </a:ext>
            </a:extLst>
          </p:cNvPr>
          <p:cNvCxnSpPr>
            <a:cxnSpLocks/>
          </p:cNvCxnSpPr>
          <p:nvPr/>
        </p:nvCxnSpPr>
        <p:spPr>
          <a:xfrm flipH="1">
            <a:off x="6939645" y="1685559"/>
            <a:ext cx="499931" cy="85316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40" name="TextBox 39"/>
          <p:cNvSpPr txBox="1"/>
          <p:nvPr/>
        </p:nvSpPr>
        <p:spPr>
          <a:xfrm>
            <a:off x="10903898" y="3811117"/>
            <a:ext cx="2209800" cy="323145"/>
          </a:xfrm>
          <a:prstGeom prst="rect">
            <a:avLst/>
          </a:prstGeom>
          <a:noFill/>
        </p:spPr>
        <p:txBody>
          <a:bodyPr wrap="square" lIns="91102" tIns="45710" rIns="91102" bIns="45710" rtlCol="0">
            <a:spAutoFit/>
          </a:bodyPr>
          <a:lstStyle/>
          <a:p>
            <a:r>
              <a:rPr lang="en-US" sz="1500" dirty="0" smtClean="0">
                <a:solidFill>
                  <a:prstClr val="black"/>
                </a:solidFill>
                <a:latin typeface="Arial" panose="020B0604020202020204" pitchFamily="34" charset="0"/>
                <a:ea typeface="Lato" panose="020F0502020204030203" pitchFamily="34" charset="0"/>
                <a:cs typeface="Arial" panose="020B0604020202020204" pitchFamily="34" charset="0"/>
              </a:rPr>
              <a:t>56.9 ($34.5k)</a:t>
            </a:r>
            <a:endParaRPr lang="en-US" sz="1500" dirty="0">
              <a:solidFill>
                <a:prstClr val="black"/>
              </a:solidFill>
              <a:latin typeface="Arial" panose="020B0604020202020204" pitchFamily="34" charset="0"/>
              <a:ea typeface="Lato" panose="020F0502020204030203" pitchFamily="34" charset="0"/>
              <a:cs typeface="Arial" panose="020B0604020202020204" pitchFamily="34" charset="0"/>
            </a:endParaRPr>
          </a:p>
        </p:txBody>
      </p:sp>
      <p:sp>
        <p:nvSpPr>
          <p:cNvPr id="41" name="TextBox 40"/>
          <p:cNvSpPr txBox="1"/>
          <p:nvPr/>
        </p:nvSpPr>
        <p:spPr>
          <a:xfrm>
            <a:off x="10910537" y="4942561"/>
            <a:ext cx="2209800" cy="323145"/>
          </a:xfrm>
          <a:prstGeom prst="rect">
            <a:avLst/>
          </a:prstGeom>
          <a:noFill/>
        </p:spPr>
        <p:txBody>
          <a:bodyPr wrap="square" lIns="91102" tIns="45710" rIns="91102" bIns="45710" rtlCol="0">
            <a:spAutoFit/>
          </a:bodyPr>
          <a:lstStyle/>
          <a:p>
            <a:r>
              <a:rPr lang="en-US" sz="1500" dirty="0" smtClean="0">
                <a:solidFill>
                  <a:prstClr val="black"/>
                </a:solidFill>
                <a:latin typeface="Arial" panose="020B0604020202020204" pitchFamily="34" charset="0"/>
                <a:ea typeface="Lato" panose="020F0502020204030203" pitchFamily="34" charset="0"/>
                <a:cs typeface="Arial" panose="020B0604020202020204" pitchFamily="34" charset="0"/>
              </a:rPr>
              <a:t>49.0 ($27.6k)</a:t>
            </a:r>
            <a:endParaRPr lang="en-US" sz="1500" dirty="0">
              <a:solidFill>
                <a:prstClr val="black"/>
              </a:solidFill>
              <a:latin typeface="Arial" panose="020B0604020202020204" pitchFamily="34" charset="0"/>
              <a:ea typeface="Lato" panose="020F0502020204030203" pitchFamily="34" charset="0"/>
              <a:cs typeface="Arial" panose="020B0604020202020204" pitchFamily="34" charset="0"/>
            </a:endParaRPr>
          </a:p>
        </p:txBody>
      </p:sp>
      <p:sp>
        <p:nvSpPr>
          <p:cNvPr id="42" name="TextBox 41"/>
          <p:cNvSpPr txBox="1"/>
          <p:nvPr/>
        </p:nvSpPr>
        <p:spPr>
          <a:xfrm>
            <a:off x="10910170" y="6074005"/>
            <a:ext cx="2209800" cy="323145"/>
          </a:xfrm>
          <a:prstGeom prst="rect">
            <a:avLst/>
          </a:prstGeom>
          <a:noFill/>
        </p:spPr>
        <p:txBody>
          <a:bodyPr wrap="square" lIns="91102" tIns="45710" rIns="91102" bIns="45710" rtlCol="0">
            <a:spAutoFit/>
          </a:bodyPr>
          <a:lstStyle/>
          <a:p>
            <a:r>
              <a:rPr lang="en-US" sz="1500" dirty="0" smtClean="0">
                <a:solidFill>
                  <a:prstClr val="black"/>
                </a:solidFill>
                <a:latin typeface="Arial" panose="020B0604020202020204" pitchFamily="34" charset="0"/>
                <a:ea typeface="Lato" panose="020F0502020204030203" pitchFamily="34" charset="0"/>
                <a:cs typeface="Arial" panose="020B0604020202020204" pitchFamily="34" charset="0"/>
              </a:rPr>
              <a:t>42.9 ($22.8k)</a:t>
            </a:r>
            <a:endParaRPr lang="en-US" sz="1500" dirty="0">
              <a:solidFill>
                <a:prstClr val="black"/>
              </a:solidFill>
              <a:latin typeface="Arial" panose="020B0604020202020204" pitchFamily="34" charset="0"/>
              <a:ea typeface="Lato" panose="020F0502020204030203" pitchFamily="34" charset="0"/>
              <a:cs typeface="Arial" panose="020B0604020202020204" pitchFamily="34" charset="0"/>
            </a:endParaRPr>
          </a:p>
        </p:txBody>
      </p:sp>
      <p:sp>
        <p:nvSpPr>
          <p:cNvPr id="36" name="TextBox 35"/>
          <p:cNvSpPr txBox="1"/>
          <p:nvPr/>
        </p:nvSpPr>
        <p:spPr>
          <a:xfrm>
            <a:off x="8678119" y="4618708"/>
            <a:ext cx="2209800" cy="584757"/>
          </a:xfrm>
          <a:prstGeom prst="rect">
            <a:avLst/>
          </a:prstGeom>
          <a:noFill/>
        </p:spPr>
        <p:txBody>
          <a:bodyPr wrap="square" lIns="91102" tIns="45710" rIns="91102" bIns="45710" rtlCol="0">
            <a:spAutoFit/>
          </a:bodyPr>
          <a:lstStyle/>
          <a:p>
            <a:r>
              <a:rPr lang="en-US" sz="1600" dirty="0">
                <a:solidFill>
                  <a:prstClr val="black"/>
                </a:solidFill>
              </a:rPr>
              <a:t>Atlanta </a:t>
            </a:r>
            <a:br>
              <a:rPr lang="en-US" sz="1600" dirty="0">
                <a:solidFill>
                  <a:prstClr val="black"/>
                </a:solidFill>
              </a:rPr>
            </a:br>
            <a:r>
              <a:rPr lang="en-US" sz="1600" dirty="0" smtClean="0">
                <a:solidFill>
                  <a:prstClr val="black"/>
                </a:solidFill>
              </a:rPr>
              <a:t>$23.1k</a:t>
            </a:r>
            <a:endParaRPr lang="en-US" sz="1600" dirty="0">
              <a:solidFill>
                <a:prstClr val="black"/>
              </a:solidFill>
            </a:endParaRPr>
          </a:p>
        </p:txBody>
      </p:sp>
      <p:sp>
        <p:nvSpPr>
          <p:cNvPr id="37" name="TextBox 36"/>
          <p:cNvSpPr txBox="1"/>
          <p:nvPr/>
        </p:nvSpPr>
        <p:spPr>
          <a:xfrm>
            <a:off x="9313811" y="3053100"/>
            <a:ext cx="2446348" cy="584757"/>
          </a:xfrm>
          <a:prstGeom prst="rect">
            <a:avLst/>
          </a:prstGeom>
          <a:noFill/>
        </p:spPr>
        <p:txBody>
          <a:bodyPr wrap="square" lIns="91102" tIns="45710" rIns="91102" bIns="45710" rtlCol="0">
            <a:spAutoFit/>
          </a:bodyPr>
          <a:lstStyle/>
          <a:p>
            <a:r>
              <a:rPr lang="en-US" sz="1600" dirty="0">
                <a:solidFill>
                  <a:prstClr val="black"/>
                </a:solidFill>
              </a:rPr>
              <a:t> Washington DC </a:t>
            </a:r>
            <a:br>
              <a:rPr lang="en-US" sz="1600" dirty="0">
                <a:solidFill>
                  <a:prstClr val="black"/>
                </a:solidFill>
              </a:rPr>
            </a:br>
            <a:r>
              <a:rPr lang="en-US" sz="1600" dirty="0" smtClean="0">
                <a:solidFill>
                  <a:prstClr val="black"/>
                </a:solidFill>
              </a:rPr>
              <a:t>$27.8k</a:t>
            </a:r>
            <a:endParaRPr lang="en-US" sz="1600" dirty="0">
              <a:solidFill>
                <a:prstClr val="black"/>
              </a:solidFill>
            </a:endParaRPr>
          </a:p>
        </p:txBody>
      </p:sp>
      <p:sp>
        <p:nvSpPr>
          <p:cNvPr id="38" name="TextBox 37"/>
          <p:cNvSpPr txBox="1"/>
          <p:nvPr/>
        </p:nvSpPr>
        <p:spPr>
          <a:xfrm>
            <a:off x="9230448" y="3953356"/>
            <a:ext cx="2209800" cy="584757"/>
          </a:xfrm>
          <a:prstGeom prst="rect">
            <a:avLst/>
          </a:prstGeom>
          <a:noFill/>
        </p:spPr>
        <p:txBody>
          <a:bodyPr wrap="square" lIns="91102" tIns="45710" rIns="91102" bIns="45710" rtlCol="0">
            <a:spAutoFit/>
          </a:bodyPr>
          <a:lstStyle/>
          <a:p>
            <a:r>
              <a:rPr lang="en-US" sz="1600" dirty="0">
                <a:solidFill>
                  <a:prstClr val="black"/>
                </a:solidFill>
              </a:rPr>
              <a:t>Charlotte </a:t>
            </a:r>
            <a:br>
              <a:rPr lang="en-US" sz="1600" dirty="0">
                <a:solidFill>
                  <a:prstClr val="black"/>
                </a:solidFill>
              </a:rPr>
            </a:br>
            <a:r>
              <a:rPr lang="en-US" sz="1600" dirty="0" smtClean="0">
                <a:solidFill>
                  <a:prstClr val="black"/>
                </a:solidFill>
              </a:rPr>
              <a:t>$22.5k</a:t>
            </a:r>
            <a:endParaRPr lang="en-US" sz="1600" dirty="0">
              <a:solidFill>
                <a:prstClr val="black"/>
              </a:solidFill>
            </a:endParaRPr>
          </a:p>
        </p:txBody>
      </p:sp>
      <p:sp>
        <p:nvSpPr>
          <p:cNvPr id="43" name="Rectangle 42"/>
          <p:cNvSpPr/>
          <p:nvPr/>
        </p:nvSpPr>
        <p:spPr>
          <a:xfrm>
            <a:off x="300963" y="2713033"/>
            <a:ext cx="1305055" cy="830995"/>
          </a:xfrm>
          <a:prstGeom prst="rect">
            <a:avLst/>
          </a:prstGeom>
        </p:spPr>
        <p:txBody>
          <a:bodyPr wrap="none" lIns="91122" tIns="45718" rIns="91122" bIns="45718">
            <a:spAutoFit/>
          </a:bodyPr>
          <a:lstStyle/>
          <a:p>
            <a:pPr algn="ctr"/>
            <a:r>
              <a:rPr lang="en-US" sz="1600" dirty="0">
                <a:solidFill>
                  <a:prstClr val="black"/>
                </a:solidFill>
              </a:rPr>
              <a:t>San Francisco</a:t>
            </a:r>
          </a:p>
          <a:p>
            <a:pPr algn="ctr"/>
            <a:r>
              <a:rPr lang="en-US" sz="1600" dirty="0">
                <a:solidFill>
                  <a:prstClr val="black"/>
                </a:solidFill>
              </a:rPr>
              <a:t>Bay Area</a:t>
            </a:r>
          </a:p>
          <a:p>
            <a:pPr algn="ctr"/>
            <a:r>
              <a:rPr lang="en-US" sz="1600" dirty="0" smtClean="0">
                <a:solidFill>
                  <a:prstClr val="black"/>
                </a:solidFill>
              </a:rPr>
              <a:t>$28.8k</a:t>
            </a:r>
            <a:endParaRPr lang="en-US" sz="1600" dirty="0">
              <a:solidFill>
                <a:prstClr val="black"/>
              </a:solidFill>
            </a:endParaRPr>
          </a:p>
        </p:txBody>
      </p:sp>
      <p:sp>
        <p:nvSpPr>
          <p:cNvPr id="44" name="TextBox 43"/>
          <p:cNvSpPr txBox="1"/>
          <p:nvPr/>
        </p:nvSpPr>
        <p:spPr>
          <a:xfrm>
            <a:off x="1224676" y="861352"/>
            <a:ext cx="1726975" cy="584757"/>
          </a:xfrm>
          <a:prstGeom prst="rect">
            <a:avLst/>
          </a:prstGeom>
          <a:noFill/>
        </p:spPr>
        <p:txBody>
          <a:bodyPr wrap="square" lIns="91102" tIns="45710" rIns="91102" bIns="45710" rtlCol="0">
            <a:spAutoFit/>
          </a:bodyPr>
          <a:lstStyle/>
          <a:p>
            <a:r>
              <a:rPr lang="en-US" sz="1600" dirty="0">
                <a:solidFill>
                  <a:prstClr val="black"/>
                </a:solidFill>
              </a:rPr>
              <a:t>Seattle </a:t>
            </a:r>
            <a:br>
              <a:rPr lang="en-US" sz="1600" dirty="0">
                <a:solidFill>
                  <a:prstClr val="black"/>
                </a:solidFill>
              </a:rPr>
            </a:br>
            <a:r>
              <a:rPr lang="en-US" sz="1600" dirty="0" smtClean="0">
                <a:solidFill>
                  <a:prstClr val="black"/>
                </a:solidFill>
              </a:rPr>
              <a:t>$27.6k</a:t>
            </a:r>
            <a:endParaRPr lang="en-US" sz="1600" dirty="0">
              <a:solidFill>
                <a:prstClr val="black"/>
              </a:solidFill>
            </a:endParaRPr>
          </a:p>
        </p:txBody>
      </p:sp>
      <p:sp>
        <p:nvSpPr>
          <p:cNvPr id="45" name="TextBox 44"/>
          <p:cNvSpPr txBox="1"/>
          <p:nvPr/>
        </p:nvSpPr>
        <p:spPr>
          <a:xfrm>
            <a:off x="4682976" y="999637"/>
            <a:ext cx="2209800" cy="338536"/>
          </a:xfrm>
          <a:prstGeom prst="rect">
            <a:avLst/>
          </a:prstGeom>
          <a:noFill/>
        </p:spPr>
        <p:txBody>
          <a:bodyPr wrap="square" lIns="91102" tIns="45710" rIns="91102" bIns="45710" rtlCol="0">
            <a:spAutoFit/>
          </a:bodyPr>
          <a:lstStyle/>
          <a:p>
            <a:r>
              <a:rPr lang="en-US" sz="1600" dirty="0">
                <a:solidFill>
                  <a:prstClr val="black"/>
                </a:solidFill>
              </a:rPr>
              <a:t>Salt Lake City </a:t>
            </a:r>
            <a:r>
              <a:rPr lang="en-US" sz="1600" dirty="0" smtClean="0">
                <a:solidFill>
                  <a:prstClr val="black"/>
                </a:solidFill>
              </a:rPr>
              <a:t>$31.2k</a:t>
            </a:r>
            <a:endParaRPr lang="en-US" sz="1600" dirty="0">
              <a:solidFill>
                <a:prstClr val="black"/>
              </a:solidFill>
            </a:endParaRPr>
          </a:p>
        </p:txBody>
      </p:sp>
      <p:sp>
        <p:nvSpPr>
          <p:cNvPr id="46" name="TextBox 45"/>
          <p:cNvSpPr txBox="1"/>
          <p:nvPr/>
        </p:nvSpPr>
        <p:spPr>
          <a:xfrm>
            <a:off x="8608152" y="1246728"/>
            <a:ext cx="1244597" cy="584757"/>
          </a:xfrm>
          <a:prstGeom prst="rect">
            <a:avLst/>
          </a:prstGeom>
          <a:noFill/>
        </p:spPr>
        <p:txBody>
          <a:bodyPr wrap="square" lIns="91102" tIns="45710" rIns="91102" bIns="45710" rtlCol="0">
            <a:spAutoFit/>
          </a:bodyPr>
          <a:lstStyle/>
          <a:p>
            <a:r>
              <a:rPr lang="en-US" sz="1600" dirty="0">
                <a:solidFill>
                  <a:prstClr val="black"/>
                </a:solidFill>
              </a:rPr>
              <a:t>Cleveland </a:t>
            </a:r>
            <a:br>
              <a:rPr lang="en-US" sz="1600" dirty="0">
                <a:solidFill>
                  <a:prstClr val="black"/>
                </a:solidFill>
              </a:rPr>
            </a:br>
            <a:r>
              <a:rPr lang="en-US" sz="1600" dirty="0" smtClean="0">
                <a:solidFill>
                  <a:prstClr val="black"/>
                </a:solidFill>
              </a:rPr>
              <a:t>$24.6k</a:t>
            </a:r>
            <a:endParaRPr lang="en-US" sz="1600" dirty="0">
              <a:solidFill>
                <a:prstClr val="black"/>
              </a:solidFill>
            </a:endParaRPr>
          </a:p>
        </p:txBody>
      </p:sp>
      <p:sp>
        <p:nvSpPr>
          <p:cNvPr id="47" name="TextBox 46"/>
          <p:cNvSpPr txBox="1"/>
          <p:nvPr/>
        </p:nvSpPr>
        <p:spPr>
          <a:xfrm>
            <a:off x="747513" y="3984524"/>
            <a:ext cx="2209800" cy="584757"/>
          </a:xfrm>
          <a:prstGeom prst="rect">
            <a:avLst/>
          </a:prstGeom>
          <a:noFill/>
        </p:spPr>
        <p:txBody>
          <a:bodyPr wrap="square" lIns="91102" tIns="45710" rIns="91102" bIns="45710" rtlCol="0">
            <a:spAutoFit/>
          </a:bodyPr>
          <a:lstStyle/>
          <a:p>
            <a:r>
              <a:rPr lang="en-US" sz="1600" dirty="0">
                <a:solidFill>
                  <a:prstClr val="black"/>
                </a:solidFill>
              </a:rPr>
              <a:t>Los Angeles </a:t>
            </a:r>
            <a:br>
              <a:rPr lang="en-US" sz="1600" dirty="0">
                <a:solidFill>
                  <a:prstClr val="black"/>
                </a:solidFill>
              </a:rPr>
            </a:br>
            <a:r>
              <a:rPr lang="en-US" sz="1600" dirty="0" smtClean="0">
                <a:solidFill>
                  <a:prstClr val="black"/>
                </a:solidFill>
              </a:rPr>
              <a:t>$27.6k</a:t>
            </a:r>
            <a:endParaRPr lang="en-US" sz="1600" dirty="0">
              <a:solidFill>
                <a:prstClr val="black"/>
              </a:solidFill>
            </a:endParaRPr>
          </a:p>
        </p:txBody>
      </p:sp>
      <p:sp>
        <p:nvSpPr>
          <p:cNvPr id="49" name="Rectangle 48">
            <a:extLst>
              <a:ext uri="{FF2B5EF4-FFF2-40B4-BE49-F238E27FC236}">
                <a16:creationId xmlns:a16="http://schemas.microsoft.com/office/drawing/2014/main" id="{033F34EC-7499-4316-8E59-A160202F95BF}"/>
              </a:ext>
            </a:extLst>
          </p:cNvPr>
          <p:cNvSpPr/>
          <p:nvPr/>
        </p:nvSpPr>
        <p:spPr>
          <a:xfrm>
            <a:off x="7213600" y="1084123"/>
            <a:ext cx="6096000" cy="615519"/>
          </a:xfrm>
          <a:prstGeom prst="rect">
            <a:avLst/>
          </a:prstGeom>
        </p:spPr>
        <p:txBody>
          <a:bodyPr lIns="121832" tIns="60916" rIns="121832" bIns="60916">
            <a:spAutoFit/>
          </a:bodyPr>
          <a:lstStyle/>
          <a:p>
            <a:r>
              <a:rPr lang="en-US" sz="1600" dirty="0">
                <a:solidFill>
                  <a:prstClr val="black"/>
                </a:solidFill>
              </a:rPr>
              <a:t>Dubuque</a:t>
            </a:r>
            <a:br>
              <a:rPr lang="en-US" sz="1600" dirty="0">
                <a:solidFill>
                  <a:prstClr val="black"/>
                </a:solidFill>
              </a:rPr>
            </a:br>
            <a:r>
              <a:rPr lang="en-US" sz="1600" dirty="0" smtClean="0">
                <a:solidFill>
                  <a:prstClr val="black"/>
                </a:solidFill>
              </a:rPr>
              <a:t>$31.7k</a:t>
            </a:r>
            <a:endParaRPr lang="en-US" sz="1600" dirty="0">
              <a:solidFill>
                <a:prstClr val="black"/>
              </a:solidFill>
            </a:endParaRPr>
          </a:p>
        </p:txBody>
      </p:sp>
      <p:sp>
        <p:nvSpPr>
          <p:cNvPr id="51" name="Rectangle 50">
            <a:extLst>
              <a:ext uri="{FF2B5EF4-FFF2-40B4-BE49-F238E27FC236}">
                <a16:creationId xmlns:a16="http://schemas.microsoft.com/office/drawing/2014/main" id="{16012BAC-FDF3-473D-BC98-748C9DC3D7ED}"/>
              </a:ext>
            </a:extLst>
          </p:cNvPr>
          <p:cNvSpPr/>
          <p:nvPr/>
        </p:nvSpPr>
        <p:spPr>
          <a:xfrm>
            <a:off x="9712307" y="2452793"/>
            <a:ext cx="1496258" cy="369243"/>
          </a:xfrm>
          <a:prstGeom prst="rect">
            <a:avLst/>
          </a:prstGeom>
        </p:spPr>
        <p:txBody>
          <a:bodyPr wrap="none" lIns="121832" tIns="60916" rIns="121832" bIns="60916">
            <a:spAutoFit/>
          </a:bodyPr>
          <a:lstStyle/>
          <a:p>
            <a:r>
              <a:rPr lang="en-US" sz="1600" dirty="0" smtClean="0">
                <a:solidFill>
                  <a:prstClr val="black"/>
                </a:solidFill>
              </a:rPr>
              <a:t>Newark $30.1k</a:t>
            </a:r>
            <a:endParaRPr lang="en-US" sz="1600" dirty="0">
              <a:solidFill>
                <a:prstClr val="black"/>
              </a:solidFill>
            </a:endParaRPr>
          </a:p>
        </p:txBody>
      </p:sp>
    </p:spTree>
    <p:extLst>
      <p:ext uri="{BB962C8B-B14F-4D97-AF65-F5344CB8AC3E}">
        <p14:creationId xmlns:p14="http://schemas.microsoft.com/office/powerpoint/2010/main" val="1371171054"/>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4ABAB47-4A64-4FD8-BCD8-A38696DCE145}"/>
              </a:ext>
            </a:extLst>
          </p:cNvPr>
          <p:cNvGrpSpPr/>
          <p:nvPr/>
        </p:nvGrpSpPr>
        <p:grpSpPr>
          <a:xfrm>
            <a:off x="525243" y="1105001"/>
            <a:ext cx="11263292" cy="4601583"/>
            <a:chOff x="525243" y="1076702"/>
            <a:chExt cx="11263292" cy="4601579"/>
          </a:xfrm>
        </p:grpSpPr>
        <p:sp>
          <p:nvSpPr>
            <p:cNvPr id="12" name="TextBox 12">
              <a:extLst>
                <a:ext uri="{FF2B5EF4-FFF2-40B4-BE49-F238E27FC236}">
                  <a16:creationId xmlns:a16="http://schemas.microsoft.com/office/drawing/2014/main" id="{4563FAF2-BE01-4EF7-98D8-715C8BE869E8}"/>
                </a:ext>
              </a:extLst>
            </p:cNvPr>
            <p:cNvSpPr txBox="1"/>
            <p:nvPr/>
          </p:nvSpPr>
          <p:spPr>
            <a:xfrm>
              <a:off x="2050226" y="1076702"/>
              <a:ext cx="2560320" cy="400110"/>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en-US" sz="2000" b="1" dirty="0">
                  <a:solidFill>
                    <a:prstClr val="white">
                      <a:lumMod val="50000"/>
                    </a:prstClr>
                  </a:solidFill>
                  <a:latin typeface="Arial" panose="020B0604020202020204" pitchFamily="34" charset="0"/>
                  <a:cs typeface="Arial" panose="020B0604020202020204" pitchFamily="34" charset="0"/>
                </a:rPr>
                <a:t>Black Men</a:t>
              </a:r>
            </a:p>
          </p:txBody>
        </p:sp>
        <p:sp>
          <p:nvSpPr>
            <p:cNvPr id="15" name="TextBox 13">
              <a:extLst>
                <a:ext uri="{FF2B5EF4-FFF2-40B4-BE49-F238E27FC236}">
                  <a16:creationId xmlns:a16="http://schemas.microsoft.com/office/drawing/2014/main" id="{739A9724-9C5F-47CE-BBF1-687915BBA94D}"/>
                </a:ext>
              </a:extLst>
            </p:cNvPr>
            <p:cNvSpPr txBox="1"/>
            <p:nvPr/>
          </p:nvSpPr>
          <p:spPr>
            <a:xfrm>
              <a:off x="7851939" y="1076702"/>
              <a:ext cx="2560320" cy="369332"/>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endParaRPr lang="en-US" b="1" dirty="0">
                <a:solidFill>
                  <a:prstClr val="white">
                    <a:lumMod val="50000"/>
                  </a:prstClr>
                </a:solidFill>
                <a:latin typeface="Cambria" panose="02040503050406030204" pitchFamily="18" charset="0"/>
                <a:cs typeface="Arial" panose="020B0604020202020204" pitchFamily="34" charset="0"/>
              </a:endParaRPr>
            </a:p>
          </p:txBody>
        </p:sp>
        <p:sp>
          <p:nvSpPr>
            <p:cNvPr id="26" name="Rectangle 25">
              <a:extLst>
                <a:ext uri="{FF2B5EF4-FFF2-40B4-BE49-F238E27FC236}">
                  <a16:creationId xmlns:a16="http://schemas.microsoft.com/office/drawing/2014/main" id="{91EB64A1-3412-4ACC-8F8F-BB504A8211F9}"/>
                </a:ext>
              </a:extLst>
            </p:cNvPr>
            <p:cNvSpPr/>
            <p:nvPr/>
          </p:nvSpPr>
          <p:spPr>
            <a:xfrm>
              <a:off x="2934348" y="5289797"/>
              <a:ext cx="184731" cy="369332"/>
            </a:xfrm>
            <a:prstGeom prst="rect">
              <a:avLst/>
            </a:prstGeom>
          </p:spPr>
          <p:txBody>
            <a:bodyPr wrap="non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dirty="0">
                <a:solidFill>
                  <a:prstClr val="black"/>
                </a:solidFill>
                <a:latin typeface="Cambria" panose="02040503050406030204" pitchFamily="18" charset="0"/>
              </a:endParaRPr>
            </a:p>
          </p:txBody>
        </p:sp>
        <p:sp>
          <p:nvSpPr>
            <p:cNvPr id="28" name="Rectangle 27">
              <a:extLst>
                <a:ext uri="{FF2B5EF4-FFF2-40B4-BE49-F238E27FC236}">
                  <a16:creationId xmlns:a16="http://schemas.microsoft.com/office/drawing/2014/main" id="{1CE1517C-B66B-4D60-A246-A9FE22FB47EA}"/>
                </a:ext>
              </a:extLst>
            </p:cNvPr>
            <p:cNvSpPr/>
            <p:nvPr/>
          </p:nvSpPr>
          <p:spPr>
            <a:xfrm>
              <a:off x="7452444" y="5289797"/>
              <a:ext cx="184731" cy="369332"/>
            </a:xfrm>
            <a:prstGeom prst="rect">
              <a:avLst/>
            </a:prstGeom>
          </p:spPr>
          <p:txBody>
            <a:bodyPr wrap="non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dirty="0">
                <a:solidFill>
                  <a:prstClr val="black"/>
                </a:solidFill>
                <a:latin typeface="Cambria" panose="02040503050406030204" pitchFamily="18" charset="0"/>
              </a:endParaRPr>
            </a:p>
          </p:txBody>
        </p:sp>
        <p:sp>
          <p:nvSpPr>
            <p:cNvPr id="29" name="Rectangle 28">
              <a:extLst>
                <a:ext uri="{FF2B5EF4-FFF2-40B4-BE49-F238E27FC236}">
                  <a16:creationId xmlns:a16="http://schemas.microsoft.com/office/drawing/2014/main" id="{876A7A79-6DCD-499B-94C3-8E6214E0F77E}"/>
                </a:ext>
              </a:extLst>
            </p:cNvPr>
            <p:cNvSpPr/>
            <p:nvPr/>
          </p:nvSpPr>
          <p:spPr>
            <a:xfrm>
              <a:off x="7474868" y="5308949"/>
              <a:ext cx="184731" cy="369332"/>
            </a:xfrm>
            <a:prstGeom prst="rect">
              <a:avLst/>
            </a:prstGeom>
          </p:spPr>
          <p:txBody>
            <a:bodyPr wrap="non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base">
                <a:spcBef>
                  <a:spcPct val="0"/>
                </a:spcBef>
                <a:spcAft>
                  <a:spcPct val="0"/>
                </a:spcAft>
              </a:pPr>
              <a:endParaRPr lang="en-US" dirty="0">
                <a:solidFill>
                  <a:prstClr val="black"/>
                </a:solidFill>
                <a:latin typeface="Cambria" panose="02040503050406030204" pitchFamily="18" charset="0"/>
              </a:endParaRPr>
            </a:p>
          </p:txBody>
        </p:sp>
        <p:sp>
          <p:nvSpPr>
            <p:cNvPr id="21" name="TextBox 13">
              <a:extLst>
                <a:ext uri="{FF2B5EF4-FFF2-40B4-BE49-F238E27FC236}">
                  <a16:creationId xmlns:a16="http://schemas.microsoft.com/office/drawing/2014/main" id="{739A9724-9C5F-47CE-BBF1-687915BBA94D}"/>
                </a:ext>
              </a:extLst>
            </p:cNvPr>
            <p:cNvSpPr txBox="1"/>
            <p:nvPr/>
          </p:nvSpPr>
          <p:spPr>
            <a:xfrm>
              <a:off x="7814866" y="1080818"/>
              <a:ext cx="2560320" cy="400110"/>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r>
                <a:rPr lang="en-US" sz="2000" b="1" dirty="0">
                  <a:solidFill>
                    <a:prstClr val="white">
                      <a:lumMod val="50000"/>
                    </a:prstClr>
                  </a:solidFill>
                  <a:latin typeface="Arial" panose="020B0604020202020204" pitchFamily="34" charset="0"/>
                  <a:cs typeface="Arial" panose="020B0604020202020204" pitchFamily="34" charset="0"/>
                </a:rPr>
                <a:t>White Men</a:t>
              </a:r>
            </a:p>
          </p:txBody>
        </p:sp>
        <p:pic>
          <p:nvPicPr>
            <p:cNvPr id="10" name="Picture 9">
              <a:extLst>
                <a:ext uri="{FF2B5EF4-FFF2-40B4-BE49-F238E27FC236}">
                  <a16:creationId xmlns:a16="http://schemas.microsoft.com/office/drawing/2014/main" id="{D8E9C524-C36A-42A4-BB7F-8EAA7CDE0EA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25243" y="1433097"/>
              <a:ext cx="5530343" cy="3346831"/>
            </a:xfrm>
            <a:prstGeom prst="rect">
              <a:avLst/>
            </a:prstGeom>
          </p:spPr>
        </p:pic>
        <p:pic>
          <p:nvPicPr>
            <p:cNvPr id="14" name="Picture 13">
              <a:extLst>
                <a:ext uri="{FF2B5EF4-FFF2-40B4-BE49-F238E27FC236}">
                  <a16:creationId xmlns:a16="http://schemas.microsoft.com/office/drawing/2014/main" id="{FEE1C0AC-E39A-49D6-B8F2-C4367DB4951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238997" y="1431058"/>
              <a:ext cx="5549538" cy="3341075"/>
            </a:xfrm>
            <a:prstGeom prst="rect">
              <a:avLst/>
            </a:prstGeom>
          </p:spPr>
        </p:pic>
      </p:grpSp>
      <p:pic>
        <p:nvPicPr>
          <p:cNvPr id="4" name="Picture 3"/>
          <p:cNvPicPr>
            <a:picLocks noChangeAspect="1"/>
          </p:cNvPicPr>
          <p:nvPr/>
        </p:nvPicPr>
        <p:blipFill rotWithShape="1">
          <a:blip r:embed="rId5" cstate="print">
            <a:extLst>
              <a:ext uri="{28A0092B-C50C-407E-A947-70E740481C1C}">
                <a14:useLocalDpi xmlns:a14="http://schemas.microsoft.com/office/drawing/2010/main" val="0"/>
              </a:ext>
            </a:extLst>
          </a:blip>
          <a:srcRect r="45813"/>
          <a:stretch/>
        </p:blipFill>
        <p:spPr>
          <a:xfrm rot="5400000">
            <a:off x="5892270" y="2315902"/>
            <a:ext cx="407553" cy="6234545"/>
          </a:xfrm>
          <a:prstGeom prst="rect">
            <a:avLst/>
          </a:prstGeom>
        </p:spPr>
      </p:pic>
      <p:sp>
        <p:nvSpPr>
          <p:cNvPr id="18" name="Rectangle 17">
            <a:extLst>
              <a:ext uri="{FF2B5EF4-FFF2-40B4-BE49-F238E27FC236}">
                <a16:creationId xmlns:a16="http://schemas.microsoft.com/office/drawing/2014/main" id="{215B6122-2B76-44C0-BDF1-10B190868721}"/>
              </a:ext>
            </a:extLst>
          </p:cNvPr>
          <p:cNvSpPr/>
          <p:nvPr/>
        </p:nvSpPr>
        <p:spPr>
          <a:xfrm>
            <a:off x="82364" y="6407357"/>
            <a:ext cx="7891205" cy="369327"/>
          </a:xfrm>
          <a:prstGeom prst="rect">
            <a:avLst/>
          </a:prstGeom>
        </p:spPr>
        <p:txBody>
          <a:bodyPr wrap="square" lIns="121826" tIns="60913" rIns="121826" bIns="60913">
            <a:spAutoFit/>
          </a:bodyPr>
          <a:lstStyle/>
          <a:p>
            <a:pPr defTabSz="1218180"/>
            <a:r>
              <a:rPr lang="en-US" sz="1600" i="1" dirty="0">
                <a:solidFill>
                  <a:srgbClr val="000000"/>
                </a:solidFill>
                <a:latin typeface="Lato" panose="020F0502020204030203" pitchFamily="34" charset="0"/>
                <a:ea typeface="Lato" panose="020F0502020204030203" pitchFamily="34" charset="0"/>
                <a:cs typeface="Lato" panose="020F0502020204030203" pitchFamily="34" charset="0"/>
              </a:rPr>
              <a:t>Note: Green = More Upward Mobility, Red = Less Upward Mobility; Grey = Insufficient Data</a:t>
            </a:r>
          </a:p>
        </p:txBody>
      </p:sp>
      <p:sp>
        <p:nvSpPr>
          <p:cNvPr id="19" name="Rectangle 18">
            <a:extLst>
              <a:ext uri="{FF2B5EF4-FFF2-40B4-BE49-F238E27FC236}">
                <a16:creationId xmlns:a16="http://schemas.microsoft.com/office/drawing/2014/main" id="{B35C9D96-7F73-4C04-A49E-D1C906F4DBEA}"/>
              </a:ext>
            </a:extLst>
          </p:cNvPr>
          <p:cNvSpPr/>
          <p:nvPr/>
        </p:nvSpPr>
        <p:spPr>
          <a:xfrm>
            <a:off x="5451455" y="2018724"/>
            <a:ext cx="1494300" cy="584773"/>
          </a:xfrm>
          <a:prstGeom prst="rect">
            <a:avLst/>
          </a:prstGeom>
        </p:spPr>
        <p:txBody>
          <a:bodyPr wrap="square" lIns="91092" tIns="45718" rIns="91092" bIns="45718">
            <a:spAutoFit/>
          </a:bodyPr>
          <a:lstStyle/>
          <a:p>
            <a:pPr algn="ctr" defTabSz="1218180"/>
            <a:r>
              <a:rPr lang="en-US" sz="1600" dirty="0">
                <a:solidFill>
                  <a:prstClr val="black"/>
                </a:solidFill>
                <a:latin typeface="Arial" pitchFamily="34" charset="0"/>
                <a:cs typeface="Arial" pitchFamily="34" charset="0"/>
              </a:rPr>
              <a:t>Boston</a:t>
            </a:r>
          </a:p>
          <a:p>
            <a:pPr algn="ctr" defTabSz="1218180"/>
            <a:r>
              <a:rPr lang="en-US" sz="1600" dirty="0">
                <a:solidFill>
                  <a:prstClr val="black"/>
                </a:solidFill>
                <a:latin typeface="Arial" pitchFamily="34" charset="0"/>
                <a:cs typeface="Arial" pitchFamily="34" charset="0"/>
              </a:rPr>
              <a:t>$24k</a:t>
            </a:r>
          </a:p>
        </p:txBody>
      </p:sp>
      <p:sp>
        <p:nvSpPr>
          <p:cNvPr id="20" name="Rectangle 19">
            <a:extLst>
              <a:ext uri="{FF2B5EF4-FFF2-40B4-BE49-F238E27FC236}">
                <a16:creationId xmlns:a16="http://schemas.microsoft.com/office/drawing/2014/main" id="{A834586B-DE72-43BA-81F6-825B03BE4CF0}"/>
              </a:ext>
            </a:extLst>
          </p:cNvPr>
          <p:cNvSpPr/>
          <p:nvPr/>
        </p:nvSpPr>
        <p:spPr>
          <a:xfrm>
            <a:off x="10110515" y="1548180"/>
            <a:ext cx="1494300" cy="584773"/>
          </a:xfrm>
          <a:prstGeom prst="rect">
            <a:avLst/>
          </a:prstGeom>
        </p:spPr>
        <p:txBody>
          <a:bodyPr wrap="square" lIns="91092" tIns="45718" rIns="91092" bIns="45718">
            <a:spAutoFit/>
          </a:bodyPr>
          <a:lstStyle/>
          <a:p>
            <a:pPr algn="ctr" defTabSz="1218180"/>
            <a:r>
              <a:rPr lang="en-US" sz="1600" dirty="0">
                <a:solidFill>
                  <a:prstClr val="black"/>
                </a:solidFill>
                <a:latin typeface="Arial" pitchFamily="34" charset="0"/>
                <a:cs typeface="Arial" pitchFamily="34" charset="0"/>
              </a:rPr>
              <a:t>Boston</a:t>
            </a:r>
          </a:p>
          <a:p>
            <a:pPr algn="ctr" defTabSz="1218180"/>
            <a:r>
              <a:rPr lang="en-US" sz="1600" dirty="0">
                <a:solidFill>
                  <a:prstClr val="black"/>
                </a:solidFill>
                <a:latin typeface="Arial" pitchFamily="34" charset="0"/>
                <a:cs typeface="Arial" pitchFamily="34" charset="0"/>
              </a:rPr>
              <a:t>$31k</a:t>
            </a:r>
          </a:p>
        </p:txBody>
      </p:sp>
      <p:sp>
        <p:nvSpPr>
          <p:cNvPr id="23" name="Rectangle 22">
            <a:extLst>
              <a:ext uri="{FF2B5EF4-FFF2-40B4-BE49-F238E27FC236}">
                <a16:creationId xmlns:a16="http://schemas.microsoft.com/office/drawing/2014/main" id="{F24AB807-1737-4063-BF6F-3E17222213B9}"/>
              </a:ext>
            </a:extLst>
          </p:cNvPr>
          <p:cNvSpPr/>
          <p:nvPr/>
        </p:nvSpPr>
        <p:spPr>
          <a:xfrm>
            <a:off x="4987895" y="4285508"/>
            <a:ext cx="1494300" cy="584773"/>
          </a:xfrm>
          <a:prstGeom prst="rect">
            <a:avLst/>
          </a:prstGeom>
        </p:spPr>
        <p:txBody>
          <a:bodyPr wrap="square" lIns="91092" tIns="45718" rIns="91092" bIns="45718">
            <a:spAutoFit/>
          </a:bodyPr>
          <a:lstStyle/>
          <a:p>
            <a:pPr algn="ctr" defTabSz="1218180"/>
            <a:r>
              <a:rPr lang="en-US" sz="1600" dirty="0">
                <a:solidFill>
                  <a:prstClr val="black"/>
                </a:solidFill>
                <a:latin typeface="Arial" pitchFamily="34" charset="0"/>
                <a:cs typeface="Arial" pitchFamily="34" charset="0"/>
              </a:rPr>
              <a:t>Atlanta</a:t>
            </a:r>
          </a:p>
          <a:p>
            <a:pPr algn="ctr" defTabSz="1218180"/>
            <a:r>
              <a:rPr lang="en-US" sz="1600" dirty="0">
                <a:solidFill>
                  <a:prstClr val="black"/>
                </a:solidFill>
                <a:latin typeface="Arial" pitchFamily="34" charset="0"/>
                <a:cs typeface="Arial" pitchFamily="34" charset="0"/>
              </a:rPr>
              <a:t>$18k</a:t>
            </a:r>
          </a:p>
        </p:txBody>
      </p:sp>
      <p:sp>
        <p:nvSpPr>
          <p:cNvPr id="24" name="Rectangle 23">
            <a:extLst>
              <a:ext uri="{FF2B5EF4-FFF2-40B4-BE49-F238E27FC236}">
                <a16:creationId xmlns:a16="http://schemas.microsoft.com/office/drawing/2014/main" id="{41CA591C-4FB9-42EE-A142-1EE2BB5E6005}"/>
              </a:ext>
            </a:extLst>
          </p:cNvPr>
          <p:cNvSpPr/>
          <p:nvPr/>
        </p:nvSpPr>
        <p:spPr>
          <a:xfrm>
            <a:off x="10816199" y="4152352"/>
            <a:ext cx="1494300" cy="584773"/>
          </a:xfrm>
          <a:prstGeom prst="rect">
            <a:avLst/>
          </a:prstGeom>
        </p:spPr>
        <p:txBody>
          <a:bodyPr wrap="square" lIns="91092" tIns="45718" rIns="91092" bIns="45718">
            <a:spAutoFit/>
          </a:bodyPr>
          <a:lstStyle/>
          <a:p>
            <a:pPr algn="ctr" defTabSz="1218180"/>
            <a:r>
              <a:rPr lang="en-US" sz="1600" dirty="0">
                <a:solidFill>
                  <a:prstClr val="black"/>
                </a:solidFill>
                <a:latin typeface="Arial" pitchFamily="34" charset="0"/>
                <a:cs typeface="Arial" pitchFamily="34" charset="0"/>
              </a:rPr>
              <a:t>Atlanta</a:t>
            </a:r>
          </a:p>
          <a:p>
            <a:pPr algn="ctr" defTabSz="1218180"/>
            <a:r>
              <a:rPr lang="en-US" sz="1600" dirty="0">
                <a:solidFill>
                  <a:prstClr val="black"/>
                </a:solidFill>
                <a:latin typeface="Arial" pitchFamily="34" charset="0"/>
                <a:cs typeface="Arial" pitchFamily="34" charset="0"/>
              </a:rPr>
              <a:t>$26k</a:t>
            </a:r>
          </a:p>
        </p:txBody>
      </p:sp>
      <p:sp>
        <p:nvSpPr>
          <p:cNvPr id="25" name="Rectangle 24">
            <a:extLst>
              <a:ext uri="{FF2B5EF4-FFF2-40B4-BE49-F238E27FC236}">
                <a16:creationId xmlns:a16="http://schemas.microsoft.com/office/drawing/2014/main" id="{465A5D06-13ED-4C4A-B0A6-3B76A716079E}"/>
              </a:ext>
            </a:extLst>
          </p:cNvPr>
          <p:cNvSpPr/>
          <p:nvPr/>
        </p:nvSpPr>
        <p:spPr>
          <a:xfrm>
            <a:off x="5217179" y="2598908"/>
            <a:ext cx="1494300" cy="584773"/>
          </a:xfrm>
          <a:prstGeom prst="rect">
            <a:avLst/>
          </a:prstGeom>
        </p:spPr>
        <p:txBody>
          <a:bodyPr wrap="square" lIns="91092" tIns="45718" rIns="91092" bIns="45718">
            <a:spAutoFit/>
          </a:bodyPr>
          <a:lstStyle/>
          <a:p>
            <a:pPr algn="ctr" defTabSz="1218180"/>
            <a:r>
              <a:rPr lang="en-US" sz="1600" dirty="0">
                <a:solidFill>
                  <a:prstClr val="black"/>
                </a:solidFill>
                <a:latin typeface="Arial" pitchFamily="34" charset="0"/>
                <a:cs typeface="Arial" pitchFamily="34" charset="0"/>
              </a:rPr>
              <a:t>Newark</a:t>
            </a:r>
          </a:p>
          <a:p>
            <a:pPr algn="ctr" defTabSz="1218180"/>
            <a:r>
              <a:rPr lang="en-US" sz="1600" dirty="0">
                <a:solidFill>
                  <a:prstClr val="black"/>
                </a:solidFill>
                <a:latin typeface="Arial" pitchFamily="34" charset="0"/>
                <a:cs typeface="Arial" pitchFamily="34" charset="0"/>
              </a:rPr>
              <a:t>$20k</a:t>
            </a:r>
          </a:p>
        </p:txBody>
      </p:sp>
      <p:sp>
        <p:nvSpPr>
          <p:cNvPr id="32" name="TextBox 31">
            <a:extLst>
              <a:ext uri="{FF2B5EF4-FFF2-40B4-BE49-F238E27FC236}">
                <a16:creationId xmlns:a16="http://schemas.microsoft.com/office/drawing/2014/main" id="{AC9B70A7-EC89-442E-A424-59D1A5963ADE}"/>
              </a:ext>
            </a:extLst>
          </p:cNvPr>
          <p:cNvSpPr txBox="1"/>
          <p:nvPr/>
        </p:nvSpPr>
        <p:spPr>
          <a:xfrm>
            <a:off x="-199532" y="3372231"/>
            <a:ext cx="1697219" cy="830977"/>
          </a:xfrm>
          <a:prstGeom prst="rect">
            <a:avLst/>
          </a:prstGeom>
          <a:noFill/>
        </p:spPr>
        <p:txBody>
          <a:bodyPr wrap="square" lIns="91072" tIns="45710" rIns="91072" bIns="45710" rtlCol="0">
            <a:spAutoFit/>
          </a:bodyPr>
          <a:lstStyle/>
          <a:p>
            <a:pPr algn="ctr" defTabSz="1218180"/>
            <a:r>
              <a:rPr lang="en-US" sz="1600" dirty="0">
                <a:solidFill>
                  <a:prstClr val="black"/>
                </a:solidFill>
                <a:latin typeface="Arial" pitchFamily="34" charset="0"/>
                <a:cs typeface="Arial" pitchFamily="34" charset="0"/>
              </a:rPr>
              <a:t>San </a:t>
            </a:r>
          </a:p>
          <a:p>
            <a:pPr algn="ctr" defTabSz="1218180"/>
            <a:r>
              <a:rPr lang="en-US" sz="1600" dirty="0">
                <a:solidFill>
                  <a:prstClr val="black"/>
                </a:solidFill>
                <a:latin typeface="Arial" pitchFamily="34" charset="0"/>
                <a:cs typeface="Arial" pitchFamily="34" charset="0"/>
              </a:rPr>
              <a:t>Francisco </a:t>
            </a:r>
            <a:br>
              <a:rPr lang="en-US" sz="1600" dirty="0">
                <a:solidFill>
                  <a:prstClr val="black"/>
                </a:solidFill>
                <a:latin typeface="Arial" pitchFamily="34" charset="0"/>
                <a:cs typeface="Arial" pitchFamily="34" charset="0"/>
              </a:rPr>
            </a:br>
            <a:r>
              <a:rPr lang="en-US" sz="1600" dirty="0">
                <a:solidFill>
                  <a:prstClr val="black"/>
                </a:solidFill>
                <a:latin typeface="Arial" pitchFamily="34" charset="0"/>
                <a:cs typeface="Arial" pitchFamily="34" charset="0"/>
              </a:rPr>
              <a:t>$19k</a:t>
            </a:r>
          </a:p>
        </p:txBody>
      </p:sp>
      <p:sp>
        <p:nvSpPr>
          <p:cNvPr id="33" name="TextBox 32">
            <a:extLst>
              <a:ext uri="{FF2B5EF4-FFF2-40B4-BE49-F238E27FC236}">
                <a16:creationId xmlns:a16="http://schemas.microsoft.com/office/drawing/2014/main" id="{4C902426-7440-4282-BFA4-15E78D3D2C70}"/>
              </a:ext>
            </a:extLst>
          </p:cNvPr>
          <p:cNvSpPr txBox="1"/>
          <p:nvPr/>
        </p:nvSpPr>
        <p:spPr>
          <a:xfrm>
            <a:off x="5554813" y="3357275"/>
            <a:ext cx="1697219" cy="830977"/>
          </a:xfrm>
          <a:prstGeom prst="rect">
            <a:avLst/>
          </a:prstGeom>
          <a:noFill/>
        </p:spPr>
        <p:txBody>
          <a:bodyPr wrap="square" lIns="91072" tIns="45710" rIns="91072" bIns="45710" rtlCol="0">
            <a:spAutoFit/>
          </a:bodyPr>
          <a:lstStyle/>
          <a:p>
            <a:pPr algn="ctr" defTabSz="1218180"/>
            <a:r>
              <a:rPr lang="en-US" sz="1600" dirty="0">
                <a:solidFill>
                  <a:prstClr val="black"/>
                </a:solidFill>
                <a:latin typeface="Arial" pitchFamily="34" charset="0"/>
                <a:cs typeface="Arial" pitchFamily="34" charset="0"/>
              </a:rPr>
              <a:t>San </a:t>
            </a:r>
          </a:p>
          <a:p>
            <a:pPr algn="ctr" defTabSz="1218180"/>
            <a:r>
              <a:rPr lang="en-US" sz="1600" dirty="0">
                <a:solidFill>
                  <a:prstClr val="black"/>
                </a:solidFill>
                <a:latin typeface="Arial" pitchFamily="34" charset="0"/>
                <a:cs typeface="Arial" pitchFamily="34" charset="0"/>
              </a:rPr>
              <a:t>Francisco </a:t>
            </a:r>
          </a:p>
          <a:p>
            <a:pPr algn="ctr" defTabSz="1218180"/>
            <a:r>
              <a:rPr lang="en-US" sz="1600" dirty="0">
                <a:solidFill>
                  <a:prstClr val="black"/>
                </a:solidFill>
                <a:latin typeface="Arial" pitchFamily="34" charset="0"/>
                <a:cs typeface="Arial" pitchFamily="34" charset="0"/>
              </a:rPr>
              <a:t>$31k</a:t>
            </a:r>
          </a:p>
        </p:txBody>
      </p:sp>
      <p:sp>
        <p:nvSpPr>
          <p:cNvPr id="34" name="Oval 33">
            <a:extLst>
              <a:ext uri="{FF2B5EF4-FFF2-40B4-BE49-F238E27FC236}">
                <a16:creationId xmlns:a16="http://schemas.microsoft.com/office/drawing/2014/main" id="{E5D6BC67-3183-4FDD-82EA-A723DA3586BA}"/>
              </a:ext>
            </a:extLst>
          </p:cNvPr>
          <p:cNvSpPr>
            <a:spLocks noChangeAspect="1"/>
          </p:cNvSpPr>
          <p:nvPr/>
        </p:nvSpPr>
        <p:spPr>
          <a:xfrm>
            <a:off x="5471399" y="2573849"/>
            <a:ext cx="109700" cy="105803"/>
          </a:xfrm>
          <a:prstGeom prst="ellipse">
            <a:avLst/>
          </a:prstGeom>
        </p:spPr>
        <p:style>
          <a:lnRef idx="1">
            <a:schemeClr val="accent1"/>
          </a:lnRef>
          <a:fillRef idx="3">
            <a:schemeClr val="accent1"/>
          </a:fillRef>
          <a:effectRef idx="2">
            <a:schemeClr val="accent1"/>
          </a:effectRef>
          <a:fontRef idx="minor">
            <a:schemeClr val="lt1"/>
          </a:fontRef>
        </p:style>
        <p:txBody>
          <a:bodyPr lIns="91082" tIns="45710" rIns="91082" bIns="45710" rtlCol="0" anchor="ctr"/>
          <a:lstStyle/>
          <a:p>
            <a:pPr algn="ctr" defTabSz="1218180"/>
            <a:endParaRPr lang="en-US" sz="1900">
              <a:solidFill>
                <a:srgbClr val="1F497D"/>
              </a:solidFill>
              <a:latin typeface="Arial" panose="020B0604020202020204" pitchFamily="34" charset="0"/>
              <a:cs typeface="Arial" panose="020B0604020202020204" pitchFamily="34" charset="0"/>
            </a:endParaRPr>
          </a:p>
        </p:txBody>
      </p:sp>
      <p:sp>
        <p:nvSpPr>
          <p:cNvPr id="36" name="Oval 35">
            <a:extLst>
              <a:ext uri="{FF2B5EF4-FFF2-40B4-BE49-F238E27FC236}">
                <a16:creationId xmlns:a16="http://schemas.microsoft.com/office/drawing/2014/main" id="{5D79370D-8590-48AE-A3B9-1DC1509C61A0}"/>
              </a:ext>
            </a:extLst>
          </p:cNvPr>
          <p:cNvSpPr>
            <a:spLocks noChangeAspect="1"/>
          </p:cNvSpPr>
          <p:nvPr/>
        </p:nvSpPr>
        <p:spPr>
          <a:xfrm>
            <a:off x="5783103" y="2282953"/>
            <a:ext cx="109700" cy="105803"/>
          </a:xfrm>
          <a:prstGeom prst="ellipse">
            <a:avLst/>
          </a:prstGeom>
        </p:spPr>
        <p:style>
          <a:lnRef idx="1">
            <a:schemeClr val="accent1"/>
          </a:lnRef>
          <a:fillRef idx="3">
            <a:schemeClr val="accent1"/>
          </a:fillRef>
          <a:effectRef idx="2">
            <a:schemeClr val="accent1"/>
          </a:effectRef>
          <a:fontRef idx="minor">
            <a:schemeClr val="lt1"/>
          </a:fontRef>
        </p:style>
        <p:txBody>
          <a:bodyPr lIns="91082" tIns="45710" rIns="91082" bIns="45710" rtlCol="0" anchor="ctr"/>
          <a:lstStyle/>
          <a:p>
            <a:pPr algn="ctr" defTabSz="1218180"/>
            <a:endParaRPr lang="en-US" sz="1900">
              <a:solidFill>
                <a:srgbClr val="1F497D"/>
              </a:solidFill>
              <a:latin typeface="Arial" panose="020B0604020202020204" pitchFamily="34" charset="0"/>
              <a:cs typeface="Arial" panose="020B0604020202020204" pitchFamily="34" charset="0"/>
            </a:endParaRPr>
          </a:p>
        </p:txBody>
      </p:sp>
      <p:sp>
        <p:nvSpPr>
          <p:cNvPr id="37" name="Oval 36">
            <a:extLst>
              <a:ext uri="{FF2B5EF4-FFF2-40B4-BE49-F238E27FC236}">
                <a16:creationId xmlns:a16="http://schemas.microsoft.com/office/drawing/2014/main" id="{1067B5AA-5706-4B52-8A2B-38AB2B444054}"/>
              </a:ext>
            </a:extLst>
          </p:cNvPr>
          <p:cNvSpPr>
            <a:spLocks noChangeAspect="1"/>
          </p:cNvSpPr>
          <p:nvPr/>
        </p:nvSpPr>
        <p:spPr>
          <a:xfrm>
            <a:off x="4650963" y="3614502"/>
            <a:ext cx="109700" cy="105803"/>
          </a:xfrm>
          <a:prstGeom prst="ellipse">
            <a:avLst/>
          </a:prstGeom>
        </p:spPr>
        <p:style>
          <a:lnRef idx="1">
            <a:schemeClr val="accent1"/>
          </a:lnRef>
          <a:fillRef idx="3">
            <a:schemeClr val="accent1"/>
          </a:fillRef>
          <a:effectRef idx="2">
            <a:schemeClr val="accent1"/>
          </a:effectRef>
          <a:fontRef idx="minor">
            <a:schemeClr val="lt1"/>
          </a:fontRef>
        </p:style>
        <p:txBody>
          <a:bodyPr lIns="91082" tIns="45710" rIns="91082" bIns="45710" rtlCol="0" anchor="ctr"/>
          <a:lstStyle/>
          <a:p>
            <a:pPr algn="ctr" defTabSz="1218180"/>
            <a:endParaRPr lang="en-US" sz="1900">
              <a:solidFill>
                <a:srgbClr val="1F497D"/>
              </a:solidFill>
              <a:latin typeface="Arial" panose="020B0604020202020204" pitchFamily="34" charset="0"/>
              <a:cs typeface="Arial" panose="020B0604020202020204" pitchFamily="34" charset="0"/>
            </a:endParaRPr>
          </a:p>
        </p:txBody>
      </p:sp>
      <p:sp>
        <p:nvSpPr>
          <p:cNvPr id="38" name="Oval 37">
            <a:extLst>
              <a:ext uri="{FF2B5EF4-FFF2-40B4-BE49-F238E27FC236}">
                <a16:creationId xmlns:a16="http://schemas.microsoft.com/office/drawing/2014/main" id="{74FAB33B-1D2C-4992-9D8F-A2E54CE1C14B}"/>
              </a:ext>
            </a:extLst>
          </p:cNvPr>
          <p:cNvSpPr>
            <a:spLocks noChangeAspect="1"/>
          </p:cNvSpPr>
          <p:nvPr/>
        </p:nvSpPr>
        <p:spPr>
          <a:xfrm>
            <a:off x="6494303" y="2840353"/>
            <a:ext cx="109700" cy="105803"/>
          </a:xfrm>
          <a:prstGeom prst="ellipse">
            <a:avLst/>
          </a:prstGeom>
        </p:spPr>
        <p:style>
          <a:lnRef idx="1">
            <a:schemeClr val="accent1"/>
          </a:lnRef>
          <a:fillRef idx="3">
            <a:schemeClr val="accent1"/>
          </a:fillRef>
          <a:effectRef idx="2">
            <a:schemeClr val="accent1"/>
          </a:effectRef>
          <a:fontRef idx="minor">
            <a:schemeClr val="lt1"/>
          </a:fontRef>
        </p:style>
        <p:txBody>
          <a:bodyPr lIns="91082" tIns="45710" rIns="91082" bIns="45710" rtlCol="0" anchor="ctr"/>
          <a:lstStyle/>
          <a:p>
            <a:pPr algn="ctr" defTabSz="1218180"/>
            <a:endParaRPr lang="en-US" sz="1900">
              <a:solidFill>
                <a:srgbClr val="1F497D"/>
              </a:solidFill>
              <a:latin typeface="Arial" panose="020B0604020202020204" pitchFamily="34" charset="0"/>
              <a:cs typeface="Arial" panose="020B0604020202020204" pitchFamily="34" charset="0"/>
            </a:endParaRPr>
          </a:p>
        </p:txBody>
      </p:sp>
      <p:sp>
        <p:nvSpPr>
          <p:cNvPr id="39" name="Oval 38">
            <a:extLst>
              <a:ext uri="{FF2B5EF4-FFF2-40B4-BE49-F238E27FC236}">
                <a16:creationId xmlns:a16="http://schemas.microsoft.com/office/drawing/2014/main" id="{DB17E2E8-863F-415F-8BC1-D19227DF4267}"/>
              </a:ext>
            </a:extLst>
          </p:cNvPr>
          <p:cNvSpPr>
            <a:spLocks noChangeAspect="1"/>
          </p:cNvSpPr>
          <p:nvPr/>
        </p:nvSpPr>
        <p:spPr>
          <a:xfrm>
            <a:off x="812803" y="2840353"/>
            <a:ext cx="109700" cy="105803"/>
          </a:xfrm>
          <a:prstGeom prst="ellipse">
            <a:avLst/>
          </a:prstGeom>
        </p:spPr>
        <p:style>
          <a:lnRef idx="1">
            <a:schemeClr val="accent1"/>
          </a:lnRef>
          <a:fillRef idx="3">
            <a:schemeClr val="accent1"/>
          </a:fillRef>
          <a:effectRef idx="2">
            <a:schemeClr val="accent1"/>
          </a:effectRef>
          <a:fontRef idx="minor">
            <a:schemeClr val="lt1"/>
          </a:fontRef>
        </p:style>
        <p:txBody>
          <a:bodyPr lIns="91082" tIns="45710" rIns="91082" bIns="45710" rtlCol="0" anchor="ctr"/>
          <a:lstStyle/>
          <a:p>
            <a:pPr algn="ctr" defTabSz="1218180"/>
            <a:endParaRPr lang="en-US" sz="1900">
              <a:solidFill>
                <a:srgbClr val="1F497D"/>
              </a:solidFill>
              <a:latin typeface="Arial" panose="020B0604020202020204" pitchFamily="34" charset="0"/>
              <a:cs typeface="Arial" panose="020B0604020202020204" pitchFamily="34" charset="0"/>
            </a:endParaRPr>
          </a:p>
        </p:txBody>
      </p:sp>
      <p:sp>
        <p:nvSpPr>
          <p:cNvPr id="40" name="Oval 39">
            <a:extLst>
              <a:ext uri="{FF2B5EF4-FFF2-40B4-BE49-F238E27FC236}">
                <a16:creationId xmlns:a16="http://schemas.microsoft.com/office/drawing/2014/main" id="{00B4D5A9-F46C-4D71-A92D-3A6BB6F8C075}"/>
              </a:ext>
            </a:extLst>
          </p:cNvPr>
          <p:cNvSpPr>
            <a:spLocks noChangeAspect="1"/>
          </p:cNvSpPr>
          <p:nvPr/>
        </p:nvSpPr>
        <p:spPr>
          <a:xfrm>
            <a:off x="11176007" y="2559045"/>
            <a:ext cx="109700" cy="105803"/>
          </a:xfrm>
          <a:prstGeom prst="ellipse">
            <a:avLst/>
          </a:prstGeom>
        </p:spPr>
        <p:style>
          <a:lnRef idx="1">
            <a:schemeClr val="accent1"/>
          </a:lnRef>
          <a:fillRef idx="3">
            <a:schemeClr val="accent1"/>
          </a:fillRef>
          <a:effectRef idx="2">
            <a:schemeClr val="accent1"/>
          </a:effectRef>
          <a:fontRef idx="minor">
            <a:schemeClr val="lt1"/>
          </a:fontRef>
        </p:style>
        <p:txBody>
          <a:bodyPr lIns="91082" tIns="45710" rIns="91082" bIns="45710" rtlCol="0" anchor="ctr"/>
          <a:lstStyle/>
          <a:p>
            <a:pPr algn="ctr" defTabSz="1218180"/>
            <a:endParaRPr lang="en-US" sz="1900">
              <a:solidFill>
                <a:srgbClr val="1F497D"/>
              </a:solidFill>
              <a:latin typeface="Arial" panose="020B0604020202020204" pitchFamily="34" charset="0"/>
              <a:cs typeface="Arial" panose="020B0604020202020204" pitchFamily="34" charset="0"/>
            </a:endParaRPr>
          </a:p>
        </p:txBody>
      </p:sp>
      <p:sp>
        <p:nvSpPr>
          <p:cNvPr id="42" name="Oval 41">
            <a:extLst>
              <a:ext uri="{FF2B5EF4-FFF2-40B4-BE49-F238E27FC236}">
                <a16:creationId xmlns:a16="http://schemas.microsoft.com/office/drawing/2014/main" id="{43E53D26-7E2D-4861-BEE4-05F0164ACFC1}"/>
              </a:ext>
            </a:extLst>
          </p:cNvPr>
          <p:cNvSpPr>
            <a:spLocks noChangeAspect="1"/>
          </p:cNvSpPr>
          <p:nvPr/>
        </p:nvSpPr>
        <p:spPr>
          <a:xfrm>
            <a:off x="11472703" y="2266445"/>
            <a:ext cx="109700" cy="105803"/>
          </a:xfrm>
          <a:prstGeom prst="ellipse">
            <a:avLst/>
          </a:prstGeom>
        </p:spPr>
        <p:style>
          <a:lnRef idx="1">
            <a:schemeClr val="accent1"/>
          </a:lnRef>
          <a:fillRef idx="3">
            <a:schemeClr val="accent1"/>
          </a:fillRef>
          <a:effectRef idx="2">
            <a:schemeClr val="accent1"/>
          </a:effectRef>
          <a:fontRef idx="minor">
            <a:schemeClr val="lt1"/>
          </a:fontRef>
        </p:style>
        <p:txBody>
          <a:bodyPr lIns="91082" tIns="45710" rIns="91082" bIns="45710" rtlCol="0" anchor="ctr"/>
          <a:lstStyle/>
          <a:p>
            <a:pPr algn="ctr" defTabSz="1218180"/>
            <a:endParaRPr lang="en-US" sz="1900">
              <a:solidFill>
                <a:srgbClr val="1F497D"/>
              </a:solidFill>
              <a:latin typeface="Arial" panose="020B0604020202020204" pitchFamily="34" charset="0"/>
              <a:cs typeface="Arial" panose="020B0604020202020204" pitchFamily="34" charset="0"/>
            </a:endParaRPr>
          </a:p>
        </p:txBody>
      </p:sp>
      <p:sp>
        <p:nvSpPr>
          <p:cNvPr id="43" name="Oval 42">
            <a:extLst>
              <a:ext uri="{FF2B5EF4-FFF2-40B4-BE49-F238E27FC236}">
                <a16:creationId xmlns:a16="http://schemas.microsoft.com/office/drawing/2014/main" id="{EE17EBD8-2372-4A07-BF1F-B584C80930E3}"/>
              </a:ext>
            </a:extLst>
          </p:cNvPr>
          <p:cNvSpPr>
            <a:spLocks noChangeAspect="1"/>
          </p:cNvSpPr>
          <p:nvPr/>
        </p:nvSpPr>
        <p:spPr>
          <a:xfrm>
            <a:off x="10363202" y="3603753"/>
            <a:ext cx="109700" cy="105803"/>
          </a:xfrm>
          <a:prstGeom prst="ellipse">
            <a:avLst/>
          </a:prstGeom>
        </p:spPr>
        <p:style>
          <a:lnRef idx="1">
            <a:schemeClr val="accent1"/>
          </a:lnRef>
          <a:fillRef idx="3">
            <a:schemeClr val="accent1"/>
          </a:fillRef>
          <a:effectRef idx="2">
            <a:schemeClr val="accent1"/>
          </a:effectRef>
          <a:fontRef idx="minor">
            <a:schemeClr val="lt1"/>
          </a:fontRef>
        </p:style>
        <p:txBody>
          <a:bodyPr lIns="91082" tIns="45710" rIns="91082" bIns="45710" rtlCol="0" anchor="ctr"/>
          <a:lstStyle/>
          <a:p>
            <a:pPr algn="ctr" defTabSz="1218180"/>
            <a:endParaRPr lang="en-US" sz="1900">
              <a:solidFill>
                <a:srgbClr val="1F497D"/>
              </a:solidFill>
              <a:latin typeface="Arial" panose="020B0604020202020204" pitchFamily="34" charset="0"/>
              <a:cs typeface="Arial" panose="020B0604020202020204" pitchFamily="34" charset="0"/>
            </a:endParaRPr>
          </a:p>
        </p:txBody>
      </p:sp>
      <p:cxnSp>
        <p:nvCxnSpPr>
          <p:cNvPr id="44" name="Straight Arrow Connector 43">
            <a:extLst>
              <a:ext uri="{FF2B5EF4-FFF2-40B4-BE49-F238E27FC236}">
                <a16:creationId xmlns:a16="http://schemas.microsoft.com/office/drawing/2014/main" id="{6B6F1218-1C1A-4DBA-9D40-A8FCF8E3E742}"/>
              </a:ext>
            </a:extLst>
          </p:cNvPr>
          <p:cNvCxnSpPr>
            <a:cxnSpLocks/>
          </p:cNvCxnSpPr>
          <p:nvPr/>
        </p:nvCxnSpPr>
        <p:spPr>
          <a:xfrm flipH="1" flipV="1">
            <a:off x="4854425" y="3822984"/>
            <a:ext cx="560075" cy="482013"/>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45" name="Straight Arrow Connector 44">
            <a:extLst>
              <a:ext uri="{FF2B5EF4-FFF2-40B4-BE49-F238E27FC236}">
                <a16:creationId xmlns:a16="http://schemas.microsoft.com/office/drawing/2014/main" id="{9DBBD5C9-3AA7-4E9E-BEFA-1705803B5283}"/>
              </a:ext>
            </a:extLst>
          </p:cNvPr>
          <p:cNvCxnSpPr>
            <a:cxnSpLocks/>
          </p:cNvCxnSpPr>
          <p:nvPr/>
        </p:nvCxnSpPr>
        <p:spPr>
          <a:xfrm flipH="1" flipV="1">
            <a:off x="10539320" y="3787680"/>
            <a:ext cx="636685" cy="497829"/>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49" name="Straight Arrow Connector 48">
            <a:extLst>
              <a:ext uri="{FF2B5EF4-FFF2-40B4-BE49-F238E27FC236}">
                <a16:creationId xmlns:a16="http://schemas.microsoft.com/office/drawing/2014/main" id="{570844EE-0564-4C3A-ACDE-D4562362DA80}"/>
              </a:ext>
            </a:extLst>
          </p:cNvPr>
          <p:cNvCxnSpPr>
            <a:cxnSpLocks/>
          </p:cNvCxnSpPr>
          <p:nvPr/>
        </p:nvCxnSpPr>
        <p:spPr>
          <a:xfrm flipV="1">
            <a:off x="6439205" y="3037481"/>
            <a:ext cx="88097" cy="397031"/>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51" name="Straight Arrow Connector 50">
            <a:extLst>
              <a:ext uri="{FF2B5EF4-FFF2-40B4-BE49-F238E27FC236}">
                <a16:creationId xmlns:a16="http://schemas.microsoft.com/office/drawing/2014/main" id="{3CB7A7DF-1C31-4567-BBF2-1D04D540E7D3}"/>
              </a:ext>
            </a:extLst>
          </p:cNvPr>
          <p:cNvCxnSpPr>
            <a:cxnSpLocks/>
          </p:cNvCxnSpPr>
          <p:nvPr/>
        </p:nvCxnSpPr>
        <p:spPr>
          <a:xfrm flipV="1">
            <a:off x="724715" y="2962934"/>
            <a:ext cx="88097" cy="397031"/>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41" name="Rectangle 134"/>
          <p:cNvSpPr>
            <a:spLocks noChangeArrowheads="1"/>
          </p:cNvSpPr>
          <p:nvPr/>
        </p:nvSpPr>
        <p:spPr bwMode="auto">
          <a:xfrm>
            <a:off x="409980" y="161868"/>
            <a:ext cx="10922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algn="ctr" defTabSz="913312"/>
            <a:r>
              <a:rPr lang="en-US" sz="1900" b="1" dirty="0" smtClean="0">
                <a:solidFill>
                  <a:srgbClr val="1E2D53"/>
                </a:solidFill>
                <a:latin typeface="Arial" panose="020B0604020202020204" pitchFamily="34" charset="0"/>
                <a:cs typeface="Arial" panose="020B0604020202020204" pitchFamily="34" charset="0"/>
              </a:rPr>
              <a:t>Two Americas: The </a:t>
            </a:r>
            <a:r>
              <a:rPr lang="en-US" sz="1900" b="1" dirty="0">
                <a:solidFill>
                  <a:srgbClr val="1E2D53"/>
                </a:solidFill>
                <a:latin typeface="Arial" panose="020B0604020202020204" pitchFamily="34" charset="0"/>
                <a:cs typeface="Arial" panose="020B0604020202020204" pitchFamily="34" charset="0"/>
              </a:rPr>
              <a:t>Geography of Upward Mobility </a:t>
            </a:r>
            <a:r>
              <a:rPr lang="en-US" sz="1900" b="1" dirty="0" smtClean="0">
                <a:solidFill>
                  <a:srgbClr val="1E2D53"/>
                </a:solidFill>
                <a:latin typeface="Arial" panose="020B0604020202020204" pitchFamily="34" charset="0"/>
                <a:cs typeface="Arial" panose="020B0604020202020204" pitchFamily="34" charset="0"/>
              </a:rPr>
              <a:t>by Race</a:t>
            </a:r>
            <a:endParaRPr lang="en-US" sz="1900" b="1" dirty="0">
              <a:solidFill>
                <a:srgbClr val="1E2D53"/>
              </a:solidFill>
              <a:latin typeface="Arial" panose="020B0604020202020204" pitchFamily="34" charset="0"/>
              <a:cs typeface="Arial" panose="020B0604020202020204" pitchFamily="34" charset="0"/>
            </a:endParaRPr>
          </a:p>
          <a:p>
            <a:pPr algn="ctr" defTabSz="913312"/>
            <a:r>
              <a:rPr lang="en-US" sz="1900" dirty="0">
                <a:solidFill>
                  <a:srgbClr val="4F81BD">
                    <a:lumMod val="50000"/>
                  </a:srgbClr>
                </a:solidFill>
                <a:latin typeface="Arial" panose="020B0604020202020204" pitchFamily="34" charset="0"/>
                <a:cs typeface="Arial" panose="020B0604020202020204" pitchFamily="34" charset="0"/>
              </a:rPr>
              <a:t>Average </a:t>
            </a:r>
            <a:r>
              <a:rPr lang="en-US" sz="1900" dirty="0" smtClean="0">
                <a:solidFill>
                  <a:srgbClr val="4F81BD">
                    <a:lumMod val="50000"/>
                  </a:srgbClr>
                </a:solidFill>
                <a:latin typeface="Arial" panose="020B0604020202020204" pitchFamily="34" charset="0"/>
                <a:cs typeface="Arial" panose="020B0604020202020204" pitchFamily="34" charset="0"/>
              </a:rPr>
              <a:t>Individual Income </a:t>
            </a:r>
            <a:r>
              <a:rPr lang="en-US" sz="1900" dirty="0">
                <a:solidFill>
                  <a:srgbClr val="4F81BD">
                    <a:lumMod val="50000"/>
                  </a:srgbClr>
                </a:solidFill>
                <a:latin typeface="Arial" panose="020B0604020202020204" pitchFamily="34" charset="0"/>
                <a:cs typeface="Arial" panose="020B0604020202020204" pitchFamily="34" charset="0"/>
              </a:rPr>
              <a:t>for </a:t>
            </a:r>
            <a:r>
              <a:rPr lang="en-US" sz="1900" dirty="0" smtClean="0">
                <a:solidFill>
                  <a:srgbClr val="4F81BD">
                    <a:lumMod val="50000"/>
                  </a:srgbClr>
                </a:solidFill>
                <a:latin typeface="Arial" panose="020B0604020202020204" pitchFamily="34" charset="0"/>
                <a:cs typeface="Arial" panose="020B0604020202020204" pitchFamily="34" charset="0"/>
              </a:rPr>
              <a:t>Boys with </a:t>
            </a:r>
            <a:r>
              <a:rPr lang="en-US" sz="1900" dirty="0">
                <a:solidFill>
                  <a:srgbClr val="4F81BD">
                    <a:lumMod val="50000"/>
                  </a:srgbClr>
                </a:solidFill>
                <a:latin typeface="Arial" panose="020B0604020202020204" pitchFamily="34" charset="0"/>
                <a:cs typeface="Arial" panose="020B0604020202020204" pitchFamily="34" charset="0"/>
              </a:rPr>
              <a:t>Parents Earning $25,000 (25</a:t>
            </a:r>
            <a:r>
              <a:rPr lang="en-US" sz="1900" baseline="30000" dirty="0">
                <a:solidFill>
                  <a:srgbClr val="4F81BD">
                    <a:lumMod val="50000"/>
                  </a:srgbClr>
                </a:solidFill>
                <a:latin typeface="Arial" panose="020B0604020202020204" pitchFamily="34" charset="0"/>
                <a:cs typeface="Arial" panose="020B0604020202020204" pitchFamily="34" charset="0"/>
              </a:rPr>
              <a:t>th</a:t>
            </a:r>
            <a:r>
              <a:rPr lang="en-US" sz="1900" dirty="0">
                <a:solidFill>
                  <a:srgbClr val="4F81BD">
                    <a:lumMod val="50000"/>
                  </a:srgbClr>
                </a:solidFill>
                <a:latin typeface="Arial" panose="020B0604020202020204" pitchFamily="34" charset="0"/>
                <a:cs typeface="Arial" panose="020B0604020202020204" pitchFamily="34" charset="0"/>
              </a:rPr>
              <a:t> percentile)</a:t>
            </a:r>
          </a:p>
        </p:txBody>
      </p:sp>
      <p:sp>
        <p:nvSpPr>
          <p:cNvPr id="47" name="TextBox 19">
            <a:extLst>
              <a:ext uri="{FF2B5EF4-FFF2-40B4-BE49-F238E27FC236}">
                <a16:creationId xmlns:a16="http://schemas.microsoft.com/office/drawing/2014/main" id="{9CD2C43F-6898-4F21-ACC4-BD34E984B188}"/>
              </a:ext>
            </a:extLst>
          </p:cNvPr>
          <p:cNvSpPr txBox="1"/>
          <p:nvPr/>
        </p:nvSpPr>
        <p:spPr>
          <a:xfrm>
            <a:off x="5655916" y="5648299"/>
            <a:ext cx="871341" cy="646327"/>
          </a:xfrm>
          <a:prstGeom prst="rect">
            <a:avLst/>
          </a:prstGeom>
          <a:noFill/>
        </p:spPr>
        <p:txBody>
          <a:bodyPr wrap="square" lIns="91374" tIns="45718" rIns="91374" bIns="45718"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dirty="0">
                <a:solidFill>
                  <a:srgbClr val="1F497D"/>
                </a:solidFill>
                <a:latin typeface="Cambria" panose="02040503050406030204" pitchFamily="18" charset="0"/>
              </a:rPr>
              <a:t>45.8</a:t>
            </a:r>
          </a:p>
          <a:p>
            <a:pPr algn="ctr"/>
            <a:r>
              <a:rPr lang="en-US" dirty="0">
                <a:solidFill>
                  <a:srgbClr val="1F497D"/>
                </a:solidFill>
                <a:latin typeface="Cambria" panose="02040503050406030204" pitchFamily="18" charset="0"/>
              </a:rPr>
              <a:t>($25k)</a:t>
            </a:r>
          </a:p>
        </p:txBody>
      </p:sp>
      <p:sp>
        <p:nvSpPr>
          <p:cNvPr id="48" name="Rectangle 47">
            <a:extLst>
              <a:ext uri="{FF2B5EF4-FFF2-40B4-BE49-F238E27FC236}">
                <a16:creationId xmlns:a16="http://schemas.microsoft.com/office/drawing/2014/main" id="{EC0BBB34-2773-4C8B-9358-FDD3EBCD1BFA}"/>
              </a:ext>
            </a:extLst>
          </p:cNvPr>
          <p:cNvSpPr/>
          <p:nvPr/>
        </p:nvSpPr>
        <p:spPr>
          <a:xfrm>
            <a:off x="2754985" y="5644125"/>
            <a:ext cx="856190" cy="646327"/>
          </a:xfrm>
          <a:prstGeom prst="rect">
            <a:avLst/>
          </a:prstGeom>
        </p:spPr>
        <p:txBody>
          <a:bodyPr wrap="none" lIns="91374" tIns="45718" rIns="91374" bIns="45718">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dirty="0">
                <a:solidFill>
                  <a:srgbClr val="1F497D"/>
                </a:solidFill>
                <a:latin typeface="Cambria" panose="02040503050406030204" pitchFamily="18" charset="0"/>
              </a:rPr>
              <a:t>&lt;36.5</a:t>
            </a:r>
          </a:p>
          <a:p>
            <a:pPr algn="ctr"/>
            <a:r>
              <a:rPr lang="en-US" dirty="0">
                <a:solidFill>
                  <a:srgbClr val="1F497D"/>
                </a:solidFill>
                <a:latin typeface="Cambria" panose="02040503050406030204" pitchFamily="18" charset="0"/>
              </a:rPr>
              <a:t>($17k)</a:t>
            </a:r>
          </a:p>
        </p:txBody>
      </p:sp>
      <p:sp>
        <p:nvSpPr>
          <p:cNvPr id="50" name="Rectangle 49">
            <a:extLst>
              <a:ext uri="{FF2B5EF4-FFF2-40B4-BE49-F238E27FC236}">
                <a16:creationId xmlns:a16="http://schemas.microsoft.com/office/drawing/2014/main" id="{2535C823-0F0D-4748-B637-AF683E9144E8}"/>
              </a:ext>
            </a:extLst>
          </p:cNvPr>
          <p:cNvSpPr/>
          <p:nvPr/>
        </p:nvSpPr>
        <p:spPr>
          <a:xfrm>
            <a:off x="8633177" y="5644125"/>
            <a:ext cx="856190" cy="646327"/>
          </a:xfrm>
          <a:prstGeom prst="rect">
            <a:avLst/>
          </a:prstGeom>
        </p:spPr>
        <p:txBody>
          <a:bodyPr wrap="none" lIns="91374" tIns="45718" rIns="91374" bIns="45718">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dirty="0">
                <a:solidFill>
                  <a:srgbClr val="1F497D"/>
                </a:solidFill>
                <a:latin typeface="Cambria" panose="02040503050406030204" pitchFamily="18" charset="0"/>
              </a:rPr>
              <a:t>&gt;56.9</a:t>
            </a:r>
          </a:p>
          <a:p>
            <a:pPr algn="ctr"/>
            <a:r>
              <a:rPr lang="en-US" dirty="0">
                <a:solidFill>
                  <a:srgbClr val="1F497D"/>
                </a:solidFill>
                <a:latin typeface="Cambria" panose="02040503050406030204" pitchFamily="18" charset="0"/>
              </a:rPr>
              <a:t>($35k)</a:t>
            </a:r>
          </a:p>
        </p:txBody>
      </p:sp>
      <p:sp>
        <p:nvSpPr>
          <p:cNvPr id="52" name="Rectangle 51">
            <a:extLst>
              <a:ext uri="{FF2B5EF4-FFF2-40B4-BE49-F238E27FC236}">
                <a16:creationId xmlns:a16="http://schemas.microsoft.com/office/drawing/2014/main" id="{465A5D06-13ED-4C4A-B0A6-3B76A716079E}"/>
              </a:ext>
            </a:extLst>
          </p:cNvPr>
          <p:cNvSpPr/>
          <p:nvPr/>
        </p:nvSpPr>
        <p:spPr>
          <a:xfrm>
            <a:off x="10923359" y="2598908"/>
            <a:ext cx="1494300" cy="584773"/>
          </a:xfrm>
          <a:prstGeom prst="rect">
            <a:avLst/>
          </a:prstGeom>
        </p:spPr>
        <p:txBody>
          <a:bodyPr wrap="square" lIns="91092" tIns="45718" rIns="91092" bIns="45718">
            <a:spAutoFit/>
          </a:bodyPr>
          <a:lstStyle/>
          <a:p>
            <a:pPr algn="ctr" defTabSz="1218180"/>
            <a:r>
              <a:rPr lang="en-US" sz="1600" dirty="0">
                <a:solidFill>
                  <a:prstClr val="black"/>
                </a:solidFill>
                <a:latin typeface="Arial" pitchFamily="34" charset="0"/>
                <a:cs typeface="Arial" pitchFamily="34" charset="0"/>
              </a:rPr>
              <a:t>Newark</a:t>
            </a:r>
          </a:p>
          <a:p>
            <a:pPr algn="ctr" defTabSz="1218180"/>
            <a:r>
              <a:rPr lang="en-US" sz="1600" dirty="0">
                <a:solidFill>
                  <a:prstClr val="black"/>
                </a:solidFill>
                <a:latin typeface="Arial" pitchFamily="34" charset="0"/>
                <a:cs typeface="Arial" pitchFamily="34" charset="0"/>
              </a:rPr>
              <a:t>$32k</a:t>
            </a:r>
          </a:p>
        </p:txBody>
      </p:sp>
      <p:cxnSp>
        <p:nvCxnSpPr>
          <p:cNvPr id="53" name="Straight Arrow Connector 52">
            <a:extLst>
              <a:ext uri="{FF2B5EF4-FFF2-40B4-BE49-F238E27FC236}">
                <a16:creationId xmlns:a16="http://schemas.microsoft.com/office/drawing/2014/main" id="{570844EE-0564-4C3A-ACDE-D4562362DA80}"/>
              </a:ext>
            </a:extLst>
          </p:cNvPr>
          <p:cNvCxnSpPr>
            <a:cxnSpLocks/>
          </p:cNvCxnSpPr>
          <p:nvPr/>
        </p:nvCxnSpPr>
        <p:spPr>
          <a:xfrm>
            <a:off x="11150289" y="1891792"/>
            <a:ext cx="270881" cy="304653"/>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603593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615736" y="1368137"/>
            <a:ext cx="9353479" cy="5181600"/>
          </a:xfrm>
        </p:spPr>
        <p:txBody>
          <a:bodyPr>
            <a:noAutofit/>
          </a:bodyPr>
          <a:lstStyle/>
          <a:p>
            <a:pPr marL="342900" lvl="1" indent="-342900">
              <a:buFont typeface="Wingdings" panose="05000000000000000000" pitchFamily="2" charset="2"/>
              <a:buChar char="§"/>
            </a:pPr>
            <a:r>
              <a:rPr lang="en-US" sz="2200" dirty="0">
                <a:solidFill>
                  <a:srgbClr val="000000"/>
                </a:solidFill>
                <a:latin typeface="Arial" panose="020B0604020202020204" pitchFamily="34" charset="0"/>
                <a:cs typeface="Arial" panose="020B0604020202020204" pitchFamily="34" charset="0"/>
              </a:rPr>
              <a:t>Commuting-zone level variation illuminates broad regional patterns but does not directly test for “neighborhood” effects</a:t>
            </a:r>
          </a:p>
          <a:p>
            <a:pPr marL="342900" lvl="1" indent="-342900">
              <a:buFont typeface="Wingdings" panose="05000000000000000000" pitchFamily="2" charset="2"/>
              <a:buChar char="§"/>
            </a:pPr>
            <a:endParaRPr lang="en-US" sz="2200" dirty="0">
              <a:solidFill>
                <a:srgbClr val="000000"/>
              </a:solidFill>
              <a:latin typeface="Arial" panose="020B0604020202020204" pitchFamily="34" charset="0"/>
              <a:cs typeface="Arial" panose="020B0604020202020204" pitchFamily="34" charset="0"/>
            </a:endParaRPr>
          </a:p>
          <a:p>
            <a:pPr marL="342900" lvl="1" indent="-342900">
              <a:buFont typeface="Wingdings" panose="05000000000000000000" pitchFamily="2" charset="2"/>
              <a:buChar char="§"/>
            </a:pPr>
            <a:endParaRPr lang="en-US" sz="2200" dirty="0">
              <a:solidFill>
                <a:srgbClr val="000000"/>
              </a:solidFill>
              <a:latin typeface="Arial" panose="020B0604020202020204" pitchFamily="34" charset="0"/>
              <a:cs typeface="Arial" panose="020B0604020202020204" pitchFamily="34" charset="0"/>
            </a:endParaRPr>
          </a:p>
          <a:p>
            <a:pPr marL="342900" lvl="1" indent="-342900">
              <a:buFont typeface="Wingdings" panose="05000000000000000000" pitchFamily="2" charset="2"/>
              <a:buChar char="§"/>
            </a:pPr>
            <a:r>
              <a:rPr lang="en-US" sz="2200" dirty="0">
                <a:solidFill>
                  <a:srgbClr val="000000"/>
                </a:solidFill>
                <a:latin typeface="Arial" panose="020B0604020202020204" pitchFamily="34" charset="0"/>
                <a:cs typeface="Arial" panose="020B0604020202020204" pitchFamily="34" charset="0"/>
              </a:rPr>
              <a:t>Blacks live in different neighborhoods from whites within CZs</a:t>
            </a:r>
          </a:p>
          <a:p>
            <a:endParaRPr lang="en-US" sz="2200" dirty="0">
              <a:solidFill>
                <a:srgbClr val="000000"/>
              </a:solidFill>
              <a:latin typeface="Arial" panose="020B0604020202020204" pitchFamily="34" charset="0"/>
              <a:cs typeface="Arial" panose="020B0604020202020204" pitchFamily="34" charset="0"/>
            </a:endParaRPr>
          </a:p>
          <a:p>
            <a:endParaRPr lang="en-US" sz="2200" dirty="0">
              <a:solidFill>
                <a:srgbClr val="000000"/>
              </a:solidFill>
              <a:latin typeface="Arial" panose="020B0604020202020204" pitchFamily="34" charset="0"/>
              <a:cs typeface="Arial" panose="020B0604020202020204" pitchFamily="34" charset="0"/>
            </a:endParaRPr>
          </a:p>
          <a:p>
            <a:r>
              <a:rPr lang="en-US" sz="2300" dirty="0">
                <a:solidFill>
                  <a:srgbClr val="000000"/>
                </a:solidFill>
                <a:latin typeface="Arial" panose="020B0604020202020204" pitchFamily="34" charset="0"/>
                <a:cs typeface="Arial" panose="020B0604020202020204" pitchFamily="34" charset="0"/>
              </a:rPr>
              <a:t>Zoom in to examine variation across Census tracts in the rest of the lecture</a:t>
            </a:r>
          </a:p>
          <a:p>
            <a:endParaRPr lang="en-US" sz="2300" dirty="0">
              <a:solidFill>
                <a:srgbClr val="000000"/>
              </a:solidFill>
              <a:latin typeface="Arial" panose="020B0604020202020204" pitchFamily="34" charset="0"/>
              <a:cs typeface="Arial" panose="020B0604020202020204" pitchFamily="34" charset="0"/>
            </a:endParaRPr>
          </a:p>
          <a:p>
            <a:pPr lvl="1"/>
            <a:r>
              <a:rPr lang="en-US" sz="1900" dirty="0">
                <a:solidFill>
                  <a:srgbClr val="000000"/>
                </a:solidFill>
                <a:latin typeface="Arial" panose="020B0604020202020204" pitchFamily="34" charset="0"/>
                <a:cs typeface="Arial" panose="020B0604020202020204" pitchFamily="34" charset="0"/>
              </a:rPr>
              <a:t>70,000 Census tracts with about 4,250 people per tract in the U.S.</a:t>
            </a:r>
          </a:p>
        </p:txBody>
      </p:sp>
      <p:sp>
        <p:nvSpPr>
          <p:cNvPr id="9" name="Title 1"/>
          <p:cNvSpPr txBox="1">
            <a:spLocks/>
          </p:cNvSpPr>
          <p:nvPr/>
        </p:nvSpPr>
        <p:spPr>
          <a:xfrm>
            <a:off x="1524000" y="90714"/>
            <a:ext cx="9144000" cy="102076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Neighborhood Environments and the Black-White Gap</a:t>
            </a:r>
          </a:p>
        </p:txBody>
      </p:sp>
    </p:spTree>
    <p:extLst>
      <p:ext uri="{BB962C8B-B14F-4D97-AF65-F5344CB8AC3E}">
        <p14:creationId xmlns:p14="http://schemas.microsoft.com/office/powerpoint/2010/main" val="3396174886"/>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24057" y="1295400"/>
            <a:ext cx="9244615" cy="5181600"/>
          </a:xfrm>
        </p:spPr>
        <p:txBody>
          <a:bodyPr>
            <a:normAutofit/>
          </a:bodyPr>
          <a:lstStyle/>
          <a:p>
            <a:pPr>
              <a:buClr>
                <a:srgbClr val="20497D"/>
              </a:buClr>
              <a:buFont typeface="Wingdings" panose="05000000000000000000" pitchFamily="2" charset="2"/>
              <a:buChar char="§"/>
            </a:pPr>
            <a:r>
              <a:rPr lang="en-US" sz="2300" dirty="0">
                <a:solidFill>
                  <a:srgbClr val="000000"/>
                </a:solidFill>
                <a:latin typeface="Arial" panose="020B0604020202020204" pitchFamily="34" charset="0"/>
                <a:cs typeface="Arial" panose="020B0604020202020204" pitchFamily="34" charset="0"/>
              </a:rPr>
              <a:t>Four key results:</a:t>
            </a:r>
          </a:p>
          <a:p>
            <a:pPr>
              <a:buClr>
                <a:srgbClr val="20497D"/>
              </a:buClr>
              <a:buFont typeface="Wingdings" panose="05000000000000000000" pitchFamily="2" charset="2"/>
              <a:buChar char="§"/>
            </a:pPr>
            <a:endParaRPr lang="en-US" sz="2300" dirty="0">
              <a:solidFill>
                <a:srgbClr val="000000"/>
              </a:solidFill>
              <a:latin typeface="Arial" panose="020B0604020202020204" pitchFamily="34" charset="0"/>
              <a:cs typeface="Arial" panose="020B0604020202020204" pitchFamily="34" charset="0"/>
            </a:endParaRPr>
          </a:p>
          <a:p>
            <a:pPr marL="913312" lvl="1" indent="-456627">
              <a:buClr>
                <a:srgbClr val="20497D"/>
              </a:buClr>
              <a:buFont typeface="+mj-lt"/>
              <a:buAutoNum type="arabicPeriod"/>
            </a:pPr>
            <a:r>
              <a:rPr lang="en-US" sz="1900" dirty="0">
                <a:solidFill>
                  <a:srgbClr val="000000"/>
                </a:solidFill>
                <a:latin typeface="Arial" panose="020B0604020202020204" pitchFamily="34" charset="0"/>
                <a:cs typeface="Arial" panose="020B0604020202020204" pitchFamily="34" charset="0"/>
              </a:rPr>
              <a:t>Black boys have lower earnings than white boys in 99% of Census tracts in America, controlling for parental income</a:t>
            </a:r>
          </a:p>
        </p:txBody>
      </p:sp>
      <p:sp>
        <p:nvSpPr>
          <p:cNvPr id="9" name="Title 1"/>
          <p:cNvSpPr txBox="1">
            <a:spLocks/>
          </p:cNvSpPr>
          <p:nvPr/>
        </p:nvSpPr>
        <p:spPr>
          <a:xfrm>
            <a:off x="1524000" y="90713"/>
            <a:ext cx="9144000" cy="1020763"/>
          </a:xfrm>
          <a:prstGeom prst="rect">
            <a:avLst/>
          </a:prstGeom>
        </p:spPr>
        <p:txBody>
          <a:bodyPr vert="horz" lIns="91344" tIns="45718" rIns="91344" bIns="45718"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Variation in the Black-White Gap Across Tracts</a:t>
            </a:r>
          </a:p>
        </p:txBody>
      </p:sp>
    </p:spTree>
    <p:extLst>
      <p:ext uri="{BB962C8B-B14F-4D97-AF65-F5344CB8AC3E}">
        <p14:creationId xmlns:p14="http://schemas.microsoft.com/office/powerpoint/2010/main" val="2988816570"/>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E24BF63-0D79-4463-B408-122D2E2C3F4A}"/>
              </a:ext>
            </a:extLst>
          </p:cNvPr>
          <p:cNvSpPr/>
          <p:nvPr/>
        </p:nvSpPr>
        <p:spPr>
          <a:xfrm>
            <a:off x="2670221" y="101948"/>
            <a:ext cx="6858000" cy="1188720"/>
          </a:xfrm>
          <a:prstGeom prst="rect">
            <a:avLst/>
          </a:prstGeom>
          <a:solidFill>
            <a:srgbClr val="4F81BD"/>
          </a:solidFill>
          <a:ln w="25400" cap="flat" cmpd="sng" algn="ctr">
            <a:noFill/>
            <a:prstDash val="solid"/>
          </a:ln>
          <a:effectLst/>
        </p:spPr>
        <p:txBody>
          <a:bodyPr lIns="91432" tIns="45718" rIns="91432" bIns="45718" rtlCol="0" anchor="ctr"/>
          <a:lstStyle/>
          <a:p>
            <a:pPr marL="457155"/>
            <a:r>
              <a:rPr lang="en-US" sz="2400" b="1" kern="0" dirty="0">
                <a:solidFill>
                  <a:prstClr val="white"/>
                </a:solidFill>
                <a:latin typeface="Arial" panose="020B0604020202020204" pitchFamily="34" charset="0"/>
                <a:cs typeface="Arial" panose="020B0604020202020204" pitchFamily="34" charset="0"/>
              </a:rPr>
              <a:t>   	</a:t>
            </a:r>
            <a:endParaRPr lang="en-US" sz="3200" b="1" kern="0" dirty="0">
              <a:solidFill>
                <a:prstClr val="white"/>
              </a:solidFill>
              <a:latin typeface="Arial" panose="020B0604020202020204" pitchFamily="34" charset="0"/>
              <a:cs typeface="Arial" panose="020B0604020202020204" pitchFamily="34" charset="0"/>
            </a:endParaRPr>
          </a:p>
        </p:txBody>
      </p:sp>
      <p:sp>
        <p:nvSpPr>
          <p:cNvPr id="6" name="Oval 5">
            <a:extLst>
              <a:ext uri="{FF2B5EF4-FFF2-40B4-BE49-F238E27FC236}">
                <a16:creationId xmlns:a16="http://schemas.microsoft.com/office/drawing/2014/main" id="{03FE699B-2454-44BF-929B-9136065CD605}"/>
              </a:ext>
            </a:extLst>
          </p:cNvPr>
          <p:cNvSpPr/>
          <p:nvPr/>
        </p:nvSpPr>
        <p:spPr>
          <a:xfrm>
            <a:off x="2505699" y="441902"/>
            <a:ext cx="548640" cy="548640"/>
          </a:xfrm>
          <a:prstGeom prst="ellipse">
            <a:avLst/>
          </a:prstGeom>
          <a:solidFill>
            <a:schemeClr val="bg1"/>
          </a:solidFill>
          <a:ln w="38100">
            <a:solidFill>
              <a:srgbClr val="4F81BD"/>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4472C4"/>
                </a:solidFill>
                <a:latin typeface="Arial" panose="020B0604020202020204" pitchFamily="34" charset="0"/>
                <a:cs typeface="Arial" panose="020B0604020202020204" pitchFamily="34" charset="0"/>
              </a:rPr>
              <a:t>1</a:t>
            </a:r>
          </a:p>
        </p:txBody>
      </p:sp>
      <p:sp>
        <p:nvSpPr>
          <p:cNvPr id="7" name="Rectangle 6">
            <a:extLst>
              <a:ext uri="{FF2B5EF4-FFF2-40B4-BE49-F238E27FC236}">
                <a16:creationId xmlns:a16="http://schemas.microsoft.com/office/drawing/2014/main" id="{B1C5A068-A719-4A8D-89FD-134E047BFC1B}"/>
              </a:ext>
            </a:extLst>
          </p:cNvPr>
          <p:cNvSpPr/>
          <p:nvPr/>
        </p:nvSpPr>
        <p:spPr>
          <a:xfrm>
            <a:off x="2679496" y="1451112"/>
            <a:ext cx="6858000" cy="1188720"/>
          </a:xfrm>
          <a:prstGeom prst="rect">
            <a:avLst/>
          </a:prstGeom>
          <a:solidFill>
            <a:srgbClr val="E5E5E5"/>
          </a:solidFill>
          <a:ln w="25400" cap="flat" cmpd="sng" algn="ctr">
            <a:no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9" name="Oval 8">
            <a:extLst>
              <a:ext uri="{FF2B5EF4-FFF2-40B4-BE49-F238E27FC236}">
                <a16:creationId xmlns:a16="http://schemas.microsoft.com/office/drawing/2014/main" id="{47AAB757-AAB8-462E-9BE1-BA72378BBC87}"/>
              </a:ext>
            </a:extLst>
          </p:cNvPr>
          <p:cNvSpPr/>
          <p:nvPr/>
        </p:nvSpPr>
        <p:spPr>
          <a:xfrm>
            <a:off x="2505699" y="1795552"/>
            <a:ext cx="548640" cy="548640"/>
          </a:xfrm>
          <a:prstGeom prst="ellipse">
            <a:avLst/>
          </a:prstGeom>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7E6E6"/>
                </a:solidFill>
                <a:latin typeface="Arial" panose="020B0604020202020204" pitchFamily="34" charset="0"/>
                <a:cs typeface="Arial" panose="020B0604020202020204" pitchFamily="34" charset="0"/>
              </a:rPr>
              <a:t>2</a:t>
            </a:r>
          </a:p>
        </p:txBody>
      </p:sp>
      <p:sp>
        <p:nvSpPr>
          <p:cNvPr id="14" name="Rectangle 13">
            <a:extLst>
              <a:ext uri="{FF2B5EF4-FFF2-40B4-BE49-F238E27FC236}">
                <a16:creationId xmlns:a16="http://schemas.microsoft.com/office/drawing/2014/main" id="{5FCB39B9-1A3F-497B-B4EE-966ED1BFD01D}"/>
              </a:ext>
            </a:extLst>
          </p:cNvPr>
          <p:cNvSpPr/>
          <p:nvPr/>
        </p:nvSpPr>
        <p:spPr>
          <a:xfrm>
            <a:off x="2670221" y="2800276"/>
            <a:ext cx="6858000" cy="1188720"/>
          </a:xfrm>
          <a:prstGeom prst="rect">
            <a:avLst/>
          </a:prstGeom>
          <a:solidFill>
            <a:srgbClr val="E5E5E5"/>
          </a:solidFill>
          <a:ln w="25400" cap="flat" cmpd="sng" algn="ctr">
            <a:no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17" name="Oval 16">
            <a:extLst>
              <a:ext uri="{FF2B5EF4-FFF2-40B4-BE49-F238E27FC236}">
                <a16:creationId xmlns:a16="http://schemas.microsoft.com/office/drawing/2014/main" id="{9C1B5CC7-7221-49F0-AAEB-68D6273AAD1F}"/>
              </a:ext>
            </a:extLst>
          </p:cNvPr>
          <p:cNvSpPr/>
          <p:nvPr/>
        </p:nvSpPr>
        <p:spPr>
          <a:xfrm>
            <a:off x="2505699" y="3149202"/>
            <a:ext cx="548640" cy="548640"/>
          </a:xfrm>
          <a:prstGeom prst="ellipse">
            <a:avLst/>
          </a:prstGeom>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7E6E6"/>
                </a:solidFill>
                <a:latin typeface="Arial" panose="020B0604020202020204" pitchFamily="34" charset="0"/>
                <a:cs typeface="Arial" panose="020B0604020202020204" pitchFamily="34" charset="0"/>
              </a:rPr>
              <a:t>3</a:t>
            </a:r>
          </a:p>
        </p:txBody>
      </p:sp>
      <p:sp>
        <p:nvSpPr>
          <p:cNvPr id="18" name="TextBox 17">
            <a:extLst>
              <a:ext uri="{FF2B5EF4-FFF2-40B4-BE49-F238E27FC236}">
                <a16:creationId xmlns:a16="http://schemas.microsoft.com/office/drawing/2014/main" id="{B53536C0-7D39-4DF6-8605-0AAD2D9F6E2F}"/>
              </a:ext>
            </a:extLst>
          </p:cNvPr>
          <p:cNvSpPr txBox="1"/>
          <p:nvPr/>
        </p:nvSpPr>
        <p:spPr>
          <a:xfrm>
            <a:off x="3170078" y="2790693"/>
            <a:ext cx="64008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Marriage Rates and Gender Differences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
        <p:nvSpPr>
          <p:cNvPr id="20" name="Rectangle 19">
            <a:extLst>
              <a:ext uri="{FF2B5EF4-FFF2-40B4-BE49-F238E27FC236}">
                <a16:creationId xmlns:a16="http://schemas.microsoft.com/office/drawing/2014/main" id="{550624A6-F449-444E-9396-277070A63C92}"/>
              </a:ext>
            </a:extLst>
          </p:cNvPr>
          <p:cNvSpPr/>
          <p:nvPr/>
        </p:nvSpPr>
        <p:spPr>
          <a:xfrm>
            <a:off x="2679496" y="5498603"/>
            <a:ext cx="6858000" cy="1188720"/>
          </a:xfrm>
          <a:prstGeom prst="rect">
            <a:avLst/>
          </a:prstGeom>
          <a:solidFill>
            <a:srgbClr val="E5E5E5"/>
          </a:solidFill>
          <a:ln w="25400" cap="flat" cmpd="sng" algn="ctr">
            <a:no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22" name="Oval 21">
            <a:extLst>
              <a:ext uri="{FF2B5EF4-FFF2-40B4-BE49-F238E27FC236}">
                <a16:creationId xmlns:a16="http://schemas.microsoft.com/office/drawing/2014/main" id="{F09AF5C3-7F10-497B-BFA7-39000B22980F}"/>
              </a:ext>
            </a:extLst>
          </p:cNvPr>
          <p:cNvSpPr/>
          <p:nvPr/>
        </p:nvSpPr>
        <p:spPr>
          <a:xfrm>
            <a:off x="2531573" y="5856503"/>
            <a:ext cx="548640" cy="548640"/>
          </a:xfrm>
          <a:prstGeom prst="ellipse">
            <a:avLst/>
          </a:prstGeom>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7E6E6"/>
                </a:solidFill>
                <a:latin typeface="Arial" panose="020B0604020202020204" pitchFamily="34" charset="0"/>
                <a:cs typeface="Arial" panose="020B0604020202020204" pitchFamily="34" charset="0"/>
              </a:rPr>
              <a:t>5</a:t>
            </a:r>
          </a:p>
        </p:txBody>
      </p:sp>
      <p:sp>
        <p:nvSpPr>
          <p:cNvPr id="26" name="TextBox 25">
            <a:extLst>
              <a:ext uri="{FF2B5EF4-FFF2-40B4-BE49-F238E27FC236}">
                <a16:creationId xmlns:a16="http://schemas.microsoft.com/office/drawing/2014/main" id="{853458C9-203C-48E2-B32C-F3256BC5B2B1}"/>
              </a:ext>
            </a:extLst>
          </p:cNvPr>
          <p:cNvSpPr txBox="1"/>
          <p:nvPr/>
        </p:nvSpPr>
        <p:spPr>
          <a:xfrm>
            <a:off x="3170078" y="1217103"/>
            <a:ext cx="6400800" cy="1615827"/>
          </a:xfrm>
          <a:prstGeom prst="rect">
            <a:avLst/>
          </a:prstGeom>
          <a:noFill/>
        </p:spPr>
        <p:txBody>
          <a:bodyPr wrap="square" rtlCol="0" anchor="ctr" anchorCtr="0">
            <a:spAutoFit/>
          </a:bodyPr>
          <a:lstStyle/>
          <a:p>
            <a:pPr algn="just">
              <a:lnSpc>
                <a:spcPct val="150000"/>
              </a:lnSpc>
            </a:pPr>
            <a:endParaRPr lang="en-US" sz="2200" b="1" dirty="0">
              <a:solidFill>
                <a:prstClr val="white"/>
              </a:solidFill>
              <a:latin typeface="Arial" panose="020B0604020202020204" pitchFamily="34" charset="0"/>
              <a:cs typeface="Arial" panose="020B0604020202020204" pitchFamily="34" charset="0"/>
            </a:endParaRPr>
          </a:p>
          <a:p>
            <a:pPr algn="just">
              <a:lnSpc>
                <a:spcPct val="150000"/>
              </a:lnSpc>
            </a:pPr>
            <a:r>
              <a:rPr lang="en-US" sz="2200" b="1" dirty="0">
                <a:solidFill>
                  <a:prstClr val="white"/>
                </a:solidFill>
                <a:latin typeface="Arial" panose="020B0604020202020204" pitchFamily="34" charset="0"/>
                <a:cs typeface="Arial" panose="020B0604020202020204" pitchFamily="34" charset="0"/>
              </a:rPr>
              <a:t>Intergenerational Mobility by Race</a:t>
            </a:r>
            <a:endParaRPr lang="en-US" sz="2200" b="1" kern="0" dirty="0">
              <a:solidFill>
                <a:prstClr val="white"/>
              </a:solidFill>
              <a:latin typeface="Arial" panose="020B0604020202020204" pitchFamily="34" charset="0"/>
              <a:cs typeface="Arial" panose="020B0604020202020204" pitchFamily="34" charset="0"/>
            </a:endParaRPr>
          </a:p>
          <a:p>
            <a:pPr algn="just">
              <a:lnSpc>
                <a:spcPct val="150000"/>
              </a:lnSpc>
            </a:pPr>
            <a:endParaRPr lang="en-US" sz="2200" dirty="0">
              <a:solidFill>
                <a:prstClr val="white"/>
              </a:solidFill>
            </a:endParaRPr>
          </a:p>
        </p:txBody>
      </p:sp>
      <p:sp>
        <p:nvSpPr>
          <p:cNvPr id="27" name="Rectangle 26">
            <a:extLst>
              <a:ext uri="{FF2B5EF4-FFF2-40B4-BE49-F238E27FC236}">
                <a16:creationId xmlns:a16="http://schemas.microsoft.com/office/drawing/2014/main" id="{2C800A8A-9322-47BF-88DB-F8DE266ABD2E}"/>
              </a:ext>
            </a:extLst>
          </p:cNvPr>
          <p:cNvSpPr/>
          <p:nvPr/>
        </p:nvSpPr>
        <p:spPr>
          <a:xfrm>
            <a:off x="2666846" y="4149440"/>
            <a:ext cx="6858000" cy="1188720"/>
          </a:xfrm>
          <a:prstGeom prst="rect">
            <a:avLst/>
          </a:prstGeom>
          <a:solidFill>
            <a:srgbClr val="E5E5E5"/>
          </a:solidFill>
          <a:ln w="25400" cap="flat" cmpd="sng" algn="ctr">
            <a:no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29" name="TextBox 28">
            <a:extLst>
              <a:ext uri="{FF2B5EF4-FFF2-40B4-BE49-F238E27FC236}">
                <a16:creationId xmlns:a16="http://schemas.microsoft.com/office/drawing/2014/main" id="{AA10DF66-3218-4AE3-AD3D-F4B7A2BB2621}"/>
              </a:ext>
            </a:extLst>
          </p:cNvPr>
          <p:cNvSpPr txBox="1"/>
          <p:nvPr/>
        </p:nvSpPr>
        <p:spPr>
          <a:xfrm>
            <a:off x="3170078" y="4150730"/>
            <a:ext cx="64008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Family Level </a:t>
            </a:r>
            <a:r>
              <a:rPr lang="en-US" sz="2200" b="1" dirty="0" smtClean="0">
                <a:solidFill>
                  <a:prstClr val="white"/>
                </a:solidFill>
                <a:latin typeface="Arial" panose="020B0604020202020204" pitchFamily="34" charset="0"/>
                <a:cs typeface="Arial" panose="020B0604020202020204" pitchFamily="34" charset="0"/>
              </a:rPr>
              <a:t>Explanations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
        <p:nvSpPr>
          <p:cNvPr id="30" name="Oval 29">
            <a:extLst>
              <a:ext uri="{FF2B5EF4-FFF2-40B4-BE49-F238E27FC236}">
                <a16:creationId xmlns:a16="http://schemas.microsoft.com/office/drawing/2014/main" id="{FE69CE8B-020B-4BF7-AA00-95B207A1F42D}"/>
              </a:ext>
            </a:extLst>
          </p:cNvPr>
          <p:cNvSpPr/>
          <p:nvPr/>
        </p:nvSpPr>
        <p:spPr>
          <a:xfrm>
            <a:off x="2505699" y="4502852"/>
            <a:ext cx="548640" cy="548640"/>
          </a:xfrm>
          <a:prstGeom prst="ellipse">
            <a:avLst/>
          </a:prstGeom>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7E6E6"/>
                </a:solidFill>
                <a:latin typeface="Arial" panose="020B0604020202020204" pitchFamily="34" charset="0"/>
                <a:cs typeface="Arial" panose="020B0604020202020204" pitchFamily="34" charset="0"/>
              </a:rPr>
              <a:t>4</a:t>
            </a:r>
          </a:p>
        </p:txBody>
      </p:sp>
      <p:sp>
        <p:nvSpPr>
          <p:cNvPr id="32" name="TextBox 31">
            <a:extLst>
              <a:ext uri="{FF2B5EF4-FFF2-40B4-BE49-F238E27FC236}">
                <a16:creationId xmlns:a16="http://schemas.microsoft.com/office/drawing/2014/main" id="{8EEED83C-B774-4BDB-B083-082F6602FF5E}"/>
              </a:ext>
            </a:extLst>
          </p:cNvPr>
          <p:cNvSpPr txBox="1"/>
          <p:nvPr/>
        </p:nvSpPr>
        <p:spPr>
          <a:xfrm>
            <a:off x="3170078" y="-142934"/>
            <a:ext cx="6400800" cy="1615827"/>
          </a:xfrm>
          <a:prstGeom prst="rect">
            <a:avLst/>
          </a:prstGeom>
          <a:noFill/>
        </p:spPr>
        <p:txBody>
          <a:bodyPr wrap="square" rtlCol="0" anchor="ctr" anchorCtr="0">
            <a:spAutoFit/>
          </a:bodyPr>
          <a:lstStyle/>
          <a:p>
            <a:pPr algn="just">
              <a:lnSpc>
                <a:spcPct val="150000"/>
              </a:lnSpc>
            </a:pPr>
            <a:endParaRPr lang="en-US" sz="2200" b="1" dirty="0">
              <a:solidFill>
                <a:srgbClr val="002060"/>
              </a:solidFill>
              <a:latin typeface="Arial" panose="020B0604020202020204" pitchFamily="34" charset="0"/>
              <a:cs typeface="Arial" panose="020B0604020202020204" pitchFamily="34" charset="0"/>
            </a:endParaRPr>
          </a:p>
          <a:p>
            <a:pPr algn="just">
              <a:lnSpc>
                <a:spcPct val="150000"/>
              </a:lnSpc>
            </a:pPr>
            <a:r>
              <a:rPr lang="en-US" sz="2200" b="1" dirty="0">
                <a:solidFill>
                  <a:prstClr val="white"/>
                </a:solidFill>
                <a:latin typeface="Arial" panose="020B0604020202020204" pitchFamily="34" charset="0"/>
                <a:cs typeface="Arial" panose="020B0604020202020204" pitchFamily="34" charset="0"/>
              </a:rPr>
              <a:t>Data and Sample </a:t>
            </a:r>
            <a:r>
              <a:rPr lang="en-US" sz="2200" b="1" dirty="0" smtClean="0">
                <a:solidFill>
                  <a:prstClr val="white"/>
                </a:solidFill>
                <a:latin typeface="Arial" panose="020B0604020202020204" pitchFamily="34" charset="0"/>
                <a:cs typeface="Arial" panose="020B0604020202020204" pitchFamily="34" charset="0"/>
              </a:rPr>
              <a:t>Definitions</a:t>
            </a:r>
            <a:endParaRPr lang="en-US" sz="2200" b="1" kern="0" dirty="0">
              <a:solidFill>
                <a:prstClr val="white"/>
              </a:solidFill>
              <a:latin typeface="Arial" panose="020B0604020202020204" pitchFamily="34" charset="0"/>
              <a:cs typeface="Arial" panose="020B0604020202020204" pitchFamily="34" charset="0"/>
            </a:endParaRPr>
          </a:p>
          <a:p>
            <a:pPr algn="just">
              <a:lnSpc>
                <a:spcPct val="150000"/>
              </a:lnSpc>
            </a:pPr>
            <a:endParaRPr lang="en-US" sz="2200" dirty="0">
              <a:solidFill>
                <a:prstClr val="black"/>
              </a:solidFill>
            </a:endParaRPr>
          </a:p>
        </p:txBody>
      </p:sp>
      <p:pic>
        <p:nvPicPr>
          <p:cNvPr id="33" name="Graphic 32" descr="Bar chart">
            <a:extLst>
              <a:ext uri="{FF2B5EF4-FFF2-40B4-BE49-F238E27FC236}">
                <a16:creationId xmlns:a16="http://schemas.microsoft.com/office/drawing/2014/main" id="{3CD8DA59-D6BF-499C-A387-B5CAAE54E20C}"/>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 xmlns:asvg="http://schemas.microsoft.com/office/drawing/2016/SVG/main" r:embed="rId3"/>
              </a:ext>
            </a:extLst>
          </a:blip>
          <a:stretch>
            <a:fillRect/>
          </a:stretch>
        </p:blipFill>
        <p:spPr>
          <a:xfrm>
            <a:off x="8489222" y="259022"/>
            <a:ext cx="914400" cy="914400"/>
          </a:xfrm>
          <a:prstGeom prst="rect">
            <a:avLst/>
          </a:prstGeom>
        </p:spPr>
      </p:pic>
      <p:pic>
        <p:nvPicPr>
          <p:cNvPr id="39" name="Graphic 38" descr="Man and Woman">
            <a:extLst>
              <a:ext uri="{FF2B5EF4-FFF2-40B4-BE49-F238E27FC236}">
                <a16:creationId xmlns:a16="http://schemas.microsoft.com/office/drawing/2014/main" id="{6EF8DE8F-5E27-49FA-8B4F-B873D56050CF}"/>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 xmlns:asvg="http://schemas.microsoft.com/office/drawing/2016/SVG/main" r:embed="rId5"/>
              </a:ext>
            </a:extLst>
          </a:blip>
          <a:stretch>
            <a:fillRect/>
          </a:stretch>
        </p:blipFill>
        <p:spPr>
          <a:xfrm>
            <a:off x="8489222" y="3065043"/>
            <a:ext cx="914400" cy="914400"/>
          </a:xfrm>
          <a:prstGeom prst="rect">
            <a:avLst/>
          </a:prstGeom>
        </p:spPr>
      </p:pic>
      <p:pic>
        <p:nvPicPr>
          <p:cNvPr id="41" name="Graphic 40" descr="Parent and Child">
            <a:extLst>
              <a:ext uri="{FF2B5EF4-FFF2-40B4-BE49-F238E27FC236}">
                <a16:creationId xmlns:a16="http://schemas.microsoft.com/office/drawing/2014/main" id="{51500DC7-04DC-4E89-A7C6-CE73C308ED01}"/>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 xmlns:asvg="http://schemas.microsoft.com/office/drawing/2016/SVG/main" r:embed="rId7"/>
              </a:ext>
            </a:extLst>
          </a:blip>
          <a:stretch>
            <a:fillRect/>
          </a:stretch>
        </p:blipFill>
        <p:spPr>
          <a:xfrm>
            <a:off x="8489222" y="4349153"/>
            <a:ext cx="914400" cy="914400"/>
          </a:xfrm>
          <a:prstGeom prst="rect">
            <a:avLst/>
          </a:prstGeom>
        </p:spPr>
      </p:pic>
      <p:pic>
        <p:nvPicPr>
          <p:cNvPr id="43" name="Graphic 42" descr="House">
            <a:extLst>
              <a:ext uri="{FF2B5EF4-FFF2-40B4-BE49-F238E27FC236}">
                <a16:creationId xmlns:a16="http://schemas.microsoft.com/office/drawing/2014/main" id="{7D74E4BB-6D25-4C21-B4AB-F781C71531DF}"/>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 xmlns:asvg="http://schemas.microsoft.com/office/drawing/2016/SVG/main" r:embed="rId9"/>
              </a:ext>
            </a:extLst>
          </a:blip>
          <a:stretch>
            <a:fillRect/>
          </a:stretch>
        </p:blipFill>
        <p:spPr>
          <a:xfrm>
            <a:off x="8489222" y="5633261"/>
            <a:ext cx="914400" cy="914400"/>
          </a:xfrm>
          <a:prstGeom prst="rect">
            <a:avLst/>
          </a:prstGeom>
        </p:spPr>
      </p:pic>
      <p:pic>
        <p:nvPicPr>
          <p:cNvPr id="31" name="Picture 30">
            <a:extLst>
              <a:ext uri="{FF2B5EF4-FFF2-40B4-BE49-F238E27FC236}">
                <a16:creationId xmlns:a16="http://schemas.microsoft.com/office/drawing/2014/main" id="{8B9B9769-A0CC-406C-8703-A47C004CE392}"/>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8489222" y="1601185"/>
            <a:ext cx="914400" cy="914400"/>
          </a:xfrm>
          <a:prstGeom prst="rect">
            <a:avLst/>
          </a:prstGeom>
        </p:spPr>
      </p:pic>
      <p:sp>
        <p:nvSpPr>
          <p:cNvPr id="25" name="TextBox 24">
            <a:extLst>
              <a:ext uri="{FF2B5EF4-FFF2-40B4-BE49-F238E27FC236}">
                <a16:creationId xmlns:a16="http://schemas.microsoft.com/office/drawing/2014/main" id="{40C618FA-B642-4B3D-B3EB-A71EAFD3F973}"/>
              </a:ext>
            </a:extLst>
          </p:cNvPr>
          <p:cNvSpPr txBox="1"/>
          <p:nvPr/>
        </p:nvSpPr>
        <p:spPr>
          <a:xfrm>
            <a:off x="3170078" y="5510768"/>
            <a:ext cx="68580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Neighborhood-Level </a:t>
            </a:r>
            <a:r>
              <a:rPr lang="en-US" sz="2200" b="1" dirty="0" smtClean="0">
                <a:solidFill>
                  <a:prstClr val="white"/>
                </a:solidFill>
                <a:latin typeface="Arial" panose="020B0604020202020204" pitchFamily="34" charset="0"/>
                <a:cs typeface="Arial" panose="020B0604020202020204" pitchFamily="34" charset="0"/>
              </a:rPr>
              <a:t>Explanations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Tree>
    <p:extLst>
      <p:ext uri="{BB962C8B-B14F-4D97-AF65-F5344CB8AC3E}">
        <p14:creationId xmlns:p14="http://schemas.microsoft.com/office/powerpoint/2010/main" val="725583653"/>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1374777" y="-6350"/>
            <a:ext cx="9442451" cy="6870700"/>
            <a:chOff x="866" y="-4"/>
            <a:chExt cx="5948" cy="4328"/>
          </a:xfrm>
        </p:grpSpPr>
        <p:sp>
          <p:nvSpPr>
            <p:cNvPr id="225"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6"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7" name="Rectangle 6"/>
            <p:cNvSpPr>
              <a:spLocks noChangeArrowheads="1"/>
            </p:cNvSpPr>
            <p:nvPr/>
          </p:nvSpPr>
          <p:spPr bwMode="auto">
            <a:xfrm>
              <a:off x="870" y="4"/>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8" name="Rectangle 7"/>
            <p:cNvSpPr>
              <a:spLocks noChangeArrowheads="1"/>
            </p:cNvSpPr>
            <p:nvPr/>
          </p:nvSpPr>
          <p:spPr bwMode="auto">
            <a:xfrm>
              <a:off x="1435" y="425"/>
              <a:ext cx="5242" cy="3078"/>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9" name="Line 8"/>
            <p:cNvSpPr>
              <a:spLocks noChangeShapeType="1"/>
            </p:cNvSpPr>
            <p:nvPr/>
          </p:nvSpPr>
          <p:spPr bwMode="auto">
            <a:xfrm>
              <a:off x="1435" y="3406"/>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0" name="Line 9"/>
            <p:cNvSpPr>
              <a:spLocks noChangeShapeType="1"/>
            </p:cNvSpPr>
            <p:nvPr/>
          </p:nvSpPr>
          <p:spPr bwMode="auto">
            <a:xfrm>
              <a:off x="1435" y="283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1" name="Line 10"/>
            <p:cNvSpPr>
              <a:spLocks noChangeShapeType="1"/>
            </p:cNvSpPr>
            <p:nvPr/>
          </p:nvSpPr>
          <p:spPr bwMode="auto">
            <a:xfrm>
              <a:off x="1435" y="225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2" name="Line 11"/>
            <p:cNvSpPr>
              <a:spLocks noChangeShapeType="1"/>
            </p:cNvSpPr>
            <p:nvPr/>
          </p:nvSpPr>
          <p:spPr bwMode="auto">
            <a:xfrm>
              <a:off x="1435" y="167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3" name="Line 12"/>
            <p:cNvSpPr>
              <a:spLocks noChangeShapeType="1"/>
            </p:cNvSpPr>
            <p:nvPr/>
          </p:nvSpPr>
          <p:spPr bwMode="auto">
            <a:xfrm>
              <a:off x="1435" y="109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4" name="Line 13"/>
            <p:cNvSpPr>
              <a:spLocks noChangeShapeType="1"/>
            </p:cNvSpPr>
            <p:nvPr/>
          </p:nvSpPr>
          <p:spPr bwMode="auto">
            <a:xfrm>
              <a:off x="1435" y="51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5" name="Rectangle 14"/>
            <p:cNvSpPr>
              <a:spLocks noChangeArrowheads="1"/>
            </p:cNvSpPr>
            <p:nvPr/>
          </p:nvSpPr>
          <p:spPr bwMode="auto">
            <a:xfrm>
              <a:off x="4337" y="1944"/>
              <a:ext cx="421" cy="886"/>
            </a:xfrm>
            <a:prstGeom prst="rect">
              <a:avLst/>
            </a:prstGeom>
            <a:solidFill>
              <a:srgbClr val="202020"/>
            </a:solidFill>
            <a:ln w="0">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6" name="Rectangle 15"/>
            <p:cNvSpPr>
              <a:spLocks noChangeArrowheads="1"/>
            </p:cNvSpPr>
            <p:nvPr/>
          </p:nvSpPr>
          <p:spPr bwMode="auto">
            <a:xfrm>
              <a:off x="5741" y="2027"/>
              <a:ext cx="421" cy="803"/>
            </a:xfrm>
            <a:prstGeom prst="rect">
              <a:avLst/>
            </a:prstGeom>
            <a:solidFill>
              <a:srgbClr val="202020"/>
            </a:solidFill>
            <a:ln w="0">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7" name="Rectangle 16"/>
            <p:cNvSpPr>
              <a:spLocks noChangeArrowheads="1"/>
            </p:cNvSpPr>
            <p:nvPr/>
          </p:nvSpPr>
          <p:spPr bwMode="auto">
            <a:xfrm>
              <a:off x="1532" y="799"/>
              <a:ext cx="422" cy="2031"/>
            </a:xfrm>
            <a:prstGeom prst="rect">
              <a:avLst/>
            </a:prstGeom>
            <a:solidFill>
              <a:srgbClr val="202020"/>
            </a:solidFill>
            <a:ln w="0">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8" name="Rectangle 17"/>
            <p:cNvSpPr>
              <a:spLocks noChangeArrowheads="1"/>
            </p:cNvSpPr>
            <p:nvPr/>
          </p:nvSpPr>
          <p:spPr bwMode="auto">
            <a:xfrm>
              <a:off x="2933" y="1674"/>
              <a:ext cx="421" cy="1156"/>
            </a:xfrm>
            <a:prstGeom prst="rect">
              <a:avLst/>
            </a:prstGeom>
            <a:solidFill>
              <a:srgbClr val="202020"/>
            </a:solidFill>
            <a:ln w="0">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9" name="Rectangle 18"/>
            <p:cNvSpPr>
              <a:spLocks noChangeArrowheads="1"/>
            </p:cNvSpPr>
            <p:nvPr/>
          </p:nvSpPr>
          <p:spPr bwMode="auto">
            <a:xfrm>
              <a:off x="4758" y="2830"/>
              <a:ext cx="421" cy="255"/>
            </a:xfrm>
            <a:prstGeom prst="rect">
              <a:avLst/>
            </a:prstGeom>
            <a:solidFill>
              <a:srgbClr val="EB6600"/>
            </a:solidFill>
            <a:ln w="0">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0" name="Rectangle 19"/>
            <p:cNvSpPr>
              <a:spLocks noChangeArrowheads="1"/>
            </p:cNvSpPr>
            <p:nvPr/>
          </p:nvSpPr>
          <p:spPr bwMode="auto">
            <a:xfrm>
              <a:off x="6162" y="2830"/>
              <a:ext cx="421" cy="309"/>
            </a:xfrm>
            <a:prstGeom prst="rect">
              <a:avLst/>
            </a:prstGeom>
            <a:solidFill>
              <a:srgbClr val="EB6600"/>
            </a:solidFill>
            <a:ln w="0">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1" name="Rectangle 20"/>
            <p:cNvSpPr>
              <a:spLocks noChangeArrowheads="1"/>
            </p:cNvSpPr>
            <p:nvPr/>
          </p:nvSpPr>
          <p:spPr bwMode="auto">
            <a:xfrm>
              <a:off x="1954" y="2279"/>
              <a:ext cx="417" cy="551"/>
            </a:xfrm>
            <a:prstGeom prst="rect">
              <a:avLst/>
            </a:prstGeom>
            <a:solidFill>
              <a:srgbClr val="EB6600"/>
            </a:solidFill>
            <a:ln w="0">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2" name="Rectangle 21"/>
            <p:cNvSpPr>
              <a:spLocks noChangeArrowheads="1"/>
            </p:cNvSpPr>
            <p:nvPr/>
          </p:nvSpPr>
          <p:spPr bwMode="auto">
            <a:xfrm>
              <a:off x="3354" y="2830"/>
              <a:ext cx="421" cy="226"/>
            </a:xfrm>
            <a:prstGeom prst="rect">
              <a:avLst/>
            </a:prstGeom>
            <a:solidFill>
              <a:srgbClr val="EB6600"/>
            </a:solidFill>
            <a:ln w="0">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3" name="Rectangle 22"/>
            <p:cNvSpPr>
              <a:spLocks noChangeArrowheads="1"/>
            </p:cNvSpPr>
            <p:nvPr/>
          </p:nvSpPr>
          <p:spPr bwMode="auto">
            <a:xfrm>
              <a:off x="4470" y="1767"/>
              <a:ext cx="16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7.7</a:t>
              </a:r>
              <a:endParaRPr lang="en-US" altLang="en-US" sz="1900">
                <a:solidFill>
                  <a:prstClr val="black"/>
                </a:solidFill>
              </a:endParaRPr>
            </a:p>
          </p:txBody>
        </p:sp>
        <p:sp>
          <p:nvSpPr>
            <p:cNvPr id="84" name="Rectangle 23"/>
            <p:cNvSpPr>
              <a:spLocks noChangeArrowheads="1"/>
            </p:cNvSpPr>
            <p:nvPr/>
          </p:nvSpPr>
          <p:spPr bwMode="auto">
            <a:xfrm>
              <a:off x="5870" y="1850"/>
              <a:ext cx="16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7.0</a:t>
              </a:r>
              <a:endParaRPr lang="en-US" altLang="en-US" sz="1900">
                <a:solidFill>
                  <a:prstClr val="black"/>
                </a:solidFill>
              </a:endParaRPr>
            </a:p>
          </p:txBody>
        </p:sp>
        <p:sp>
          <p:nvSpPr>
            <p:cNvPr id="85" name="Rectangle 24"/>
            <p:cNvSpPr>
              <a:spLocks noChangeArrowheads="1"/>
            </p:cNvSpPr>
            <p:nvPr/>
          </p:nvSpPr>
          <p:spPr bwMode="auto">
            <a:xfrm>
              <a:off x="1630" y="626"/>
              <a:ext cx="236"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17.6</a:t>
              </a:r>
              <a:endParaRPr lang="en-US" altLang="en-US" sz="1900">
                <a:solidFill>
                  <a:prstClr val="black"/>
                </a:solidFill>
              </a:endParaRPr>
            </a:p>
          </p:txBody>
        </p:sp>
        <p:sp>
          <p:nvSpPr>
            <p:cNvPr id="86" name="Rectangle 25"/>
            <p:cNvSpPr>
              <a:spLocks noChangeArrowheads="1"/>
            </p:cNvSpPr>
            <p:nvPr/>
          </p:nvSpPr>
          <p:spPr bwMode="auto">
            <a:xfrm>
              <a:off x="3034" y="1497"/>
              <a:ext cx="236"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10.0</a:t>
              </a:r>
              <a:endParaRPr lang="en-US" altLang="en-US" sz="1900">
                <a:solidFill>
                  <a:prstClr val="black"/>
                </a:solidFill>
              </a:endParaRPr>
            </a:p>
          </p:txBody>
        </p:sp>
        <p:sp>
          <p:nvSpPr>
            <p:cNvPr id="88" name="Rectangle 26"/>
            <p:cNvSpPr>
              <a:spLocks noChangeArrowheads="1"/>
            </p:cNvSpPr>
            <p:nvPr/>
          </p:nvSpPr>
          <p:spPr bwMode="auto">
            <a:xfrm>
              <a:off x="4866" y="2653"/>
              <a:ext cx="20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-2.2</a:t>
              </a:r>
              <a:endParaRPr lang="en-US" altLang="en-US" sz="1900">
                <a:solidFill>
                  <a:prstClr val="black"/>
                </a:solidFill>
              </a:endParaRPr>
            </a:p>
          </p:txBody>
        </p:sp>
        <p:sp>
          <p:nvSpPr>
            <p:cNvPr id="89" name="Rectangle 27"/>
            <p:cNvSpPr>
              <a:spLocks noChangeArrowheads="1"/>
            </p:cNvSpPr>
            <p:nvPr/>
          </p:nvSpPr>
          <p:spPr bwMode="auto">
            <a:xfrm>
              <a:off x="6270" y="2653"/>
              <a:ext cx="20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-2.7</a:t>
              </a:r>
              <a:endParaRPr lang="en-US" altLang="en-US" sz="1900">
                <a:solidFill>
                  <a:prstClr val="black"/>
                </a:solidFill>
              </a:endParaRPr>
            </a:p>
          </p:txBody>
        </p:sp>
        <p:sp>
          <p:nvSpPr>
            <p:cNvPr id="90" name="Rectangle 28"/>
            <p:cNvSpPr>
              <a:spLocks noChangeArrowheads="1"/>
            </p:cNvSpPr>
            <p:nvPr/>
          </p:nvSpPr>
          <p:spPr bwMode="auto">
            <a:xfrm>
              <a:off x="2083" y="2102"/>
              <a:ext cx="16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4.8</a:t>
              </a:r>
              <a:endParaRPr lang="en-US" altLang="en-US" sz="1900">
                <a:solidFill>
                  <a:prstClr val="black"/>
                </a:solidFill>
              </a:endParaRPr>
            </a:p>
          </p:txBody>
        </p:sp>
        <p:sp>
          <p:nvSpPr>
            <p:cNvPr id="91" name="Rectangle 29"/>
            <p:cNvSpPr>
              <a:spLocks noChangeArrowheads="1"/>
            </p:cNvSpPr>
            <p:nvPr/>
          </p:nvSpPr>
          <p:spPr bwMode="auto">
            <a:xfrm>
              <a:off x="3466" y="2653"/>
              <a:ext cx="20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-2.0</a:t>
              </a:r>
              <a:endParaRPr lang="en-US" altLang="en-US" sz="1900">
                <a:solidFill>
                  <a:prstClr val="black"/>
                </a:solidFill>
              </a:endParaRPr>
            </a:p>
          </p:txBody>
        </p:sp>
        <p:sp>
          <p:nvSpPr>
            <p:cNvPr id="92" name="Line 30"/>
            <p:cNvSpPr>
              <a:spLocks noChangeShapeType="1"/>
            </p:cNvSpPr>
            <p:nvPr/>
          </p:nvSpPr>
          <p:spPr bwMode="auto">
            <a:xfrm flipV="1">
              <a:off x="1435" y="425"/>
              <a:ext cx="0" cy="307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3" name="Line 31"/>
            <p:cNvSpPr>
              <a:spLocks noChangeShapeType="1"/>
            </p:cNvSpPr>
            <p:nvPr/>
          </p:nvSpPr>
          <p:spPr bwMode="auto">
            <a:xfrm flipH="1">
              <a:off x="1378" y="3406"/>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4" name="Rectangle 32"/>
            <p:cNvSpPr>
              <a:spLocks noChangeArrowheads="1"/>
            </p:cNvSpPr>
            <p:nvPr/>
          </p:nvSpPr>
          <p:spPr bwMode="auto">
            <a:xfrm rot="16200000">
              <a:off x="1201" y="3277"/>
              <a:ext cx="13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-5</a:t>
              </a:r>
              <a:endParaRPr lang="en-US" altLang="en-US" sz="1900">
                <a:solidFill>
                  <a:prstClr val="black"/>
                </a:solidFill>
              </a:endParaRPr>
            </a:p>
          </p:txBody>
        </p:sp>
        <p:sp>
          <p:nvSpPr>
            <p:cNvPr id="95" name="Line 33"/>
            <p:cNvSpPr>
              <a:spLocks noChangeShapeType="1"/>
            </p:cNvSpPr>
            <p:nvPr/>
          </p:nvSpPr>
          <p:spPr bwMode="auto">
            <a:xfrm flipH="1">
              <a:off x="1378" y="283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88" name="Rectangle 34"/>
            <p:cNvSpPr>
              <a:spLocks noChangeArrowheads="1"/>
            </p:cNvSpPr>
            <p:nvPr/>
          </p:nvSpPr>
          <p:spPr bwMode="auto">
            <a:xfrm rot="16200000">
              <a:off x="1227" y="2700"/>
              <a:ext cx="8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0</a:t>
              </a:r>
              <a:endParaRPr lang="en-US" altLang="en-US" sz="1900">
                <a:solidFill>
                  <a:prstClr val="black"/>
                </a:solidFill>
              </a:endParaRPr>
            </a:p>
          </p:txBody>
        </p:sp>
        <p:sp>
          <p:nvSpPr>
            <p:cNvPr id="289" name="Line 35"/>
            <p:cNvSpPr>
              <a:spLocks noChangeShapeType="1"/>
            </p:cNvSpPr>
            <p:nvPr/>
          </p:nvSpPr>
          <p:spPr bwMode="auto">
            <a:xfrm flipH="1">
              <a:off x="1378" y="225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90" name="Rectangle 36"/>
            <p:cNvSpPr>
              <a:spLocks noChangeArrowheads="1"/>
            </p:cNvSpPr>
            <p:nvPr/>
          </p:nvSpPr>
          <p:spPr bwMode="auto">
            <a:xfrm rot="16200000">
              <a:off x="1227" y="2122"/>
              <a:ext cx="8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5</a:t>
              </a:r>
              <a:endParaRPr lang="en-US" altLang="en-US" sz="1900">
                <a:solidFill>
                  <a:prstClr val="black"/>
                </a:solidFill>
              </a:endParaRPr>
            </a:p>
          </p:txBody>
        </p:sp>
        <p:sp>
          <p:nvSpPr>
            <p:cNvPr id="291" name="Line 37"/>
            <p:cNvSpPr>
              <a:spLocks noChangeShapeType="1"/>
            </p:cNvSpPr>
            <p:nvPr/>
          </p:nvSpPr>
          <p:spPr bwMode="auto">
            <a:xfrm flipH="1">
              <a:off x="1378" y="167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92" name="Rectangle 38"/>
            <p:cNvSpPr>
              <a:spLocks noChangeArrowheads="1"/>
            </p:cNvSpPr>
            <p:nvPr/>
          </p:nvSpPr>
          <p:spPr bwMode="auto">
            <a:xfrm rot="16200000">
              <a:off x="1185" y="1547"/>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10</a:t>
              </a:r>
              <a:endParaRPr lang="en-US" altLang="en-US" sz="1900">
                <a:solidFill>
                  <a:prstClr val="black"/>
                </a:solidFill>
              </a:endParaRPr>
            </a:p>
          </p:txBody>
        </p:sp>
        <p:sp>
          <p:nvSpPr>
            <p:cNvPr id="293" name="Line 39"/>
            <p:cNvSpPr>
              <a:spLocks noChangeShapeType="1"/>
            </p:cNvSpPr>
            <p:nvPr/>
          </p:nvSpPr>
          <p:spPr bwMode="auto">
            <a:xfrm flipH="1">
              <a:off x="1378" y="109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94" name="Rectangle 40"/>
            <p:cNvSpPr>
              <a:spLocks noChangeArrowheads="1"/>
            </p:cNvSpPr>
            <p:nvPr/>
          </p:nvSpPr>
          <p:spPr bwMode="auto">
            <a:xfrm rot="16200000">
              <a:off x="1185" y="971"/>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15</a:t>
              </a:r>
              <a:endParaRPr lang="en-US" altLang="en-US" sz="1900">
                <a:solidFill>
                  <a:prstClr val="black"/>
                </a:solidFill>
              </a:endParaRPr>
            </a:p>
          </p:txBody>
        </p:sp>
        <p:sp>
          <p:nvSpPr>
            <p:cNvPr id="295" name="Line 41"/>
            <p:cNvSpPr>
              <a:spLocks noChangeShapeType="1"/>
            </p:cNvSpPr>
            <p:nvPr/>
          </p:nvSpPr>
          <p:spPr bwMode="auto">
            <a:xfrm flipH="1">
              <a:off x="1378" y="51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96" name="Rectangle 42"/>
            <p:cNvSpPr>
              <a:spLocks noChangeArrowheads="1"/>
            </p:cNvSpPr>
            <p:nvPr/>
          </p:nvSpPr>
          <p:spPr bwMode="auto">
            <a:xfrm rot="16200000">
              <a:off x="1185" y="392"/>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20</a:t>
              </a:r>
              <a:endParaRPr lang="en-US" altLang="en-US" sz="1900">
                <a:solidFill>
                  <a:prstClr val="black"/>
                </a:solidFill>
              </a:endParaRPr>
            </a:p>
          </p:txBody>
        </p:sp>
        <p:sp>
          <p:nvSpPr>
            <p:cNvPr id="297" name="Rectangle 43"/>
            <p:cNvSpPr>
              <a:spLocks noChangeArrowheads="1"/>
            </p:cNvSpPr>
            <p:nvPr/>
          </p:nvSpPr>
          <p:spPr bwMode="auto">
            <a:xfrm rot="16200000">
              <a:off x="-420" y="1827"/>
              <a:ext cx="2959"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dirty="0">
                  <a:solidFill>
                    <a:srgbClr val="000000"/>
                  </a:solidFill>
                </a:rPr>
                <a:t>Mean Rank of Whites Minus Black Children</a:t>
              </a:r>
              <a:endParaRPr lang="en-US" altLang="en-US" sz="1900" dirty="0">
                <a:solidFill>
                  <a:prstClr val="black"/>
                </a:solidFill>
              </a:endParaRPr>
            </a:p>
          </p:txBody>
        </p:sp>
        <p:sp>
          <p:nvSpPr>
            <p:cNvPr id="298" name="Line 44"/>
            <p:cNvSpPr>
              <a:spLocks noChangeShapeType="1"/>
            </p:cNvSpPr>
            <p:nvPr/>
          </p:nvSpPr>
          <p:spPr bwMode="auto">
            <a:xfrm>
              <a:off x="1435" y="3503"/>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99" name="Line 45"/>
            <p:cNvSpPr>
              <a:spLocks noChangeShapeType="1"/>
            </p:cNvSpPr>
            <p:nvPr/>
          </p:nvSpPr>
          <p:spPr bwMode="auto">
            <a:xfrm>
              <a:off x="1954" y="3503"/>
              <a:ext cx="0" cy="5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00" name="Rectangle 46"/>
            <p:cNvSpPr>
              <a:spLocks noChangeArrowheads="1"/>
            </p:cNvSpPr>
            <p:nvPr/>
          </p:nvSpPr>
          <p:spPr bwMode="auto">
            <a:xfrm>
              <a:off x="1817" y="3593"/>
              <a:ext cx="291"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None</a:t>
              </a:r>
              <a:endParaRPr lang="en-US" altLang="en-US" sz="1900">
                <a:solidFill>
                  <a:prstClr val="black"/>
                </a:solidFill>
              </a:endParaRPr>
            </a:p>
          </p:txBody>
        </p:sp>
        <p:sp>
          <p:nvSpPr>
            <p:cNvPr id="301" name="Line 47"/>
            <p:cNvSpPr>
              <a:spLocks noChangeShapeType="1"/>
            </p:cNvSpPr>
            <p:nvPr/>
          </p:nvSpPr>
          <p:spPr bwMode="auto">
            <a:xfrm>
              <a:off x="3354" y="3503"/>
              <a:ext cx="0" cy="5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02" name="Rectangle 48"/>
            <p:cNvSpPr>
              <a:spLocks noChangeArrowheads="1"/>
            </p:cNvSpPr>
            <p:nvPr/>
          </p:nvSpPr>
          <p:spPr bwMode="auto">
            <a:xfrm>
              <a:off x="3138" y="3593"/>
              <a:ext cx="444"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Par. Inc.</a:t>
              </a:r>
              <a:endParaRPr lang="en-US" altLang="en-US" sz="1900">
                <a:solidFill>
                  <a:prstClr val="black"/>
                </a:solidFill>
              </a:endParaRPr>
            </a:p>
          </p:txBody>
        </p:sp>
        <p:sp>
          <p:nvSpPr>
            <p:cNvPr id="303" name="Rectangle 49"/>
            <p:cNvSpPr>
              <a:spLocks noChangeArrowheads="1"/>
            </p:cNvSpPr>
            <p:nvPr/>
          </p:nvSpPr>
          <p:spPr bwMode="auto">
            <a:xfrm>
              <a:off x="3224" y="3712"/>
              <a:ext cx="274"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p=25</a:t>
              </a:r>
              <a:endParaRPr lang="en-US" altLang="en-US" sz="1900">
                <a:solidFill>
                  <a:prstClr val="black"/>
                </a:solidFill>
              </a:endParaRPr>
            </a:p>
          </p:txBody>
        </p:sp>
        <p:sp>
          <p:nvSpPr>
            <p:cNvPr id="304" name="Line 50"/>
            <p:cNvSpPr>
              <a:spLocks noChangeShapeType="1"/>
            </p:cNvSpPr>
            <p:nvPr/>
          </p:nvSpPr>
          <p:spPr bwMode="auto">
            <a:xfrm>
              <a:off x="4758" y="3503"/>
              <a:ext cx="0" cy="5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06" name="Rectangle 52"/>
            <p:cNvSpPr>
              <a:spLocks noChangeArrowheads="1"/>
            </p:cNvSpPr>
            <p:nvPr/>
          </p:nvSpPr>
          <p:spPr bwMode="auto">
            <a:xfrm>
              <a:off x="4524" y="3712"/>
              <a:ext cx="477"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Par. Inc. </a:t>
              </a:r>
              <a:endParaRPr lang="en-US" altLang="en-US" sz="1900">
                <a:solidFill>
                  <a:prstClr val="black"/>
                </a:solidFill>
              </a:endParaRPr>
            </a:p>
          </p:txBody>
        </p:sp>
        <p:sp>
          <p:nvSpPr>
            <p:cNvPr id="308" name="Rectangle 53"/>
            <p:cNvSpPr>
              <a:spLocks noChangeArrowheads="1"/>
            </p:cNvSpPr>
            <p:nvPr/>
          </p:nvSpPr>
          <p:spPr bwMode="auto">
            <a:xfrm>
              <a:off x="4628" y="3830"/>
              <a:ext cx="274"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p=25</a:t>
              </a:r>
              <a:endParaRPr lang="en-US" altLang="en-US" sz="1900">
                <a:solidFill>
                  <a:prstClr val="black"/>
                </a:solidFill>
              </a:endParaRPr>
            </a:p>
          </p:txBody>
        </p:sp>
        <p:sp>
          <p:nvSpPr>
            <p:cNvPr id="309" name="Line 54"/>
            <p:cNvSpPr>
              <a:spLocks noChangeShapeType="1"/>
            </p:cNvSpPr>
            <p:nvPr/>
          </p:nvSpPr>
          <p:spPr bwMode="auto">
            <a:xfrm>
              <a:off x="6162" y="3503"/>
              <a:ext cx="0" cy="5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11" name="Rectangle 56"/>
            <p:cNvSpPr>
              <a:spLocks noChangeArrowheads="1"/>
            </p:cNvSpPr>
            <p:nvPr/>
          </p:nvSpPr>
          <p:spPr bwMode="auto">
            <a:xfrm>
              <a:off x="5928" y="3712"/>
              <a:ext cx="477"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Par. Inc. </a:t>
              </a:r>
              <a:endParaRPr lang="en-US" altLang="en-US" sz="1900">
                <a:solidFill>
                  <a:prstClr val="black"/>
                </a:solidFill>
              </a:endParaRPr>
            </a:p>
          </p:txBody>
        </p:sp>
        <p:sp>
          <p:nvSpPr>
            <p:cNvPr id="312" name="Rectangle 57"/>
            <p:cNvSpPr>
              <a:spLocks noChangeArrowheads="1"/>
            </p:cNvSpPr>
            <p:nvPr/>
          </p:nvSpPr>
          <p:spPr bwMode="auto">
            <a:xfrm>
              <a:off x="6032" y="3830"/>
              <a:ext cx="274"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p=25</a:t>
              </a:r>
              <a:endParaRPr lang="en-US" altLang="en-US" sz="1900">
                <a:solidFill>
                  <a:prstClr val="black"/>
                </a:solidFill>
              </a:endParaRPr>
            </a:p>
          </p:txBody>
        </p:sp>
        <p:sp>
          <p:nvSpPr>
            <p:cNvPr id="313" name="Rectangle 58"/>
            <p:cNvSpPr>
              <a:spLocks noChangeArrowheads="1"/>
            </p:cNvSpPr>
            <p:nvPr/>
          </p:nvSpPr>
          <p:spPr bwMode="auto">
            <a:xfrm>
              <a:off x="4034" y="3993"/>
              <a:ext cx="4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 </a:t>
              </a:r>
              <a:endParaRPr lang="en-US" altLang="en-US" sz="1900">
                <a:solidFill>
                  <a:prstClr val="black"/>
                </a:solidFill>
              </a:endParaRPr>
            </a:p>
          </p:txBody>
        </p:sp>
        <p:sp>
          <p:nvSpPr>
            <p:cNvPr id="314" name="Rectangle 59"/>
            <p:cNvSpPr>
              <a:spLocks noChangeArrowheads="1"/>
            </p:cNvSpPr>
            <p:nvPr/>
          </p:nvSpPr>
          <p:spPr bwMode="auto">
            <a:xfrm>
              <a:off x="5424" y="576"/>
              <a:ext cx="1202"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15" name="Rectangle 60"/>
            <p:cNvSpPr>
              <a:spLocks noChangeArrowheads="1"/>
            </p:cNvSpPr>
            <p:nvPr/>
          </p:nvSpPr>
          <p:spPr bwMode="auto">
            <a:xfrm>
              <a:off x="5435" y="590"/>
              <a:ext cx="561" cy="148"/>
            </a:xfrm>
            <a:prstGeom prst="rect">
              <a:avLst/>
            </a:prstGeom>
            <a:solidFill>
              <a:srgbClr val="202020"/>
            </a:solidFill>
            <a:ln w="0">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16" name="Rectangle 61"/>
            <p:cNvSpPr>
              <a:spLocks noChangeArrowheads="1"/>
            </p:cNvSpPr>
            <p:nvPr/>
          </p:nvSpPr>
          <p:spPr bwMode="auto">
            <a:xfrm>
              <a:off x="5435" y="799"/>
              <a:ext cx="561" cy="148"/>
            </a:xfrm>
            <a:prstGeom prst="rect">
              <a:avLst/>
            </a:prstGeom>
            <a:solidFill>
              <a:srgbClr val="EB6600"/>
            </a:solidFill>
            <a:ln w="0">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17" name="Rectangle 62"/>
            <p:cNvSpPr>
              <a:spLocks noChangeArrowheads="1"/>
            </p:cNvSpPr>
            <p:nvPr/>
          </p:nvSpPr>
          <p:spPr bwMode="auto">
            <a:xfrm>
              <a:off x="6086" y="587"/>
              <a:ext cx="334"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Male</a:t>
              </a:r>
              <a:endParaRPr lang="en-US" altLang="en-US" sz="1900">
                <a:solidFill>
                  <a:prstClr val="black"/>
                </a:solidFill>
              </a:endParaRPr>
            </a:p>
          </p:txBody>
        </p:sp>
        <p:sp>
          <p:nvSpPr>
            <p:cNvPr id="318" name="Rectangle 63"/>
            <p:cNvSpPr>
              <a:spLocks noChangeArrowheads="1"/>
            </p:cNvSpPr>
            <p:nvPr/>
          </p:nvSpPr>
          <p:spPr bwMode="auto">
            <a:xfrm>
              <a:off x="6086" y="796"/>
              <a:ext cx="514"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Female</a:t>
              </a:r>
              <a:endParaRPr lang="en-US" altLang="en-US" sz="1900">
                <a:solidFill>
                  <a:prstClr val="black"/>
                </a:solidFill>
              </a:endParaRPr>
            </a:p>
          </p:txBody>
        </p:sp>
        <p:sp>
          <p:nvSpPr>
            <p:cNvPr id="319" name="Rectangle 64"/>
            <p:cNvSpPr>
              <a:spLocks noChangeArrowheads="1"/>
            </p:cNvSpPr>
            <p:nvPr/>
          </p:nvSpPr>
          <p:spPr bwMode="auto">
            <a:xfrm>
              <a:off x="4024" y="130"/>
              <a:ext cx="70" cy="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3100">
                  <a:solidFill>
                    <a:srgbClr val="1E2D53"/>
                  </a:solidFill>
                </a:rPr>
                <a:t> </a:t>
              </a:r>
              <a:endParaRPr lang="en-US" altLang="en-US" sz="1900">
                <a:solidFill>
                  <a:prstClr val="black"/>
                </a:solidFill>
              </a:endParaRPr>
            </a:p>
          </p:txBody>
        </p:sp>
      </p:grpSp>
      <p:sp>
        <p:nvSpPr>
          <p:cNvPr id="87" name="Rectangle 86"/>
          <p:cNvSpPr>
            <a:spLocks noChangeArrowheads="1"/>
          </p:cNvSpPr>
          <p:nvPr/>
        </p:nvSpPr>
        <p:spPr bwMode="auto">
          <a:xfrm>
            <a:off x="1219131" y="5695955"/>
            <a:ext cx="977832"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defRPr/>
            </a:pPr>
            <a:r>
              <a:rPr lang="en-US" altLang="en-US" sz="1900" dirty="0">
                <a:solidFill>
                  <a:srgbClr val="000000"/>
                </a:solidFill>
              </a:rPr>
              <a:t>Controls:</a:t>
            </a:r>
            <a:endParaRPr lang="en-US" altLang="en-US" sz="1900" dirty="0">
              <a:solidFill>
                <a:prstClr val="black"/>
              </a:solidFill>
            </a:endParaRPr>
          </a:p>
        </p:txBody>
      </p:sp>
      <p:sp>
        <p:nvSpPr>
          <p:cNvPr id="135" name="TextBox 92"/>
          <p:cNvSpPr txBox="1"/>
          <p:nvPr/>
        </p:nvSpPr>
        <p:spPr>
          <a:xfrm>
            <a:off x="1549534" y="87907"/>
            <a:ext cx="9143867" cy="677104"/>
          </a:xfrm>
          <a:prstGeom prst="rect">
            <a:avLst/>
          </a:prstGeom>
          <a:noFill/>
        </p:spPr>
        <p:txBody>
          <a:bodyPr wrap="square" lIns="91344" tIns="45718" rIns="91344" bIns="45718" rtlCol="0">
            <a:spAutoFit/>
          </a:bodyPr>
          <a:lstStyle/>
          <a:p>
            <a:pPr algn="ctr" defTabSz="913312">
              <a:defRPr/>
            </a:pPr>
            <a:r>
              <a:rPr lang="en-US" sz="1900" b="1" kern="0" dirty="0">
                <a:solidFill>
                  <a:srgbClr val="1E2D53"/>
                </a:solidFill>
                <a:latin typeface="Arial"/>
                <a:cs typeface="Arial"/>
              </a:rPr>
              <a:t>Black-White Gaps within Neighborhoods by </a:t>
            </a:r>
            <a:r>
              <a:rPr lang="en-US" sz="1900" b="1" kern="0" dirty="0" smtClean="0">
                <a:solidFill>
                  <a:srgbClr val="1E2D53"/>
                </a:solidFill>
                <a:latin typeface="Arial"/>
                <a:cs typeface="Arial"/>
              </a:rPr>
              <a:t>Gender</a:t>
            </a:r>
          </a:p>
          <a:p>
            <a:pPr algn="ctr" defTabSz="913312">
              <a:defRPr/>
            </a:pPr>
            <a:r>
              <a:rPr lang="en-US" sz="1900" kern="0" dirty="0" smtClean="0">
                <a:solidFill>
                  <a:srgbClr val="1E2D53"/>
                </a:solidFill>
                <a:latin typeface="Arial"/>
                <a:cs typeface="Arial"/>
              </a:rPr>
              <a:t>Children with Parents at 25</a:t>
            </a:r>
            <a:r>
              <a:rPr lang="en-US" sz="1900" kern="0" baseline="30000" dirty="0" smtClean="0">
                <a:solidFill>
                  <a:srgbClr val="1E2D53"/>
                </a:solidFill>
                <a:latin typeface="Arial"/>
                <a:cs typeface="Arial"/>
              </a:rPr>
              <a:t>th</a:t>
            </a:r>
            <a:r>
              <a:rPr lang="en-US" sz="1900" kern="0" dirty="0" smtClean="0">
                <a:solidFill>
                  <a:srgbClr val="1E2D53"/>
                </a:solidFill>
                <a:latin typeface="Arial"/>
                <a:cs typeface="Arial"/>
              </a:rPr>
              <a:t> Percentile</a:t>
            </a:r>
            <a:endParaRPr lang="en-US" sz="1900" kern="0" dirty="0">
              <a:solidFill>
                <a:srgbClr val="1E2D53"/>
              </a:solidFill>
              <a:latin typeface="Arial"/>
              <a:cs typeface="Arial"/>
            </a:endParaRPr>
          </a:p>
        </p:txBody>
      </p:sp>
      <p:sp>
        <p:nvSpPr>
          <p:cNvPr id="159" name="Rectangle 51"/>
          <p:cNvSpPr>
            <a:spLocks noChangeArrowheads="1"/>
          </p:cNvSpPr>
          <p:nvPr/>
        </p:nvSpPr>
        <p:spPr bwMode="auto">
          <a:xfrm>
            <a:off x="7007225" y="5703891"/>
            <a:ext cx="1147763"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dirty="0">
                <a:solidFill>
                  <a:srgbClr val="000000"/>
                </a:solidFill>
              </a:rPr>
              <a:t>Same Tract +</a:t>
            </a:r>
            <a:endParaRPr lang="en-US" altLang="en-US" sz="1900" dirty="0">
              <a:solidFill>
                <a:prstClr val="black"/>
              </a:solidFill>
            </a:endParaRPr>
          </a:p>
        </p:txBody>
      </p:sp>
      <p:sp>
        <p:nvSpPr>
          <p:cNvPr id="160" name="Rectangle 55"/>
          <p:cNvSpPr>
            <a:spLocks noChangeArrowheads="1"/>
          </p:cNvSpPr>
          <p:nvPr/>
        </p:nvSpPr>
        <p:spPr bwMode="auto">
          <a:xfrm>
            <a:off x="9190865" y="5703888"/>
            <a:ext cx="119263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dirty="0">
                <a:solidFill>
                  <a:srgbClr val="000000"/>
                </a:solidFill>
              </a:rPr>
              <a:t>Same Block +</a:t>
            </a:r>
            <a:endParaRPr lang="en-US" altLang="en-US" sz="1900" dirty="0">
              <a:solidFill>
                <a:prstClr val="black"/>
              </a:solidFill>
            </a:endParaRPr>
          </a:p>
        </p:txBody>
      </p:sp>
    </p:spTree>
    <p:extLst>
      <p:ext uri="{BB962C8B-B14F-4D97-AF65-F5344CB8AC3E}">
        <p14:creationId xmlns:p14="http://schemas.microsoft.com/office/powerpoint/2010/main" val="3299671068"/>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1374777" y="-6350"/>
            <a:ext cx="9442451" cy="6870700"/>
            <a:chOff x="866" y="-4"/>
            <a:chExt cx="5948" cy="4328"/>
          </a:xfrm>
        </p:grpSpPr>
        <p:sp>
          <p:nvSpPr>
            <p:cNvPr id="5"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 name="Rectangle 6"/>
            <p:cNvSpPr>
              <a:spLocks noChangeArrowheads="1"/>
            </p:cNvSpPr>
            <p:nvPr/>
          </p:nvSpPr>
          <p:spPr bwMode="auto">
            <a:xfrm>
              <a:off x="870" y="4"/>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 name="Rectangle 7"/>
            <p:cNvSpPr>
              <a:spLocks noChangeArrowheads="1"/>
            </p:cNvSpPr>
            <p:nvPr/>
          </p:nvSpPr>
          <p:spPr bwMode="auto">
            <a:xfrm>
              <a:off x="1435" y="425"/>
              <a:ext cx="5242" cy="3078"/>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 name="Line 8"/>
            <p:cNvSpPr>
              <a:spLocks noChangeShapeType="1"/>
            </p:cNvSpPr>
            <p:nvPr/>
          </p:nvSpPr>
          <p:spPr bwMode="auto">
            <a:xfrm>
              <a:off x="1435" y="3406"/>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 name="Line 9"/>
            <p:cNvSpPr>
              <a:spLocks noChangeShapeType="1"/>
            </p:cNvSpPr>
            <p:nvPr/>
          </p:nvSpPr>
          <p:spPr bwMode="auto">
            <a:xfrm>
              <a:off x="1435" y="283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1" name="Line 10"/>
            <p:cNvSpPr>
              <a:spLocks noChangeShapeType="1"/>
            </p:cNvSpPr>
            <p:nvPr/>
          </p:nvSpPr>
          <p:spPr bwMode="auto">
            <a:xfrm>
              <a:off x="1435" y="225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2" name="Line 11"/>
            <p:cNvSpPr>
              <a:spLocks noChangeShapeType="1"/>
            </p:cNvSpPr>
            <p:nvPr/>
          </p:nvSpPr>
          <p:spPr bwMode="auto">
            <a:xfrm>
              <a:off x="1435" y="167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3" name="Line 12"/>
            <p:cNvSpPr>
              <a:spLocks noChangeShapeType="1"/>
            </p:cNvSpPr>
            <p:nvPr/>
          </p:nvSpPr>
          <p:spPr bwMode="auto">
            <a:xfrm>
              <a:off x="1435" y="109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 name="Line 13"/>
            <p:cNvSpPr>
              <a:spLocks noChangeShapeType="1"/>
            </p:cNvSpPr>
            <p:nvPr/>
          </p:nvSpPr>
          <p:spPr bwMode="auto">
            <a:xfrm>
              <a:off x="1435" y="51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5" name="Rectangle 14"/>
            <p:cNvSpPr>
              <a:spLocks noChangeArrowheads="1"/>
            </p:cNvSpPr>
            <p:nvPr/>
          </p:nvSpPr>
          <p:spPr bwMode="auto">
            <a:xfrm>
              <a:off x="4337" y="1796"/>
              <a:ext cx="421" cy="1034"/>
            </a:xfrm>
            <a:prstGeom prst="rect">
              <a:avLst/>
            </a:prstGeom>
            <a:solidFill>
              <a:srgbClr val="202020"/>
            </a:solidFill>
            <a:ln w="0">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6" name="Rectangle 15"/>
            <p:cNvSpPr>
              <a:spLocks noChangeArrowheads="1"/>
            </p:cNvSpPr>
            <p:nvPr/>
          </p:nvSpPr>
          <p:spPr bwMode="auto">
            <a:xfrm>
              <a:off x="5741" y="1912"/>
              <a:ext cx="421" cy="918"/>
            </a:xfrm>
            <a:prstGeom prst="rect">
              <a:avLst/>
            </a:prstGeom>
            <a:solidFill>
              <a:srgbClr val="202020"/>
            </a:solidFill>
            <a:ln w="0">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7" name="Rectangle 16"/>
            <p:cNvSpPr>
              <a:spLocks noChangeArrowheads="1"/>
            </p:cNvSpPr>
            <p:nvPr/>
          </p:nvSpPr>
          <p:spPr bwMode="auto">
            <a:xfrm>
              <a:off x="1532" y="799"/>
              <a:ext cx="422" cy="2031"/>
            </a:xfrm>
            <a:prstGeom prst="rect">
              <a:avLst/>
            </a:prstGeom>
            <a:solidFill>
              <a:srgbClr val="202020"/>
            </a:solidFill>
            <a:ln w="0">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8" name="Rectangle 17"/>
            <p:cNvSpPr>
              <a:spLocks noChangeArrowheads="1"/>
            </p:cNvSpPr>
            <p:nvPr/>
          </p:nvSpPr>
          <p:spPr bwMode="auto">
            <a:xfrm>
              <a:off x="2933" y="1476"/>
              <a:ext cx="421" cy="1354"/>
            </a:xfrm>
            <a:prstGeom prst="rect">
              <a:avLst/>
            </a:prstGeom>
            <a:solidFill>
              <a:srgbClr val="202020"/>
            </a:solidFill>
            <a:ln w="0">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9" name="Rectangle 18"/>
            <p:cNvSpPr>
              <a:spLocks noChangeArrowheads="1"/>
            </p:cNvSpPr>
            <p:nvPr/>
          </p:nvSpPr>
          <p:spPr bwMode="auto">
            <a:xfrm>
              <a:off x="4758" y="2830"/>
              <a:ext cx="421" cy="198"/>
            </a:xfrm>
            <a:prstGeom prst="rect">
              <a:avLst/>
            </a:prstGeom>
            <a:solidFill>
              <a:srgbClr val="EB6600"/>
            </a:solidFill>
            <a:ln w="0">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0" name="Rectangle 19"/>
            <p:cNvSpPr>
              <a:spLocks noChangeArrowheads="1"/>
            </p:cNvSpPr>
            <p:nvPr/>
          </p:nvSpPr>
          <p:spPr bwMode="auto">
            <a:xfrm>
              <a:off x="6162" y="2830"/>
              <a:ext cx="421" cy="295"/>
            </a:xfrm>
            <a:prstGeom prst="rect">
              <a:avLst/>
            </a:prstGeom>
            <a:solidFill>
              <a:srgbClr val="EB6600"/>
            </a:solidFill>
            <a:ln w="0">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1" name="Rectangle 20"/>
            <p:cNvSpPr>
              <a:spLocks noChangeArrowheads="1"/>
            </p:cNvSpPr>
            <p:nvPr/>
          </p:nvSpPr>
          <p:spPr bwMode="auto">
            <a:xfrm>
              <a:off x="1954" y="2279"/>
              <a:ext cx="417" cy="551"/>
            </a:xfrm>
            <a:prstGeom prst="rect">
              <a:avLst/>
            </a:prstGeom>
            <a:solidFill>
              <a:srgbClr val="EB6600"/>
            </a:solidFill>
            <a:ln w="0">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2" name="Rectangle 21"/>
            <p:cNvSpPr>
              <a:spLocks noChangeArrowheads="1"/>
            </p:cNvSpPr>
            <p:nvPr/>
          </p:nvSpPr>
          <p:spPr bwMode="auto">
            <a:xfrm>
              <a:off x="3354" y="2830"/>
              <a:ext cx="421" cy="97"/>
            </a:xfrm>
            <a:prstGeom prst="rect">
              <a:avLst/>
            </a:prstGeom>
            <a:solidFill>
              <a:srgbClr val="EB6600"/>
            </a:solidFill>
            <a:ln w="0">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3" name="Rectangle 22"/>
            <p:cNvSpPr>
              <a:spLocks noChangeArrowheads="1"/>
            </p:cNvSpPr>
            <p:nvPr/>
          </p:nvSpPr>
          <p:spPr bwMode="auto">
            <a:xfrm>
              <a:off x="4470" y="1620"/>
              <a:ext cx="16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8.9</a:t>
              </a:r>
              <a:endParaRPr lang="en-US" altLang="en-US" sz="1900">
                <a:solidFill>
                  <a:prstClr val="black"/>
                </a:solidFill>
              </a:endParaRPr>
            </a:p>
          </p:txBody>
        </p:sp>
        <p:sp>
          <p:nvSpPr>
            <p:cNvPr id="24" name="Rectangle 23"/>
            <p:cNvSpPr>
              <a:spLocks noChangeArrowheads="1"/>
            </p:cNvSpPr>
            <p:nvPr/>
          </p:nvSpPr>
          <p:spPr bwMode="auto">
            <a:xfrm>
              <a:off x="5870" y="1738"/>
              <a:ext cx="16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7.9</a:t>
              </a:r>
              <a:endParaRPr lang="en-US" altLang="en-US" sz="1900">
                <a:solidFill>
                  <a:prstClr val="black"/>
                </a:solidFill>
              </a:endParaRPr>
            </a:p>
          </p:txBody>
        </p:sp>
        <p:sp>
          <p:nvSpPr>
            <p:cNvPr id="25" name="Rectangle 24"/>
            <p:cNvSpPr>
              <a:spLocks noChangeArrowheads="1"/>
            </p:cNvSpPr>
            <p:nvPr/>
          </p:nvSpPr>
          <p:spPr bwMode="auto">
            <a:xfrm>
              <a:off x="1630" y="626"/>
              <a:ext cx="236"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17.6</a:t>
              </a:r>
              <a:endParaRPr lang="en-US" altLang="en-US" sz="1900">
                <a:solidFill>
                  <a:prstClr val="black"/>
                </a:solidFill>
              </a:endParaRPr>
            </a:p>
          </p:txBody>
        </p:sp>
        <p:sp>
          <p:nvSpPr>
            <p:cNvPr id="26" name="Rectangle 25"/>
            <p:cNvSpPr>
              <a:spLocks noChangeArrowheads="1"/>
            </p:cNvSpPr>
            <p:nvPr/>
          </p:nvSpPr>
          <p:spPr bwMode="auto">
            <a:xfrm>
              <a:off x="3034" y="1303"/>
              <a:ext cx="227"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11.7</a:t>
              </a:r>
              <a:endParaRPr lang="en-US" altLang="en-US" sz="1900">
                <a:solidFill>
                  <a:prstClr val="black"/>
                </a:solidFill>
              </a:endParaRPr>
            </a:p>
          </p:txBody>
        </p:sp>
        <p:sp>
          <p:nvSpPr>
            <p:cNvPr id="27" name="Rectangle 26"/>
            <p:cNvSpPr>
              <a:spLocks noChangeArrowheads="1"/>
            </p:cNvSpPr>
            <p:nvPr/>
          </p:nvSpPr>
          <p:spPr bwMode="auto">
            <a:xfrm>
              <a:off x="4866" y="2653"/>
              <a:ext cx="20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-1.7</a:t>
              </a:r>
              <a:endParaRPr lang="en-US" altLang="en-US" sz="1900">
                <a:solidFill>
                  <a:prstClr val="black"/>
                </a:solidFill>
              </a:endParaRPr>
            </a:p>
          </p:txBody>
        </p:sp>
        <p:sp>
          <p:nvSpPr>
            <p:cNvPr id="28" name="Rectangle 27"/>
            <p:cNvSpPr>
              <a:spLocks noChangeArrowheads="1"/>
            </p:cNvSpPr>
            <p:nvPr/>
          </p:nvSpPr>
          <p:spPr bwMode="auto">
            <a:xfrm>
              <a:off x="6270" y="2653"/>
              <a:ext cx="20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-2.6</a:t>
              </a:r>
              <a:endParaRPr lang="en-US" altLang="en-US" sz="1900">
                <a:solidFill>
                  <a:prstClr val="black"/>
                </a:solidFill>
              </a:endParaRPr>
            </a:p>
          </p:txBody>
        </p:sp>
        <p:sp>
          <p:nvSpPr>
            <p:cNvPr id="29" name="Rectangle 28"/>
            <p:cNvSpPr>
              <a:spLocks noChangeArrowheads="1"/>
            </p:cNvSpPr>
            <p:nvPr/>
          </p:nvSpPr>
          <p:spPr bwMode="auto">
            <a:xfrm>
              <a:off x="2083" y="2102"/>
              <a:ext cx="16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4.8</a:t>
              </a:r>
              <a:endParaRPr lang="en-US" altLang="en-US" sz="1900">
                <a:solidFill>
                  <a:prstClr val="black"/>
                </a:solidFill>
              </a:endParaRPr>
            </a:p>
          </p:txBody>
        </p:sp>
        <p:sp>
          <p:nvSpPr>
            <p:cNvPr id="30" name="Rectangle 29"/>
            <p:cNvSpPr>
              <a:spLocks noChangeArrowheads="1"/>
            </p:cNvSpPr>
            <p:nvPr/>
          </p:nvSpPr>
          <p:spPr bwMode="auto">
            <a:xfrm>
              <a:off x="3466" y="2653"/>
              <a:ext cx="20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-0.9</a:t>
              </a:r>
              <a:endParaRPr lang="en-US" altLang="en-US" sz="1900">
                <a:solidFill>
                  <a:prstClr val="black"/>
                </a:solidFill>
              </a:endParaRPr>
            </a:p>
          </p:txBody>
        </p:sp>
        <p:sp>
          <p:nvSpPr>
            <p:cNvPr id="31" name="Line 30"/>
            <p:cNvSpPr>
              <a:spLocks noChangeShapeType="1"/>
            </p:cNvSpPr>
            <p:nvPr/>
          </p:nvSpPr>
          <p:spPr bwMode="auto">
            <a:xfrm flipV="1">
              <a:off x="1435" y="425"/>
              <a:ext cx="0" cy="307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24" name="Line 31"/>
            <p:cNvSpPr>
              <a:spLocks noChangeShapeType="1"/>
            </p:cNvSpPr>
            <p:nvPr/>
          </p:nvSpPr>
          <p:spPr bwMode="auto">
            <a:xfrm flipH="1">
              <a:off x="1378" y="3406"/>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26" name="Rectangle 32"/>
            <p:cNvSpPr>
              <a:spLocks noChangeArrowheads="1"/>
            </p:cNvSpPr>
            <p:nvPr/>
          </p:nvSpPr>
          <p:spPr bwMode="auto">
            <a:xfrm rot="16200000">
              <a:off x="1201" y="3277"/>
              <a:ext cx="13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-5</a:t>
              </a:r>
              <a:endParaRPr lang="en-US" altLang="en-US" sz="1900">
                <a:solidFill>
                  <a:prstClr val="black"/>
                </a:solidFill>
              </a:endParaRPr>
            </a:p>
          </p:txBody>
        </p:sp>
        <p:sp>
          <p:nvSpPr>
            <p:cNvPr id="227" name="Line 33"/>
            <p:cNvSpPr>
              <a:spLocks noChangeShapeType="1"/>
            </p:cNvSpPr>
            <p:nvPr/>
          </p:nvSpPr>
          <p:spPr bwMode="auto">
            <a:xfrm flipH="1">
              <a:off x="1378" y="283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28" name="Rectangle 34"/>
            <p:cNvSpPr>
              <a:spLocks noChangeArrowheads="1"/>
            </p:cNvSpPr>
            <p:nvPr/>
          </p:nvSpPr>
          <p:spPr bwMode="auto">
            <a:xfrm rot="16200000">
              <a:off x="1227" y="2700"/>
              <a:ext cx="8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0</a:t>
              </a:r>
              <a:endParaRPr lang="en-US" altLang="en-US" sz="1900">
                <a:solidFill>
                  <a:prstClr val="black"/>
                </a:solidFill>
              </a:endParaRPr>
            </a:p>
          </p:txBody>
        </p:sp>
        <p:sp>
          <p:nvSpPr>
            <p:cNvPr id="229" name="Line 35"/>
            <p:cNvSpPr>
              <a:spLocks noChangeShapeType="1"/>
            </p:cNvSpPr>
            <p:nvPr/>
          </p:nvSpPr>
          <p:spPr bwMode="auto">
            <a:xfrm flipH="1">
              <a:off x="1378" y="225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30" name="Rectangle 36"/>
            <p:cNvSpPr>
              <a:spLocks noChangeArrowheads="1"/>
            </p:cNvSpPr>
            <p:nvPr/>
          </p:nvSpPr>
          <p:spPr bwMode="auto">
            <a:xfrm rot="16200000">
              <a:off x="1227" y="2122"/>
              <a:ext cx="8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5</a:t>
              </a:r>
              <a:endParaRPr lang="en-US" altLang="en-US" sz="1900">
                <a:solidFill>
                  <a:prstClr val="black"/>
                </a:solidFill>
              </a:endParaRPr>
            </a:p>
          </p:txBody>
        </p:sp>
        <p:sp>
          <p:nvSpPr>
            <p:cNvPr id="231" name="Line 37"/>
            <p:cNvSpPr>
              <a:spLocks noChangeShapeType="1"/>
            </p:cNvSpPr>
            <p:nvPr/>
          </p:nvSpPr>
          <p:spPr bwMode="auto">
            <a:xfrm flipH="1">
              <a:off x="1378" y="167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32" name="Rectangle 38"/>
            <p:cNvSpPr>
              <a:spLocks noChangeArrowheads="1"/>
            </p:cNvSpPr>
            <p:nvPr/>
          </p:nvSpPr>
          <p:spPr bwMode="auto">
            <a:xfrm rot="16200000">
              <a:off x="1185" y="1547"/>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10</a:t>
              </a:r>
              <a:endParaRPr lang="en-US" altLang="en-US" sz="1900">
                <a:solidFill>
                  <a:prstClr val="black"/>
                </a:solidFill>
              </a:endParaRPr>
            </a:p>
          </p:txBody>
        </p:sp>
        <p:sp>
          <p:nvSpPr>
            <p:cNvPr id="233" name="Line 39"/>
            <p:cNvSpPr>
              <a:spLocks noChangeShapeType="1"/>
            </p:cNvSpPr>
            <p:nvPr/>
          </p:nvSpPr>
          <p:spPr bwMode="auto">
            <a:xfrm flipH="1">
              <a:off x="1378" y="109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34" name="Rectangle 40"/>
            <p:cNvSpPr>
              <a:spLocks noChangeArrowheads="1"/>
            </p:cNvSpPr>
            <p:nvPr/>
          </p:nvSpPr>
          <p:spPr bwMode="auto">
            <a:xfrm rot="16200000">
              <a:off x="1185" y="971"/>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15</a:t>
              </a:r>
              <a:endParaRPr lang="en-US" altLang="en-US" sz="1900">
                <a:solidFill>
                  <a:prstClr val="black"/>
                </a:solidFill>
              </a:endParaRPr>
            </a:p>
          </p:txBody>
        </p:sp>
        <p:sp>
          <p:nvSpPr>
            <p:cNvPr id="235" name="Line 41"/>
            <p:cNvSpPr>
              <a:spLocks noChangeShapeType="1"/>
            </p:cNvSpPr>
            <p:nvPr/>
          </p:nvSpPr>
          <p:spPr bwMode="auto">
            <a:xfrm flipH="1">
              <a:off x="1378" y="51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36" name="Rectangle 42"/>
            <p:cNvSpPr>
              <a:spLocks noChangeArrowheads="1"/>
            </p:cNvSpPr>
            <p:nvPr/>
          </p:nvSpPr>
          <p:spPr bwMode="auto">
            <a:xfrm rot="16200000">
              <a:off x="1185" y="392"/>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20</a:t>
              </a:r>
              <a:endParaRPr lang="en-US" altLang="en-US" sz="1900">
                <a:solidFill>
                  <a:prstClr val="black"/>
                </a:solidFill>
              </a:endParaRPr>
            </a:p>
          </p:txBody>
        </p:sp>
        <p:sp>
          <p:nvSpPr>
            <p:cNvPr id="238" name="Line 44"/>
            <p:cNvSpPr>
              <a:spLocks noChangeShapeType="1"/>
            </p:cNvSpPr>
            <p:nvPr/>
          </p:nvSpPr>
          <p:spPr bwMode="auto">
            <a:xfrm>
              <a:off x="1435" y="3503"/>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39" name="Line 45"/>
            <p:cNvSpPr>
              <a:spLocks noChangeShapeType="1"/>
            </p:cNvSpPr>
            <p:nvPr/>
          </p:nvSpPr>
          <p:spPr bwMode="auto">
            <a:xfrm>
              <a:off x="1954" y="3503"/>
              <a:ext cx="0" cy="5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40" name="Rectangle 46"/>
            <p:cNvSpPr>
              <a:spLocks noChangeArrowheads="1"/>
            </p:cNvSpPr>
            <p:nvPr/>
          </p:nvSpPr>
          <p:spPr bwMode="auto">
            <a:xfrm>
              <a:off x="1817" y="3593"/>
              <a:ext cx="291"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None</a:t>
              </a:r>
              <a:endParaRPr lang="en-US" altLang="en-US" sz="1900">
                <a:solidFill>
                  <a:prstClr val="black"/>
                </a:solidFill>
              </a:endParaRPr>
            </a:p>
          </p:txBody>
        </p:sp>
        <p:sp>
          <p:nvSpPr>
            <p:cNvPr id="241" name="Line 47"/>
            <p:cNvSpPr>
              <a:spLocks noChangeShapeType="1"/>
            </p:cNvSpPr>
            <p:nvPr/>
          </p:nvSpPr>
          <p:spPr bwMode="auto">
            <a:xfrm>
              <a:off x="3354" y="3503"/>
              <a:ext cx="0" cy="5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42" name="Rectangle 48"/>
            <p:cNvSpPr>
              <a:spLocks noChangeArrowheads="1"/>
            </p:cNvSpPr>
            <p:nvPr/>
          </p:nvSpPr>
          <p:spPr bwMode="auto">
            <a:xfrm>
              <a:off x="3138" y="3593"/>
              <a:ext cx="444"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Par. Inc.</a:t>
              </a:r>
              <a:endParaRPr lang="en-US" altLang="en-US" sz="1900">
                <a:solidFill>
                  <a:prstClr val="black"/>
                </a:solidFill>
              </a:endParaRPr>
            </a:p>
          </p:txBody>
        </p:sp>
        <p:sp>
          <p:nvSpPr>
            <p:cNvPr id="243" name="Rectangle 49"/>
            <p:cNvSpPr>
              <a:spLocks noChangeArrowheads="1"/>
            </p:cNvSpPr>
            <p:nvPr/>
          </p:nvSpPr>
          <p:spPr bwMode="auto">
            <a:xfrm>
              <a:off x="3224" y="3712"/>
              <a:ext cx="274"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p=75</a:t>
              </a:r>
              <a:endParaRPr lang="en-US" altLang="en-US" sz="1900">
                <a:solidFill>
                  <a:prstClr val="black"/>
                </a:solidFill>
              </a:endParaRPr>
            </a:p>
          </p:txBody>
        </p:sp>
        <p:sp>
          <p:nvSpPr>
            <p:cNvPr id="244" name="Line 50"/>
            <p:cNvSpPr>
              <a:spLocks noChangeShapeType="1"/>
            </p:cNvSpPr>
            <p:nvPr/>
          </p:nvSpPr>
          <p:spPr bwMode="auto">
            <a:xfrm>
              <a:off x="4758" y="3503"/>
              <a:ext cx="0" cy="5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45" name="Rectangle 51"/>
            <p:cNvSpPr>
              <a:spLocks noChangeArrowheads="1"/>
            </p:cNvSpPr>
            <p:nvPr/>
          </p:nvSpPr>
          <p:spPr bwMode="auto">
            <a:xfrm>
              <a:off x="4414" y="3593"/>
              <a:ext cx="723"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dirty="0">
                  <a:solidFill>
                    <a:srgbClr val="000000"/>
                  </a:solidFill>
                </a:rPr>
                <a:t>Same Tract +</a:t>
              </a:r>
              <a:endParaRPr lang="en-US" altLang="en-US" sz="1900" dirty="0">
                <a:solidFill>
                  <a:prstClr val="black"/>
                </a:solidFill>
              </a:endParaRPr>
            </a:p>
          </p:txBody>
        </p:sp>
        <p:sp>
          <p:nvSpPr>
            <p:cNvPr id="246" name="Rectangle 52"/>
            <p:cNvSpPr>
              <a:spLocks noChangeArrowheads="1"/>
            </p:cNvSpPr>
            <p:nvPr/>
          </p:nvSpPr>
          <p:spPr bwMode="auto">
            <a:xfrm>
              <a:off x="4524" y="3712"/>
              <a:ext cx="477"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Par. Inc. </a:t>
              </a:r>
              <a:endParaRPr lang="en-US" altLang="en-US" sz="1900">
                <a:solidFill>
                  <a:prstClr val="black"/>
                </a:solidFill>
              </a:endParaRPr>
            </a:p>
          </p:txBody>
        </p:sp>
        <p:sp>
          <p:nvSpPr>
            <p:cNvPr id="247" name="Rectangle 53"/>
            <p:cNvSpPr>
              <a:spLocks noChangeArrowheads="1"/>
            </p:cNvSpPr>
            <p:nvPr/>
          </p:nvSpPr>
          <p:spPr bwMode="auto">
            <a:xfrm>
              <a:off x="4628" y="3830"/>
              <a:ext cx="274"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p=75</a:t>
              </a:r>
              <a:endParaRPr lang="en-US" altLang="en-US" sz="1900">
                <a:solidFill>
                  <a:prstClr val="black"/>
                </a:solidFill>
              </a:endParaRPr>
            </a:p>
          </p:txBody>
        </p:sp>
        <p:sp>
          <p:nvSpPr>
            <p:cNvPr id="248" name="Line 54"/>
            <p:cNvSpPr>
              <a:spLocks noChangeShapeType="1"/>
            </p:cNvSpPr>
            <p:nvPr/>
          </p:nvSpPr>
          <p:spPr bwMode="auto">
            <a:xfrm>
              <a:off x="6162" y="3503"/>
              <a:ext cx="0" cy="5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50" name="Rectangle 56"/>
            <p:cNvSpPr>
              <a:spLocks noChangeArrowheads="1"/>
            </p:cNvSpPr>
            <p:nvPr/>
          </p:nvSpPr>
          <p:spPr bwMode="auto">
            <a:xfrm>
              <a:off x="5928" y="3712"/>
              <a:ext cx="477"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Par. Inc. </a:t>
              </a:r>
              <a:endParaRPr lang="en-US" altLang="en-US" sz="1900">
                <a:solidFill>
                  <a:prstClr val="black"/>
                </a:solidFill>
              </a:endParaRPr>
            </a:p>
          </p:txBody>
        </p:sp>
        <p:sp>
          <p:nvSpPr>
            <p:cNvPr id="251" name="Rectangle 57"/>
            <p:cNvSpPr>
              <a:spLocks noChangeArrowheads="1"/>
            </p:cNvSpPr>
            <p:nvPr/>
          </p:nvSpPr>
          <p:spPr bwMode="auto">
            <a:xfrm>
              <a:off x="6032" y="3830"/>
              <a:ext cx="274"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p=75</a:t>
              </a:r>
              <a:endParaRPr lang="en-US" altLang="en-US" sz="1900">
                <a:solidFill>
                  <a:prstClr val="black"/>
                </a:solidFill>
              </a:endParaRPr>
            </a:p>
          </p:txBody>
        </p:sp>
        <p:sp>
          <p:nvSpPr>
            <p:cNvPr id="252" name="Rectangle 58"/>
            <p:cNvSpPr>
              <a:spLocks noChangeArrowheads="1"/>
            </p:cNvSpPr>
            <p:nvPr/>
          </p:nvSpPr>
          <p:spPr bwMode="auto">
            <a:xfrm>
              <a:off x="4034" y="3993"/>
              <a:ext cx="4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 </a:t>
              </a:r>
              <a:endParaRPr lang="en-US" altLang="en-US" sz="1900">
                <a:solidFill>
                  <a:prstClr val="black"/>
                </a:solidFill>
              </a:endParaRPr>
            </a:p>
          </p:txBody>
        </p:sp>
        <p:sp>
          <p:nvSpPr>
            <p:cNvPr id="253" name="Rectangle 59"/>
            <p:cNvSpPr>
              <a:spLocks noChangeArrowheads="1"/>
            </p:cNvSpPr>
            <p:nvPr/>
          </p:nvSpPr>
          <p:spPr bwMode="auto">
            <a:xfrm>
              <a:off x="5424" y="576"/>
              <a:ext cx="1202"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54" name="Rectangle 60"/>
            <p:cNvSpPr>
              <a:spLocks noChangeArrowheads="1"/>
            </p:cNvSpPr>
            <p:nvPr/>
          </p:nvSpPr>
          <p:spPr bwMode="auto">
            <a:xfrm>
              <a:off x="5435" y="590"/>
              <a:ext cx="561" cy="148"/>
            </a:xfrm>
            <a:prstGeom prst="rect">
              <a:avLst/>
            </a:prstGeom>
            <a:solidFill>
              <a:srgbClr val="202020"/>
            </a:solidFill>
            <a:ln w="0">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55" name="Rectangle 61"/>
            <p:cNvSpPr>
              <a:spLocks noChangeArrowheads="1"/>
            </p:cNvSpPr>
            <p:nvPr/>
          </p:nvSpPr>
          <p:spPr bwMode="auto">
            <a:xfrm>
              <a:off x="5435" y="799"/>
              <a:ext cx="561" cy="148"/>
            </a:xfrm>
            <a:prstGeom prst="rect">
              <a:avLst/>
            </a:prstGeom>
            <a:solidFill>
              <a:srgbClr val="EB6600"/>
            </a:solidFill>
            <a:ln w="0">
              <a:solidFill>
                <a:srgbClr val="EB6600"/>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 name="Rectangle 62"/>
            <p:cNvSpPr>
              <a:spLocks noChangeArrowheads="1"/>
            </p:cNvSpPr>
            <p:nvPr/>
          </p:nvSpPr>
          <p:spPr bwMode="auto">
            <a:xfrm>
              <a:off x="6086" y="587"/>
              <a:ext cx="334"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Male</a:t>
              </a:r>
              <a:endParaRPr lang="en-US" altLang="en-US" sz="1900">
                <a:solidFill>
                  <a:prstClr val="black"/>
                </a:solidFill>
              </a:endParaRPr>
            </a:p>
          </p:txBody>
        </p:sp>
        <p:sp>
          <p:nvSpPr>
            <p:cNvPr id="65" name="Rectangle 63"/>
            <p:cNvSpPr>
              <a:spLocks noChangeArrowheads="1"/>
            </p:cNvSpPr>
            <p:nvPr/>
          </p:nvSpPr>
          <p:spPr bwMode="auto">
            <a:xfrm>
              <a:off x="6086" y="796"/>
              <a:ext cx="514"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Female</a:t>
              </a:r>
              <a:endParaRPr lang="en-US" altLang="en-US" sz="1900">
                <a:solidFill>
                  <a:prstClr val="black"/>
                </a:solidFill>
              </a:endParaRPr>
            </a:p>
          </p:txBody>
        </p:sp>
        <p:sp>
          <p:nvSpPr>
            <p:cNvPr id="307" name="Rectangle 64"/>
            <p:cNvSpPr>
              <a:spLocks noChangeArrowheads="1"/>
            </p:cNvSpPr>
            <p:nvPr/>
          </p:nvSpPr>
          <p:spPr bwMode="auto">
            <a:xfrm>
              <a:off x="4024" y="130"/>
              <a:ext cx="70" cy="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3100">
                  <a:solidFill>
                    <a:srgbClr val="1E2D53"/>
                  </a:solidFill>
                </a:rPr>
                <a:t> </a:t>
              </a:r>
              <a:endParaRPr lang="en-US" altLang="en-US" sz="1900">
                <a:solidFill>
                  <a:prstClr val="black"/>
                </a:solidFill>
              </a:endParaRPr>
            </a:p>
          </p:txBody>
        </p:sp>
      </p:grpSp>
      <p:sp>
        <p:nvSpPr>
          <p:cNvPr id="87" name="Rectangle 86"/>
          <p:cNvSpPr>
            <a:spLocks noChangeArrowheads="1"/>
          </p:cNvSpPr>
          <p:nvPr/>
        </p:nvSpPr>
        <p:spPr bwMode="auto">
          <a:xfrm>
            <a:off x="1219131" y="5695955"/>
            <a:ext cx="977832"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defRPr/>
            </a:pPr>
            <a:r>
              <a:rPr lang="en-US" altLang="en-US" sz="1900" dirty="0">
                <a:solidFill>
                  <a:srgbClr val="000000"/>
                </a:solidFill>
              </a:rPr>
              <a:t>Controls:</a:t>
            </a:r>
            <a:endParaRPr lang="en-US" altLang="en-US" sz="1900" dirty="0">
              <a:solidFill>
                <a:prstClr val="black"/>
              </a:solidFill>
            </a:endParaRPr>
          </a:p>
        </p:txBody>
      </p:sp>
      <p:sp>
        <p:nvSpPr>
          <p:cNvPr id="66" name="TextBox 92"/>
          <p:cNvSpPr txBox="1"/>
          <p:nvPr/>
        </p:nvSpPr>
        <p:spPr>
          <a:xfrm>
            <a:off x="1549534" y="87907"/>
            <a:ext cx="9143867" cy="677104"/>
          </a:xfrm>
          <a:prstGeom prst="rect">
            <a:avLst/>
          </a:prstGeom>
          <a:noFill/>
        </p:spPr>
        <p:txBody>
          <a:bodyPr wrap="square" lIns="91344" tIns="45718" rIns="91344" bIns="45718" rtlCol="0">
            <a:spAutoFit/>
          </a:bodyPr>
          <a:lstStyle/>
          <a:p>
            <a:pPr algn="ctr" defTabSz="913312">
              <a:defRPr/>
            </a:pPr>
            <a:r>
              <a:rPr lang="en-US" sz="1900" b="1" kern="0" dirty="0">
                <a:solidFill>
                  <a:srgbClr val="1E2D53"/>
                </a:solidFill>
                <a:latin typeface="Arial"/>
                <a:cs typeface="Arial"/>
              </a:rPr>
              <a:t>Black-White Gaps within Neighborhoods by </a:t>
            </a:r>
            <a:r>
              <a:rPr lang="en-US" sz="1900" b="1" kern="0" dirty="0" smtClean="0">
                <a:solidFill>
                  <a:srgbClr val="1E2D53"/>
                </a:solidFill>
                <a:latin typeface="Arial"/>
                <a:cs typeface="Arial"/>
              </a:rPr>
              <a:t>Gender</a:t>
            </a:r>
          </a:p>
          <a:p>
            <a:pPr algn="ctr" defTabSz="913312">
              <a:defRPr/>
            </a:pPr>
            <a:r>
              <a:rPr lang="en-US" sz="1900" kern="0" dirty="0" smtClean="0">
                <a:solidFill>
                  <a:srgbClr val="1E2D53"/>
                </a:solidFill>
                <a:latin typeface="Arial"/>
                <a:cs typeface="Arial"/>
              </a:rPr>
              <a:t>Children with Parents at 75</a:t>
            </a:r>
            <a:r>
              <a:rPr lang="en-US" sz="1900" kern="0" baseline="30000" dirty="0" smtClean="0">
                <a:solidFill>
                  <a:srgbClr val="1E2D53"/>
                </a:solidFill>
                <a:latin typeface="Arial"/>
                <a:cs typeface="Arial"/>
              </a:rPr>
              <a:t>th</a:t>
            </a:r>
            <a:r>
              <a:rPr lang="en-US" sz="1900" kern="0" dirty="0" smtClean="0">
                <a:solidFill>
                  <a:srgbClr val="1E2D53"/>
                </a:solidFill>
                <a:latin typeface="Arial"/>
                <a:cs typeface="Arial"/>
              </a:rPr>
              <a:t> Percentile</a:t>
            </a:r>
            <a:endParaRPr lang="en-US" sz="1900" kern="0" dirty="0">
              <a:solidFill>
                <a:srgbClr val="1E2D53"/>
              </a:solidFill>
              <a:latin typeface="Arial"/>
              <a:cs typeface="Arial"/>
            </a:endParaRPr>
          </a:p>
        </p:txBody>
      </p:sp>
      <p:sp>
        <p:nvSpPr>
          <p:cNvPr id="68" name="Rectangle 55"/>
          <p:cNvSpPr>
            <a:spLocks noChangeArrowheads="1"/>
          </p:cNvSpPr>
          <p:nvPr/>
        </p:nvSpPr>
        <p:spPr bwMode="auto">
          <a:xfrm>
            <a:off x="9190865" y="5703888"/>
            <a:ext cx="119263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dirty="0">
                <a:solidFill>
                  <a:srgbClr val="000000"/>
                </a:solidFill>
              </a:rPr>
              <a:t>Same Block +</a:t>
            </a:r>
            <a:endParaRPr lang="en-US" altLang="en-US" sz="1900" dirty="0">
              <a:solidFill>
                <a:prstClr val="black"/>
              </a:solidFill>
            </a:endParaRPr>
          </a:p>
        </p:txBody>
      </p:sp>
      <p:sp>
        <p:nvSpPr>
          <p:cNvPr id="69" name="Rectangle 43"/>
          <p:cNvSpPr>
            <a:spLocks noChangeArrowheads="1"/>
          </p:cNvSpPr>
          <p:nvPr/>
        </p:nvSpPr>
        <p:spPr bwMode="auto">
          <a:xfrm rot="16200000">
            <a:off x="-666749" y="2900363"/>
            <a:ext cx="4697413"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dirty="0">
                <a:solidFill>
                  <a:srgbClr val="000000"/>
                </a:solidFill>
              </a:rPr>
              <a:t>Mean Rank of Whites Minus Black Children</a:t>
            </a:r>
            <a:endParaRPr lang="en-US" altLang="en-US" sz="1900" dirty="0">
              <a:solidFill>
                <a:prstClr val="black"/>
              </a:solidFill>
            </a:endParaRPr>
          </a:p>
        </p:txBody>
      </p:sp>
    </p:spTree>
    <p:extLst>
      <p:ext uri="{BB962C8B-B14F-4D97-AF65-F5344CB8AC3E}">
        <p14:creationId xmlns:p14="http://schemas.microsoft.com/office/powerpoint/2010/main" val="2663377100"/>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1381125" y="0"/>
            <a:ext cx="9429750" cy="6858000"/>
            <a:chOff x="870" y="0"/>
            <a:chExt cx="5940" cy="4320"/>
          </a:xfrm>
        </p:grpSpPr>
        <p:sp>
          <p:nvSpPr>
            <p:cNvPr id="4"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 name="Line 9"/>
            <p:cNvSpPr>
              <a:spLocks noChangeShapeType="1"/>
            </p:cNvSpPr>
            <p:nvPr/>
          </p:nvSpPr>
          <p:spPr bwMode="auto">
            <a:xfrm>
              <a:off x="1435" y="2837"/>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 name="Line 10"/>
            <p:cNvSpPr>
              <a:spLocks noChangeShapeType="1"/>
            </p:cNvSpPr>
            <p:nvPr/>
          </p:nvSpPr>
          <p:spPr bwMode="auto">
            <a:xfrm>
              <a:off x="1435" y="206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 name="Line 11"/>
            <p:cNvSpPr>
              <a:spLocks noChangeShapeType="1"/>
            </p:cNvSpPr>
            <p:nvPr/>
          </p:nvSpPr>
          <p:spPr bwMode="auto">
            <a:xfrm>
              <a:off x="1435" y="128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 name="Line 12"/>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 name="Line 13"/>
            <p:cNvSpPr>
              <a:spLocks noChangeShapeType="1"/>
            </p:cNvSpPr>
            <p:nvPr/>
          </p:nvSpPr>
          <p:spPr bwMode="auto">
            <a:xfrm flipV="1">
              <a:off x="4056" y="421"/>
              <a:ext cx="0" cy="3287"/>
            </a:xfrm>
            <a:prstGeom prst="line">
              <a:avLst/>
            </a:prstGeom>
            <a:noFill/>
            <a:ln w="222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 name="Rectangle 14"/>
            <p:cNvSpPr>
              <a:spLocks noChangeArrowheads="1"/>
            </p:cNvSpPr>
            <p:nvPr/>
          </p:nvSpPr>
          <p:spPr bwMode="auto">
            <a:xfrm>
              <a:off x="3077" y="3593"/>
              <a:ext cx="57" cy="1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 name="Rectangle 15"/>
            <p:cNvSpPr>
              <a:spLocks noChangeArrowheads="1"/>
            </p:cNvSpPr>
            <p:nvPr/>
          </p:nvSpPr>
          <p:spPr bwMode="auto">
            <a:xfrm>
              <a:off x="3134" y="3600"/>
              <a:ext cx="62" cy="1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2" name="Rectangle 16"/>
            <p:cNvSpPr>
              <a:spLocks noChangeArrowheads="1"/>
            </p:cNvSpPr>
            <p:nvPr/>
          </p:nvSpPr>
          <p:spPr bwMode="auto">
            <a:xfrm>
              <a:off x="3196" y="3600"/>
              <a:ext cx="57" cy="1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3" name="Rectangle 17"/>
            <p:cNvSpPr>
              <a:spLocks noChangeArrowheads="1"/>
            </p:cNvSpPr>
            <p:nvPr/>
          </p:nvSpPr>
          <p:spPr bwMode="auto">
            <a:xfrm>
              <a:off x="3253" y="3596"/>
              <a:ext cx="61" cy="15"/>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4" name="Rectangle 18"/>
            <p:cNvSpPr>
              <a:spLocks noChangeArrowheads="1"/>
            </p:cNvSpPr>
            <p:nvPr/>
          </p:nvSpPr>
          <p:spPr bwMode="auto">
            <a:xfrm>
              <a:off x="3314" y="3586"/>
              <a:ext cx="62" cy="25"/>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 name="Rectangle 19"/>
            <p:cNvSpPr>
              <a:spLocks noChangeArrowheads="1"/>
            </p:cNvSpPr>
            <p:nvPr/>
          </p:nvSpPr>
          <p:spPr bwMode="auto">
            <a:xfrm>
              <a:off x="3372" y="3575"/>
              <a:ext cx="61" cy="36"/>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6" name="Rectangle 20"/>
            <p:cNvSpPr>
              <a:spLocks noChangeArrowheads="1"/>
            </p:cNvSpPr>
            <p:nvPr/>
          </p:nvSpPr>
          <p:spPr bwMode="auto">
            <a:xfrm>
              <a:off x="3433" y="3575"/>
              <a:ext cx="58" cy="36"/>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 name="Rectangle 21"/>
            <p:cNvSpPr>
              <a:spLocks noChangeArrowheads="1"/>
            </p:cNvSpPr>
            <p:nvPr/>
          </p:nvSpPr>
          <p:spPr bwMode="auto">
            <a:xfrm>
              <a:off x="3491" y="3553"/>
              <a:ext cx="61" cy="5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 name="Rectangle 22"/>
            <p:cNvSpPr>
              <a:spLocks noChangeArrowheads="1"/>
            </p:cNvSpPr>
            <p:nvPr/>
          </p:nvSpPr>
          <p:spPr bwMode="auto">
            <a:xfrm>
              <a:off x="3552" y="3532"/>
              <a:ext cx="61" cy="7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 name="Rectangle 23"/>
            <p:cNvSpPr>
              <a:spLocks noChangeArrowheads="1"/>
            </p:cNvSpPr>
            <p:nvPr/>
          </p:nvSpPr>
          <p:spPr bwMode="auto">
            <a:xfrm>
              <a:off x="3613" y="3496"/>
              <a:ext cx="58" cy="115"/>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 name="Rectangle 24"/>
            <p:cNvSpPr>
              <a:spLocks noChangeArrowheads="1"/>
            </p:cNvSpPr>
            <p:nvPr/>
          </p:nvSpPr>
          <p:spPr bwMode="auto">
            <a:xfrm>
              <a:off x="3671" y="3330"/>
              <a:ext cx="61" cy="28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1" name="Rectangle 25"/>
            <p:cNvSpPr>
              <a:spLocks noChangeArrowheads="1"/>
            </p:cNvSpPr>
            <p:nvPr/>
          </p:nvSpPr>
          <p:spPr bwMode="auto">
            <a:xfrm>
              <a:off x="3732" y="3283"/>
              <a:ext cx="58" cy="32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2" name="Rectangle 26"/>
            <p:cNvSpPr>
              <a:spLocks noChangeArrowheads="1"/>
            </p:cNvSpPr>
            <p:nvPr/>
          </p:nvSpPr>
          <p:spPr bwMode="auto">
            <a:xfrm>
              <a:off x="3790" y="3175"/>
              <a:ext cx="61" cy="436"/>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 name="Rectangle 27"/>
            <p:cNvSpPr>
              <a:spLocks noChangeArrowheads="1"/>
            </p:cNvSpPr>
            <p:nvPr/>
          </p:nvSpPr>
          <p:spPr bwMode="auto">
            <a:xfrm>
              <a:off x="3851" y="3118"/>
              <a:ext cx="57" cy="49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 name="Rectangle 28"/>
            <p:cNvSpPr>
              <a:spLocks noChangeArrowheads="1"/>
            </p:cNvSpPr>
            <p:nvPr/>
          </p:nvSpPr>
          <p:spPr bwMode="auto">
            <a:xfrm>
              <a:off x="3908" y="2786"/>
              <a:ext cx="62" cy="825"/>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 name="Rectangle 29"/>
            <p:cNvSpPr>
              <a:spLocks noChangeArrowheads="1"/>
            </p:cNvSpPr>
            <p:nvPr/>
          </p:nvSpPr>
          <p:spPr bwMode="auto">
            <a:xfrm>
              <a:off x="3970" y="2513"/>
              <a:ext cx="57" cy="109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 name="Rectangle 30"/>
            <p:cNvSpPr>
              <a:spLocks noChangeArrowheads="1"/>
            </p:cNvSpPr>
            <p:nvPr/>
          </p:nvSpPr>
          <p:spPr bwMode="auto">
            <a:xfrm>
              <a:off x="4027" y="2495"/>
              <a:ext cx="61" cy="1116"/>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 name="Rectangle 31"/>
            <p:cNvSpPr>
              <a:spLocks noChangeArrowheads="1"/>
            </p:cNvSpPr>
            <p:nvPr/>
          </p:nvSpPr>
          <p:spPr bwMode="auto">
            <a:xfrm>
              <a:off x="4088" y="2171"/>
              <a:ext cx="58" cy="1440"/>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 name="Rectangle 32"/>
            <p:cNvSpPr>
              <a:spLocks noChangeArrowheads="1"/>
            </p:cNvSpPr>
            <p:nvPr/>
          </p:nvSpPr>
          <p:spPr bwMode="auto">
            <a:xfrm>
              <a:off x="4146" y="1861"/>
              <a:ext cx="61" cy="1750"/>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 name="Rectangle 33"/>
            <p:cNvSpPr>
              <a:spLocks noChangeArrowheads="1"/>
            </p:cNvSpPr>
            <p:nvPr/>
          </p:nvSpPr>
          <p:spPr bwMode="auto">
            <a:xfrm>
              <a:off x="4207" y="1537"/>
              <a:ext cx="58" cy="207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 name="Rectangle 34"/>
            <p:cNvSpPr>
              <a:spLocks noChangeArrowheads="1"/>
            </p:cNvSpPr>
            <p:nvPr/>
          </p:nvSpPr>
          <p:spPr bwMode="auto">
            <a:xfrm>
              <a:off x="4265" y="1364"/>
              <a:ext cx="61" cy="224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 name="Rectangle 35"/>
            <p:cNvSpPr>
              <a:spLocks noChangeArrowheads="1"/>
            </p:cNvSpPr>
            <p:nvPr/>
          </p:nvSpPr>
          <p:spPr bwMode="auto">
            <a:xfrm>
              <a:off x="4326" y="1184"/>
              <a:ext cx="58" cy="242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 name="Rectangle 36"/>
            <p:cNvSpPr>
              <a:spLocks noChangeArrowheads="1"/>
            </p:cNvSpPr>
            <p:nvPr/>
          </p:nvSpPr>
          <p:spPr bwMode="auto">
            <a:xfrm>
              <a:off x="4384" y="1141"/>
              <a:ext cx="61" cy="2470"/>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 name="Rectangle 37"/>
            <p:cNvSpPr>
              <a:spLocks noChangeArrowheads="1"/>
            </p:cNvSpPr>
            <p:nvPr/>
          </p:nvSpPr>
          <p:spPr bwMode="auto">
            <a:xfrm>
              <a:off x="4445" y="1177"/>
              <a:ext cx="57" cy="243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 name="Rectangle 38"/>
            <p:cNvSpPr>
              <a:spLocks noChangeArrowheads="1"/>
            </p:cNvSpPr>
            <p:nvPr/>
          </p:nvSpPr>
          <p:spPr bwMode="auto">
            <a:xfrm>
              <a:off x="4502" y="1069"/>
              <a:ext cx="62" cy="2542"/>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 name="Rectangle 39"/>
            <p:cNvSpPr>
              <a:spLocks noChangeArrowheads="1"/>
            </p:cNvSpPr>
            <p:nvPr/>
          </p:nvSpPr>
          <p:spPr bwMode="auto">
            <a:xfrm>
              <a:off x="4564" y="1472"/>
              <a:ext cx="57" cy="213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 name="Rectangle 40"/>
            <p:cNvSpPr>
              <a:spLocks noChangeArrowheads="1"/>
            </p:cNvSpPr>
            <p:nvPr/>
          </p:nvSpPr>
          <p:spPr bwMode="auto">
            <a:xfrm>
              <a:off x="4621" y="1728"/>
              <a:ext cx="61" cy="188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 name="Rectangle 41"/>
            <p:cNvSpPr>
              <a:spLocks noChangeArrowheads="1"/>
            </p:cNvSpPr>
            <p:nvPr/>
          </p:nvSpPr>
          <p:spPr bwMode="auto">
            <a:xfrm>
              <a:off x="4682" y="1775"/>
              <a:ext cx="58" cy="1836"/>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 name="Rectangle 42"/>
            <p:cNvSpPr>
              <a:spLocks noChangeArrowheads="1"/>
            </p:cNvSpPr>
            <p:nvPr/>
          </p:nvSpPr>
          <p:spPr bwMode="auto">
            <a:xfrm>
              <a:off x="4740" y="2059"/>
              <a:ext cx="61" cy="1552"/>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 name="Rectangle 43"/>
            <p:cNvSpPr>
              <a:spLocks noChangeArrowheads="1"/>
            </p:cNvSpPr>
            <p:nvPr/>
          </p:nvSpPr>
          <p:spPr bwMode="auto">
            <a:xfrm>
              <a:off x="4801" y="2243"/>
              <a:ext cx="58" cy="136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 name="Rectangle 44"/>
            <p:cNvSpPr>
              <a:spLocks noChangeArrowheads="1"/>
            </p:cNvSpPr>
            <p:nvPr/>
          </p:nvSpPr>
          <p:spPr bwMode="auto">
            <a:xfrm>
              <a:off x="4859" y="2383"/>
              <a:ext cx="61" cy="122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 name="Rectangle 45"/>
            <p:cNvSpPr>
              <a:spLocks noChangeArrowheads="1"/>
            </p:cNvSpPr>
            <p:nvPr/>
          </p:nvSpPr>
          <p:spPr bwMode="auto">
            <a:xfrm>
              <a:off x="4920" y="2664"/>
              <a:ext cx="58" cy="94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 name="Rectangle 46"/>
            <p:cNvSpPr>
              <a:spLocks noChangeArrowheads="1"/>
            </p:cNvSpPr>
            <p:nvPr/>
          </p:nvSpPr>
          <p:spPr bwMode="auto">
            <a:xfrm>
              <a:off x="4978" y="2765"/>
              <a:ext cx="61" cy="846"/>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 name="Rectangle 47"/>
            <p:cNvSpPr>
              <a:spLocks noChangeArrowheads="1"/>
            </p:cNvSpPr>
            <p:nvPr/>
          </p:nvSpPr>
          <p:spPr bwMode="auto">
            <a:xfrm>
              <a:off x="5039" y="3042"/>
              <a:ext cx="57" cy="56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 name="Rectangle 48"/>
            <p:cNvSpPr>
              <a:spLocks noChangeArrowheads="1"/>
            </p:cNvSpPr>
            <p:nvPr/>
          </p:nvSpPr>
          <p:spPr bwMode="auto">
            <a:xfrm>
              <a:off x="5096" y="3157"/>
              <a:ext cx="62" cy="45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 name="Rectangle 49"/>
            <p:cNvSpPr>
              <a:spLocks noChangeArrowheads="1"/>
            </p:cNvSpPr>
            <p:nvPr/>
          </p:nvSpPr>
          <p:spPr bwMode="auto">
            <a:xfrm>
              <a:off x="5158" y="3355"/>
              <a:ext cx="57" cy="256"/>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 name="Rectangle 50"/>
            <p:cNvSpPr>
              <a:spLocks noChangeArrowheads="1"/>
            </p:cNvSpPr>
            <p:nvPr/>
          </p:nvSpPr>
          <p:spPr bwMode="auto">
            <a:xfrm>
              <a:off x="5215" y="3348"/>
              <a:ext cx="61" cy="26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 name="Rectangle 51"/>
            <p:cNvSpPr>
              <a:spLocks noChangeArrowheads="1"/>
            </p:cNvSpPr>
            <p:nvPr/>
          </p:nvSpPr>
          <p:spPr bwMode="auto">
            <a:xfrm>
              <a:off x="5276" y="3388"/>
              <a:ext cx="62" cy="223"/>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 name="Rectangle 52"/>
            <p:cNvSpPr>
              <a:spLocks noChangeArrowheads="1"/>
            </p:cNvSpPr>
            <p:nvPr/>
          </p:nvSpPr>
          <p:spPr bwMode="auto">
            <a:xfrm>
              <a:off x="5338" y="3380"/>
              <a:ext cx="57" cy="23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 name="Rectangle 53"/>
            <p:cNvSpPr>
              <a:spLocks noChangeArrowheads="1"/>
            </p:cNvSpPr>
            <p:nvPr/>
          </p:nvSpPr>
          <p:spPr bwMode="auto">
            <a:xfrm>
              <a:off x="5395" y="3524"/>
              <a:ext cx="61" cy="8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 name="Rectangle 54"/>
            <p:cNvSpPr>
              <a:spLocks noChangeArrowheads="1"/>
            </p:cNvSpPr>
            <p:nvPr/>
          </p:nvSpPr>
          <p:spPr bwMode="auto">
            <a:xfrm>
              <a:off x="5456" y="3550"/>
              <a:ext cx="58" cy="6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 name="Rectangle 55"/>
            <p:cNvSpPr>
              <a:spLocks noChangeArrowheads="1"/>
            </p:cNvSpPr>
            <p:nvPr/>
          </p:nvSpPr>
          <p:spPr bwMode="auto">
            <a:xfrm>
              <a:off x="5514" y="3593"/>
              <a:ext cx="61" cy="18"/>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 name="Rectangle 56"/>
            <p:cNvSpPr>
              <a:spLocks noChangeArrowheads="1"/>
            </p:cNvSpPr>
            <p:nvPr/>
          </p:nvSpPr>
          <p:spPr bwMode="auto">
            <a:xfrm>
              <a:off x="5575" y="3571"/>
              <a:ext cx="58" cy="40"/>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7" name="Rectangle 57"/>
            <p:cNvSpPr>
              <a:spLocks noChangeArrowheads="1"/>
            </p:cNvSpPr>
            <p:nvPr/>
          </p:nvSpPr>
          <p:spPr bwMode="auto">
            <a:xfrm>
              <a:off x="5633" y="3586"/>
              <a:ext cx="61" cy="25"/>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 name="Rectangle 58"/>
            <p:cNvSpPr>
              <a:spLocks noChangeArrowheads="1"/>
            </p:cNvSpPr>
            <p:nvPr/>
          </p:nvSpPr>
          <p:spPr bwMode="auto">
            <a:xfrm>
              <a:off x="5694" y="3582"/>
              <a:ext cx="58" cy="29"/>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9" name="Rectangle 59"/>
            <p:cNvSpPr>
              <a:spLocks noChangeArrowheads="1"/>
            </p:cNvSpPr>
            <p:nvPr/>
          </p:nvSpPr>
          <p:spPr bwMode="auto">
            <a:xfrm>
              <a:off x="5752" y="3600"/>
              <a:ext cx="61" cy="11"/>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 name="Rectangle 60"/>
            <p:cNvSpPr>
              <a:spLocks noChangeArrowheads="1"/>
            </p:cNvSpPr>
            <p:nvPr/>
          </p:nvSpPr>
          <p:spPr bwMode="auto">
            <a:xfrm>
              <a:off x="5813" y="3596"/>
              <a:ext cx="57" cy="15"/>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 name="Rectangle 61"/>
            <p:cNvSpPr>
              <a:spLocks noChangeArrowheads="1"/>
            </p:cNvSpPr>
            <p:nvPr/>
          </p:nvSpPr>
          <p:spPr bwMode="auto">
            <a:xfrm>
              <a:off x="5870" y="3607"/>
              <a:ext cx="62" cy="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4" name="Rectangle 62"/>
            <p:cNvSpPr>
              <a:spLocks noChangeArrowheads="1"/>
            </p:cNvSpPr>
            <p:nvPr/>
          </p:nvSpPr>
          <p:spPr bwMode="auto">
            <a:xfrm>
              <a:off x="5932" y="3607"/>
              <a:ext cx="57" cy="4"/>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 name="Rectangle 63"/>
            <p:cNvSpPr>
              <a:spLocks noChangeArrowheads="1"/>
            </p:cNvSpPr>
            <p:nvPr/>
          </p:nvSpPr>
          <p:spPr bwMode="auto">
            <a:xfrm>
              <a:off x="5989" y="3604"/>
              <a:ext cx="61" cy="7"/>
            </a:xfrm>
            <a:prstGeom prst="rect">
              <a:avLst/>
            </a:prstGeom>
            <a:solidFill>
              <a:srgbClr val="D5CE98"/>
            </a:solidFill>
            <a:ln w="11113">
              <a:solidFill>
                <a:srgbClr val="CAC27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6" name="Rectangle 64"/>
            <p:cNvSpPr>
              <a:spLocks noChangeArrowheads="1"/>
            </p:cNvSpPr>
            <p:nvPr/>
          </p:nvSpPr>
          <p:spPr bwMode="auto">
            <a:xfrm>
              <a:off x="1734" y="2887"/>
              <a:ext cx="132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Raw Fraction &lt; 0: 11.8%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7" name="Rectangle 65"/>
            <p:cNvSpPr>
              <a:spLocks noChangeArrowheads="1"/>
            </p:cNvSpPr>
            <p:nvPr/>
          </p:nvSpPr>
          <p:spPr bwMode="auto">
            <a:xfrm>
              <a:off x="1723" y="3006"/>
              <a:ext cx="135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Signal Fraction &lt; 0: 1.3%</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8" name="Rectangle 66"/>
            <p:cNvSpPr>
              <a:spLocks noChangeArrowheads="1"/>
            </p:cNvSpPr>
            <p:nvPr/>
          </p:nvSpPr>
          <p:spPr bwMode="auto">
            <a:xfrm>
              <a:off x="1792" y="3125"/>
              <a:ext cx="121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Mean Gap:  7.5 pctiles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9" name="Line 67"/>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 name="Line 68"/>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1" name="Rectangle 69"/>
            <p:cNvSpPr>
              <a:spLocks noChangeArrowheads="1"/>
            </p:cNvSpPr>
            <p:nvPr/>
          </p:nvSpPr>
          <p:spPr bwMode="auto">
            <a:xfrm rot="16200000">
              <a:off x="1194" y="347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2" name="Line 70"/>
            <p:cNvSpPr>
              <a:spLocks noChangeShapeType="1"/>
            </p:cNvSpPr>
            <p:nvPr/>
          </p:nvSpPr>
          <p:spPr bwMode="auto">
            <a:xfrm flipH="1">
              <a:off x="1378" y="2837"/>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 name="Rectangle 71"/>
            <p:cNvSpPr>
              <a:spLocks noChangeArrowheads="1"/>
            </p:cNvSpPr>
            <p:nvPr/>
          </p:nvSpPr>
          <p:spPr bwMode="auto">
            <a:xfrm rot="16200000">
              <a:off x="1131" y="2700"/>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4" name="Line 72"/>
            <p:cNvSpPr>
              <a:spLocks noChangeShapeType="1"/>
            </p:cNvSpPr>
            <p:nvPr/>
          </p:nvSpPr>
          <p:spPr bwMode="auto">
            <a:xfrm flipH="1">
              <a:off x="1378" y="206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 name="Rectangle 73"/>
            <p:cNvSpPr>
              <a:spLocks noChangeArrowheads="1"/>
            </p:cNvSpPr>
            <p:nvPr/>
          </p:nvSpPr>
          <p:spPr bwMode="auto">
            <a:xfrm rot="16200000">
              <a:off x="1131" y="1927"/>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6" name="Line 74"/>
            <p:cNvSpPr>
              <a:spLocks noChangeShapeType="1"/>
            </p:cNvSpPr>
            <p:nvPr/>
          </p:nvSpPr>
          <p:spPr bwMode="auto">
            <a:xfrm flipH="1">
              <a:off x="1378" y="128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 name="Rectangle 75"/>
            <p:cNvSpPr>
              <a:spLocks noChangeArrowheads="1"/>
            </p:cNvSpPr>
            <p:nvPr/>
          </p:nvSpPr>
          <p:spPr bwMode="auto">
            <a:xfrm rot="16200000">
              <a:off x="1131" y="1152"/>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8" name="Line 76"/>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 name="Rectangle 77"/>
            <p:cNvSpPr>
              <a:spLocks noChangeArrowheads="1"/>
            </p:cNvSpPr>
            <p:nvPr/>
          </p:nvSpPr>
          <p:spPr bwMode="auto">
            <a:xfrm rot="16200000">
              <a:off x="1131" y="379"/>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0" name="Rectangle 78"/>
            <p:cNvSpPr>
              <a:spLocks noChangeArrowheads="1"/>
            </p:cNvSpPr>
            <p:nvPr/>
          </p:nvSpPr>
          <p:spPr bwMode="auto">
            <a:xfrm rot="16200000">
              <a:off x="775" y="1929"/>
              <a:ext cx="56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Density</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1" name="Line 79"/>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2" name="Line 80"/>
            <p:cNvSpPr>
              <a:spLocks noChangeShapeType="1"/>
            </p:cNvSpPr>
            <p:nvPr/>
          </p:nvSpPr>
          <p:spPr bwMode="auto">
            <a:xfrm>
              <a:off x="181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3" name="Rectangle 81"/>
            <p:cNvSpPr>
              <a:spLocks noChangeArrowheads="1"/>
            </p:cNvSpPr>
            <p:nvPr/>
          </p:nvSpPr>
          <p:spPr bwMode="auto">
            <a:xfrm>
              <a:off x="1705" y="3798"/>
              <a:ext cx="2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4" name="Line 82"/>
            <p:cNvSpPr>
              <a:spLocks noChangeShapeType="1"/>
            </p:cNvSpPr>
            <p:nvPr/>
          </p:nvSpPr>
          <p:spPr bwMode="auto">
            <a:xfrm>
              <a:off x="293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5" name="Rectangle 83"/>
            <p:cNvSpPr>
              <a:spLocks noChangeArrowheads="1"/>
            </p:cNvSpPr>
            <p:nvPr/>
          </p:nvSpPr>
          <p:spPr bwMode="auto">
            <a:xfrm>
              <a:off x="2825" y="3798"/>
              <a:ext cx="28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6" name="Line 84"/>
            <p:cNvSpPr>
              <a:spLocks noChangeShapeType="1"/>
            </p:cNvSpPr>
            <p:nvPr/>
          </p:nvSpPr>
          <p:spPr bwMode="auto">
            <a:xfrm>
              <a:off x="4056"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7" name="Rectangle 85"/>
            <p:cNvSpPr>
              <a:spLocks noChangeArrowheads="1"/>
            </p:cNvSpPr>
            <p:nvPr/>
          </p:nvSpPr>
          <p:spPr bwMode="auto">
            <a:xfrm>
              <a:off x="4016"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8" name="Line 86"/>
            <p:cNvSpPr>
              <a:spLocks noChangeShapeType="1"/>
            </p:cNvSpPr>
            <p:nvPr/>
          </p:nvSpPr>
          <p:spPr bwMode="auto">
            <a:xfrm>
              <a:off x="517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9" name="Rectangle 87"/>
            <p:cNvSpPr>
              <a:spLocks noChangeArrowheads="1"/>
            </p:cNvSpPr>
            <p:nvPr/>
          </p:nvSpPr>
          <p:spPr bwMode="auto">
            <a:xfrm>
              <a:off x="509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0" name="Line 88"/>
            <p:cNvSpPr>
              <a:spLocks noChangeShapeType="1"/>
            </p:cNvSpPr>
            <p:nvPr/>
          </p:nvSpPr>
          <p:spPr bwMode="auto">
            <a:xfrm>
              <a:off x="630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1" name="Rectangle 89"/>
            <p:cNvSpPr>
              <a:spLocks noChangeArrowheads="1"/>
            </p:cNvSpPr>
            <p:nvPr/>
          </p:nvSpPr>
          <p:spPr bwMode="auto">
            <a:xfrm>
              <a:off x="622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2" name="Rectangle 90"/>
            <p:cNvSpPr>
              <a:spLocks noChangeArrowheads="1"/>
            </p:cNvSpPr>
            <p:nvPr/>
          </p:nvSpPr>
          <p:spPr bwMode="auto">
            <a:xfrm>
              <a:off x="2123" y="3989"/>
              <a:ext cx="393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 Minus Black Rank Given Parents at 25th Percentile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3" name="Rectangle 91"/>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
        <p:nvSpPr>
          <p:cNvPr id="193" name="Title 1"/>
          <p:cNvSpPr txBox="1">
            <a:spLocks/>
          </p:cNvSpPr>
          <p:nvPr/>
        </p:nvSpPr>
        <p:spPr>
          <a:xfrm>
            <a:off x="1524000" y="90729"/>
            <a:ext cx="9144000" cy="453816"/>
          </a:xfrm>
          <a:prstGeom prst="rect">
            <a:avLst/>
          </a:prstGeom>
        </p:spPr>
        <p:txBody>
          <a:bodyPr vert="horz" lIns="91440" tIns="45720" rIns="91440" bIns="45720" rtlCol="0" anchor="ctr">
            <a:normAutofit fontScale="92500"/>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000" dirty="0">
                <a:solidFill>
                  <a:srgbClr val="002060"/>
                </a:solidFill>
                <a:latin typeface="Arial" panose="020B0604020202020204" pitchFamily="34" charset="0"/>
                <a:cs typeface="Arial" panose="020B0604020202020204" pitchFamily="34" charset="0"/>
              </a:rPr>
              <a:t>Distribution of Black – White Gap in Individual Ranks Across Tracts for Men</a:t>
            </a:r>
          </a:p>
        </p:txBody>
      </p:sp>
    </p:spTree>
    <p:extLst>
      <p:ext uri="{BB962C8B-B14F-4D97-AF65-F5344CB8AC3E}">
        <p14:creationId xmlns:p14="http://schemas.microsoft.com/office/powerpoint/2010/main" val="1817379980"/>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24000" y="1295400"/>
            <a:ext cx="9244614" cy="5181600"/>
          </a:xfrm>
        </p:spPr>
        <p:txBody>
          <a:bodyPr>
            <a:normAutofit/>
          </a:bodyPr>
          <a:lstStyle/>
          <a:p>
            <a:pPr>
              <a:buClr>
                <a:srgbClr val="20497D"/>
              </a:buClr>
              <a:buFont typeface="Wingdings" panose="05000000000000000000" pitchFamily="2" charset="2"/>
              <a:buChar char="§"/>
            </a:pPr>
            <a:r>
              <a:rPr lang="en-US" sz="2200" dirty="0" smtClean="0">
                <a:solidFill>
                  <a:srgbClr val="000000"/>
                </a:solidFill>
                <a:latin typeface="Arial" panose="020B0604020202020204" pitchFamily="34" charset="0"/>
                <a:cs typeface="Arial" panose="020B0604020202020204" pitchFamily="34" charset="0"/>
              </a:rPr>
              <a:t>Four </a:t>
            </a:r>
            <a:r>
              <a:rPr lang="en-US" sz="2200" dirty="0">
                <a:solidFill>
                  <a:srgbClr val="000000"/>
                </a:solidFill>
                <a:latin typeface="Arial" panose="020B0604020202020204" pitchFamily="34" charset="0"/>
                <a:cs typeface="Arial" panose="020B0604020202020204" pitchFamily="34" charset="0"/>
              </a:rPr>
              <a:t>key results:</a:t>
            </a:r>
          </a:p>
          <a:p>
            <a:pPr>
              <a:buClr>
                <a:srgbClr val="20497D"/>
              </a:buClr>
              <a:buFont typeface="Wingdings" panose="05000000000000000000" pitchFamily="2" charset="2"/>
              <a:buChar char="§"/>
            </a:pPr>
            <a:endParaRPr lang="en-US" sz="2200" dirty="0">
              <a:solidFill>
                <a:srgbClr val="000000"/>
              </a:solidFill>
              <a:latin typeface="Arial" panose="020B0604020202020204" pitchFamily="34" charset="0"/>
              <a:cs typeface="Arial" panose="020B0604020202020204" pitchFamily="34" charset="0"/>
            </a:endParaRPr>
          </a:p>
          <a:p>
            <a:pPr marL="914400" lvl="1" indent="-457200">
              <a:buClr>
                <a:srgbClr val="20497D"/>
              </a:buClr>
              <a:buFont typeface="+mj-lt"/>
              <a:buAutoNum type="arabicPeriod"/>
            </a:pPr>
            <a:r>
              <a:rPr lang="en-US" sz="1800" dirty="0">
                <a:solidFill>
                  <a:srgbClr val="000000"/>
                </a:solidFill>
                <a:latin typeface="Arial" panose="020B0604020202020204" pitchFamily="34" charset="0"/>
                <a:cs typeface="Arial" panose="020B0604020202020204" pitchFamily="34" charset="0"/>
              </a:rPr>
              <a:t>Black boys have lower earnings than white boys in 99% of Census tracts in America, controlling for parental income</a:t>
            </a:r>
          </a:p>
          <a:p>
            <a:pPr marL="914400" lvl="1" indent="-457200">
              <a:buClr>
                <a:srgbClr val="20497D"/>
              </a:buClr>
              <a:buFont typeface="+mj-lt"/>
              <a:buAutoNum type="arabicPeriod"/>
            </a:pPr>
            <a:endParaRPr lang="en-US" sz="1800" dirty="0">
              <a:solidFill>
                <a:srgbClr val="000000"/>
              </a:solidFill>
              <a:latin typeface="Arial" panose="020B0604020202020204" pitchFamily="34" charset="0"/>
              <a:cs typeface="Arial" panose="020B0604020202020204" pitchFamily="34" charset="0"/>
            </a:endParaRPr>
          </a:p>
          <a:p>
            <a:pPr marL="914400" lvl="1" indent="-457200">
              <a:buClr>
                <a:srgbClr val="20497D"/>
              </a:buClr>
              <a:buFont typeface="+mj-lt"/>
              <a:buAutoNum type="arabicPeriod"/>
            </a:pPr>
            <a:r>
              <a:rPr lang="en-US" sz="1800" dirty="0">
                <a:solidFill>
                  <a:srgbClr val="000000"/>
                </a:solidFill>
                <a:latin typeface="Arial" panose="020B0604020202020204" pitchFamily="34" charset="0"/>
                <a:cs typeface="Arial" panose="020B0604020202020204" pitchFamily="34" charset="0"/>
              </a:rPr>
              <a:t>Both black and white boys have better outcomes in “good” (e.g., low-poverty, higher rent) neighborhoods, but the black-white gap is </a:t>
            </a:r>
            <a:r>
              <a:rPr lang="en-US" sz="1800" i="1" dirty="0">
                <a:solidFill>
                  <a:srgbClr val="000000"/>
                </a:solidFill>
                <a:latin typeface="Arial" panose="020B0604020202020204" pitchFamily="34" charset="0"/>
                <a:cs typeface="Arial" panose="020B0604020202020204" pitchFamily="34" charset="0"/>
              </a:rPr>
              <a:t>bigger </a:t>
            </a:r>
            <a:r>
              <a:rPr lang="en-US" sz="1800" dirty="0">
                <a:solidFill>
                  <a:srgbClr val="000000"/>
                </a:solidFill>
                <a:latin typeface="Arial" panose="020B0604020202020204" pitchFamily="34" charset="0"/>
                <a:cs typeface="Arial" panose="020B0604020202020204" pitchFamily="34" charset="0"/>
              </a:rPr>
              <a:t>in such areas</a:t>
            </a:r>
          </a:p>
        </p:txBody>
      </p:sp>
      <p:sp>
        <p:nvSpPr>
          <p:cNvPr id="9" name="Title 1"/>
          <p:cNvSpPr txBox="1">
            <a:spLocks/>
          </p:cNvSpPr>
          <p:nvPr/>
        </p:nvSpPr>
        <p:spPr>
          <a:xfrm>
            <a:off x="1524000" y="90714"/>
            <a:ext cx="9144000" cy="102076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Variation in the Black-White Earnings Gap Across Tracts</a:t>
            </a:r>
          </a:p>
        </p:txBody>
      </p:sp>
    </p:spTree>
    <p:extLst>
      <p:ext uri="{BB962C8B-B14F-4D97-AF65-F5344CB8AC3E}">
        <p14:creationId xmlns:p14="http://schemas.microsoft.com/office/powerpoint/2010/main" val="2061878322"/>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850119" y="718324"/>
            <a:ext cx="1828800" cy="384719"/>
          </a:xfrm>
          <a:prstGeom prst="rect">
            <a:avLst/>
          </a:prstGeom>
          <a:noFill/>
        </p:spPr>
        <p:txBody>
          <a:bodyPr wrap="square" lIns="91344" tIns="45718" rIns="91344" bIns="45718" rtlCol="0">
            <a:spAutoFit/>
          </a:bodyPr>
          <a:lstStyle/>
          <a:p>
            <a:pPr defTabSz="913312"/>
            <a:r>
              <a:rPr lang="en-US" sz="1900" b="1" dirty="0">
                <a:solidFill>
                  <a:prstClr val="black"/>
                </a:solidFill>
              </a:rPr>
              <a:t>Economy</a:t>
            </a:r>
          </a:p>
        </p:txBody>
      </p:sp>
      <p:sp>
        <p:nvSpPr>
          <p:cNvPr id="337" name="TextBox 336"/>
          <p:cNvSpPr txBox="1"/>
          <p:nvPr/>
        </p:nvSpPr>
        <p:spPr>
          <a:xfrm>
            <a:off x="850915" y="1878856"/>
            <a:ext cx="1828800" cy="384719"/>
          </a:xfrm>
          <a:prstGeom prst="rect">
            <a:avLst/>
          </a:prstGeom>
          <a:noFill/>
        </p:spPr>
        <p:txBody>
          <a:bodyPr wrap="square" lIns="91344" tIns="45718" rIns="91344" bIns="45718" rtlCol="0">
            <a:spAutoFit/>
          </a:bodyPr>
          <a:lstStyle/>
          <a:p>
            <a:pPr defTabSz="913312"/>
            <a:r>
              <a:rPr lang="en-US" sz="1900" b="1" dirty="0">
                <a:solidFill>
                  <a:prstClr val="black"/>
                </a:solidFill>
              </a:rPr>
              <a:t>Schools</a:t>
            </a:r>
          </a:p>
        </p:txBody>
      </p:sp>
      <p:sp>
        <p:nvSpPr>
          <p:cNvPr id="339" name="TextBox 338"/>
          <p:cNvSpPr txBox="1"/>
          <p:nvPr/>
        </p:nvSpPr>
        <p:spPr>
          <a:xfrm>
            <a:off x="850121" y="3032461"/>
            <a:ext cx="1828800" cy="677107"/>
          </a:xfrm>
          <a:prstGeom prst="rect">
            <a:avLst/>
          </a:prstGeom>
          <a:noFill/>
        </p:spPr>
        <p:txBody>
          <a:bodyPr wrap="square" lIns="91344" tIns="45718" rIns="91344" bIns="45718" rtlCol="0">
            <a:spAutoFit/>
          </a:bodyPr>
          <a:lstStyle/>
          <a:p>
            <a:pPr defTabSz="913312"/>
            <a:r>
              <a:rPr lang="en-US" sz="1900" b="1" dirty="0">
                <a:solidFill>
                  <a:prstClr val="black"/>
                </a:solidFill>
              </a:rPr>
              <a:t>Educ.</a:t>
            </a:r>
          </a:p>
          <a:p>
            <a:pPr defTabSz="913312"/>
            <a:r>
              <a:rPr lang="en-US" sz="1900" b="1" dirty="0">
                <a:solidFill>
                  <a:prstClr val="black"/>
                </a:solidFill>
              </a:rPr>
              <a:t>Attainment</a:t>
            </a:r>
          </a:p>
        </p:txBody>
      </p:sp>
      <p:sp>
        <p:nvSpPr>
          <p:cNvPr id="342" name="TextBox 341"/>
          <p:cNvSpPr txBox="1"/>
          <p:nvPr/>
        </p:nvSpPr>
        <p:spPr>
          <a:xfrm>
            <a:off x="850119" y="3905289"/>
            <a:ext cx="1828800" cy="384719"/>
          </a:xfrm>
          <a:prstGeom prst="rect">
            <a:avLst/>
          </a:prstGeom>
          <a:noFill/>
        </p:spPr>
        <p:txBody>
          <a:bodyPr wrap="square" lIns="91344" tIns="45718" rIns="91344" bIns="45718" rtlCol="0">
            <a:spAutoFit/>
          </a:bodyPr>
          <a:lstStyle/>
          <a:p>
            <a:pPr defTabSz="913312"/>
            <a:r>
              <a:rPr lang="en-US" sz="1900" b="1" dirty="0">
                <a:solidFill>
                  <a:prstClr val="black"/>
                </a:solidFill>
              </a:rPr>
              <a:t>Housing</a:t>
            </a:r>
          </a:p>
        </p:txBody>
      </p:sp>
      <p:sp>
        <p:nvSpPr>
          <p:cNvPr id="890" name="TextBox 889"/>
          <p:cNvSpPr txBox="1"/>
          <p:nvPr/>
        </p:nvSpPr>
        <p:spPr>
          <a:xfrm>
            <a:off x="847737" y="5338221"/>
            <a:ext cx="1828800" cy="677107"/>
          </a:xfrm>
          <a:prstGeom prst="rect">
            <a:avLst/>
          </a:prstGeom>
          <a:noFill/>
        </p:spPr>
        <p:txBody>
          <a:bodyPr wrap="square" lIns="91344" tIns="45718" rIns="91344" bIns="45718" rtlCol="0">
            <a:spAutoFit/>
          </a:bodyPr>
          <a:lstStyle/>
          <a:p>
            <a:pPr defTabSz="913312"/>
            <a:r>
              <a:rPr lang="en-US" sz="1900" b="1" dirty="0">
                <a:solidFill>
                  <a:prstClr val="black"/>
                </a:solidFill>
              </a:rPr>
              <a:t>Healthcare</a:t>
            </a:r>
          </a:p>
          <a:p>
            <a:pPr defTabSz="913312"/>
            <a:r>
              <a:rPr lang="en-US" sz="1900" b="1" dirty="0">
                <a:solidFill>
                  <a:prstClr val="black"/>
                </a:solidFill>
              </a:rPr>
              <a:t>Access</a:t>
            </a:r>
          </a:p>
        </p:txBody>
      </p:sp>
      <p:sp>
        <p:nvSpPr>
          <p:cNvPr id="352" name="TextBox 92"/>
          <p:cNvSpPr txBox="1"/>
          <p:nvPr/>
        </p:nvSpPr>
        <p:spPr>
          <a:xfrm>
            <a:off x="0" y="26911"/>
            <a:ext cx="12192000" cy="677104"/>
          </a:xfrm>
          <a:prstGeom prst="rect">
            <a:avLst/>
          </a:prstGeom>
          <a:noFill/>
        </p:spPr>
        <p:txBody>
          <a:bodyPr wrap="square" lIns="91344" tIns="45718" rIns="91344" bIns="45718" rtlCol="0">
            <a:spAutoFit/>
          </a:bodyPr>
          <a:lstStyle/>
          <a:p>
            <a:pPr algn="ctr" defTabSz="913312">
              <a:defRPr/>
            </a:pPr>
            <a:r>
              <a:rPr lang="en-US" sz="1900" b="1" kern="0" dirty="0">
                <a:solidFill>
                  <a:srgbClr val="1E2D53"/>
                </a:solidFill>
                <a:latin typeface="Arial"/>
                <a:cs typeface="Arial"/>
              </a:rPr>
              <a:t>Correlations between Tract-Level </a:t>
            </a:r>
            <a:r>
              <a:rPr lang="en-US" sz="1900" b="1" kern="0" dirty="0" smtClean="0">
                <a:solidFill>
                  <a:srgbClr val="1E2D53"/>
                </a:solidFill>
                <a:latin typeface="Arial"/>
                <a:cs typeface="Arial"/>
              </a:rPr>
              <a:t>Characteristics and </a:t>
            </a:r>
            <a:r>
              <a:rPr lang="en-US" sz="1900" b="1" kern="0" dirty="0">
                <a:solidFill>
                  <a:srgbClr val="1E2D53"/>
                </a:solidFill>
                <a:latin typeface="Arial"/>
                <a:cs typeface="Arial"/>
              </a:rPr>
              <a:t>Incomes of Black vs. White Men</a:t>
            </a:r>
          </a:p>
          <a:p>
            <a:pPr algn="ctr" defTabSz="913312">
              <a:defRPr/>
            </a:pPr>
            <a:r>
              <a:rPr lang="en-US" sz="1900" kern="0" dirty="0">
                <a:solidFill>
                  <a:srgbClr val="1E2D53"/>
                </a:solidFill>
                <a:latin typeface="Arial"/>
                <a:cs typeface="Arial"/>
              </a:rPr>
              <a:t>Children with Parents at 25</a:t>
            </a:r>
            <a:r>
              <a:rPr lang="en-US" sz="1900" kern="0" baseline="30000" dirty="0">
                <a:solidFill>
                  <a:srgbClr val="1E2D53"/>
                </a:solidFill>
                <a:latin typeface="Arial"/>
                <a:cs typeface="Arial"/>
              </a:rPr>
              <a:t>th</a:t>
            </a:r>
            <a:r>
              <a:rPr lang="en-US" sz="1900" kern="0" dirty="0">
                <a:solidFill>
                  <a:srgbClr val="1E2D53"/>
                </a:solidFill>
                <a:latin typeface="Arial"/>
                <a:cs typeface="Arial"/>
              </a:rPr>
              <a:t> Percentile</a:t>
            </a:r>
          </a:p>
        </p:txBody>
      </p:sp>
      <p:grpSp>
        <p:nvGrpSpPr>
          <p:cNvPr id="353" name="Group 4"/>
          <p:cNvGrpSpPr>
            <a:grpSpLocks noChangeAspect="1"/>
          </p:cNvGrpSpPr>
          <p:nvPr/>
        </p:nvGrpSpPr>
        <p:grpSpPr bwMode="auto">
          <a:xfrm>
            <a:off x="1825625" y="261964"/>
            <a:ext cx="8934451" cy="6413503"/>
            <a:chOff x="1150" y="165"/>
            <a:chExt cx="5628" cy="4040"/>
          </a:xfrm>
        </p:grpSpPr>
        <p:grpSp>
          <p:nvGrpSpPr>
            <p:cNvPr id="355" name="Group 205"/>
            <p:cNvGrpSpPr>
              <a:grpSpLocks/>
            </p:cNvGrpSpPr>
            <p:nvPr/>
          </p:nvGrpSpPr>
          <p:grpSpPr bwMode="auto">
            <a:xfrm>
              <a:off x="1150" y="455"/>
              <a:ext cx="5628" cy="3287"/>
              <a:chOff x="1150" y="455"/>
              <a:chExt cx="5628" cy="3287"/>
            </a:xfrm>
          </p:grpSpPr>
          <p:sp>
            <p:nvSpPr>
              <p:cNvPr id="374" name="Rectangle 7"/>
              <p:cNvSpPr>
                <a:spLocks noChangeArrowheads="1"/>
              </p:cNvSpPr>
              <p:nvPr/>
            </p:nvSpPr>
            <p:spPr bwMode="auto">
              <a:xfrm>
                <a:off x="3126" y="455"/>
                <a:ext cx="3652" cy="3287"/>
              </a:xfrm>
              <a:prstGeom prst="rect">
                <a:avLst/>
              </a:prstGeom>
              <a:solidFill>
                <a:srgbClr val="FFFFFF"/>
              </a:solidFill>
              <a:ln w="14288">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75" name="Line 8"/>
              <p:cNvSpPr>
                <a:spLocks noChangeShapeType="1"/>
              </p:cNvSpPr>
              <p:nvPr/>
            </p:nvSpPr>
            <p:spPr bwMode="auto">
              <a:xfrm flipV="1">
                <a:off x="3221" y="455"/>
                <a:ext cx="0" cy="3287"/>
              </a:xfrm>
              <a:prstGeom prst="line">
                <a:avLst/>
              </a:prstGeom>
              <a:noFill/>
              <a:ln w="19050">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76" name="Line 9"/>
              <p:cNvSpPr>
                <a:spLocks noChangeShapeType="1"/>
              </p:cNvSpPr>
              <p:nvPr/>
            </p:nvSpPr>
            <p:spPr bwMode="auto">
              <a:xfrm flipV="1">
                <a:off x="4353" y="455"/>
                <a:ext cx="0" cy="3287"/>
              </a:xfrm>
              <a:prstGeom prst="line">
                <a:avLst/>
              </a:prstGeom>
              <a:noFill/>
              <a:ln w="19050">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77" name="Line 10"/>
              <p:cNvSpPr>
                <a:spLocks noChangeShapeType="1"/>
              </p:cNvSpPr>
              <p:nvPr/>
            </p:nvSpPr>
            <p:spPr bwMode="auto">
              <a:xfrm flipV="1">
                <a:off x="5484" y="455"/>
                <a:ext cx="0" cy="3287"/>
              </a:xfrm>
              <a:prstGeom prst="line">
                <a:avLst/>
              </a:prstGeom>
              <a:noFill/>
              <a:ln w="19050">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78" name="Line 11"/>
              <p:cNvSpPr>
                <a:spLocks noChangeShapeType="1"/>
              </p:cNvSpPr>
              <p:nvPr/>
            </p:nvSpPr>
            <p:spPr bwMode="auto">
              <a:xfrm flipV="1">
                <a:off x="6613" y="455"/>
                <a:ext cx="0" cy="3287"/>
              </a:xfrm>
              <a:prstGeom prst="line">
                <a:avLst/>
              </a:prstGeom>
              <a:noFill/>
              <a:ln w="19050">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79" name="Line 12"/>
              <p:cNvSpPr>
                <a:spLocks noChangeShapeType="1"/>
              </p:cNvSpPr>
              <p:nvPr/>
            </p:nvSpPr>
            <p:spPr bwMode="auto">
              <a:xfrm>
                <a:off x="3126" y="109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80" name="Line 13"/>
              <p:cNvSpPr>
                <a:spLocks noChangeShapeType="1"/>
              </p:cNvSpPr>
              <p:nvPr/>
            </p:nvSpPr>
            <p:spPr bwMode="auto">
              <a:xfrm>
                <a:off x="3255" y="109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81" name="Line 14"/>
              <p:cNvSpPr>
                <a:spLocks noChangeShapeType="1"/>
              </p:cNvSpPr>
              <p:nvPr/>
            </p:nvSpPr>
            <p:spPr bwMode="auto">
              <a:xfrm>
                <a:off x="3385" y="109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82" name="Line 15"/>
              <p:cNvSpPr>
                <a:spLocks noChangeShapeType="1"/>
              </p:cNvSpPr>
              <p:nvPr/>
            </p:nvSpPr>
            <p:spPr bwMode="auto">
              <a:xfrm>
                <a:off x="3514" y="109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83" name="Line 16"/>
              <p:cNvSpPr>
                <a:spLocks noChangeShapeType="1"/>
              </p:cNvSpPr>
              <p:nvPr/>
            </p:nvSpPr>
            <p:spPr bwMode="auto">
              <a:xfrm>
                <a:off x="3644" y="109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56" name="Line 17"/>
              <p:cNvSpPr>
                <a:spLocks noChangeShapeType="1"/>
              </p:cNvSpPr>
              <p:nvPr/>
            </p:nvSpPr>
            <p:spPr bwMode="auto">
              <a:xfrm>
                <a:off x="3774" y="109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57" name="Line 18"/>
              <p:cNvSpPr>
                <a:spLocks noChangeShapeType="1"/>
              </p:cNvSpPr>
              <p:nvPr/>
            </p:nvSpPr>
            <p:spPr bwMode="auto">
              <a:xfrm>
                <a:off x="3903" y="109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58" name="Line 19"/>
              <p:cNvSpPr>
                <a:spLocks noChangeShapeType="1"/>
              </p:cNvSpPr>
              <p:nvPr/>
            </p:nvSpPr>
            <p:spPr bwMode="auto">
              <a:xfrm>
                <a:off x="4033" y="109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59" name="Line 20"/>
              <p:cNvSpPr>
                <a:spLocks noChangeShapeType="1"/>
              </p:cNvSpPr>
              <p:nvPr/>
            </p:nvSpPr>
            <p:spPr bwMode="auto">
              <a:xfrm>
                <a:off x="4162" y="109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60" name="Line 21"/>
              <p:cNvSpPr>
                <a:spLocks noChangeShapeType="1"/>
              </p:cNvSpPr>
              <p:nvPr/>
            </p:nvSpPr>
            <p:spPr bwMode="auto">
              <a:xfrm>
                <a:off x="4292" y="109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61" name="Line 22"/>
              <p:cNvSpPr>
                <a:spLocks noChangeShapeType="1"/>
              </p:cNvSpPr>
              <p:nvPr/>
            </p:nvSpPr>
            <p:spPr bwMode="auto">
              <a:xfrm>
                <a:off x="4422" y="109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62" name="Line 23"/>
              <p:cNvSpPr>
                <a:spLocks noChangeShapeType="1"/>
              </p:cNvSpPr>
              <p:nvPr/>
            </p:nvSpPr>
            <p:spPr bwMode="auto">
              <a:xfrm>
                <a:off x="4551" y="109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63" name="Line 24"/>
              <p:cNvSpPr>
                <a:spLocks noChangeShapeType="1"/>
              </p:cNvSpPr>
              <p:nvPr/>
            </p:nvSpPr>
            <p:spPr bwMode="auto">
              <a:xfrm>
                <a:off x="4681" y="109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64" name="Line 25"/>
              <p:cNvSpPr>
                <a:spLocks noChangeShapeType="1"/>
              </p:cNvSpPr>
              <p:nvPr/>
            </p:nvSpPr>
            <p:spPr bwMode="auto">
              <a:xfrm>
                <a:off x="4810" y="109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65" name="Line 26"/>
              <p:cNvSpPr>
                <a:spLocks noChangeShapeType="1"/>
              </p:cNvSpPr>
              <p:nvPr/>
            </p:nvSpPr>
            <p:spPr bwMode="auto">
              <a:xfrm>
                <a:off x="4940" y="109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66" name="Line 27"/>
              <p:cNvSpPr>
                <a:spLocks noChangeShapeType="1"/>
              </p:cNvSpPr>
              <p:nvPr/>
            </p:nvSpPr>
            <p:spPr bwMode="auto">
              <a:xfrm>
                <a:off x="5070" y="109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67" name="Line 28"/>
              <p:cNvSpPr>
                <a:spLocks noChangeShapeType="1"/>
              </p:cNvSpPr>
              <p:nvPr/>
            </p:nvSpPr>
            <p:spPr bwMode="auto">
              <a:xfrm>
                <a:off x="5199" y="109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68" name="Line 29"/>
              <p:cNvSpPr>
                <a:spLocks noChangeShapeType="1"/>
              </p:cNvSpPr>
              <p:nvPr/>
            </p:nvSpPr>
            <p:spPr bwMode="auto">
              <a:xfrm>
                <a:off x="5329" y="109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69" name="Line 30"/>
              <p:cNvSpPr>
                <a:spLocks noChangeShapeType="1"/>
              </p:cNvSpPr>
              <p:nvPr/>
            </p:nvSpPr>
            <p:spPr bwMode="auto">
              <a:xfrm>
                <a:off x="5458" y="109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70" name="Line 31"/>
              <p:cNvSpPr>
                <a:spLocks noChangeShapeType="1"/>
              </p:cNvSpPr>
              <p:nvPr/>
            </p:nvSpPr>
            <p:spPr bwMode="auto">
              <a:xfrm>
                <a:off x="5588" y="109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71" name="Line 32"/>
              <p:cNvSpPr>
                <a:spLocks noChangeShapeType="1"/>
              </p:cNvSpPr>
              <p:nvPr/>
            </p:nvSpPr>
            <p:spPr bwMode="auto">
              <a:xfrm>
                <a:off x="5715" y="1098"/>
                <a:ext cx="89"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72" name="Line 33"/>
              <p:cNvSpPr>
                <a:spLocks noChangeShapeType="1"/>
              </p:cNvSpPr>
              <p:nvPr/>
            </p:nvSpPr>
            <p:spPr bwMode="auto">
              <a:xfrm>
                <a:off x="5844" y="1098"/>
                <a:ext cx="90"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73" name="Line 34"/>
              <p:cNvSpPr>
                <a:spLocks noChangeShapeType="1"/>
              </p:cNvSpPr>
              <p:nvPr/>
            </p:nvSpPr>
            <p:spPr bwMode="auto">
              <a:xfrm>
                <a:off x="5974" y="109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74" name="Line 35"/>
              <p:cNvSpPr>
                <a:spLocks noChangeShapeType="1"/>
              </p:cNvSpPr>
              <p:nvPr/>
            </p:nvSpPr>
            <p:spPr bwMode="auto">
              <a:xfrm>
                <a:off x="6104" y="109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75" name="Line 36"/>
              <p:cNvSpPr>
                <a:spLocks noChangeShapeType="1"/>
              </p:cNvSpPr>
              <p:nvPr/>
            </p:nvSpPr>
            <p:spPr bwMode="auto">
              <a:xfrm>
                <a:off x="6233" y="109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76" name="Line 37"/>
              <p:cNvSpPr>
                <a:spLocks noChangeShapeType="1"/>
              </p:cNvSpPr>
              <p:nvPr/>
            </p:nvSpPr>
            <p:spPr bwMode="auto">
              <a:xfrm>
                <a:off x="6363" y="109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77" name="Line 38"/>
              <p:cNvSpPr>
                <a:spLocks noChangeShapeType="1"/>
              </p:cNvSpPr>
              <p:nvPr/>
            </p:nvSpPr>
            <p:spPr bwMode="auto">
              <a:xfrm>
                <a:off x="6492" y="109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78" name="Line 39"/>
              <p:cNvSpPr>
                <a:spLocks noChangeShapeType="1"/>
              </p:cNvSpPr>
              <p:nvPr/>
            </p:nvSpPr>
            <p:spPr bwMode="auto">
              <a:xfrm>
                <a:off x="6622" y="109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79" name="Line 40"/>
              <p:cNvSpPr>
                <a:spLocks noChangeShapeType="1"/>
              </p:cNvSpPr>
              <p:nvPr/>
            </p:nvSpPr>
            <p:spPr bwMode="auto">
              <a:xfrm>
                <a:off x="6752" y="1098"/>
                <a:ext cx="2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80" name="Line 41"/>
              <p:cNvSpPr>
                <a:spLocks noChangeShapeType="1"/>
              </p:cNvSpPr>
              <p:nvPr/>
            </p:nvSpPr>
            <p:spPr bwMode="auto">
              <a:xfrm>
                <a:off x="3126" y="1826"/>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81" name="Line 42"/>
              <p:cNvSpPr>
                <a:spLocks noChangeShapeType="1"/>
              </p:cNvSpPr>
              <p:nvPr/>
            </p:nvSpPr>
            <p:spPr bwMode="auto">
              <a:xfrm>
                <a:off x="3255" y="1826"/>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82" name="Line 43"/>
              <p:cNvSpPr>
                <a:spLocks noChangeShapeType="1"/>
              </p:cNvSpPr>
              <p:nvPr/>
            </p:nvSpPr>
            <p:spPr bwMode="auto">
              <a:xfrm>
                <a:off x="3385" y="1826"/>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83" name="Line 44"/>
              <p:cNvSpPr>
                <a:spLocks noChangeShapeType="1"/>
              </p:cNvSpPr>
              <p:nvPr/>
            </p:nvSpPr>
            <p:spPr bwMode="auto">
              <a:xfrm>
                <a:off x="3514" y="1826"/>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84" name="Line 45"/>
              <p:cNvSpPr>
                <a:spLocks noChangeShapeType="1"/>
              </p:cNvSpPr>
              <p:nvPr/>
            </p:nvSpPr>
            <p:spPr bwMode="auto">
              <a:xfrm>
                <a:off x="3644" y="1826"/>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85" name="Line 46"/>
              <p:cNvSpPr>
                <a:spLocks noChangeShapeType="1"/>
              </p:cNvSpPr>
              <p:nvPr/>
            </p:nvSpPr>
            <p:spPr bwMode="auto">
              <a:xfrm>
                <a:off x="3774" y="1826"/>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86" name="Line 47"/>
              <p:cNvSpPr>
                <a:spLocks noChangeShapeType="1"/>
              </p:cNvSpPr>
              <p:nvPr/>
            </p:nvSpPr>
            <p:spPr bwMode="auto">
              <a:xfrm>
                <a:off x="3903" y="1826"/>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87" name="Line 48"/>
              <p:cNvSpPr>
                <a:spLocks noChangeShapeType="1"/>
              </p:cNvSpPr>
              <p:nvPr/>
            </p:nvSpPr>
            <p:spPr bwMode="auto">
              <a:xfrm>
                <a:off x="4033" y="1826"/>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88" name="Line 49"/>
              <p:cNvSpPr>
                <a:spLocks noChangeShapeType="1"/>
              </p:cNvSpPr>
              <p:nvPr/>
            </p:nvSpPr>
            <p:spPr bwMode="auto">
              <a:xfrm>
                <a:off x="4162" y="1826"/>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89" name="Line 50"/>
              <p:cNvSpPr>
                <a:spLocks noChangeShapeType="1"/>
              </p:cNvSpPr>
              <p:nvPr/>
            </p:nvSpPr>
            <p:spPr bwMode="auto">
              <a:xfrm>
                <a:off x="4292" y="1826"/>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90" name="Line 51"/>
              <p:cNvSpPr>
                <a:spLocks noChangeShapeType="1"/>
              </p:cNvSpPr>
              <p:nvPr/>
            </p:nvSpPr>
            <p:spPr bwMode="auto">
              <a:xfrm>
                <a:off x="4422" y="1826"/>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91" name="Line 52"/>
              <p:cNvSpPr>
                <a:spLocks noChangeShapeType="1"/>
              </p:cNvSpPr>
              <p:nvPr/>
            </p:nvSpPr>
            <p:spPr bwMode="auto">
              <a:xfrm>
                <a:off x="4551" y="1826"/>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92" name="Line 53"/>
              <p:cNvSpPr>
                <a:spLocks noChangeShapeType="1"/>
              </p:cNvSpPr>
              <p:nvPr/>
            </p:nvSpPr>
            <p:spPr bwMode="auto">
              <a:xfrm>
                <a:off x="4681" y="1826"/>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93" name="Line 54"/>
              <p:cNvSpPr>
                <a:spLocks noChangeShapeType="1"/>
              </p:cNvSpPr>
              <p:nvPr/>
            </p:nvSpPr>
            <p:spPr bwMode="auto">
              <a:xfrm>
                <a:off x="4810" y="1826"/>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94" name="Line 55"/>
              <p:cNvSpPr>
                <a:spLocks noChangeShapeType="1"/>
              </p:cNvSpPr>
              <p:nvPr/>
            </p:nvSpPr>
            <p:spPr bwMode="auto">
              <a:xfrm>
                <a:off x="4940" y="1826"/>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95" name="Line 56"/>
              <p:cNvSpPr>
                <a:spLocks noChangeShapeType="1"/>
              </p:cNvSpPr>
              <p:nvPr/>
            </p:nvSpPr>
            <p:spPr bwMode="auto">
              <a:xfrm>
                <a:off x="5070" y="1826"/>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96" name="Line 57"/>
              <p:cNvSpPr>
                <a:spLocks noChangeShapeType="1"/>
              </p:cNvSpPr>
              <p:nvPr/>
            </p:nvSpPr>
            <p:spPr bwMode="auto">
              <a:xfrm>
                <a:off x="5199" y="1826"/>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97" name="Line 58"/>
              <p:cNvSpPr>
                <a:spLocks noChangeShapeType="1"/>
              </p:cNvSpPr>
              <p:nvPr/>
            </p:nvSpPr>
            <p:spPr bwMode="auto">
              <a:xfrm>
                <a:off x="5329" y="1826"/>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98" name="Line 59"/>
              <p:cNvSpPr>
                <a:spLocks noChangeShapeType="1"/>
              </p:cNvSpPr>
              <p:nvPr/>
            </p:nvSpPr>
            <p:spPr bwMode="auto">
              <a:xfrm>
                <a:off x="5458" y="1826"/>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499" name="Line 60"/>
              <p:cNvSpPr>
                <a:spLocks noChangeShapeType="1"/>
              </p:cNvSpPr>
              <p:nvPr/>
            </p:nvSpPr>
            <p:spPr bwMode="auto">
              <a:xfrm>
                <a:off x="5588" y="1826"/>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00" name="Line 61"/>
              <p:cNvSpPr>
                <a:spLocks noChangeShapeType="1"/>
              </p:cNvSpPr>
              <p:nvPr/>
            </p:nvSpPr>
            <p:spPr bwMode="auto">
              <a:xfrm>
                <a:off x="5715" y="1826"/>
                <a:ext cx="89"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01" name="Line 62"/>
              <p:cNvSpPr>
                <a:spLocks noChangeShapeType="1"/>
              </p:cNvSpPr>
              <p:nvPr/>
            </p:nvSpPr>
            <p:spPr bwMode="auto">
              <a:xfrm>
                <a:off x="5844" y="1826"/>
                <a:ext cx="90"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02" name="Line 63"/>
              <p:cNvSpPr>
                <a:spLocks noChangeShapeType="1"/>
              </p:cNvSpPr>
              <p:nvPr/>
            </p:nvSpPr>
            <p:spPr bwMode="auto">
              <a:xfrm>
                <a:off x="5974" y="1826"/>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03" name="Line 64"/>
              <p:cNvSpPr>
                <a:spLocks noChangeShapeType="1"/>
              </p:cNvSpPr>
              <p:nvPr/>
            </p:nvSpPr>
            <p:spPr bwMode="auto">
              <a:xfrm>
                <a:off x="6104" y="1826"/>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04" name="Line 65"/>
              <p:cNvSpPr>
                <a:spLocks noChangeShapeType="1"/>
              </p:cNvSpPr>
              <p:nvPr/>
            </p:nvSpPr>
            <p:spPr bwMode="auto">
              <a:xfrm>
                <a:off x="6233" y="1826"/>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05" name="Line 66"/>
              <p:cNvSpPr>
                <a:spLocks noChangeShapeType="1"/>
              </p:cNvSpPr>
              <p:nvPr/>
            </p:nvSpPr>
            <p:spPr bwMode="auto">
              <a:xfrm>
                <a:off x="6363" y="1826"/>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06" name="Line 67"/>
              <p:cNvSpPr>
                <a:spLocks noChangeShapeType="1"/>
              </p:cNvSpPr>
              <p:nvPr/>
            </p:nvSpPr>
            <p:spPr bwMode="auto">
              <a:xfrm>
                <a:off x="6492" y="1826"/>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07" name="Line 68"/>
              <p:cNvSpPr>
                <a:spLocks noChangeShapeType="1"/>
              </p:cNvSpPr>
              <p:nvPr/>
            </p:nvSpPr>
            <p:spPr bwMode="auto">
              <a:xfrm>
                <a:off x="6622" y="1826"/>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08" name="Line 69"/>
              <p:cNvSpPr>
                <a:spLocks noChangeShapeType="1"/>
              </p:cNvSpPr>
              <p:nvPr/>
            </p:nvSpPr>
            <p:spPr bwMode="auto">
              <a:xfrm>
                <a:off x="6752" y="1826"/>
                <a:ext cx="2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09" name="Line 70"/>
              <p:cNvSpPr>
                <a:spLocks noChangeShapeType="1"/>
              </p:cNvSpPr>
              <p:nvPr/>
            </p:nvSpPr>
            <p:spPr bwMode="auto">
              <a:xfrm>
                <a:off x="3126" y="2374"/>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10" name="Line 71"/>
              <p:cNvSpPr>
                <a:spLocks noChangeShapeType="1"/>
              </p:cNvSpPr>
              <p:nvPr/>
            </p:nvSpPr>
            <p:spPr bwMode="auto">
              <a:xfrm>
                <a:off x="3255" y="2374"/>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11" name="Line 72"/>
              <p:cNvSpPr>
                <a:spLocks noChangeShapeType="1"/>
              </p:cNvSpPr>
              <p:nvPr/>
            </p:nvSpPr>
            <p:spPr bwMode="auto">
              <a:xfrm>
                <a:off x="3385" y="2374"/>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12" name="Line 73"/>
              <p:cNvSpPr>
                <a:spLocks noChangeShapeType="1"/>
              </p:cNvSpPr>
              <p:nvPr/>
            </p:nvSpPr>
            <p:spPr bwMode="auto">
              <a:xfrm>
                <a:off x="3514" y="2374"/>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13" name="Line 74"/>
              <p:cNvSpPr>
                <a:spLocks noChangeShapeType="1"/>
              </p:cNvSpPr>
              <p:nvPr/>
            </p:nvSpPr>
            <p:spPr bwMode="auto">
              <a:xfrm>
                <a:off x="3644" y="2374"/>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14" name="Line 75"/>
              <p:cNvSpPr>
                <a:spLocks noChangeShapeType="1"/>
              </p:cNvSpPr>
              <p:nvPr/>
            </p:nvSpPr>
            <p:spPr bwMode="auto">
              <a:xfrm>
                <a:off x="3774" y="2374"/>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15" name="Line 76"/>
              <p:cNvSpPr>
                <a:spLocks noChangeShapeType="1"/>
              </p:cNvSpPr>
              <p:nvPr/>
            </p:nvSpPr>
            <p:spPr bwMode="auto">
              <a:xfrm>
                <a:off x="3903" y="2374"/>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16" name="Line 77"/>
              <p:cNvSpPr>
                <a:spLocks noChangeShapeType="1"/>
              </p:cNvSpPr>
              <p:nvPr/>
            </p:nvSpPr>
            <p:spPr bwMode="auto">
              <a:xfrm>
                <a:off x="4033" y="2374"/>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17" name="Line 78"/>
              <p:cNvSpPr>
                <a:spLocks noChangeShapeType="1"/>
              </p:cNvSpPr>
              <p:nvPr/>
            </p:nvSpPr>
            <p:spPr bwMode="auto">
              <a:xfrm>
                <a:off x="4162" y="2374"/>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18" name="Line 79"/>
              <p:cNvSpPr>
                <a:spLocks noChangeShapeType="1"/>
              </p:cNvSpPr>
              <p:nvPr/>
            </p:nvSpPr>
            <p:spPr bwMode="auto">
              <a:xfrm>
                <a:off x="4292" y="2374"/>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19" name="Line 80"/>
              <p:cNvSpPr>
                <a:spLocks noChangeShapeType="1"/>
              </p:cNvSpPr>
              <p:nvPr/>
            </p:nvSpPr>
            <p:spPr bwMode="auto">
              <a:xfrm>
                <a:off x="4422" y="2374"/>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20" name="Line 81"/>
              <p:cNvSpPr>
                <a:spLocks noChangeShapeType="1"/>
              </p:cNvSpPr>
              <p:nvPr/>
            </p:nvSpPr>
            <p:spPr bwMode="auto">
              <a:xfrm>
                <a:off x="4551" y="2374"/>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21" name="Line 82"/>
              <p:cNvSpPr>
                <a:spLocks noChangeShapeType="1"/>
              </p:cNvSpPr>
              <p:nvPr/>
            </p:nvSpPr>
            <p:spPr bwMode="auto">
              <a:xfrm>
                <a:off x="4681" y="2374"/>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22" name="Line 83"/>
              <p:cNvSpPr>
                <a:spLocks noChangeShapeType="1"/>
              </p:cNvSpPr>
              <p:nvPr/>
            </p:nvSpPr>
            <p:spPr bwMode="auto">
              <a:xfrm>
                <a:off x="4810" y="2374"/>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23" name="Line 84"/>
              <p:cNvSpPr>
                <a:spLocks noChangeShapeType="1"/>
              </p:cNvSpPr>
              <p:nvPr/>
            </p:nvSpPr>
            <p:spPr bwMode="auto">
              <a:xfrm>
                <a:off x="4940" y="2374"/>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24" name="Line 85"/>
              <p:cNvSpPr>
                <a:spLocks noChangeShapeType="1"/>
              </p:cNvSpPr>
              <p:nvPr/>
            </p:nvSpPr>
            <p:spPr bwMode="auto">
              <a:xfrm>
                <a:off x="5070" y="2374"/>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25" name="Line 86"/>
              <p:cNvSpPr>
                <a:spLocks noChangeShapeType="1"/>
              </p:cNvSpPr>
              <p:nvPr/>
            </p:nvSpPr>
            <p:spPr bwMode="auto">
              <a:xfrm>
                <a:off x="5199" y="2374"/>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26" name="Line 87"/>
              <p:cNvSpPr>
                <a:spLocks noChangeShapeType="1"/>
              </p:cNvSpPr>
              <p:nvPr/>
            </p:nvSpPr>
            <p:spPr bwMode="auto">
              <a:xfrm>
                <a:off x="5329" y="2374"/>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27" name="Line 88"/>
              <p:cNvSpPr>
                <a:spLocks noChangeShapeType="1"/>
              </p:cNvSpPr>
              <p:nvPr/>
            </p:nvSpPr>
            <p:spPr bwMode="auto">
              <a:xfrm>
                <a:off x="5458" y="2374"/>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28" name="Line 89"/>
              <p:cNvSpPr>
                <a:spLocks noChangeShapeType="1"/>
              </p:cNvSpPr>
              <p:nvPr/>
            </p:nvSpPr>
            <p:spPr bwMode="auto">
              <a:xfrm>
                <a:off x="5588" y="2374"/>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29" name="Line 90"/>
              <p:cNvSpPr>
                <a:spLocks noChangeShapeType="1"/>
              </p:cNvSpPr>
              <p:nvPr/>
            </p:nvSpPr>
            <p:spPr bwMode="auto">
              <a:xfrm>
                <a:off x="5715" y="2374"/>
                <a:ext cx="89"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30" name="Line 91"/>
              <p:cNvSpPr>
                <a:spLocks noChangeShapeType="1"/>
              </p:cNvSpPr>
              <p:nvPr/>
            </p:nvSpPr>
            <p:spPr bwMode="auto">
              <a:xfrm>
                <a:off x="5844" y="2374"/>
                <a:ext cx="90"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31" name="Line 92"/>
              <p:cNvSpPr>
                <a:spLocks noChangeShapeType="1"/>
              </p:cNvSpPr>
              <p:nvPr/>
            </p:nvSpPr>
            <p:spPr bwMode="auto">
              <a:xfrm>
                <a:off x="5974" y="2374"/>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32" name="Line 93"/>
              <p:cNvSpPr>
                <a:spLocks noChangeShapeType="1"/>
              </p:cNvSpPr>
              <p:nvPr/>
            </p:nvSpPr>
            <p:spPr bwMode="auto">
              <a:xfrm>
                <a:off x="6104" y="2374"/>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33" name="Line 94"/>
              <p:cNvSpPr>
                <a:spLocks noChangeShapeType="1"/>
              </p:cNvSpPr>
              <p:nvPr/>
            </p:nvSpPr>
            <p:spPr bwMode="auto">
              <a:xfrm>
                <a:off x="6233" y="2374"/>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34" name="Line 95"/>
              <p:cNvSpPr>
                <a:spLocks noChangeShapeType="1"/>
              </p:cNvSpPr>
              <p:nvPr/>
            </p:nvSpPr>
            <p:spPr bwMode="auto">
              <a:xfrm>
                <a:off x="6363" y="2374"/>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35" name="Line 96"/>
              <p:cNvSpPr>
                <a:spLocks noChangeShapeType="1"/>
              </p:cNvSpPr>
              <p:nvPr/>
            </p:nvSpPr>
            <p:spPr bwMode="auto">
              <a:xfrm>
                <a:off x="6492" y="2374"/>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36" name="Line 97"/>
              <p:cNvSpPr>
                <a:spLocks noChangeShapeType="1"/>
              </p:cNvSpPr>
              <p:nvPr/>
            </p:nvSpPr>
            <p:spPr bwMode="auto">
              <a:xfrm>
                <a:off x="6622" y="2374"/>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37" name="Line 98"/>
              <p:cNvSpPr>
                <a:spLocks noChangeShapeType="1"/>
              </p:cNvSpPr>
              <p:nvPr/>
            </p:nvSpPr>
            <p:spPr bwMode="auto">
              <a:xfrm>
                <a:off x="6752" y="2374"/>
                <a:ext cx="2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38" name="Line 99"/>
              <p:cNvSpPr>
                <a:spLocks noChangeShapeType="1"/>
              </p:cNvSpPr>
              <p:nvPr/>
            </p:nvSpPr>
            <p:spPr bwMode="auto">
              <a:xfrm>
                <a:off x="3126" y="291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39" name="Line 100"/>
              <p:cNvSpPr>
                <a:spLocks noChangeShapeType="1"/>
              </p:cNvSpPr>
              <p:nvPr/>
            </p:nvSpPr>
            <p:spPr bwMode="auto">
              <a:xfrm>
                <a:off x="3255" y="291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40" name="Line 101"/>
              <p:cNvSpPr>
                <a:spLocks noChangeShapeType="1"/>
              </p:cNvSpPr>
              <p:nvPr/>
            </p:nvSpPr>
            <p:spPr bwMode="auto">
              <a:xfrm>
                <a:off x="3385" y="291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41" name="Line 102"/>
              <p:cNvSpPr>
                <a:spLocks noChangeShapeType="1"/>
              </p:cNvSpPr>
              <p:nvPr/>
            </p:nvSpPr>
            <p:spPr bwMode="auto">
              <a:xfrm>
                <a:off x="3514" y="291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42" name="Line 103"/>
              <p:cNvSpPr>
                <a:spLocks noChangeShapeType="1"/>
              </p:cNvSpPr>
              <p:nvPr/>
            </p:nvSpPr>
            <p:spPr bwMode="auto">
              <a:xfrm>
                <a:off x="3644" y="291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43" name="Line 104"/>
              <p:cNvSpPr>
                <a:spLocks noChangeShapeType="1"/>
              </p:cNvSpPr>
              <p:nvPr/>
            </p:nvSpPr>
            <p:spPr bwMode="auto">
              <a:xfrm>
                <a:off x="3774" y="291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44" name="Line 105"/>
              <p:cNvSpPr>
                <a:spLocks noChangeShapeType="1"/>
              </p:cNvSpPr>
              <p:nvPr/>
            </p:nvSpPr>
            <p:spPr bwMode="auto">
              <a:xfrm>
                <a:off x="3903" y="291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45" name="Line 106"/>
              <p:cNvSpPr>
                <a:spLocks noChangeShapeType="1"/>
              </p:cNvSpPr>
              <p:nvPr/>
            </p:nvSpPr>
            <p:spPr bwMode="auto">
              <a:xfrm>
                <a:off x="4033" y="291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46" name="Line 107"/>
              <p:cNvSpPr>
                <a:spLocks noChangeShapeType="1"/>
              </p:cNvSpPr>
              <p:nvPr/>
            </p:nvSpPr>
            <p:spPr bwMode="auto">
              <a:xfrm>
                <a:off x="4162" y="291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47" name="Line 108"/>
              <p:cNvSpPr>
                <a:spLocks noChangeShapeType="1"/>
              </p:cNvSpPr>
              <p:nvPr/>
            </p:nvSpPr>
            <p:spPr bwMode="auto">
              <a:xfrm>
                <a:off x="4292" y="291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48" name="Line 109"/>
              <p:cNvSpPr>
                <a:spLocks noChangeShapeType="1"/>
              </p:cNvSpPr>
              <p:nvPr/>
            </p:nvSpPr>
            <p:spPr bwMode="auto">
              <a:xfrm>
                <a:off x="4422" y="291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49" name="Line 110"/>
              <p:cNvSpPr>
                <a:spLocks noChangeShapeType="1"/>
              </p:cNvSpPr>
              <p:nvPr/>
            </p:nvSpPr>
            <p:spPr bwMode="auto">
              <a:xfrm>
                <a:off x="4551" y="291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50" name="Line 111"/>
              <p:cNvSpPr>
                <a:spLocks noChangeShapeType="1"/>
              </p:cNvSpPr>
              <p:nvPr/>
            </p:nvSpPr>
            <p:spPr bwMode="auto">
              <a:xfrm>
                <a:off x="4681" y="291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51" name="Line 112"/>
              <p:cNvSpPr>
                <a:spLocks noChangeShapeType="1"/>
              </p:cNvSpPr>
              <p:nvPr/>
            </p:nvSpPr>
            <p:spPr bwMode="auto">
              <a:xfrm>
                <a:off x="4810" y="291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52" name="Line 113"/>
              <p:cNvSpPr>
                <a:spLocks noChangeShapeType="1"/>
              </p:cNvSpPr>
              <p:nvPr/>
            </p:nvSpPr>
            <p:spPr bwMode="auto">
              <a:xfrm>
                <a:off x="4940" y="291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53" name="Line 114"/>
              <p:cNvSpPr>
                <a:spLocks noChangeShapeType="1"/>
              </p:cNvSpPr>
              <p:nvPr/>
            </p:nvSpPr>
            <p:spPr bwMode="auto">
              <a:xfrm>
                <a:off x="5070" y="291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54" name="Line 115"/>
              <p:cNvSpPr>
                <a:spLocks noChangeShapeType="1"/>
              </p:cNvSpPr>
              <p:nvPr/>
            </p:nvSpPr>
            <p:spPr bwMode="auto">
              <a:xfrm>
                <a:off x="5199" y="291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55" name="Line 116"/>
              <p:cNvSpPr>
                <a:spLocks noChangeShapeType="1"/>
              </p:cNvSpPr>
              <p:nvPr/>
            </p:nvSpPr>
            <p:spPr bwMode="auto">
              <a:xfrm>
                <a:off x="5329" y="291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56" name="Line 117"/>
              <p:cNvSpPr>
                <a:spLocks noChangeShapeType="1"/>
              </p:cNvSpPr>
              <p:nvPr/>
            </p:nvSpPr>
            <p:spPr bwMode="auto">
              <a:xfrm>
                <a:off x="5458" y="291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57" name="Line 118"/>
              <p:cNvSpPr>
                <a:spLocks noChangeShapeType="1"/>
              </p:cNvSpPr>
              <p:nvPr/>
            </p:nvSpPr>
            <p:spPr bwMode="auto">
              <a:xfrm>
                <a:off x="5588" y="291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58" name="Line 119"/>
              <p:cNvSpPr>
                <a:spLocks noChangeShapeType="1"/>
              </p:cNvSpPr>
              <p:nvPr/>
            </p:nvSpPr>
            <p:spPr bwMode="auto">
              <a:xfrm>
                <a:off x="5715" y="2918"/>
                <a:ext cx="89"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59" name="Line 120"/>
              <p:cNvSpPr>
                <a:spLocks noChangeShapeType="1"/>
              </p:cNvSpPr>
              <p:nvPr/>
            </p:nvSpPr>
            <p:spPr bwMode="auto">
              <a:xfrm>
                <a:off x="5844" y="2918"/>
                <a:ext cx="90"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60" name="Line 121"/>
              <p:cNvSpPr>
                <a:spLocks noChangeShapeType="1"/>
              </p:cNvSpPr>
              <p:nvPr/>
            </p:nvSpPr>
            <p:spPr bwMode="auto">
              <a:xfrm>
                <a:off x="5974" y="291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61" name="Line 122"/>
              <p:cNvSpPr>
                <a:spLocks noChangeShapeType="1"/>
              </p:cNvSpPr>
              <p:nvPr/>
            </p:nvSpPr>
            <p:spPr bwMode="auto">
              <a:xfrm>
                <a:off x="6104" y="291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62" name="Line 123"/>
              <p:cNvSpPr>
                <a:spLocks noChangeShapeType="1"/>
              </p:cNvSpPr>
              <p:nvPr/>
            </p:nvSpPr>
            <p:spPr bwMode="auto">
              <a:xfrm>
                <a:off x="6233" y="291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63" name="Line 124"/>
              <p:cNvSpPr>
                <a:spLocks noChangeShapeType="1"/>
              </p:cNvSpPr>
              <p:nvPr/>
            </p:nvSpPr>
            <p:spPr bwMode="auto">
              <a:xfrm>
                <a:off x="6363" y="291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64" name="Line 125"/>
              <p:cNvSpPr>
                <a:spLocks noChangeShapeType="1"/>
              </p:cNvSpPr>
              <p:nvPr/>
            </p:nvSpPr>
            <p:spPr bwMode="auto">
              <a:xfrm>
                <a:off x="6492" y="2918"/>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65" name="Line 126"/>
              <p:cNvSpPr>
                <a:spLocks noChangeShapeType="1"/>
              </p:cNvSpPr>
              <p:nvPr/>
            </p:nvSpPr>
            <p:spPr bwMode="auto">
              <a:xfrm>
                <a:off x="6622" y="2918"/>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66" name="Line 127"/>
              <p:cNvSpPr>
                <a:spLocks noChangeShapeType="1"/>
              </p:cNvSpPr>
              <p:nvPr/>
            </p:nvSpPr>
            <p:spPr bwMode="auto">
              <a:xfrm>
                <a:off x="6752" y="2918"/>
                <a:ext cx="2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67" name="Line 128"/>
              <p:cNvSpPr>
                <a:spLocks noChangeShapeType="1"/>
              </p:cNvSpPr>
              <p:nvPr/>
            </p:nvSpPr>
            <p:spPr bwMode="auto">
              <a:xfrm>
                <a:off x="3126" y="3465"/>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68" name="Line 129"/>
              <p:cNvSpPr>
                <a:spLocks noChangeShapeType="1"/>
              </p:cNvSpPr>
              <p:nvPr/>
            </p:nvSpPr>
            <p:spPr bwMode="auto">
              <a:xfrm>
                <a:off x="3255" y="3465"/>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69" name="Line 130"/>
              <p:cNvSpPr>
                <a:spLocks noChangeShapeType="1"/>
              </p:cNvSpPr>
              <p:nvPr/>
            </p:nvSpPr>
            <p:spPr bwMode="auto">
              <a:xfrm>
                <a:off x="3385" y="3465"/>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70" name="Line 131"/>
              <p:cNvSpPr>
                <a:spLocks noChangeShapeType="1"/>
              </p:cNvSpPr>
              <p:nvPr/>
            </p:nvSpPr>
            <p:spPr bwMode="auto">
              <a:xfrm>
                <a:off x="3514" y="3465"/>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71" name="Line 132"/>
              <p:cNvSpPr>
                <a:spLocks noChangeShapeType="1"/>
              </p:cNvSpPr>
              <p:nvPr/>
            </p:nvSpPr>
            <p:spPr bwMode="auto">
              <a:xfrm>
                <a:off x="3644" y="3465"/>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72" name="Line 133"/>
              <p:cNvSpPr>
                <a:spLocks noChangeShapeType="1"/>
              </p:cNvSpPr>
              <p:nvPr/>
            </p:nvSpPr>
            <p:spPr bwMode="auto">
              <a:xfrm>
                <a:off x="3774" y="3465"/>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73" name="Line 134"/>
              <p:cNvSpPr>
                <a:spLocks noChangeShapeType="1"/>
              </p:cNvSpPr>
              <p:nvPr/>
            </p:nvSpPr>
            <p:spPr bwMode="auto">
              <a:xfrm>
                <a:off x="3903" y="3465"/>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74" name="Line 135"/>
              <p:cNvSpPr>
                <a:spLocks noChangeShapeType="1"/>
              </p:cNvSpPr>
              <p:nvPr/>
            </p:nvSpPr>
            <p:spPr bwMode="auto">
              <a:xfrm>
                <a:off x="4033" y="3465"/>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75" name="Line 136"/>
              <p:cNvSpPr>
                <a:spLocks noChangeShapeType="1"/>
              </p:cNvSpPr>
              <p:nvPr/>
            </p:nvSpPr>
            <p:spPr bwMode="auto">
              <a:xfrm>
                <a:off x="4162" y="3465"/>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76" name="Line 137"/>
              <p:cNvSpPr>
                <a:spLocks noChangeShapeType="1"/>
              </p:cNvSpPr>
              <p:nvPr/>
            </p:nvSpPr>
            <p:spPr bwMode="auto">
              <a:xfrm>
                <a:off x="4292" y="3465"/>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77" name="Line 138"/>
              <p:cNvSpPr>
                <a:spLocks noChangeShapeType="1"/>
              </p:cNvSpPr>
              <p:nvPr/>
            </p:nvSpPr>
            <p:spPr bwMode="auto">
              <a:xfrm>
                <a:off x="4422" y="3465"/>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78" name="Line 139"/>
              <p:cNvSpPr>
                <a:spLocks noChangeShapeType="1"/>
              </p:cNvSpPr>
              <p:nvPr/>
            </p:nvSpPr>
            <p:spPr bwMode="auto">
              <a:xfrm>
                <a:off x="4551" y="3465"/>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79" name="Line 140"/>
              <p:cNvSpPr>
                <a:spLocks noChangeShapeType="1"/>
              </p:cNvSpPr>
              <p:nvPr/>
            </p:nvSpPr>
            <p:spPr bwMode="auto">
              <a:xfrm>
                <a:off x="4681" y="3465"/>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80" name="Line 141"/>
              <p:cNvSpPr>
                <a:spLocks noChangeShapeType="1"/>
              </p:cNvSpPr>
              <p:nvPr/>
            </p:nvSpPr>
            <p:spPr bwMode="auto">
              <a:xfrm>
                <a:off x="4810" y="3465"/>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81" name="Line 142"/>
              <p:cNvSpPr>
                <a:spLocks noChangeShapeType="1"/>
              </p:cNvSpPr>
              <p:nvPr/>
            </p:nvSpPr>
            <p:spPr bwMode="auto">
              <a:xfrm>
                <a:off x="4940" y="3465"/>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82" name="Line 143"/>
              <p:cNvSpPr>
                <a:spLocks noChangeShapeType="1"/>
              </p:cNvSpPr>
              <p:nvPr/>
            </p:nvSpPr>
            <p:spPr bwMode="auto">
              <a:xfrm>
                <a:off x="5070" y="3465"/>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83" name="Line 144"/>
              <p:cNvSpPr>
                <a:spLocks noChangeShapeType="1"/>
              </p:cNvSpPr>
              <p:nvPr/>
            </p:nvSpPr>
            <p:spPr bwMode="auto">
              <a:xfrm>
                <a:off x="5199" y="3465"/>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84" name="Line 145"/>
              <p:cNvSpPr>
                <a:spLocks noChangeShapeType="1"/>
              </p:cNvSpPr>
              <p:nvPr/>
            </p:nvSpPr>
            <p:spPr bwMode="auto">
              <a:xfrm>
                <a:off x="5329" y="3465"/>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85" name="Line 146"/>
              <p:cNvSpPr>
                <a:spLocks noChangeShapeType="1"/>
              </p:cNvSpPr>
              <p:nvPr/>
            </p:nvSpPr>
            <p:spPr bwMode="auto">
              <a:xfrm>
                <a:off x="5458" y="3465"/>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86" name="Line 147"/>
              <p:cNvSpPr>
                <a:spLocks noChangeShapeType="1"/>
              </p:cNvSpPr>
              <p:nvPr/>
            </p:nvSpPr>
            <p:spPr bwMode="auto">
              <a:xfrm>
                <a:off x="5588" y="3465"/>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87" name="Line 148"/>
              <p:cNvSpPr>
                <a:spLocks noChangeShapeType="1"/>
              </p:cNvSpPr>
              <p:nvPr/>
            </p:nvSpPr>
            <p:spPr bwMode="auto">
              <a:xfrm>
                <a:off x="5715" y="3465"/>
                <a:ext cx="89"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88" name="Line 149"/>
              <p:cNvSpPr>
                <a:spLocks noChangeShapeType="1"/>
              </p:cNvSpPr>
              <p:nvPr/>
            </p:nvSpPr>
            <p:spPr bwMode="auto">
              <a:xfrm>
                <a:off x="5844" y="3465"/>
                <a:ext cx="90"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89" name="Line 150"/>
              <p:cNvSpPr>
                <a:spLocks noChangeShapeType="1"/>
              </p:cNvSpPr>
              <p:nvPr/>
            </p:nvSpPr>
            <p:spPr bwMode="auto">
              <a:xfrm>
                <a:off x="5974" y="3465"/>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90" name="Line 151"/>
              <p:cNvSpPr>
                <a:spLocks noChangeShapeType="1"/>
              </p:cNvSpPr>
              <p:nvPr/>
            </p:nvSpPr>
            <p:spPr bwMode="auto">
              <a:xfrm>
                <a:off x="6104" y="3465"/>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91" name="Line 152"/>
              <p:cNvSpPr>
                <a:spLocks noChangeShapeType="1"/>
              </p:cNvSpPr>
              <p:nvPr/>
            </p:nvSpPr>
            <p:spPr bwMode="auto">
              <a:xfrm>
                <a:off x="6233" y="3465"/>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92" name="Line 153"/>
              <p:cNvSpPr>
                <a:spLocks noChangeShapeType="1"/>
              </p:cNvSpPr>
              <p:nvPr/>
            </p:nvSpPr>
            <p:spPr bwMode="auto">
              <a:xfrm>
                <a:off x="6363" y="3465"/>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93" name="Line 154"/>
              <p:cNvSpPr>
                <a:spLocks noChangeShapeType="1"/>
              </p:cNvSpPr>
              <p:nvPr/>
            </p:nvSpPr>
            <p:spPr bwMode="auto">
              <a:xfrm>
                <a:off x="6492" y="3465"/>
                <a:ext cx="87"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94" name="Line 155"/>
              <p:cNvSpPr>
                <a:spLocks noChangeShapeType="1"/>
              </p:cNvSpPr>
              <p:nvPr/>
            </p:nvSpPr>
            <p:spPr bwMode="auto">
              <a:xfrm>
                <a:off x="6622" y="3465"/>
                <a:ext cx="8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95" name="Line 156"/>
              <p:cNvSpPr>
                <a:spLocks noChangeShapeType="1"/>
              </p:cNvSpPr>
              <p:nvPr/>
            </p:nvSpPr>
            <p:spPr bwMode="auto">
              <a:xfrm>
                <a:off x="6752" y="3465"/>
                <a:ext cx="26" cy="0"/>
              </a:xfrm>
              <a:prstGeom prst="line">
                <a:avLst/>
              </a:prstGeom>
              <a:noFill/>
              <a:ln w="19050">
                <a:solidFill>
                  <a:srgbClr val="A0A0A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96" name="Oval 157"/>
              <p:cNvSpPr>
                <a:spLocks noChangeArrowheads="1"/>
              </p:cNvSpPr>
              <p:nvPr/>
            </p:nvSpPr>
            <p:spPr bwMode="auto">
              <a:xfrm>
                <a:off x="5914" y="2158"/>
                <a:ext cx="69" cy="69"/>
              </a:xfrm>
              <a:prstGeom prst="ellipse">
                <a:avLst/>
              </a:prstGeom>
              <a:solidFill>
                <a:srgbClr val="008000"/>
              </a:solidFill>
              <a:ln w="19050">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97" name="Oval 158"/>
              <p:cNvSpPr>
                <a:spLocks noChangeArrowheads="1"/>
              </p:cNvSpPr>
              <p:nvPr/>
            </p:nvSpPr>
            <p:spPr bwMode="auto">
              <a:xfrm>
                <a:off x="4007" y="882"/>
                <a:ext cx="69" cy="69"/>
              </a:xfrm>
              <a:prstGeom prst="ellipse">
                <a:avLst/>
              </a:prstGeom>
              <a:solidFill>
                <a:srgbClr val="008000"/>
              </a:solidFill>
              <a:ln w="19050">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98" name="Oval 159"/>
              <p:cNvSpPr>
                <a:spLocks noChangeArrowheads="1"/>
              </p:cNvSpPr>
              <p:nvPr/>
            </p:nvSpPr>
            <p:spPr bwMode="auto">
              <a:xfrm>
                <a:off x="4652" y="1245"/>
                <a:ext cx="69" cy="69"/>
              </a:xfrm>
              <a:prstGeom prst="ellipse">
                <a:avLst/>
              </a:prstGeom>
              <a:solidFill>
                <a:srgbClr val="008000"/>
              </a:solidFill>
              <a:ln w="19050">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99" name="Oval 160"/>
              <p:cNvSpPr>
                <a:spLocks noChangeArrowheads="1"/>
              </p:cNvSpPr>
              <p:nvPr/>
            </p:nvSpPr>
            <p:spPr bwMode="auto">
              <a:xfrm>
                <a:off x="5145" y="1429"/>
                <a:ext cx="66" cy="69"/>
              </a:xfrm>
              <a:prstGeom prst="ellipse">
                <a:avLst/>
              </a:prstGeom>
              <a:solidFill>
                <a:srgbClr val="008000"/>
              </a:solidFill>
              <a:ln w="19050">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00" name="Oval 161"/>
              <p:cNvSpPr>
                <a:spLocks noChangeArrowheads="1"/>
              </p:cNvSpPr>
              <p:nvPr/>
            </p:nvSpPr>
            <p:spPr bwMode="auto">
              <a:xfrm>
                <a:off x="6138" y="700"/>
                <a:ext cx="69" cy="67"/>
              </a:xfrm>
              <a:prstGeom prst="ellipse">
                <a:avLst/>
              </a:prstGeom>
              <a:solidFill>
                <a:srgbClr val="008000"/>
              </a:solidFill>
              <a:ln w="19050">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01" name="Oval 162"/>
              <p:cNvSpPr>
                <a:spLocks noChangeArrowheads="1"/>
              </p:cNvSpPr>
              <p:nvPr/>
            </p:nvSpPr>
            <p:spPr bwMode="auto">
              <a:xfrm>
                <a:off x="4906" y="3068"/>
                <a:ext cx="69" cy="69"/>
              </a:xfrm>
              <a:prstGeom prst="ellipse">
                <a:avLst/>
              </a:prstGeom>
              <a:solidFill>
                <a:srgbClr val="008000"/>
              </a:solidFill>
              <a:ln w="19050">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02" name="Oval 163"/>
              <p:cNvSpPr>
                <a:spLocks noChangeArrowheads="1"/>
              </p:cNvSpPr>
              <p:nvPr/>
            </p:nvSpPr>
            <p:spPr bwMode="auto">
              <a:xfrm>
                <a:off x="6049" y="1973"/>
                <a:ext cx="69" cy="69"/>
              </a:xfrm>
              <a:prstGeom prst="ellipse">
                <a:avLst/>
              </a:prstGeom>
              <a:solidFill>
                <a:srgbClr val="008000"/>
              </a:solidFill>
              <a:ln w="19050">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03" name="Oval 164"/>
              <p:cNvSpPr>
                <a:spLocks noChangeArrowheads="1"/>
              </p:cNvSpPr>
              <p:nvPr/>
            </p:nvSpPr>
            <p:spPr bwMode="auto">
              <a:xfrm>
                <a:off x="5709" y="516"/>
                <a:ext cx="69" cy="69"/>
              </a:xfrm>
              <a:prstGeom prst="ellipse">
                <a:avLst/>
              </a:prstGeom>
              <a:solidFill>
                <a:srgbClr val="008000"/>
              </a:solidFill>
              <a:ln w="19050">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04" name="Oval 165"/>
              <p:cNvSpPr>
                <a:spLocks noChangeArrowheads="1"/>
              </p:cNvSpPr>
              <p:nvPr/>
            </p:nvSpPr>
            <p:spPr bwMode="auto">
              <a:xfrm>
                <a:off x="5182" y="2520"/>
                <a:ext cx="69" cy="70"/>
              </a:xfrm>
              <a:prstGeom prst="ellipse">
                <a:avLst/>
              </a:prstGeom>
              <a:solidFill>
                <a:srgbClr val="008000"/>
              </a:solidFill>
              <a:ln w="19050">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05" name="Oval 166"/>
              <p:cNvSpPr>
                <a:spLocks noChangeArrowheads="1"/>
              </p:cNvSpPr>
              <p:nvPr/>
            </p:nvSpPr>
            <p:spPr bwMode="auto">
              <a:xfrm>
                <a:off x="5487" y="3615"/>
                <a:ext cx="69" cy="66"/>
              </a:xfrm>
              <a:prstGeom prst="ellipse">
                <a:avLst/>
              </a:prstGeom>
              <a:solidFill>
                <a:srgbClr val="008000"/>
              </a:solidFill>
              <a:ln w="19050">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06" name="Oval 167"/>
              <p:cNvSpPr>
                <a:spLocks noChangeArrowheads="1"/>
              </p:cNvSpPr>
              <p:nvPr/>
            </p:nvSpPr>
            <p:spPr bwMode="auto">
              <a:xfrm>
                <a:off x="4888" y="2702"/>
                <a:ext cx="69" cy="69"/>
              </a:xfrm>
              <a:prstGeom prst="ellipse">
                <a:avLst/>
              </a:prstGeom>
              <a:solidFill>
                <a:srgbClr val="008000"/>
              </a:solidFill>
              <a:ln w="19050">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07" name="Oval 168"/>
              <p:cNvSpPr>
                <a:spLocks noChangeArrowheads="1"/>
              </p:cNvSpPr>
              <p:nvPr/>
            </p:nvSpPr>
            <p:spPr bwMode="auto">
              <a:xfrm>
                <a:off x="6026" y="3249"/>
                <a:ext cx="69" cy="69"/>
              </a:xfrm>
              <a:prstGeom prst="ellipse">
                <a:avLst/>
              </a:prstGeom>
              <a:solidFill>
                <a:srgbClr val="008000"/>
              </a:solidFill>
              <a:ln w="19050">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08" name="Oval 169"/>
              <p:cNvSpPr>
                <a:spLocks noChangeArrowheads="1"/>
              </p:cNvSpPr>
              <p:nvPr/>
            </p:nvSpPr>
            <p:spPr bwMode="auto">
              <a:xfrm>
                <a:off x="4471" y="1610"/>
                <a:ext cx="69" cy="69"/>
              </a:xfrm>
              <a:prstGeom prst="ellipse">
                <a:avLst/>
              </a:prstGeom>
              <a:solidFill>
                <a:srgbClr val="008000"/>
              </a:solidFill>
              <a:ln w="19050">
                <a:solidFill>
                  <a:srgbClr val="008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09" name="Oval 170"/>
              <p:cNvSpPr>
                <a:spLocks noChangeArrowheads="1"/>
              </p:cNvSpPr>
              <p:nvPr/>
            </p:nvSpPr>
            <p:spPr bwMode="auto">
              <a:xfrm>
                <a:off x="4969" y="2158"/>
                <a:ext cx="69" cy="69"/>
              </a:xfrm>
              <a:prstGeom prst="ellipse">
                <a:avLst/>
              </a:pr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10" name="Oval 171"/>
              <p:cNvSpPr>
                <a:spLocks noChangeArrowheads="1"/>
              </p:cNvSpPr>
              <p:nvPr/>
            </p:nvSpPr>
            <p:spPr bwMode="auto">
              <a:xfrm>
                <a:off x="4425" y="882"/>
                <a:ext cx="69" cy="69"/>
              </a:xfrm>
              <a:prstGeom prst="ellipse">
                <a:avLst/>
              </a:pr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11" name="Oval 172"/>
              <p:cNvSpPr>
                <a:spLocks noChangeArrowheads="1"/>
              </p:cNvSpPr>
              <p:nvPr/>
            </p:nvSpPr>
            <p:spPr bwMode="auto">
              <a:xfrm>
                <a:off x="4278" y="1245"/>
                <a:ext cx="69" cy="69"/>
              </a:xfrm>
              <a:prstGeom prst="ellipse">
                <a:avLst/>
              </a:pr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12" name="Oval 173"/>
              <p:cNvSpPr>
                <a:spLocks noChangeArrowheads="1"/>
              </p:cNvSpPr>
              <p:nvPr/>
            </p:nvSpPr>
            <p:spPr bwMode="auto">
              <a:xfrm>
                <a:off x="4226" y="1429"/>
                <a:ext cx="69" cy="69"/>
              </a:xfrm>
              <a:prstGeom prst="ellipse">
                <a:avLst/>
              </a:pr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13" name="Oval 174"/>
              <p:cNvSpPr>
                <a:spLocks noChangeArrowheads="1"/>
              </p:cNvSpPr>
              <p:nvPr/>
            </p:nvSpPr>
            <p:spPr bwMode="auto">
              <a:xfrm>
                <a:off x="5398" y="700"/>
                <a:ext cx="69" cy="67"/>
              </a:xfrm>
              <a:prstGeom prst="ellipse">
                <a:avLst/>
              </a:pr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14" name="Oval 175"/>
              <p:cNvSpPr>
                <a:spLocks noChangeArrowheads="1"/>
              </p:cNvSpPr>
              <p:nvPr/>
            </p:nvSpPr>
            <p:spPr bwMode="auto">
              <a:xfrm>
                <a:off x="5268" y="3068"/>
                <a:ext cx="70" cy="69"/>
              </a:xfrm>
              <a:prstGeom prst="ellipse">
                <a:avLst/>
              </a:pr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15" name="Oval 176"/>
              <p:cNvSpPr>
                <a:spLocks noChangeArrowheads="1"/>
              </p:cNvSpPr>
              <p:nvPr/>
            </p:nvSpPr>
            <p:spPr bwMode="auto">
              <a:xfrm>
                <a:off x="5064" y="1973"/>
                <a:ext cx="69" cy="69"/>
              </a:xfrm>
              <a:prstGeom prst="ellipse">
                <a:avLst/>
              </a:pr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16" name="Oval 177"/>
              <p:cNvSpPr>
                <a:spLocks noChangeArrowheads="1"/>
              </p:cNvSpPr>
              <p:nvPr/>
            </p:nvSpPr>
            <p:spPr bwMode="auto">
              <a:xfrm>
                <a:off x="5306" y="516"/>
                <a:ext cx="69" cy="69"/>
              </a:xfrm>
              <a:prstGeom prst="ellipse">
                <a:avLst/>
              </a:pr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17" name="Oval 178"/>
              <p:cNvSpPr>
                <a:spLocks noChangeArrowheads="1"/>
              </p:cNvSpPr>
              <p:nvPr/>
            </p:nvSpPr>
            <p:spPr bwMode="auto">
              <a:xfrm>
                <a:off x="4577" y="2520"/>
                <a:ext cx="69" cy="70"/>
              </a:xfrm>
              <a:prstGeom prst="ellipse">
                <a:avLst/>
              </a:pr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18" name="Oval 179"/>
              <p:cNvSpPr>
                <a:spLocks noChangeArrowheads="1"/>
              </p:cNvSpPr>
              <p:nvPr/>
            </p:nvSpPr>
            <p:spPr bwMode="auto">
              <a:xfrm>
                <a:off x="4249" y="3615"/>
                <a:ext cx="69" cy="66"/>
              </a:xfrm>
              <a:prstGeom prst="ellipse">
                <a:avLst/>
              </a:pr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19" name="Oval 180"/>
              <p:cNvSpPr>
                <a:spLocks noChangeArrowheads="1"/>
              </p:cNvSpPr>
              <p:nvPr/>
            </p:nvSpPr>
            <p:spPr bwMode="auto">
              <a:xfrm>
                <a:off x="4718" y="2702"/>
                <a:ext cx="69" cy="69"/>
              </a:xfrm>
              <a:prstGeom prst="ellipse">
                <a:avLst/>
              </a:pr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20" name="Oval 181"/>
              <p:cNvSpPr>
                <a:spLocks noChangeArrowheads="1"/>
              </p:cNvSpPr>
              <p:nvPr/>
            </p:nvSpPr>
            <p:spPr bwMode="auto">
              <a:xfrm>
                <a:off x="5450" y="3249"/>
                <a:ext cx="69" cy="69"/>
              </a:xfrm>
              <a:prstGeom prst="ellipse">
                <a:avLst/>
              </a:pr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21" name="Oval 182"/>
              <p:cNvSpPr>
                <a:spLocks noChangeArrowheads="1"/>
              </p:cNvSpPr>
              <p:nvPr/>
            </p:nvSpPr>
            <p:spPr bwMode="auto">
              <a:xfrm>
                <a:off x="3627" y="1610"/>
                <a:ext cx="69" cy="69"/>
              </a:xfrm>
              <a:prstGeom prst="ellipse">
                <a:avLst/>
              </a:pr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22" name="Line 183"/>
              <p:cNvSpPr>
                <a:spLocks noChangeShapeType="1"/>
              </p:cNvSpPr>
              <p:nvPr/>
            </p:nvSpPr>
            <p:spPr bwMode="auto">
              <a:xfrm flipV="1">
                <a:off x="3126" y="455"/>
                <a:ext cx="0" cy="3287"/>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23" name="Line 184"/>
              <p:cNvSpPr>
                <a:spLocks noChangeShapeType="1"/>
              </p:cNvSpPr>
              <p:nvPr/>
            </p:nvSpPr>
            <p:spPr bwMode="auto">
              <a:xfrm flipH="1">
                <a:off x="3065" y="551"/>
                <a:ext cx="61" cy="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24" name="Rectangle 185"/>
              <p:cNvSpPr>
                <a:spLocks noChangeArrowheads="1"/>
              </p:cNvSpPr>
              <p:nvPr/>
            </p:nvSpPr>
            <p:spPr bwMode="auto">
              <a:xfrm>
                <a:off x="1625" y="490"/>
                <a:ext cx="1403"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500" dirty="0">
                    <a:solidFill>
                      <a:srgbClr val="000000"/>
                    </a:solidFill>
                  </a:rPr>
                  <a:t>Share Above Poverty Line</a:t>
                </a:r>
                <a:endParaRPr lang="en-US" altLang="en-US" sz="1900" dirty="0">
                  <a:solidFill>
                    <a:prstClr val="black"/>
                  </a:solidFill>
                </a:endParaRPr>
              </a:p>
            </p:txBody>
          </p:sp>
          <p:sp>
            <p:nvSpPr>
              <p:cNvPr id="3625" name="Line 186"/>
              <p:cNvSpPr>
                <a:spLocks noChangeShapeType="1"/>
              </p:cNvSpPr>
              <p:nvPr/>
            </p:nvSpPr>
            <p:spPr bwMode="auto">
              <a:xfrm flipH="1">
                <a:off x="3065" y="732"/>
                <a:ext cx="61" cy="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26" name="Rectangle 187"/>
              <p:cNvSpPr>
                <a:spLocks noChangeArrowheads="1"/>
              </p:cNvSpPr>
              <p:nvPr/>
            </p:nvSpPr>
            <p:spPr bwMode="auto">
              <a:xfrm>
                <a:off x="1700" y="671"/>
                <a:ext cx="1350"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500">
                    <a:solidFill>
                      <a:srgbClr val="000000"/>
                    </a:solidFill>
                  </a:rPr>
                  <a:t>Mean Household Income</a:t>
                </a:r>
                <a:endParaRPr lang="en-US" altLang="en-US" sz="1900">
                  <a:solidFill>
                    <a:prstClr val="black"/>
                  </a:solidFill>
                </a:endParaRPr>
              </a:p>
            </p:txBody>
          </p:sp>
          <p:sp>
            <p:nvSpPr>
              <p:cNvPr id="3627" name="Line 188"/>
              <p:cNvSpPr>
                <a:spLocks noChangeShapeType="1"/>
              </p:cNvSpPr>
              <p:nvPr/>
            </p:nvSpPr>
            <p:spPr bwMode="auto">
              <a:xfrm flipH="1">
                <a:off x="3065" y="916"/>
                <a:ext cx="61" cy="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28" name="Rectangle 189"/>
              <p:cNvSpPr>
                <a:spLocks noChangeArrowheads="1"/>
              </p:cNvSpPr>
              <p:nvPr/>
            </p:nvSpPr>
            <p:spPr bwMode="auto">
              <a:xfrm>
                <a:off x="2072" y="853"/>
                <a:ext cx="964"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500">
                    <a:solidFill>
                      <a:srgbClr val="000000"/>
                    </a:solidFill>
                  </a:rPr>
                  <a:t>Employment Rate</a:t>
                </a:r>
                <a:endParaRPr lang="en-US" altLang="en-US" sz="1900">
                  <a:solidFill>
                    <a:prstClr val="black"/>
                  </a:solidFill>
                </a:endParaRPr>
              </a:p>
            </p:txBody>
          </p:sp>
          <p:sp>
            <p:nvSpPr>
              <p:cNvPr id="3629" name="Line 190"/>
              <p:cNvSpPr>
                <a:spLocks noChangeShapeType="1"/>
              </p:cNvSpPr>
              <p:nvPr/>
            </p:nvSpPr>
            <p:spPr bwMode="auto">
              <a:xfrm flipH="1">
                <a:off x="3065" y="1279"/>
                <a:ext cx="61" cy="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30" name="Rectangle 191"/>
              <p:cNvSpPr>
                <a:spLocks noChangeArrowheads="1"/>
              </p:cNvSpPr>
              <p:nvPr/>
            </p:nvSpPr>
            <p:spPr bwMode="auto">
              <a:xfrm>
                <a:off x="1510" y="1219"/>
                <a:ext cx="1537"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500">
                    <a:solidFill>
                      <a:srgbClr val="000000"/>
                    </a:solidFill>
                  </a:rPr>
                  <a:t>Mean 3rd Grade Math Score</a:t>
                </a:r>
                <a:endParaRPr lang="en-US" altLang="en-US" sz="1900">
                  <a:solidFill>
                    <a:prstClr val="black"/>
                  </a:solidFill>
                </a:endParaRPr>
              </a:p>
            </p:txBody>
          </p:sp>
          <p:sp>
            <p:nvSpPr>
              <p:cNvPr id="3631" name="Line 192"/>
              <p:cNvSpPr>
                <a:spLocks noChangeShapeType="1"/>
              </p:cNvSpPr>
              <p:nvPr/>
            </p:nvSpPr>
            <p:spPr bwMode="auto">
              <a:xfrm flipH="1">
                <a:off x="3065" y="1461"/>
                <a:ext cx="61" cy="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32" name="Rectangle 193"/>
              <p:cNvSpPr>
                <a:spLocks noChangeArrowheads="1"/>
              </p:cNvSpPr>
              <p:nvPr/>
            </p:nvSpPr>
            <p:spPr bwMode="auto">
              <a:xfrm>
                <a:off x="1516" y="1400"/>
                <a:ext cx="1530"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500">
                    <a:solidFill>
                      <a:srgbClr val="000000"/>
                    </a:solidFill>
                  </a:rPr>
                  <a:t>Mean 8th Grade Math Score</a:t>
                </a:r>
                <a:endParaRPr lang="en-US" altLang="en-US" sz="1900">
                  <a:solidFill>
                    <a:prstClr val="black"/>
                  </a:solidFill>
                </a:endParaRPr>
              </a:p>
            </p:txBody>
          </p:sp>
          <p:sp>
            <p:nvSpPr>
              <p:cNvPr id="3633" name="Line 194"/>
              <p:cNvSpPr>
                <a:spLocks noChangeShapeType="1"/>
              </p:cNvSpPr>
              <p:nvPr/>
            </p:nvSpPr>
            <p:spPr bwMode="auto">
              <a:xfrm flipH="1">
                <a:off x="3065" y="1645"/>
                <a:ext cx="61" cy="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34" name="Rectangle 195"/>
              <p:cNvSpPr>
                <a:spLocks noChangeArrowheads="1"/>
              </p:cNvSpPr>
              <p:nvPr/>
            </p:nvSpPr>
            <p:spPr bwMode="auto">
              <a:xfrm>
                <a:off x="1150" y="1582"/>
                <a:ext cx="1908"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500">
                    <a:solidFill>
                      <a:srgbClr val="000000"/>
                    </a:solidFill>
                  </a:rPr>
                  <a:t>Share HS Students Not Suspended</a:t>
                </a:r>
                <a:endParaRPr lang="en-US" altLang="en-US" sz="1900">
                  <a:solidFill>
                    <a:prstClr val="black"/>
                  </a:solidFill>
                </a:endParaRPr>
              </a:p>
            </p:txBody>
          </p:sp>
          <p:sp>
            <p:nvSpPr>
              <p:cNvPr id="3635" name="Line 196"/>
              <p:cNvSpPr>
                <a:spLocks noChangeShapeType="1"/>
              </p:cNvSpPr>
              <p:nvPr/>
            </p:nvSpPr>
            <p:spPr bwMode="auto">
              <a:xfrm flipH="1">
                <a:off x="3065" y="2008"/>
                <a:ext cx="61" cy="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36" name="Rectangle 197"/>
              <p:cNvSpPr>
                <a:spLocks noChangeArrowheads="1"/>
              </p:cNvSpPr>
              <p:nvPr/>
            </p:nvSpPr>
            <p:spPr bwMode="auto">
              <a:xfrm>
                <a:off x="1694" y="1947"/>
                <a:ext cx="134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500">
                    <a:solidFill>
                      <a:srgbClr val="000000"/>
                    </a:solidFill>
                  </a:rPr>
                  <a:t>Share High School Grad.</a:t>
                </a:r>
                <a:endParaRPr lang="en-US" altLang="en-US" sz="1900">
                  <a:solidFill>
                    <a:prstClr val="black"/>
                  </a:solidFill>
                </a:endParaRPr>
              </a:p>
            </p:txBody>
          </p:sp>
          <p:sp>
            <p:nvSpPr>
              <p:cNvPr id="3637" name="Line 198"/>
              <p:cNvSpPr>
                <a:spLocks noChangeShapeType="1"/>
              </p:cNvSpPr>
              <p:nvPr/>
            </p:nvSpPr>
            <p:spPr bwMode="auto">
              <a:xfrm flipH="1">
                <a:off x="3065" y="2189"/>
                <a:ext cx="61" cy="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38" name="Rectangle 199"/>
              <p:cNvSpPr>
                <a:spLocks noChangeArrowheads="1"/>
              </p:cNvSpPr>
              <p:nvPr/>
            </p:nvSpPr>
            <p:spPr bwMode="auto">
              <a:xfrm>
                <a:off x="1936" y="2129"/>
                <a:ext cx="1107"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500">
                    <a:solidFill>
                      <a:srgbClr val="000000"/>
                    </a:solidFill>
                  </a:rPr>
                  <a:t>Share College Grad.</a:t>
                </a:r>
                <a:endParaRPr lang="en-US" altLang="en-US" sz="1900">
                  <a:solidFill>
                    <a:prstClr val="black"/>
                  </a:solidFill>
                </a:endParaRPr>
              </a:p>
            </p:txBody>
          </p:sp>
          <p:sp>
            <p:nvSpPr>
              <p:cNvPr id="3639" name="Line 200"/>
              <p:cNvSpPr>
                <a:spLocks noChangeShapeType="1"/>
              </p:cNvSpPr>
              <p:nvPr/>
            </p:nvSpPr>
            <p:spPr bwMode="auto">
              <a:xfrm flipH="1">
                <a:off x="3065" y="2555"/>
                <a:ext cx="61" cy="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40" name="Rectangle 201"/>
              <p:cNvSpPr>
                <a:spLocks noChangeArrowheads="1"/>
              </p:cNvSpPr>
              <p:nvPr/>
            </p:nvSpPr>
            <p:spPr bwMode="auto">
              <a:xfrm>
                <a:off x="2005" y="2492"/>
                <a:ext cx="103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500">
                    <a:solidFill>
                      <a:srgbClr val="000000"/>
                    </a:solidFill>
                  </a:rPr>
                  <a:t>Median Rent (2BR)</a:t>
                </a:r>
                <a:endParaRPr lang="en-US" altLang="en-US" sz="1900">
                  <a:solidFill>
                    <a:prstClr val="black"/>
                  </a:solidFill>
                </a:endParaRPr>
              </a:p>
            </p:txBody>
          </p:sp>
          <p:sp>
            <p:nvSpPr>
              <p:cNvPr id="3641" name="Line 202"/>
              <p:cNvSpPr>
                <a:spLocks noChangeShapeType="1"/>
              </p:cNvSpPr>
              <p:nvPr/>
            </p:nvSpPr>
            <p:spPr bwMode="auto">
              <a:xfrm flipH="1">
                <a:off x="3065" y="2736"/>
                <a:ext cx="61" cy="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42" name="Rectangle 203"/>
              <p:cNvSpPr>
                <a:spLocks noChangeArrowheads="1"/>
              </p:cNvSpPr>
              <p:nvPr/>
            </p:nvSpPr>
            <p:spPr bwMode="auto">
              <a:xfrm>
                <a:off x="1979" y="2676"/>
                <a:ext cx="1073"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500">
                    <a:solidFill>
                      <a:srgbClr val="000000"/>
                    </a:solidFill>
                  </a:rPr>
                  <a:t>Share Homeowners</a:t>
                </a:r>
                <a:endParaRPr lang="en-US" altLang="en-US" sz="1900">
                  <a:solidFill>
                    <a:prstClr val="black"/>
                  </a:solidFill>
                </a:endParaRPr>
              </a:p>
            </p:txBody>
          </p:sp>
          <p:sp>
            <p:nvSpPr>
              <p:cNvPr id="3643" name="Line 204"/>
              <p:cNvSpPr>
                <a:spLocks noChangeShapeType="1"/>
              </p:cNvSpPr>
              <p:nvPr/>
            </p:nvSpPr>
            <p:spPr bwMode="auto">
              <a:xfrm flipH="1">
                <a:off x="3065" y="3102"/>
                <a:ext cx="61" cy="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grpSp>
        <p:sp>
          <p:nvSpPr>
            <p:cNvPr id="356" name="Rectangle 206"/>
            <p:cNvSpPr>
              <a:spLocks noChangeArrowheads="1"/>
            </p:cNvSpPr>
            <p:nvPr/>
          </p:nvSpPr>
          <p:spPr bwMode="auto">
            <a:xfrm>
              <a:off x="2273" y="3039"/>
              <a:ext cx="76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500">
                  <a:solidFill>
                    <a:srgbClr val="000000"/>
                  </a:solidFill>
                </a:rPr>
                <a:t>Share Married</a:t>
              </a:r>
              <a:endParaRPr lang="en-US" altLang="en-US" sz="1900">
                <a:solidFill>
                  <a:prstClr val="black"/>
                </a:solidFill>
              </a:endParaRPr>
            </a:p>
          </p:txBody>
        </p:sp>
        <p:sp>
          <p:nvSpPr>
            <p:cNvPr id="357" name="Line 207"/>
            <p:cNvSpPr>
              <a:spLocks noChangeShapeType="1"/>
            </p:cNvSpPr>
            <p:nvPr/>
          </p:nvSpPr>
          <p:spPr bwMode="auto">
            <a:xfrm flipH="1">
              <a:off x="3065" y="3284"/>
              <a:ext cx="61" cy="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58" name="Rectangle 208"/>
            <p:cNvSpPr>
              <a:spLocks noChangeArrowheads="1"/>
            </p:cNvSpPr>
            <p:nvPr/>
          </p:nvSpPr>
          <p:spPr bwMode="auto">
            <a:xfrm>
              <a:off x="2063" y="3220"/>
              <a:ext cx="976"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500">
                  <a:solidFill>
                    <a:srgbClr val="000000"/>
                  </a:solidFill>
                </a:rPr>
                <a:t>Share Two-Parent</a:t>
              </a:r>
              <a:endParaRPr lang="en-US" altLang="en-US" sz="1900">
                <a:solidFill>
                  <a:prstClr val="black"/>
                </a:solidFill>
              </a:endParaRPr>
            </a:p>
          </p:txBody>
        </p:sp>
        <p:sp>
          <p:nvSpPr>
            <p:cNvPr id="359" name="Line 209"/>
            <p:cNvSpPr>
              <a:spLocks noChangeShapeType="1"/>
            </p:cNvSpPr>
            <p:nvPr/>
          </p:nvSpPr>
          <p:spPr bwMode="auto">
            <a:xfrm flipH="1">
              <a:off x="3065" y="3649"/>
              <a:ext cx="61" cy="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0" name="Rectangle 210"/>
            <p:cNvSpPr>
              <a:spLocks noChangeArrowheads="1"/>
            </p:cNvSpPr>
            <p:nvPr/>
          </p:nvSpPr>
          <p:spPr bwMode="auto">
            <a:xfrm>
              <a:off x="1916" y="3586"/>
              <a:ext cx="1126"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500" dirty="0">
                  <a:solidFill>
                    <a:srgbClr val="000000"/>
                  </a:solidFill>
                </a:rPr>
                <a:t>Share Adults Insured</a:t>
              </a:r>
              <a:endParaRPr lang="en-US" altLang="en-US" sz="1900" dirty="0">
                <a:solidFill>
                  <a:prstClr val="black"/>
                </a:solidFill>
              </a:endParaRPr>
            </a:p>
          </p:txBody>
        </p:sp>
        <p:sp>
          <p:nvSpPr>
            <p:cNvPr id="361" name="Line 211"/>
            <p:cNvSpPr>
              <a:spLocks noChangeShapeType="1"/>
            </p:cNvSpPr>
            <p:nvPr/>
          </p:nvSpPr>
          <p:spPr bwMode="auto">
            <a:xfrm>
              <a:off x="3126" y="3742"/>
              <a:ext cx="3652" cy="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2" name="Line 212"/>
            <p:cNvSpPr>
              <a:spLocks noChangeShapeType="1"/>
            </p:cNvSpPr>
            <p:nvPr/>
          </p:nvSpPr>
          <p:spPr bwMode="auto">
            <a:xfrm>
              <a:off x="3221" y="3742"/>
              <a:ext cx="0" cy="6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3" name="Rectangle 213"/>
            <p:cNvSpPr>
              <a:spLocks noChangeArrowheads="1"/>
            </p:cNvSpPr>
            <p:nvPr/>
          </p:nvSpPr>
          <p:spPr bwMode="auto">
            <a:xfrm>
              <a:off x="3178" y="3834"/>
              <a:ext cx="8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a:solidFill>
                    <a:srgbClr val="000000"/>
                  </a:solidFill>
                </a:rPr>
                <a:t>0</a:t>
              </a:r>
              <a:endParaRPr lang="en-US" altLang="en-US" sz="1900">
                <a:solidFill>
                  <a:prstClr val="black"/>
                </a:solidFill>
              </a:endParaRPr>
            </a:p>
          </p:txBody>
        </p:sp>
        <p:sp>
          <p:nvSpPr>
            <p:cNvPr id="364" name="Line 214"/>
            <p:cNvSpPr>
              <a:spLocks noChangeShapeType="1"/>
            </p:cNvSpPr>
            <p:nvPr/>
          </p:nvSpPr>
          <p:spPr bwMode="auto">
            <a:xfrm>
              <a:off x="4353" y="3742"/>
              <a:ext cx="0" cy="6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5" name="Rectangle 215"/>
            <p:cNvSpPr>
              <a:spLocks noChangeArrowheads="1"/>
            </p:cNvSpPr>
            <p:nvPr/>
          </p:nvSpPr>
          <p:spPr bwMode="auto">
            <a:xfrm>
              <a:off x="4257" y="3834"/>
              <a:ext cx="214"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dirty="0" smtClean="0">
                  <a:solidFill>
                    <a:srgbClr val="000000"/>
                  </a:solidFill>
                </a:rPr>
                <a:t>0.2</a:t>
              </a:r>
              <a:endParaRPr lang="en-US" altLang="en-US" sz="1900" dirty="0">
                <a:solidFill>
                  <a:prstClr val="black"/>
                </a:solidFill>
              </a:endParaRPr>
            </a:p>
          </p:txBody>
        </p:sp>
        <p:sp>
          <p:nvSpPr>
            <p:cNvPr id="366" name="Line 216"/>
            <p:cNvSpPr>
              <a:spLocks noChangeShapeType="1"/>
            </p:cNvSpPr>
            <p:nvPr/>
          </p:nvSpPr>
          <p:spPr bwMode="auto">
            <a:xfrm>
              <a:off x="5484" y="3742"/>
              <a:ext cx="0" cy="6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7" name="Rectangle 217"/>
            <p:cNvSpPr>
              <a:spLocks noChangeArrowheads="1"/>
            </p:cNvSpPr>
            <p:nvPr/>
          </p:nvSpPr>
          <p:spPr bwMode="auto">
            <a:xfrm>
              <a:off x="5380" y="3834"/>
              <a:ext cx="214"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dirty="0" smtClean="0">
                  <a:solidFill>
                    <a:srgbClr val="000000"/>
                  </a:solidFill>
                </a:rPr>
                <a:t>0.4</a:t>
              </a:r>
              <a:endParaRPr lang="en-US" altLang="en-US" sz="1900" dirty="0">
                <a:solidFill>
                  <a:prstClr val="black"/>
                </a:solidFill>
              </a:endParaRPr>
            </a:p>
          </p:txBody>
        </p:sp>
        <p:sp>
          <p:nvSpPr>
            <p:cNvPr id="368" name="Line 218"/>
            <p:cNvSpPr>
              <a:spLocks noChangeShapeType="1"/>
            </p:cNvSpPr>
            <p:nvPr/>
          </p:nvSpPr>
          <p:spPr bwMode="auto">
            <a:xfrm>
              <a:off x="6613" y="3742"/>
              <a:ext cx="0" cy="60"/>
            </a:xfrm>
            <a:prstGeom prst="line">
              <a:avLst/>
            </a:prstGeom>
            <a:noFill/>
            <a:ln w="1428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69" name="Rectangle 219"/>
            <p:cNvSpPr>
              <a:spLocks noChangeArrowheads="1"/>
            </p:cNvSpPr>
            <p:nvPr/>
          </p:nvSpPr>
          <p:spPr bwMode="auto">
            <a:xfrm>
              <a:off x="6506" y="3834"/>
              <a:ext cx="214"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dirty="0" smtClean="0">
                  <a:solidFill>
                    <a:srgbClr val="000000"/>
                  </a:solidFill>
                </a:rPr>
                <a:t>0.6</a:t>
              </a:r>
              <a:endParaRPr lang="en-US" altLang="en-US" sz="1900" dirty="0">
                <a:solidFill>
                  <a:prstClr val="black"/>
                </a:solidFill>
              </a:endParaRPr>
            </a:p>
          </p:txBody>
        </p:sp>
        <p:sp>
          <p:nvSpPr>
            <p:cNvPr id="370" name="Rectangle 220"/>
            <p:cNvSpPr>
              <a:spLocks noChangeArrowheads="1"/>
            </p:cNvSpPr>
            <p:nvPr/>
          </p:nvSpPr>
          <p:spPr bwMode="auto">
            <a:xfrm>
              <a:off x="4139" y="4021"/>
              <a:ext cx="16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1900">
                  <a:solidFill>
                    <a:srgbClr val="000000"/>
                  </a:solidFill>
                </a:rPr>
                <a:t>Magnitude of Correlation</a:t>
              </a:r>
              <a:endParaRPr lang="en-US" altLang="en-US" sz="1900">
                <a:solidFill>
                  <a:prstClr val="black"/>
                </a:solidFill>
              </a:endParaRPr>
            </a:p>
          </p:txBody>
        </p:sp>
        <p:sp>
          <p:nvSpPr>
            <p:cNvPr id="371" name="Rectangle 221"/>
            <p:cNvSpPr>
              <a:spLocks noChangeArrowheads="1"/>
            </p:cNvSpPr>
            <p:nvPr/>
          </p:nvSpPr>
          <p:spPr bwMode="auto">
            <a:xfrm>
              <a:off x="4917" y="165"/>
              <a:ext cx="70" cy="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3100">
                  <a:solidFill>
                    <a:srgbClr val="1E2D53"/>
                  </a:solidFill>
                </a:rPr>
                <a:t> </a:t>
              </a:r>
              <a:endParaRPr lang="en-US" altLang="en-US" sz="1900">
                <a:solidFill>
                  <a:prstClr val="black"/>
                </a:solidFill>
              </a:endParaRPr>
            </a:p>
          </p:txBody>
        </p:sp>
      </p:grpSp>
      <p:sp>
        <p:nvSpPr>
          <p:cNvPr id="572" name="TextBox 571"/>
          <p:cNvSpPr txBox="1"/>
          <p:nvPr/>
        </p:nvSpPr>
        <p:spPr>
          <a:xfrm>
            <a:off x="853833" y="4759161"/>
            <a:ext cx="1828800" cy="384719"/>
          </a:xfrm>
          <a:prstGeom prst="rect">
            <a:avLst/>
          </a:prstGeom>
          <a:noFill/>
        </p:spPr>
        <p:txBody>
          <a:bodyPr wrap="square" lIns="91344" tIns="45718" rIns="91344" bIns="45718" rtlCol="0">
            <a:spAutoFit/>
          </a:bodyPr>
          <a:lstStyle/>
          <a:p>
            <a:pPr defTabSz="913312"/>
            <a:r>
              <a:rPr lang="en-US" sz="1900" b="1" dirty="0">
                <a:solidFill>
                  <a:prstClr val="black"/>
                </a:solidFill>
              </a:rPr>
              <a:t>Family Structure</a:t>
            </a:r>
          </a:p>
        </p:txBody>
      </p:sp>
      <p:sp>
        <p:nvSpPr>
          <p:cNvPr id="230" name="Rectangle 297"/>
          <p:cNvSpPr>
            <a:spLocks noChangeArrowheads="1"/>
          </p:cNvSpPr>
          <p:nvPr/>
        </p:nvSpPr>
        <p:spPr bwMode="auto">
          <a:xfrm>
            <a:off x="2086584" y="6197112"/>
            <a:ext cx="65562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2000" dirty="0">
                <a:solidFill>
                  <a:prstClr val="black"/>
                </a:solidFill>
              </a:rPr>
              <a:t>White</a:t>
            </a:r>
          </a:p>
        </p:txBody>
      </p:sp>
      <p:sp>
        <p:nvSpPr>
          <p:cNvPr id="231" name="Rectangle 298"/>
          <p:cNvSpPr>
            <a:spLocks noChangeArrowheads="1"/>
          </p:cNvSpPr>
          <p:nvPr/>
        </p:nvSpPr>
        <p:spPr bwMode="auto">
          <a:xfrm>
            <a:off x="3306474" y="6197112"/>
            <a:ext cx="62837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312"/>
            <a:r>
              <a:rPr lang="en-US" altLang="en-US" sz="2000" dirty="0">
                <a:solidFill>
                  <a:srgbClr val="000000"/>
                </a:solidFill>
              </a:rPr>
              <a:t>Black</a:t>
            </a:r>
            <a:endParaRPr lang="en-US" altLang="en-US" sz="2000" dirty="0">
              <a:solidFill>
                <a:prstClr val="black"/>
              </a:solidFill>
            </a:endParaRPr>
          </a:p>
        </p:txBody>
      </p:sp>
      <p:sp>
        <p:nvSpPr>
          <p:cNvPr id="232" name="Oval 161"/>
          <p:cNvSpPr>
            <a:spLocks noChangeArrowheads="1"/>
          </p:cNvSpPr>
          <p:nvPr/>
        </p:nvSpPr>
        <p:spPr bwMode="auto">
          <a:xfrm>
            <a:off x="3095481" y="6303949"/>
            <a:ext cx="109539" cy="109539"/>
          </a:xfrm>
          <a:prstGeom prst="ellipse">
            <a:avLst/>
          </a:prstGeom>
          <a:noFill/>
          <a:ln w="19050">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02" tIns="45718" rIns="91402" bIns="45718" numCol="1" anchor="t" anchorCtr="0" compatLnSpc="1">
            <a:prstTxWarp prst="textNoShape">
              <a:avLst/>
            </a:prstTxWarp>
          </a:bodyPr>
          <a:lstStyle/>
          <a:p>
            <a:pPr defTabSz="913312"/>
            <a:endParaRPr lang="en-US" sz="1900">
              <a:solidFill>
                <a:prstClr val="black"/>
              </a:solidFill>
            </a:endParaRPr>
          </a:p>
        </p:txBody>
      </p:sp>
      <p:sp>
        <p:nvSpPr>
          <p:cNvPr id="233" name="Oval 152"/>
          <p:cNvSpPr>
            <a:spLocks noChangeArrowheads="1"/>
          </p:cNvSpPr>
          <p:nvPr/>
        </p:nvSpPr>
        <p:spPr bwMode="auto">
          <a:xfrm>
            <a:off x="1871417" y="6294113"/>
            <a:ext cx="109539" cy="109539"/>
          </a:xfrm>
          <a:prstGeom prst="ellipse">
            <a:avLst/>
          </a:prstGeom>
          <a:solidFill>
            <a:srgbClr val="008000"/>
          </a:solidFill>
          <a:ln w="19050">
            <a:solidFill>
              <a:srgbClr val="008000"/>
            </a:solidFill>
            <a:prstDash val="solid"/>
            <a:round/>
            <a:headEnd/>
            <a:tailEnd/>
          </a:ln>
        </p:spPr>
        <p:txBody>
          <a:bodyPr vert="horz" wrap="square" lIns="91402" tIns="45718" rIns="91402" bIns="45718" numCol="1" anchor="t" anchorCtr="0" compatLnSpc="1">
            <a:prstTxWarp prst="textNoShape">
              <a:avLst/>
            </a:prstTxWarp>
          </a:bodyPr>
          <a:lstStyle/>
          <a:p>
            <a:pPr defTabSz="913312"/>
            <a:endParaRPr lang="en-US" sz="1900">
              <a:solidFill>
                <a:prstClr val="black"/>
              </a:solidFill>
            </a:endParaRPr>
          </a:p>
        </p:txBody>
      </p:sp>
    </p:spTree>
    <p:extLst>
      <p:ext uri="{BB962C8B-B14F-4D97-AF65-F5344CB8AC3E}">
        <p14:creationId xmlns:p14="http://schemas.microsoft.com/office/powerpoint/2010/main" val="1421520765"/>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54" name="Group 4"/>
          <p:cNvGrpSpPr>
            <a:grpSpLocks noChangeAspect="1"/>
          </p:cNvGrpSpPr>
          <p:nvPr/>
        </p:nvGrpSpPr>
        <p:grpSpPr bwMode="auto">
          <a:xfrm>
            <a:off x="1374775" y="-6350"/>
            <a:ext cx="9442450" cy="6870700"/>
            <a:chOff x="866" y="-4"/>
            <a:chExt cx="5948" cy="4328"/>
          </a:xfrm>
        </p:grpSpPr>
        <p:sp>
          <p:nvSpPr>
            <p:cNvPr id="1155"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6"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8"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9"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Line 9"/>
            <p:cNvSpPr>
              <a:spLocks noChangeShapeType="1"/>
            </p:cNvSpPr>
            <p:nvPr/>
          </p:nvSpPr>
          <p:spPr bwMode="auto">
            <a:xfrm>
              <a:off x="1435" y="299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1" name="Line 10"/>
            <p:cNvSpPr>
              <a:spLocks noChangeShapeType="1"/>
            </p:cNvSpPr>
            <p:nvPr/>
          </p:nvSpPr>
          <p:spPr bwMode="auto">
            <a:xfrm>
              <a:off x="1435" y="237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Line 11"/>
            <p:cNvSpPr>
              <a:spLocks noChangeShapeType="1"/>
            </p:cNvSpPr>
            <p:nvPr/>
          </p:nvSpPr>
          <p:spPr bwMode="auto">
            <a:xfrm>
              <a:off x="1435" y="175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3" name="Line 12"/>
            <p:cNvSpPr>
              <a:spLocks noChangeShapeType="1"/>
            </p:cNvSpPr>
            <p:nvPr/>
          </p:nvSpPr>
          <p:spPr bwMode="auto">
            <a:xfrm>
              <a:off x="1435" y="113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Line 13"/>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5" name="Oval 14"/>
            <p:cNvSpPr>
              <a:spLocks noChangeArrowheads="1"/>
            </p:cNvSpPr>
            <p:nvPr/>
          </p:nvSpPr>
          <p:spPr bwMode="auto">
            <a:xfrm>
              <a:off x="6306" y="835"/>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6" name="Oval 15"/>
            <p:cNvSpPr>
              <a:spLocks noChangeArrowheads="1"/>
            </p:cNvSpPr>
            <p:nvPr/>
          </p:nvSpPr>
          <p:spPr bwMode="auto">
            <a:xfrm>
              <a:off x="6115" y="641"/>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7" name="Oval 16"/>
            <p:cNvSpPr>
              <a:spLocks noChangeArrowheads="1"/>
            </p:cNvSpPr>
            <p:nvPr/>
          </p:nvSpPr>
          <p:spPr bwMode="auto">
            <a:xfrm>
              <a:off x="5978" y="576"/>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8" name="Oval 17"/>
            <p:cNvSpPr>
              <a:spLocks noChangeArrowheads="1"/>
            </p:cNvSpPr>
            <p:nvPr/>
          </p:nvSpPr>
          <p:spPr bwMode="auto">
            <a:xfrm>
              <a:off x="5842" y="1512"/>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9" name="Oval 18"/>
            <p:cNvSpPr>
              <a:spLocks noChangeArrowheads="1"/>
            </p:cNvSpPr>
            <p:nvPr/>
          </p:nvSpPr>
          <p:spPr bwMode="auto">
            <a:xfrm>
              <a:off x="5716" y="1627"/>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0" name="Oval 19"/>
            <p:cNvSpPr>
              <a:spLocks noChangeArrowheads="1"/>
            </p:cNvSpPr>
            <p:nvPr/>
          </p:nvSpPr>
          <p:spPr bwMode="auto">
            <a:xfrm>
              <a:off x="5590" y="1782"/>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1" name="Oval 20"/>
            <p:cNvSpPr>
              <a:spLocks noChangeArrowheads="1"/>
            </p:cNvSpPr>
            <p:nvPr/>
          </p:nvSpPr>
          <p:spPr bwMode="auto">
            <a:xfrm>
              <a:off x="5467" y="1300"/>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2" name="Oval 21"/>
            <p:cNvSpPr>
              <a:spLocks noChangeArrowheads="1"/>
            </p:cNvSpPr>
            <p:nvPr/>
          </p:nvSpPr>
          <p:spPr bwMode="auto">
            <a:xfrm>
              <a:off x="5338" y="832"/>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3" name="Oval 22"/>
            <p:cNvSpPr>
              <a:spLocks noChangeArrowheads="1"/>
            </p:cNvSpPr>
            <p:nvPr/>
          </p:nvSpPr>
          <p:spPr bwMode="auto">
            <a:xfrm>
              <a:off x="5197" y="2448"/>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4" name="Oval 23"/>
            <p:cNvSpPr>
              <a:spLocks noChangeArrowheads="1"/>
            </p:cNvSpPr>
            <p:nvPr/>
          </p:nvSpPr>
          <p:spPr bwMode="auto">
            <a:xfrm>
              <a:off x="5053" y="1912"/>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5" name="Oval 24"/>
            <p:cNvSpPr>
              <a:spLocks noChangeArrowheads="1"/>
            </p:cNvSpPr>
            <p:nvPr/>
          </p:nvSpPr>
          <p:spPr bwMode="auto">
            <a:xfrm>
              <a:off x="4898" y="1969"/>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6" name="Oval 25"/>
            <p:cNvSpPr>
              <a:spLocks noChangeArrowheads="1"/>
            </p:cNvSpPr>
            <p:nvPr/>
          </p:nvSpPr>
          <p:spPr bwMode="auto">
            <a:xfrm>
              <a:off x="4740" y="1994"/>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7" name="Oval 26"/>
            <p:cNvSpPr>
              <a:spLocks noChangeArrowheads="1"/>
            </p:cNvSpPr>
            <p:nvPr/>
          </p:nvSpPr>
          <p:spPr bwMode="auto">
            <a:xfrm>
              <a:off x="4574" y="2333"/>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8" name="Oval 27"/>
            <p:cNvSpPr>
              <a:spLocks noChangeArrowheads="1"/>
            </p:cNvSpPr>
            <p:nvPr/>
          </p:nvSpPr>
          <p:spPr bwMode="auto">
            <a:xfrm>
              <a:off x="4394" y="1627"/>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Oval 28"/>
            <p:cNvSpPr>
              <a:spLocks noChangeArrowheads="1"/>
            </p:cNvSpPr>
            <p:nvPr/>
          </p:nvSpPr>
          <p:spPr bwMode="auto">
            <a:xfrm>
              <a:off x="4182" y="1904"/>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Oval 29"/>
            <p:cNvSpPr>
              <a:spLocks noChangeArrowheads="1"/>
            </p:cNvSpPr>
            <p:nvPr/>
          </p:nvSpPr>
          <p:spPr bwMode="auto">
            <a:xfrm>
              <a:off x="3955" y="2336"/>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Oval 30"/>
            <p:cNvSpPr>
              <a:spLocks noChangeArrowheads="1"/>
            </p:cNvSpPr>
            <p:nvPr/>
          </p:nvSpPr>
          <p:spPr bwMode="auto">
            <a:xfrm>
              <a:off x="3696" y="2488"/>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Oval 31"/>
            <p:cNvSpPr>
              <a:spLocks noChangeArrowheads="1"/>
            </p:cNvSpPr>
            <p:nvPr/>
          </p:nvSpPr>
          <p:spPr bwMode="auto">
            <a:xfrm>
              <a:off x="3379" y="2700"/>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Oval 32"/>
            <p:cNvSpPr>
              <a:spLocks noChangeArrowheads="1"/>
            </p:cNvSpPr>
            <p:nvPr/>
          </p:nvSpPr>
          <p:spPr bwMode="auto">
            <a:xfrm>
              <a:off x="2940" y="2858"/>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Oval 33"/>
            <p:cNvSpPr>
              <a:spLocks noChangeArrowheads="1"/>
            </p:cNvSpPr>
            <p:nvPr/>
          </p:nvSpPr>
          <p:spPr bwMode="auto">
            <a:xfrm>
              <a:off x="1957" y="3283"/>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Freeform 34"/>
            <p:cNvSpPr>
              <a:spLocks/>
            </p:cNvSpPr>
            <p:nvPr/>
          </p:nvSpPr>
          <p:spPr bwMode="auto">
            <a:xfrm>
              <a:off x="1993" y="1004"/>
              <a:ext cx="4349" cy="2477"/>
            </a:xfrm>
            <a:custGeom>
              <a:avLst/>
              <a:gdLst>
                <a:gd name="T0" fmla="*/ 1208 w 1208"/>
                <a:gd name="T1" fmla="*/ 0 h 688"/>
                <a:gd name="T2" fmla="*/ 1155 w 1208"/>
                <a:gd name="T3" fmla="*/ 30 h 688"/>
                <a:gd name="T4" fmla="*/ 1117 w 1208"/>
                <a:gd name="T5" fmla="*/ 52 h 688"/>
                <a:gd name="T6" fmla="*/ 1079 w 1208"/>
                <a:gd name="T7" fmla="*/ 74 h 688"/>
                <a:gd name="T8" fmla="*/ 1043 w 1208"/>
                <a:gd name="T9" fmla="*/ 94 h 688"/>
                <a:gd name="T10" fmla="*/ 1008 w 1208"/>
                <a:gd name="T11" fmla="*/ 114 h 688"/>
                <a:gd name="T12" fmla="*/ 975 w 1208"/>
                <a:gd name="T13" fmla="*/ 133 h 688"/>
                <a:gd name="T14" fmla="*/ 939 w 1208"/>
                <a:gd name="T15" fmla="*/ 153 h 688"/>
                <a:gd name="T16" fmla="*/ 899 w 1208"/>
                <a:gd name="T17" fmla="*/ 176 h 688"/>
                <a:gd name="T18" fmla="*/ 860 w 1208"/>
                <a:gd name="T19" fmla="*/ 199 h 688"/>
                <a:gd name="T20" fmla="*/ 816 w 1208"/>
                <a:gd name="T21" fmla="*/ 223 h 688"/>
                <a:gd name="T22" fmla="*/ 773 w 1208"/>
                <a:gd name="T23" fmla="*/ 248 h 688"/>
                <a:gd name="T24" fmla="*/ 727 w 1208"/>
                <a:gd name="T25" fmla="*/ 274 h 688"/>
                <a:gd name="T26" fmla="*/ 677 w 1208"/>
                <a:gd name="T27" fmla="*/ 303 h 688"/>
                <a:gd name="T28" fmla="*/ 618 w 1208"/>
                <a:gd name="T29" fmla="*/ 336 h 688"/>
                <a:gd name="T30" fmla="*/ 555 w 1208"/>
                <a:gd name="T31" fmla="*/ 372 h 688"/>
                <a:gd name="T32" fmla="*/ 482 w 1208"/>
                <a:gd name="T33" fmla="*/ 413 h 688"/>
                <a:gd name="T34" fmla="*/ 395 w 1208"/>
                <a:gd name="T35" fmla="*/ 463 h 688"/>
                <a:gd name="T36" fmla="*/ 273 w 1208"/>
                <a:gd name="T37" fmla="*/ 533 h 688"/>
                <a:gd name="T38" fmla="*/ 0 w 1208"/>
                <a:gd name="T39" fmla="*/ 688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08" h="688">
                  <a:moveTo>
                    <a:pt x="1208" y="0"/>
                  </a:moveTo>
                  <a:lnTo>
                    <a:pt x="1155" y="30"/>
                  </a:lnTo>
                  <a:lnTo>
                    <a:pt x="1117" y="52"/>
                  </a:lnTo>
                  <a:lnTo>
                    <a:pt x="1079" y="74"/>
                  </a:lnTo>
                  <a:lnTo>
                    <a:pt x="1043" y="94"/>
                  </a:lnTo>
                  <a:lnTo>
                    <a:pt x="1008" y="114"/>
                  </a:lnTo>
                  <a:lnTo>
                    <a:pt x="975" y="133"/>
                  </a:lnTo>
                  <a:lnTo>
                    <a:pt x="939" y="153"/>
                  </a:lnTo>
                  <a:lnTo>
                    <a:pt x="899" y="176"/>
                  </a:lnTo>
                  <a:lnTo>
                    <a:pt x="860" y="199"/>
                  </a:lnTo>
                  <a:lnTo>
                    <a:pt x="816" y="223"/>
                  </a:lnTo>
                  <a:lnTo>
                    <a:pt x="773" y="248"/>
                  </a:lnTo>
                  <a:lnTo>
                    <a:pt x="727" y="274"/>
                  </a:lnTo>
                  <a:lnTo>
                    <a:pt x="677" y="303"/>
                  </a:lnTo>
                  <a:lnTo>
                    <a:pt x="618" y="336"/>
                  </a:lnTo>
                  <a:lnTo>
                    <a:pt x="555" y="372"/>
                  </a:lnTo>
                  <a:lnTo>
                    <a:pt x="482" y="413"/>
                  </a:lnTo>
                  <a:lnTo>
                    <a:pt x="395" y="463"/>
                  </a:lnTo>
                  <a:lnTo>
                    <a:pt x="273" y="533"/>
                  </a:lnTo>
                  <a:lnTo>
                    <a:pt x="0" y="688"/>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Rectangle 35"/>
            <p:cNvSpPr>
              <a:spLocks noChangeArrowheads="1"/>
            </p:cNvSpPr>
            <p:nvPr/>
          </p:nvSpPr>
          <p:spPr bwMode="auto">
            <a:xfrm>
              <a:off x="4664" y="3348"/>
              <a:ext cx="1883"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Intercept: 3.57, Slope: 0.05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41" name="Line 36"/>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Line 37"/>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3" name="Rectangle 38"/>
            <p:cNvSpPr>
              <a:spLocks noChangeArrowheads="1"/>
            </p:cNvSpPr>
            <p:nvPr/>
          </p:nvSpPr>
          <p:spPr bwMode="auto">
            <a:xfrm rot="16200000">
              <a:off x="1194" y="347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44" name="Line 39"/>
            <p:cNvSpPr>
              <a:spLocks noChangeShapeType="1"/>
            </p:cNvSpPr>
            <p:nvPr/>
          </p:nvSpPr>
          <p:spPr bwMode="auto">
            <a:xfrm flipH="1">
              <a:off x="1378" y="299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5" name="Rectangle 40"/>
            <p:cNvSpPr>
              <a:spLocks noChangeArrowheads="1"/>
            </p:cNvSpPr>
            <p:nvPr/>
          </p:nvSpPr>
          <p:spPr bwMode="auto">
            <a:xfrm rot="16200000">
              <a:off x="1131" y="2856"/>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46" name="Line 41"/>
            <p:cNvSpPr>
              <a:spLocks noChangeShapeType="1"/>
            </p:cNvSpPr>
            <p:nvPr/>
          </p:nvSpPr>
          <p:spPr bwMode="auto">
            <a:xfrm flipH="1">
              <a:off x="1378" y="237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7" name="Rectangle 42"/>
            <p:cNvSpPr>
              <a:spLocks noChangeArrowheads="1"/>
            </p:cNvSpPr>
            <p:nvPr/>
          </p:nvSpPr>
          <p:spPr bwMode="auto">
            <a:xfrm rot="16200000">
              <a:off x="1194" y="2239"/>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7</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48" name="Line 43"/>
            <p:cNvSpPr>
              <a:spLocks noChangeShapeType="1"/>
            </p:cNvSpPr>
            <p:nvPr/>
          </p:nvSpPr>
          <p:spPr bwMode="auto">
            <a:xfrm flipH="1">
              <a:off x="1378" y="175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9" name="Rectangle 44"/>
            <p:cNvSpPr>
              <a:spLocks noChangeArrowheads="1"/>
            </p:cNvSpPr>
            <p:nvPr/>
          </p:nvSpPr>
          <p:spPr bwMode="auto">
            <a:xfrm rot="16200000">
              <a:off x="1131" y="1618"/>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7.5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50" name="Line 45"/>
            <p:cNvSpPr>
              <a:spLocks noChangeShapeType="1"/>
            </p:cNvSpPr>
            <p:nvPr/>
          </p:nvSpPr>
          <p:spPr bwMode="auto">
            <a:xfrm flipH="1">
              <a:off x="1378" y="113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1" name="Rectangle 46"/>
            <p:cNvSpPr>
              <a:spLocks noChangeArrowheads="1"/>
            </p:cNvSpPr>
            <p:nvPr/>
          </p:nvSpPr>
          <p:spPr bwMode="auto">
            <a:xfrm rot="16200000">
              <a:off x="1194" y="999"/>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52" name="Line 47"/>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3" name="Rectangle 48"/>
            <p:cNvSpPr>
              <a:spLocks noChangeArrowheads="1"/>
            </p:cNvSpPr>
            <p:nvPr/>
          </p:nvSpPr>
          <p:spPr bwMode="auto">
            <a:xfrm rot="16200000">
              <a:off x="1131" y="379"/>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54" name="Rectangle 49"/>
            <p:cNvSpPr>
              <a:spLocks noChangeArrowheads="1"/>
            </p:cNvSpPr>
            <p:nvPr/>
          </p:nvSpPr>
          <p:spPr bwMode="auto">
            <a:xfrm rot="16200000">
              <a:off x="-726" y="1915"/>
              <a:ext cx="357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 Minus Black Mean Children Ind.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055" name="Line 50"/>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8" name="Line 51"/>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9" name="Rectangle 52"/>
            <p:cNvSpPr>
              <a:spLocks noChangeArrowheads="1"/>
            </p:cNvSpPr>
            <p:nvPr/>
          </p:nvSpPr>
          <p:spPr bwMode="auto">
            <a:xfrm>
              <a:off x="145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90" name="Line 53"/>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1" name="Rectangle 54"/>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92" name="Line 55"/>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3" name="Rectangle 56"/>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70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94" name="Line 57"/>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5" name="Rectangle 58"/>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96" name="Line 59"/>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7" name="Rectangle 60"/>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90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98" name="Line 61"/>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9" name="Rectangle 62"/>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00" name="Rectangle 63"/>
            <p:cNvSpPr>
              <a:spLocks noChangeArrowheads="1"/>
            </p:cNvSpPr>
            <p:nvPr/>
          </p:nvSpPr>
          <p:spPr bwMode="auto">
            <a:xfrm>
              <a:off x="2494" y="3989"/>
              <a:ext cx="319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Share Above Poverty Line in Tract in 2000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01" name="Rectangle 64"/>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
        <p:nvSpPr>
          <p:cNvPr id="4" name="TextBox 92"/>
          <p:cNvSpPr txBox="1"/>
          <p:nvPr/>
        </p:nvSpPr>
        <p:spPr>
          <a:xfrm>
            <a:off x="0" y="87868"/>
            <a:ext cx="12192000" cy="646331"/>
          </a:xfrm>
          <a:prstGeom prst="rect">
            <a:avLst/>
          </a:prstGeom>
          <a:noFill/>
        </p:spPr>
        <p:txBody>
          <a:bodyPr wrap="square" rtlCol="0">
            <a:spAutoFit/>
          </a:bodyPr>
          <a:lstStyle/>
          <a:p>
            <a:pPr algn="ctr">
              <a:defRPr/>
            </a:pPr>
            <a:r>
              <a:rPr lang="en-US" b="1" kern="0" dirty="0">
                <a:solidFill>
                  <a:srgbClr val="1E2D53"/>
                </a:solidFill>
                <a:latin typeface="Arial"/>
                <a:cs typeface="Arial"/>
              </a:rPr>
              <a:t>Black – White Gap in Individual Income Ranks vs. Share Above Poverty Line</a:t>
            </a:r>
          </a:p>
          <a:p>
            <a:pPr algn="ctr">
              <a:defRPr/>
            </a:pPr>
            <a:r>
              <a:rPr lang="en-US" kern="0" dirty="0">
                <a:solidFill>
                  <a:srgbClr val="1E2D53"/>
                </a:solidFill>
                <a:latin typeface="Arial"/>
                <a:cs typeface="Arial"/>
              </a:rPr>
              <a:t>Males</a:t>
            </a:r>
          </a:p>
        </p:txBody>
      </p:sp>
    </p:spTree>
    <p:extLst>
      <p:ext uri="{BB962C8B-B14F-4D97-AF65-F5344CB8AC3E}">
        <p14:creationId xmlns:p14="http://schemas.microsoft.com/office/powerpoint/2010/main" val="2987165003"/>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24000" y="1295400"/>
            <a:ext cx="9244614" cy="5181600"/>
          </a:xfrm>
        </p:spPr>
        <p:txBody>
          <a:bodyPr>
            <a:normAutofit/>
          </a:bodyPr>
          <a:lstStyle/>
          <a:p>
            <a:pPr>
              <a:buClr>
                <a:srgbClr val="20497D"/>
              </a:buClr>
              <a:buFont typeface="Wingdings" panose="05000000000000000000" pitchFamily="2" charset="2"/>
              <a:buChar char="§"/>
            </a:pPr>
            <a:r>
              <a:rPr lang="en-US" sz="2200" dirty="0" smtClean="0">
                <a:solidFill>
                  <a:srgbClr val="000000"/>
                </a:solidFill>
                <a:latin typeface="Arial" panose="020B0604020202020204" pitchFamily="34" charset="0"/>
                <a:cs typeface="Arial" panose="020B0604020202020204" pitchFamily="34" charset="0"/>
              </a:rPr>
              <a:t>Four </a:t>
            </a:r>
            <a:r>
              <a:rPr lang="en-US" sz="2200" dirty="0">
                <a:solidFill>
                  <a:srgbClr val="000000"/>
                </a:solidFill>
                <a:latin typeface="Arial" panose="020B0604020202020204" pitchFamily="34" charset="0"/>
                <a:cs typeface="Arial" panose="020B0604020202020204" pitchFamily="34" charset="0"/>
              </a:rPr>
              <a:t>key results:</a:t>
            </a:r>
          </a:p>
          <a:p>
            <a:pPr>
              <a:buClr>
                <a:srgbClr val="20497D"/>
              </a:buClr>
              <a:buFont typeface="Wingdings" panose="05000000000000000000" pitchFamily="2" charset="2"/>
              <a:buChar char="§"/>
            </a:pPr>
            <a:endParaRPr lang="en-US" sz="2200" dirty="0">
              <a:solidFill>
                <a:srgbClr val="000000"/>
              </a:solidFill>
              <a:latin typeface="Arial" panose="020B0604020202020204" pitchFamily="34" charset="0"/>
              <a:cs typeface="Arial" panose="020B0604020202020204" pitchFamily="34" charset="0"/>
            </a:endParaRPr>
          </a:p>
          <a:p>
            <a:pPr marL="914400" lvl="1" indent="-457200">
              <a:buClr>
                <a:srgbClr val="20497D"/>
              </a:buClr>
              <a:buFont typeface="+mj-lt"/>
              <a:buAutoNum type="arabicPeriod"/>
            </a:pPr>
            <a:r>
              <a:rPr lang="en-US" sz="1800" dirty="0">
                <a:solidFill>
                  <a:srgbClr val="000000"/>
                </a:solidFill>
                <a:latin typeface="Arial" panose="020B0604020202020204" pitchFamily="34" charset="0"/>
                <a:cs typeface="Arial" panose="020B0604020202020204" pitchFamily="34" charset="0"/>
              </a:rPr>
              <a:t>Black boys have lower earnings than white boys in 99% of Census tracts in America, controlling for parental income</a:t>
            </a:r>
          </a:p>
          <a:p>
            <a:pPr marL="914400" lvl="1" indent="-457200">
              <a:buClr>
                <a:srgbClr val="20497D"/>
              </a:buClr>
              <a:buFont typeface="+mj-lt"/>
              <a:buAutoNum type="arabicPeriod"/>
            </a:pPr>
            <a:endParaRPr lang="en-US" sz="1800" dirty="0">
              <a:solidFill>
                <a:srgbClr val="000000"/>
              </a:solidFill>
              <a:latin typeface="Arial" panose="020B0604020202020204" pitchFamily="34" charset="0"/>
              <a:cs typeface="Arial" panose="020B0604020202020204" pitchFamily="34" charset="0"/>
            </a:endParaRPr>
          </a:p>
          <a:p>
            <a:pPr marL="914400" lvl="1" indent="-457200">
              <a:buClr>
                <a:srgbClr val="20497D"/>
              </a:buClr>
              <a:buFont typeface="+mj-lt"/>
              <a:buAutoNum type="arabicPeriod"/>
            </a:pPr>
            <a:r>
              <a:rPr lang="en-US" sz="1800" dirty="0">
                <a:solidFill>
                  <a:srgbClr val="000000"/>
                </a:solidFill>
                <a:latin typeface="Arial" panose="020B0604020202020204" pitchFamily="34" charset="0"/>
                <a:cs typeface="Arial" panose="020B0604020202020204" pitchFamily="34" charset="0"/>
              </a:rPr>
              <a:t>Both black and white boys have better outcomes in “good” (e.g., low-poverty, higher rent) neighborhoods, but the black-white gap is </a:t>
            </a:r>
            <a:r>
              <a:rPr lang="en-US" sz="1800" i="1" dirty="0">
                <a:solidFill>
                  <a:srgbClr val="000000"/>
                </a:solidFill>
                <a:latin typeface="Arial" panose="020B0604020202020204" pitchFamily="34" charset="0"/>
                <a:cs typeface="Arial" panose="020B0604020202020204" pitchFamily="34" charset="0"/>
              </a:rPr>
              <a:t>bigger </a:t>
            </a:r>
            <a:r>
              <a:rPr lang="en-US" sz="1800" dirty="0">
                <a:solidFill>
                  <a:srgbClr val="000000"/>
                </a:solidFill>
                <a:latin typeface="Arial" panose="020B0604020202020204" pitchFamily="34" charset="0"/>
                <a:cs typeface="Arial" panose="020B0604020202020204" pitchFamily="34" charset="0"/>
              </a:rPr>
              <a:t>in such areas</a:t>
            </a:r>
          </a:p>
          <a:p>
            <a:pPr marL="914400" lvl="1" indent="-457200">
              <a:buClr>
                <a:srgbClr val="20497D"/>
              </a:buClr>
              <a:buFont typeface="+mj-lt"/>
              <a:buAutoNum type="arabicPeriod"/>
            </a:pPr>
            <a:endParaRPr lang="en-US" sz="1800" dirty="0">
              <a:solidFill>
                <a:srgbClr val="000000"/>
              </a:solidFill>
              <a:latin typeface="Arial" panose="020B0604020202020204" pitchFamily="34" charset="0"/>
              <a:cs typeface="Arial" panose="020B0604020202020204" pitchFamily="34" charset="0"/>
            </a:endParaRPr>
          </a:p>
          <a:p>
            <a:pPr marL="914400" lvl="1" indent="-457200">
              <a:buClr>
                <a:srgbClr val="20497D"/>
              </a:buClr>
              <a:buFont typeface="+mj-lt"/>
              <a:buAutoNum type="arabicPeriod"/>
            </a:pPr>
            <a:r>
              <a:rPr lang="en-US" sz="1800" dirty="0">
                <a:solidFill>
                  <a:srgbClr val="000000"/>
                </a:solidFill>
                <a:latin typeface="Arial" panose="020B0604020202020204" pitchFamily="34" charset="0"/>
                <a:cs typeface="Arial" panose="020B0604020202020204" pitchFamily="34" charset="0"/>
              </a:rPr>
              <a:t>Within low-poverty areas, there are two factors associated with better outcomes for black boys </a:t>
            </a:r>
            <a:r>
              <a:rPr lang="en-US" sz="1800" i="1" dirty="0">
                <a:solidFill>
                  <a:srgbClr val="000000"/>
                </a:solidFill>
                <a:latin typeface="Arial" panose="020B0604020202020204" pitchFamily="34" charset="0"/>
                <a:cs typeface="Arial" panose="020B0604020202020204" pitchFamily="34" charset="0"/>
              </a:rPr>
              <a:t>and</a:t>
            </a:r>
            <a:r>
              <a:rPr lang="en-US" sz="1800" dirty="0">
                <a:solidFill>
                  <a:srgbClr val="000000"/>
                </a:solidFill>
                <a:latin typeface="Arial" panose="020B0604020202020204" pitchFamily="34" charset="0"/>
                <a:cs typeface="Arial" panose="020B0604020202020204" pitchFamily="34" charset="0"/>
              </a:rPr>
              <a:t> smaller gaps: greater father presence and less racial bias</a:t>
            </a:r>
          </a:p>
          <a:p>
            <a:pPr marL="914400" lvl="1" indent="-457200">
              <a:buClr>
                <a:srgbClr val="20497D"/>
              </a:buClr>
              <a:buFont typeface="+mj-lt"/>
              <a:buAutoNum type="arabicPeriod"/>
            </a:pPr>
            <a:endParaRPr lang="en-US" sz="1800" dirty="0">
              <a:solidFill>
                <a:srgbClr val="000000"/>
              </a:solidFill>
              <a:latin typeface="Arial" panose="020B0604020202020204" pitchFamily="34" charset="0"/>
              <a:cs typeface="Arial" panose="020B0604020202020204" pitchFamily="34" charset="0"/>
            </a:endParaRPr>
          </a:p>
          <a:p>
            <a:pPr marL="914400" lvl="1" indent="-457200">
              <a:buClr>
                <a:srgbClr val="20497D"/>
              </a:buClr>
              <a:buFont typeface="+mj-lt"/>
              <a:buAutoNum type="arabicPeriod"/>
            </a:pPr>
            <a:endParaRPr lang="en-US" sz="1800" dirty="0">
              <a:solidFill>
                <a:srgbClr val="000000"/>
              </a:solidFill>
              <a:latin typeface="Arial" panose="020B0604020202020204" pitchFamily="34" charset="0"/>
              <a:cs typeface="Arial" panose="020B0604020202020204" pitchFamily="34" charset="0"/>
            </a:endParaRPr>
          </a:p>
        </p:txBody>
      </p:sp>
      <p:sp>
        <p:nvSpPr>
          <p:cNvPr id="9" name="Title 1"/>
          <p:cNvSpPr txBox="1">
            <a:spLocks/>
          </p:cNvSpPr>
          <p:nvPr/>
        </p:nvSpPr>
        <p:spPr>
          <a:xfrm>
            <a:off x="1524000" y="90714"/>
            <a:ext cx="9144000" cy="102076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Variation in the Black-White Earnings Gap Across Tracts</a:t>
            </a:r>
          </a:p>
        </p:txBody>
      </p:sp>
    </p:spTree>
    <p:extLst>
      <p:ext uri="{BB962C8B-B14F-4D97-AF65-F5344CB8AC3E}">
        <p14:creationId xmlns:p14="http://schemas.microsoft.com/office/powerpoint/2010/main" val="2432097458"/>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noChangeAspect="1"/>
          </p:cNvGrpSpPr>
          <p:nvPr/>
        </p:nvGrpSpPr>
        <p:grpSpPr bwMode="auto">
          <a:xfrm>
            <a:off x="1374775" y="-6350"/>
            <a:ext cx="10031413" cy="6870700"/>
            <a:chOff x="866" y="-4"/>
            <a:chExt cx="6319" cy="4328"/>
          </a:xfrm>
        </p:grpSpPr>
        <p:sp>
          <p:nvSpPr>
            <p:cNvPr id="6"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 name="Rectangle 7"/>
            <p:cNvSpPr>
              <a:spLocks noChangeArrowheads="1"/>
            </p:cNvSpPr>
            <p:nvPr/>
          </p:nvSpPr>
          <p:spPr bwMode="auto">
            <a:xfrm>
              <a:off x="1586" y="421"/>
              <a:ext cx="5091"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Line 8"/>
            <p:cNvSpPr>
              <a:spLocks noChangeShapeType="1"/>
            </p:cNvSpPr>
            <p:nvPr/>
          </p:nvSpPr>
          <p:spPr bwMode="auto">
            <a:xfrm>
              <a:off x="1586" y="3611"/>
              <a:ext cx="5091"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Line 9"/>
            <p:cNvSpPr>
              <a:spLocks noChangeShapeType="1"/>
            </p:cNvSpPr>
            <p:nvPr/>
          </p:nvSpPr>
          <p:spPr bwMode="auto">
            <a:xfrm>
              <a:off x="1586" y="2581"/>
              <a:ext cx="5091"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Line 10"/>
            <p:cNvSpPr>
              <a:spLocks noChangeShapeType="1"/>
            </p:cNvSpPr>
            <p:nvPr/>
          </p:nvSpPr>
          <p:spPr bwMode="auto">
            <a:xfrm>
              <a:off x="1586" y="1548"/>
              <a:ext cx="5091"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11"/>
            <p:cNvSpPr>
              <a:spLocks noChangeShapeType="1"/>
            </p:cNvSpPr>
            <p:nvPr/>
          </p:nvSpPr>
          <p:spPr bwMode="auto">
            <a:xfrm>
              <a:off x="1586" y="515"/>
              <a:ext cx="5091"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Line 13"/>
            <p:cNvSpPr>
              <a:spLocks noChangeShapeType="1"/>
            </p:cNvSpPr>
            <p:nvPr/>
          </p:nvSpPr>
          <p:spPr bwMode="auto">
            <a:xfrm flipV="1">
              <a:off x="5766" y="3622"/>
              <a:ext cx="0" cy="86"/>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 name="Line 14"/>
            <p:cNvSpPr>
              <a:spLocks noChangeShapeType="1"/>
            </p:cNvSpPr>
            <p:nvPr/>
          </p:nvSpPr>
          <p:spPr bwMode="auto">
            <a:xfrm flipV="1">
              <a:off x="5766" y="3492"/>
              <a:ext cx="0" cy="86"/>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 name="Line 15"/>
            <p:cNvSpPr>
              <a:spLocks noChangeShapeType="1"/>
            </p:cNvSpPr>
            <p:nvPr/>
          </p:nvSpPr>
          <p:spPr bwMode="auto">
            <a:xfrm flipV="1">
              <a:off x="5766" y="3362"/>
              <a:ext cx="0" cy="87"/>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 name="Line 16"/>
            <p:cNvSpPr>
              <a:spLocks noChangeShapeType="1"/>
            </p:cNvSpPr>
            <p:nvPr/>
          </p:nvSpPr>
          <p:spPr bwMode="auto">
            <a:xfrm flipV="1">
              <a:off x="5766" y="3233"/>
              <a:ext cx="0" cy="86"/>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 name="Line 17"/>
            <p:cNvSpPr>
              <a:spLocks noChangeShapeType="1"/>
            </p:cNvSpPr>
            <p:nvPr/>
          </p:nvSpPr>
          <p:spPr bwMode="auto">
            <a:xfrm flipV="1">
              <a:off x="5766" y="3103"/>
              <a:ext cx="0" cy="87"/>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 name="Line 18"/>
            <p:cNvSpPr>
              <a:spLocks noChangeShapeType="1"/>
            </p:cNvSpPr>
            <p:nvPr/>
          </p:nvSpPr>
          <p:spPr bwMode="auto">
            <a:xfrm flipV="1">
              <a:off x="5766" y="2974"/>
              <a:ext cx="0" cy="86"/>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 name="Line 19"/>
            <p:cNvSpPr>
              <a:spLocks noChangeShapeType="1"/>
            </p:cNvSpPr>
            <p:nvPr/>
          </p:nvSpPr>
          <p:spPr bwMode="auto">
            <a:xfrm flipV="1">
              <a:off x="5766" y="2844"/>
              <a:ext cx="0" cy="86"/>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0" name="Line 20"/>
            <p:cNvSpPr>
              <a:spLocks noChangeShapeType="1"/>
            </p:cNvSpPr>
            <p:nvPr/>
          </p:nvSpPr>
          <p:spPr bwMode="auto">
            <a:xfrm flipV="1">
              <a:off x="5766" y="2714"/>
              <a:ext cx="0" cy="87"/>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1" name="Line 21"/>
            <p:cNvSpPr>
              <a:spLocks noChangeShapeType="1"/>
            </p:cNvSpPr>
            <p:nvPr/>
          </p:nvSpPr>
          <p:spPr bwMode="auto">
            <a:xfrm flipV="1">
              <a:off x="5766" y="2585"/>
              <a:ext cx="0" cy="86"/>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2" name="Line 22"/>
            <p:cNvSpPr>
              <a:spLocks noChangeShapeType="1"/>
            </p:cNvSpPr>
            <p:nvPr/>
          </p:nvSpPr>
          <p:spPr bwMode="auto">
            <a:xfrm flipV="1">
              <a:off x="5766" y="2455"/>
              <a:ext cx="0" cy="87"/>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3" name="Line 23"/>
            <p:cNvSpPr>
              <a:spLocks noChangeShapeType="1"/>
            </p:cNvSpPr>
            <p:nvPr/>
          </p:nvSpPr>
          <p:spPr bwMode="auto">
            <a:xfrm flipV="1">
              <a:off x="5766" y="2326"/>
              <a:ext cx="0" cy="86"/>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 name="Line 24"/>
            <p:cNvSpPr>
              <a:spLocks noChangeShapeType="1"/>
            </p:cNvSpPr>
            <p:nvPr/>
          </p:nvSpPr>
          <p:spPr bwMode="auto">
            <a:xfrm flipV="1">
              <a:off x="5766" y="2196"/>
              <a:ext cx="0" cy="86"/>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5" name="Line 25"/>
            <p:cNvSpPr>
              <a:spLocks noChangeShapeType="1"/>
            </p:cNvSpPr>
            <p:nvPr/>
          </p:nvSpPr>
          <p:spPr bwMode="auto">
            <a:xfrm flipV="1">
              <a:off x="5766" y="2066"/>
              <a:ext cx="0" cy="87"/>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6" name="Line 26"/>
            <p:cNvSpPr>
              <a:spLocks noChangeShapeType="1"/>
            </p:cNvSpPr>
            <p:nvPr/>
          </p:nvSpPr>
          <p:spPr bwMode="auto">
            <a:xfrm flipV="1">
              <a:off x="5766" y="1937"/>
              <a:ext cx="0" cy="86"/>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7" name="Line 27"/>
            <p:cNvSpPr>
              <a:spLocks noChangeShapeType="1"/>
            </p:cNvSpPr>
            <p:nvPr/>
          </p:nvSpPr>
          <p:spPr bwMode="auto">
            <a:xfrm flipV="1">
              <a:off x="5766" y="1807"/>
              <a:ext cx="0" cy="87"/>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8" name="Line 28"/>
            <p:cNvSpPr>
              <a:spLocks noChangeShapeType="1"/>
            </p:cNvSpPr>
            <p:nvPr/>
          </p:nvSpPr>
          <p:spPr bwMode="auto">
            <a:xfrm flipV="1">
              <a:off x="5766" y="1678"/>
              <a:ext cx="0" cy="86"/>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9" name="Line 29"/>
            <p:cNvSpPr>
              <a:spLocks noChangeShapeType="1"/>
            </p:cNvSpPr>
            <p:nvPr/>
          </p:nvSpPr>
          <p:spPr bwMode="auto">
            <a:xfrm flipV="1">
              <a:off x="5766" y="1548"/>
              <a:ext cx="0" cy="86"/>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 name="Line 30"/>
            <p:cNvSpPr>
              <a:spLocks noChangeShapeType="1"/>
            </p:cNvSpPr>
            <p:nvPr/>
          </p:nvSpPr>
          <p:spPr bwMode="auto">
            <a:xfrm flipV="1">
              <a:off x="5766" y="1418"/>
              <a:ext cx="0" cy="87"/>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 name="Line 31"/>
            <p:cNvSpPr>
              <a:spLocks noChangeShapeType="1"/>
            </p:cNvSpPr>
            <p:nvPr/>
          </p:nvSpPr>
          <p:spPr bwMode="auto">
            <a:xfrm flipV="1">
              <a:off x="5766" y="1289"/>
              <a:ext cx="0" cy="86"/>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 name="Line 32"/>
            <p:cNvSpPr>
              <a:spLocks noChangeShapeType="1"/>
            </p:cNvSpPr>
            <p:nvPr/>
          </p:nvSpPr>
          <p:spPr bwMode="auto">
            <a:xfrm flipV="1">
              <a:off x="5766" y="1159"/>
              <a:ext cx="0" cy="87"/>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9" name="Line 33"/>
            <p:cNvSpPr>
              <a:spLocks noChangeShapeType="1"/>
            </p:cNvSpPr>
            <p:nvPr/>
          </p:nvSpPr>
          <p:spPr bwMode="auto">
            <a:xfrm flipV="1">
              <a:off x="5766" y="1033"/>
              <a:ext cx="0" cy="83"/>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 name="Line 34"/>
            <p:cNvSpPr>
              <a:spLocks noChangeShapeType="1"/>
            </p:cNvSpPr>
            <p:nvPr/>
          </p:nvSpPr>
          <p:spPr bwMode="auto">
            <a:xfrm flipV="1">
              <a:off x="5766" y="904"/>
              <a:ext cx="0" cy="86"/>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 name="Line 35"/>
            <p:cNvSpPr>
              <a:spLocks noChangeShapeType="1"/>
            </p:cNvSpPr>
            <p:nvPr/>
          </p:nvSpPr>
          <p:spPr bwMode="auto">
            <a:xfrm flipV="1">
              <a:off x="5766" y="774"/>
              <a:ext cx="0" cy="86"/>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 name="Line 36"/>
            <p:cNvSpPr>
              <a:spLocks noChangeShapeType="1"/>
            </p:cNvSpPr>
            <p:nvPr/>
          </p:nvSpPr>
          <p:spPr bwMode="auto">
            <a:xfrm flipV="1">
              <a:off x="5766" y="644"/>
              <a:ext cx="0" cy="87"/>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 name="Line 37"/>
            <p:cNvSpPr>
              <a:spLocks noChangeShapeType="1"/>
            </p:cNvSpPr>
            <p:nvPr/>
          </p:nvSpPr>
          <p:spPr bwMode="auto">
            <a:xfrm flipV="1">
              <a:off x="5766" y="515"/>
              <a:ext cx="0" cy="86"/>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 name="Line 38"/>
            <p:cNvSpPr>
              <a:spLocks noChangeShapeType="1"/>
            </p:cNvSpPr>
            <p:nvPr/>
          </p:nvSpPr>
          <p:spPr bwMode="auto">
            <a:xfrm flipV="1">
              <a:off x="5766" y="421"/>
              <a:ext cx="0" cy="51"/>
            </a:xfrm>
            <a:prstGeom prst="line">
              <a:avLst/>
            </a:prstGeom>
            <a:noFill/>
            <a:ln w="22225">
              <a:solidFill>
                <a:srgbClr val="C1053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 name="Oval 39"/>
            <p:cNvSpPr>
              <a:spLocks noChangeArrowheads="1"/>
            </p:cNvSpPr>
            <p:nvPr/>
          </p:nvSpPr>
          <p:spPr bwMode="auto">
            <a:xfrm>
              <a:off x="6360" y="1224"/>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 name="Oval 40"/>
            <p:cNvSpPr>
              <a:spLocks noChangeArrowheads="1"/>
            </p:cNvSpPr>
            <p:nvPr/>
          </p:nvSpPr>
          <p:spPr bwMode="auto">
            <a:xfrm>
              <a:off x="6230" y="2149"/>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 name="Oval 41"/>
            <p:cNvSpPr>
              <a:spLocks noChangeArrowheads="1"/>
            </p:cNvSpPr>
            <p:nvPr/>
          </p:nvSpPr>
          <p:spPr bwMode="auto">
            <a:xfrm>
              <a:off x="6144" y="2412"/>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 name="Oval 42"/>
            <p:cNvSpPr>
              <a:spLocks noChangeArrowheads="1"/>
            </p:cNvSpPr>
            <p:nvPr/>
          </p:nvSpPr>
          <p:spPr bwMode="auto">
            <a:xfrm>
              <a:off x="6072" y="2376"/>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 name="Oval 43"/>
            <p:cNvSpPr>
              <a:spLocks noChangeArrowheads="1"/>
            </p:cNvSpPr>
            <p:nvPr/>
          </p:nvSpPr>
          <p:spPr bwMode="auto">
            <a:xfrm>
              <a:off x="6004" y="2650"/>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 name="Oval 44"/>
            <p:cNvSpPr>
              <a:spLocks noChangeArrowheads="1"/>
            </p:cNvSpPr>
            <p:nvPr/>
          </p:nvSpPr>
          <p:spPr bwMode="auto">
            <a:xfrm>
              <a:off x="5939" y="2808"/>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 name="Oval 45"/>
            <p:cNvSpPr>
              <a:spLocks noChangeArrowheads="1"/>
            </p:cNvSpPr>
            <p:nvPr/>
          </p:nvSpPr>
          <p:spPr bwMode="auto">
            <a:xfrm>
              <a:off x="5881" y="2542"/>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 name="Oval 46"/>
            <p:cNvSpPr>
              <a:spLocks noChangeArrowheads="1"/>
            </p:cNvSpPr>
            <p:nvPr/>
          </p:nvSpPr>
          <p:spPr bwMode="auto">
            <a:xfrm>
              <a:off x="5827" y="3035"/>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 name="Oval 47"/>
            <p:cNvSpPr>
              <a:spLocks noChangeArrowheads="1"/>
            </p:cNvSpPr>
            <p:nvPr/>
          </p:nvSpPr>
          <p:spPr bwMode="auto">
            <a:xfrm>
              <a:off x="5770" y="3157"/>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 name="Oval 48"/>
            <p:cNvSpPr>
              <a:spLocks noChangeArrowheads="1"/>
            </p:cNvSpPr>
            <p:nvPr/>
          </p:nvSpPr>
          <p:spPr bwMode="auto">
            <a:xfrm>
              <a:off x="5723" y="3409"/>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 name="Oval 49"/>
            <p:cNvSpPr>
              <a:spLocks noChangeArrowheads="1"/>
            </p:cNvSpPr>
            <p:nvPr/>
          </p:nvSpPr>
          <p:spPr bwMode="auto">
            <a:xfrm>
              <a:off x="5669" y="2815"/>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 name="Oval 50"/>
            <p:cNvSpPr>
              <a:spLocks noChangeArrowheads="1"/>
            </p:cNvSpPr>
            <p:nvPr/>
          </p:nvSpPr>
          <p:spPr bwMode="auto">
            <a:xfrm>
              <a:off x="5615" y="3060"/>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 name="Oval 51"/>
            <p:cNvSpPr>
              <a:spLocks noChangeArrowheads="1"/>
            </p:cNvSpPr>
            <p:nvPr/>
          </p:nvSpPr>
          <p:spPr bwMode="auto">
            <a:xfrm>
              <a:off x="5561" y="3233"/>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Oval 52"/>
            <p:cNvSpPr>
              <a:spLocks noChangeArrowheads="1"/>
            </p:cNvSpPr>
            <p:nvPr/>
          </p:nvSpPr>
          <p:spPr bwMode="auto">
            <a:xfrm>
              <a:off x="5503" y="3424"/>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Oval 53"/>
            <p:cNvSpPr>
              <a:spLocks noChangeArrowheads="1"/>
            </p:cNvSpPr>
            <p:nvPr/>
          </p:nvSpPr>
          <p:spPr bwMode="auto">
            <a:xfrm>
              <a:off x="5442" y="3474"/>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Oval 54"/>
            <p:cNvSpPr>
              <a:spLocks noChangeArrowheads="1"/>
            </p:cNvSpPr>
            <p:nvPr/>
          </p:nvSpPr>
          <p:spPr bwMode="auto">
            <a:xfrm>
              <a:off x="5392" y="3334"/>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Oval 55"/>
            <p:cNvSpPr>
              <a:spLocks noChangeArrowheads="1"/>
            </p:cNvSpPr>
            <p:nvPr/>
          </p:nvSpPr>
          <p:spPr bwMode="auto">
            <a:xfrm>
              <a:off x="5338" y="3395"/>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Oval 56"/>
            <p:cNvSpPr>
              <a:spLocks noChangeArrowheads="1"/>
            </p:cNvSpPr>
            <p:nvPr/>
          </p:nvSpPr>
          <p:spPr bwMode="auto">
            <a:xfrm>
              <a:off x="5276" y="3506"/>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Oval 57"/>
            <p:cNvSpPr>
              <a:spLocks noChangeArrowheads="1"/>
            </p:cNvSpPr>
            <p:nvPr/>
          </p:nvSpPr>
          <p:spPr bwMode="auto">
            <a:xfrm>
              <a:off x="5219" y="3236"/>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Oval 58"/>
            <p:cNvSpPr>
              <a:spLocks noChangeArrowheads="1"/>
            </p:cNvSpPr>
            <p:nvPr/>
          </p:nvSpPr>
          <p:spPr bwMode="auto">
            <a:xfrm>
              <a:off x="5165" y="3488"/>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Oval 59"/>
            <p:cNvSpPr>
              <a:spLocks noChangeArrowheads="1"/>
            </p:cNvSpPr>
            <p:nvPr/>
          </p:nvSpPr>
          <p:spPr bwMode="auto">
            <a:xfrm>
              <a:off x="5107" y="3492"/>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Oval 60"/>
            <p:cNvSpPr>
              <a:spLocks noChangeArrowheads="1"/>
            </p:cNvSpPr>
            <p:nvPr/>
          </p:nvSpPr>
          <p:spPr bwMode="auto">
            <a:xfrm>
              <a:off x="5053" y="3434"/>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Oval 61"/>
            <p:cNvSpPr>
              <a:spLocks noChangeArrowheads="1"/>
            </p:cNvSpPr>
            <p:nvPr/>
          </p:nvSpPr>
          <p:spPr bwMode="auto">
            <a:xfrm>
              <a:off x="4999" y="3503"/>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Oval 62"/>
            <p:cNvSpPr>
              <a:spLocks noChangeArrowheads="1"/>
            </p:cNvSpPr>
            <p:nvPr/>
          </p:nvSpPr>
          <p:spPr bwMode="auto">
            <a:xfrm>
              <a:off x="4945" y="3334"/>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Oval 63"/>
            <p:cNvSpPr>
              <a:spLocks noChangeArrowheads="1"/>
            </p:cNvSpPr>
            <p:nvPr/>
          </p:nvSpPr>
          <p:spPr bwMode="auto">
            <a:xfrm>
              <a:off x="4891" y="3416"/>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Oval 64"/>
            <p:cNvSpPr>
              <a:spLocks noChangeArrowheads="1"/>
            </p:cNvSpPr>
            <p:nvPr/>
          </p:nvSpPr>
          <p:spPr bwMode="auto">
            <a:xfrm>
              <a:off x="4834" y="3546"/>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Oval 65"/>
            <p:cNvSpPr>
              <a:spLocks noChangeArrowheads="1"/>
            </p:cNvSpPr>
            <p:nvPr/>
          </p:nvSpPr>
          <p:spPr bwMode="auto">
            <a:xfrm>
              <a:off x="4769" y="3409"/>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Oval 66"/>
            <p:cNvSpPr>
              <a:spLocks noChangeArrowheads="1"/>
            </p:cNvSpPr>
            <p:nvPr/>
          </p:nvSpPr>
          <p:spPr bwMode="auto">
            <a:xfrm>
              <a:off x="4711" y="3532"/>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Oval 67"/>
            <p:cNvSpPr>
              <a:spLocks noChangeArrowheads="1"/>
            </p:cNvSpPr>
            <p:nvPr/>
          </p:nvSpPr>
          <p:spPr bwMode="auto">
            <a:xfrm>
              <a:off x="4650" y="3409"/>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Oval 68"/>
            <p:cNvSpPr>
              <a:spLocks noChangeArrowheads="1"/>
            </p:cNvSpPr>
            <p:nvPr/>
          </p:nvSpPr>
          <p:spPr bwMode="auto">
            <a:xfrm>
              <a:off x="4582" y="3348"/>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Oval 69"/>
            <p:cNvSpPr>
              <a:spLocks noChangeArrowheads="1"/>
            </p:cNvSpPr>
            <p:nvPr/>
          </p:nvSpPr>
          <p:spPr bwMode="auto">
            <a:xfrm>
              <a:off x="4520" y="3528"/>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Oval 70"/>
            <p:cNvSpPr>
              <a:spLocks noChangeArrowheads="1"/>
            </p:cNvSpPr>
            <p:nvPr/>
          </p:nvSpPr>
          <p:spPr bwMode="auto">
            <a:xfrm>
              <a:off x="4459" y="3470"/>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Oval 71"/>
            <p:cNvSpPr>
              <a:spLocks noChangeArrowheads="1"/>
            </p:cNvSpPr>
            <p:nvPr/>
          </p:nvSpPr>
          <p:spPr bwMode="auto">
            <a:xfrm>
              <a:off x="4398" y="3550"/>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Oval 72"/>
            <p:cNvSpPr>
              <a:spLocks noChangeArrowheads="1"/>
            </p:cNvSpPr>
            <p:nvPr/>
          </p:nvSpPr>
          <p:spPr bwMode="auto">
            <a:xfrm>
              <a:off x="4333" y="3474"/>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Oval 73"/>
            <p:cNvSpPr>
              <a:spLocks noChangeArrowheads="1"/>
            </p:cNvSpPr>
            <p:nvPr/>
          </p:nvSpPr>
          <p:spPr bwMode="auto">
            <a:xfrm>
              <a:off x="4265" y="3503"/>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Oval 74"/>
            <p:cNvSpPr>
              <a:spLocks noChangeArrowheads="1"/>
            </p:cNvSpPr>
            <p:nvPr/>
          </p:nvSpPr>
          <p:spPr bwMode="auto">
            <a:xfrm>
              <a:off x="4196" y="3420"/>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Oval 75"/>
            <p:cNvSpPr>
              <a:spLocks noChangeArrowheads="1"/>
            </p:cNvSpPr>
            <p:nvPr/>
          </p:nvSpPr>
          <p:spPr bwMode="auto">
            <a:xfrm>
              <a:off x="4124" y="3478"/>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Oval 76"/>
            <p:cNvSpPr>
              <a:spLocks noChangeArrowheads="1"/>
            </p:cNvSpPr>
            <p:nvPr/>
          </p:nvSpPr>
          <p:spPr bwMode="auto">
            <a:xfrm>
              <a:off x="4045" y="3449"/>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Oval 77"/>
            <p:cNvSpPr>
              <a:spLocks noChangeArrowheads="1"/>
            </p:cNvSpPr>
            <p:nvPr/>
          </p:nvSpPr>
          <p:spPr bwMode="auto">
            <a:xfrm>
              <a:off x="3973" y="3539"/>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Oval 78"/>
            <p:cNvSpPr>
              <a:spLocks noChangeArrowheads="1"/>
            </p:cNvSpPr>
            <p:nvPr/>
          </p:nvSpPr>
          <p:spPr bwMode="auto">
            <a:xfrm>
              <a:off x="3887" y="3532"/>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Oval 79"/>
            <p:cNvSpPr>
              <a:spLocks noChangeArrowheads="1"/>
            </p:cNvSpPr>
            <p:nvPr/>
          </p:nvSpPr>
          <p:spPr bwMode="auto">
            <a:xfrm>
              <a:off x="3804" y="3503"/>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Oval 80"/>
            <p:cNvSpPr>
              <a:spLocks noChangeArrowheads="1"/>
            </p:cNvSpPr>
            <p:nvPr/>
          </p:nvSpPr>
          <p:spPr bwMode="auto">
            <a:xfrm>
              <a:off x="3707" y="3510"/>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Oval 81"/>
            <p:cNvSpPr>
              <a:spLocks noChangeArrowheads="1"/>
            </p:cNvSpPr>
            <p:nvPr/>
          </p:nvSpPr>
          <p:spPr bwMode="auto">
            <a:xfrm>
              <a:off x="3606" y="3539"/>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Oval 82"/>
            <p:cNvSpPr>
              <a:spLocks noChangeArrowheads="1"/>
            </p:cNvSpPr>
            <p:nvPr/>
          </p:nvSpPr>
          <p:spPr bwMode="auto">
            <a:xfrm>
              <a:off x="3487" y="3578"/>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Oval 83"/>
            <p:cNvSpPr>
              <a:spLocks noChangeArrowheads="1"/>
            </p:cNvSpPr>
            <p:nvPr/>
          </p:nvSpPr>
          <p:spPr bwMode="auto">
            <a:xfrm>
              <a:off x="3361" y="3578"/>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Oval 84"/>
            <p:cNvSpPr>
              <a:spLocks noChangeArrowheads="1"/>
            </p:cNvSpPr>
            <p:nvPr/>
          </p:nvSpPr>
          <p:spPr bwMode="auto">
            <a:xfrm>
              <a:off x="3221" y="3578"/>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Oval 85"/>
            <p:cNvSpPr>
              <a:spLocks noChangeArrowheads="1"/>
            </p:cNvSpPr>
            <p:nvPr/>
          </p:nvSpPr>
          <p:spPr bwMode="auto">
            <a:xfrm>
              <a:off x="3048" y="3578"/>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Oval 86"/>
            <p:cNvSpPr>
              <a:spLocks noChangeArrowheads="1"/>
            </p:cNvSpPr>
            <p:nvPr/>
          </p:nvSpPr>
          <p:spPr bwMode="auto">
            <a:xfrm>
              <a:off x="2814" y="3542"/>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Oval 87"/>
            <p:cNvSpPr>
              <a:spLocks noChangeArrowheads="1"/>
            </p:cNvSpPr>
            <p:nvPr/>
          </p:nvSpPr>
          <p:spPr bwMode="auto">
            <a:xfrm>
              <a:off x="2447" y="3578"/>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Oval 88"/>
            <p:cNvSpPr>
              <a:spLocks noChangeArrowheads="1"/>
            </p:cNvSpPr>
            <p:nvPr/>
          </p:nvSpPr>
          <p:spPr bwMode="auto">
            <a:xfrm>
              <a:off x="1680" y="3578"/>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Rectangle 89"/>
            <p:cNvSpPr>
              <a:spLocks noChangeArrowheads="1"/>
            </p:cNvSpPr>
            <p:nvPr/>
          </p:nvSpPr>
          <p:spPr bwMode="auto">
            <a:xfrm>
              <a:off x="5867" y="747"/>
              <a:ext cx="131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dirty="0" smtClean="0">
                  <a:ln>
                    <a:noFill/>
                  </a:ln>
                  <a:solidFill>
                    <a:srgbClr val="000000"/>
                  </a:solidFill>
                  <a:effectLst/>
                  <a:latin typeface="Arial" panose="020B0604020202020204" pitchFamily="34" charset="0"/>
                </a:rPr>
                <a:t>Poverty Rate Below 10%</a:t>
              </a:r>
              <a:endParaRPr kumimoji="0" lang="en-US" altLang="en-US" sz="1800" b="0" i="0" u="none" strike="noStrike" cap="none" normalizeH="0" baseline="0" dirty="0" smtClean="0">
                <a:ln>
                  <a:noFill/>
                </a:ln>
                <a:solidFill>
                  <a:schemeClr val="tx1"/>
                </a:solidFill>
                <a:effectLst/>
                <a:latin typeface="Arial" panose="020B0604020202020204" pitchFamily="34" charset="0"/>
              </a:endParaRPr>
            </a:p>
          </p:txBody>
        </p:sp>
        <p:sp>
          <p:nvSpPr>
            <p:cNvPr id="199" name="Line 90"/>
            <p:cNvSpPr>
              <a:spLocks noChangeShapeType="1"/>
            </p:cNvSpPr>
            <p:nvPr/>
          </p:nvSpPr>
          <p:spPr bwMode="auto">
            <a:xfrm flipV="1">
              <a:off x="1586"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 name="Line 91"/>
            <p:cNvSpPr>
              <a:spLocks noChangeShapeType="1"/>
            </p:cNvSpPr>
            <p:nvPr/>
          </p:nvSpPr>
          <p:spPr bwMode="auto">
            <a:xfrm flipH="1">
              <a:off x="1525" y="3611"/>
              <a:ext cx="6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 name="Rectangle 92"/>
            <p:cNvSpPr>
              <a:spLocks noChangeArrowheads="1"/>
            </p:cNvSpPr>
            <p:nvPr/>
          </p:nvSpPr>
          <p:spPr bwMode="auto">
            <a:xfrm rot="16200000">
              <a:off x="1345" y="347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0</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202" name="Line 93"/>
            <p:cNvSpPr>
              <a:spLocks noChangeShapeType="1"/>
            </p:cNvSpPr>
            <p:nvPr/>
          </p:nvSpPr>
          <p:spPr bwMode="auto">
            <a:xfrm flipH="1">
              <a:off x="1525" y="2581"/>
              <a:ext cx="6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 name="Rectangle 94"/>
            <p:cNvSpPr>
              <a:spLocks noChangeArrowheads="1"/>
            </p:cNvSpPr>
            <p:nvPr/>
          </p:nvSpPr>
          <p:spPr bwMode="auto">
            <a:xfrm rot="16200000">
              <a:off x="1345" y="2443"/>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5</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204" name="Line 95"/>
            <p:cNvSpPr>
              <a:spLocks noChangeShapeType="1"/>
            </p:cNvSpPr>
            <p:nvPr/>
          </p:nvSpPr>
          <p:spPr bwMode="auto">
            <a:xfrm flipH="1">
              <a:off x="1525" y="1548"/>
              <a:ext cx="6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 name="Rectangle 96"/>
            <p:cNvSpPr>
              <a:spLocks noChangeArrowheads="1"/>
            </p:cNvSpPr>
            <p:nvPr/>
          </p:nvSpPr>
          <p:spPr bwMode="auto">
            <a:xfrm rot="16200000">
              <a:off x="1304" y="1412"/>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10</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206" name="Line 97"/>
            <p:cNvSpPr>
              <a:spLocks noChangeShapeType="1"/>
            </p:cNvSpPr>
            <p:nvPr/>
          </p:nvSpPr>
          <p:spPr bwMode="auto">
            <a:xfrm flipH="1">
              <a:off x="1525" y="515"/>
              <a:ext cx="6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 name="Rectangle 98"/>
            <p:cNvSpPr>
              <a:spLocks noChangeArrowheads="1"/>
            </p:cNvSpPr>
            <p:nvPr/>
          </p:nvSpPr>
          <p:spPr bwMode="auto">
            <a:xfrm rot="16200000">
              <a:off x="1304"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15</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208" name="Rectangle 99"/>
            <p:cNvSpPr>
              <a:spLocks noChangeArrowheads="1"/>
            </p:cNvSpPr>
            <p:nvPr/>
          </p:nvSpPr>
          <p:spPr bwMode="auto">
            <a:xfrm rot="16200000">
              <a:off x="-134" y="1931"/>
              <a:ext cx="238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Tracts with Mean Rank of Low-Inc.</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209" name="Rectangle 100"/>
            <p:cNvSpPr>
              <a:spLocks noChangeArrowheads="1"/>
            </p:cNvSpPr>
            <p:nvPr/>
          </p:nvSpPr>
          <p:spPr bwMode="auto">
            <a:xfrm rot="16200000">
              <a:off x="-247" y="1917"/>
              <a:ext cx="29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Black Males is Above National Median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210" name="Line 101"/>
            <p:cNvSpPr>
              <a:spLocks noChangeShapeType="1"/>
            </p:cNvSpPr>
            <p:nvPr/>
          </p:nvSpPr>
          <p:spPr bwMode="auto">
            <a:xfrm>
              <a:off x="1586" y="3708"/>
              <a:ext cx="509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 name="Line 102"/>
            <p:cNvSpPr>
              <a:spLocks noChangeShapeType="1"/>
            </p:cNvSpPr>
            <p:nvPr/>
          </p:nvSpPr>
          <p:spPr bwMode="auto">
            <a:xfrm>
              <a:off x="168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 name="Rectangle 103"/>
            <p:cNvSpPr>
              <a:spLocks noChangeArrowheads="1"/>
            </p:cNvSpPr>
            <p:nvPr/>
          </p:nvSpPr>
          <p:spPr bwMode="auto">
            <a:xfrm>
              <a:off x="159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40</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213" name="Line 104"/>
            <p:cNvSpPr>
              <a:spLocks noChangeShapeType="1"/>
            </p:cNvSpPr>
            <p:nvPr/>
          </p:nvSpPr>
          <p:spPr bwMode="auto">
            <a:xfrm>
              <a:off x="331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 name="Rectangle 105"/>
            <p:cNvSpPr>
              <a:spLocks noChangeArrowheads="1"/>
            </p:cNvSpPr>
            <p:nvPr/>
          </p:nvSpPr>
          <p:spPr bwMode="auto">
            <a:xfrm>
              <a:off x="3232"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60</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215" name="Line 106"/>
            <p:cNvSpPr>
              <a:spLocks noChangeShapeType="1"/>
            </p:cNvSpPr>
            <p:nvPr/>
          </p:nvSpPr>
          <p:spPr bwMode="auto">
            <a:xfrm>
              <a:off x="4949"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6" name="Rectangle 107"/>
            <p:cNvSpPr>
              <a:spLocks noChangeArrowheads="1"/>
            </p:cNvSpPr>
            <p:nvPr/>
          </p:nvSpPr>
          <p:spPr bwMode="auto">
            <a:xfrm>
              <a:off x="4866"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80</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217" name="Line 108"/>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 name="Rectangle 109"/>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100</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221" name="Rectangle 110"/>
            <p:cNvSpPr>
              <a:spLocks noChangeArrowheads="1"/>
            </p:cNvSpPr>
            <p:nvPr/>
          </p:nvSpPr>
          <p:spPr bwMode="auto">
            <a:xfrm>
              <a:off x="2566" y="3989"/>
              <a:ext cx="319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Share Above Poverty Line in Tract in 2000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222" name="Rectangle 111"/>
            <p:cNvSpPr>
              <a:spLocks noChangeArrowheads="1"/>
            </p:cNvSpPr>
            <p:nvPr/>
          </p:nvSpPr>
          <p:spPr bwMode="auto">
            <a:xfrm>
              <a:off x="4096"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smtClean="0">
                  <a:ln>
                    <a:noFill/>
                  </a:ln>
                  <a:solidFill>
                    <a:srgbClr val="1E2D53"/>
                  </a:solidFill>
                  <a:effectLst/>
                  <a:latin typeface="Arial" panose="020B0604020202020204" pitchFamily="34" charset="0"/>
                </a:rPr>
                <a:t>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grpSp>
      <p:sp>
        <p:nvSpPr>
          <p:cNvPr id="4" name="TextBox 92"/>
          <p:cNvSpPr txBox="1"/>
          <p:nvPr/>
        </p:nvSpPr>
        <p:spPr>
          <a:xfrm>
            <a:off x="468313" y="103178"/>
            <a:ext cx="12192000" cy="646331"/>
          </a:xfrm>
          <a:prstGeom prst="rect">
            <a:avLst/>
          </a:prstGeom>
          <a:noFill/>
        </p:spPr>
        <p:txBody>
          <a:bodyPr wrap="square" rtlCol="0">
            <a:spAutoFit/>
          </a:bodyPr>
          <a:lstStyle/>
          <a:p>
            <a:pPr algn="ctr">
              <a:defRPr/>
            </a:pPr>
            <a:r>
              <a:rPr lang="en-US" b="1" kern="0" dirty="0">
                <a:solidFill>
                  <a:srgbClr val="1E2D53"/>
                </a:solidFill>
                <a:latin typeface="Arial"/>
                <a:cs typeface="Arial"/>
              </a:rPr>
              <a:t>Percentage of Tracts in which Predicted Rank of Black Males is above National Median </a:t>
            </a:r>
          </a:p>
          <a:p>
            <a:pPr algn="ctr">
              <a:defRPr/>
            </a:pPr>
            <a:r>
              <a:rPr lang="en-US" b="1" kern="0" dirty="0">
                <a:solidFill>
                  <a:srgbClr val="1E2D53"/>
                </a:solidFill>
                <a:latin typeface="Arial"/>
                <a:cs typeface="Arial"/>
              </a:rPr>
              <a:t>vs. Share above Poverty Line</a:t>
            </a:r>
          </a:p>
        </p:txBody>
      </p:sp>
    </p:spTree>
    <p:extLst>
      <p:ext uri="{BB962C8B-B14F-4D97-AF65-F5344CB8AC3E}">
        <p14:creationId xmlns:p14="http://schemas.microsoft.com/office/powerpoint/2010/main" val="4107197306"/>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1381125" y="0"/>
            <a:ext cx="9429750" cy="6858000"/>
            <a:chOff x="870" y="0"/>
            <a:chExt cx="5940" cy="4320"/>
          </a:xfrm>
        </p:grpSpPr>
        <p:sp>
          <p:nvSpPr>
            <p:cNvPr id="4"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 name="Rectangle 7"/>
            <p:cNvSpPr>
              <a:spLocks noChangeArrowheads="1"/>
            </p:cNvSpPr>
            <p:nvPr/>
          </p:nvSpPr>
          <p:spPr bwMode="auto">
            <a:xfrm>
              <a:off x="3286" y="421"/>
              <a:ext cx="3391"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Rectangle 8"/>
            <p:cNvSpPr>
              <a:spLocks noChangeArrowheads="1"/>
            </p:cNvSpPr>
            <p:nvPr/>
          </p:nvSpPr>
          <p:spPr bwMode="auto">
            <a:xfrm>
              <a:off x="4834" y="3503"/>
              <a:ext cx="1749"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Rectangle 9"/>
            <p:cNvSpPr>
              <a:spLocks noChangeArrowheads="1"/>
            </p:cNvSpPr>
            <p:nvPr/>
          </p:nvSpPr>
          <p:spPr bwMode="auto">
            <a:xfrm>
              <a:off x="4834" y="3370"/>
              <a:ext cx="1641"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 name="Rectangle 10"/>
            <p:cNvSpPr>
              <a:spLocks noChangeArrowheads="1"/>
            </p:cNvSpPr>
            <p:nvPr/>
          </p:nvSpPr>
          <p:spPr bwMode="auto">
            <a:xfrm>
              <a:off x="4834" y="3233"/>
              <a:ext cx="1594"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Rectangle 11"/>
            <p:cNvSpPr>
              <a:spLocks noChangeArrowheads="1"/>
            </p:cNvSpPr>
            <p:nvPr/>
          </p:nvSpPr>
          <p:spPr bwMode="auto">
            <a:xfrm>
              <a:off x="4834" y="3096"/>
              <a:ext cx="1285"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 name="Rectangle 12"/>
            <p:cNvSpPr>
              <a:spLocks noChangeArrowheads="1"/>
            </p:cNvSpPr>
            <p:nvPr/>
          </p:nvSpPr>
          <p:spPr bwMode="auto">
            <a:xfrm>
              <a:off x="4834" y="2959"/>
              <a:ext cx="1274" cy="112"/>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 name="Rectangle 13"/>
            <p:cNvSpPr>
              <a:spLocks noChangeArrowheads="1"/>
            </p:cNvSpPr>
            <p:nvPr/>
          </p:nvSpPr>
          <p:spPr bwMode="auto">
            <a:xfrm>
              <a:off x="4834" y="2826"/>
              <a:ext cx="1256"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14"/>
            <p:cNvSpPr>
              <a:spLocks noChangeArrowheads="1"/>
            </p:cNvSpPr>
            <p:nvPr/>
          </p:nvSpPr>
          <p:spPr bwMode="auto">
            <a:xfrm>
              <a:off x="4834" y="2689"/>
              <a:ext cx="1130"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15"/>
            <p:cNvSpPr>
              <a:spLocks noChangeArrowheads="1"/>
            </p:cNvSpPr>
            <p:nvPr/>
          </p:nvSpPr>
          <p:spPr bwMode="auto">
            <a:xfrm>
              <a:off x="4834" y="2552"/>
              <a:ext cx="1072"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Rectangle 16"/>
            <p:cNvSpPr>
              <a:spLocks noChangeArrowheads="1"/>
            </p:cNvSpPr>
            <p:nvPr/>
          </p:nvSpPr>
          <p:spPr bwMode="auto">
            <a:xfrm>
              <a:off x="4834" y="2416"/>
              <a:ext cx="1062" cy="111"/>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Rectangle 17"/>
            <p:cNvSpPr>
              <a:spLocks noChangeArrowheads="1"/>
            </p:cNvSpPr>
            <p:nvPr/>
          </p:nvSpPr>
          <p:spPr bwMode="auto">
            <a:xfrm>
              <a:off x="4834" y="2282"/>
              <a:ext cx="954"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Rectangle 18"/>
            <p:cNvSpPr>
              <a:spLocks noChangeArrowheads="1"/>
            </p:cNvSpPr>
            <p:nvPr/>
          </p:nvSpPr>
          <p:spPr bwMode="auto">
            <a:xfrm>
              <a:off x="4834" y="2146"/>
              <a:ext cx="694"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Rectangle 19"/>
            <p:cNvSpPr>
              <a:spLocks noChangeArrowheads="1"/>
            </p:cNvSpPr>
            <p:nvPr/>
          </p:nvSpPr>
          <p:spPr bwMode="auto">
            <a:xfrm>
              <a:off x="4834" y="2009"/>
              <a:ext cx="694"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Rectangle 20"/>
            <p:cNvSpPr>
              <a:spLocks noChangeArrowheads="1"/>
            </p:cNvSpPr>
            <p:nvPr/>
          </p:nvSpPr>
          <p:spPr bwMode="auto">
            <a:xfrm>
              <a:off x="4834" y="1876"/>
              <a:ext cx="586"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Rectangle 21"/>
            <p:cNvSpPr>
              <a:spLocks noChangeArrowheads="1"/>
            </p:cNvSpPr>
            <p:nvPr/>
          </p:nvSpPr>
          <p:spPr bwMode="auto">
            <a:xfrm>
              <a:off x="4834" y="1739"/>
              <a:ext cx="432"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Rectangle 22"/>
            <p:cNvSpPr>
              <a:spLocks noChangeArrowheads="1"/>
            </p:cNvSpPr>
            <p:nvPr/>
          </p:nvSpPr>
          <p:spPr bwMode="auto">
            <a:xfrm>
              <a:off x="4834" y="1602"/>
              <a:ext cx="241"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Rectangle 23"/>
            <p:cNvSpPr>
              <a:spLocks noChangeArrowheads="1"/>
            </p:cNvSpPr>
            <p:nvPr/>
          </p:nvSpPr>
          <p:spPr bwMode="auto">
            <a:xfrm>
              <a:off x="4834" y="1465"/>
              <a:ext cx="122" cy="112"/>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Rectangle 24"/>
            <p:cNvSpPr>
              <a:spLocks noChangeArrowheads="1"/>
            </p:cNvSpPr>
            <p:nvPr/>
          </p:nvSpPr>
          <p:spPr bwMode="auto">
            <a:xfrm>
              <a:off x="4823" y="1332"/>
              <a:ext cx="11"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Rectangle 25"/>
            <p:cNvSpPr>
              <a:spLocks noChangeArrowheads="1"/>
            </p:cNvSpPr>
            <p:nvPr/>
          </p:nvSpPr>
          <p:spPr bwMode="auto">
            <a:xfrm>
              <a:off x="4812" y="1195"/>
              <a:ext cx="22"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6"/>
            <p:cNvSpPr>
              <a:spLocks noChangeArrowheads="1"/>
            </p:cNvSpPr>
            <p:nvPr/>
          </p:nvSpPr>
          <p:spPr bwMode="auto">
            <a:xfrm>
              <a:off x="4754" y="1058"/>
              <a:ext cx="80"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Rectangle 27"/>
            <p:cNvSpPr>
              <a:spLocks noChangeArrowheads="1"/>
            </p:cNvSpPr>
            <p:nvPr/>
          </p:nvSpPr>
          <p:spPr bwMode="auto">
            <a:xfrm>
              <a:off x="4474" y="925"/>
              <a:ext cx="360"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Rectangle 28"/>
            <p:cNvSpPr>
              <a:spLocks noChangeArrowheads="1"/>
            </p:cNvSpPr>
            <p:nvPr/>
          </p:nvSpPr>
          <p:spPr bwMode="auto">
            <a:xfrm>
              <a:off x="4222" y="788"/>
              <a:ext cx="612"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Rectangle 29"/>
            <p:cNvSpPr>
              <a:spLocks noChangeArrowheads="1"/>
            </p:cNvSpPr>
            <p:nvPr/>
          </p:nvSpPr>
          <p:spPr bwMode="auto">
            <a:xfrm>
              <a:off x="4038" y="652"/>
              <a:ext cx="796"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Rectangle 30"/>
            <p:cNvSpPr>
              <a:spLocks noChangeArrowheads="1"/>
            </p:cNvSpPr>
            <p:nvPr/>
          </p:nvSpPr>
          <p:spPr bwMode="auto">
            <a:xfrm>
              <a:off x="3538" y="515"/>
              <a:ext cx="1296" cy="111"/>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Line 31"/>
            <p:cNvSpPr>
              <a:spLocks noChangeShapeType="1"/>
            </p:cNvSpPr>
            <p:nvPr/>
          </p:nvSpPr>
          <p:spPr bwMode="auto">
            <a:xfrm flipV="1">
              <a:off x="3286"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2" name="Line 32"/>
            <p:cNvSpPr>
              <a:spLocks noChangeShapeType="1"/>
            </p:cNvSpPr>
            <p:nvPr/>
          </p:nvSpPr>
          <p:spPr bwMode="auto">
            <a:xfrm flipH="1">
              <a:off x="3228" y="3557"/>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3" name="Rectangle 33"/>
            <p:cNvSpPr>
              <a:spLocks noChangeArrowheads="1"/>
            </p:cNvSpPr>
            <p:nvPr/>
          </p:nvSpPr>
          <p:spPr bwMode="auto">
            <a:xfrm>
              <a:off x="2083" y="3492"/>
              <a:ext cx="116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Share College Grad.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674" name="Line 34"/>
            <p:cNvSpPr>
              <a:spLocks noChangeShapeType="1"/>
            </p:cNvSpPr>
            <p:nvPr/>
          </p:nvSpPr>
          <p:spPr bwMode="auto">
            <a:xfrm flipH="1">
              <a:off x="3228" y="3424"/>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5" name="Rectangle 35"/>
            <p:cNvSpPr>
              <a:spLocks noChangeArrowheads="1"/>
            </p:cNvSpPr>
            <p:nvPr/>
          </p:nvSpPr>
          <p:spPr bwMode="auto">
            <a:xfrm>
              <a:off x="1853" y="3359"/>
              <a:ext cx="1397"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Mean Household Income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771" name="Line 36"/>
            <p:cNvSpPr>
              <a:spLocks noChangeShapeType="1"/>
            </p:cNvSpPr>
            <p:nvPr/>
          </p:nvSpPr>
          <p:spPr bwMode="auto">
            <a:xfrm flipH="1">
              <a:off x="3228" y="3287"/>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2" name="Rectangle 37"/>
            <p:cNvSpPr>
              <a:spLocks noChangeArrowheads="1"/>
            </p:cNvSpPr>
            <p:nvPr/>
          </p:nvSpPr>
          <p:spPr bwMode="auto">
            <a:xfrm>
              <a:off x="1756" y="3222"/>
              <a:ext cx="149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Median White Home Value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773" name="Line 38"/>
            <p:cNvSpPr>
              <a:spLocks noChangeShapeType="1"/>
            </p:cNvSpPr>
            <p:nvPr/>
          </p:nvSpPr>
          <p:spPr bwMode="auto">
            <a:xfrm flipH="1">
              <a:off x="3228" y="3150"/>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4" name="Rectangle 39"/>
            <p:cNvSpPr>
              <a:spLocks noChangeArrowheads="1"/>
            </p:cNvSpPr>
            <p:nvPr/>
          </p:nvSpPr>
          <p:spPr bwMode="auto">
            <a:xfrm>
              <a:off x="1777" y="3085"/>
              <a:ext cx="147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Median Black Home Value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775" name="Line 40"/>
            <p:cNvSpPr>
              <a:spLocks noChangeShapeType="1"/>
            </p:cNvSpPr>
            <p:nvPr/>
          </p:nvSpPr>
          <p:spPr bwMode="auto">
            <a:xfrm flipH="1">
              <a:off x="3228" y="3013"/>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6" name="Rectangle 41"/>
            <p:cNvSpPr>
              <a:spLocks noChangeArrowheads="1"/>
            </p:cNvSpPr>
            <p:nvPr/>
          </p:nvSpPr>
          <p:spPr bwMode="auto">
            <a:xfrm>
              <a:off x="2116" y="2948"/>
              <a:ext cx="113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Share HS Graduate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777" name="Line 42"/>
            <p:cNvSpPr>
              <a:spLocks noChangeShapeType="1"/>
            </p:cNvSpPr>
            <p:nvPr/>
          </p:nvSpPr>
          <p:spPr bwMode="auto">
            <a:xfrm flipH="1">
              <a:off x="3228" y="2880"/>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8" name="Rectangle 43"/>
            <p:cNvSpPr>
              <a:spLocks noChangeArrowheads="1"/>
            </p:cNvSpPr>
            <p:nvPr/>
          </p:nvSpPr>
          <p:spPr bwMode="auto">
            <a:xfrm>
              <a:off x="1655" y="2815"/>
              <a:ext cx="15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Share White Insured (18-64)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779" name="Line 44"/>
            <p:cNvSpPr>
              <a:spLocks noChangeShapeType="1"/>
            </p:cNvSpPr>
            <p:nvPr/>
          </p:nvSpPr>
          <p:spPr bwMode="auto">
            <a:xfrm flipH="1">
              <a:off x="3228" y="2743"/>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0" name="Rectangle 45"/>
            <p:cNvSpPr>
              <a:spLocks noChangeArrowheads="1"/>
            </p:cNvSpPr>
            <p:nvPr/>
          </p:nvSpPr>
          <p:spPr bwMode="auto">
            <a:xfrm>
              <a:off x="1471" y="2678"/>
              <a:ext cx="177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Share White Above Poverty Line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781" name="Line 46"/>
            <p:cNvSpPr>
              <a:spLocks noChangeShapeType="1"/>
            </p:cNvSpPr>
            <p:nvPr/>
          </p:nvSpPr>
          <p:spPr bwMode="auto">
            <a:xfrm flipH="1">
              <a:off x="3228" y="2606"/>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2" name="Rectangle 47"/>
            <p:cNvSpPr>
              <a:spLocks noChangeArrowheads="1"/>
            </p:cNvSpPr>
            <p:nvPr/>
          </p:nvSpPr>
          <p:spPr bwMode="auto">
            <a:xfrm>
              <a:off x="2137" y="2542"/>
              <a:ext cx="111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Median Rent (2BR)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783" name="Line 48"/>
            <p:cNvSpPr>
              <a:spLocks noChangeShapeType="1"/>
            </p:cNvSpPr>
            <p:nvPr/>
          </p:nvSpPr>
          <p:spPr bwMode="auto">
            <a:xfrm flipH="1">
              <a:off x="3228" y="2473"/>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4" name="Rectangle 49"/>
            <p:cNvSpPr>
              <a:spLocks noChangeArrowheads="1"/>
            </p:cNvSpPr>
            <p:nvPr/>
          </p:nvSpPr>
          <p:spPr bwMode="auto">
            <a:xfrm>
              <a:off x="1993" y="2408"/>
              <a:ext cx="125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Share Insured (18-64)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785" name="Line 50"/>
            <p:cNvSpPr>
              <a:spLocks noChangeShapeType="1"/>
            </p:cNvSpPr>
            <p:nvPr/>
          </p:nvSpPr>
          <p:spPr bwMode="auto">
            <a:xfrm flipH="1">
              <a:off x="3228" y="2336"/>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6" name="Rectangle 51"/>
            <p:cNvSpPr>
              <a:spLocks noChangeArrowheads="1"/>
            </p:cNvSpPr>
            <p:nvPr/>
          </p:nvSpPr>
          <p:spPr bwMode="auto">
            <a:xfrm>
              <a:off x="1230" y="2272"/>
              <a:ext cx="202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Fraction Not Suspended from School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787" name="Line 52"/>
            <p:cNvSpPr>
              <a:spLocks noChangeShapeType="1"/>
            </p:cNvSpPr>
            <p:nvPr/>
          </p:nvSpPr>
          <p:spPr bwMode="auto">
            <a:xfrm flipH="1">
              <a:off x="3228" y="2200"/>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8" name="Rectangle 53"/>
            <p:cNvSpPr>
              <a:spLocks noChangeArrowheads="1"/>
            </p:cNvSpPr>
            <p:nvPr/>
          </p:nvSpPr>
          <p:spPr bwMode="auto">
            <a:xfrm>
              <a:off x="1676" y="2135"/>
              <a:ext cx="157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Mean 8th Grade Math Score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789" name="Line 54"/>
            <p:cNvSpPr>
              <a:spLocks noChangeShapeType="1"/>
            </p:cNvSpPr>
            <p:nvPr/>
          </p:nvSpPr>
          <p:spPr bwMode="auto">
            <a:xfrm flipH="1">
              <a:off x="3228" y="2063"/>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0" name="Rectangle 55"/>
            <p:cNvSpPr>
              <a:spLocks noChangeArrowheads="1"/>
            </p:cNvSpPr>
            <p:nvPr/>
          </p:nvSpPr>
          <p:spPr bwMode="auto">
            <a:xfrm>
              <a:off x="1810" y="1998"/>
              <a:ext cx="144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Share Above Poverty Line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791" name="Line 56"/>
            <p:cNvSpPr>
              <a:spLocks noChangeShapeType="1"/>
            </p:cNvSpPr>
            <p:nvPr/>
          </p:nvSpPr>
          <p:spPr bwMode="auto">
            <a:xfrm flipH="1">
              <a:off x="3228" y="1930"/>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2" name="Rectangle 57"/>
            <p:cNvSpPr>
              <a:spLocks noChangeArrowheads="1"/>
            </p:cNvSpPr>
            <p:nvPr/>
          </p:nvSpPr>
          <p:spPr bwMode="auto">
            <a:xfrm>
              <a:off x="1666" y="1865"/>
              <a:ext cx="15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Black Mother Absence (p25)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793" name="Line 58"/>
            <p:cNvSpPr>
              <a:spLocks noChangeShapeType="1"/>
            </p:cNvSpPr>
            <p:nvPr/>
          </p:nvSpPr>
          <p:spPr bwMode="auto">
            <a:xfrm flipH="1">
              <a:off x="3228" y="1793"/>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4" name="Rectangle 59"/>
            <p:cNvSpPr>
              <a:spLocks noChangeArrowheads="1"/>
            </p:cNvSpPr>
            <p:nvPr/>
          </p:nvSpPr>
          <p:spPr bwMode="auto">
            <a:xfrm>
              <a:off x="2141" y="1728"/>
              <a:ext cx="1109"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Share Two Parents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795" name="Line 60"/>
            <p:cNvSpPr>
              <a:spLocks noChangeShapeType="1"/>
            </p:cNvSpPr>
            <p:nvPr/>
          </p:nvSpPr>
          <p:spPr bwMode="auto">
            <a:xfrm flipH="1">
              <a:off x="3228" y="1656"/>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6" name="Rectangle 61"/>
            <p:cNvSpPr>
              <a:spLocks noChangeArrowheads="1"/>
            </p:cNvSpPr>
            <p:nvPr/>
          </p:nvSpPr>
          <p:spPr bwMode="auto">
            <a:xfrm>
              <a:off x="2116" y="1591"/>
              <a:ext cx="113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Share Homeowners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797" name="Line 62"/>
            <p:cNvSpPr>
              <a:spLocks noChangeShapeType="1"/>
            </p:cNvSpPr>
            <p:nvPr/>
          </p:nvSpPr>
          <p:spPr bwMode="auto">
            <a:xfrm flipH="1">
              <a:off x="3228" y="1519"/>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8" name="Rectangle 63"/>
            <p:cNvSpPr>
              <a:spLocks noChangeArrowheads="1"/>
            </p:cNvSpPr>
            <p:nvPr/>
          </p:nvSpPr>
          <p:spPr bwMode="auto">
            <a:xfrm>
              <a:off x="1676" y="1454"/>
              <a:ext cx="157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Share Black Insured (18-64)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799" name="Line 64"/>
            <p:cNvSpPr>
              <a:spLocks noChangeShapeType="1"/>
            </p:cNvSpPr>
            <p:nvPr/>
          </p:nvSpPr>
          <p:spPr bwMode="auto">
            <a:xfrm flipH="1">
              <a:off x="3228" y="1386"/>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 name="Rectangle 65"/>
            <p:cNvSpPr>
              <a:spLocks noChangeArrowheads="1"/>
            </p:cNvSpPr>
            <p:nvPr/>
          </p:nvSpPr>
          <p:spPr bwMode="auto">
            <a:xfrm>
              <a:off x="1608" y="1321"/>
              <a:ext cx="164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White Mother Presence (p25)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29" name="Line 66"/>
            <p:cNvSpPr>
              <a:spLocks noChangeShapeType="1"/>
            </p:cNvSpPr>
            <p:nvPr/>
          </p:nvSpPr>
          <p:spPr bwMode="auto">
            <a:xfrm flipH="1">
              <a:off x="3228" y="1249"/>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 name="Rectangle 67"/>
            <p:cNvSpPr>
              <a:spLocks noChangeArrowheads="1"/>
            </p:cNvSpPr>
            <p:nvPr/>
          </p:nvSpPr>
          <p:spPr bwMode="auto">
            <a:xfrm>
              <a:off x="2220" y="1184"/>
              <a:ext cx="103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Employment Rate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31" name="Line 68"/>
            <p:cNvSpPr>
              <a:spLocks noChangeShapeType="1"/>
            </p:cNvSpPr>
            <p:nvPr/>
          </p:nvSpPr>
          <p:spPr bwMode="auto">
            <a:xfrm flipH="1">
              <a:off x="3228" y="1112"/>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 name="Rectangle 69"/>
            <p:cNvSpPr>
              <a:spLocks noChangeArrowheads="1"/>
            </p:cNvSpPr>
            <p:nvPr/>
          </p:nvSpPr>
          <p:spPr bwMode="auto">
            <a:xfrm>
              <a:off x="1669" y="1048"/>
              <a:ext cx="158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Mean 3rd Grade Math Score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33" name="Line 70"/>
            <p:cNvSpPr>
              <a:spLocks noChangeShapeType="1"/>
            </p:cNvSpPr>
            <p:nvPr/>
          </p:nvSpPr>
          <p:spPr bwMode="auto">
            <a:xfrm flipH="1">
              <a:off x="3228" y="979"/>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 name="Rectangle 71"/>
            <p:cNvSpPr>
              <a:spLocks noChangeArrowheads="1"/>
            </p:cNvSpPr>
            <p:nvPr/>
          </p:nvSpPr>
          <p:spPr bwMode="auto">
            <a:xfrm>
              <a:off x="1493" y="914"/>
              <a:ext cx="1757"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Share Black Above Poverty Line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35" name="Line 72"/>
            <p:cNvSpPr>
              <a:spLocks noChangeShapeType="1"/>
            </p:cNvSpPr>
            <p:nvPr/>
          </p:nvSpPr>
          <p:spPr bwMode="auto">
            <a:xfrm flipH="1">
              <a:off x="3228" y="842"/>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 name="Rectangle 73"/>
            <p:cNvSpPr>
              <a:spLocks noChangeArrowheads="1"/>
            </p:cNvSpPr>
            <p:nvPr/>
          </p:nvSpPr>
          <p:spPr bwMode="auto">
            <a:xfrm>
              <a:off x="2404" y="778"/>
              <a:ext cx="84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Share Married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37" name="Line 74"/>
            <p:cNvSpPr>
              <a:spLocks noChangeShapeType="1"/>
            </p:cNvSpPr>
            <p:nvPr/>
          </p:nvSpPr>
          <p:spPr bwMode="auto">
            <a:xfrm flipH="1">
              <a:off x="3228" y="706"/>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 name="Rectangle 75"/>
            <p:cNvSpPr>
              <a:spLocks noChangeArrowheads="1"/>
            </p:cNvSpPr>
            <p:nvPr/>
          </p:nvSpPr>
          <p:spPr bwMode="auto">
            <a:xfrm>
              <a:off x="1633" y="641"/>
              <a:ext cx="161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White Father Presence (p25)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39" name="Line 76"/>
            <p:cNvSpPr>
              <a:spLocks noChangeShapeType="1"/>
            </p:cNvSpPr>
            <p:nvPr/>
          </p:nvSpPr>
          <p:spPr bwMode="auto">
            <a:xfrm flipH="1">
              <a:off x="3228" y="569"/>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 name="Rectangle 77"/>
            <p:cNvSpPr>
              <a:spLocks noChangeArrowheads="1"/>
            </p:cNvSpPr>
            <p:nvPr/>
          </p:nvSpPr>
          <p:spPr bwMode="auto">
            <a:xfrm>
              <a:off x="1655" y="504"/>
              <a:ext cx="15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Black Father Presence (p25)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41" name="Line 78"/>
            <p:cNvSpPr>
              <a:spLocks noChangeShapeType="1"/>
            </p:cNvSpPr>
            <p:nvPr/>
          </p:nvSpPr>
          <p:spPr bwMode="auto">
            <a:xfrm>
              <a:off x="3286" y="3708"/>
              <a:ext cx="339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 name="Line 79"/>
            <p:cNvSpPr>
              <a:spLocks noChangeShapeType="1"/>
            </p:cNvSpPr>
            <p:nvPr/>
          </p:nvSpPr>
          <p:spPr bwMode="auto">
            <a:xfrm>
              <a:off x="33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 name="Rectangle 80"/>
            <p:cNvSpPr>
              <a:spLocks noChangeArrowheads="1"/>
            </p:cNvSpPr>
            <p:nvPr/>
          </p:nvSpPr>
          <p:spPr bwMode="auto">
            <a:xfrm>
              <a:off x="3210" y="3798"/>
              <a:ext cx="41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-0.15</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44" name="Line 81"/>
            <p:cNvSpPr>
              <a:spLocks noChangeShapeType="1"/>
            </p:cNvSpPr>
            <p:nvPr/>
          </p:nvSpPr>
          <p:spPr bwMode="auto">
            <a:xfrm>
              <a:off x="386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 name="Rectangle 82"/>
            <p:cNvSpPr>
              <a:spLocks noChangeArrowheads="1"/>
            </p:cNvSpPr>
            <p:nvPr/>
          </p:nvSpPr>
          <p:spPr bwMode="auto">
            <a:xfrm>
              <a:off x="3736" y="3798"/>
              <a:ext cx="32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-0.1</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46" name="Line 83"/>
            <p:cNvSpPr>
              <a:spLocks noChangeShapeType="1"/>
            </p:cNvSpPr>
            <p:nvPr/>
          </p:nvSpPr>
          <p:spPr bwMode="auto">
            <a:xfrm>
              <a:off x="4348"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 name="Rectangle 84"/>
            <p:cNvSpPr>
              <a:spLocks noChangeArrowheads="1"/>
            </p:cNvSpPr>
            <p:nvPr/>
          </p:nvSpPr>
          <p:spPr bwMode="auto">
            <a:xfrm>
              <a:off x="4178" y="3798"/>
              <a:ext cx="41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-0.05</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48" name="Line 85"/>
            <p:cNvSpPr>
              <a:spLocks noChangeShapeType="1"/>
            </p:cNvSpPr>
            <p:nvPr/>
          </p:nvSpPr>
          <p:spPr bwMode="auto">
            <a:xfrm>
              <a:off x="48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 name="Rectangle 86"/>
            <p:cNvSpPr>
              <a:spLocks noChangeArrowheads="1"/>
            </p:cNvSpPr>
            <p:nvPr/>
          </p:nvSpPr>
          <p:spPr bwMode="auto">
            <a:xfrm>
              <a:off x="4790"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0</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50" name="Line 87"/>
            <p:cNvSpPr>
              <a:spLocks noChangeShapeType="1"/>
            </p:cNvSpPr>
            <p:nvPr/>
          </p:nvSpPr>
          <p:spPr bwMode="auto">
            <a:xfrm>
              <a:off x="5316"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 name="Rectangle 88"/>
            <p:cNvSpPr>
              <a:spLocks noChangeArrowheads="1"/>
            </p:cNvSpPr>
            <p:nvPr/>
          </p:nvSpPr>
          <p:spPr bwMode="auto">
            <a:xfrm>
              <a:off x="5168" y="3798"/>
              <a:ext cx="36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0.05</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52" name="Line 89"/>
            <p:cNvSpPr>
              <a:spLocks noChangeShapeType="1"/>
            </p:cNvSpPr>
            <p:nvPr/>
          </p:nvSpPr>
          <p:spPr bwMode="auto">
            <a:xfrm>
              <a:off x="5798"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 name="Rectangle 90"/>
            <p:cNvSpPr>
              <a:spLocks noChangeArrowheads="1"/>
            </p:cNvSpPr>
            <p:nvPr/>
          </p:nvSpPr>
          <p:spPr bwMode="auto">
            <a:xfrm>
              <a:off x="5694" y="3798"/>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0.1</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55" name="Line 91"/>
            <p:cNvSpPr>
              <a:spLocks noChangeShapeType="1"/>
            </p:cNvSpPr>
            <p:nvPr/>
          </p:nvSpPr>
          <p:spPr bwMode="auto">
            <a:xfrm>
              <a:off x="6281"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 name="Rectangle 92"/>
            <p:cNvSpPr>
              <a:spLocks noChangeArrowheads="1"/>
            </p:cNvSpPr>
            <p:nvPr/>
          </p:nvSpPr>
          <p:spPr bwMode="auto">
            <a:xfrm>
              <a:off x="6137" y="3798"/>
              <a:ext cx="36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0.15</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57" name="Rectangle 93"/>
            <p:cNvSpPr>
              <a:spLocks noChangeArrowheads="1"/>
            </p:cNvSpPr>
            <p:nvPr/>
          </p:nvSpPr>
          <p:spPr bwMode="auto">
            <a:xfrm>
              <a:off x="2998" y="3989"/>
              <a:ext cx="4036"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Correlation with White Minus Black Rank for Males (p25)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58" name="Rectangle 94"/>
            <p:cNvSpPr>
              <a:spLocks noChangeArrowheads="1"/>
            </p:cNvSpPr>
            <p:nvPr/>
          </p:nvSpPr>
          <p:spPr bwMode="auto">
            <a:xfrm>
              <a:off x="4949"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smtClean="0">
                  <a:ln>
                    <a:noFill/>
                  </a:ln>
                  <a:solidFill>
                    <a:srgbClr val="1E2D53"/>
                  </a:solidFill>
                  <a:effectLst/>
                  <a:latin typeface="Arial" panose="020B0604020202020204" pitchFamily="34" charset="0"/>
                </a:rPr>
                <a:t>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grpSp>
      <p:sp>
        <p:nvSpPr>
          <p:cNvPr id="153" name="Rectangle 152"/>
          <p:cNvSpPr>
            <a:spLocks noChangeArrowheads="1"/>
          </p:cNvSpPr>
          <p:nvPr/>
        </p:nvSpPr>
        <p:spPr bwMode="auto">
          <a:xfrm>
            <a:off x="52" y="57303"/>
            <a:ext cx="1219199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3312"/>
            <a:r>
              <a:rPr lang="en-US" altLang="en-US" sz="1900" b="1" dirty="0" smtClean="0">
                <a:solidFill>
                  <a:srgbClr val="002060"/>
                </a:solidFill>
              </a:rPr>
              <a:t>Association Between Tract-Level Characteristics and </a:t>
            </a:r>
            <a:r>
              <a:rPr lang="en-US" altLang="en-US" sz="1900" b="1" dirty="0">
                <a:solidFill>
                  <a:srgbClr val="002060"/>
                </a:solidFill>
              </a:rPr>
              <a:t>Black-White </a:t>
            </a:r>
            <a:r>
              <a:rPr lang="en-US" altLang="en-US" sz="1900" b="1" dirty="0" smtClean="0">
                <a:solidFill>
                  <a:srgbClr val="002060"/>
                </a:solidFill>
              </a:rPr>
              <a:t>Gap</a:t>
            </a:r>
          </a:p>
          <a:p>
            <a:pPr algn="ctr" defTabSz="913312"/>
            <a:r>
              <a:rPr lang="en-US" altLang="en-US" sz="1900" dirty="0" smtClean="0">
                <a:solidFill>
                  <a:srgbClr val="002060"/>
                </a:solidFill>
              </a:rPr>
              <a:t>Tracts with Poverty Rates Below 10%</a:t>
            </a:r>
            <a:endParaRPr lang="en-US" altLang="en-US" sz="1900" dirty="0">
              <a:solidFill>
                <a:srgbClr val="002060"/>
              </a:solidFill>
            </a:endParaRPr>
          </a:p>
        </p:txBody>
      </p:sp>
    </p:spTree>
    <p:extLst>
      <p:ext uri="{BB962C8B-B14F-4D97-AF65-F5344CB8AC3E}">
        <p14:creationId xmlns:p14="http://schemas.microsoft.com/office/powerpoint/2010/main" val="3097195822"/>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1" name="Group 99"/>
          <p:cNvGrpSpPr>
            <a:grpSpLocks noChangeAspect="1"/>
          </p:cNvGrpSpPr>
          <p:nvPr/>
        </p:nvGrpSpPr>
        <p:grpSpPr bwMode="auto">
          <a:xfrm>
            <a:off x="1381125" y="0"/>
            <a:ext cx="9429750" cy="6858000"/>
            <a:chOff x="870" y="0"/>
            <a:chExt cx="5940" cy="4320"/>
          </a:xfrm>
        </p:grpSpPr>
        <p:sp>
          <p:nvSpPr>
            <p:cNvPr id="742" name="AutoShape 98"/>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3" name="Rectangle 100"/>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4" name="Rectangle 101"/>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5" name="Rectangle 102"/>
            <p:cNvSpPr>
              <a:spLocks noChangeArrowheads="1"/>
            </p:cNvSpPr>
            <p:nvPr/>
          </p:nvSpPr>
          <p:spPr bwMode="auto">
            <a:xfrm>
              <a:off x="3286" y="421"/>
              <a:ext cx="3391"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6" name="Rectangle 103"/>
            <p:cNvSpPr>
              <a:spLocks noChangeArrowheads="1"/>
            </p:cNvSpPr>
            <p:nvPr/>
          </p:nvSpPr>
          <p:spPr bwMode="auto">
            <a:xfrm>
              <a:off x="4834" y="3503"/>
              <a:ext cx="1749"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7" name="Rectangle 104"/>
            <p:cNvSpPr>
              <a:spLocks noChangeArrowheads="1"/>
            </p:cNvSpPr>
            <p:nvPr/>
          </p:nvSpPr>
          <p:spPr bwMode="auto">
            <a:xfrm>
              <a:off x="4834" y="3370"/>
              <a:ext cx="1641"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8" name="Rectangle 105"/>
            <p:cNvSpPr>
              <a:spLocks noChangeArrowheads="1"/>
            </p:cNvSpPr>
            <p:nvPr/>
          </p:nvSpPr>
          <p:spPr bwMode="auto">
            <a:xfrm>
              <a:off x="4834" y="3233"/>
              <a:ext cx="1594"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9" name="Rectangle 106"/>
            <p:cNvSpPr>
              <a:spLocks noChangeArrowheads="1"/>
            </p:cNvSpPr>
            <p:nvPr/>
          </p:nvSpPr>
          <p:spPr bwMode="auto">
            <a:xfrm>
              <a:off x="4834" y="3096"/>
              <a:ext cx="1285"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0" name="Rectangle 107"/>
            <p:cNvSpPr>
              <a:spLocks noChangeArrowheads="1"/>
            </p:cNvSpPr>
            <p:nvPr/>
          </p:nvSpPr>
          <p:spPr bwMode="auto">
            <a:xfrm>
              <a:off x="4834" y="2959"/>
              <a:ext cx="1274" cy="112"/>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1" name="Rectangle 108"/>
            <p:cNvSpPr>
              <a:spLocks noChangeArrowheads="1"/>
            </p:cNvSpPr>
            <p:nvPr/>
          </p:nvSpPr>
          <p:spPr bwMode="auto">
            <a:xfrm>
              <a:off x="4834" y="2826"/>
              <a:ext cx="1256"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2" name="Rectangle 109"/>
            <p:cNvSpPr>
              <a:spLocks noChangeArrowheads="1"/>
            </p:cNvSpPr>
            <p:nvPr/>
          </p:nvSpPr>
          <p:spPr bwMode="auto">
            <a:xfrm>
              <a:off x="4834" y="2689"/>
              <a:ext cx="1130"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3" name="Rectangle 110"/>
            <p:cNvSpPr>
              <a:spLocks noChangeArrowheads="1"/>
            </p:cNvSpPr>
            <p:nvPr/>
          </p:nvSpPr>
          <p:spPr bwMode="auto">
            <a:xfrm>
              <a:off x="4834" y="2552"/>
              <a:ext cx="1072"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4" name="Rectangle 111"/>
            <p:cNvSpPr>
              <a:spLocks noChangeArrowheads="1"/>
            </p:cNvSpPr>
            <p:nvPr/>
          </p:nvSpPr>
          <p:spPr bwMode="auto">
            <a:xfrm>
              <a:off x="4834" y="2416"/>
              <a:ext cx="1062" cy="111"/>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5" name="Rectangle 112"/>
            <p:cNvSpPr>
              <a:spLocks noChangeArrowheads="1"/>
            </p:cNvSpPr>
            <p:nvPr/>
          </p:nvSpPr>
          <p:spPr bwMode="auto">
            <a:xfrm>
              <a:off x="4834" y="2282"/>
              <a:ext cx="954"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6" name="Rectangle 113"/>
            <p:cNvSpPr>
              <a:spLocks noChangeArrowheads="1"/>
            </p:cNvSpPr>
            <p:nvPr/>
          </p:nvSpPr>
          <p:spPr bwMode="auto">
            <a:xfrm>
              <a:off x="4834" y="2146"/>
              <a:ext cx="694"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7" name="Rectangle 114"/>
            <p:cNvSpPr>
              <a:spLocks noChangeArrowheads="1"/>
            </p:cNvSpPr>
            <p:nvPr/>
          </p:nvSpPr>
          <p:spPr bwMode="auto">
            <a:xfrm>
              <a:off x="4834" y="2009"/>
              <a:ext cx="694"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8" name="Rectangle 115"/>
            <p:cNvSpPr>
              <a:spLocks noChangeArrowheads="1"/>
            </p:cNvSpPr>
            <p:nvPr/>
          </p:nvSpPr>
          <p:spPr bwMode="auto">
            <a:xfrm>
              <a:off x="4834" y="1876"/>
              <a:ext cx="586"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9" name="Rectangle 116"/>
            <p:cNvSpPr>
              <a:spLocks noChangeArrowheads="1"/>
            </p:cNvSpPr>
            <p:nvPr/>
          </p:nvSpPr>
          <p:spPr bwMode="auto">
            <a:xfrm>
              <a:off x="4834" y="1739"/>
              <a:ext cx="432"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0" name="Rectangle 117"/>
            <p:cNvSpPr>
              <a:spLocks noChangeArrowheads="1"/>
            </p:cNvSpPr>
            <p:nvPr/>
          </p:nvSpPr>
          <p:spPr bwMode="auto">
            <a:xfrm>
              <a:off x="4834" y="1602"/>
              <a:ext cx="241"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1" name="Rectangle 118"/>
            <p:cNvSpPr>
              <a:spLocks noChangeArrowheads="1"/>
            </p:cNvSpPr>
            <p:nvPr/>
          </p:nvSpPr>
          <p:spPr bwMode="auto">
            <a:xfrm>
              <a:off x="4834" y="1465"/>
              <a:ext cx="122" cy="112"/>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2" name="Rectangle 119"/>
            <p:cNvSpPr>
              <a:spLocks noChangeArrowheads="1"/>
            </p:cNvSpPr>
            <p:nvPr/>
          </p:nvSpPr>
          <p:spPr bwMode="auto">
            <a:xfrm>
              <a:off x="4823" y="1332"/>
              <a:ext cx="11"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3" name="Rectangle 120"/>
            <p:cNvSpPr>
              <a:spLocks noChangeArrowheads="1"/>
            </p:cNvSpPr>
            <p:nvPr/>
          </p:nvSpPr>
          <p:spPr bwMode="auto">
            <a:xfrm>
              <a:off x="4812" y="1195"/>
              <a:ext cx="22"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4" name="Rectangle 121"/>
            <p:cNvSpPr>
              <a:spLocks noChangeArrowheads="1"/>
            </p:cNvSpPr>
            <p:nvPr/>
          </p:nvSpPr>
          <p:spPr bwMode="auto">
            <a:xfrm>
              <a:off x="4754" y="1058"/>
              <a:ext cx="80"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5" name="Rectangle 122"/>
            <p:cNvSpPr>
              <a:spLocks noChangeArrowheads="1"/>
            </p:cNvSpPr>
            <p:nvPr/>
          </p:nvSpPr>
          <p:spPr bwMode="auto">
            <a:xfrm>
              <a:off x="4474" y="925"/>
              <a:ext cx="360"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6" name="Rectangle 123"/>
            <p:cNvSpPr>
              <a:spLocks noChangeArrowheads="1"/>
            </p:cNvSpPr>
            <p:nvPr/>
          </p:nvSpPr>
          <p:spPr bwMode="auto">
            <a:xfrm>
              <a:off x="4222" y="788"/>
              <a:ext cx="612"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7" name="Rectangle 124"/>
            <p:cNvSpPr>
              <a:spLocks noChangeArrowheads="1"/>
            </p:cNvSpPr>
            <p:nvPr/>
          </p:nvSpPr>
          <p:spPr bwMode="auto">
            <a:xfrm>
              <a:off x="4038" y="652"/>
              <a:ext cx="796" cy="108"/>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8" name="Rectangle 125"/>
            <p:cNvSpPr>
              <a:spLocks noChangeArrowheads="1"/>
            </p:cNvSpPr>
            <p:nvPr/>
          </p:nvSpPr>
          <p:spPr bwMode="auto">
            <a:xfrm>
              <a:off x="3538" y="515"/>
              <a:ext cx="1296" cy="111"/>
            </a:xfrm>
            <a:prstGeom prst="rect">
              <a:avLst/>
            </a:prstGeom>
            <a:solidFill>
              <a:srgbClr val="486C8C"/>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9" name="Rectangle 126"/>
            <p:cNvSpPr>
              <a:spLocks noChangeArrowheads="1"/>
            </p:cNvSpPr>
            <p:nvPr/>
          </p:nvSpPr>
          <p:spPr bwMode="auto">
            <a:xfrm>
              <a:off x="4222" y="788"/>
              <a:ext cx="612" cy="108"/>
            </a:xfrm>
            <a:prstGeom prst="rect">
              <a:avLst/>
            </a:prstGeom>
            <a:solidFill>
              <a:srgbClr val="A65D62"/>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0" name="Rectangle 127"/>
            <p:cNvSpPr>
              <a:spLocks noChangeArrowheads="1"/>
            </p:cNvSpPr>
            <p:nvPr/>
          </p:nvSpPr>
          <p:spPr bwMode="auto">
            <a:xfrm>
              <a:off x="4038" y="652"/>
              <a:ext cx="796" cy="108"/>
            </a:xfrm>
            <a:prstGeom prst="rect">
              <a:avLst/>
            </a:prstGeom>
            <a:solidFill>
              <a:srgbClr val="A65D62"/>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1" name="Rectangle 128"/>
            <p:cNvSpPr>
              <a:spLocks noChangeArrowheads="1"/>
            </p:cNvSpPr>
            <p:nvPr/>
          </p:nvSpPr>
          <p:spPr bwMode="auto">
            <a:xfrm>
              <a:off x="3538" y="515"/>
              <a:ext cx="1296" cy="111"/>
            </a:xfrm>
            <a:prstGeom prst="rect">
              <a:avLst/>
            </a:prstGeom>
            <a:solidFill>
              <a:srgbClr val="A65D62"/>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2" name="Line 129"/>
            <p:cNvSpPr>
              <a:spLocks noChangeShapeType="1"/>
            </p:cNvSpPr>
            <p:nvPr/>
          </p:nvSpPr>
          <p:spPr bwMode="auto">
            <a:xfrm flipV="1">
              <a:off x="3286"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3" name="Line 130"/>
            <p:cNvSpPr>
              <a:spLocks noChangeShapeType="1"/>
            </p:cNvSpPr>
            <p:nvPr/>
          </p:nvSpPr>
          <p:spPr bwMode="auto">
            <a:xfrm flipH="1">
              <a:off x="3228" y="3557"/>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4" name="Rectangle 131"/>
            <p:cNvSpPr>
              <a:spLocks noChangeArrowheads="1"/>
            </p:cNvSpPr>
            <p:nvPr/>
          </p:nvSpPr>
          <p:spPr bwMode="auto">
            <a:xfrm>
              <a:off x="2083" y="3492"/>
              <a:ext cx="116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Share College Grad.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775" name="Line 132"/>
            <p:cNvSpPr>
              <a:spLocks noChangeShapeType="1"/>
            </p:cNvSpPr>
            <p:nvPr/>
          </p:nvSpPr>
          <p:spPr bwMode="auto">
            <a:xfrm flipH="1">
              <a:off x="3228" y="3424"/>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6" name="Rectangle 133"/>
            <p:cNvSpPr>
              <a:spLocks noChangeArrowheads="1"/>
            </p:cNvSpPr>
            <p:nvPr/>
          </p:nvSpPr>
          <p:spPr bwMode="auto">
            <a:xfrm>
              <a:off x="1853" y="3359"/>
              <a:ext cx="1397"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Mean Household Income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777" name="Line 134"/>
            <p:cNvSpPr>
              <a:spLocks noChangeShapeType="1"/>
            </p:cNvSpPr>
            <p:nvPr/>
          </p:nvSpPr>
          <p:spPr bwMode="auto">
            <a:xfrm flipH="1">
              <a:off x="3228" y="3287"/>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8" name="Rectangle 135"/>
            <p:cNvSpPr>
              <a:spLocks noChangeArrowheads="1"/>
            </p:cNvSpPr>
            <p:nvPr/>
          </p:nvSpPr>
          <p:spPr bwMode="auto">
            <a:xfrm>
              <a:off x="1756" y="3222"/>
              <a:ext cx="149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Median White Home Value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779" name="Line 136"/>
            <p:cNvSpPr>
              <a:spLocks noChangeShapeType="1"/>
            </p:cNvSpPr>
            <p:nvPr/>
          </p:nvSpPr>
          <p:spPr bwMode="auto">
            <a:xfrm flipH="1">
              <a:off x="3228" y="3150"/>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0" name="Rectangle 137"/>
            <p:cNvSpPr>
              <a:spLocks noChangeArrowheads="1"/>
            </p:cNvSpPr>
            <p:nvPr/>
          </p:nvSpPr>
          <p:spPr bwMode="auto">
            <a:xfrm>
              <a:off x="1777" y="3085"/>
              <a:ext cx="147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Median Black Home Value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781" name="Line 138"/>
            <p:cNvSpPr>
              <a:spLocks noChangeShapeType="1"/>
            </p:cNvSpPr>
            <p:nvPr/>
          </p:nvSpPr>
          <p:spPr bwMode="auto">
            <a:xfrm flipH="1">
              <a:off x="3228" y="3013"/>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2" name="Rectangle 139"/>
            <p:cNvSpPr>
              <a:spLocks noChangeArrowheads="1"/>
            </p:cNvSpPr>
            <p:nvPr/>
          </p:nvSpPr>
          <p:spPr bwMode="auto">
            <a:xfrm>
              <a:off x="2116" y="2948"/>
              <a:ext cx="113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Share HS Graduate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783" name="Line 140"/>
            <p:cNvSpPr>
              <a:spLocks noChangeShapeType="1"/>
            </p:cNvSpPr>
            <p:nvPr/>
          </p:nvSpPr>
          <p:spPr bwMode="auto">
            <a:xfrm flipH="1">
              <a:off x="3228" y="2880"/>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4" name="Rectangle 141"/>
            <p:cNvSpPr>
              <a:spLocks noChangeArrowheads="1"/>
            </p:cNvSpPr>
            <p:nvPr/>
          </p:nvSpPr>
          <p:spPr bwMode="auto">
            <a:xfrm>
              <a:off x="1655" y="2815"/>
              <a:ext cx="15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Share White Insured (18-64)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785" name="Line 142"/>
            <p:cNvSpPr>
              <a:spLocks noChangeShapeType="1"/>
            </p:cNvSpPr>
            <p:nvPr/>
          </p:nvSpPr>
          <p:spPr bwMode="auto">
            <a:xfrm flipH="1">
              <a:off x="3228" y="2743"/>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6" name="Rectangle 143"/>
            <p:cNvSpPr>
              <a:spLocks noChangeArrowheads="1"/>
            </p:cNvSpPr>
            <p:nvPr/>
          </p:nvSpPr>
          <p:spPr bwMode="auto">
            <a:xfrm>
              <a:off x="1471" y="2678"/>
              <a:ext cx="177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Share White Above Poverty Line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787" name="Line 144"/>
            <p:cNvSpPr>
              <a:spLocks noChangeShapeType="1"/>
            </p:cNvSpPr>
            <p:nvPr/>
          </p:nvSpPr>
          <p:spPr bwMode="auto">
            <a:xfrm flipH="1">
              <a:off x="3228" y="2606"/>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8" name="Rectangle 145"/>
            <p:cNvSpPr>
              <a:spLocks noChangeArrowheads="1"/>
            </p:cNvSpPr>
            <p:nvPr/>
          </p:nvSpPr>
          <p:spPr bwMode="auto">
            <a:xfrm>
              <a:off x="2137" y="2542"/>
              <a:ext cx="111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Median Rent (2BR)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789" name="Line 146"/>
            <p:cNvSpPr>
              <a:spLocks noChangeShapeType="1"/>
            </p:cNvSpPr>
            <p:nvPr/>
          </p:nvSpPr>
          <p:spPr bwMode="auto">
            <a:xfrm flipH="1">
              <a:off x="3228" y="2473"/>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0" name="Rectangle 147"/>
            <p:cNvSpPr>
              <a:spLocks noChangeArrowheads="1"/>
            </p:cNvSpPr>
            <p:nvPr/>
          </p:nvSpPr>
          <p:spPr bwMode="auto">
            <a:xfrm>
              <a:off x="1993" y="2408"/>
              <a:ext cx="125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Share Insured (18-64)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791" name="Line 148"/>
            <p:cNvSpPr>
              <a:spLocks noChangeShapeType="1"/>
            </p:cNvSpPr>
            <p:nvPr/>
          </p:nvSpPr>
          <p:spPr bwMode="auto">
            <a:xfrm flipH="1">
              <a:off x="3228" y="2336"/>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2" name="Rectangle 149"/>
            <p:cNvSpPr>
              <a:spLocks noChangeArrowheads="1"/>
            </p:cNvSpPr>
            <p:nvPr/>
          </p:nvSpPr>
          <p:spPr bwMode="auto">
            <a:xfrm>
              <a:off x="1230" y="2272"/>
              <a:ext cx="202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Fraction Not Suspended from School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793" name="Line 150"/>
            <p:cNvSpPr>
              <a:spLocks noChangeShapeType="1"/>
            </p:cNvSpPr>
            <p:nvPr/>
          </p:nvSpPr>
          <p:spPr bwMode="auto">
            <a:xfrm flipH="1">
              <a:off x="3228" y="2200"/>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4" name="Rectangle 151"/>
            <p:cNvSpPr>
              <a:spLocks noChangeArrowheads="1"/>
            </p:cNvSpPr>
            <p:nvPr/>
          </p:nvSpPr>
          <p:spPr bwMode="auto">
            <a:xfrm>
              <a:off x="1676" y="2135"/>
              <a:ext cx="157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Mean 8th Grade Math Score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795" name="Line 152"/>
            <p:cNvSpPr>
              <a:spLocks noChangeShapeType="1"/>
            </p:cNvSpPr>
            <p:nvPr/>
          </p:nvSpPr>
          <p:spPr bwMode="auto">
            <a:xfrm flipH="1">
              <a:off x="3228" y="2063"/>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6" name="Rectangle 153"/>
            <p:cNvSpPr>
              <a:spLocks noChangeArrowheads="1"/>
            </p:cNvSpPr>
            <p:nvPr/>
          </p:nvSpPr>
          <p:spPr bwMode="auto">
            <a:xfrm>
              <a:off x="1810" y="1998"/>
              <a:ext cx="144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Share Above Poverty Line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797" name="Line 154"/>
            <p:cNvSpPr>
              <a:spLocks noChangeShapeType="1"/>
            </p:cNvSpPr>
            <p:nvPr/>
          </p:nvSpPr>
          <p:spPr bwMode="auto">
            <a:xfrm flipH="1">
              <a:off x="3228" y="1930"/>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8" name="Rectangle 155"/>
            <p:cNvSpPr>
              <a:spLocks noChangeArrowheads="1"/>
            </p:cNvSpPr>
            <p:nvPr/>
          </p:nvSpPr>
          <p:spPr bwMode="auto">
            <a:xfrm>
              <a:off x="1666" y="1865"/>
              <a:ext cx="158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Black Mother Absence (p25)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799" name="Line 156"/>
            <p:cNvSpPr>
              <a:spLocks noChangeShapeType="1"/>
            </p:cNvSpPr>
            <p:nvPr/>
          </p:nvSpPr>
          <p:spPr bwMode="auto">
            <a:xfrm flipH="1">
              <a:off x="3228" y="1793"/>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0" name="Rectangle 157"/>
            <p:cNvSpPr>
              <a:spLocks noChangeArrowheads="1"/>
            </p:cNvSpPr>
            <p:nvPr/>
          </p:nvSpPr>
          <p:spPr bwMode="auto">
            <a:xfrm>
              <a:off x="2141" y="1728"/>
              <a:ext cx="1109"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Share Two Parents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801" name="Line 158"/>
            <p:cNvSpPr>
              <a:spLocks noChangeShapeType="1"/>
            </p:cNvSpPr>
            <p:nvPr/>
          </p:nvSpPr>
          <p:spPr bwMode="auto">
            <a:xfrm flipH="1">
              <a:off x="3228" y="1656"/>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2" name="Rectangle 159"/>
            <p:cNvSpPr>
              <a:spLocks noChangeArrowheads="1"/>
            </p:cNvSpPr>
            <p:nvPr/>
          </p:nvSpPr>
          <p:spPr bwMode="auto">
            <a:xfrm>
              <a:off x="2116" y="1591"/>
              <a:ext cx="113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Share Homeowners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803" name="Line 160"/>
            <p:cNvSpPr>
              <a:spLocks noChangeShapeType="1"/>
            </p:cNvSpPr>
            <p:nvPr/>
          </p:nvSpPr>
          <p:spPr bwMode="auto">
            <a:xfrm flipH="1">
              <a:off x="3228" y="1519"/>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4" name="Rectangle 161"/>
            <p:cNvSpPr>
              <a:spLocks noChangeArrowheads="1"/>
            </p:cNvSpPr>
            <p:nvPr/>
          </p:nvSpPr>
          <p:spPr bwMode="auto">
            <a:xfrm>
              <a:off x="1676" y="1454"/>
              <a:ext cx="157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Share Black Insured (18-64)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805" name="Line 162"/>
            <p:cNvSpPr>
              <a:spLocks noChangeShapeType="1"/>
            </p:cNvSpPr>
            <p:nvPr/>
          </p:nvSpPr>
          <p:spPr bwMode="auto">
            <a:xfrm flipH="1">
              <a:off x="3228" y="1386"/>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6" name="Rectangle 163"/>
            <p:cNvSpPr>
              <a:spLocks noChangeArrowheads="1"/>
            </p:cNvSpPr>
            <p:nvPr/>
          </p:nvSpPr>
          <p:spPr bwMode="auto">
            <a:xfrm>
              <a:off x="1608" y="1321"/>
              <a:ext cx="164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White Mother Presence (p25)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807" name="Line 164"/>
            <p:cNvSpPr>
              <a:spLocks noChangeShapeType="1"/>
            </p:cNvSpPr>
            <p:nvPr/>
          </p:nvSpPr>
          <p:spPr bwMode="auto">
            <a:xfrm flipH="1">
              <a:off x="3228" y="1249"/>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8" name="Rectangle 165"/>
            <p:cNvSpPr>
              <a:spLocks noChangeArrowheads="1"/>
            </p:cNvSpPr>
            <p:nvPr/>
          </p:nvSpPr>
          <p:spPr bwMode="auto">
            <a:xfrm>
              <a:off x="2220" y="1184"/>
              <a:ext cx="103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Employment Rate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809" name="Line 166"/>
            <p:cNvSpPr>
              <a:spLocks noChangeShapeType="1"/>
            </p:cNvSpPr>
            <p:nvPr/>
          </p:nvSpPr>
          <p:spPr bwMode="auto">
            <a:xfrm flipH="1">
              <a:off x="3228" y="1112"/>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0" name="Rectangle 167"/>
            <p:cNvSpPr>
              <a:spLocks noChangeArrowheads="1"/>
            </p:cNvSpPr>
            <p:nvPr/>
          </p:nvSpPr>
          <p:spPr bwMode="auto">
            <a:xfrm>
              <a:off x="1669" y="1048"/>
              <a:ext cx="1580"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Mean 3rd Grade Math Score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811" name="Line 168"/>
            <p:cNvSpPr>
              <a:spLocks noChangeShapeType="1"/>
            </p:cNvSpPr>
            <p:nvPr/>
          </p:nvSpPr>
          <p:spPr bwMode="auto">
            <a:xfrm flipH="1">
              <a:off x="3228" y="979"/>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2" name="Rectangle 169"/>
            <p:cNvSpPr>
              <a:spLocks noChangeArrowheads="1"/>
            </p:cNvSpPr>
            <p:nvPr/>
          </p:nvSpPr>
          <p:spPr bwMode="auto">
            <a:xfrm>
              <a:off x="1493" y="914"/>
              <a:ext cx="1757"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Share Black Above Poverty Line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813" name="Line 170"/>
            <p:cNvSpPr>
              <a:spLocks noChangeShapeType="1"/>
            </p:cNvSpPr>
            <p:nvPr/>
          </p:nvSpPr>
          <p:spPr bwMode="auto">
            <a:xfrm flipH="1">
              <a:off x="3228" y="842"/>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4" name="Rectangle 171"/>
            <p:cNvSpPr>
              <a:spLocks noChangeArrowheads="1"/>
            </p:cNvSpPr>
            <p:nvPr/>
          </p:nvSpPr>
          <p:spPr bwMode="auto">
            <a:xfrm>
              <a:off x="2404" y="778"/>
              <a:ext cx="84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Share Married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815" name="Line 172"/>
            <p:cNvSpPr>
              <a:spLocks noChangeShapeType="1"/>
            </p:cNvSpPr>
            <p:nvPr/>
          </p:nvSpPr>
          <p:spPr bwMode="auto">
            <a:xfrm flipH="1">
              <a:off x="3228" y="706"/>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6" name="Rectangle 173"/>
            <p:cNvSpPr>
              <a:spLocks noChangeArrowheads="1"/>
            </p:cNvSpPr>
            <p:nvPr/>
          </p:nvSpPr>
          <p:spPr bwMode="auto">
            <a:xfrm>
              <a:off x="1633" y="641"/>
              <a:ext cx="161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White Father Presence (p25)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817" name="Line 174"/>
            <p:cNvSpPr>
              <a:spLocks noChangeShapeType="1"/>
            </p:cNvSpPr>
            <p:nvPr/>
          </p:nvSpPr>
          <p:spPr bwMode="auto">
            <a:xfrm flipH="1">
              <a:off x="3228" y="569"/>
              <a:ext cx="58"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8" name="Rectangle 175"/>
            <p:cNvSpPr>
              <a:spLocks noChangeArrowheads="1"/>
            </p:cNvSpPr>
            <p:nvPr/>
          </p:nvSpPr>
          <p:spPr bwMode="auto">
            <a:xfrm>
              <a:off x="1655" y="504"/>
              <a:ext cx="15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smtClean="0">
                  <a:ln>
                    <a:noFill/>
                  </a:ln>
                  <a:solidFill>
                    <a:srgbClr val="000000"/>
                  </a:solidFill>
                  <a:effectLst/>
                  <a:latin typeface="Arial" panose="020B0604020202020204" pitchFamily="34" charset="0"/>
                </a:rPr>
                <a:t>Black Father Presence (p25)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819" name="Line 176"/>
            <p:cNvSpPr>
              <a:spLocks noChangeShapeType="1"/>
            </p:cNvSpPr>
            <p:nvPr/>
          </p:nvSpPr>
          <p:spPr bwMode="auto">
            <a:xfrm>
              <a:off x="3286" y="3708"/>
              <a:ext cx="3391"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0" name="Line 177"/>
            <p:cNvSpPr>
              <a:spLocks noChangeShapeType="1"/>
            </p:cNvSpPr>
            <p:nvPr/>
          </p:nvSpPr>
          <p:spPr bwMode="auto">
            <a:xfrm>
              <a:off x="33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1" name="Rectangle 178"/>
            <p:cNvSpPr>
              <a:spLocks noChangeArrowheads="1"/>
            </p:cNvSpPr>
            <p:nvPr/>
          </p:nvSpPr>
          <p:spPr bwMode="auto">
            <a:xfrm>
              <a:off x="3210" y="3798"/>
              <a:ext cx="41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-0.15</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822" name="Line 179"/>
            <p:cNvSpPr>
              <a:spLocks noChangeShapeType="1"/>
            </p:cNvSpPr>
            <p:nvPr/>
          </p:nvSpPr>
          <p:spPr bwMode="auto">
            <a:xfrm>
              <a:off x="3865"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3" name="Rectangle 180"/>
            <p:cNvSpPr>
              <a:spLocks noChangeArrowheads="1"/>
            </p:cNvSpPr>
            <p:nvPr/>
          </p:nvSpPr>
          <p:spPr bwMode="auto">
            <a:xfrm>
              <a:off x="3736" y="3798"/>
              <a:ext cx="32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-0.1</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824" name="Line 181"/>
            <p:cNvSpPr>
              <a:spLocks noChangeShapeType="1"/>
            </p:cNvSpPr>
            <p:nvPr/>
          </p:nvSpPr>
          <p:spPr bwMode="auto">
            <a:xfrm>
              <a:off x="4348"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5" name="Rectangle 182"/>
            <p:cNvSpPr>
              <a:spLocks noChangeArrowheads="1"/>
            </p:cNvSpPr>
            <p:nvPr/>
          </p:nvSpPr>
          <p:spPr bwMode="auto">
            <a:xfrm>
              <a:off x="4178" y="3798"/>
              <a:ext cx="41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-0.05</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826" name="Line 183"/>
            <p:cNvSpPr>
              <a:spLocks noChangeShapeType="1"/>
            </p:cNvSpPr>
            <p:nvPr/>
          </p:nvSpPr>
          <p:spPr bwMode="auto">
            <a:xfrm>
              <a:off x="4834"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7" name="Rectangle 184"/>
            <p:cNvSpPr>
              <a:spLocks noChangeArrowheads="1"/>
            </p:cNvSpPr>
            <p:nvPr/>
          </p:nvSpPr>
          <p:spPr bwMode="auto">
            <a:xfrm>
              <a:off x="4790"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0</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828" name="Line 185"/>
            <p:cNvSpPr>
              <a:spLocks noChangeShapeType="1"/>
            </p:cNvSpPr>
            <p:nvPr/>
          </p:nvSpPr>
          <p:spPr bwMode="auto">
            <a:xfrm>
              <a:off x="5316"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9" name="Rectangle 186"/>
            <p:cNvSpPr>
              <a:spLocks noChangeArrowheads="1"/>
            </p:cNvSpPr>
            <p:nvPr/>
          </p:nvSpPr>
          <p:spPr bwMode="auto">
            <a:xfrm>
              <a:off x="5168" y="3798"/>
              <a:ext cx="36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0.05</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830" name="Line 187"/>
            <p:cNvSpPr>
              <a:spLocks noChangeShapeType="1"/>
            </p:cNvSpPr>
            <p:nvPr/>
          </p:nvSpPr>
          <p:spPr bwMode="auto">
            <a:xfrm>
              <a:off x="5798"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1" name="Rectangle 188"/>
            <p:cNvSpPr>
              <a:spLocks noChangeArrowheads="1"/>
            </p:cNvSpPr>
            <p:nvPr/>
          </p:nvSpPr>
          <p:spPr bwMode="auto">
            <a:xfrm>
              <a:off x="5694" y="3798"/>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0.1</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832" name="Line 189"/>
            <p:cNvSpPr>
              <a:spLocks noChangeShapeType="1"/>
            </p:cNvSpPr>
            <p:nvPr/>
          </p:nvSpPr>
          <p:spPr bwMode="auto">
            <a:xfrm>
              <a:off x="6281"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3" name="Rectangle 190"/>
            <p:cNvSpPr>
              <a:spLocks noChangeArrowheads="1"/>
            </p:cNvSpPr>
            <p:nvPr/>
          </p:nvSpPr>
          <p:spPr bwMode="auto">
            <a:xfrm>
              <a:off x="6137" y="3798"/>
              <a:ext cx="36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0.15</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834" name="Rectangle 191"/>
            <p:cNvSpPr>
              <a:spLocks noChangeArrowheads="1"/>
            </p:cNvSpPr>
            <p:nvPr/>
          </p:nvSpPr>
          <p:spPr bwMode="auto">
            <a:xfrm>
              <a:off x="2998" y="3989"/>
              <a:ext cx="4036"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smtClean="0">
                  <a:ln>
                    <a:noFill/>
                  </a:ln>
                  <a:solidFill>
                    <a:srgbClr val="000000"/>
                  </a:solidFill>
                  <a:effectLst/>
                  <a:latin typeface="Arial" panose="020B0604020202020204" pitchFamily="34" charset="0"/>
                </a:rPr>
                <a:t>Correlation with White Minus Black Rank for Males (p25)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835" name="Rectangle 192"/>
            <p:cNvSpPr>
              <a:spLocks noChangeArrowheads="1"/>
            </p:cNvSpPr>
            <p:nvPr/>
          </p:nvSpPr>
          <p:spPr bwMode="auto">
            <a:xfrm>
              <a:off x="4949"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smtClean="0">
                  <a:ln>
                    <a:noFill/>
                  </a:ln>
                  <a:solidFill>
                    <a:srgbClr val="1E2D53"/>
                  </a:solidFill>
                  <a:effectLst/>
                  <a:latin typeface="Arial" panose="020B0604020202020204" pitchFamily="34" charset="0"/>
                </a:rPr>
                <a:t>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grpSp>
      <p:sp>
        <p:nvSpPr>
          <p:cNvPr id="153" name="Rectangle 152"/>
          <p:cNvSpPr>
            <a:spLocks noChangeArrowheads="1"/>
          </p:cNvSpPr>
          <p:nvPr/>
        </p:nvSpPr>
        <p:spPr bwMode="auto">
          <a:xfrm>
            <a:off x="52" y="57303"/>
            <a:ext cx="1219199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913312"/>
            <a:r>
              <a:rPr lang="en-US" altLang="en-US" sz="1900" b="1" dirty="0" smtClean="0">
                <a:solidFill>
                  <a:srgbClr val="002060"/>
                </a:solidFill>
              </a:rPr>
              <a:t>Association Between Tract-Level Characteristics and </a:t>
            </a:r>
            <a:r>
              <a:rPr lang="en-US" altLang="en-US" sz="1900" b="1" dirty="0">
                <a:solidFill>
                  <a:srgbClr val="002060"/>
                </a:solidFill>
              </a:rPr>
              <a:t>Black-White </a:t>
            </a:r>
            <a:r>
              <a:rPr lang="en-US" altLang="en-US" sz="1900" b="1" dirty="0" smtClean="0">
                <a:solidFill>
                  <a:srgbClr val="002060"/>
                </a:solidFill>
              </a:rPr>
              <a:t>Gap</a:t>
            </a:r>
          </a:p>
          <a:p>
            <a:pPr algn="ctr" defTabSz="913312"/>
            <a:r>
              <a:rPr lang="en-US" altLang="en-US" sz="1900" dirty="0" smtClean="0">
                <a:solidFill>
                  <a:srgbClr val="002060"/>
                </a:solidFill>
              </a:rPr>
              <a:t>Tracts with Poverty Rates Below 10%</a:t>
            </a:r>
            <a:endParaRPr lang="en-US" altLang="en-US" sz="1900" dirty="0">
              <a:solidFill>
                <a:srgbClr val="002060"/>
              </a:solidFill>
            </a:endParaRPr>
          </a:p>
        </p:txBody>
      </p:sp>
    </p:spTree>
    <p:extLst>
      <p:ext uri="{BB962C8B-B14F-4D97-AF65-F5344CB8AC3E}">
        <p14:creationId xmlns:p14="http://schemas.microsoft.com/office/powerpoint/2010/main" val="1776823448"/>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202076" y="1219135"/>
            <a:ext cx="9965933" cy="5410200"/>
          </a:xfrm>
        </p:spPr>
        <p:txBody>
          <a:bodyPr>
            <a:normAutofit/>
          </a:bodyPr>
          <a:lstStyle/>
          <a:p>
            <a:r>
              <a:rPr lang="en-US" sz="2200" dirty="0">
                <a:solidFill>
                  <a:srgbClr val="000000"/>
                </a:solidFill>
                <a:latin typeface="Arial" panose="020B0604020202020204" pitchFamily="34" charset="0"/>
                <a:cs typeface="Arial" panose="020B0604020202020204" pitchFamily="34" charset="0"/>
              </a:rPr>
              <a:t>Data sources: Census data (2000, 2010, ACS) covering U.S. population linked to federal income tax returns from 1989-2015 </a:t>
            </a:r>
            <a:r>
              <a:rPr lang="en-US" sz="1600" dirty="0">
                <a:solidFill>
                  <a:srgbClr val="000000"/>
                </a:solidFill>
                <a:latin typeface="Arial" panose="020B0604020202020204" pitchFamily="34" charset="0"/>
                <a:cs typeface="Arial" panose="020B0604020202020204" pitchFamily="34" charset="0"/>
              </a:rPr>
              <a:t>[</a:t>
            </a:r>
            <a:r>
              <a:rPr lang="en-US" sz="1600" dirty="0" err="1">
                <a:solidFill>
                  <a:srgbClr val="000000"/>
                </a:solidFill>
                <a:latin typeface="Arial" panose="020B0604020202020204" pitchFamily="34" charset="0"/>
                <a:cs typeface="Arial" panose="020B0604020202020204" pitchFamily="34" charset="0"/>
              </a:rPr>
              <a:t>Akee</a:t>
            </a:r>
            <a:r>
              <a:rPr lang="en-US" sz="1600" dirty="0">
                <a:solidFill>
                  <a:srgbClr val="000000"/>
                </a:solidFill>
                <a:latin typeface="Arial" panose="020B0604020202020204" pitchFamily="34" charset="0"/>
                <a:cs typeface="Arial" panose="020B0604020202020204" pitchFamily="34" charset="0"/>
              </a:rPr>
              <a:t>, Jones, and Porter 2017]</a:t>
            </a:r>
          </a:p>
          <a:p>
            <a:endParaRPr lang="en-US" sz="2200" dirty="0">
              <a:solidFill>
                <a:srgbClr val="000000"/>
              </a:solidFill>
              <a:latin typeface="Arial" panose="020B0604020202020204" pitchFamily="34" charset="0"/>
              <a:cs typeface="Arial" panose="020B0604020202020204" pitchFamily="34" charset="0"/>
            </a:endParaRPr>
          </a:p>
          <a:p>
            <a:endParaRPr lang="en-US" sz="2200" dirty="0">
              <a:solidFill>
                <a:srgbClr val="000000"/>
              </a:solidFill>
              <a:latin typeface="Arial" panose="020B0604020202020204" pitchFamily="34" charset="0"/>
              <a:cs typeface="Arial" panose="020B0604020202020204" pitchFamily="34" charset="0"/>
            </a:endParaRPr>
          </a:p>
          <a:p>
            <a:r>
              <a:rPr lang="en-US" sz="2200" dirty="0">
                <a:solidFill>
                  <a:srgbClr val="000000"/>
                </a:solidFill>
                <a:latin typeface="Arial" panose="020B0604020202020204" pitchFamily="34" charset="0"/>
                <a:cs typeface="Arial" panose="020B0604020202020204" pitchFamily="34" charset="0"/>
              </a:rPr>
              <a:t>Intergenerational linkage: Children linked to parents who first claim them as a dependent on a tax return</a:t>
            </a:r>
          </a:p>
          <a:p>
            <a:endParaRPr lang="en-US" sz="2200" dirty="0">
              <a:solidFill>
                <a:srgbClr val="000000"/>
              </a:solidFill>
              <a:latin typeface="Arial" panose="020B0604020202020204" pitchFamily="34" charset="0"/>
              <a:cs typeface="Arial" panose="020B0604020202020204" pitchFamily="34" charset="0"/>
            </a:endParaRPr>
          </a:p>
          <a:p>
            <a:endParaRPr lang="en-US" sz="2200" dirty="0">
              <a:solidFill>
                <a:srgbClr val="000000"/>
              </a:solidFill>
              <a:latin typeface="Arial" panose="020B0604020202020204" pitchFamily="34" charset="0"/>
              <a:cs typeface="Arial" panose="020B0604020202020204" pitchFamily="34" charset="0"/>
            </a:endParaRPr>
          </a:p>
          <a:p>
            <a:r>
              <a:rPr lang="en-US" sz="2200" dirty="0">
                <a:solidFill>
                  <a:srgbClr val="000000"/>
                </a:solidFill>
                <a:latin typeface="Arial" panose="020B0604020202020204" pitchFamily="34" charset="0"/>
                <a:cs typeface="Arial" panose="020B0604020202020204" pitchFamily="34" charset="0"/>
              </a:rPr>
              <a:t>Target sample: Children in 1978-83 birth cohorts who were born in the U.S. or </a:t>
            </a:r>
            <a:r>
              <a:rPr lang="en-US" sz="2200" dirty="0" smtClean="0">
                <a:solidFill>
                  <a:srgbClr val="000000"/>
                </a:solidFill>
                <a:latin typeface="Arial" panose="020B0604020202020204" pitchFamily="34" charset="0"/>
                <a:cs typeface="Arial" panose="020B0604020202020204" pitchFamily="34" charset="0"/>
              </a:rPr>
              <a:t>are authorized immigrants who came </a:t>
            </a:r>
            <a:r>
              <a:rPr lang="en-US" sz="2200" dirty="0">
                <a:solidFill>
                  <a:srgbClr val="000000"/>
                </a:solidFill>
                <a:latin typeface="Arial" panose="020B0604020202020204" pitchFamily="34" charset="0"/>
                <a:cs typeface="Arial" panose="020B0604020202020204" pitchFamily="34" charset="0"/>
              </a:rPr>
              <a:t>to the U.S. </a:t>
            </a:r>
            <a:r>
              <a:rPr lang="en-US" sz="2200" dirty="0" smtClean="0">
                <a:solidFill>
                  <a:srgbClr val="000000"/>
                </a:solidFill>
                <a:latin typeface="Arial" panose="020B0604020202020204" pitchFamily="34" charset="0"/>
                <a:cs typeface="Arial" panose="020B0604020202020204" pitchFamily="34" charset="0"/>
              </a:rPr>
              <a:t>in </a:t>
            </a:r>
            <a:r>
              <a:rPr lang="en-US" sz="2200" dirty="0">
                <a:solidFill>
                  <a:srgbClr val="000000"/>
                </a:solidFill>
                <a:latin typeface="Arial" panose="020B0604020202020204" pitchFamily="34" charset="0"/>
                <a:cs typeface="Arial" panose="020B0604020202020204" pitchFamily="34" charset="0"/>
              </a:rPr>
              <a:t>childhood</a:t>
            </a:r>
          </a:p>
          <a:p>
            <a:endParaRPr lang="en-US" sz="2200" dirty="0">
              <a:solidFill>
                <a:srgbClr val="000000"/>
              </a:solidFill>
              <a:latin typeface="Arial" panose="020B0604020202020204" pitchFamily="34" charset="0"/>
              <a:cs typeface="Arial" panose="020B0604020202020204" pitchFamily="34" charset="0"/>
            </a:endParaRPr>
          </a:p>
          <a:p>
            <a:endParaRPr lang="en-US" sz="2200" dirty="0">
              <a:solidFill>
                <a:srgbClr val="000000"/>
              </a:solidFill>
              <a:latin typeface="Arial" panose="020B0604020202020204" pitchFamily="34" charset="0"/>
              <a:cs typeface="Arial" panose="020B0604020202020204" pitchFamily="34" charset="0"/>
            </a:endParaRPr>
          </a:p>
          <a:p>
            <a:r>
              <a:rPr lang="en-US" sz="2200" dirty="0">
                <a:solidFill>
                  <a:srgbClr val="000000"/>
                </a:solidFill>
                <a:latin typeface="Arial" panose="020B0604020202020204" pitchFamily="34" charset="0"/>
                <a:cs typeface="Arial" panose="020B0604020202020204" pitchFamily="34" charset="0"/>
              </a:rPr>
              <a:t>Analysis sample: </a:t>
            </a:r>
            <a:r>
              <a:rPr lang="en-US" sz="2200" dirty="0" smtClean="0">
                <a:solidFill>
                  <a:srgbClr val="000000"/>
                </a:solidFill>
                <a:latin typeface="Arial" panose="020B0604020202020204" pitchFamily="34" charset="0"/>
                <a:cs typeface="Arial" panose="020B0604020202020204" pitchFamily="34" charset="0"/>
              </a:rPr>
              <a:t>20 </a:t>
            </a:r>
            <a:r>
              <a:rPr lang="en-US" sz="2200" dirty="0">
                <a:solidFill>
                  <a:srgbClr val="000000"/>
                </a:solidFill>
                <a:latin typeface="Arial" panose="020B0604020202020204" pitchFamily="34" charset="0"/>
                <a:cs typeface="Arial" panose="020B0604020202020204" pitchFamily="34" charset="0"/>
              </a:rPr>
              <a:t>million children, 94% coverage rate of target sample</a:t>
            </a:r>
          </a:p>
          <a:p>
            <a:endParaRPr lang="en-US" sz="2200" dirty="0">
              <a:solidFill>
                <a:srgbClr val="000000"/>
              </a:solidFill>
              <a:latin typeface="Arial" panose="020B0604020202020204" pitchFamily="34" charset="0"/>
              <a:cs typeface="Arial" panose="020B0604020202020204" pitchFamily="34" charset="0"/>
            </a:endParaRPr>
          </a:p>
          <a:p>
            <a:endParaRPr lang="en-US" sz="2000" dirty="0">
              <a:solidFill>
                <a:srgbClr val="000000"/>
              </a:solidFill>
              <a:latin typeface="Arial" panose="020B0604020202020204" pitchFamily="34" charset="0"/>
              <a:cs typeface="Arial" panose="020B0604020202020204" pitchFamily="34" charset="0"/>
            </a:endParaRPr>
          </a:p>
        </p:txBody>
      </p:sp>
      <p:sp>
        <p:nvSpPr>
          <p:cNvPr id="9" name="Title 1"/>
          <p:cNvSpPr txBox="1">
            <a:spLocks/>
          </p:cNvSpPr>
          <p:nvPr/>
        </p:nvSpPr>
        <p:spPr>
          <a:xfrm>
            <a:off x="1524000" y="90714"/>
            <a:ext cx="9144000" cy="102076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Arial" panose="020B0604020202020204" pitchFamily="34" charset="0"/>
                <a:ea typeface="+mj-ea"/>
                <a:cs typeface="Arial" panose="020B0604020202020204" pitchFamily="34" charset="0"/>
              </a:rPr>
              <a:t>Data and Sample Definitions</a:t>
            </a:r>
          </a:p>
        </p:txBody>
      </p:sp>
    </p:spTree>
    <p:extLst>
      <p:ext uri="{BB962C8B-B14F-4D97-AF65-F5344CB8AC3E}">
        <p14:creationId xmlns:p14="http://schemas.microsoft.com/office/powerpoint/2010/main" val="4090124630"/>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5" name="Group 312"/>
          <p:cNvGrpSpPr>
            <a:grpSpLocks noChangeAspect="1"/>
          </p:cNvGrpSpPr>
          <p:nvPr/>
        </p:nvGrpSpPr>
        <p:grpSpPr bwMode="auto">
          <a:xfrm>
            <a:off x="1374777" y="-6350"/>
            <a:ext cx="9442451" cy="6870700"/>
            <a:chOff x="866" y="-4"/>
            <a:chExt cx="5948" cy="4328"/>
          </a:xfrm>
        </p:grpSpPr>
        <p:sp>
          <p:nvSpPr>
            <p:cNvPr id="946" name="AutoShape 311"/>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47" name="Rectangle 313"/>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48" name="Rectangle 314"/>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49" name="Rectangle 315"/>
            <p:cNvSpPr>
              <a:spLocks noChangeArrowheads="1"/>
            </p:cNvSpPr>
            <p:nvPr/>
          </p:nvSpPr>
          <p:spPr bwMode="auto">
            <a:xfrm>
              <a:off x="1435" y="601"/>
              <a:ext cx="5242" cy="310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50" name="Line 316"/>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51" name="Line 317"/>
            <p:cNvSpPr>
              <a:spLocks noChangeShapeType="1"/>
            </p:cNvSpPr>
            <p:nvPr/>
          </p:nvSpPr>
          <p:spPr bwMode="auto">
            <a:xfrm>
              <a:off x="1435" y="3197"/>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52" name="Line 318"/>
            <p:cNvSpPr>
              <a:spLocks noChangeShapeType="1"/>
            </p:cNvSpPr>
            <p:nvPr/>
          </p:nvSpPr>
          <p:spPr bwMode="auto">
            <a:xfrm>
              <a:off x="1435" y="277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53" name="Line 319"/>
            <p:cNvSpPr>
              <a:spLocks noChangeShapeType="1"/>
            </p:cNvSpPr>
            <p:nvPr/>
          </p:nvSpPr>
          <p:spPr bwMode="auto">
            <a:xfrm>
              <a:off x="1435" y="236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54" name="Line 320"/>
            <p:cNvSpPr>
              <a:spLocks noChangeShapeType="1"/>
            </p:cNvSpPr>
            <p:nvPr/>
          </p:nvSpPr>
          <p:spPr bwMode="auto">
            <a:xfrm>
              <a:off x="1435" y="194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55" name="Line 321"/>
            <p:cNvSpPr>
              <a:spLocks noChangeShapeType="1"/>
            </p:cNvSpPr>
            <p:nvPr/>
          </p:nvSpPr>
          <p:spPr bwMode="auto">
            <a:xfrm>
              <a:off x="1435" y="1530"/>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56" name="Line 322"/>
            <p:cNvSpPr>
              <a:spLocks noChangeShapeType="1"/>
            </p:cNvSpPr>
            <p:nvPr/>
          </p:nvSpPr>
          <p:spPr bwMode="auto">
            <a:xfrm>
              <a:off x="1435" y="111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57" name="Line 323"/>
            <p:cNvSpPr>
              <a:spLocks noChangeShapeType="1"/>
            </p:cNvSpPr>
            <p:nvPr/>
          </p:nvSpPr>
          <p:spPr bwMode="auto">
            <a:xfrm>
              <a:off x="1435" y="69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58" name="Oval 324"/>
            <p:cNvSpPr>
              <a:spLocks noChangeArrowheads="1"/>
            </p:cNvSpPr>
            <p:nvPr/>
          </p:nvSpPr>
          <p:spPr bwMode="auto">
            <a:xfrm>
              <a:off x="1806" y="1109"/>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59" name="Oval 325"/>
            <p:cNvSpPr>
              <a:spLocks noChangeArrowheads="1"/>
            </p:cNvSpPr>
            <p:nvPr/>
          </p:nvSpPr>
          <p:spPr bwMode="auto">
            <a:xfrm>
              <a:off x="2324" y="1292"/>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0" name="Oval 326"/>
            <p:cNvSpPr>
              <a:spLocks noChangeArrowheads="1"/>
            </p:cNvSpPr>
            <p:nvPr/>
          </p:nvSpPr>
          <p:spPr bwMode="auto">
            <a:xfrm>
              <a:off x="2504" y="1372"/>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1" name="Oval 327"/>
            <p:cNvSpPr>
              <a:spLocks noChangeArrowheads="1"/>
            </p:cNvSpPr>
            <p:nvPr/>
          </p:nvSpPr>
          <p:spPr bwMode="auto">
            <a:xfrm>
              <a:off x="2620" y="1210"/>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2" name="Oval 328"/>
            <p:cNvSpPr>
              <a:spLocks noChangeArrowheads="1"/>
            </p:cNvSpPr>
            <p:nvPr/>
          </p:nvSpPr>
          <p:spPr bwMode="auto">
            <a:xfrm>
              <a:off x="2702" y="1476"/>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3" name="Oval 329"/>
            <p:cNvSpPr>
              <a:spLocks noChangeArrowheads="1"/>
            </p:cNvSpPr>
            <p:nvPr/>
          </p:nvSpPr>
          <p:spPr bwMode="auto">
            <a:xfrm>
              <a:off x="2778" y="1444"/>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4" name="Oval 330"/>
            <p:cNvSpPr>
              <a:spLocks noChangeArrowheads="1"/>
            </p:cNvSpPr>
            <p:nvPr/>
          </p:nvSpPr>
          <p:spPr bwMode="auto">
            <a:xfrm>
              <a:off x="2839" y="1368"/>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5" name="Oval 331"/>
            <p:cNvSpPr>
              <a:spLocks noChangeArrowheads="1"/>
            </p:cNvSpPr>
            <p:nvPr/>
          </p:nvSpPr>
          <p:spPr bwMode="auto">
            <a:xfrm>
              <a:off x="2904" y="1814"/>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6" name="Oval 332"/>
            <p:cNvSpPr>
              <a:spLocks noChangeArrowheads="1"/>
            </p:cNvSpPr>
            <p:nvPr/>
          </p:nvSpPr>
          <p:spPr bwMode="auto">
            <a:xfrm>
              <a:off x="2958" y="1537"/>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7" name="Oval 333"/>
            <p:cNvSpPr>
              <a:spLocks noChangeArrowheads="1"/>
            </p:cNvSpPr>
            <p:nvPr/>
          </p:nvSpPr>
          <p:spPr bwMode="auto">
            <a:xfrm>
              <a:off x="3001" y="1580"/>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8" name="Oval 334"/>
            <p:cNvSpPr>
              <a:spLocks noChangeArrowheads="1"/>
            </p:cNvSpPr>
            <p:nvPr/>
          </p:nvSpPr>
          <p:spPr bwMode="auto">
            <a:xfrm>
              <a:off x="3052" y="1746"/>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9" name="Oval 335"/>
            <p:cNvSpPr>
              <a:spLocks noChangeArrowheads="1"/>
            </p:cNvSpPr>
            <p:nvPr/>
          </p:nvSpPr>
          <p:spPr bwMode="auto">
            <a:xfrm>
              <a:off x="3091" y="1883"/>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0" name="Oval 336"/>
            <p:cNvSpPr>
              <a:spLocks noChangeArrowheads="1"/>
            </p:cNvSpPr>
            <p:nvPr/>
          </p:nvSpPr>
          <p:spPr bwMode="auto">
            <a:xfrm>
              <a:off x="3127" y="1642"/>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1" name="Oval 337"/>
            <p:cNvSpPr>
              <a:spLocks noChangeArrowheads="1"/>
            </p:cNvSpPr>
            <p:nvPr/>
          </p:nvSpPr>
          <p:spPr bwMode="auto">
            <a:xfrm>
              <a:off x="3170" y="1973"/>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2" name="Oval 338"/>
            <p:cNvSpPr>
              <a:spLocks noChangeArrowheads="1"/>
            </p:cNvSpPr>
            <p:nvPr/>
          </p:nvSpPr>
          <p:spPr bwMode="auto">
            <a:xfrm>
              <a:off x="3206" y="1433"/>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3" name="Oval 339"/>
            <p:cNvSpPr>
              <a:spLocks noChangeArrowheads="1"/>
            </p:cNvSpPr>
            <p:nvPr/>
          </p:nvSpPr>
          <p:spPr bwMode="auto">
            <a:xfrm>
              <a:off x="3242" y="1645"/>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4" name="Oval 340"/>
            <p:cNvSpPr>
              <a:spLocks noChangeArrowheads="1"/>
            </p:cNvSpPr>
            <p:nvPr/>
          </p:nvSpPr>
          <p:spPr bwMode="auto">
            <a:xfrm>
              <a:off x="3278" y="2056"/>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5" name="Oval 341"/>
            <p:cNvSpPr>
              <a:spLocks noChangeArrowheads="1"/>
            </p:cNvSpPr>
            <p:nvPr/>
          </p:nvSpPr>
          <p:spPr bwMode="auto">
            <a:xfrm>
              <a:off x="3314" y="1598"/>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6" name="Oval 342"/>
            <p:cNvSpPr>
              <a:spLocks noChangeArrowheads="1"/>
            </p:cNvSpPr>
            <p:nvPr/>
          </p:nvSpPr>
          <p:spPr bwMode="auto">
            <a:xfrm>
              <a:off x="3350" y="1768"/>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7" name="Oval 343"/>
            <p:cNvSpPr>
              <a:spLocks noChangeArrowheads="1"/>
            </p:cNvSpPr>
            <p:nvPr/>
          </p:nvSpPr>
          <p:spPr bwMode="auto">
            <a:xfrm>
              <a:off x="3386" y="1850"/>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8" name="Oval 344"/>
            <p:cNvSpPr>
              <a:spLocks noChangeArrowheads="1"/>
            </p:cNvSpPr>
            <p:nvPr/>
          </p:nvSpPr>
          <p:spPr bwMode="auto">
            <a:xfrm>
              <a:off x="3419" y="1681"/>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9" name="Oval 345"/>
            <p:cNvSpPr>
              <a:spLocks noChangeArrowheads="1"/>
            </p:cNvSpPr>
            <p:nvPr/>
          </p:nvSpPr>
          <p:spPr bwMode="auto">
            <a:xfrm>
              <a:off x="3455" y="1368"/>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0" name="Oval 346"/>
            <p:cNvSpPr>
              <a:spLocks noChangeArrowheads="1"/>
            </p:cNvSpPr>
            <p:nvPr/>
          </p:nvSpPr>
          <p:spPr bwMode="auto">
            <a:xfrm>
              <a:off x="3494" y="1721"/>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1" name="Oval 347"/>
            <p:cNvSpPr>
              <a:spLocks noChangeArrowheads="1"/>
            </p:cNvSpPr>
            <p:nvPr/>
          </p:nvSpPr>
          <p:spPr bwMode="auto">
            <a:xfrm>
              <a:off x="3530" y="1955"/>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2" name="Oval 348"/>
            <p:cNvSpPr>
              <a:spLocks noChangeArrowheads="1"/>
            </p:cNvSpPr>
            <p:nvPr/>
          </p:nvSpPr>
          <p:spPr bwMode="auto">
            <a:xfrm>
              <a:off x="3563" y="1620"/>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3" name="Oval 349"/>
            <p:cNvSpPr>
              <a:spLocks noChangeArrowheads="1"/>
            </p:cNvSpPr>
            <p:nvPr/>
          </p:nvSpPr>
          <p:spPr bwMode="auto">
            <a:xfrm>
              <a:off x="3606" y="1300"/>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4" name="Oval 350"/>
            <p:cNvSpPr>
              <a:spLocks noChangeArrowheads="1"/>
            </p:cNvSpPr>
            <p:nvPr/>
          </p:nvSpPr>
          <p:spPr bwMode="auto">
            <a:xfrm>
              <a:off x="3649" y="1894"/>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5" name="Oval 351"/>
            <p:cNvSpPr>
              <a:spLocks noChangeArrowheads="1"/>
            </p:cNvSpPr>
            <p:nvPr/>
          </p:nvSpPr>
          <p:spPr bwMode="auto">
            <a:xfrm>
              <a:off x="3692" y="1426"/>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6" name="Oval 352"/>
            <p:cNvSpPr>
              <a:spLocks noChangeArrowheads="1"/>
            </p:cNvSpPr>
            <p:nvPr/>
          </p:nvSpPr>
          <p:spPr bwMode="auto">
            <a:xfrm>
              <a:off x="3728" y="1825"/>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7" name="Oval 353"/>
            <p:cNvSpPr>
              <a:spLocks noChangeArrowheads="1"/>
            </p:cNvSpPr>
            <p:nvPr/>
          </p:nvSpPr>
          <p:spPr bwMode="auto">
            <a:xfrm>
              <a:off x="3779" y="1544"/>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8" name="Oval 354"/>
            <p:cNvSpPr>
              <a:spLocks noChangeArrowheads="1"/>
            </p:cNvSpPr>
            <p:nvPr/>
          </p:nvSpPr>
          <p:spPr bwMode="auto">
            <a:xfrm>
              <a:off x="3818" y="1832"/>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9" name="Oval 355"/>
            <p:cNvSpPr>
              <a:spLocks noChangeArrowheads="1"/>
            </p:cNvSpPr>
            <p:nvPr/>
          </p:nvSpPr>
          <p:spPr bwMode="auto">
            <a:xfrm>
              <a:off x="3869" y="1865"/>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0" name="Oval 356"/>
            <p:cNvSpPr>
              <a:spLocks noChangeArrowheads="1"/>
            </p:cNvSpPr>
            <p:nvPr/>
          </p:nvSpPr>
          <p:spPr bwMode="auto">
            <a:xfrm>
              <a:off x="3916" y="1336"/>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1" name="Oval 357"/>
            <p:cNvSpPr>
              <a:spLocks noChangeArrowheads="1"/>
            </p:cNvSpPr>
            <p:nvPr/>
          </p:nvSpPr>
          <p:spPr bwMode="auto">
            <a:xfrm>
              <a:off x="3955" y="1397"/>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2" name="Oval 358"/>
            <p:cNvSpPr>
              <a:spLocks noChangeArrowheads="1"/>
            </p:cNvSpPr>
            <p:nvPr/>
          </p:nvSpPr>
          <p:spPr bwMode="auto">
            <a:xfrm>
              <a:off x="4002" y="1523"/>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3" name="Oval 359"/>
            <p:cNvSpPr>
              <a:spLocks noChangeArrowheads="1"/>
            </p:cNvSpPr>
            <p:nvPr/>
          </p:nvSpPr>
          <p:spPr bwMode="auto">
            <a:xfrm>
              <a:off x="4056" y="1588"/>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4" name="Oval 360"/>
            <p:cNvSpPr>
              <a:spLocks noChangeArrowheads="1"/>
            </p:cNvSpPr>
            <p:nvPr/>
          </p:nvSpPr>
          <p:spPr bwMode="auto">
            <a:xfrm>
              <a:off x="4117" y="1631"/>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5" name="Oval 361"/>
            <p:cNvSpPr>
              <a:spLocks noChangeArrowheads="1"/>
            </p:cNvSpPr>
            <p:nvPr/>
          </p:nvSpPr>
          <p:spPr bwMode="auto">
            <a:xfrm>
              <a:off x="4175" y="1512"/>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6" name="Oval 362"/>
            <p:cNvSpPr>
              <a:spLocks noChangeArrowheads="1"/>
            </p:cNvSpPr>
            <p:nvPr/>
          </p:nvSpPr>
          <p:spPr bwMode="auto">
            <a:xfrm>
              <a:off x="4236" y="1523"/>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7" name="Oval 363"/>
            <p:cNvSpPr>
              <a:spLocks noChangeArrowheads="1"/>
            </p:cNvSpPr>
            <p:nvPr/>
          </p:nvSpPr>
          <p:spPr bwMode="auto">
            <a:xfrm>
              <a:off x="4304" y="1519"/>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8" name="Oval 364"/>
            <p:cNvSpPr>
              <a:spLocks noChangeArrowheads="1"/>
            </p:cNvSpPr>
            <p:nvPr/>
          </p:nvSpPr>
          <p:spPr bwMode="auto">
            <a:xfrm>
              <a:off x="4376" y="1721"/>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9" name="Oval 365"/>
            <p:cNvSpPr>
              <a:spLocks noChangeArrowheads="1"/>
            </p:cNvSpPr>
            <p:nvPr/>
          </p:nvSpPr>
          <p:spPr bwMode="auto">
            <a:xfrm>
              <a:off x="4466" y="1602"/>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00" name="Oval 366"/>
            <p:cNvSpPr>
              <a:spLocks noChangeArrowheads="1"/>
            </p:cNvSpPr>
            <p:nvPr/>
          </p:nvSpPr>
          <p:spPr bwMode="auto">
            <a:xfrm>
              <a:off x="4564" y="1685"/>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01" name="Oval 367"/>
            <p:cNvSpPr>
              <a:spLocks noChangeArrowheads="1"/>
            </p:cNvSpPr>
            <p:nvPr/>
          </p:nvSpPr>
          <p:spPr bwMode="auto">
            <a:xfrm>
              <a:off x="4675" y="1368"/>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02" name="Oval 368"/>
            <p:cNvSpPr>
              <a:spLocks noChangeArrowheads="1"/>
            </p:cNvSpPr>
            <p:nvPr/>
          </p:nvSpPr>
          <p:spPr bwMode="auto">
            <a:xfrm>
              <a:off x="4801" y="1591"/>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03" name="Oval 369"/>
            <p:cNvSpPr>
              <a:spLocks noChangeArrowheads="1"/>
            </p:cNvSpPr>
            <p:nvPr/>
          </p:nvSpPr>
          <p:spPr bwMode="auto">
            <a:xfrm>
              <a:off x="4931" y="1307"/>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04" name="Oval 370"/>
            <p:cNvSpPr>
              <a:spLocks noChangeArrowheads="1"/>
            </p:cNvSpPr>
            <p:nvPr/>
          </p:nvSpPr>
          <p:spPr bwMode="auto">
            <a:xfrm>
              <a:off x="5100" y="1768"/>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05" name="Oval 371"/>
            <p:cNvSpPr>
              <a:spLocks noChangeArrowheads="1"/>
            </p:cNvSpPr>
            <p:nvPr/>
          </p:nvSpPr>
          <p:spPr bwMode="auto">
            <a:xfrm>
              <a:off x="5330" y="1458"/>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06" name="Oval 372"/>
            <p:cNvSpPr>
              <a:spLocks noChangeArrowheads="1"/>
            </p:cNvSpPr>
            <p:nvPr/>
          </p:nvSpPr>
          <p:spPr bwMode="auto">
            <a:xfrm>
              <a:off x="5676" y="1516"/>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07" name="Oval 373"/>
            <p:cNvSpPr>
              <a:spLocks noChangeArrowheads="1"/>
            </p:cNvSpPr>
            <p:nvPr/>
          </p:nvSpPr>
          <p:spPr bwMode="auto">
            <a:xfrm>
              <a:off x="6432" y="1300"/>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08" name="Freeform 374"/>
            <p:cNvSpPr>
              <a:spLocks/>
            </p:cNvSpPr>
            <p:nvPr/>
          </p:nvSpPr>
          <p:spPr bwMode="auto">
            <a:xfrm>
              <a:off x="1792" y="3294"/>
              <a:ext cx="100" cy="83"/>
            </a:xfrm>
            <a:custGeom>
              <a:avLst/>
              <a:gdLst>
                <a:gd name="T0" fmla="*/ 50 w 100"/>
                <a:gd name="T1" fmla="*/ 0 h 83"/>
                <a:gd name="T2" fmla="*/ 0 w 100"/>
                <a:gd name="T3" fmla="*/ 83 h 83"/>
                <a:gd name="T4" fmla="*/ 100 w 100"/>
                <a:gd name="T5" fmla="*/ 83 h 83"/>
                <a:gd name="T6" fmla="*/ 50 w 100"/>
                <a:gd name="T7" fmla="*/ 0 h 83"/>
              </a:gdLst>
              <a:ahLst/>
              <a:cxnLst>
                <a:cxn ang="0">
                  <a:pos x="T0" y="T1"/>
                </a:cxn>
                <a:cxn ang="0">
                  <a:pos x="T2" y="T3"/>
                </a:cxn>
                <a:cxn ang="0">
                  <a:pos x="T4" y="T5"/>
                </a:cxn>
                <a:cxn ang="0">
                  <a:pos x="T6" y="T7"/>
                </a:cxn>
              </a:cxnLst>
              <a:rect l="0" t="0" r="r" b="b"/>
              <a:pathLst>
                <a:path w="100" h="83">
                  <a:moveTo>
                    <a:pt x="50" y="0"/>
                  </a:moveTo>
                  <a:lnTo>
                    <a:pt x="0" y="83"/>
                  </a:lnTo>
                  <a:lnTo>
                    <a:pt x="100" y="83"/>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09" name="Freeform 375"/>
            <p:cNvSpPr>
              <a:spLocks/>
            </p:cNvSpPr>
            <p:nvPr/>
          </p:nvSpPr>
          <p:spPr bwMode="auto">
            <a:xfrm>
              <a:off x="2310" y="3161"/>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10" name="Freeform 376"/>
            <p:cNvSpPr>
              <a:spLocks/>
            </p:cNvSpPr>
            <p:nvPr/>
          </p:nvSpPr>
          <p:spPr bwMode="auto">
            <a:xfrm>
              <a:off x="2490" y="3254"/>
              <a:ext cx="101" cy="83"/>
            </a:xfrm>
            <a:custGeom>
              <a:avLst/>
              <a:gdLst>
                <a:gd name="T0" fmla="*/ 50 w 101"/>
                <a:gd name="T1" fmla="*/ 0 h 83"/>
                <a:gd name="T2" fmla="*/ 0 w 101"/>
                <a:gd name="T3" fmla="*/ 83 h 83"/>
                <a:gd name="T4" fmla="*/ 101 w 101"/>
                <a:gd name="T5" fmla="*/ 83 h 83"/>
                <a:gd name="T6" fmla="*/ 50 w 101"/>
                <a:gd name="T7" fmla="*/ 0 h 83"/>
              </a:gdLst>
              <a:ahLst/>
              <a:cxnLst>
                <a:cxn ang="0">
                  <a:pos x="T0" y="T1"/>
                </a:cxn>
                <a:cxn ang="0">
                  <a:pos x="T2" y="T3"/>
                </a:cxn>
                <a:cxn ang="0">
                  <a:pos x="T4" y="T5"/>
                </a:cxn>
                <a:cxn ang="0">
                  <a:pos x="T6" y="T7"/>
                </a:cxn>
              </a:cxnLst>
              <a:rect l="0" t="0" r="r" b="b"/>
              <a:pathLst>
                <a:path w="101" h="83">
                  <a:moveTo>
                    <a:pt x="50" y="0"/>
                  </a:moveTo>
                  <a:lnTo>
                    <a:pt x="0" y="83"/>
                  </a:lnTo>
                  <a:lnTo>
                    <a:pt x="101" y="83"/>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11" name="Freeform 377"/>
            <p:cNvSpPr>
              <a:spLocks/>
            </p:cNvSpPr>
            <p:nvPr/>
          </p:nvSpPr>
          <p:spPr bwMode="auto">
            <a:xfrm>
              <a:off x="2605" y="3204"/>
              <a:ext cx="97" cy="86"/>
            </a:xfrm>
            <a:custGeom>
              <a:avLst/>
              <a:gdLst>
                <a:gd name="T0" fmla="*/ 47 w 97"/>
                <a:gd name="T1" fmla="*/ 0 h 86"/>
                <a:gd name="T2" fmla="*/ 0 w 97"/>
                <a:gd name="T3" fmla="*/ 86 h 86"/>
                <a:gd name="T4" fmla="*/ 97 w 97"/>
                <a:gd name="T5" fmla="*/ 86 h 86"/>
                <a:gd name="T6" fmla="*/ 47 w 97"/>
                <a:gd name="T7" fmla="*/ 0 h 86"/>
              </a:gdLst>
              <a:ahLst/>
              <a:cxnLst>
                <a:cxn ang="0">
                  <a:pos x="T0" y="T1"/>
                </a:cxn>
                <a:cxn ang="0">
                  <a:pos x="T2" y="T3"/>
                </a:cxn>
                <a:cxn ang="0">
                  <a:pos x="T4" y="T5"/>
                </a:cxn>
                <a:cxn ang="0">
                  <a:pos x="T6" y="T7"/>
                </a:cxn>
              </a:cxnLst>
              <a:rect l="0" t="0" r="r" b="b"/>
              <a:pathLst>
                <a:path w="97" h="86">
                  <a:moveTo>
                    <a:pt x="47" y="0"/>
                  </a:moveTo>
                  <a:lnTo>
                    <a:pt x="0" y="86"/>
                  </a:lnTo>
                  <a:lnTo>
                    <a:pt x="97" y="86"/>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12" name="Freeform 378"/>
            <p:cNvSpPr>
              <a:spLocks/>
            </p:cNvSpPr>
            <p:nvPr/>
          </p:nvSpPr>
          <p:spPr bwMode="auto">
            <a:xfrm>
              <a:off x="2688" y="3344"/>
              <a:ext cx="97" cy="87"/>
            </a:xfrm>
            <a:custGeom>
              <a:avLst/>
              <a:gdLst>
                <a:gd name="T0" fmla="*/ 50 w 97"/>
                <a:gd name="T1" fmla="*/ 0 h 87"/>
                <a:gd name="T2" fmla="*/ 0 w 97"/>
                <a:gd name="T3" fmla="*/ 87 h 87"/>
                <a:gd name="T4" fmla="*/ 97 w 97"/>
                <a:gd name="T5" fmla="*/ 87 h 87"/>
                <a:gd name="T6" fmla="*/ 50 w 97"/>
                <a:gd name="T7" fmla="*/ 0 h 87"/>
              </a:gdLst>
              <a:ahLst/>
              <a:cxnLst>
                <a:cxn ang="0">
                  <a:pos x="T0" y="T1"/>
                </a:cxn>
                <a:cxn ang="0">
                  <a:pos x="T2" y="T3"/>
                </a:cxn>
                <a:cxn ang="0">
                  <a:pos x="T4" y="T5"/>
                </a:cxn>
                <a:cxn ang="0">
                  <a:pos x="T6" y="T7"/>
                </a:cxn>
              </a:cxnLst>
              <a:rect l="0" t="0" r="r" b="b"/>
              <a:pathLst>
                <a:path w="97" h="87">
                  <a:moveTo>
                    <a:pt x="50" y="0"/>
                  </a:moveTo>
                  <a:lnTo>
                    <a:pt x="0" y="87"/>
                  </a:lnTo>
                  <a:lnTo>
                    <a:pt x="97" y="87"/>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13" name="Freeform 379"/>
            <p:cNvSpPr>
              <a:spLocks/>
            </p:cNvSpPr>
            <p:nvPr/>
          </p:nvSpPr>
          <p:spPr bwMode="auto">
            <a:xfrm>
              <a:off x="2764" y="3424"/>
              <a:ext cx="97" cy="86"/>
            </a:xfrm>
            <a:custGeom>
              <a:avLst/>
              <a:gdLst>
                <a:gd name="T0" fmla="*/ 46 w 97"/>
                <a:gd name="T1" fmla="*/ 0 h 86"/>
                <a:gd name="T2" fmla="*/ 0 w 97"/>
                <a:gd name="T3" fmla="*/ 86 h 86"/>
                <a:gd name="T4" fmla="*/ 97 w 97"/>
                <a:gd name="T5" fmla="*/ 86 h 86"/>
                <a:gd name="T6" fmla="*/ 46 w 97"/>
                <a:gd name="T7" fmla="*/ 0 h 86"/>
              </a:gdLst>
              <a:ahLst/>
              <a:cxnLst>
                <a:cxn ang="0">
                  <a:pos x="T0" y="T1"/>
                </a:cxn>
                <a:cxn ang="0">
                  <a:pos x="T2" y="T3"/>
                </a:cxn>
                <a:cxn ang="0">
                  <a:pos x="T4" y="T5"/>
                </a:cxn>
                <a:cxn ang="0">
                  <a:pos x="T6" y="T7"/>
                </a:cxn>
              </a:cxnLst>
              <a:rect l="0" t="0" r="r" b="b"/>
              <a:pathLst>
                <a:path w="97" h="86">
                  <a:moveTo>
                    <a:pt x="46" y="0"/>
                  </a:moveTo>
                  <a:lnTo>
                    <a:pt x="0" y="86"/>
                  </a:lnTo>
                  <a:lnTo>
                    <a:pt x="97" y="86"/>
                  </a:lnTo>
                  <a:lnTo>
                    <a:pt x="4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14" name="Freeform 380"/>
            <p:cNvSpPr>
              <a:spLocks/>
            </p:cNvSpPr>
            <p:nvPr/>
          </p:nvSpPr>
          <p:spPr bwMode="auto">
            <a:xfrm>
              <a:off x="2825" y="3280"/>
              <a:ext cx="101" cy="82"/>
            </a:xfrm>
            <a:custGeom>
              <a:avLst/>
              <a:gdLst>
                <a:gd name="T0" fmla="*/ 50 w 101"/>
                <a:gd name="T1" fmla="*/ 0 h 82"/>
                <a:gd name="T2" fmla="*/ 0 w 101"/>
                <a:gd name="T3" fmla="*/ 82 h 82"/>
                <a:gd name="T4" fmla="*/ 101 w 101"/>
                <a:gd name="T5" fmla="*/ 82 h 82"/>
                <a:gd name="T6" fmla="*/ 50 w 101"/>
                <a:gd name="T7" fmla="*/ 0 h 82"/>
              </a:gdLst>
              <a:ahLst/>
              <a:cxnLst>
                <a:cxn ang="0">
                  <a:pos x="T0" y="T1"/>
                </a:cxn>
                <a:cxn ang="0">
                  <a:pos x="T2" y="T3"/>
                </a:cxn>
                <a:cxn ang="0">
                  <a:pos x="T4" y="T5"/>
                </a:cxn>
                <a:cxn ang="0">
                  <a:pos x="T6" y="T7"/>
                </a:cxn>
              </a:cxnLst>
              <a:rect l="0" t="0" r="r" b="b"/>
              <a:pathLst>
                <a:path w="101" h="82">
                  <a:moveTo>
                    <a:pt x="50" y="0"/>
                  </a:moveTo>
                  <a:lnTo>
                    <a:pt x="0" y="82"/>
                  </a:lnTo>
                  <a:lnTo>
                    <a:pt x="101" y="82"/>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15" name="Freeform 381"/>
            <p:cNvSpPr>
              <a:spLocks/>
            </p:cNvSpPr>
            <p:nvPr/>
          </p:nvSpPr>
          <p:spPr bwMode="auto">
            <a:xfrm>
              <a:off x="2886" y="3215"/>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16" name="Freeform 382"/>
            <p:cNvSpPr>
              <a:spLocks/>
            </p:cNvSpPr>
            <p:nvPr/>
          </p:nvSpPr>
          <p:spPr bwMode="auto">
            <a:xfrm>
              <a:off x="2944" y="3431"/>
              <a:ext cx="97" cy="86"/>
            </a:xfrm>
            <a:custGeom>
              <a:avLst/>
              <a:gdLst>
                <a:gd name="T0" fmla="*/ 50 w 97"/>
                <a:gd name="T1" fmla="*/ 0 h 86"/>
                <a:gd name="T2" fmla="*/ 0 w 97"/>
                <a:gd name="T3" fmla="*/ 86 h 86"/>
                <a:gd name="T4" fmla="*/ 97 w 97"/>
                <a:gd name="T5" fmla="*/ 86 h 86"/>
                <a:gd name="T6" fmla="*/ 50 w 97"/>
                <a:gd name="T7" fmla="*/ 0 h 86"/>
              </a:gdLst>
              <a:ahLst/>
              <a:cxnLst>
                <a:cxn ang="0">
                  <a:pos x="T0" y="T1"/>
                </a:cxn>
                <a:cxn ang="0">
                  <a:pos x="T2" y="T3"/>
                </a:cxn>
                <a:cxn ang="0">
                  <a:pos x="T4" y="T5"/>
                </a:cxn>
                <a:cxn ang="0">
                  <a:pos x="T6" y="T7"/>
                </a:cxn>
              </a:cxnLst>
              <a:rect l="0" t="0" r="r" b="b"/>
              <a:pathLst>
                <a:path w="97" h="86">
                  <a:moveTo>
                    <a:pt x="50" y="0"/>
                  </a:moveTo>
                  <a:lnTo>
                    <a:pt x="0" y="86"/>
                  </a:lnTo>
                  <a:lnTo>
                    <a:pt x="97"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17" name="Freeform 383"/>
            <p:cNvSpPr>
              <a:spLocks/>
            </p:cNvSpPr>
            <p:nvPr/>
          </p:nvSpPr>
          <p:spPr bwMode="auto">
            <a:xfrm>
              <a:off x="2987" y="3377"/>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18" name="Freeform 384"/>
            <p:cNvSpPr>
              <a:spLocks/>
            </p:cNvSpPr>
            <p:nvPr/>
          </p:nvSpPr>
          <p:spPr bwMode="auto">
            <a:xfrm>
              <a:off x="3037" y="3510"/>
              <a:ext cx="97" cy="86"/>
            </a:xfrm>
            <a:custGeom>
              <a:avLst/>
              <a:gdLst>
                <a:gd name="T0" fmla="*/ 51 w 97"/>
                <a:gd name="T1" fmla="*/ 0 h 86"/>
                <a:gd name="T2" fmla="*/ 0 w 97"/>
                <a:gd name="T3" fmla="*/ 86 h 86"/>
                <a:gd name="T4" fmla="*/ 97 w 97"/>
                <a:gd name="T5" fmla="*/ 86 h 86"/>
                <a:gd name="T6" fmla="*/ 51 w 97"/>
                <a:gd name="T7" fmla="*/ 0 h 86"/>
              </a:gdLst>
              <a:ahLst/>
              <a:cxnLst>
                <a:cxn ang="0">
                  <a:pos x="T0" y="T1"/>
                </a:cxn>
                <a:cxn ang="0">
                  <a:pos x="T2" y="T3"/>
                </a:cxn>
                <a:cxn ang="0">
                  <a:pos x="T4" y="T5"/>
                </a:cxn>
                <a:cxn ang="0">
                  <a:pos x="T6" y="T7"/>
                </a:cxn>
              </a:cxnLst>
              <a:rect l="0" t="0" r="r" b="b"/>
              <a:pathLst>
                <a:path w="97" h="86">
                  <a:moveTo>
                    <a:pt x="51" y="0"/>
                  </a:moveTo>
                  <a:lnTo>
                    <a:pt x="0" y="86"/>
                  </a:lnTo>
                  <a:lnTo>
                    <a:pt x="97" y="86"/>
                  </a:lnTo>
                  <a:lnTo>
                    <a:pt x="5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19" name="Freeform 385"/>
            <p:cNvSpPr>
              <a:spLocks/>
            </p:cNvSpPr>
            <p:nvPr/>
          </p:nvSpPr>
          <p:spPr bwMode="auto">
            <a:xfrm>
              <a:off x="3077" y="3409"/>
              <a:ext cx="97" cy="87"/>
            </a:xfrm>
            <a:custGeom>
              <a:avLst/>
              <a:gdLst>
                <a:gd name="T0" fmla="*/ 47 w 97"/>
                <a:gd name="T1" fmla="*/ 0 h 87"/>
                <a:gd name="T2" fmla="*/ 0 w 97"/>
                <a:gd name="T3" fmla="*/ 87 h 87"/>
                <a:gd name="T4" fmla="*/ 97 w 97"/>
                <a:gd name="T5" fmla="*/ 87 h 87"/>
                <a:gd name="T6" fmla="*/ 47 w 97"/>
                <a:gd name="T7" fmla="*/ 0 h 87"/>
              </a:gdLst>
              <a:ahLst/>
              <a:cxnLst>
                <a:cxn ang="0">
                  <a:pos x="T0" y="T1"/>
                </a:cxn>
                <a:cxn ang="0">
                  <a:pos x="T2" y="T3"/>
                </a:cxn>
                <a:cxn ang="0">
                  <a:pos x="T4" y="T5"/>
                </a:cxn>
                <a:cxn ang="0">
                  <a:pos x="T6" y="T7"/>
                </a:cxn>
              </a:cxnLst>
              <a:rect l="0" t="0" r="r" b="b"/>
              <a:pathLst>
                <a:path w="97" h="87">
                  <a:moveTo>
                    <a:pt x="47" y="0"/>
                  </a:moveTo>
                  <a:lnTo>
                    <a:pt x="0" y="87"/>
                  </a:lnTo>
                  <a:lnTo>
                    <a:pt x="97" y="87"/>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20" name="Freeform 386"/>
            <p:cNvSpPr>
              <a:spLocks/>
            </p:cNvSpPr>
            <p:nvPr/>
          </p:nvSpPr>
          <p:spPr bwMode="auto">
            <a:xfrm>
              <a:off x="3113" y="3488"/>
              <a:ext cx="101" cy="83"/>
            </a:xfrm>
            <a:custGeom>
              <a:avLst/>
              <a:gdLst>
                <a:gd name="T0" fmla="*/ 50 w 101"/>
                <a:gd name="T1" fmla="*/ 0 h 83"/>
                <a:gd name="T2" fmla="*/ 0 w 101"/>
                <a:gd name="T3" fmla="*/ 83 h 83"/>
                <a:gd name="T4" fmla="*/ 101 w 101"/>
                <a:gd name="T5" fmla="*/ 83 h 83"/>
                <a:gd name="T6" fmla="*/ 50 w 101"/>
                <a:gd name="T7" fmla="*/ 0 h 83"/>
              </a:gdLst>
              <a:ahLst/>
              <a:cxnLst>
                <a:cxn ang="0">
                  <a:pos x="T0" y="T1"/>
                </a:cxn>
                <a:cxn ang="0">
                  <a:pos x="T2" y="T3"/>
                </a:cxn>
                <a:cxn ang="0">
                  <a:pos x="T4" y="T5"/>
                </a:cxn>
                <a:cxn ang="0">
                  <a:pos x="T6" y="T7"/>
                </a:cxn>
              </a:cxnLst>
              <a:rect l="0" t="0" r="r" b="b"/>
              <a:pathLst>
                <a:path w="101" h="83">
                  <a:moveTo>
                    <a:pt x="50" y="0"/>
                  </a:moveTo>
                  <a:lnTo>
                    <a:pt x="0" y="83"/>
                  </a:lnTo>
                  <a:lnTo>
                    <a:pt x="101" y="83"/>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21" name="Freeform 387"/>
            <p:cNvSpPr>
              <a:spLocks/>
            </p:cNvSpPr>
            <p:nvPr/>
          </p:nvSpPr>
          <p:spPr bwMode="auto">
            <a:xfrm>
              <a:off x="3156" y="3334"/>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22" name="Freeform 388"/>
            <p:cNvSpPr>
              <a:spLocks/>
            </p:cNvSpPr>
            <p:nvPr/>
          </p:nvSpPr>
          <p:spPr bwMode="auto">
            <a:xfrm>
              <a:off x="3192" y="3344"/>
              <a:ext cx="97" cy="87"/>
            </a:xfrm>
            <a:custGeom>
              <a:avLst/>
              <a:gdLst>
                <a:gd name="T0" fmla="*/ 50 w 97"/>
                <a:gd name="T1" fmla="*/ 0 h 87"/>
                <a:gd name="T2" fmla="*/ 0 w 97"/>
                <a:gd name="T3" fmla="*/ 87 h 87"/>
                <a:gd name="T4" fmla="*/ 97 w 97"/>
                <a:gd name="T5" fmla="*/ 87 h 87"/>
                <a:gd name="T6" fmla="*/ 50 w 97"/>
                <a:gd name="T7" fmla="*/ 0 h 87"/>
              </a:gdLst>
              <a:ahLst/>
              <a:cxnLst>
                <a:cxn ang="0">
                  <a:pos x="T0" y="T1"/>
                </a:cxn>
                <a:cxn ang="0">
                  <a:pos x="T2" y="T3"/>
                </a:cxn>
                <a:cxn ang="0">
                  <a:pos x="T4" y="T5"/>
                </a:cxn>
                <a:cxn ang="0">
                  <a:pos x="T6" y="T7"/>
                </a:cxn>
              </a:cxnLst>
              <a:rect l="0" t="0" r="r" b="b"/>
              <a:pathLst>
                <a:path w="97" h="87">
                  <a:moveTo>
                    <a:pt x="50" y="0"/>
                  </a:moveTo>
                  <a:lnTo>
                    <a:pt x="0" y="87"/>
                  </a:lnTo>
                  <a:lnTo>
                    <a:pt x="97" y="87"/>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23" name="Freeform 389"/>
            <p:cNvSpPr>
              <a:spLocks/>
            </p:cNvSpPr>
            <p:nvPr/>
          </p:nvSpPr>
          <p:spPr bwMode="auto">
            <a:xfrm>
              <a:off x="3228" y="3262"/>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24" name="Freeform 390"/>
            <p:cNvSpPr>
              <a:spLocks/>
            </p:cNvSpPr>
            <p:nvPr/>
          </p:nvSpPr>
          <p:spPr bwMode="auto">
            <a:xfrm>
              <a:off x="3264" y="3395"/>
              <a:ext cx="101" cy="83"/>
            </a:xfrm>
            <a:custGeom>
              <a:avLst/>
              <a:gdLst>
                <a:gd name="T0" fmla="*/ 50 w 101"/>
                <a:gd name="T1" fmla="*/ 0 h 83"/>
                <a:gd name="T2" fmla="*/ 0 w 101"/>
                <a:gd name="T3" fmla="*/ 83 h 83"/>
                <a:gd name="T4" fmla="*/ 101 w 101"/>
                <a:gd name="T5" fmla="*/ 83 h 83"/>
                <a:gd name="T6" fmla="*/ 50 w 101"/>
                <a:gd name="T7" fmla="*/ 0 h 83"/>
              </a:gdLst>
              <a:ahLst/>
              <a:cxnLst>
                <a:cxn ang="0">
                  <a:pos x="T0" y="T1"/>
                </a:cxn>
                <a:cxn ang="0">
                  <a:pos x="T2" y="T3"/>
                </a:cxn>
                <a:cxn ang="0">
                  <a:pos x="T4" y="T5"/>
                </a:cxn>
                <a:cxn ang="0">
                  <a:pos x="T6" y="T7"/>
                </a:cxn>
              </a:cxnLst>
              <a:rect l="0" t="0" r="r" b="b"/>
              <a:pathLst>
                <a:path w="101" h="83">
                  <a:moveTo>
                    <a:pt x="50" y="0"/>
                  </a:moveTo>
                  <a:lnTo>
                    <a:pt x="0" y="83"/>
                  </a:lnTo>
                  <a:lnTo>
                    <a:pt x="101" y="83"/>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25" name="Freeform 391"/>
            <p:cNvSpPr>
              <a:spLocks/>
            </p:cNvSpPr>
            <p:nvPr/>
          </p:nvSpPr>
          <p:spPr bwMode="auto">
            <a:xfrm>
              <a:off x="3300" y="3395"/>
              <a:ext cx="97" cy="83"/>
            </a:xfrm>
            <a:custGeom>
              <a:avLst/>
              <a:gdLst>
                <a:gd name="T0" fmla="*/ 47 w 97"/>
                <a:gd name="T1" fmla="*/ 0 h 83"/>
                <a:gd name="T2" fmla="*/ 0 w 97"/>
                <a:gd name="T3" fmla="*/ 83 h 83"/>
                <a:gd name="T4" fmla="*/ 97 w 97"/>
                <a:gd name="T5" fmla="*/ 83 h 83"/>
                <a:gd name="T6" fmla="*/ 47 w 97"/>
                <a:gd name="T7" fmla="*/ 0 h 83"/>
              </a:gdLst>
              <a:ahLst/>
              <a:cxnLst>
                <a:cxn ang="0">
                  <a:pos x="T0" y="T1"/>
                </a:cxn>
                <a:cxn ang="0">
                  <a:pos x="T2" y="T3"/>
                </a:cxn>
                <a:cxn ang="0">
                  <a:pos x="T4" y="T5"/>
                </a:cxn>
                <a:cxn ang="0">
                  <a:pos x="T6" y="T7"/>
                </a:cxn>
              </a:cxnLst>
              <a:rect l="0" t="0" r="r" b="b"/>
              <a:pathLst>
                <a:path w="97" h="83">
                  <a:moveTo>
                    <a:pt x="47" y="0"/>
                  </a:moveTo>
                  <a:lnTo>
                    <a:pt x="0" y="83"/>
                  </a:lnTo>
                  <a:lnTo>
                    <a:pt x="97" y="83"/>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26" name="Freeform 392"/>
            <p:cNvSpPr>
              <a:spLocks/>
            </p:cNvSpPr>
            <p:nvPr/>
          </p:nvSpPr>
          <p:spPr bwMode="auto">
            <a:xfrm>
              <a:off x="3336" y="3348"/>
              <a:ext cx="101" cy="83"/>
            </a:xfrm>
            <a:custGeom>
              <a:avLst/>
              <a:gdLst>
                <a:gd name="T0" fmla="*/ 50 w 101"/>
                <a:gd name="T1" fmla="*/ 0 h 83"/>
                <a:gd name="T2" fmla="*/ 0 w 101"/>
                <a:gd name="T3" fmla="*/ 83 h 83"/>
                <a:gd name="T4" fmla="*/ 101 w 101"/>
                <a:gd name="T5" fmla="*/ 83 h 83"/>
                <a:gd name="T6" fmla="*/ 50 w 101"/>
                <a:gd name="T7" fmla="*/ 0 h 83"/>
              </a:gdLst>
              <a:ahLst/>
              <a:cxnLst>
                <a:cxn ang="0">
                  <a:pos x="T0" y="T1"/>
                </a:cxn>
                <a:cxn ang="0">
                  <a:pos x="T2" y="T3"/>
                </a:cxn>
                <a:cxn ang="0">
                  <a:pos x="T4" y="T5"/>
                </a:cxn>
                <a:cxn ang="0">
                  <a:pos x="T6" y="T7"/>
                </a:cxn>
              </a:cxnLst>
              <a:rect l="0" t="0" r="r" b="b"/>
              <a:pathLst>
                <a:path w="101" h="83">
                  <a:moveTo>
                    <a:pt x="50" y="0"/>
                  </a:moveTo>
                  <a:lnTo>
                    <a:pt x="0" y="83"/>
                  </a:lnTo>
                  <a:lnTo>
                    <a:pt x="101" y="83"/>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27" name="Freeform 393"/>
            <p:cNvSpPr>
              <a:spLocks/>
            </p:cNvSpPr>
            <p:nvPr/>
          </p:nvSpPr>
          <p:spPr bwMode="auto">
            <a:xfrm>
              <a:off x="3372" y="3395"/>
              <a:ext cx="97" cy="86"/>
            </a:xfrm>
            <a:custGeom>
              <a:avLst/>
              <a:gdLst>
                <a:gd name="T0" fmla="*/ 50 w 97"/>
                <a:gd name="T1" fmla="*/ 0 h 86"/>
                <a:gd name="T2" fmla="*/ 0 w 97"/>
                <a:gd name="T3" fmla="*/ 86 h 86"/>
                <a:gd name="T4" fmla="*/ 97 w 97"/>
                <a:gd name="T5" fmla="*/ 86 h 86"/>
                <a:gd name="T6" fmla="*/ 50 w 97"/>
                <a:gd name="T7" fmla="*/ 0 h 86"/>
              </a:gdLst>
              <a:ahLst/>
              <a:cxnLst>
                <a:cxn ang="0">
                  <a:pos x="T0" y="T1"/>
                </a:cxn>
                <a:cxn ang="0">
                  <a:pos x="T2" y="T3"/>
                </a:cxn>
                <a:cxn ang="0">
                  <a:pos x="T4" y="T5"/>
                </a:cxn>
                <a:cxn ang="0">
                  <a:pos x="T6" y="T7"/>
                </a:cxn>
              </a:cxnLst>
              <a:rect l="0" t="0" r="r" b="b"/>
              <a:pathLst>
                <a:path w="97" h="86">
                  <a:moveTo>
                    <a:pt x="50" y="0"/>
                  </a:moveTo>
                  <a:lnTo>
                    <a:pt x="0" y="86"/>
                  </a:lnTo>
                  <a:lnTo>
                    <a:pt x="97"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28" name="Freeform 394"/>
            <p:cNvSpPr>
              <a:spLocks/>
            </p:cNvSpPr>
            <p:nvPr/>
          </p:nvSpPr>
          <p:spPr bwMode="auto">
            <a:xfrm>
              <a:off x="3404" y="3305"/>
              <a:ext cx="101" cy="86"/>
            </a:xfrm>
            <a:custGeom>
              <a:avLst/>
              <a:gdLst>
                <a:gd name="T0" fmla="*/ 51 w 101"/>
                <a:gd name="T1" fmla="*/ 0 h 86"/>
                <a:gd name="T2" fmla="*/ 0 w 101"/>
                <a:gd name="T3" fmla="*/ 86 h 86"/>
                <a:gd name="T4" fmla="*/ 101 w 101"/>
                <a:gd name="T5" fmla="*/ 86 h 86"/>
                <a:gd name="T6" fmla="*/ 51 w 101"/>
                <a:gd name="T7" fmla="*/ 0 h 86"/>
              </a:gdLst>
              <a:ahLst/>
              <a:cxnLst>
                <a:cxn ang="0">
                  <a:pos x="T0" y="T1"/>
                </a:cxn>
                <a:cxn ang="0">
                  <a:pos x="T2" y="T3"/>
                </a:cxn>
                <a:cxn ang="0">
                  <a:pos x="T4" y="T5"/>
                </a:cxn>
                <a:cxn ang="0">
                  <a:pos x="T6" y="T7"/>
                </a:cxn>
              </a:cxnLst>
              <a:rect l="0" t="0" r="r" b="b"/>
              <a:pathLst>
                <a:path w="101" h="86">
                  <a:moveTo>
                    <a:pt x="51" y="0"/>
                  </a:moveTo>
                  <a:lnTo>
                    <a:pt x="0" y="86"/>
                  </a:lnTo>
                  <a:lnTo>
                    <a:pt x="101" y="86"/>
                  </a:lnTo>
                  <a:lnTo>
                    <a:pt x="5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29" name="Freeform 395"/>
            <p:cNvSpPr>
              <a:spLocks/>
            </p:cNvSpPr>
            <p:nvPr/>
          </p:nvSpPr>
          <p:spPr bwMode="auto">
            <a:xfrm>
              <a:off x="3440" y="3190"/>
              <a:ext cx="98" cy="86"/>
            </a:xfrm>
            <a:custGeom>
              <a:avLst/>
              <a:gdLst>
                <a:gd name="T0" fmla="*/ 51 w 98"/>
                <a:gd name="T1" fmla="*/ 0 h 86"/>
                <a:gd name="T2" fmla="*/ 0 w 98"/>
                <a:gd name="T3" fmla="*/ 86 h 86"/>
                <a:gd name="T4" fmla="*/ 98 w 98"/>
                <a:gd name="T5" fmla="*/ 86 h 86"/>
                <a:gd name="T6" fmla="*/ 51 w 98"/>
                <a:gd name="T7" fmla="*/ 0 h 86"/>
              </a:gdLst>
              <a:ahLst/>
              <a:cxnLst>
                <a:cxn ang="0">
                  <a:pos x="T0" y="T1"/>
                </a:cxn>
                <a:cxn ang="0">
                  <a:pos x="T2" y="T3"/>
                </a:cxn>
                <a:cxn ang="0">
                  <a:pos x="T4" y="T5"/>
                </a:cxn>
                <a:cxn ang="0">
                  <a:pos x="T6" y="T7"/>
                </a:cxn>
              </a:cxnLst>
              <a:rect l="0" t="0" r="r" b="b"/>
              <a:pathLst>
                <a:path w="98" h="86">
                  <a:moveTo>
                    <a:pt x="51" y="0"/>
                  </a:moveTo>
                  <a:lnTo>
                    <a:pt x="0" y="86"/>
                  </a:lnTo>
                  <a:lnTo>
                    <a:pt x="98" y="86"/>
                  </a:lnTo>
                  <a:lnTo>
                    <a:pt x="5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30" name="Freeform 396"/>
            <p:cNvSpPr>
              <a:spLocks/>
            </p:cNvSpPr>
            <p:nvPr/>
          </p:nvSpPr>
          <p:spPr bwMode="auto">
            <a:xfrm>
              <a:off x="3480" y="3553"/>
              <a:ext cx="101" cy="87"/>
            </a:xfrm>
            <a:custGeom>
              <a:avLst/>
              <a:gdLst>
                <a:gd name="T0" fmla="*/ 50 w 101"/>
                <a:gd name="T1" fmla="*/ 0 h 87"/>
                <a:gd name="T2" fmla="*/ 0 w 101"/>
                <a:gd name="T3" fmla="*/ 87 h 87"/>
                <a:gd name="T4" fmla="*/ 101 w 101"/>
                <a:gd name="T5" fmla="*/ 87 h 87"/>
                <a:gd name="T6" fmla="*/ 50 w 101"/>
                <a:gd name="T7" fmla="*/ 0 h 87"/>
              </a:gdLst>
              <a:ahLst/>
              <a:cxnLst>
                <a:cxn ang="0">
                  <a:pos x="T0" y="T1"/>
                </a:cxn>
                <a:cxn ang="0">
                  <a:pos x="T2" y="T3"/>
                </a:cxn>
                <a:cxn ang="0">
                  <a:pos x="T4" y="T5"/>
                </a:cxn>
                <a:cxn ang="0">
                  <a:pos x="T6" y="T7"/>
                </a:cxn>
              </a:cxnLst>
              <a:rect l="0" t="0" r="r" b="b"/>
              <a:pathLst>
                <a:path w="101" h="87">
                  <a:moveTo>
                    <a:pt x="50" y="0"/>
                  </a:moveTo>
                  <a:lnTo>
                    <a:pt x="0" y="87"/>
                  </a:lnTo>
                  <a:lnTo>
                    <a:pt x="101" y="87"/>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31" name="Freeform 397"/>
            <p:cNvSpPr>
              <a:spLocks/>
            </p:cNvSpPr>
            <p:nvPr/>
          </p:nvSpPr>
          <p:spPr bwMode="auto">
            <a:xfrm>
              <a:off x="3516" y="3395"/>
              <a:ext cx="101" cy="83"/>
            </a:xfrm>
            <a:custGeom>
              <a:avLst/>
              <a:gdLst>
                <a:gd name="T0" fmla="*/ 50 w 101"/>
                <a:gd name="T1" fmla="*/ 0 h 83"/>
                <a:gd name="T2" fmla="*/ 0 w 101"/>
                <a:gd name="T3" fmla="*/ 83 h 83"/>
                <a:gd name="T4" fmla="*/ 101 w 101"/>
                <a:gd name="T5" fmla="*/ 83 h 83"/>
                <a:gd name="T6" fmla="*/ 50 w 101"/>
                <a:gd name="T7" fmla="*/ 0 h 83"/>
              </a:gdLst>
              <a:ahLst/>
              <a:cxnLst>
                <a:cxn ang="0">
                  <a:pos x="T0" y="T1"/>
                </a:cxn>
                <a:cxn ang="0">
                  <a:pos x="T2" y="T3"/>
                </a:cxn>
                <a:cxn ang="0">
                  <a:pos x="T4" y="T5"/>
                </a:cxn>
                <a:cxn ang="0">
                  <a:pos x="T6" y="T7"/>
                </a:cxn>
              </a:cxnLst>
              <a:rect l="0" t="0" r="r" b="b"/>
              <a:pathLst>
                <a:path w="101" h="83">
                  <a:moveTo>
                    <a:pt x="50" y="0"/>
                  </a:moveTo>
                  <a:lnTo>
                    <a:pt x="0" y="83"/>
                  </a:lnTo>
                  <a:lnTo>
                    <a:pt x="101" y="83"/>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32" name="Freeform 398"/>
            <p:cNvSpPr>
              <a:spLocks/>
            </p:cNvSpPr>
            <p:nvPr/>
          </p:nvSpPr>
          <p:spPr bwMode="auto">
            <a:xfrm>
              <a:off x="3548" y="3276"/>
              <a:ext cx="101" cy="86"/>
            </a:xfrm>
            <a:custGeom>
              <a:avLst/>
              <a:gdLst>
                <a:gd name="T0" fmla="*/ 51 w 101"/>
                <a:gd name="T1" fmla="*/ 0 h 86"/>
                <a:gd name="T2" fmla="*/ 0 w 101"/>
                <a:gd name="T3" fmla="*/ 86 h 86"/>
                <a:gd name="T4" fmla="*/ 101 w 101"/>
                <a:gd name="T5" fmla="*/ 86 h 86"/>
                <a:gd name="T6" fmla="*/ 51 w 101"/>
                <a:gd name="T7" fmla="*/ 0 h 86"/>
              </a:gdLst>
              <a:ahLst/>
              <a:cxnLst>
                <a:cxn ang="0">
                  <a:pos x="T0" y="T1"/>
                </a:cxn>
                <a:cxn ang="0">
                  <a:pos x="T2" y="T3"/>
                </a:cxn>
                <a:cxn ang="0">
                  <a:pos x="T4" y="T5"/>
                </a:cxn>
                <a:cxn ang="0">
                  <a:pos x="T6" y="T7"/>
                </a:cxn>
              </a:cxnLst>
              <a:rect l="0" t="0" r="r" b="b"/>
              <a:pathLst>
                <a:path w="101" h="86">
                  <a:moveTo>
                    <a:pt x="51" y="0"/>
                  </a:moveTo>
                  <a:lnTo>
                    <a:pt x="0" y="86"/>
                  </a:lnTo>
                  <a:lnTo>
                    <a:pt x="101" y="86"/>
                  </a:lnTo>
                  <a:lnTo>
                    <a:pt x="5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33" name="Freeform 399"/>
            <p:cNvSpPr>
              <a:spLocks/>
            </p:cNvSpPr>
            <p:nvPr/>
          </p:nvSpPr>
          <p:spPr bwMode="auto">
            <a:xfrm>
              <a:off x="3588" y="3276"/>
              <a:ext cx="101" cy="83"/>
            </a:xfrm>
            <a:custGeom>
              <a:avLst/>
              <a:gdLst>
                <a:gd name="T0" fmla="*/ 50 w 101"/>
                <a:gd name="T1" fmla="*/ 0 h 83"/>
                <a:gd name="T2" fmla="*/ 0 w 101"/>
                <a:gd name="T3" fmla="*/ 83 h 83"/>
                <a:gd name="T4" fmla="*/ 101 w 101"/>
                <a:gd name="T5" fmla="*/ 83 h 83"/>
                <a:gd name="T6" fmla="*/ 50 w 101"/>
                <a:gd name="T7" fmla="*/ 0 h 83"/>
              </a:gdLst>
              <a:ahLst/>
              <a:cxnLst>
                <a:cxn ang="0">
                  <a:pos x="T0" y="T1"/>
                </a:cxn>
                <a:cxn ang="0">
                  <a:pos x="T2" y="T3"/>
                </a:cxn>
                <a:cxn ang="0">
                  <a:pos x="T4" y="T5"/>
                </a:cxn>
                <a:cxn ang="0">
                  <a:pos x="T6" y="T7"/>
                </a:cxn>
              </a:cxnLst>
              <a:rect l="0" t="0" r="r" b="b"/>
              <a:pathLst>
                <a:path w="101" h="83">
                  <a:moveTo>
                    <a:pt x="50" y="0"/>
                  </a:moveTo>
                  <a:lnTo>
                    <a:pt x="0" y="83"/>
                  </a:lnTo>
                  <a:lnTo>
                    <a:pt x="101" y="83"/>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34" name="Freeform 400"/>
            <p:cNvSpPr>
              <a:spLocks/>
            </p:cNvSpPr>
            <p:nvPr/>
          </p:nvSpPr>
          <p:spPr bwMode="auto">
            <a:xfrm>
              <a:off x="3635" y="3398"/>
              <a:ext cx="101" cy="87"/>
            </a:xfrm>
            <a:custGeom>
              <a:avLst/>
              <a:gdLst>
                <a:gd name="T0" fmla="*/ 50 w 101"/>
                <a:gd name="T1" fmla="*/ 0 h 87"/>
                <a:gd name="T2" fmla="*/ 0 w 101"/>
                <a:gd name="T3" fmla="*/ 87 h 87"/>
                <a:gd name="T4" fmla="*/ 101 w 101"/>
                <a:gd name="T5" fmla="*/ 87 h 87"/>
                <a:gd name="T6" fmla="*/ 50 w 101"/>
                <a:gd name="T7" fmla="*/ 0 h 87"/>
              </a:gdLst>
              <a:ahLst/>
              <a:cxnLst>
                <a:cxn ang="0">
                  <a:pos x="T0" y="T1"/>
                </a:cxn>
                <a:cxn ang="0">
                  <a:pos x="T2" y="T3"/>
                </a:cxn>
                <a:cxn ang="0">
                  <a:pos x="T4" y="T5"/>
                </a:cxn>
                <a:cxn ang="0">
                  <a:pos x="T6" y="T7"/>
                </a:cxn>
              </a:cxnLst>
              <a:rect l="0" t="0" r="r" b="b"/>
              <a:pathLst>
                <a:path w="101" h="87">
                  <a:moveTo>
                    <a:pt x="50" y="0"/>
                  </a:moveTo>
                  <a:lnTo>
                    <a:pt x="0" y="87"/>
                  </a:lnTo>
                  <a:lnTo>
                    <a:pt x="101" y="87"/>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35" name="Freeform 401"/>
            <p:cNvSpPr>
              <a:spLocks/>
            </p:cNvSpPr>
            <p:nvPr/>
          </p:nvSpPr>
          <p:spPr bwMode="auto">
            <a:xfrm>
              <a:off x="3678" y="3182"/>
              <a:ext cx="97" cy="87"/>
            </a:xfrm>
            <a:custGeom>
              <a:avLst/>
              <a:gdLst>
                <a:gd name="T0" fmla="*/ 47 w 97"/>
                <a:gd name="T1" fmla="*/ 0 h 87"/>
                <a:gd name="T2" fmla="*/ 0 w 97"/>
                <a:gd name="T3" fmla="*/ 87 h 87"/>
                <a:gd name="T4" fmla="*/ 97 w 97"/>
                <a:gd name="T5" fmla="*/ 87 h 87"/>
                <a:gd name="T6" fmla="*/ 47 w 97"/>
                <a:gd name="T7" fmla="*/ 0 h 87"/>
              </a:gdLst>
              <a:ahLst/>
              <a:cxnLst>
                <a:cxn ang="0">
                  <a:pos x="T0" y="T1"/>
                </a:cxn>
                <a:cxn ang="0">
                  <a:pos x="T2" y="T3"/>
                </a:cxn>
                <a:cxn ang="0">
                  <a:pos x="T4" y="T5"/>
                </a:cxn>
                <a:cxn ang="0">
                  <a:pos x="T6" y="T7"/>
                </a:cxn>
              </a:cxnLst>
              <a:rect l="0" t="0" r="r" b="b"/>
              <a:pathLst>
                <a:path w="97" h="87">
                  <a:moveTo>
                    <a:pt x="47" y="0"/>
                  </a:moveTo>
                  <a:lnTo>
                    <a:pt x="0" y="87"/>
                  </a:lnTo>
                  <a:lnTo>
                    <a:pt x="97" y="87"/>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36" name="Freeform 402"/>
            <p:cNvSpPr>
              <a:spLocks/>
            </p:cNvSpPr>
            <p:nvPr/>
          </p:nvSpPr>
          <p:spPr bwMode="auto">
            <a:xfrm>
              <a:off x="3714" y="3110"/>
              <a:ext cx="101" cy="87"/>
            </a:xfrm>
            <a:custGeom>
              <a:avLst/>
              <a:gdLst>
                <a:gd name="T0" fmla="*/ 50 w 101"/>
                <a:gd name="T1" fmla="*/ 0 h 87"/>
                <a:gd name="T2" fmla="*/ 0 w 101"/>
                <a:gd name="T3" fmla="*/ 87 h 87"/>
                <a:gd name="T4" fmla="*/ 101 w 101"/>
                <a:gd name="T5" fmla="*/ 87 h 87"/>
                <a:gd name="T6" fmla="*/ 50 w 101"/>
                <a:gd name="T7" fmla="*/ 0 h 87"/>
              </a:gdLst>
              <a:ahLst/>
              <a:cxnLst>
                <a:cxn ang="0">
                  <a:pos x="T0" y="T1"/>
                </a:cxn>
                <a:cxn ang="0">
                  <a:pos x="T2" y="T3"/>
                </a:cxn>
                <a:cxn ang="0">
                  <a:pos x="T4" y="T5"/>
                </a:cxn>
                <a:cxn ang="0">
                  <a:pos x="T6" y="T7"/>
                </a:cxn>
              </a:cxnLst>
              <a:rect l="0" t="0" r="r" b="b"/>
              <a:pathLst>
                <a:path w="101" h="87">
                  <a:moveTo>
                    <a:pt x="50" y="0"/>
                  </a:moveTo>
                  <a:lnTo>
                    <a:pt x="0" y="87"/>
                  </a:lnTo>
                  <a:lnTo>
                    <a:pt x="101" y="87"/>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37" name="Freeform 403"/>
            <p:cNvSpPr>
              <a:spLocks/>
            </p:cNvSpPr>
            <p:nvPr/>
          </p:nvSpPr>
          <p:spPr bwMode="auto">
            <a:xfrm>
              <a:off x="3764" y="3020"/>
              <a:ext cx="98" cy="87"/>
            </a:xfrm>
            <a:custGeom>
              <a:avLst/>
              <a:gdLst>
                <a:gd name="T0" fmla="*/ 47 w 98"/>
                <a:gd name="T1" fmla="*/ 0 h 87"/>
                <a:gd name="T2" fmla="*/ 0 w 98"/>
                <a:gd name="T3" fmla="*/ 87 h 87"/>
                <a:gd name="T4" fmla="*/ 98 w 98"/>
                <a:gd name="T5" fmla="*/ 87 h 87"/>
                <a:gd name="T6" fmla="*/ 47 w 98"/>
                <a:gd name="T7" fmla="*/ 0 h 87"/>
              </a:gdLst>
              <a:ahLst/>
              <a:cxnLst>
                <a:cxn ang="0">
                  <a:pos x="T0" y="T1"/>
                </a:cxn>
                <a:cxn ang="0">
                  <a:pos x="T2" y="T3"/>
                </a:cxn>
                <a:cxn ang="0">
                  <a:pos x="T4" y="T5"/>
                </a:cxn>
                <a:cxn ang="0">
                  <a:pos x="T6" y="T7"/>
                </a:cxn>
              </a:cxnLst>
              <a:rect l="0" t="0" r="r" b="b"/>
              <a:pathLst>
                <a:path w="98" h="87">
                  <a:moveTo>
                    <a:pt x="47" y="0"/>
                  </a:moveTo>
                  <a:lnTo>
                    <a:pt x="0" y="87"/>
                  </a:lnTo>
                  <a:lnTo>
                    <a:pt x="98" y="87"/>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38" name="Freeform 404"/>
            <p:cNvSpPr>
              <a:spLocks/>
            </p:cNvSpPr>
            <p:nvPr/>
          </p:nvSpPr>
          <p:spPr bwMode="auto">
            <a:xfrm>
              <a:off x="3804" y="3211"/>
              <a:ext cx="101" cy="83"/>
            </a:xfrm>
            <a:custGeom>
              <a:avLst/>
              <a:gdLst>
                <a:gd name="T0" fmla="*/ 50 w 101"/>
                <a:gd name="T1" fmla="*/ 0 h 83"/>
                <a:gd name="T2" fmla="*/ 0 w 101"/>
                <a:gd name="T3" fmla="*/ 83 h 83"/>
                <a:gd name="T4" fmla="*/ 101 w 101"/>
                <a:gd name="T5" fmla="*/ 83 h 83"/>
                <a:gd name="T6" fmla="*/ 50 w 101"/>
                <a:gd name="T7" fmla="*/ 0 h 83"/>
              </a:gdLst>
              <a:ahLst/>
              <a:cxnLst>
                <a:cxn ang="0">
                  <a:pos x="T0" y="T1"/>
                </a:cxn>
                <a:cxn ang="0">
                  <a:pos x="T2" y="T3"/>
                </a:cxn>
                <a:cxn ang="0">
                  <a:pos x="T4" y="T5"/>
                </a:cxn>
                <a:cxn ang="0">
                  <a:pos x="T6" y="T7"/>
                </a:cxn>
              </a:cxnLst>
              <a:rect l="0" t="0" r="r" b="b"/>
              <a:pathLst>
                <a:path w="101" h="83">
                  <a:moveTo>
                    <a:pt x="50" y="0"/>
                  </a:moveTo>
                  <a:lnTo>
                    <a:pt x="0" y="83"/>
                  </a:lnTo>
                  <a:lnTo>
                    <a:pt x="101" y="83"/>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39" name="Freeform 405"/>
            <p:cNvSpPr>
              <a:spLocks/>
            </p:cNvSpPr>
            <p:nvPr/>
          </p:nvSpPr>
          <p:spPr bwMode="auto">
            <a:xfrm>
              <a:off x="3854" y="3352"/>
              <a:ext cx="98" cy="86"/>
            </a:xfrm>
            <a:custGeom>
              <a:avLst/>
              <a:gdLst>
                <a:gd name="T0" fmla="*/ 47 w 98"/>
                <a:gd name="T1" fmla="*/ 0 h 86"/>
                <a:gd name="T2" fmla="*/ 0 w 98"/>
                <a:gd name="T3" fmla="*/ 86 h 86"/>
                <a:gd name="T4" fmla="*/ 98 w 98"/>
                <a:gd name="T5" fmla="*/ 86 h 86"/>
                <a:gd name="T6" fmla="*/ 47 w 98"/>
                <a:gd name="T7" fmla="*/ 0 h 86"/>
              </a:gdLst>
              <a:ahLst/>
              <a:cxnLst>
                <a:cxn ang="0">
                  <a:pos x="T0" y="T1"/>
                </a:cxn>
                <a:cxn ang="0">
                  <a:pos x="T2" y="T3"/>
                </a:cxn>
                <a:cxn ang="0">
                  <a:pos x="T4" y="T5"/>
                </a:cxn>
                <a:cxn ang="0">
                  <a:pos x="T6" y="T7"/>
                </a:cxn>
              </a:cxnLst>
              <a:rect l="0" t="0" r="r" b="b"/>
              <a:pathLst>
                <a:path w="98" h="86">
                  <a:moveTo>
                    <a:pt x="47" y="0"/>
                  </a:moveTo>
                  <a:lnTo>
                    <a:pt x="0" y="86"/>
                  </a:lnTo>
                  <a:lnTo>
                    <a:pt x="98" y="86"/>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40" name="Freeform 406"/>
            <p:cNvSpPr>
              <a:spLocks/>
            </p:cNvSpPr>
            <p:nvPr/>
          </p:nvSpPr>
          <p:spPr bwMode="auto">
            <a:xfrm>
              <a:off x="3898" y="3024"/>
              <a:ext cx="100" cy="83"/>
            </a:xfrm>
            <a:custGeom>
              <a:avLst/>
              <a:gdLst>
                <a:gd name="T0" fmla="*/ 50 w 100"/>
                <a:gd name="T1" fmla="*/ 0 h 83"/>
                <a:gd name="T2" fmla="*/ 0 w 100"/>
                <a:gd name="T3" fmla="*/ 83 h 83"/>
                <a:gd name="T4" fmla="*/ 100 w 100"/>
                <a:gd name="T5" fmla="*/ 83 h 83"/>
                <a:gd name="T6" fmla="*/ 50 w 100"/>
                <a:gd name="T7" fmla="*/ 0 h 83"/>
              </a:gdLst>
              <a:ahLst/>
              <a:cxnLst>
                <a:cxn ang="0">
                  <a:pos x="T0" y="T1"/>
                </a:cxn>
                <a:cxn ang="0">
                  <a:pos x="T2" y="T3"/>
                </a:cxn>
                <a:cxn ang="0">
                  <a:pos x="T4" y="T5"/>
                </a:cxn>
                <a:cxn ang="0">
                  <a:pos x="T6" y="T7"/>
                </a:cxn>
              </a:cxnLst>
              <a:rect l="0" t="0" r="r" b="b"/>
              <a:pathLst>
                <a:path w="100" h="83">
                  <a:moveTo>
                    <a:pt x="50" y="0"/>
                  </a:moveTo>
                  <a:lnTo>
                    <a:pt x="0" y="83"/>
                  </a:lnTo>
                  <a:lnTo>
                    <a:pt x="100" y="83"/>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41" name="Freeform 407"/>
            <p:cNvSpPr>
              <a:spLocks/>
            </p:cNvSpPr>
            <p:nvPr/>
          </p:nvSpPr>
          <p:spPr bwMode="auto">
            <a:xfrm>
              <a:off x="3941" y="3236"/>
              <a:ext cx="97" cy="83"/>
            </a:xfrm>
            <a:custGeom>
              <a:avLst/>
              <a:gdLst>
                <a:gd name="T0" fmla="*/ 47 w 97"/>
                <a:gd name="T1" fmla="*/ 0 h 83"/>
                <a:gd name="T2" fmla="*/ 0 w 97"/>
                <a:gd name="T3" fmla="*/ 83 h 83"/>
                <a:gd name="T4" fmla="*/ 97 w 97"/>
                <a:gd name="T5" fmla="*/ 83 h 83"/>
                <a:gd name="T6" fmla="*/ 47 w 97"/>
                <a:gd name="T7" fmla="*/ 0 h 83"/>
              </a:gdLst>
              <a:ahLst/>
              <a:cxnLst>
                <a:cxn ang="0">
                  <a:pos x="T0" y="T1"/>
                </a:cxn>
                <a:cxn ang="0">
                  <a:pos x="T2" y="T3"/>
                </a:cxn>
                <a:cxn ang="0">
                  <a:pos x="T4" y="T5"/>
                </a:cxn>
                <a:cxn ang="0">
                  <a:pos x="T6" y="T7"/>
                </a:cxn>
              </a:cxnLst>
              <a:rect l="0" t="0" r="r" b="b"/>
              <a:pathLst>
                <a:path w="97" h="83">
                  <a:moveTo>
                    <a:pt x="47" y="0"/>
                  </a:moveTo>
                  <a:lnTo>
                    <a:pt x="0" y="83"/>
                  </a:lnTo>
                  <a:lnTo>
                    <a:pt x="97" y="83"/>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42" name="Freeform 408"/>
            <p:cNvSpPr>
              <a:spLocks/>
            </p:cNvSpPr>
            <p:nvPr/>
          </p:nvSpPr>
          <p:spPr bwMode="auto">
            <a:xfrm>
              <a:off x="3988" y="3100"/>
              <a:ext cx="97" cy="86"/>
            </a:xfrm>
            <a:custGeom>
              <a:avLst/>
              <a:gdLst>
                <a:gd name="T0" fmla="*/ 46 w 97"/>
                <a:gd name="T1" fmla="*/ 0 h 86"/>
                <a:gd name="T2" fmla="*/ 0 w 97"/>
                <a:gd name="T3" fmla="*/ 86 h 86"/>
                <a:gd name="T4" fmla="*/ 97 w 97"/>
                <a:gd name="T5" fmla="*/ 86 h 86"/>
                <a:gd name="T6" fmla="*/ 46 w 97"/>
                <a:gd name="T7" fmla="*/ 0 h 86"/>
              </a:gdLst>
              <a:ahLst/>
              <a:cxnLst>
                <a:cxn ang="0">
                  <a:pos x="T0" y="T1"/>
                </a:cxn>
                <a:cxn ang="0">
                  <a:pos x="T2" y="T3"/>
                </a:cxn>
                <a:cxn ang="0">
                  <a:pos x="T4" y="T5"/>
                </a:cxn>
                <a:cxn ang="0">
                  <a:pos x="T6" y="T7"/>
                </a:cxn>
              </a:cxnLst>
              <a:rect l="0" t="0" r="r" b="b"/>
              <a:pathLst>
                <a:path w="97" h="86">
                  <a:moveTo>
                    <a:pt x="46" y="0"/>
                  </a:moveTo>
                  <a:lnTo>
                    <a:pt x="0" y="86"/>
                  </a:lnTo>
                  <a:lnTo>
                    <a:pt x="97" y="86"/>
                  </a:lnTo>
                  <a:lnTo>
                    <a:pt x="4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43" name="Freeform 409"/>
            <p:cNvSpPr>
              <a:spLocks/>
            </p:cNvSpPr>
            <p:nvPr/>
          </p:nvSpPr>
          <p:spPr bwMode="auto">
            <a:xfrm>
              <a:off x="4042" y="3078"/>
              <a:ext cx="100" cy="86"/>
            </a:xfrm>
            <a:custGeom>
              <a:avLst/>
              <a:gdLst>
                <a:gd name="T0" fmla="*/ 50 w 100"/>
                <a:gd name="T1" fmla="*/ 0 h 86"/>
                <a:gd name="T2" fmla="*/ 0 w 100"/>
                <a:gd name="T3" fmla="*/ 86 h 86"/>
                <a:gd name="T4" fmla="*/ 100 w 100"/>
                <a:gd name="T5" fmla="*/ 86 h 86"/>
                <a:gd name="T6" fmla="*/ 50 w 100"/>
                <a:gd name="T7" fmla="*/ 0 h 86"/>
              </a:gdLst>
              <a:ahLst/>
              <a:cxnLst>
                <a:cxn ang="0">
                  <a:pos x="T0" y="T1"/>
                </a:cxn>
                <a:cxn ang="0">
                  <a:pos x="T2" y="T3"/>
                </a:cxn>
                <a:cxn ang="0">
                  <a:pos x="T4" y="T5"/>
                </a:cxn>
                <a:cxn ang="0">
                  <a:pos x="T6" y="T7"/>
                </a:cxn>
              </a:cxnLst>
              <a:rect l="0" t="0" r="r" b="b"/>
              <a:pathLst>
                <a:path w="100" h="86">
                  <a:moveTo>
                    <a:pt x="50" y="0"/>
                  </a:moveTo>
                  <a:lnTo>
                    <a:pt x="0" y="86"/>
                  </a:lnTo>
                  <a:lnTo>
                    <a:pt x="100"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44" name="Freeform 410"/>
            <p:cNvSpPr>
              <a:spLocks/>
            </p:cNvSpPr>
            <p:nvPr/>
          </p:nvSpPr>
          <p:spPr bwMode="auto">
            <a:xfrm>
              <a:off x="4103" y="3186"/>
              <a:ext cx="97" cy="86"/>
            </a:xfrm>
            <a:custGeom>
              <a:avLst/>
              <a:gdLst>
                <a:gd name="T0" fmla="*/ 50 w 97"/>
                <a:gd name="T1" fmla="*/ 0 h 86"/>
                <a:gd name="T2" fmla="*/ 0 w 97"/>
                <a:gd name="T3" fmla="*/ 86 h 86"/>
                <a:gd name="T4" fmla="*/ 97 w 97"/>
                <a:gd name="T5" fmla="*/ 86 h 86"/>
                <a:gd name="T6" fmla="*/ 50 w 97"/>
                <a:gd name="T7" fmla="*/ 0 h 86"/>
              </a:gdLst>
              <a:ahLst/>
              <a:cxnLst>
                <a:cxn ang="0">
                  <a:pos x="T0" y="T1"/>
                </a:cxn>
                <a:cxn ang="0">
                  <a:pos x="T2" y="T3"/>
                </a:cxn>
                <a:cxn ang="0">
                  <a:pos x="T4" y="T5"/>
                </a:cxn>
                <a:cxn ang="0">
                  <a:pos x="T6" y="T7"/>
                </a:cxn>
              </a:cxnLst>
              <a:rect l="0" t="0" r="r" b="b"/>
              <a:pathLst>
                <a:path w="97" h="86">
                  <a:moveTo>
                    <a:pt x="50" y="0"/>
                  </a:moveTo>
                  <a:lnTo>
                    <a:pt x="0" y="86"/>
                  </a:lnTo>
                  <a:lnTo>
                    <a:pt x="97"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45" name="Freeform 411"/>
            <p:cNvSpPr>
              <a:spLocks/>
            </p:cNvSpPr>
            <p:nvPr/>
          </p:nvSpPr>
          <p:spPr bwMode="auto">
            <a:xfrm>
              <a:off x="4160" y="3056"/>
              <a:ext cx="101" cy="87"/>
            </a:xfrm>
            <a:custGeom>
              <a:avLst/>
              <a:gdLst>
                <a:gd name="T0" fmla="*/ 51 w 101"/>
                <a:gd name="T1" fmla="*/ 0 h 87"/>
                <a:gd name="T2" fmla="*/ 0 w 101"/>
                <a:gd name="T3" fmla="*/ 87 h 87"/>
                <a:gd name="T4" fmla="*/ 101 w 101"/>
                <a:gd name="T5" fmla="*/ 87 h 87"/>
                <a:gd name="T6" fmla="*/ 51 w 101"/>
                <a:gd name="T7" fmla="*/ 0 h 87"/>
              </a:gdLst>
              <a:ahLst/>
              <a:cxnLst>
                <a:cxn ang="0">
                  <a:pos x="T0" y="T1"/>
                </a:cxn>
                <a:cxn ang="0">
                  <a:pos x="T2" y="T3"/>
                </a:cxn>
                <a:cxn ang="0">
                  <a:pos x="T4" y="T5"/>
                </a:cxn>
                <a:cxn ang="0">
                  <a:pos x="T6" y="T7"/>
                </a:cxn>
              </a:cxnLst>
              <a:rect l="0" t="0" r="r" b="b"/>
              <a:pathLst>
                <a:path w="101" h="87">
                  <a:moveTo>
                    <a:pt x="51" y="0"/>
                  </a:moveTo>
                  <a:lnTo>
                    <a:pt x="0" y="87"/>
                  </a:lnTo>
                  <a:lnTo>
                    <a:pt x="101" y="87"/>
                  </a:lnTo>
                  <a:lnTo>
                    <a:pt x="5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46" name="Freeform 412"/>
            <p:cNvSpPr>
              <a:spLocks/>
            </p:cNvSpPr>
            <p:nvPr/>
          </p:nvSpPr>
          <p:spPr bwMode="auto">
            <a:xfrm>
              <a:off x="4222" y="3038"/>
              <a:ext cx="97" cy="87"/>
            </a:xfrm>
            <a:custGeom>
              <a:avLst/>
              <a:gdLst>
                <a:gd name="T0" fmla="*/ 46 w 97"/>
                <a:gd name="T1" fmla="*/ 0 h 87"/>
                <a:gd name="T2" fmla="*/ 0 w 97"/>
                <a:gd name="T3" fmla="*/ 87 h 87"/>
                <a:gd name="T4" fmla="*/ 97 w 97"/>
                <a:gd name="T5" fmla="*/ 87 h 87"/>
                <a:gd name="T6" fmla="*/ 46 w 97"/>
                <a:gd name="T7" fmla="*/ 0 h 87"/>
              </a:gdLst>
              <a:ahLst/>
              <a:cxnLst>
                <a:cxn ang="0">
                  <a:pos x="T0" y="T1"/>
                </a:cxn>
                <a:cxn ang="0">
                  <a:pos x="T2" y="T3"/>
                </a:cxn>
                <a:cxn ang="0">
                  <a:pos x="T4" y="T5"/>
                </a:cxn>
                <a:cxn ang="0">
                  <a:pos x="T6" y="T7"/>
                </a:cxn>
              </a:cxnLst>
              <a:rect l="0" t="0" r="r" b="b"/>
              <a:pathLst>
                <a:path w="97" h="87">
                  <a:moveTo>
                    <a:pt x="46" y="0"/>
                  </a:moveTo>
                  <a:lnTo>
                    <a:pt x="0" y="87"/>
                  </a:lnTo>
                  <a:lnTo>
                    <a:pt x="97" y="87"/>
                  </a:lnTo>
                  <a:lnTo>
                    <a:pt x="4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47" name="Freeform 413"/>
            <p:cNvSpPr>
              <a:spLocks/>
            </p:cNvSpPr>
            <p:nvPr/>
          </p:nvSpPr>
          <p:spPr bwMode="auto">
            <a:xfrm>
              <a:off x="4290" y="3024"/>
              <a:ext cx="101" cy="83"/>
            </a:xfrm>
            <a:custGeom>
              <a:avLst/>
              <a:gdLst>
                <a:gd name="T0" fmla="*/ 50 w 101"/>
                <a:gd name="T1" fmla="*/ 0 h 83"/>
                <a:gd name="T2" fmla="*/ 0 w 101"/>
                <a:gd name="T3" fmla="*/ 83 h 83"/>
                <a:gd name="T4" fmla="*/ 101 w 101"/>
                <a:gd name="T5" fmla="*/ 83 h 83"/>
                <a:gd name="T6" fmla="*/ 50 w 101"/>
                <a:gd name="T7" fmla="*/ 0 h 83"/>
              </a:gdLst>
              <a:ahLst/>
              <a:cxnLst>
                <a:cxn ang="0">
                  <a:pos x="T0" y="T1"/>
                </a:cxn>
                <a:cxn ang="0">
                  <a:pos x="T2" y="T3"/>
                </a:cxn>
                <a:cxn ang="0">
                  <a:pos x="T4" y="T5"/>
                </a:cxn>
                <a:cxn ang="0">
                  <a:pos x="T6" y="T7"/>
                </a:cxn>
              </a:cxnLst>
              <a:rect l="0" t="0" r="r" b="b"/>
              <a:pathLst>
                <a:path w="101" h="83">
                  <a:moveTo>
                    <a:pt x="50" y="0"/>
                  </a:moveTo>
                  <a:lnTo>
                    <a:pt x="0" y="83"/>
                  </a:lnTo>
                  <a:lnTo>
                    <a:pt x="101" y="83"/>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48" name="Freeform 414"/>
            <p:cNvSpPr>
              <a:spLocks/>
            </p:cNvSpPr>
            <p:nvPr/>
          </p:nvSpPr>
          <p:spPr bwMode="auto">
            <a:xfrm>
              <a:off x="4362" y="3110"/>
              <a:ext cx="97" cy="87"/>
            </a:xfrm>
            <a:custGeom>
              <a:avLst/>
              <a:gdLst>
                <a:gd name="T0" fmla="*/ 47 w 97"/>
                <a:gd name="T1" fmla="*/ 0 h 87"/>
                <a:gd name="T2" fmla="*/ 0 w 97"/>
                <a:gd name="T3" fmla="*/ 87 h 87"/>
                <a:gd name="T4" fmla="*/ 97 w 97"/>
                <a:gd name="T5" fmla="*/ 87 h 87"/>
                <a:gd name="T6" fmla="*/ 47 w 97"/>
                <a:gd name="T7" fmla="*/ 0 h 87"/>
              </a:gdLst>
              <a:ahLst/>
              <a:cxnLst>
                <a:cxn ang="0">
                  <a:pos x="T0" y="T1"/>
                </a:cxn>
                <a:cxn ang="0">
                  <a:pos x="T2" y="T3"/>
                </a:cxn>
                <a:cxn ang="0">
                  <a:pos x="T4" y="T5"/>
                </a:cxn>
                <a:cxn ang="0">
                  <a:pos x="T6" y="T7"/>
                </a:cxn>
              </a:cxnLst>
              <a:rect l="0" t="0" r="r" b="b"/>
              <a:pathLst>
                <a:path w="97" h="87">
                  <a:moveTo>
                    <a:pt x="47" y="0"/>
                  </a:moveTo>
                  <a:lnTo>
                    <a:pt x="0" y="87"/>
                  </a:lnTo>
                  <a:lnTo>
                    <a:pt x="97" y="87"/>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49" name="Freeform 415"/>
            <p:cNvSpPr>
              <a:spLocks/>
            </p:cNvSpPr>
            <p:nvPr/>
          </p:nvSpPr>
          <p:spPr bwMode="auto">
            <a:xfrm>
              <a:off x="4452" y="3013"/>
              <a:ext cx="101" cy="87"/>
            </a:xfrm>
            <a:custGeom>
              <a:avLst/>
              <a:gdLst>
                <a:gd name="T0" fmla="*/ 50 w 101"/>
                <a:gd name="T1" fmla="*/ 0 h 87"/>
                <a:gd name="T2" fmla="*/ 0 w 101"/>
                <a:gd name="T3" fmla="*/ 87 h 87"/>
                <a:gd name="T4" fmla="*/ 101 w 101"/>
                <a:gd name="T5" fmla="*/ 87 h 87"/>
                <a:gd name="T6" fmla="*/ 50 w 101"/>
                <a:gd name="T7" fmla="*/ 0 h 87"/>
              </a:gdLst>
              <a:ahLst/>
              <a:cxnLst>
                <a:cxn ang="0">
                  <a:pos x="T0" y="T1"/>
                </a:cxn>
                <a:cxn ang="0">
                  <a:pos x="T2" y="T3"/>
                </a:cxn>
                <a:cxn ang="0">
                  <a:pos x="T4" y="T5"/>
                </a:cxn>
                <a:cxn ang="0">
                  <a:pos x="T6" y="T7"/>
                </a:cxn>
              </a:cxnLst>
              <a:rect l="0" t="0" r="r" b="b"/>
              <a:pathLst>
                <a:path w="101" h="87">
                  <a:moveTo>
                    <a:pt x="50" y="0"/>
                  </a:moveTo>
                  <a:lnTo>
                    <a:pt x="0" y="87"/>
                  </a:lnTo>
                  <a:lnTo>
                    <a:pt x="101" y="87"/>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50" name="Freeform 416"/>
            <p:cNvSpPr>
              <a:spLocks/>
            </p:cNvSpPr>
            <p:nvPr/>
          </p:nvSpPr>
          <p:spPr bwMode="auto">
            <a:xfrm>
              <a:off x="4549" y="3085"/>
              <a:ext cx="101" cy="87"/>
            </a:xfrm>
            <a:custGeom>
              <a:avLst/>
              <a:gdLst>
                <a:gd name="T0" fmla="*/ 51 w 101"/>
                <a:gd name="T1" fmla="*/ 0 h 87"/>
                <a:gd name="T2" fmla="*/ 0 w 101"/>
                <a:gd name="T3" fmla="*/ 87 h 87"/>
                <a:gd name="T4" fmla="*/ 101 w 101"/>
                <a:gd name="T5" fmla="*/ 87 h 87"/>
                <a:gd name="T6" fmla="*/ 51 w 101"/>
                <a:gd name="T7" fmla="*/ 0 h 87"/>
              </a:gdLst>
              <a:ahLst/>
              <a:cxnLst>
                <a:cxn ang="0">
                  <a:pos x="T0" y="T1"/>
                </a:cxn>
                <a:cxn ang="0">
                  <a:pos x="T2" y="T3"/>
                </a:cxn>
                <a:cxn ang="0">
                  <a:pos x="T4" y="T5"/>
                </a:cxn>
                <a:cxn ang="0">
                  <a:pos x="T6" y="T7"/>
                </a:cxn>
              </a:cxnLst>
              <a:rect l="0" t="0" r="r" b="b"/>
              <a:pathLst>
                <a:path w="101" h="87">
                  <a:moveTo>
                    <a:pt x="51" y="0"/>
                  </a:moveTo>
                  <a:lnTo>
                    <a:pt x="0" y="87"/>
                  </a:lnTo>
                  <a:lnTo>
                    <a:pt x="101" y="87"/>
                  </a:lnTo>
                  <a:lnTo>
                    <a:pt x="5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51" name="Freeform 417"/>
            <p:cNvSpPr>
              <a:spLocks/>
            </p:cNvSpPr>
            <p:nvPr/>
          </p:nvSpPr>
          <p:spPr bwMode="auto">
            <a:xfrm>
              <a:off x="4661" y="3186"/>
              <a:ext cx="97" cy="86"/>
            </a:xfrm>
            <a:custGeom>
              <a:avLst/>
              <a:gdLst>
                <a:gd name="T0" fmla="*/ 50 w 97"/>
                <a:gd name="T1" fmla="*/ 0 h 86"/>
                <a:gd name="T2" fmla="*/ 0 w 97"/>
                <a:gd name="T3" fmla="*/ 86 h 86"/>
                <a:gd name="T4" fmla="*/ 97 w 97"/>
                <a:gd name="T5" fmla="*/ 86 h 86"/>
                <a:gd name="T6" fmla="*/ 50 w 97"/>
                <a:gd name="T7" fmla="*/ 0 h 86"/>
              </a:gdLst>
              <a:ahLst/>
              <a:cxnLst>
                <a:cxn ang="0">
                  <a:pos x="T0" y="T1"/>
                </a:cxn>
                <a:cxn ang="0">
                  <a:pos x="T2" y="T3"/>
                </a:cxn>
                <a:cxn ang="0">
                  <a:pos x="T4" y="T5"/>
                </a:cxn>
                <a:cxn ang="0">
                  <a:pos x="T6" y="T7"/>
                </a:cxn>
              </a:cxnLst>
              <a:rect l="0" t="0" r="r" b="b"/>
              <a:pathLst>
                <a:path w="97" h="86">
                  <a:moveTo>
                    <a:pt x="50" y="0"/>
                  </a:moveTo>
                  <a:lnTo>
                    <a:pt x="0" y="86"/>
                  </a:lnTo>
                  <a:lnTo>
                    <a:pt x="97"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52" name="Freeform 418"/>
            <p:cNvSpPr>
              <a:spLocks/>
            </p:cNvSpPr>
            <p:nvPr/>
          </p:nvSpPr>
          <p:spPr bwMode="auto">
            <a:xfrm>
              <a:off x="4787" y="3125"/>
              <a:ext cx="97" cy="86"/>
            </a:xfrm>
            <a:custGeom>
              <a:avLst/>
              <a:gdLst>
                <a:gd name="T0" fmla="*/ 47 w 97"/>
                <a:gd name="T1" fmla="*/ 0 h 86"/>
                <a:gd name="T2" fmla="*/ 0 w 97"/>
                <a:gd name="T3" fmla="*/ 86 h 86"/>
                <a:gd name="T4" fmla="*/ 97 w 97"/>
                <a:gd name="T5" fmla="*/ 86 h 86"/>
                <a:gd name="T6" fmla="*/ 47 w 97"/>
                <a:gd name="T7" fmla="*/ 0 h 86"/>
              </a:gdLst>
              <a:ahLst/>
              <a:cxnLst>
                <a:cxn ang="0">
                  <a:pos x="T0" y="T1"/>
                </a:cxn>
                <a:cxn ang="0">
                  <a:pos x="T2" y="T3"/>
                </a:cxn>
                <a:cxn ang="0">
                  <a:pos x="T4" y="T5"/>
                </a:cxn>
                <a:cxn ang="0">
                  <a:pos x="T6" y="T7"/>
                </a:cxn>
              </a:cxnLst>
              <a:rect l="0" t="0" r="r" b="b"/>
              <a:pathLst>
                <a:path w="97" h="86">
                  <a:moveTo>
                    <a:pt x="47" y="0"/>
                  </a:moveTo>
                  <a:lnTo>
                    <a:pt x="0" y="86"/>
                  </a:lnTo>
                  <a:lnTo>
                    <a:pt x="97" y="86"/>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53" name="Freeform 419"/>
            <p:cNvSpPr>
              <a:spLocks/>
            </p:cNvSpPr>
            <p:nvPr/>
          </p:nvSpPr>
          <p:spPr bwMode="auto">
            <a:xfrm>
              <a:off x="4916" y="3031"/>
              <a:ext cx="101" cy="87"/>
            </a:xfrm>
            <a:custGeom>
              <a:avLst/>
              <a:gdLst>
                <a:gd name="T0" fmla="*/ 51 w 101"/>
                <a:gd name="T1" fmla="*/ 0 h 87"/>
                <a:gd name="T2" fmla="*/ 0 w 101"/>
                <a:gd name="T3" fmla="*/ 87 h 87"/>
                <a:gd name="T4" fmla="*/ 101 w 101"/>
                <a:gd name="T5" fmla="*/ 87 h 87"/>
                <a:gd name="T6" fmla="*/ 51 w 101"/>
                <a:gd name="T7" fmla="*/ 0 h 87"/>
              </a:gdLst>
              <a:ahLst/>
              <a:cxnLst>
                <a:cxn ang="0">
                  <a:pos x="T0" y="T1"/>
                </a:cxn>
                <a:cxn ang="0">
                  <a:pos x="T2" y="T3"/>
                </a:cxn>
                <a:cxn ang="0">
                  <a:pos x="T4" y="T5"/>
                </a:cxn>
                <a:cxn ang="0">
                  <a:pos x="T6" y="T7"/>
                </a:cxn>
              </a:cxnLst>
              <a:rect l="0" t="0" r="r" b="b"/>
              <a:pathLst>
                <a:path w="101" h="87">
                  <a:moveTo>
                    <a:pt x="51" y="0"/>
                  </a:moveTo>
                  <a:lnTo>
                    <a:pt x="0" y="87"/>
                  </a:lnTo>
                  <a:lnTo>
                    <a:pt x="101" y="87"/>
                  </a:lnTo>
                  <a:lnTo>
                    <a:pt x="5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54" name="Freeform 420"/>
            <p:cNvSpPr>
              <a:spLocks/>
            </p:cNvSpPr>
            <p:nvPr/>
          </p:nvSpPr>
          <p:spPr bwMode="auto">
            <a:xfrm>
              <a:off x="5086" y="3247"/>
              <a:ext cx="97" cy="87"/>
            </a:xfrm>
            <a:custGeom>
              <a:avLst/>
              <a:gdLst>
                <a:gd name="T0" fmla="*/ 46 w 97"/>
                <a:gd name="T1" fmla="*/ 0 h 87"/>
                <a:gd name="T2" fmla="*/ 0 w 97"/>
                <a:gd name="T3" fmla="*/ 87 h 87"/>
                <a:gd name="T4" fmla="*/ 97 w 97"/>
                <a:gd name="T5" fmla="*/ 87 h 87"/>
                <a:gd name="T6" fmla="*/ 46 w 97"/>
                <a:gd name="T7" fmla="*/ 0 h 87"/>
              </a:gdLst>
              <a:ahLst/>
              <a:cxnLst>
                <a:cxn ang="0">
                  <a:pos x="T0" y="T1"/>
                </a:cxn>
                <a:cxn ang="0">
                  <a:pos x="T2" y="T3"/>
                </a:cxn>
                <a:cxn ang="0">
                  <a:pos x="T4" y="T5"/>
                </a:cxn>
                <a:cxn ang="0">
                  <a:pos x="T6" y="T7"/>
                </a:cxn>
              </a:cxnLst>
              <a:rect l="0" t="0" r="r" b="b"/>
              <a:pathLst>
                <a:path w="97" h="87">
                  <a:moveTo>
                    <a:pt x="46" y="0"/>
                  </a:moveTo>
                  <a:lnTo>
                    <a:pt x="0" y="87"/>
                  </a:lnTo>
                  <a:lnTo>
                    <a:pt x="97" y="87"/>
                  </a:lnTo>
                  <a:lnTo>
                    <a:pt x="4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55" name="Freeform 421"/>
            <p:cNvSpPr>
              <a:spLocks/>
            </p:cNvSpPr>
            <p:nvPr/>
          </p:nvSpPr>
          <p:spPr bwMode="auto">
            <a:xfrm>
              <a:off x="5316" y="2916"/>
              <a:ext cx="97" cy="86"/>
            </a:xfrm>
            <a:custGeom>
              <a:avLst/>
              <a:gdLst>
                <a:gd name="T0" fmla="*/ 47 w 97"/>
                <a:gd name="T1" fmla="*/ 0 h 86"/>
                <a:gd name="T2" fmla="*/ 0 w 97"/>
                <a:gd name="T3" fmla="*/ 86 h 86"/>
                <a:gd name="T4" fmla="*/ 97 w 97"/>
                <a:gd name="T5" fmla="*/ 86 h 86"/>
                <a:gd name="T6" fmla="*/ 47 w 97"/>
                <a:gd name="T7" fmla="*/ 0 h 86"/>
              </a:gdLst>
              <a:ahLst/>
              <a:cxnLst>
                <a:cxn ang="0">
                  <a:pos x="T0" y="T1"/>
                </a:cxn>
                <a:cxn ang="0">
                  <a:pos x="T2" y="T3"/>
                </a:cxn>
                <a:cxn ang="0">
                  <a:pos x="T4" y="T5"/>
                </a:cxn>
                <a:cxn ang="0">
                  <a:pos x="T6" y="T7"/>
                </a:cxn>
              </a:cxnLst>
              <a:rect l="0" t="0" r="r" b="b"/>
              <a:pathLst>
                <a:path w="97" h="86">
                  <a:moveTo>
                    <a:pt x="47" y="0"/>
                  </a:moveTo>
                  <a:lnTo>
                    <a:pt x="0" y="86"/>
                  </a:lnTo>
                  <a:lnTo>
                    <a:pt x="97" y="86"/>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56" name="Freeform 422"/>
            <p:cNvSpPr>
              <a:spLocks/>
            </p:cNvSpPr>
            <p:nvPr/>
          </p:nvSpPr>
          <p:spPr bwMode="auto">
            <a:xfrm>
              <a:off x="5662" y="2866"/>
              <a:ext cx="100" cy="86"/>
            </a:xfrm>
            <a:custGeom>
              <a:avLst/>
              <a:gdLst>
                <a:gd name="T0" fmla="*/ 50 w 100"/>
                <a:gd name="T1" fmla="*/ 0 h 86"/>
                <a:gd name="T2" fmla="*/ 0 w 100"/>
                <a:gd name="T3" fmla="*/ 86 h 86"/>
                <a:gd name="T4" fmla="*/ 100 w 100"/>
                <a:gd name="T5" fmla="*/ 86 h 86"/>
                <a:gd name="T6" fmla="*/ 50 w 100"/>
                <a:gd name="T7" fmla="*/ 0 h 86"/>
              </a:gdLst>
              <a:ahLst/>
              <a:cxnLst>
                <a:cxn ang="0">
                  <a:pos x="T0" y="T1"/>
                </a:cxn>
                <a:cxn ang="0">
                  <a:pos x="T2" y="T3"/>
                </a:cxn>
                <a:cxn ang="0">
                  <a:pos x="T4" y="T5"/>
                </a:cxn>
                <a:cxn ang="0">
                  <a:pos x="T6" y="T7"/>
                </a:cxn>
              </a:cxnLst>
              <a:rect l="0" t="0" r="r" b="b"/>
              <a:pathLst>
                <a:path w="100" h="86">
                  <a:moveTo>
                    <a:pt x="50" y="0"/>
                  </a:moveTo>
                  <a:lnTo>
                    <a:pt x="0" y="86"/>
                  </a:lnTo>
                  <a:lnTo>
                    <a:pt x="100"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57" name="Freeform 423"/>
            <p:cNvSpPr>
              <a:spLocks/>
            </p:cNvSpPr>
            <p:nvPr/>
          </p:nvSpPr>
          <p:spPr bwMode="auto">
            <a:xfrm>
              <a:off x="6418" y="2689"/>
              <a:ext cx="97" cy="87"/>
            </a:xfrm>
            <a:custGeom>
              <a:avLst/>
              <a:gdLst>
                <a:gd name="T0" fmla="*/ 50 w 97"/>
                <a:gd name="T1" fmla="*/ 0 h 87"/>
                <a:gd name="T2" fmla="*/ 0 w 97"/>
                <a:gd name="T3" fmla="*/ 87 h 87"/>
                <a:gd name="T4" fmla="*/ 97 w 97"/>
                <a:gd name="T5" fmla="*/ 87 h 87"/>
                <a:gd name="T6" fmla="*/ 50 w 97"/>
                <a:gd name="T7" fmla="*/ 0 h 87"/>
              </a:gdLst>
              <a:ahLst/>
              <a:cxnLst>
                <a:cxn ang="0">
                  <a:pos x="T0" y="T1"/>
                </a:cxn>
                <a:cxn ang="0">
                  <a:pos x="T2" y="T3"/>
                </a:cxn>
                <a:cxn ang="0">
                  <a:pos x="T4" y="T5"/>
                </a:cxn>
                <a:cxn ang="0">
                  <a:pos x="T6" y="T7"/>
                </a:cxn>
              </a:cxnLst>
              <a:rect l="0" t="0" r="r" b="b"/>
              <a:pathLst>
                <a:path w="97" h="87">
                  <a:moveTo>
                    <a:pt x="50" y="0"/>
                  </a:moveTo>
                  <a:lnTo>
                    <a:pt x="0" y="87"/>
                  </a:lnTo>
                  <a:lnTo>
                    <a:pt x="97" y="87"/>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58" name="Freeform 424"/>
            <p:cNvSpPr>
              <a:spLocks/>
            </p:cNvSpPr>
            <p:nvPr/>
          </p:nvSpPr>
          <p:spPr bwMode="auto">
            <a:xfrm>
              <a:off x="1842" y="1616"/>
              <a:ext cx="4626" cy="4"/>
            </a:xfrm>
            <a:custGeom>
              <a:avLst/>
              <a:gdLst>
                <a:gd name="T0" fmla="*/ 0 w 1285"/>
                <a:gd name="T1" fmla="*/ 0 h 1"/>
                <a:gd name="T2" fmla="*/ 642 w 1285"/>
                <a:gd name="T3" fmla="*/ 1 h 1"/>
                <a:gd name="T4" fmla="*/ 1285 w 1285"/>
                <a:gd name="T5" fmla="*/ 1 h 1"/>
              </a:gdLst>
              <a:ahLst/>
              <a:cxnLst>
                <a:cxn ang="0">
                  <a:pos x="T0" y="T1"/>
                </a:cxn>
                <a:cxn ang="0">
                  <a:pos x="T2" y="T3"/>
                </a:cxn>
                <a:cxn ang="0">
                  <a:pos x="T4" y="T5"/>
                </a:cxn>
              </a:cxnLst>
              <a:rect l="0" t="0" r="r" b="b"/>
              <a:pathLst>
                <a:path w="1285" h="1">
                  <a:moveTo>
                    <a:pt x="0" y="0"/>
                  </a:moveTo>
                  <a:lnTo>
                    <a:pt x="642" y="1"/>
                  </a:lnTo>
                  <a:lnTo>
                    <a:pt x="1285" y="1"/>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59" name="Freeform 425"/>
            <p:cNvSpPr>
              <a:spLocks/>
            </p:cNvSpPr>
            <p:nvPr/>
          </p:nvSpPr>
          <p:spPr bwMode="auto">
            <a:xfrm>
              <a:off x="1842" y="2887"/>
              <a:ext cx="4626" cy="666"/>
            </a:xfrm>
            <a:custGeom>
              <a:avLst/>
              <a:gdLst>
                <a:gd name="T0" fmla="*/ 0 w 1285"/>
                <a:gd name="T1" fmla="*/ 185 h 185"/>
                <a:gd name="T2" fmla="*/ 642 w 1285"/>
                <a:gd name="T3" fmla="*/ 93 h 185"/>
                <a:gd name="T4" fmla="*/ 1285 w 1285"/>
                <a:gd name="T5" fmla="*/ 0 h 185"/>
              </a:gdLst>
              <a:ahLst/>
              <a:cxnLst>
                <a:cxn ang="0">
                  <a:pos x="T0" y="T1"/>
                </a:cxn>
                <a:cxn ang="0">
                  <a:pos x="T2" y="T3"/>
                </a:cxn>
                <a:cxn ang="0">
                  <a:pos x="T4" y="T5"/>
                </a:cxn>
              </a:cxnLst>
              <a:rect l="0" t="0" r="r" b="b"/>
              <a:pathLst>
                <a:path w="1285" h="185">
                  <a:moveTo>
                    <a:pt x="0" y="185"/>
                  </a:moveTo>
                  <a:lnTo>
                    <a:pt x="642" y="93"/>
                  </a:lnTo>
                  <a:lnTo>
                    <a:pt x="1285"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60" name="Line 426"/>
            <p:cNvSpPr>
              <a:spLocks noChangeShapeType="1"/>
            </p:cNvSpPr>
            <p:nvPr/>
          </p:nvSpPr>
          <p:spPr bwMode="auto">
            <a:xfrm>
              <a:off x="1842" y="1616"/>
              <a:ext cx="0" cy="193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61" name="Line 427"/>
            <p:cNvSpPr>
              <a:spLocks noChangeShapeType="1"/>
            </p:cNvSpPr>
            <p:nvPr/>
          </p:nvSpPr>
          <p:spPr bwMode="auto">
            <a:xfrm>
              <a:off x="6468" y="1620"/>
              <a:ext cx="0" cy="1267"/>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62" name="Rectangle 428"/>
            <p:cNvSpPr>
              <a:spLocks noChangeArrowheads="1"/>
            </p:cNvSpPr>
            <p:nvPr/>
          </p:nvSpPr>
          <p:spPr bwMode="auto">
            <a:xfrm>
              <a:off x="2263" y="2506"/>
              <a:ext cx="415"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Diff: 9.3</a:t>
              </a:r>
              <a:endParaRPr lang="en-US" altLang="en-US" sz="1900">
                <a:solidFill>
                  <a:prstClr val="black"/>
                </a:solidFill>
              </a:endParaRPr>
            </a:p>
          </p:txBody>
        </p:sp>
        <p:sp>
          <p:nvSpPr>
            <p:cNvPr id="1063" name="Rectangle 429"/>
            <p:cNvSpPr>
              <a:spLocks noChangeArrowheads="1"/>
            </p:cNvSpPr>
            <p:nvPr/>
          </p:nvSpPr>
          <p:spPr bwMode="auto">
            <a:xfrm>
              <a:off x="5798" y="1984"/>
              <a:ext cx="415"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Diff: 6.1</a:t>
              </a:r>
              <a:endParaRPr lang="en-US" altLang="en-US" sz="1900">
                <a:solidFill>
                  <a:prstClr val="black"/>
                </a:solidFill>
              </a:endParaRPr>
            </a:p>
          </p:txBody>
        </p:sp>
        <p:sp>
          <p:nvSpPr>
            <p:cNvPr id="1064" name="Line 430"/>
            <p:cNvSpPr>
              <a:spLocks noChangeShapeType="1"/>
            </p:cNvSpPr>
            <p:nvPr/>
          </p:nvSpPr>
          <p:spPr bwMode="auto">
            <a:xfrm flipV="1">
              <a:off x="1435" y="601"/>
              <a:ext cx="0" cy="310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65" name="Line 431"/>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66" name="Rectangle 432"/>
            <p:cNvSpPr>
              <a:spLocks noChangeArrowheads="1"/>
            </p:cNvSpPr>
            <p:nvPr/>
          </p:nvSpPr>
          <p:spPr bwMode="auto">
            <a:xfrm rot="16200000">
              <a:off x="1185" y="3485"/>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40</a:t>
              </a:r>
              <a:endParaRPr lang="en-US" altLang="en-US" sz="1900">
                <a:solidFill>
                  <a:prstClr val="black"/>
                </a:solidFill>
              </a:endParaRPr>
            </a:p>
          </p:txBody>
        </p:sp>
        <p:sp>
          <p:nvSpPr>
            <p:cNvPr id="1067" name="Line 433"/>
            <p:cNvSpPr>
              <a:spLocks noChangeShapeType="1"/>
            </p:cNvSpPr>
            <p:nvPr/>
          </p:nvSpPr>
          <p:spPr bwMode="auto">
            <a:xfrm flipH="1">
              <a:off x="1378" y="3197"/>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68" name="Rectangle 434"/>
            <p:cNvSpPr>
              <a:spLocks noChangeArrowheads="1"/>
            </p:cNvSpPr>
            <p:nvPr/>
          </p:nvSpPr>
          <p:spPr bwMode="auto">
            <a:xfrm rot="16200000">
              <a:off x="1185" y="3071"/>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42</a:t>
              </a:r>
              <a:endParaRPr lang="en-US" altLang="en-US" sz="1900">
                <a:solidFill>
                  <a:prstClr val="black"/>
                </a:solidFill>
              </a:endParaRPr>
            </a:p>
          </p:txBody>
        </p:sp>
        <p:sp>
          <p:nvSpPr>
            <p:cNvPr id="1069" name="Line 435"/>
            <p:cNvSpPr>
              <a:spLocks noChangeShapeType="1"/>
            </p:cNvSpPr>
            <p:nvPr/>
          </p:nvSpPr>
          <p:spPr bwMode="auto">
            <a:xfrm flipH="1">
              <a:off x="1378" y="277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70" name="Rectangle 436"/>
            <p:cNvSpPr>
              <a:spLocks noChangeArrowheads="1"/>
            </p:cNvSpPr>
            <p:nvPr/>
          </p:nvSpPr>
          <p:spPr bwMode="auto">
            <a:xfrm rot="16200000">
              <a:off x="1185" y="2652"/>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44</a:t>
              </a:r>
              <a:endParaRPr lang="en-US" altLang="en-US" sz="1900">
                <a:solidFill>
                  <a:prstClr val="black"/>
                </a:solidFill>
              </a:endParaRPr>
            </a:p>
          </p:txBody>
        </p:sp>
        <p:sp>
          <p:nvSpPr>
            <p:cNvPr id="1071" name="Line 437"/>
            <p:cNvSpPr>
              <a:spLocks noChangeShapeType="1"/>
            </p:cNvSpPr>
            <p:nvPr/>
          </p:nvSpPr>
          <p:spPr bwMode="auto">
            <a:xfrm flipH="1">
              <a:off x="1378" y="236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72" name="Rectangle 438"/>
            <p:cNvSpPr>
              <a:spLocks noChangeArrowheads="1"/>
            </p:cNvSpPr>
            <p:nvPr/>
          </p:nvSpPr>
          <p:spPr bwMode="auto">
            <a:xfrm rot="16200000">
              <a:off x="1185" y="2235"/>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46</a:t>
              </a:r>
              <a:endParaRPr lang="en-US" altLang="en-US" sz="1900">
                <a:solidFill>
                  <a:prstClr val="black"/>
                </a:solidFill>
              </a:endParaRPr>
            </a:p>
          </p:txBody>
        </p:sp>
        <p:sp>
          <p:nvSpPr>
            <p:cNvPr id="1073" name="Line 439"/>
            <p:cNvSpPr>
              <a:spLocks noChangeShapeType="1"/>
            </p:cNvSpPr>
            <p:nvPr/>
          </p:nvSpPr>
          <p:spPr bwMode="auto">
            <a:xfrm flipH="1">
              <a:off x="1378" y="194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74" name="Rectangle 440"/>
            <p:cNvSpPr>
              <a:spLocks noChangeArrowheads="1"/>
            </p:cNvSpPr>
            <p:nvPr/>
          </p:nvSpPr>
          <p:spPr bwMode="auto">
            <a:xfrm rot="16200000">
              <a:off x="1185" y="1821"/>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48</a:t>
              </a:r>
              <a:endParaRPr lang="en-US" altLang="en-US" sz="1900">
                <a:solidFill>
                  <a:prstClr val="black"/>
                </a:solidFill>
              </a:endParaRPr>
            </a:p>
          </p:txBody>
        </p:sp>
        <p:sp>
          <p:nvSpPr>
            <p:cNvPr id="1075" name="Line 441"/>
            <p:cNvSpPr>
              <a:spLocks noChangeShapeType="1"/>
            </p:cNvSpPr>
            <p:nvPr/>
          </p:nvSpPr>
          <p:spPr bwMode="auto">
            <a:xfrm flipH="1">
              <a:off x="1378" y="153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76" name="Rectangle 442"/>
            <p:cNvSpPr>
              <a:spLocks noChangeArrowheads="1"/>
            </p:cNvSpPr>
            <p:nvPr/>
          </p:nvSpPr>
          <p:spPr bwMode="auto">
            <a:xfrm rot="16200000">
              <a:off x="1185" y="1403"/>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50</a:t>
              </a:r>
              <a:endParaRPr lang="en-US" altLang="en-US" sz="1900">
                <a:solidFill>
                  <a:prstClr val="black"/>
                </a:solidFill>
              </a:endParaRPr>
            </a:p>
          </p:txBody>
        </p:sp>
        <p:sp>
          <p:nvSpPr>
            <p:cNvPr id="1077" name="Line 443"/>
            <p:cNvSpPr>
              <a:spLocks noChangeShapeType="1"/>
            </p:cNvSpPr>
            <p:nvPr/>
          </p:nvSpPr>
          <p:spPr bwMode="auto">
            <a:xfrm flipH="1">
              <a:off x="1378" y="111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78" name="Rectangle 444"/>
            <p:cNvSpPr>
              <a:spLocks noChangeArrowheads="1"/>
            </p:cNvSpPr>
            <p:nvPr/>
          </p:nvSpPr>
          <p:spPr bwMode="auto">
            <a:xfrm rot="16200000">
              <a:off x="1185" y="985"/>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52</a:t>
              </a:r>
              <a:endParaRPr lang="en-US" altLang="en-US" sz="1900">
                <a:solidFill>
                  <a:prstClr val="black"/>
                </a:solidFill>
              </a:endParaRPr>
            </a:p>
          </p:txBody>
        </p:sp>
        <p:sp>
          <p:nvSpPr>
            <p:cNvPr id="1079" name="Line 445"/>
            <p:cNvSpPr>
              <a:spLocks noChangeShapeType="1"/>
            </p:cNvSpPr>
            <p:nvPr/>
          </p:nvSpPr>
          <p:spPr bwMode="auto">
            <a:xfrm flipH="1">
              <a:off x="1378" y="69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80" name="Rectangle 446"/>
            <p:cNvSpPr>
              <a:spLocks noChangeArrowheads="1"/>
            </p:cNvSpPr>
            <p:nvPr/>
          </p:nvSpPr>
          <p:spPr bwMode="auto">
            <a:xfrm rot="16200000">
              <a:off x="1185" y="56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54</a:t>
              </a:r>
              <a:endParaRPr lang="en-US" altLang="en-US" sz="1900">
                <a:solidFill>
                  <a:prstClr val="black"/>
                </a:solidFill>
              </a:endParaRPr>
            </a:p>
          </p:txBody>
        </p:sp>
        <p:sp>
          <p:nvSpPr>
            <p:cNvPr id="1081" name="Rectangle 447"/>
            <p:cNvSpPr>
              <a:spLocks noChangeArrowheads="1"/>
            </p:cNvSpPr>
            <p:nvPr/>
          </p:nvSpPr>
          <p:spPr bwMode="auto">
            <a:xfrm rot="16200000">
              <a:off x="-151" y="2014"/>
              <a:ext cx="242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Mean Child Individual Income Rank</a:t>
              </a:r>
              <a:endParaRPr lang="en-US" altLang="en-US" sz="1900">
                <a:solidFill>
                  <a:prstClr val="black"/>
                </a:solidFill>
              </a:endParaRPr>
            </a:p>
          </p:txBody>
        </p:sp>
        <p:sp>
          <p:nvSpPr>
            <p:cNvPr id="1082" name="Line 448"/>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83" name="Line 449"/>
            <p:cNvSpPr>
              <a:spLocks noChangeShapeType="1"/>
            </p:cNvSpPr>
            <p:nvPr/>
          </p:nvSpPr>
          <p:spPr bwMode="auto">
            <a:xfrm>
              <a:off x="22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84" name="Rectangle 450"/>
            <p:cNvSpPr>
              <a:spLocks noChangeArrowheads="1"/>
            </p:cNvSpPr>
            <p:nvPr/>
          </p:nvSpPr>
          <p:spPr bwMode="auto">
            <a:xfrm>
              <a:off x="2170" y="379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20</a:t>
              </a:r>
              <a:endParaRPr lang="en-US" altLang="en-US" sz="1900">
                <a:solidFill>
                  <a:prstClr val="black"/>
                </a:solidFill>
              </a:endParaRPr>
            </a:p>
          </p:txBody>
        </p:sp>
        <p:sp>
          <p:nvSpPr>
            <p:cNvPr id="1085" name="Line 451"/>
            <p:cNvSpPr>
              <a:spLocks noChangeShapeType="1"/>
            </p:cNvSpPr>
            <p:nvPr/>
          </p:nvSpPr>
          <p:spPr bwMode="auto">
            <a:xfrm>
              <a:off x="3696"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86" name="Rectangle 452"/>
            <p:cNvSpPr>
              <a:spLocks noChangeArrowheads="1"/>
            </p:cNvSpPr>
            <p:nvPr/>
          </p:nvSpPr>
          <p:spPr bwMode="auto">
            <a:xfrm>
              <a:off x="3613" y="379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40</a:t>
              </a:r>
              <a:endParaRPr lang="en-US" altLang="en-US" sz="1900">
                <a:solidFill>
                  <a:prstClr val="black"/>
                </a:solidFill>
              </a:endParaRPr>
            </a:p>
          </p:txBody>
        </p:sp>
        <p:sp>
          <p:nvSpPr>
            <p:cNvPr id="1087" name="Line 453"/>
            <p:cNvSpPr>
              <a:spLocks noChangeShapeType="1"/>
            </p:cNvSpPr>
            <p:nvPr/>
          </p:nvSpPr>
          <p:spPr bwMode="auto">
            <a:xfrm>
              <a:off x="51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88" name="Rectangle 454"/>
            <p:cNvSpPr>
              <a:spLocks noChangeArrowheads="1"/>
            </p:cNvSpPr>
            <p:nvPr/>
          </p:nvSpPr>
          <p:spPr bwMode="auto">
            <a:xfrm>
              <a:off x="5057" y="379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60</a:t>
              </a:r>
              <a:endParaRPr lang="en-US" altLang="en-US" sz="1900">
                <a:solidFill>
                  <a:prstClr val="black"/>
                </a:solidFill>
              </a:endParaRPr>
            </a:p>
          </p:txBody>
        </p:sp>
        <p:sp>
          <p:nvSpPr>
            <p:cNvPr id="1089" name="Line 455"/>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90" name="Rectangle 456"/>
            <p:cNvSpPr>
              <a:spLocks noChangeArrowheads="1"/>
            </p:cNvSpPr>
            <p:nvPr/>
          </p:nvSpPr>
          <p:spPr bwMode="auto">
            <a:xfrm>
              <a:off x="6500" y="379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80</a:t>
              </a:r>
              <a:endParaRPr lang="en-US" altLang="en-US" sz="1900">
                <a:solidFill>
                  <a:prstClr val="black"/>
                </a:solidFill>
              </a:endParaRPr>
            </a:p>
          </p:txBody>
        </p:sp>
        <p:sp>
          <p:nvSpPr>
            <p:cNvPr id="1091" name="Rectangle 457"/>
            <p:cNvSpPr>
              <a:spLocks noChangeArrowheads="1"/>
            </p:cNvSpPr>
            <p:nvPr/>
          </p:nvSpPr>
          <p:spPr bwMode="auto">
            <a:xfrm>
              <a:off x="2404" y="3989"/>
              <a:ext cx="3370"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Percentage of Black Children with Father Present</a:t>
              </a:r>
              <a:endParaRPr lang="en-US" altLang="en-US" sz="1900">
                <a:solidFill>
                  <a:prstClr val="black"/>
                </a:solidFill>
              </a:endParaRPr>
            </a:p>
          </p:txBody>
        </p:sp>
        <p:sp>
          <p:nvSpPr>
            <p:cNvPr id="1092" name="Rectangle 458"/>
            <p:cNvSpPr>
              <a:spLocks noChangeArrowheads="1"/>
            </p:cNvSpPr>
            <p:nvPr/>
          </p:nvSpPr>
          <p:spPr bwMode="auto">
            <a:xfrm>
              <a:off x="6169" y="731"/>
              <a:ext cx="587"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93" name="Oval 459"/>
            <p:cNvSpPr>
              <a:spLocks noChangeArrowheads="1"/>
            </p:cNvSpPr>
            <p:nvPr/>
          </p:nvSpPr>
          <p:spPr bwMode="auto">
            <a:xfrm>
              <a:off x="6194" y="785"/>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94" name="Freeform 460"/>
            <p:cNvSpPr>
              <a:spLocks/>
            </p:cNvSpPr>
            <p:nvPr/>
          </p:nvSpPr>
          <p:spPr bwMode="auto">
            <a:xfrm>
              <a:off x="6180" y="972"/>
              <a:ext cx="97" cy="86"/>
            </a:xfrm>
            <a:custGeom>
              <a:avLst/>
              <a:gdLst>
                <a:gd name="T0" fmla="*/ 47 w 97"/>
                <a:gd name="T1" fmla="*/ 0 h 86"/>
                <a:gd name="T2" fmla="*/ 0 w 97"/>
                <a:gd name="T3" fmla="*/ 86 h 86"/>
                <a:gd name="T4" fmla="*/ 97 w 97"/>
                <a:gd name="T5" fmla="*/ 86 h 86"/>
                <a:gd name="T6" fmla="*/ 47 w 97"/>
                <a:gd name="T7" fmla="*/ 0 h 86"/>
              </a:gdLst>
              <a:ahLst/>
              <a:cxnLst>
                <a:cxn ang="0">
                  <a:pos x="T0" y="T1"/>
                </a:cxn>
                <a:cxn ang="0">
                  <a:pos x="T2" y="T3"/>
                </a:cxn>
                <a:cxn ang="0">
                  <a:pos x="T4" y="T5"/>
                </a:cxn>
                <a:cxn ang="0">
                  <a:pos x="T6" y="T7"/>
                </a:cxn>
              </a:cxnLst>
              <a:rect l="0" t="0" r="r" b="b"/>
              <a:pathLst>
                <a:path w="97" h="86">
                  <a:moveTo>
                    <a:pt x="47" y="0"/>
                  </a:moveTo>
                  <a:lnTo>
                    <a:pt x="0" y="86"/>
                  </a:lnTo>
                  <a:lnTo>
                    <a:pt x="97" y="86"/>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95" name="Rectangle 461"/>
            <p:cNvSpPr>
              <a:spLocks noChangeArrowheads="1"/>
            </p:cNvSpPr>
            <p:nvPr/>
          </p:nvSpPr>
          <p:spPr bwMode="auto">
            <a:xfrm>
              <a:off x="6346" y="742"/>
              <a:ext cx="393"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White</a:t>
              </a:r>
              <a:endParaRPr lang="en-US" altLang="en-US" sz="1900">
                <a:solidFill>
                  <a:prstClr val="black"/>
                </a:solidFill>
              </a:endParaRPr>
            </a:p>
          </p:txBody>
        </p:sp>
        <p:sp>
          <p:nvSpPr>
            <p:cNvPr id="1096" name="Rectangle 462"/>
            <p:cNvSpPr>
              <a:spLocks noChangeArrowheads="1"/>
            </p:cNvSpPr>
            <p:nvPr/>
          </p:nvSpPr>
          <p:spPr bwMode="auto">
            <a:xfrm>
              <a:off x="6346" y="950"/>
              <a:ext cx="37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Black</a:t>
              </a:r>
              <a:endParaRPr lang="en-US" altLang="en-US" sz="1900">
                <a:solidFill>
                  <a:prstClr val="black"/>
                </a:solidFill>
              </a:endParaRPr>
            </a:p>
          </p:txBody>
        </p:sp>
        <p:sp>
          <p:nvSpPr>
            <p:cNvPr id="1097" name="Rectangle 463"/>
            <p:cNvSpPr>
              <a:spLocks noChangeArrowheads="1"/>
            </p:cNvSpPr>
            <p:nvPr/>
          </p:nvSpPr>
          <p:spPr bwMode="auto">
            <a:xfrm>
              <a:off x="3998" y="104"/>
              <a:ext cx="120" cy="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5300">
                  <a:solidFill>
                    <a:srgbClr val="1E2D53"/>
                  </a:solidFill>
                </a:rPr>
                <a:t> </a:t>
              </a:r>
              <a:endParaRPr lang="en-US" altLang="en-US" sz="1900">
                <a:solidFill>
                  <a:prstClr val="black"/>
                </a:solidFill>
              </a:endParaRPr>
            </a:p>
          </p:txBody>
        </p:sp>
      </p:grpSp>
      <p:sp>
        <p:nvSpPr>
          <p:cNvPr id="4" name="TextBox 92"/>
          <p:cNvSpPr txBox="1"/>
          <p:nvPr/>
        </p:nvSpPr>
        <p:spPr>
          <a:xfrm>
            <a:off x="0" y="87869"/>
            <a:ext cx="12192000" cy="677107"/>
          </a:xfrm>
          <a:prstGeom prst="rect">
            <a:avLst/>
          </a:prstGeom>
          <a:noFill/>
        </p:spPr>
        <p:txBody>
          <a:bodyPr wrap="square" lIns="91344" tIns="45718" rIns="91344" bIns="45718" rtlCol="0">
            <a:spAutoFit/>
          </a:bodyPr>
          <a:lstStyle/>
          <a:p>
            <a:pPr algn="ctr" defTabSz="913312">
              <a:defRPr/>
            </a:pPr>
            <a:r>
              <a:rPr lang="en-US" sz="1900" b="1" kern="0" dirty="0">
                <a:solidFill>
                  <a:srgbClr val="1E2D53"/>
                </a:solidFill>
                <a:latin typeface="Arial"/>
                <a:cs typeface="Arial"/>
              </a:rPr>
              <a:t>Black-White Gap in Individual Income Rank vs. Father Presence</a:t>
            </a:r>
          </a:p>
          <a:p>
            <a:pPr algn="ctr" defTabSz="913312">
              <a:defRPr/>
            </a:pPr>
            <a:r>
              <a:rPr lang="en-US" sz="1900" kern="0" dirty="0">
                <a:solidFill>
                  <a:srgbClr val="1E2D53"/>
                </a:solidFill>
                <a:latin typeface="Arial"/>
                <a:cs typeface="Arial"/>
              </a:rPr>
              <a:t>Male Children with Parents at 25th Percentile - Poverty Share Less than 10%</a:t>
            </a:r>
          </a:p>
        </p:txBody>
      </p:sp>
    </p:spTree>
    <p:extLst>
      <p:ext uri="{BB962C8B-B14F-4D97-AF65-F5344CB8AC3E}">
        <p14:creationId xmlns:p14="http://schemas.microsoft.com/office/powerpoint/2010/main" val="1579240978"/>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6" name="Group 4"/>
          <p:cNvGrpSpPr>
            <a:grpSpLocks noChangeAspect="1"/>
          </p:cNvGrpSpPr>
          <p:nvPr/>
        </p:nvGrpSpPr>
        <p:grpSpPr bwMode="auto">
          <a:xfrm>
            <a:off x="1374777" y="-6350"/>
            <a:ext cx="9442451" cy="6870700"/>
            <a:chOff x="866" y="-4"/>
            <a:chExt cx="5948" cy="4328"/>
          </a:xfrm>
        </p:grpSpPr>
        <p:sp>
          <p:nvSpPr>
            <p:cNvPr id="257"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58"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59"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60" name="Rectangle 7"/>
            <p:cNvSpPr>
              <a:spLocks noChangeArrowheads="1"/>
            </p:cNvSpPr>
            <p:nvPr/>
          </p:nvSpPr>
          <p:spPr bwMode="auto">
            <a:xfrm>
              <a:off x="1435" y="601"/>
              <a:ext cx="5242" cy="310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61"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62" name="Line 9"/>
            <p:cNvSpPr>
              <a:spLocks noChangeShapeType="1"/>
            </p:cNvSpPr>
            <p:nvPr/>
          </p:nvSpPr>
          <p:spPr bwMode="auto">
            <a:xfrm>
              <a:off x="1435" y="312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63" name="Line 10"/>
            <p:cNvSpPr>
              <a:spLocks noChangeShapeType="1"/>
            </p:cNvSpPr>
            <p:nvPr/>
          </p:nvSpPr>
          <p:spPr bwMode="auto">
            <a:xfrm>
              <a:off x="1435" y="263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64" name="Line 11"/>
            <p:cNvSpPr>
              <a:spLocks noChangeShapeType="1"/>
            </p:cNvSpPr>
            <p:nvPr/>
          </p:nvSpPr>
          <p:spPr bwMode="auto">
            <a:xfrm>
              <a:off x="1435" y="215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65" name="Line 12"/>
            <p:cNvSpPr>
              <a:spLocks noChangeShapeType="1"/>
            </p:cNvSpPr>
            <p:nvPr/>
          </p:nvSpPr>
          <p:spPr bwMode="auto">
            <a:xfrm>
              <a:off x="1435" y="1667"/>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66" name="Line 13"/>
            <p:cNvSpPr>
              <a:spLocks noChangeShapeType="1"/>
            </p:cNvSpPr>
            <p:nvPr/>
          </p:nvSpPr>
          <p:spPr bwMode="auto">
            <a:xfrm>
              <a:off x="1435" y="118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68" name="Line 14"/>
            <p:cNvSpPr>
              <a:spLocks noChangeShapeType="1"/>
            </p:cNvSpPr>
            <p:nvPr/>
          </p:nvSpPr>
          <p:spPr bwMode="auto">
            <a:xfrm>
              <a:off x="1435" y="69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69" name="Oval 15"/>
            <p:cNvSpPr>
              <a:spLocks noChangeArrowheads="1"/>
            </p:cNvSpPr>
            <p:nvPr/>
          </p:nvSpPr>
          <p:spPr bwMode="auto">
            <a:xfrm>
              <a:off x="1806" y="1210"/>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70" name="Oval 16"/>
            <p:cNvSpPr>
              <a:spLocks noChangeArrowheads="1"/>
            </p:cNvSpPr>
            <p:nvPr/>
          </p:nvSpPr>
          <p:spPr bwMode="auto">
            <a:xfrm>
              <a:off x="2324" y="1534"/>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71" name="Oval 17"/>
            <p:cNvSpPr>
              <a:spLocks noChangeArrowheads="1"/>
            </p:cNvSpPr>
            <p:nvPr/>
          </p:nvSpPr>
          <p:spPr bwMode="auto">
            <a:xfrm>
              <a:off x="2504" y="1195"/>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72" name="Oval 18"/>
            <p:cNvSpPr>
              <a:spLocks noChangeArrowheads="1"/>
            </p:cNvSpPr>
            <p:nvPr/>
          </p:nvSpPr>
          <p:spPr bwMode="auto">
            <a:xfrm>
              <a:off x="2620" y="1357"/>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73" name="Oval 19"/>
            <p:cNvSpPr>
              <a:spLocks noChangeArrowheads="1"/>
            </p:cNvSpPr>
            <p:nvPr/>
          </p:nvSpPr>
          <p:spPr bwMode="auto">
            <a:xfrm>
              <a:off x="2702" y="1476"/>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74" name="Oval 20"/>
            <p:cNvSpPr>
              <a:spLocks noChangeArrowheads="1"/>
            </p:cNvSpPr>
            <p:nvPr/>
          </p:nvSpPr>
          <p:spPr bwMode="auto">
            <a:xfrm>
              <a:off x="2778" y="1850"/>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75" name="Oval 21"/>
            <p:cNvSpPr>
              <a:spLocks noChangeArrowheads="1"/>
            </p:cNvSpPr>
            <p:nvPr/>
          </p:nvSpPr>
          <p:spPr bwMode="auto">
            <a:xfrm>
              <a:off x="2839" y="1170"/>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76" name="Oval 22"/>
            <p:cNvSpPr>
              <a:spLocks noChangeArrowheads="1"/>
            </p:cNvSpPr>
            <p:nvPr/>
          </p:nvSpPr>
          <p:spPr bwMode="auto">
            <a:xfrm>
              <a:off x="2904" y="1753"/>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77" name="Oval 23"/>
            <p:cNvSpPr>
              <a:spLocks noChangeArrowheads="1"/>
            </p:cNvSpPr>
            <p:nvPr/>
          </p:nvSpPr>
          <p:spPr bwMode="auto">
            <a:xfrm>
              <a:off x="2958" y="1343"/>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280" name="Oval 24"/>
            <p:cNvSpPr>
              <a:spLocks noChangeArrowheads="1"/>
            </p:cNvSpPr>
            <p:nvPr/>
          </p:nvSpPr>
          <p:spPr bwMode="auto">
            <a:xfrm>
              <a:off x="3001" y="1552"/>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20" name="Oval 25"/>
            <p:cNvSpPr>
              <a:spLocks noChangeArrowheads="1"/>
            </p:cNvSpPr>
            <p:nvPr/>
          </p:nvSpPr>
          <p:spPr bwMode="auto">
            <a:xfrm>
              <a:off x="3052" y="1724"/>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21" name="Oval 26"/>
            <p:cNvSpPr>
              <a:spLocks noChangeArrowheads="1"/>
            </p:cNvSpPr>
            <p:nvPr/>
          </p:nvSpPr>
          <p:spPr bwMode="auto">
            <a:xfrm>
              <a:off x="3091" y="1829"/>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22" name="Oval 27"/>
            <p:cNvSpPr>
              <a:spLocks noChangeArrowheads="1"/>
            </p:cNvSpPr>
            <p:nvPr/>
          </p:nvSpPr>
          <p:spPr bwMode="auto">
            <a:xfrm>
              <a:off x="3127" y="1544"/>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23" name="Oval 28"/>
            <p:cNvSpPr>
              <a:spLocks noChangeArrowheads="1"/>
            </p:cNvSpPr>
            <p:nvPr/>
          </p:nvSpPr>
          <p:spPr bwMode="auto">
            <a:xfrm>
              <a:off x="3170" y="1789"/>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24" name="Oval 29"/>
            <p:cNvSpPr>
              <a:spLocks noChangeArrowheads="1"/>
            </p:cNvSpPr>
            <p:nvPr/>
          </p:nvSpPr>
          <p:spPr bwMode="auto">
            <a:xfrm>
              <a:off x="3206" y="1289"/>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25" name="Oval 30"/>
            <p:cNvSpPr>
              <a:spLocks noChangeArrowheads="1"/>
            </p:cNvSpPr>
            <p:nvPr/>
          </p:nvSpPr>
          <p:spPr bwMode="auto">
            <a:xfrm>
              <a:off x="3242" y="1714"/>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26" name="Oval 31"/>
            <p:cNvSpPr>
              <a:spLocks noChangeArrowheads="1"/>
            </p:cNvSpPr>
            <p:nvPr/>
          </p:nvSpPr>
          <p:spPr bwMode="auto">
            <a:xfrm>
              <a:off x="3278" y="1951"/>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27" name="Oval 32"/>
            <p:cNvSpPr>
              <a:spLocks noChangeArrowheads="1"/>
            </p:cNvSpPr>
            <p:nvPr/>
          </p:nvSpPr>
          <p:spPr bwMode="auto">
            <a:xfrm>
              <a:off x="3314" y="1566"/>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28" name="Oval 33"/>
            <p:cNvSpPr>
              <a:spLocks noChangeArrowheads="1"/>
            </p:cNvSpPr>
            <p:nvPr/>
          </p:nvSpPr>
          <p:spPr bwMode="auto">
            <a:xfrm>
              <a:off x="3350" y="1969"/>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29" name="Oval 34"/>
            <p:cNvSpPr>
              <a:spLocks noChangeArrowheads="1"/>
            </p:cNvSpPr>
            <p:nvPr/>
          </p:nvSpPr>
          <p:spPr bwMode="auto">
            <a:xfrm>
              <a:off x="3386" y="2207"/>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30" name="Oval 35"/>
            <p:cNvSpPr>
              <a:spLocks noChangeArrowheads="1"/>
            </p:cNvSpPr>
            <p:nvPr/>
          </p:nvSpPr>
          <p:spPr bwMode="auto">
            <a:xfrm>
              <a:off x="3419" y="1487"/>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31" name="Oval 36"/>
            <p:cNvSpPr>
              <a:spLocks noChangeArrowheads="1"/>
            </p:cNvSpPr>
            <p:nvPr/>
          </p:nvSpPr>
          <p:spPr bwMode="auto">
            <a:xfrm>
              <a:off x="3455" y="1256"/>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32" name="Oval 37"/>
            <p:cNvSpPr>
              <a:spLocks noChangeArrowheads="1"/>
            </p:cNvSpPr>
            <p:nvPr/>
          </p:nvSpPr>
          <p:spPr bwMode="auto">
            <a:xfrm>
              <a:off x="3494" y="1278"/>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33" name="Oval 38"/>
            <p:cNvSpPr>
              <a:spLocks noChangeArrowheads="1"/>
            </p:cNvSpPr>
            <p:nvPr/>
          </p:nvSpPr>
          <p:spPr bwMode="auto">
            <a:xfrm>
              <a:off x="3530" y="1645"/>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34" name="Oval 39"/>
            <p:cNvSpPr>
              <a:spLocks noChangeArrowheads="1"/>
            </p:cNvSpPr>
            <p:nvPr/>
          </p:nvSpPr>
          <p:spPr bwMode="auto">
            <a:xfrm>
              <a:off x="3563" y="1613"/>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35" name="Oval 40"/>
            <p:cNvSpPr>
              <a:spLocks noChangeArrowheads="1"/>
            </p:cNvSpPr>
            <p:nvPr/>
          </p:nvSpPr>
          <p:spPr bwMode="auto">
            <a:xfrm>
              <a:off x="3606" y="1267"/>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80" name="Oval 41"/>
            <p:cNvSpPr>
              <a:spLocks noChangeArrowheads="1"/>
            </p:cNvSpPr>
            <p:nvPr/>
          </p:nvSpPr>
          <p:spPr bwMode="auto">
            <a:xfrm>
              <a:off x="3649" y="2002"/>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81" name="Oval 42"/>
            <p:cNvSpPr>
              <a:spLocks noChangeArrowheads="1"/>
            </p:cNvSpPr>
            <p:nvPr/>
          </p:nvSpPr>
          <p:spPr bwMode="auto">
            <a:xfrm>
              <a:off x="3692" y="1566"/>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82" name="Oval 43"/>
            <p:cNvSpPr>
              <a:spLocks noChangeArrowheads="1"/>
            </p:cNvSpPr>
            <p:nvPr/>
          </p:nvSpPr>
          <p:spPr bwMode="auto">
            <a:xfrm>
              <a:off x="3728" y="2128"/>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83" name="Oval 44"/>
            <p:cNvSpPr>
              <a:spLocks noChangeArrowheads="1"/>
            </p:cNvSpPr>
            <p:nvPr/>
          </p:nvSpPr>
          <p:spPr bwMode="auto">
            <a:xfrm>
              <a:off x="3779" y="1152"/>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84" name="Oval 45"/>
            <p:cNvSpPr>
              <a:spLocks noChangeArrowheads="1"/>
            </p:cNvSpPr>
            <p:nvPr/>
          </p:nvSpPr>
          <p:spPr bwMode="auto">
            <a:xfrm>
              <a:off x="3818" y="1760"/>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85" name="Oval 46"/>
            <p:cNvSpPr>
              <a:spLocks noChangeArrowheads="1"/>
            </p:cNvSpPr>
            <p:nvPr/>
          </p:nvSpPr>
          <p:spPr bwMode="auto">
            <a:xfrm>
              <a:off x="3869" y="1483"/>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86" name="Oval 47"/>
            <p:cNvSpPr>
              <a:spLocks noChangeArrowheads="1"/>
            </p:cNvSpPr>
            <p:nvPr/>
          </p:nvSpPr>
          <p:spPr bwMode="auto">
            <a:xfrm>
              <a:off x="3916" y="1364"/>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87" name="Oval 48"/>
            <p:cNvSpPr>
              <a:spLocks noChangeArrowheads="1"/>
            </p:cNvSpPr>
            <p:nvPr/>
          </p:nvSpPr>
          <p:spPr bwMode="auto">
            <a:xfrm>
              <a:off x="3955" y="1289"/>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88" name="Oval 49"/>
            <p:cNvSpPr>
              <a:spLocks noChangeArrowheads="1"/>
            </p:cNvSpPr>
            <p:nvPr/>
          </p:nvSpPr>
          <p:spPr bwMode="auto">
            <a:xfrm>
              <a:off x="4002" y="1350"/>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89" name="Oval 50"/>
            <p:cNvSpPr>
              <a:spLocks noChangeArrowheads="1"/>
            </p:cNvSpPr>
            <p:nvPr/>
          </p:nvSpPr>
          <p:spPr bwMode="auto">
            <a:xfrm>
              <a:off x="4056" y="1354"/>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90" name="Oval 51"/>
            <p:cNvSpPr>
              <a:spLocks noChangeArrowheads="1"/>
            </p:cNvSpPr>
            <p:nvPr/>
          </p:nvSpPr>
          <p:spPr bwMode="auto">
            <a:xfrm>
              <a:off x="4117" y="1559"/>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91" name="Oval 52"/>
            <p:cNvSpPr>
              <a:spLocks noChangeArrowheads="1"/>
            </p:cNvSpPr>
            <p:nvPr/>
          </p:nvSpPr>
          <p:spPr bwMode="auto">
            <a:xfrm>
              <a:off x="4175" y="1386"/>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92" name="Oval 53"/>
            <p:cNvSpPr>
              <a:spLocks noChangeArrowheads="1"/>
            </p:cNvSpPr>
            <p:nvPr/>
          </p:nvSpPr>
          <p:spPr bwMode="auto">
            <a:xfrm>
              <a:off x="4236" y="1634"/>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93" name="Oval 54"/>
            <p:cNvSpPr>
              <a:spLocks noChangeArrowheads="1"/>
            </p:cNvSpPr>
            <p:nvPr/>
          </p:nvSpPr>
          <p:spPr bwMode="auto">
            <a:xfrm>
              <a:off x="4304" y="1332"/>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94" name="Oval 55"/>
            <p:cNvSpPr>
              <a:spLocks noChangeArrowheads="1"/>
            </p:cNvSpPr>
            <p:nvPr/>
          </p:nvSpPr>
          <p:spPr bwMode="auto">
            <a:xfrm>
              <a:off x="4376" y="1598"/>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95" name="Oval 56"/>
            <p:cNvSpPr>
              <a:spLocks noChangeArrowheads="1"/>
            </p:cNvSpPr>
            <p:nvPr/>
          </p:nvSpPr>
          <p:spPr bwMode="auto">
            <a:xfrm>
              <a:off x="4466" y="1660"/>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38" name="Oval 57"/>
            <p:cNvSpPr>
              <a:spLocks noChangeArrowheads="1"/>
            </p:cNvSpPr>
            <p:nvPr/>
          </p:nvSpPr>
          <p:spPr bwMode="auto">
            <a:xfrm>
              <a:off x="4564" y="1408"/>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39" name="Oval 58"/>
            <p:cNvSpPr>
              <a:spLocks noChangeArrowheads="1"/>
            </p:cNvSpPr>
            <p:nvPr/>
          </p:nvSpPr>
          <p:spPr bwMode="auto">
            <a:xfrm>
              <a:off x="4675" y="1390"/>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0" name="Oval 59"/>
            <p:cNvSpPr>
              <a:spLocks noChangeArrowheads="1"/>
            </p:cNvSpPr>
            <p:nvPr/>
          </p:nvSpPr>
          <p:spPr bwMode="auto">
            <a:xfrm>
              <a:off x="4801" y="1483"/>
              <a:ext cx="69"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1" name="Oval 60"/>
            <p:cNvSpPr>
              <a:spLocks noChangeArrowheads="1"/>
            </p:cNvSpPr>
            <p:nvPr/>
          </p:nvSpPr>
          <p:spPr bwMode="auto">
            <a:xfrm>
              <a:off x="4931" y="1080"/>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2" name="Oval 61"/>
            <p:cNvSpPr>
              <a:spLocks noChangeArrowheads="1"/>
            </p:cNvSpPr>
            <p:nvPr/>
          </p:nvSpPr>
          <p:spPr bwMode="auto">
            <a:xfrm>
              <a:off x="5100" y="1591"/>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3" name="Oval 62"/>
            <p:cNvSpPr>
              <a:spLocks noChangeArrowheads="1"/>
            </p:cNvSpPr>
            <p:nvPr/>
          </p:nvSpPr>
          <p:spPr bwMode="auto">
            <a:xfrm>
              <a:off x="5330" y="1364"/>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4" name="Oval 63"/>
            <p:cNvSpPr>
              <a:spLocks noChangeArrowheads="1"/>
            </p:cNvSpPr>
            <p:nvPr/>
          </p:nvSpPr>
          <p:spPr bwMode="auto">
            <a:xfrm>
              <a:off x="5676" y="1289"/>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5" name="Oval 64"/>
            <p:cNvSpPr>
              <a:spLocks noChangeArrowheads="1"/>
            </p:cNvSpPr>
            <p:nvPr/>
          </p:nvSpPr>
          <p:spPr bwMode="auto">
            <a:xfrm>
              <a:off x="6432" y="1087"/>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6" name="Freeform 65"/>
            <p:cNvSpPr>
              <a:spLocks/>
            </p:cNvSpPr>
            <p:nvPr/>
          </p:nvSpPr>
          <p:spPr bwMode="auto">
            <a:xfrm>
              <a:off x="1792" y="3251"/>
              <a:ext cx="100" cy="86"/>
            </a:xfrm>
            <a:custGeom>
              <a:avLst/>
              <a:gdLst>
                <a:gd name="T0" fmla="*/ 50 w 100"/>
                <a:gd name="T1" fmla="*/ 0 h 86"/>
                <a:gd name="T2" fmla="*/ 0 w 100"/>
                <a:gd name="T3" fmla="*/ 86 h 86"/>
                <a:gd name="T4" fmla="*/ 100 w 100"/>
                <a:gd name="T5" fmla="*/ 86 h 86"/>
                <a:gd name="T6" fmla="*/ 50 w 100"/>
                <a:gd name="T7" fmla="*/ 0 h 86"/>
              </a:gdLst>
              <a:ahLst/>
              <a:cxnLst>
                <a:cxn ang="0">
                  <a:pos x="T0" y="T1"/>
                </a:cxn>
                <a:cxn ang="0">
                  <a:pos x="T2" y="T3"/>
                </a:cxn>
                <a:cxn ang="0">
                  <a:pos x="T4" y="T5"/>
                </a:cxn>
                <a:cxn ang="0">
                  <a:pos x="T6" y="T7"/>
                </a:cxn>
              </a:cxnLst>
              <a:rect l="0" t="0" r="r" b="b"/>
              <a:pathLst>
                <a:path w="100" h="86">
                  <a:moveTo>
                    <a:pt x="50" y="0"/>
                  </a:moveTo>
                  <a:lnTo>
                    <a:pt x="0" y="86"/>
                  </a:lnTo>
                  <a:lnTo>
                    <a:pt x="100"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7" name="Freeform 66"/>
            <p:cNvSpPr>
              <a:spLocks/>
            </p:cNvSpPr>
            <p:nvPr/>
          </p:nvSpPr>
          <p:spPr bwMode="auto">
            <a:xfrm>
              <a:off x="2310" y="2927"/>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8" name="Freeform 67"/>
            <p:cNvSpPr>
              <a:spLocks/>
            </p:cNvSpPr>
            <p:nvPr/>
          </p:nvSpPr>
          <p:spPr bwMode="auto">
            <a:xfrm>
              <a:off x="2490" y="3229"/>
              <a:ext cx="101" cy="87"/>
            </a:xfrm>
            <a:custGeom>
              <a:avLst/>
              <a:gdLst>
                <a:gd name="T0" fmla="*/ 50 w 101"/>
                <a:gd name="T1" fmla="*/ 0 h 87"/>
                <a:gd name="T2" fmla="*/ 0 w 101"/>
                <a:gd name="T3" fmla="*/ 87 h 87"/>
                <a:gd name="T4" fmla="*/ 101 w 101"/>
                <a:gd name="T5" fmla="*/ 87 h 87"/>
                <a:gd name="T6" fmla="*/ 50 w 101"/>
                <a:gd name="T7" fmla="*/ 0 h 87"/>
              </a:gdLst>
              <a:ahLst/>
              <a:cxnLst>
                <a:cxn ang="0">
                  <a:pos x="T0" y="T1"/>
                </a:cxn>
                <a:cxn ang="0">
                  <a:pos x="T2" y="T3"/>
                </a:cxn>
                <a:cxn ang="0">
                  <a:pos x="T4" y="T5"/>
                </a:cxn>
                <a:cxn ang="0">
                  <a:pos x="T6" y="T7"/>
                </a:cxn>
              </a:cxnLst>
              <a:rect l="0" t="0" r="r" b="b"/>
              <a:pathLst>
                <a:path w="101" h="87">
                  <a:moveTo>
                    <a:pt x="50" y="0"/>
                  </a:moveTo>
                  <a:lnTo>
                    <a:pt x="0" y="87"/>
                  </a:lnTo>
                  <a:lnTo>
                    <a:pt x="101" y="87"/>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49" name="Freeform 68"/>
            <p:cNvSpPr>
              <a:spLocks/>
            </p:cNvSpPr>
            <p:nvPr/>
          </p:nvSpPr>
          <p:spPr bwMode="auto">
            <a:xfrm>
              <a:off x="2605" y="2959"/>
              <a:ext cx="97" cy="87"/>
            </a:xfrm>
            <a:custGeom>
              <a:avLst/>
              <a:gdLst>
                <a:gd name="T0" fmla="*/ 47 w 97"/>
                <a:gd name="T1" fmla="*/ 0 h 87"/>
                <a:gd name="T2" fmla="*/ 0 w 97"/>
                <a:gd name="T3" fmla="*/ 87 h 87"/>
                <a:gd name="T4" fmla="*/ 97 w 97"/>
                <a:gd name="T5" fmla="*/ 87 h 87"/>
                <a:gd name="T6" fmla="*/ 47 w 97"/>
                <a:gd name="T7" fmla="*/ 0 h 87"/>
              </a:gdLst>
              <a:ahLst/>
              <a:cxnLst>
                <a:cxn ang="0">
                  <a:pos x="T0" y="T1"/>
                </a:cxn>
                <a:cxn ang="0">
                  <a:pos x="T2" y="T3"/>
                </a:cxn>
                <a:cxn ang="0">
                  <a:pos x="T4" y="T5"/>
                </a:cxn>
                <a:cxn ang="0">
                  <a:pos x="T6" y="T7"/>
                </a:cxn>
              </a:cxnLst>
              <a:rect l="0" t="0" r="r" b="b"/>
              <a:pathLst>
                <a:path w="97" h="87">
                  <a:moveTo>
                    <a:pt x="47" y="0"/>
                  </a:moveTo>
                  <a:lnTo>
                    <a:pt x="0" y="87"/>
                  </a:lnTo>
                  <a:lnTo>
                    <a:pt x="97" y="87"/>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50" name="Freeform 69"/>
            <p:cNvSpPr>
              <a:spLocks/>
            </p:cNvSpPr>
            <p:nvPr/>
          </p:nvSpPr>
          <p:spPr bwMode="auto">
            <a:xfrm>
              <a:off x="2688" y="2920"/>
              <a:ext cx="97" cy="86"/>
            </a:xfrm>
            <a:custGeom>
              <a:avLst/>
              <a:gdLst>
                <a:gd name="T0" fmla="*/ 50 w 97"/>
                <a:gd name="T1" fmla="*/ 0 h 86"/>
                <a:gd name="T2" fmla="*/ 0 w 97"/>
                <a:gd name="T3" fmla="*/ 86 h 86"/>
                <a:gd name="T4" fmla="*/ 97 w 97"/>
                <a:gd name="T5" fmla="*/ 86 h 86"/>
                <a:gd name="T6" fmla="*/ 50 w 97"/>
                <a:gd name="T7" fmla="*/ 0 h 86"/>
              </a:gdLst>
              <a:ahLst/>
              <a:cxnLst>
                <a:cxn ang="0">
                  <a:pos x="T0" y="T1"/>
                </a:cxn>
                <a:cxn ang="0">
                  <a:pos x="T2" y="T3"/>
                </a:cxn>
                <a:cxn ang="0">
                  <a:pos x="T4" y="T5"/>
                </a:cxn>
                <a:cxn ang="0">
                  <a:pos x="T6" y="T7"/>
                </a:cxn>
              </a:cxnLst>
              <a:rect l="0" t="0" r="r" b="b"/>
              <a:pathLst>
                <a:path w="97" h="86">
                  <a:moveTo>
                    <a:pt x="50" y="0"/>
                  </a:moveTo>
                  <a:lnTo>
                    <a:pt x="0" y="86"/>
                  </a:lnTo>
                  <a:lnTo>
                    <a:pt x="97"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51" name="Freeform 70"/>
            <p:cNvSpPr>
              <a:spLocks/>
            </p:cNvSpPr>
            <p:nvPr/>
          </p:nvSpPr>
          <p:spPr bwMode="auto">
            <a:xfrm>
              <a:off x="2764" y="3100"/>
              <a:ext cx="97" cy="82"/>
            </a:xfrm>
            <a:custGeom>
              <a:avLst/>
              <a:gdLst>
                <a:gd name="T0" fmla="*/ 46 w 97"/>
                <a:gd name="T1" fmla="*/ 0 h 82"/>
                <a:gd name="T2" fmla="*/ 0 w 97"/>
                <a:gd name="T3" fmla="*/ 82 h 82"/>
                <a:gd name="T4" fmla="*/ 97 w 97"/>
                <a:gd name="T5" fmla="*/ 82 h 82"/>
                <a:gd name="T6" fmla="*/ 46 w 97"/>
                <a:gd name="T7" fmla="*/ 0 h 82"/>
              </a:gdLst>
              <a:ahLst/>
              <a:cxnLst>
                <a:cxn ang="0">
                  <a:pos x="T0" y="T1"/>
                </a:cxn>
                <a:cxn ang="0">
                  <a:pos x="T2" y="T3"/>
                </a:cxn>
                <a:cxn ang="0">
                  <a:pos x="T4" y="T5"/>
                </a:cxn>
                <a:cxn ang="0">
                  <a:pos x="T6" y="T7"/>
                </a:cxn>
              </a:cxnLst>
              <a:rect l="0" t="0" r="r" b="b"/>
              <a:pathLst>
                <a:path w="97" h="82">
                  <a:moveTo>
                    <a:pt x="46" y="0"/>
                  </a:moveTo>
                  <a:lnTo>
                    <a:pt x="0" y="82"/>
                  </a:lnTo>
                  <a:lnTo>
                    <a:pt x="97" y="82"/>
                  </a:lnTo>
                  <a:lnTo>
                    <a:pt x="4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52" name="Freeform 71"/>
            <p:cNvSpPr>
              <a:spLocks/>
            </p:cNvSpPr>
            <p:nvPr/>
          </p:nvSpPr>
          <p:spPr bwMode="auto">
            <a:xfrm>
              <a:off x="2825" y="3139"/>
              <a:ext cx="101" cy="83"/>
            </a:xfrm>
            <a:custGeom>
              <a:avLst/>
              <a:gdLst>
                <a:gd name="T0" fmla="*/ 50 w 101"/>
                <a:gd name="T1" fmla="*/ 0 h 83"/>
                <a:gd name="T2" fmla="*/ 0 w 101"/>
                <a:gd name="T3" fmla="*/ 83 h 83"/>
                <a:gd name="T4" fmla="*/ 101 w 101"/>
                <a:gd name="T5" fmla="*/ 83 h 83"/>
                <a:gd name="T6" fmla="*/ 50 w 101"/>
                <a:gd name="T7" fmla="*/ 0 h 83"/>
              </a:gdLst>
              <a:ahLst/>
              <a:cxnLst>
                <a:cxn ang="0">
                  <a:pos x="T0" y="T1"/>
                </a:cxn>
                <a:cxn ang="0">
                  <a:pos x="T2" y="T3"/>
                </a:cxn>
                <a:cxn ang="0">
                  <a:pos x="T4" y="T5"/>
                </a:cxn>
                <a:cxn ang="0">
                  <a:pos x="T6" y="T7"/>
                </a:cxn>
              </a:cxnLst>
              <a:rect l="0" t="0" r="r" b="b"/>
              <a:pathLst>
                <a:path w="101" h="83">
                  <a:moveTo>
                    <a:pt x="50" y="0"/>
                  </a:moveTo>
                  <a:lnTo>
                    <a:pt x="0" y="83"/>
                  </a:lnTo>
                  <a:lnTo>
                    <a:pt x="101" y="83"/>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53" name="Freeform 72"/>
            <p:cNvSpPr>
              <a:spLocks/>
            </p:cNvSpPr>
            <p:nvPr/>
          </p:nvSpPr>
          <p:spPr bwMode="auto">
            <a:xfrm>
              <a:off x="2886" y="2970"/>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54" name="Freeform 73"/>
            <p:cNvSpPr>
              <a:spLocks/>
            </p:cNvSpPr>
            <p:nvPr/>
          </p:nvSpPr>
          <p:spPr bwMode="auto">
            <a:xfrm>
              <a:off x="2944" y="3132"/>
              <a:ext cx="97" cy="86"/>
            </a:xfrm>
            <a:custGeom>
              <a:avLst/>
              <a:gdLst>
                <a:gd name="T0" fmla="*/ 50 w 97"/>
                <a:gd name="T1" fmla="*/ 0 h 86"/>
                <a:gd name="T2" fmla="*/ 0 w 97"/>
                <a:gd name="T3" fmla="*/ 86 h 86"/>
                <a:gd name="T4" fmla="*/ 97 w 97"/>
                <a:gd name="T5" fmla="*/ 86 h 86"/>
                <a:gd name="T6" fmla="*/ 50 w 97"/>
                <a:gd name="T7" fmla="*/ 0 h 86"/>
              </a:gdLst>
              <a:ahLst/>
              <a:cxnLst>
                <a:cxn ang="0">
                  <a:pos x="T0" y="T1"/>
                </a:cxn>
                <a:cxn ang="0">
                  <a:pos x="T2" y="T3"/>
                </a:cxn>
                <a:cxn ang="0">
                  <a:pos x="T4" y="T5"/>
                </a:cxn>
                <a:cxn ang="0">
                  <a:pos x="T6" y="T7"/>
                </a:cxn>
              </a:cxnLst>
              <a:rect l="0" t="0" r="r" b="b"/>
              <a:pathLst>
                <a:path w="97" h="86">
                  <a:moveTo>
                    <a:pt x="50" y="0"/>
                  </a:moveTo>
                  <a:lnTo>
                    <a:pt x="0" y="86"/>
                  </a:lnTo>
                  <a:lnTo>
                    <a:pt x="97"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55" name="Freeform 74"/>
            <p:cNvSpPr>
              <a:spLocks/>
            </p:cNvSpPr>
            <p:nvPr/>
          </p:nvSpPr>
          <p:spPr bwMode="auto">
            <a:xfrm>
              <a:off x="2987" y="2898"/>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56" name="Freeform 75"/>
            <p:cNvSpPr>
              <a:spLocks/>
            </p:cNvSpPr>
            <p:nvPr/>
          </p:nvSpPr>
          <p:spPr bwMode="auto">
            <a:xfrm>
              <a:off x="3037" y="3204"/>
              <a:ext cx="97" cy="86"/>
            </a:xfrm>
            <a:custGeom>
              <a:avLst/>
              <a:gdLst>
                <a:gd name="T0" fmla="*/ 51 w 97"/>
                <a:gd name="T1" fmla="*/ 0 h 86"/>
                <a:gd name="T2" fmla="*/ 0 w 97"/>
                <a:gd name="T3" fmla="*/ 86 h 86"/>
                <a:gd name="T4" fmla="*/ 97 w 97"/>
                <a:gd name="T5" fmla="*/ 86 h 86"/>
                <a:gd name="T6" fmla="*/ 51 w 97"/>
                <a:gd name="T7" fmla="*/ 0 h 86"/>
              </a:gdLst>
              <a:ahLst/>
              <a:cxnLst>
                <a:cxn ang="0">
                  <a:pos x="T0" y="T1"/>
                </a:cxn>
                <a:cxn ang="0">
                  <a:pos x="T2" y="T3"/>
                </a:cxn>
                <a:cxn ang="0">
                  <a:pos x="T4" y="T5"/>
                </a:cxn>
                <a:cxn ang="0">
                  <a:pos x="T6" y="T7"/>
                </a:cxn>
              </a:cxnLst>
              <a:rect l="0" t="0" r="r" b="b"/>
              <a:pathLst>
                <a:path w="97" h="86">
                  <a:moveTo>
                    <a:pt x="51" y="0"/>
                  </a:moveTo>
                  <a:lnTo>
                    <a:pt x="0" y="86"/>
                  </a:lnTo>
                  <a:lnTo>
                    <a:pt x="97" y="86"/>
                  </a:lnTo>
                  <a:lnTo>
                    <a:pt x="5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57" name="Freeform 76"/>
            <p:cNvSpPr>
              <a:spLocks/>
            </p:cNvSpPr>
            <p:nvPr/>
          </p:nvSpPr>
          <p:spPr bwMode="auto">
            <a:xfrm>
              <a:off x="3077" y="2952"/>
              <a:ext cx="97" cy="86"/>
            </a:xfrm>
            <a:custGeom>
              <a:avLst/>
              <a:gdLst>
                <a:gd name="T0" fmla="*/ 47 w 97"/>
                <a:gd name="T1" fmla="*/ 0 h 86"/>
                <a:gd name="T2" fmla="*/ 0 w 97"/>
                <a:gd name="T3" fmla="*/ 86 h 86"/>
                <a:gd name="T4" fmla="*/ 97 w 97"/>
                <a:gd name="T5" fmla="*/ 86 h 86"/>
                <a:gd name="T6" fmla="*/ 47 w 97"/>
                <a:gd name="T7" fmla="*/ 0 h 86"/>
              </a:gdLst>
              <a:ahLst/>
              <a:cxnLst>
                <a:cxn ang="0">
                  <a:pos x="T0" y="T1"/>
                </a:cxn>
                <a:cxn ang="0">
                  <a:pos x="T2" y="T3"/>
                </a:cxn>
                <a:cxn ang="0">
                  <a:pos x="T4" y="T5"/>
                </a:cxn>
                <a:cxn ang="0">
                  <a:pos x="T6" y="T7"/>
                </a:cxn>
              </a:cxnLst>
              <a:rect l="0" t="0" r="r" b="b"/>
              <a:pathLst>
                <a:path w="97" h="86">
                  <a:moveTo>
                    <a:pt x="47" y="0"/>
                  </a:moveTo>
                  <a:lnTo>
                    <a:pt x="0" y="86"/>
                  </a:lnTo>
                  <a:lnTo>
                    <a:pt x="97" y="86"/>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58" name="Freeform 77"/>
            <p:cNvSpPr>
              <a:spLocks/>
            </p:cNvSpPr>
            <p:nvPr/>
          </p:nvSpPr>
          <p:spPr bwMode="auto">
            <a:xfrm>
              <a:off x="3113" y="3337"/>
              <a:ext cx="101" cy="87"/>
            </a:xfrm>
            <a:custGeom>
              <a:avLst/>
              <a:gdLst>
                <a:gd name="T0" fmla="*/ 50 w 101"/>
                <a:gd name="T1" fmla="*/ 0 h 87"/>
                <a:gd name="T2" fmla="*/ 0 w 101"/>
                <a:gd name="T3" fmla="*/ 87 h 87"/>
                <a:gd name="T4" fmla="*/ 101 w 101"/>
                <a:gd name="T5" fmla="*/ 87 h 87"/>
                <a:gd name="T6" fmla="*/ 50 w 101"/>
                <a:gd name="T7" fmla="*/ 0 h 87"/>
              </a:gdLst>
              <a:ahLst/>
              <a:cxnLst>
                <a:cxn ang="0">
                  <a:pos x="T0" y="T1"/>
                </a:cxn>
                <a:cxn ang="0">
                  <a:pos x="T2" y="T3"/>
                </a:cxn>
                <a:cxn ang="0">
                  <a:pos x="T4" y="T5"/>
                </a:cxn>
                <a:cxn ang="0">
                  <a:pos x="T6" y="T7"/>
                </a:cxn>
              </a:cxnLst>
              <a:rect l="0" t="0" r="r" b="b"/>
              <a:pathLst>
                <a:path w="101" h="87">
                  <a:moveTo>
                    <a:pt x="50" y="0"/>
                  </a:moveTo>
                  <a:lnTo>
                    <a:pt x="0" y="87"/>
                  </a:lnTo>
                  <a:lnTo>
                    <a:pt x="101" y="87"/>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59" name="Freeform 78"/>
            <p:cNvSpPr>
              <a:spLocks/>
            </p:cNvSpPr>
            <p:nvPr/>
          </p:nvSpPr>
          <p:spPr bwMode="auto">
            <a:xfrm>
              <a:off x="3156" y="3089"/>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92" name="Freeform 79"/>
            <p:cNvSpPr>
              <a:spLocks/>
            </p:cNvSpPr>
            <p:nvPr/>
          </p:nvSpPr>
          <p:spPr bwMode="auto">
            <a:xfrm>
              <a:off x="3192" y="3100"/>
              <a:ext cx="97" cy="86"/>
            </a:xfrm>
            <a:custGeom>
              <a:avLst/>
              <a:gdLst>
                <a:gd name="T0" fmla="*/ 50 w 97"/>
                <a:gd name="T1" fmla="*/ 0 h 86"/>
                <a:gd name="T2" fmla="*/ 0 w 97"/>
                <a:gd name="T3" fmla="*/ 86 h 86"/>
                <a:gd name="T4" fmla="*/ 97 w 97"/>
                <a:gd name="T5" fmla="*/ 86 h 86"/>
                <a:gd name="T6" fmla="*/ 50 w 97"/>
                <a:gd name="T7" fmla="*/ 0 h 86"/>
              </a:gdLst>
              <a:ahLst/>
              <a:cxnLst>
                <a:cxn ang="0">
                  <a:pos x="T0" y="T1"/>
                </a:cxn>
                <a:cxn ang="0">
                  <a:pos x="T2" y="T3"/>
                </a:cxn>
                <a:cxn ang="0">
                  <a:pos x="T4" y="T5"/>
                </a:cxn>
                <a:cxn ang="0">
                  <a:pos x="T6" y="T7"/>
                </a:cxn>
              </a:cxnLst>
              <a:rect l="0" t="0" r="r" b="b"/>
              <a:pathLst>
                <a:path w="97" h="86">
                  <a:moveTo>
                    <a:pt x="50" y="0"/>
                  </a:moveTo>
                  <a:lnTo>
                    <a:pt x="0" y="86"/>
                  </a:lnTo>
                  <a:lnTo>
                    <a:pt x="97"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93" name="Freeform 80"/>
            <p:cNvSpPr>
              <a:spLocks/>
            </p:cNvSpPr>
            <p:nvPr/>
          </p:nvSpPr>
          <p:spPr bwMode="auto">
            <a:xfrm>
              <a:off x="3228" y="2934"/>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94" name="Freeform 81"/>
            <p:cNvSpPr>
              <a:spLocks/>
            </p:cNvSpPr>
            <p:nvPr/>
          </p:nvSpPr>
          <p:spPr bwMode="auto">
            <a:xfrm>
              <a:off x="3264" y="3143"/>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95" name="Freeform 82"/>
            <p:cNvSpPr>
              <a:spLocks/>
            </p:cNvSpPr>
            <p:nvPr/>
          </p:nvSpPr>
          <p:spPr bwMode="auto">
            <a:xfrm>
              <a:off x="3300" y="3042"/>
              <a:ext cx="97" cy="83"/>
            </a:xfrm>
            <a:custGeom>
              <a:avLst/>
              <a:gdLst>
                <a:gd name="T0" fmla="*/ 47 w 97"/>
                <a:gd name="T1" fmla="*/ 0 h 83"/>
                <a:gd name="T2" fmla="*/ 0 w 97"/>
                <a:gd name="T3" fmla="*/ 83 h 83"/>
                <a:gd name="T4" fmla="*/ 97 w 97"/>
                <a:gd name="T5" fmla="*/ 83 h 83"/>
                <a:gd name="T6" fmla="*/ 47 w 97"/>
                <a:gd name="T7" fmla="*/ 0 h 83"/>
              </a:gdLst>
              <a:ahLst/>
              <a:cxnLst>
                <a:cxn ang="0">
                  <a:pos x="T0" y="T1"/>
                </a:cxn>
                <a:cxn ang="0">
                  <a:pos x="T2" y="T3"/>
                </a:cxn>
                <a:cxn ang="0">
                  <a:pos x="T4" y="T5"/>
                </a:cxn>
                <a:cxn ang="0">
                  <a:pos x="T6" y="T7"/>
                </a:cxn>
              </a:cxnLst>
              <a:rect l="0" t="0" r="r" b="b"/>
              <a:pathLst>
                <a:path w="97" h="83">
                  <a:moveTo>
                    <a:pt x="47" y="0"/>
                  </a:moveTo>
                  <a:lnTo>
                    <a:pt x="0" y="83"/>
                  </a:lnTo>
                  <a:lnTo>
                    <a:pt x="97" y="83"/>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96" name="Freeform 83"/>
            <p:cNvSpPr>
              <a:spLocks/>
            </p:cNvSpPr>
            <p:nvPr/>
          </p:nvSpPr>
          <p:spPr bwMode="auto">
            <a:xfrm>
              <a:off x="3336" y="2970"/>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97" name="Freeform 84"/>
            <p:cNvSpPr>
              <a:spLocks/>
            </p:cNvSpPr>
            <p:nvPr/>
          </p:nvSpPr>
          <p:spPr bwMode="auto">
            <a:xfrm>
              <a:off x="3372" y="3175"/>
              <a:ext cx="97" cy="87"/>
            </a:xfrm>
            <a:custGeom>
              <a:avLst/>
              <a:gdLst>
                <a:gd name="T0" fmla="*/ 50 w 97"/>
                <a:gd name="T1" fmla="*/ 0 h 87"/>
                <a:gd name="T2" fmla="*/ 0 w 97"/>
                <a:gd name="T3" fmla="*/ 87 h 87"/>
                <a:gd name="T4" fmla="*/ 97 w 97"/>
                <a:gd name="T5" fmla="*/ 87 h 87"/>
                <a:gd name="T6" fmla="*/ 50 w 97"/>
                <a:gd name="T7" fmla="*/ 0 h 87"/>
              </a:gdLst>
              <a:ahLst/>
              <a:cxnLst>
                <a:cxn ang="0">
                  <a:pos x="T0" y="T1"/>
                </a:cxn>
                <a:cxn ang="0">
                  <a:pos x="T2" y="T3"/>
                </a:cxn>
                <a:cxn ang="0">
                  <a:pos x="T4" y="T5"/>
                </a:cxn>
                <a:cxn ang="0">
                  <a:pos x="T6" y="T7"/>
                </a:cxn>
              </a:cxnLst>
              <a:rect l="0" t="0" r="r" b="b"/>
              <a:pathLst>
                <a:path w="97" h="87">
                  <a:moveTo>
                    <a:pt x="50" y="0"/>
                  </a:moveTo>
                  <a:lnTo>
                    <a:pt x="0" y="87"/>
                  </a:lnTo>
                  <a:lnTo>
                    <a:pt x="97" y="87"/>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98" name="Freeform 85"/>
            <p:cNvSpPr>
              <a:spLocks/>
            </p:cNvSpPr>
            <p:nvPr/>
          </p:nvSpPr>
          <p:spPr bwMode="auto">
            <a:xfrm>
              <a:off x="3404" y="2959"/>
              <a:ext cx="101" cy="87"/>
            </a:xfrm>
            <a:custGeom>
              <a:avLst/>
              <a:gdLst>
                <a:gd name="T0" fmla="*/ 51 w 101"/>
                <a:gd name="T1" fmla="*/ 0 h 87"/>
                <a:gd name="T2" fmla="*/ 0 w 101"/>
                <a:gd name="T3" fmla="*/ 87 h 87"/>
                <a:gd name="T4" fmla="*/ 101 w 101"/>
                <a:gd name="T5" fmla="*/ 87 h 87"/>
                <a:gd name="T6" fmla="*/ 51 w 101"/>
                <a:gd name="T7" fmla="*/ 0 h 87"/>
              </a:gdLst>
              <a:ahLst/>
              <a:cxnLst>
                <a:cxn ang="0">
                  <a:pos x="T0" y="T1"/>
                </a:cxn>
                <a:cxn ang="0">
                  <a:pos x="T2" y="T3"/>
                </a:cxn>
                <a:cxn ang="0">
                  <a:pos x="T4" y="T5"/>
                </a:cxn>
                <a:cxn ang="0">
                  <a:pos x="T6" y="T7"/>
                </a:cxn>
              </a:cxnLst>
              <a:rect l="0" t="0" r="r" b="b"/>
              <a:pathLst>
                <a:path w="101" h="87">
                  <a:moveTo>
                    <a:pt x="51" y="0"/>
                  </a:moveTo>
                  <a:lnTo>
                    <a:pt x="0" y="87"/>
                  </a:lnTo>
                  <a:lnTo>
                    <a:pt x="101" y="87"/>
                  </a:lnTo>
                  <a:lnTo>
                    <a:pt x="5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99" name="Freeform 86"/>
            <p:cNvSpPr>
              <a:spLocks/>
            </p:cNvSpPr>
            <p:nvPr/>
          </p:nvSpPr>
          <p:spPr bwMode="auto">
            <a:xfrm>
              <a:off x="3440" y="2923"/>
              <a:ext cx="98" cy="87"/>
            </a:xfrm>
            <a:custGeom>
              <a:avLst/>
              <a:gdLst>
                <a:gd name="T0" fmla="*/ 51 w 98"/>
                <a:gd name="T1" fmla="*/ 0 h 87"/>
                <a:gd name="T2" fmla="*/ 0 w 98"/>
                <a:gd name="T3" fmla="*/ 87 h 87"/>
                <a:gd name="T4" fmla="*/ 98 w 98"/>
                <a:gd name="T5" fmla="*/ 87 h 87"/>
                <a:gd name="T6" fmla="*/ 51 w 98"/>
                <a:gd name="T7" fmla="*/ 0 h 87"/>
              </a:gdLst>
              <a:ahLst/>
              <a:cxnLst>
                <a:cxn ang="0">
                  <a:pos x="T0" y="T1"/>
                </a:cxn>
                <a:cxn ang="0">
                  <a:pos x="T2" y="T3"/>
                </a:cxn>
                <a:cxn ang="0">
                  <a:pos x="T4" y="T5"/>
                </a:cxn>
                <a:cxn ang="0">
                  <a:pos x="T6" y="T7"/>
                </a:cxn>
              </a:cxnLst>
              <a:rect l="0" t="0" r="r" b="b"/>
              <a:pathLst>
                <a:path w="98" h="87">
                  <a:moveTo>
                    <a:pt x="51" y="0"/>
                  </a:moveTo>
                  <a:lnTo>
                    <a:pt x="0" y="87"/>
                  </a:lnTo>
                  <a:lnTo>
                    <a:pt x="98" y="87"/>
                  </a:lnTo>
                  <a:lnTo>
                    <a:pt x="5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00" name="Freeform 87"/>
            <p:cNvSpPr>
              <a:spLocks/>
            </p:cNvSpPr>
            <p:nvPr/>
          </p:nvSpPr>
          <p:spPr bwMode="auto">
            <a:xfrm>
              <a:off x="3480" y="3074"/>
              <a:ext cx="101" cy="87"/>
            </a:xfrm>
            <a:custGeom>
              <a:avLst/>
              <a:gdLst>
                <a:gd name="T0" fmla="*/ 50 w 101"/>
                <a:gd name="T1" fmla="*/ 0 h 87"/>
                <a:gd name="T2" fmla="*/ 0 w 101"/>
                <a:gd name="T3" fmla="*/ 87 h 87"/>
                <a:gd name="T4" fmla="*/ 101 w 101"/>
                <a:gd name="T5" fmla="*/ 87 h 87"/>
                <a:gd name="T6" fmla="*/ 50 w 101"/>
                <a:gd name="T7" fmla="*/ 0 h 87"/>
              </a:gdLst>
              <a:ahLst/>
              <a:cxnLst>
                <a:cxn ang="0">
                  <a:pos x="T0" y="T1"/>
                </a:cxn>
                <a:cxn ang="0">
                  <a:pos x="T2" y="T3"/>
                </a:cxn>
                <a:cxn ang="0">
                  <a:pos x="T4" y="T5"/>
                </a:cxn>
                <a:cxn ang="0">
                  <a:pos x="T6" y="T7"/>
                </a:cxn>
              </a:cxnLst>
              <a:rect l="0" t="0" r="r" b="b"/>
              <a:pathLst>
                <a:path w="101" h="87">
                  <a:moveTo>
                    <a:pt x="50" y="0"/>
                  </a:moveTo>
                  <a:lnTo>
                    <a:pt x="0" y="87"/>
                  </a:lnTo>
                  <a:lnTo>
                    <a:pt x="101" y="87"/>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01" name="Freeform 88"/>
            <p:cNvSpPr>
              <a:spLocks/>
            </p:cNvSpPr>
            <p:nvPr/>
          </p:nvSpPr>
          <p:spPr bwMode="auto">
            <a:xfrm>
              <a:off x="3516" y="3229"/>
              <a:ext cx="101" cy="87"/>
            </a:xfrm>
            <a:custGeom>
              <a:avLst/>
              <a:gdLst>
                <a:gd name="T0" fmla="*/ 50 w 101"/>
                <a:gd name="T1" fmla="*/ 0 h 87"/>
                <a:gd name="T2" fmla="*/ 0 w 101"/>
                <a:gd name="T3" fmla="*/ 87 h 87"/>
                <a:gd name="T4" fmla="*/ 101 w 101"/>
                <a:gd name="T5" fmla="*/ 87 h 87"/>
                <a:gd name="T6" fmla="*/ 50 w 101"/>
                <a:gd name="T7" fmla="*/ 0 h 87"/>
              </a:gdLst>
              <a:ahLst/>
              <a:cxnLst>
                <a:cxn ang="0">
                  <a:pos x="T0" y="T1"/>
                </a:cxn>
                <a:cxn ang="0">
                  <a:pos x="T2" y="T3"/>
                </a:cxn>
                <a:cxn ang="0">
                  <a:pos x="T4" y="T5"/>
                </a:cxn>
                <a:cxn ang="0">
                  <a:pos x="T6" y="T7"/>
                </a:cxn>
              </a:cxnLst>
              <a:rect l="0" t="0" r="r" b="b"/>
              <a:pathLst>
                <a:path w="101" h="87">
                  <a:moveTo>
                    <a:pt x="50" y="0"/>
                  </a:moveTo>
                  <a:lnTo>
                    <a:pt x="0" y="87"/>
                  </a:lnTo>
                  <a:lnTo>
                    <a:pt x="101" y="87"/>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02" name="Freeform 89"/>
            <p:cNvSpPr>
              <a:spLocks/>
            </p:cNvSpPr>
            <p:nvPr/>
          </p:nvSpPr>
          <p:spPr bwMode="auto">
            <a:xfrm>
              <a:off x="3548" y="3042"/>
              <a:ext cx="101" cy="86"/>
            </a:xfrm>
            <a:custGeom>
              <a:avLst/>
              <a:gdLst>
                <a:gd name="T0" fmla="*/ 51 w 101"/>
                <a:gd name="T1" fmla="*/ 0 h 86"/>
                <a:gd name="T2" fmla="*/ 0 w 101"/>
                <a:gd name="T3" fmla="*/ 86 h 86"/>
                <a:gd name="T4" fmla="*/ 101 w 101"/>
                <a:gd name="T5" fmla="*/ 86 h 86"/>
                <a:gd name="T6" fmla="*/ 51 w 101"/>
                <a:gd name="T7" fmla="*/ 0 h 86"/>
              </a:gdLst>
              <a:ahLst/>
              <a:cxnLst>
                <a:cxn ang="0">
                  <a:pos x="T0" y="T1"/>
                </a:cxn>
                <a:cxn ang="0">
                  <a:pos x="T2" y="T3"/>
                </a:cxn>
                <a:cxn ang="0">
                  <a:pos x="T4" y="T5"/>
                </a:cxn>
                <a:cxn ang="0">
                  <a:pos x="T6" y="T7"/>
                </a:cxn>
              </a:cxnLst>
              <a:rect l="0" t="0" r="r" b="b"/>
              <a:pathLst>
                <a:path w="101" h="86">
                  <a:moveTo>
                    <a:pt x="51" y="0"/>
                  </a:moveTo>
                  <a:lnTo>
                    <a:pt x="0" y="86"/>
                  </a:lnTo>
                  <a:lnTo>
                    <a:pt x="101" y="86"/>
                  </a:lnTo>
                  <a:lnTo>
                    <a:pt x="5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03" name="Freeform 90"/>
            <p:cNvSpPr>
              <a:spLocks/>
            </p:cNvSpPr>
            <p:nvPr/>
          </p:nvSpPr>
          <p:spPr bwMode="auto">
            <a:xfrm>
              <a:off x="3588" y="2920"/>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04" name="Freeform 91"/>
            <p:cNvSpPr>
              <a:spLocks/>
            </p:cNvSpPr>
            <p:nvPr/>
          </p:nvSpPr>
          <p:spPr bwMode="auto">
            <a:xfrm>
              <a:off x="3635" y="3121"/>
              <a:ext cx="101" cy="87"/>
            </a:xfrm>
            <a:custGeom>
              <a:avLst/>
              <a:gdLst>
                <a:gd name="T0" fmla="*/ 50 w 101"/>
                <a:gd name="T1" fmla="*/ 0 h 87"/>
                <a:gd name="T2" fmla="*/ 0 w 101"/>
                <a:gd name="T3" fmla="*/ 87 h 87"/>
                <a:gd name="T4" fmla="*/ 101 w 101"/>
                <a:gd name="T5" fmla="*/ 87 h 87"/>
                <a:gd name="T6" fmla="*/ 50 w 101"/>
                <a:gd name="T7" fmla="*/ 0 h 87"/>
              </a:gdLst>
              <a:ahLst/>
              <a:cxnLst>
                <a:cxn ang="0">
                  <a:pos x="T0" y="T1"/>
                </a:cxn>
                <a:cxn ang="0">
                  <a:pos x="T2" y="T3"/>
                </a:cxn>
                <a:cxn ang="0">
                  <a:pos x="T4" y="T5"/>
                </a:cxn>
                <a:cxn ang="0">
                  <a:pos x="T6" y="T7"/>
                </a:cxn>
              </a:cxnLst>
              <a:rect l="0" t="0" r="r" b="b"/>
              <a:pathLst>
                <a:path w="101" h="87">
                  <a:moveTo>
                    <a:pt x="50" y="0"/>
                  </a:moveTo>
                  <a:lnTo>
                    <a:pt x="0" y="87"/>
                  </a:lnTo>
                  <a:lnTo>
                    <a:pt x="101" y="87"/>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05" name="Freeform 92"/>
            <p:cNvSpPr>
              <a:spLocks/>
            </p:cNvSpPr>
            <p:nvPr/>
          </p:nvSpPr>
          <p:spPr bwMode="auto">
            <a:xfrm>
              <a:off x="3678" y="3132"/>
              <a:ext cx="97" cy="86"/>
            </a:xfrm>
            <a:custGeom>
              <a:avLst/>
              <a:gdLst>
                <a:gd name="T0" fmla="*/ 47 w 97"/>
                <a:gd name="T1" fmla="*/ 0 h 86"/>
                <a:gd name="T2" fmla="*/ 0 w 97"/>
                <a:gd name="T3" fmla="*/ 86 h 86"/>
                <a:gd name="T4" fmla="*/ 97 w 97"/>
                <a:gd name="T5" fmla="*/ 86 h 86"/>
                <a:gd name="T6" fmla="*/ 47 w 97"/>
                <a:gd name="T7" fmla="*/ 0 h 86"/>
              </a:gdLst>
              <a:ahLst/>
              <a:cxnLst>
                <a:cxn ang="0">
                  <a:pos x="T0" y="T1"/>
                </a:cxn>
                <a:cxn ang="0">
                  <a:pos x="T2" y="T3"/>
                </a:cxn>
                <a:cxn ang="0">
                  <a:pos x="T4" y="T5"/>
                </a:cxn>
                <a:cxn ang="0">
                  <a:pos x="T6" y="T7"/>
                </a:cxn>
              </a:cxnLst>
              <a:rect l="0" t="0" r="r" b="b"/>
              <a:pathLst>
                <a:path w="97" h="86">
                  <a:moveTo>
                    <a:pt x="47" y="0"/>
                  </a:moveTo>
                  <a:lnTo>
                    <a:pt x="0" y="86"/>
                  </a:lnTo>
                  <a:lnTo>
                    <a:pt x="97" y="86"/>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06" name="Freeform 93"/>
            <p:cNvSpPr>
              <a:spLocks/>
            </p:cNvSpPr>
            <p:nvPr/>
          </p:nvSpPr>
          <p:spPr bwMode="auto">
            <a:xfrm>
              <a:off x="3714" y="2808"/>
              <a:ext cx="101" cy="83"/>
            </a:xfrm>
            <a:custGeom>
              <a:avLst/>
              <a:gdLst>
                <a:gd name="T0" fmla="*/ 50 w 101"/>
                <a:gd name="T1" fmla="*/ 0 h 83"/>
                <a:gd name="T2" fmla="*/ 0 w 101"/>
                <a:gd name="T3" fmla="*/ 83 h 83"/>
                <a:gd name="T4" fmla="*/ 101 w 101"/>
                <a:gd name="T5" fmla="*/ 83 h 83"/>
                <a:gd name="T6" fmla="*/ 50 w 101"/>
                <a:gd name="T7" fmla="*/ 0 h 83"/>
              </a:gdLst>
              <a:ahLst/>
              <a:cxnLst>
                <a:cxn ang="0">
                  <a:pos x="T0" y="T1"/>
                </a:cxn>
                <a:cxn ang="0">
                  <a:pos x="T2" y="T3"/>
                </a:cxn>
                <a:cxn ang="0">
                  <a:pos x="T4" y="T5"/>
                </a:cxn>
                <a:cxn ang="0">
                  <a:pos x="T6" y="T7"/>
                </a:cxn>
              </a:cxnLst>
              <a:rect l="0" t="0" r="r" b="b"/>
              <a:pathLst>
                <a:path w="101" h="83">
                  <a:moveTo>
                    <a:pt x="50" y="0"/>
                  </a:moveTo>
                  <a:lnTo>
                    <a:pt x="0" y="83"/>
                  </a:lnTo>
                  <a:lnTo>
                    <a:pt x="101" y="83"/>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07" name="Freeform 94"/>
            <p:cNvSpPr>
              <a:spLocks/>
            </p:cNvSpPr>
            <p:nvPr/>
          </p:nvSpPr>
          <p:spPr bwMode="auto">
            <a:xfrm>
              <a:off x="3764" y="2639"/>
              <a:ext cx="98" cy="86"/>
            </a:xfrm>
            <a:custGeom>
              <a:avLst/>
              <a:gdLst>
                <a:gd name="T0" fmla="*/ 47 w 98"/>
                <a:gd name="T1" fmla="*/ 0 h 86"/>
                <a:gd name="T2" fmla="*/ 0 w 98"/>
                <a:gd name="T3" fmla="*/ 86 h 86"/>
                <a:gd name="T4" fmla="*/ 98 w 98"/>
                <a:gd name="T5" fmla="*/ 86 h 86"/>
                <a:gd name="T6" fmla="*/ 47 w 98"/>
                <a:gd name="T7" fmla="*/ 0 h 86"/>
              </a:gdLst>
              <a:ahLst/>
              <a:cxnLst>
                <a:cxn ang="0">
                  <a:pos x="T0" y="T1"/>
                </a:cxn>
                <a:cxn ang="0">
                  <a:pos x="T2" y="T3"/>
                </a:cxn>
                <a:cxn ang="0">
                  <a:pos x="T4" y="T5"/>
                </a:cxn>
                <a:cxn ang="0">
                  <a:pos x="T6" y="T7"/>
                </a:cxn>
              </a:cxnLst>
              <a:rect l="0" t="0" r="r" b="b"/>
              <a:pathLst>
                <a:path w="98" h="86">
                  <a:moveTo>
                    <a:pt x="47" y="0"/>
                  </a:moveTo>
                  <a:lnTo>
                    <a:pt x="0" y="86"/>
                  </a:lnTo>
                  <a:lnTo>
                    <a:pt x="98" y="86"/>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90" name="Freeform 95"/>
            <p:cNvSpPr>
              <a:spLocks/>
            </p:cNvSpPr>
            <p:nvPr/>
          </p:nvSpPr>
          <p:spPr bwMode="auto">
            <a:xfrm>
              <a:off x="3804" y="2952"/>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91" name="Freeform 96"/>
            <p:cNvSpPr>
              <a:spLocks/>
            </p:cNvSpPr>
            <p:nvPr/>
          </p:nvSpPr>
          <p:spPr bwMode="auto">
            <a:xfrm>
              <a:off x="3854" y="3157"/>
              <a:ext cx="98" cy="87"/>
            </a:xfrm>
            <a:custGeom>
              <a:avLst/>
              <a:gdLst>
                <a:gd name="T0" fmla="*/ 47 w 98"/>
                <a:gd name="T1" fmla="*/ 0 h 87"/>
                <a:gd name="T2" fmla="*/ 0 w 98"/>
                <a:gd name="T3" fmla="*/ 87 h 87"/>
                <a:gd name="T4" fmla="*/ 98 w 98"/>
                <a:gd name="T5" fmla="*/ 87 h 87"/>
                <a:gd name="T6" fmla="*/ 47 w 98"/>
                <a:gd name="T7" fmla="*/ 0 h 87"/>
              </a:gdLst>
              <a:ahLst/>
              <a:cxnLst>
                <a:cxn ang="0">
                  <a:pos x="T0" y="T1"/>
                </a:cxn>
                <a:cxn ang="0">
                  <a:pos x="T2" y="T3"/>
                </a:cxn>
                <a:cxn ang="0">
                  <a:pos x="T4" y="T5"/>
                </a:cxn>
                <a:cxn ang="0">
                  <a:pos x="T6" y="T7"/>
                </a:cxn>
              </a:cxnLst>
              <a:rect l="0" t="0" r="r" b="b"/>
              <a:pathLst>
                <a:path w="98" h="87">
                  <a:moveTo>
                    <a:pt x="47" y="0"/>
                  </a:moveTo>
                  <a:lnTo>
                    <a:pt x="0" y="87"/>
                  </a:lnTo>
                  <a:lnTo>
                    <a:pt x="98" y="87"/>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92" name="Freeform 97"/>
            <p:cNvSpPr>
              <a:spLocks/>
            </p:cNvSpPr>
            <p:nvPr/>
          </p:nvSpPr>
          <p:spPr bwMode="auto">
            <a:xfrm>
              <a:off x="3898" y="2898"/>
              <a:ext cx="100" cy="86"/>
            </a:xfrm>
            <a:custGeom>
              <a:avLst/>
              <a:gdLst>
                <a:gd name="T0" fmla="*/ 50 w 100"/>
                <a:gd name="T1" fmla="*/ 0 h 86"/>
                <a:gd name="T2" fmla="*/ 0 w 100"/>
                <a:gd name="T3" fmla="*/ 86 h 86"/>
                <a:gd name="T4" fmla="*/ 100 w 100"/>
                <a:gd name="T5" fmla="*/ 86 h 86"/>
                <a:gd name="T6" fmla="*/ 50 w 100"/>
                <a:gd name="T7" fmla="*/ 0 h 86"/>
              </a:gdLst>
              <a:ahLst/>
              <a:cxnLst>
                <a:cxn ang="0">
                  <a:pos x="T0" y="T1"/>
                </a:cxn>
                <a:cxn ang="0">
                  <a:pos x="T2" y="T3"/>
                </a:cxn>
                <a:cxn ang="0">
                  <a:pos x="T4" y="T5"/>
                </a:cxn>
                <a:cxn ang="0">
                  <a:pos x="T6" y="T7"/>
                </a:cxn>
              </a:cxnLst>
              <a:rect l="0" t="0" r="r" b="b"/>
              <a:pathLst>
                <a:path w="100" h="86">
                  <a:moveTo>
                    <a:pt x="50" y="0"/>
                  </a:moveTo>
                  <a:lnTo>
                    <a:pt x="0" y="86"/>
                  </a:lnTo>
                  <a:lnTo>
                    <a:pt x="100"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93" name="Freeform 98"/>
            <p:cNvSpPr>
              <a:spLocks/>
            </p:cNvSpPr>
            <p:nvPr/>
          </p:nvSpPr>
          <p:spPr bwMode="auto">
            <a:xfrm>
              <a:off x="3941" y="3208"/>
              <a:ext cx="97" cy="86"/>
            </a:xfrm>
            <a:custGeom>
              <a:avLst/>
              <a:gdLst>
                <a:gd name="T0" fmla="*/ 47 w 97"/>
                <a:gd name="T1" fmla="*/ 0 h 86"/>
                <a:gd name="T2" fmla="*/ 0 w 97"/>
                <a:gd name="T3" fmla="*/ 86 h 86"/>
                <a:gd name="T4" fmla="*/ 97 w 97"/>
                <a:gd name="T5" fmla="*/ 86 h 86"/>
                <a:gd name="T6" fmla="*/ 47 w 97"/>
                <a:gd name="T7" fmla="*/ 0 h 86"/>
              </a:gdLst>
              <a:ahLst/>
              <a:cxnLst>
                <a:cxn ang="0">
                  <a:pos x="T0" y="T1"/>
                </a:cxn>
                <a:cxn ang="0">
                  <a:pos x="T2" y="T3"/>
                </a:cxn>
                <a:cxn ang="0">
                  <a:pos x="T4" y="T5"/>
                </a:cxn>
                <a:cxn ang="0">
                  <a:pos x="T6" y="T7"/>
                </a:cxn>
              </a:cxnLst>
              <a:rect l="0" t="0" r="r" b="b"/>
              <a:pathLst>
                <a:path w="97" h="86">
                  <a:moveTo>
                    <a:pt x="47" y="0"/>
                  </a:moveTo>
                  <a:lnTo>
                    <a:pt x="0" y="86"/>
                  </a:lnTo>
                  <a:lnTo>
                    <a:pt x="97" y="86"/>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94" name="Freeform 99"/>
            <p:cNvSpPr>
              <a:spLocks/>
            </p:cNvSpPr>
            <p:nvPr/>
          </p:nvSpPr>
          <p:spPr bwMode="auto">
            <a:xfrm>
              <a:off x="3988" y="2891"/>
              <a:ext cx="97" cy="83"/>
            </a:xfrm>
            <a:custGeom>
              <a:avLst/>
              <a:gdLst>
                <a:gd name="T0" fmla="*/ 46 w 97"/>
                <a:gd name="T1" fmla="*/ 0 h 83"/>
                <a:gd name="T2" fmla="*/ 0 w 97"/>
                <a:gd name="T3" fmla="*/ 83 h 83"/>
                <a:gd name="T4" fmla="*/ 97 w 97"/>
                <a:gd name="T5" fmla="*/ 83 h 83"/>
                <a:gd name="T6" fmla="*/ 46 w 97"/>
                <a:gd name="T7" fmla="*/ 0 h 83"/>
              </a:gdLst>
              <a:ahLst/>
              <a:cxnLst>
                <a:cxn ang="0">
                  <a:pos x="T0" y="T1"/>
                </a:cxn>
                <a:cxn ang="0">
                  <a:pos x="T2" y="T3"/>
                </a:cxn>
                <a:cxn ang="0">
                  <a:pos x="T4" y="T5"/>
                </a:cxn>
                <a:cxn ang="0">
                  <a:pos x="T6" y="T7"/>
                </a:cxn>
              </a:cxnLst>
              <a:rect l="0" t="0" r="r" b="b"/>
              <a:pathLst>
                <a:path w="97" h="83">
                  <a:moveTo>
                    <a:pt x="46" y="0"/>
                  </a:moveTo>
                  <a:lnTo>
                    <a:pt x="0" y="83"/>
                  </a:lnTo>
                  <a:lnTo>
                    <a:pt x="97" y="83"/>
                  </a:lnTo>
                  <a:lnTo>
                    <a:pt x="4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95" name="Freeform 100"/>
            <p:cNvSpPr>
              <a:spLocks/>
            </p:cNvSpPr>
            <p:nvPr/>
          </p:nvSpPr>
          <p:spPr bwMode="auto">
            <a:xfrm>
              <a:off x="4042" y="2776"/>
              <a:ext cx="100" cy="86"/>
            </a:xfrm>
            <a:custGeom>
              <a:avLst/>
              <a:gdLst>
                <a:gd name="T0" fmla="*/ 50 w 100"/>
                <a:gd name="T1" fmla="*/ 0 h 86"/>
                <a:gd name="T2" fmla="*/ 0 w 100"/>
                <a:gd name="T3" fmla="*/ 86 h 86"/>
                <a:gd name="T4" fmla="*/ 100 w 100"/>
                <a:gd name="T5" fmla="*/ 86 h 86"/>
                <a:gd name="T6" fmla="*/ 50 w 100"/>
                <a:gd name="T7" fmla="*/ 0 h 86"/>
              </a:gdLst>
              <a:ahLst/>
              <a:cxnLst>
                <a:cxn ang="0">
                  <a:pos x="T0" y="T1"/>
                </a:cxn>
                <a:cxn ang="0">
                  <a:pos x="T2" y="T3"/>
                </a:cxn>
                <a:cxn ang="0">
                  <a:pos x="T4" y="T5"/>
                </a:cxn>
                <a:cxn ang="0">
                  <a:pos x="T6" y="T7"/>
                </a:cxn>
              </a:cxnLst>
              <a:rect l="0" t="0" r="r" b="b"/>
              <a:pathLst>
                <a:path w="100" h="86">
                  <a:moveTo>
                    <a:pt x="50" y="0"/>
                  </a:moveTo>
                  <a:lnTo>
                    <a:pt x="0" y="86"/>
                  </a:lnTo>
                  <a:lnTo>
                    <a:pt x="100"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96" name="Freeform 101"/>
            <p:cNvSpPr>
              <a:spLocks/>
            </p:cNvSpPr>
            <p:nvPr/>
          </p:nvSpPr>
          <p:spPr bwMode="auto">
            <a:xfrm>
              <a:off x="4103" y="2963"/>
              <a:ext cx="97" cy="86"/>
            </a:xfrm>
            <a:custGeom>
              <a:avLst/>
              <a:gdLst>
                <a:gd name="T0" fmla="*/ 50 w 97"/>
                <a:gd name="T1" fmla="*/ 0 h 86"/>
                <a:gd name="T2" fmla="*/ 0 w 97"/>
                <a:gd name="T3" fmla="*/ 86 h 86"/>
                <a:gd name="T4" fmla="*/ 97 w 97"/>
                <a:gd name="T5" fmla="*/ 86 h 86"/>
                <a:gd name="T6" fmla="*/ 50 w 97"/>
                <a:gd name="T7" fmla="*/ 0 h 86"/>
              </a:gdLst>
              <a:ahLst/>
              <a:cxnLst>
                <a:cxn ang="0">
                  <a:pos x="T0" y="T1"/>
                </a:cxn>
                <a:cxn ang="0">
                  <a:pos x="T2" y="T3"/>
                </a:cxn>
                <a:cxn ang="0">
                  <a:pos x="T4" y="T5"/>
                </a:cxn>
                <a:cxn ang="0">
                  <a:pos x="T6" y="T7"/>
                </a:cxn>
              </a:cxnLst>
              <a:rect l="0" t="0" r="r" b="b"/>
              <a:pathLst>
                <a:path w="97" h="86">
                  <a:moveTo>
                    <a:pt x="50" y="0"/>
                  </a:moveTo>
                  <a:lnTo>
                    <a:pt x="0" y="86"/>
                  </a:lnTo>
                  <a:lnTo>
                    <a:pt x="97"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97" name="Freeform 102"/>
            <p:cNvSpPr>
              <a:spLocks/>
            </p:cNvSpPr>
            <p:nvPr/>
          </p:nvSpPr>
          <p:spPr bwMode="auto">
            <a:xfrm>
              <a:off x="4160" y="2815"/>
              <a:ext cx="101" cy="87"/>
            </a:xfrm>
            <a:custGeom>
              <a:avLst/>
              <a:gdLst>
                <a:gd name="T0" fmla="*/ 51 w 101"/>
                <a:gd name="T1" fmla="*/ 0 h 87"/>
                <a:gd name="T2" fmla="*/ 0 w 101"/>
                <a:gd name="T3" fmla="*/ 87 h 87"/>
                <a:gd name="T4" fmla="*/ 101 w 101"/>
                <a:gd name="T5" fmla="*/ 87 h 87"/>
                <a:gd name="T6" fmla="*/ 51 w 101"/>
                <a:gd name="T7" fmla="*/ 0 h 87"/>
              </a:gdLst>
              <a:ahLst/>
              <a:cxnLst>
                <a:cxn ang="0">
                  <a:pos x="T0" y="T1"/>
                </a:cxn>
                <a:cxn ang="0">
                  <a:pos x="T2" y="T3"/>
                </a:cxn>
                <a:cxn ang="0">
                  <a:pos x="T4" y="T5"/>
                </a:cxn>
                <a:cxn ang="0">
                  <a:pos x="T6" y="T7"/>
                </a:cxn>
              </a:cxnLst>
              <a:rect l="0" t="0" r="r" b="b"/>
              <a:pathLst>
                <a:path w="101" h="87">
                  <a:moveTo>
                    <a:pt x="51" y="0"/>
                  </a:moveTo>
                  <a:lnTo>
                    <a:pt x="0" y="87"/>
                  </a:lnTo>
                  <a:lnTo>
                    <a:pt x="101" y="87"/>
                  </a:lnTo>
                  <a:lnTo>
                    <a:pt x="5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98" name="Freeform 103"/>
            <p:cNvSpPr>
              <a:spLocks/>
            </p:cNvSpPr>
            <p:nvPr/>
          </p:nvSpPr>
          <p:spPr bwMode="auto">
            <a:xfrm>
              <a:off x="4222" y="2783"/>
              <a:ext cx="97" cy="86"/>
            </a:xfrm>
            <a:custGeom>
              <a:avLst/>
              <a:gdLst>
                <a:gd name="T0" fmla="*/ 46 w 97"/>
                <a:gd name="T1" fmla="*/ 0 h 86"/>
                <a:gd name="T2" fmla="*/ 0 w 97"/>
                <a:gd name="T3" fmla="*/ 86 h 86"/>
                <a:gd name="T4" fmla="*/ 97 w 97"/>
                <a:gd name="T5" fmla="*/ 86 h 86"/>
                <a:gd name="T6" fmla="*/ 46 w 97"/>
                <a:gd name="T7" fmla="*/ 0 h 86"/>
              </a:gdLst>
              <a:ahLst/>
              <a:cxnLst>
                <a:cxn ang="0">
                  <a:pos x="T0" y="T1"/>
                </a:cxn>
                <a:cxn ang="0">
                  <a:pos x="T2" y="T3"/>
                </a:cxn>
                <a:cxn ang="0">
                  <a:pos x="T4" y="T5"/>
                </a:cxn>
                <a:cxn ang="0">
                  <a:pos x="T6" y="T7"/>
                </a:cxn>
              </a:cxnLst>
              <a:rect l="0" t="0" r="r" b="b"/>
              <a:pathLst>
                <a:path w="97" h="86">
                  <a:moveTo>
                    <a:pt x="46" y="0"/>
                  </a:moveTo>
                  <a:lnTo>
                    <a:pt x="0" y="86"/>
                  </a:lnTo>
                  <a:lnTo>
                    <a:pt x="97" y="86"/>
                  </a:lnTo>
                  <a:lnTo>
                    <a:pt x="4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399" name="Freeform 104"/>
            <p:cNvSpPr>
              <a:spLocks/>
            </p:cNvSpPr>
            <p:nvPr/>
          </p:nvSpPr>
          <p:spPr bwMode="auto">
            <a:xfrm>
              <a:off x="4290" y="2495"/>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00" name="Freeform 105"/>
            <p:cNvSpPr>
              <a:spLocks/>
            </p:cNvSpPr>
            <p:nvPr/>
          </p:nvSpPr>
          <p:spPr bwMode="auto">
            <a:xfrm>
              <a:off x="4362" y="2909"/>
              <a:ext cx="97" cy="86"/>
            </a:xfrm>
            <a:custGeom>
              <a:avLst/>
              <a:gdLst>
                <a:gd name="T0" fmla="*/ 47 w 97"/>
                <a:gd name="T1" fmla="*/ 0 h 86"/>
                <a:gd name="T2" fmla="*/ 0 w 97"/>
                <a:gd name="T3" fmla="*/ 86 h 86"/>
                <a:gd name="T4" fmla="*/ 97 w 97"/>
                <a:gd name="T5" fmla="*/ 86 h 86"/>
                <a:gd name="T6" fmla="*/ 47 w 97"/>
                <a:gd name="T7" fmla="*/ 0 h 86"/>
              </a:gdLst>
              <a:ahLst/>
              <a:cxnLst>
                <a:cxn ang="0">
                  <a:pos x="T0" y="T1"/>
                </a:cxn>
                <a:cxn ang="0">
                  <a:pos x="T2" y="T3"/>
                </a:cxn>
                <a:cxn ang="0">
                  <a:pos x="T4" y="T5"/>
                </a:cxn>
                <a:cxn ang="0">
                  <a:pos x="T6" y="T7"/>
                </a:cxn>
              </a:cxnLst>
              <a:rect l="0" t="0" r="r" b="b"/>
              <a:pathLst>
                <a:path w="97" h="86">
                  <a:moveTo>
                    <a:pt x="47" y="0"/>
                  </a:moveTo>
                  <a:lnTo>
                    <a:pt x="0" y="86"/>
                  </a:lnTo>
                  <a:lnTo>
                    <a:pt x="97" y="86"/>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01" name="Freeform 106"/>
            <p:cNvSpPr>
              <a:spLocks/>
            </p:cNvSpPr>
            <p:nvPr/>
          </p:nvSpPr>
          <p:spPr bwMode="auto">
            <a:xfrm>
              <a:off x="4452" y="2707"/>
              <a:ext cx="101" cy="87"/>
            </a:xfrm>
            <a:custGeom>
              <a:avLst/>
              <a:gdLst>
                <a:gd name="T0" fmla="*/ 50 w 101"/>
                <a:gd name="T1" fmla="*/ 0 h 87"/>
                <a:gd name="T2" fmla="*/ 0 w 101"/>
                <a:gd name="T3" fmla="*/ 87 h 87"/>
                <a:gd name="T4" fmla="*/ 101 w 101"/>
                <a:gd name="T5" fmla="*/ 87 h 87"/>
                <a:gd name="T6" fmla="*/ 50 w 101"/>
                <a:gd name="T7" fmla="*/ 0 h 87"/>
              </a:gdLst>
              <a:ahLst/>
              <a:cxnLst>
                <a:cxn ang="0">
                  <a:pos x="T0" y="T1"/>
                </a:cxn>
                <a:cxn ang="0">
                  <a:pos x="T2" y="T3"/>
                </a:cxn>
                <a:cxn ang="0">
                  <a:pos x="T4" y="T5"/>
                </a:cxn>
                <a:cxn ang="0">
                  <a:pos x="T6" y="T7"/>
                </a:cxn>
              </a:cxnLst>
              <a:rect l="0" t="0" r="r" b="b"/>
              <a:pathLst>
                <a:path w="101" h="87">
                  <a:moveTo>
                    <a:pt x="50" y="0"/>
                  </a:moveTo>
                  <a:lnTo>
                    <a:pt x="0" y="87"/>
                  </a:lnTo>
                  <a:lnTo>
                    <a:pt x="101" y="87"/>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02" name="Freeform 107"/>
            <p:cNvSpPr>
              <a:spLocks/>
            </p:cNvSpPr>
            <p:nvPr/>
          </p:nvSpPr>
          <p:spPr bwMode="auto">
            <a:xfrm>
              <a:off x="4549" y="2682"/>
              <a:ext cx="101" cy="83"/>
            </a:xfrm>
            <a:custGeom>
              <a:avLst/>
              <a:gdLst>
                <a:gd name="T0" fmla="*/ 51 w 101"/>
                <a:gd name="T1" fmla="*/ 0 h 83"/>
                <a:gd name="T2" fmla="*/ 0 w 101"/>
                <a:gd name="T3" fmla="*/ 83 h 83"/>
                <a:gd name="T4" fmla="*/ 101 w 101"/>
                <a:gd name="T5" fmla="*/ 83 h 83"/>
                <a:gd name="T6" fmla="*/ 51 w 101"/>
                <a:gd name="T7" fmla="*/ 0 h 83"/>
              </a:gdLst>
              <a:ahLst/>
              <a:cxnLst>
                <a:cxn ang="0">
                  <a:pos x="T0" y="T1"/>
                </a:cxn>
                <a:cxn ang="0">
                  <a:pos x="T2" y="T3"/>
                </a:cxn>
                <a:cxn ang="0">
                  <a:pos x="T4" y="T5"/>
                </a:cxn>
                <a:cxn ang="0">
                  <a:pos x="T6" y="T7"/>
                </a:cxn>
              </a:cxnLst>
              <a:rect l="0" t="0" r="r" b="b"/>
              <a:pathLst>
                <a:path w="101" h="83">
                  <a:moveTo>
                    <a:pt x="51" y="0"/>
                  </a:moveTo>
                  <a:lnTo>
                    <a:pt x="0" y="83"/>
                  </a:lnTo>
                  <a:lnTo>
                    <a:pt x="101" y="83"/>
                  </a:lnTo>
                  <a:lnTo>
                    <a:pt x="5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03" name="Freeform 108"/>
            <p:cNvSpPr>
              <a:spLocks/>
            </p:cNvSpPr>
            <p:nvPr/>
          </p:nvSpPr>
          <p:spPr bwMode="auto">
            <a:xfrm>
              <a:off x="4661" y="2660"/>
              <a:ext cx="97" cy="83"/>
            </a:xfrm>
            <a:custGeom>
              <a:avLst/>
              <a:gdLst>
                <a:gd name="T0" fmla="*/ 50 w 97"/>
                <a:gd name="T1" fmla="*/ 0 h 83"/>
                <a:gd name="T2" fmla="*/ 0 w 97"/>
                <a:gd name="T3" fmla="*/ 83 h 83"/>
                <a:gd name="T4" fmla="*/ 97 w 97"/>
                <a:gd name="T5" fmla="*/ 83 h 83"/>
                <a:gd name="T6" fmla="*/ 50 w 97"/>
                <a:gd name="T7" fmla="*/ 0 h 83"/>
              </a:gdLst>
              <a:ahLst/>
              <a:cxnLst>
                <a:cxn ang="0">
                  <a:pos x="T0" y="T1"/>
                </a:cxn>
                <a:cxn ang="0">
                  <a:pos x="T2" y="T3"/>
                </a:cxn>
                <a:cxn ang="0">
                  <a:pos x="T4" y="T5"/>
                </a:cxn>
                <a:cxn ang="0">
                  <a:pos x="T6" y="T7"/>
                </a:cxn>
              </a:cxnLst>
              <a:rect l="0" t="0" r="r" b="b"/>
              <a:pathLst>
                <a:path w="97" h="83">
                  <a:moveTo>
                    <a:pt x="50" y="0"/>
                  </a:moveTo>
                  <a:lnTo>
                    <a:pt x="0" y="83"/>
                  </a:lnTo>
                  <a:lnTo>
                    <a:pt x="97" y="83"/>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04" name="Freeform 109"/>
            <p:cNvSpPr>
              <a:spLocks/>
            </p:cNvSpPr>
            <p:nvPr/>
          </p:nvSpPr>
          <p:spPr bwMode="auto">
            <a:xfrm>
              <a:off x="4787" y="2815"/>
              <a:ext cx="97" cy="83"/>
            </a:xfrm>
            <a:custGeom>
              <a:avLst/>
              <a:gdLst>
                <a:gd name="T0" fmla="*/ 47 w 97"/>
                <a:gd name="T1" fmla="*/ 0 h 83"/>
                <a:gd name="T2" fmla="*/ 0 w 97"/>
                <a:gd name="T3" fmla="*/ 83 h 83"/>
                <a:gd name="T4" fmla="*/ 97 w 97"/>
                <a:gd name="T5" fmla="*/ 83 h 83"/>
                <a:gd name="T6" fmla="*/ 47 w 97"/>
                <a:gd name="T7" fmla="*/ 0 h 83"/>
              </a:gdLst>
              <a:ahLst/>
              <a:cxnLst>
                <a:cxn ang="0">
                  <a:pos x="T0" y="T1"/>
                </a:cxn>
                <a:cxn ang="0">
                  <a:pos x="T2" y="T3"/>
                </a:cxn>
                <a:cxn ang="0">
                  <a:pos x="T4" y="T5"/>
                </a:cxn>
                <a:cxn ang="0">
                  <a:pos x="T6" y="T7"/>
                </a:cxn>
              </a:cxnLst>
              <a:rect l="0" t="0" r="r" b="b"/>
              <a:pathLst>
                <a:path w="97" h="83">
                  <a:moveTo>
                    <a:pt x="47" y="0"/>
                  </a:moveTo>
                  <a:lnTo>
                    <a:pt x="0" y="83"/>
                  </a:lnTo>
                  <a:lnTo>
                    <a:pt x="97" y="83"/>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05" name="Freeform 110"/>
            <p:cNvSpPr>
              <a:spLocks/>
            </p:cNvSpPr>
            <p:nvPr/>
          </p:nvSpPr>
          <p:spPr bwMode="auto">
            <a:xfrm>
              <a:off x="4916" y="2585"/>
              <a:ext cx="101" cy="86"/>
            </a:xfrm>
            <a:custGeom>
              <a:avLst/>
              <a:gdLst>
                <a:gd name="T0" fmla="*/ 51 w 101"/>
                <a:gd name="T1" fmla="*/ 0 h 86"/>
                <a:gd name="T2" fmla="*/ 0 w 101"/>
                <a:gd name="T3" fmla="*/ 86 h 86"/>
                <a:gd name="T4" fmla="*/ 101 w 101"/>
                <a:gd name="T5" fmla="*/ 86 h 86"/>
                <a:gd name="T6" fmla="*/ 51 w 101"/>
                <a:gd name="T7" fmla="*/ 0 h 86"/>
              </a:gdLst>
              <a:ahLst/>
              <a:cxnLst>
                <a:cxn ang="0">
                  <a:pos x="T0" y="T1"/>
                </a:cxn>
                <a:cxn ang="0">
                  <a:pos x="T2" y="T3"/>
                </a:cxn>
                <a:cxn ang="0">
                  <a:pos x="T4" y="T5"/>
                </a:cxn>
                <a:cxn ang="0">
                  <a:pos x="T6" y="T7"/>
                </a:cxn>
              </a:cxnLst>
              <a:rect l="0" t="0" r="r" b="b"/>
              <a:pathLst>
                <a:path w="101" h="86">
                  <a:moveTo>
                    <a:pt x="51" y="0"/>
                  </a:moveTo>
                  <a:lnTo>
                    <a:pt x="0" y="86"/>
                  </a:lnTo>
                  <a:lnTo>
                    <a:pt x="101" y="86"/>
                  </a:lnTo>
                  <a:lnTo>
                    <a:pt x="51"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06" name="Freeform 111"/>
            <p:cNvSpPr>
              <a:spLocks/>
            </p:cNvSpPr>
            <p:nvPr/>
          </p:nvSpPr>
          <p:spPr bwMode="auto">
            <a:xfrm>
              <a:off x="5086" y="2617"/>
              <a:ext cx="97" cy="87"/>
            </a:xfrm>
            <a:custGeom>
              <a:avLst/>
              <a:gdLst>
                <a:gd name="T0" fmla="*/ 46 w 97"/>
                <a:gd name="T1" fmla="*/ 0 h 87"/>
                <a:gd name="T2" fmla="*/ 0 w 97"/>
                <a:gd name="T3" fmla="*/ 87 h 87"/>
                <a:gd name="T4" fmla="*/ 97 w 97"/>
                <a:gd name="T5" fmla="*/ 87 h 87"/>
                <a:gd name="T6" fmla="*/ 46 w 97"/>
                <a:gd name="T7" fmla="*/ 0 h 87"/>
              </a:gdLst>
              <a:ahLst/>
              <a:cxnLst>
                <a:cxn ang="0">
                  <a:pos x="T0" y="T1"/>
                </a:cxn>
                <a:cxn ang="0">
                  <a:pos x="T2" y="T3"/>
                </a:cxn>
                <a:cxn ang="0">
                  <a:pos x="T4" y="T5"/>
                </a:cxn>
                <a:cxn ang="0">
                  <a:pos x="T6" y="T7"/>
                </a:cxn>
              </a:cxnLst>
              <a:rect l="0" t="0" r="r" b="b"/>
              <a:pathLst>
                <a:path w="97" h="87">
                  <a:moveTo>
                    <a:pt x="46" y="0"/>
                  </a:moveTo>
                  <a:lnTo>
                    <a:pt x="0" y="87"/>
                  </a:lnTo>
                  <a:lnTo>
                    <a:pt x="97" y="87"/>
                  </a:lnTo>
                  <a:lnTo>
                    <a:pt x="46"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07" name="Freeform 112"/>
            <p:cNvSpPr>
              <a:spLocks/>
            </p:cNvSpPr>
            <p:nvPr/>
          </p:nvSpPr>
          <p:spPr bwMode="auto">
            <a:xfrm>
              <a:off x="5316" y="2459"/>
              <a:ext cx="97" cy="83"/>
            </a:xfrm>
            <a:custGeom>
              <a:avLst/>
              <a:gdLst>
                <a:gd name="T0" fmla="*/ 47 w 97"/>
                <a:gd name="T1" fmla="*/ 0 h 83"/>
                <a:gd name="T2" fmla="*/ 0 w 97"/>
                <a:gd name="T3" fmla="*/ 83 h 83"/>
                <a:gd name="T4" fmla="*/ 97 w 97"/>
                <a:gd name="T5" fmla="*/ 83 h 83"/>
                <a:gd name="T6" fmla="*/ 47 w 97"/>
                <a:gd name="T7" fmla="*/ 0 h 83"/>
              </a:gdLst>
              <a:ahLst/>
              <a:cxnLst>
                <a:cxn ang="0">
                  <a:pos x="T0" y="T1"/>
                </a:cxn>
                <a:cxn ang="0">
                  <a:pos x="T2" y="T3"/>
                </a:cxn>
                <a:cxn ang="0">
                  <a:pos x="T4" y="T5"/>
                </a:cxn>
                <a:cxn ang="0">
                  <a:pos x="T6" y="T7"/>
                </a:cxn>
              </a:cxnLst>
              <a:rect l="0" t="0" r="r" b="b"/>
              <a:pathLst>
                <a:path w="97" h="83">
                  <a:moveTo>
                    <a:pt x="47" y="0"/>
                  </a:moveTo>
                  <a:lnTo>
                    <a:pt x="0" y="83"/>
                  </a:lnTo>
                  <a:lnTo>
                    <a:pt x="97" y="83"/>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08" name="Freeform 113"/>
            <p:cNvSpPr>
              <a:spLocks/>
            </p:cNvSpPr>
            <p:nvPr/>
          </p:nvSpPr>
          <p:spPr bwMode="auto">
            <a:xfrm>
              <a:off x="5662" y="2376"/>
              <a:ext cx="100" cy="86"/>
            </a:xfrm>
            <a:custGeom>
              <a:avLst/>
              <a:gdLst>
                <a:gd name="T0" fmla="*/ 50 w 100"/>
                <a:gd name="T1" fmla="*/ 0 h 86"/>
                <a:gd name="T2" fmla="*/ 0 w 100"/>
                <a:gd name="T3" fmla="*/ 86 h 86"/>
                <a:gd name="T4" fmla="*/ 100 w 100"/>
                <a:gd name="T5" fmla="*/ 86 h 86"/>
                <a:gd name="T6" fmla="*/ 50 w 100"/>
                <a:gd name="T7" fmla="*/ 0 h 86"/>
              </a:gdLst>
              <a:ahLst/>
              <a:cxnLst>
                <a:cxn ang="0">
                  <a:pos x="T0" y="T1"/>
                </a:cxn>
                <a:cxn ang="0">
                  <a:pos x="T2" y="T3"/>
                </a:cxn>
                <a:cxn ang="0">
                  <a:pos x="T4" y="T5"/>
                </a:cxn>
                <a:cxn ang="0">
                  <a:pos x="T6" y="T7"/>
                </a:cxn>
              </a:cxnLst>
              <a:rect l="0" t="0" r="r" b="b"/>
              <a:pathLst>
                <a:path w="100" h="86">
                  <a:moveTo>
                    <a:pt x="50" y="0"/>
                  </a:moveTo>
                  <a:lnTo>
                    <a:pt x="0" y="86"/>
                  </a:lnTo>
                  <a:lnTo>
                    <a:pt x="100"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09" name="Freeform 114"/>
            <p:cNvSpPr>
              <a:spLocks/>
            </p:cNvSpPr>
            <p:nvPr/>
          </p:nvSpPr>
          <p:spPr bwMode="auto">
            <a:xfrm>
              <a:off x="6418" y="1944"/>
              <a:ext cx="97" cy="86"/>
            </a:xfrm>
            <a:custGeom>
              <a:avLst/>
              <a:gdLst>
                <a:gd name="T0" fmla="*/ 50 w 97"/>
                <a:gd name="T1" fmla="*/ 0 h 86"/>
                <a:gd name="T2" fmla="*/ 0 w 97"/>
                <a:gd name="T3" fmla="*/ 86 h 86"/>
                <a:gd name="T4" fmla="*/ 97 w 97"/>
                <a:gd name="T5" fmla="*/ 86 h 86"/>
                <a:gd name="T6" fmla="*/ 50 w 97"/>
                <a:gd name="T7" fmla="*/ 0 h 86"/>
              </a:gdLst>
              <a:ahLst/>
              <a:cxnLst>
                <a:cxn ang="0">
                  <a:pos x="T0" y="T1"/>
                </a:cxn>
                <a:cxn ang="0">
                  <a:pos x="T2" y="T3"/>
                </a:cxn>
                <a:cxn ang="0">
                  <a:pos x="T4" y="T5"/>
                </a:cxn>
                <a:cxn ang="0">
                  <a:pos x="T6" y="T7"/>
                </a:cxn>
              </a:cxnLst>
              <a:rect l="0" t="0" r="r" b="b"/>
              <a:pathLst>
                <a:path w="97" h="86">
                  <a:moveTo>
                    <a:pt x="50" y="0"/>
                  </a:moveTo>
                  <a:lnTo>
                    <a:pt x="0" y="86"/>
                  </a:lnTo>
                  <a:lnTo>
                    <a:pt x="97" y="86"/>
                  </a:lnTo>
                  <a:lnTo>
                    <a:pt x="50"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10" name="Freeform 115"/>
            <p:cNvSpPr>
              <a:spLocks/>
            </p:cNvSpPr>
            <p:nvPr/>
          </p:nvSpPr>
          <p:spPr bwMode="auto">
            <a:xfrm>
              <a:off x="1842" y="1368"/>
              <a:ext cx="4626" cy="313"/>
            </a:xfrm>
            <a:custGeom>
              <a:avLst/>
              <a:gdLst>
                <a:gd name="T0" fmla="*/ 0 w 1285"/>
                <a:gd name="T1" fmla="*/ 87 h 87"/>
                <a:gd name="T2" fmla="*/ 642 w 1285"/>
                <a:gd name="T3" fmla="*/ 44 h 87"/>
                <a:gd name="T4" fmla="*/ 1285 w 1285"/>
                <a:gd name="T5" fmla="*/ 0 h 87"/>
              </a:gdLst>
              <a:ahLst/>
              <a:cxnLst>
                <a:cxn ang="0">
                  <a:pos x="T0" y="T1"/>
                </a:cxn>
                <a:cxn ang="0">
                  <a:pos x="T2" y="T3"/>
                </a:cxn>
                <a:cxn ang="0">
                  <a:pos x="T4" y="T5"/>
                </a:cxn>
              </a:cxnLst>
              <a:rect l="0" t="0" r="r" b="b"/>
              <a:pathLst>
                <a:path w="1285" h="87">
                  <a:moveTo>
                    <a:pt x="0" y="87"/>
                  </a:moveTo>
                  <a:lnTo>
                    <a:pt x="642" y="44"/>
                  </a:lnTo>
                  <a:lnTo>
                    <a:pt x="1285"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11" name="Freeform 116"/>
            <p:cNvSpPr>
              <a:spLocks/>
            </p:cNvSpPr>
            <p:nvPr/>
          </p:nvSpPr>
          <p:spPr bwMode="auto">
            <a:xfrm>
              <a:off x="1842" y="2329"/>
              <a:ext cx="4626" cy="1098"/>
            </a:xfrm>
            <a:custGeom>
              <a:avLst/>
              <a:gdLst>
                <a:gd name="T0" fmla="*/ 0 w 1285"/>
                <a:gd name="T1" fmla="*/ 305 h 305"/>
                <a:gd name="T2" fmla="*/ 642 w 1285"/>
                <a:gd name="T3" fmla="*/ 153 h 305"/>
                <a:gd name="T4" fmla="*/ 1285 w 1285"/>
                <a:gd name="T5" fmla="*/ 0 h 305"/>
              </a:gdLst>
              <a:ahLst/>
              <a:cxnLst>
                <a:cxn ang="0">
                  <a:pos x="T0" y="T1"/>
                </a:cxn>
                <a:cxn ang="0">
                  <a:pos x="T2" y="T3"/>
                </a:cxn>
                <a:cxn ang="0">
                  <a:pos x="T4" y="T5"/>
                </a:cxn>
              </a:cxnLst>
              <a:rect l="0" t="0" r="r" b="b"/>
              <a:pathLst>
                <a:path w="1285" h="305">
                  <a:moveTo>
                    <a:pt x="0" y="305"/>
                  </a:moveTo>
                  <a:lnTo>
                    <a:pt x="642" y="153"/>
                  </a:lnTo>
                  <a:lnTo>
                    <a:pt x="1285"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12" name="Line 117"/>
            <p:cNvSpPr>
              <a:spLocks noChangeShapeType="1"/>
            </p:cNvSpPr>
            <p:nvPr/>
          </p:nvSpPr>
          <p:spPr bwMode="auto">
            <a:xfrm>
              <a:off x="1842" y="1681"/>
              <a:ext cx="0" cy="1746"/>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13" name="Line 118"/>
            <p:cNvSpPr>
              <a:spLocks noChangeShapeType="1"/>
            </p:cNvSpPr>
            <p:nvPr/>
          </p:nvSpPr>
          <p:spPr bwMode="auto">
            <a:xfrm>
              <a:off x="6468" y="1368"/>
              <a:ext cx="0" cy="961"/>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414" name="Rectangle 119"/>
            <p:cNvSpPr>
              <a:spLocks noChangeArrowheads="1"/>
            </p:cNvSpPr>
            <p:nvPr/>
          </p:nvSpPr>
          <p:spPr bwMode="auto">
            <a:xfrm>
              <a:off x="2263" y="2333"/>
              <a:ext cx="415"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Diff: 7.2</a:t>
              </a:r>
              <a:endParaRPr lang="en-US" altLang="en-US" sz="1900">
                <a:solidFill>
                  <a:prstClr val="black"/>
                </a:solidFill>
              </a:endParaRPr>
            </a:p>
          </p:txBody>
        </p:sp>
        <p:sp>
          <p:nvSpPr>
            <p:cNvPr id="415" name="Rectangle 120"/>
            <p:cNvSpPr>
              <a:spLocks noChangeArrowheads="1"/>
            </p:cNvSpPr>
            <p:nvPr/>
          </p:nvSpPr>
          <p:spPr bwMode="auto">
            <a:xfrm>
              <a:off x="5438" y="1847"/>
              <a:ext cx="415"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Diff: 4.0</a:t>
              </a:r>
              <a:endParaRPr lang="en-US" altLang="en-US" sz="1900">
                <a:solidFill>
                  <a:prstClr val="black"/>
                </a:solidFill>
              </a:endParaRPr>
            </a:p>
          </p:txBody>
        </p:sp>
        <p:sp>
          <p:nvSpPr>
            <p:cNvPr id="640" name="Line 121"/>
            <p:cNvSpPr>
              <a:spLocks noChangeShapeType="1"/>
            </p:cNvSpPr>
            <p:nvPr/>
          </p:nvSpPr>
          <p:spPr bwMode="auto">
            <a:xfrm flipV="1">
              <a:off x="1435" y="601"/>
              <a:ext cx="0" cy="310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1" name="Line 122"/>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2" name="Rectangle 123"/>
            <p:cNvSpPr>
              <a:spLocks noChangeArrowheads="1"/>
            </p:cNvSpPr>
            <p:nvPr/>
          </p:nvSpPr>
          <p:spPr bwMode="auto">
            <a:xfrm rot="16200000">
              <a:off x="1185" y="3485"/>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78</a:t>
              </a:r>
              <a:endParaRPr lang="en-US" altLang="en-US" sz="1900">
                <a:solidFill>
                  <a:prstClr val="black"/>
                </a:solidFill>
              </a:endParaRPr>
            </a:p>
          </p:txBody>
        </p:sp>
        <p:sp>
          <p:nvSpPr>
            <p:cNvPr id="643" name="Line 124"/>
            <p:cNvSpPr>
              <a:spLocks noChangeShapeType="1"/>
            </p:cNvSpPr>
            <p:nvPr/>
          </p:nvSpPr>
          <p:spPr bwMode="auto">
            <a:xfrm flipH="1">
              <a:off x="1378" y="312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4" name="Rectangle 125"/>
            <p:cNvSpPr>
              <a:spLocks noChangeArrowheads="1"/>
            </p:cNvSpPr>
            <p:nvPr/>
          </p:nvSpPr>
          <p:spPr bwMode="auto">
            <a:xfrm rot="16200000">
              <a:off x="1185" y="2999"/>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80</a:t>
              </a:r>
              <a:endParaRPr lang="en-US" altLang="en-US" sz="1900">
                <a:solidFill>
                  <a:prstClr val="black"/>
                </a:solidFill>
              </a:endParaRPr>
            </a:p>
          </p:txBody>
        </p:sp>
        <p:sp>
          <p:nvSpPr>
            <p:cNvPr id="645" name="Line 126"/>
            <p:cNvSpPr>
              <a:spLocks noChangeShapeType="1"/>
            </p:cNvSpPr>
            <p:nvPr/>
          </p:nvSpPr>
          <p:spPr bwMode="auto">
            <a:xfrm flipH="1">
              <a:off x="1378" y="263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6" name="Rectangle 127"/>
            <p:cNvSpPr>
              <a:spLocks noChangeArrowheads="1"/>
            </p:cNvSpPr>
            <p:nvPr/>
          </p:nvSpPr>
          <p:spPr bwMode="auto">
            <a:xfrm rot="16200000">
              <a:off x="1185" y="2513"/>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82</a:t>
              </a:r>
              <a:endParaRPr lang="en-US" altLang="en-US" sz="1900">
                <a:solidFill>
                  <a:prstClr val="black"/>
                </a:solidFill>
              </a:endParaRPr>
            </a:p>
          </p:txBody>
        </p:sp>
        <p:sp>
          <p:nvSpPr>
            <p:cNvPr id="647" name="Line 128"/>
            <p:cNvSpPr>
              <a:spLocks noChangeShapeType="1"/>
            </p:cNvSpPr>
            <p:nvPr/>
          </p:nvSpPr>
          <p:spPr bwMode="auto">
            <a:xfrm flipH="1">
              <a:off x="1378" y="215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8" name="Rectangle 129"/>
            <p:cNvSpPr>
              <a:spLocks noChangeArrowheads="1"/>
            </p:cNvSpPr>
            <p:nvPr/>
          </p:nvSpPr>
          <p:spPr bwMode="auto">
            <a:xfrm rot="16200000">
              <a:off x="1185" y="2027"/>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84</a:t>
              </a:r>
              <a:endParaRPr lang="en-US" altLang="en-US" sz="1900">
                <a:solidFill>
                  <a:prstClr val="black"/>
                </a:solidFill>
              </a:endParaRPr>
            </a:p>
          </p:txBody>
        </p:sp>
        <p:sp>
          <p:nvSpPr>
            <p:cNvPr id="649" name="Line 130"/>
            <p:cNvSpPr>
              <a:spLocks noChangeShapeType="1"/>
            </p:cNvSpPr>
            <p:nvPr/>
          </p:nvSpPr>
          <p:spPr bwMode="auto">
            <a:xfrm flipH="1">
              <a:off x="1378" y="1667"/>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50" name="Rectangle 131"/>
            <p:cNvSpPr>
              <a:spLocks noChangeArrowheads="1"/>
            </p:cNvSpPr>
            <p:nvPr/>
          </p:nvSpPr>
          <p:spPr bwMode="auto">
            <a:xfrm rot="16200000">
              <a:off x="1185" y="1540"/>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86</a:t>
              </a:r>
              <a:endParaRPr lang="en-US" altLang="en-US" sz="1900">
                <a:solidFill>
                  <a:prstClr val="black"/>
                </a:solidFill>
              </a:endParaRPr>
            </a:p>
          </p:txBody>
        </p:sp>
        <p:sp>
          <p:nvSpPr>
            <p:cNvPr id="651" name="Line 132"/>
            <p:cNvSpPr>
              <a:spLocks noChangeShapeType="1"/>
            </p:cNvSpPr>
            <p:nvPr/>
          </p:nvSpPr>
          <p:spPr bwMode="auto">
            <a:xfrm flipH="1">
              <a:off x="1378" y="118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52" name="Rectangle 133"/>
            <p:cNvSpPr>
              <a:spLocks noChangeArrowheads="1"/>
            </p:cNvSpPr>
            <p:nvPr/>
          </p:nvSpPr>
          <p:spPr bwMode="auto">
            <a:xfrm rot="16200000">
              <a:off x="1185" y="1054"/>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88</a:t>
              </a:r>
              <a:endParaRPr lang="en-US" altLang="en-US" sz="1900">
                <a:solidFill>
                  <a:prstClr val="black"/>
                </a:solidFill>
              </a:endParaRPr>
            </a:p>
          </p:txBody>
        </p:sp>
        <p:sp>
          <p:nvSpPr>
            <p:cNvPr id="653" name="Line 134"/>
            <p:cNvSpPr>
              <a:spLocks noChangeShapeType="1"/>
            </p:cNvSpPr>
            <p:nvPr/>
          </p:nvSpPr>
          <p:spPr bwMode="auto">
            <a:xfrm flipH="1">
              <a:off x="1378" y="69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54" name="Rectangle 135"/>
            <p:cNvSpPr>
              <a:spLocks noChangeArrowheads="1"/>
            </p:cNvSpPr>
            <p:nvPr/>
          </p:nvSpPr>
          <p:spPr bwMode="auto">
            <a:xfrm rot="16200000">
              <a:off x="1185" y="56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90</a:t>
              </a:r>
              <a:endParaRPr lang="en-US" altLang="en-US" sz="1900">
                <a:solidFill>
                  <a:prstClr val="black"/>
                </a:solidFill>
              </a:endParaRPr>
            </a:p>
          </p:txBody>
        </p:sp>
        <p:sp>
          <p:nvSpPr>
            <p:cNvPr id="655" name="Rectangle 136"/>
            <p:cNvSpPr>
              <a:spLocks noChangeArrowheads="1"/>
            </p:cNvSpPr>
            <p:nvPr/>
          </p:nvSpPr>
          <p:spPr bwMode="auto">
            <a:xfrm rot="16200000">
              <a:off x="-29" y="2017"/>
              <a:ext cx="2179"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Percentage of Children Working</a:t>
              </a:r>
              <a:endParaRPr lang="en-US" altLang="en-US" sz="1900">
                <a:solidFill>
                  <a:prstClr val="black"/>
                </a:solidFill>
              </a:endParaRPr>
            </a:p>
          </p:txBody>
        </p:sp>
        <p:sp>
          <p:nvSpPr>
            <p:cNvPr id="736" name="Line 137"/>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37" name="Line 138"/>
            <p:cNvSpPr>
              <a:spLocks noChangeShapeType="1"/>
            </p:cNvSpPr>
            <p:nvPr/>
          </p:nvSpPr>
          <p:spPr bwMode="auto">
            <a:xfrm>
              <a:off x="22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38" name="Rectangle 139"/>
            <p:cNvSpPr>
              <a:spLocks noChangeArrowheads="1"/>
            </p:cNvSpPr>
            <p:nvPr/>
          </p:nvSpPr>
          <p:spPr bwMode="auto">
            <a:xfrm>
              <a:off x="2170" y="379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20</a:t>
              </a:r>
              <a:endParaRPr lang="en-US" altLang="en-US" sz="1900">
                <a:solidFill>
                  <a:prstClr val="black"/>
                </a:solidFill>
              </a:endParaRPr>
            </a:p>
          </p:txBody>
        </p:sp>
        <p:sp>
          <p:nvSpPr>
            <p:cNvPr id="739" name="Line 140"/>
            <p:cNvSpPr>
              <a:spLocks noChangeShapeType="1"/>
            </p:cNvSpPr>
            <p:nvPr/>
          </p:nvSpPr>
          <p:spPr bwMode="auto">
            <a:xfrm>
              <a:off x="3696"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40" name="Rectangle 141"/>
            <p:cNvSpPr>
              <a:spLocks noChangeArrowheads="1"/>
            </p:cNvSpPr>
            <p:nvPr/>
          </p:nvSpPr>
          <p:spPr bwMode="auto">
            <a:xfrm>
              <a:off x="3613" y="379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40</a:t>
              </a:r>
              <a:endParaRPr lang="en-US" altLang="en-US" sz="1900">
                <a:solidFill>
                  <a:prstClr val="black"/>
                </a:solidFill>
              </a:endParaRPr>
            </a:p>
          </p:txBody>
        </p:sp>
        <p:sp>
          <p:nvSpPr>
            <p:cNvPr id="741" name="Line 142"/>
            <p:cNvSpPr>
              <a:spLocks noChangeShapeType="1"/>
            </p:cNvSpPr>
            <p:nvPr/>
          </p:nvSpPr>
          <p:spPr bwMode="auto">
            <a:xfrm>
              <a:off x="51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42" name="Rectangle 143"/>
            <p:cNvSpPr>
              <a:spLocks noChangeArrowheads="1"/>
            </p:cNvSpPr>
            <p:nvPr/>
          </p:nvSpPr>
          <p:spPr bwMode="auto">
            <a:xfrm>
              <a:off x="5057" y="379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60</a:t>
              </a:r>
              <a:endParaRPr lang="en-US" altLang="en-US" sz="1900">
                <a:solidFill>
                  <a:prstClr val="black"/>
                </a:solidFill>
              </a:endParaRPr>
            </a:p>
          </p:txBody>
        </p:sp>
        <p:sp>
          <p:nvSpPr>
            <p:cNvPr id="743" name="Line 144"/>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44" name="Rectangle 145"/>
            <p:cNvSpPr>
              <a:spLocks noChangeArrowheads="1"/>
            </p:cNvSpPr>
            <p:nvPr/>
          </p:nvSpPr>
          <p:spPr bwMode="auto">
            <a:xfrm>
              <a:off x="6500" y="379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80</a:t>
              </a:r>
              <a:endParaRPr lang="en-US" altLang="en-US" sz="1900">
                <a:solidFill>
                  <a:prstClr val="black"/>
                </a:solidFill>
              </a:endParaRPr>
            </a:p>
          </p:txBody>
        </p:sp>
        <p:sp>
          <p:nvSpPr>
            <p:cNvPr id="745" name="Rectangle 146"/>
            <p:cNvSpPr>
              <a:spLocks noChangeArrowheads="1"/>
            </p:cNvSpPr>
            <p:nvPr/>
          </p:nvSpPr>
          <p:spPr bwMode="auto">
            <a:xfrm>
              <a:off x="2404" y="3989"/>
              <a:ext cx="3370"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Percentage of Black Children with Father Present</a:t>
              </a:r>
              <a:endParaRPr lang="en-US" altLang="en-US" sz="1900">
                <a:solidFill>
                  <a:prstClr val="black"/>
                </a:solidFill>
              </a:endParaRPr>
            </a:p>
          </p:txBody>
        </p:sp>
        <p:sp>
          <p:nvSpPr>
            <p:cNvPr id="746" name="Rectangle 147"/>
            <p:cNvSpPr>
              <a:spLocks noChangeArrowheads="1"/>
            </p:cNvSpPr>
            <p:nvPr/>
          </p:nvSpPr>
          <p:spPr bwMode="auto">
            <a:xfrm>
              <a:off x="6169" y="3193"/>
              <a:ext cx="587"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47" name="Oval 148"/>
            <p:cNvSpPr>
              <a:spLocks noChangeArrowheads="1"/>
            </p:cNvSpPr>
            <p:nvPr/>
          </p:nvSpPr>
          <p:spPr bwMode="auto">
            <a:xfrm>
              <a:off x="6194" y="3244"/>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48" name="Freeform 149"/>
            <p:cNvSpPr>
              <a:spLocks/>
            </p:cNvSpPr>
            <p:nvPr/>
          </p:nvSpPr>
          <p:spPr bwMode="auto">
            <a:xfrm>
              <a:off x="6180" y="3434"/>
              <a:ext cx="97" cy="83"/>
            </a:xfrm>
            <a:custGeom>
              <a:avLst/>
              <a:gdLst>
                <a:gd name="T0" fmla="*/ 47 w 97"/>
                <a:gd name="T1" fmla="*/ 0 h 83"/>
                <a:gd name="T2" fmla="*/ 0 w 97"/>
                <a:gd name="T3" fmla="*/ 83 h 83"/>
                <a:gd name="T4" fmla="*/ 97 w 97"/>
                <a:gd name="T5" fmla="*/ 83 h 83"/>
                <a:gd name="T6" fmla="*/ 47 w 97"/>
                <a:gd name="T7" fmla="*/ 0 h 83"/>
              </a:gdLst>
              <a:ahLst/>
              <a:cxnLst>
                <a:cxn ang="0">
                  <a:pos x="T0" y="T1"/>
                </a:cxn>
                <a:cxn ang="0">
                  <a:pos x="T2" y="T3"/>
                </a:cxn>
                <a:cxn ang="0">
                  <a:pos x="T4" y="T5"/>
                </a:cxn>
                <a:cxn ang="0">
                  <a:pos x="T6" y="T7"/>
                </a:cxn>
              </a:cxnLst>
              <a:rect l="0" t="0" r="r" b="b"/>
              <a:pathLst>
                <a:path w="97" h="83">
                  <a:moveTo>
                    <a:pt x="47" y="0"/>
                  </a:moveTo>
                  <a:lnTo>
                    <a:pt x="0" y="83"/>
                  </a:lnTo>
                  <a:lnTo>
                    <a:pt x="97" y="83"/>
                  </a:lnTo>
                  <a:lnTo>
                    <a:pt x="47" y="0"/>
                  </a:lnTo>
                  <a:close/>
                </a:path>
              </a:pathLst>
            </a:cu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49" name="Rectangle 150"/>
            <p:cNvSpPr>
              <a:spLocks noChangeArrowheads="1"/>
            </p:cNvSpPr>
            <p:nvPr/>
          </p:nvSpPr>
          <p:spPr bwMode="auto">
            <a:xfrm>
              <a:off x="6346" y="3204"/>
              <a:ext cx="393"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White</a:t>
              </a:r>
              <a:endParaRPr lang="en-US" altLang="en-US" sz="1900">
                <a:solidFill>
                  <a:prstClr val="black"/>
                </a:solidFill>
              </a:endParaRPr>
            </a:p>
          </p:txBody>
        </p:sp>
        <p:sp>
          <p:nvSpPr>
            <p:cNvPr id="750" name="Rectangle 151"/>
            <p:cNvSpPr>
              <a:spLocks noChangeArrowheads="1"/>
            </p:cNvSpPr>
            <p:nvPr/>
          </p:nvSpPr>
          <p:spPr bwMode="auto">
            <a:xfrm>
              <a:off x="6346" y="3413"/>
              <a:ext cx="37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Black</a:t>
              </a:r>
              <a:endParaRPr lang="en-US" altLang="en-US" sz="1900">
                <a:solidFill>
                  <a:prstClr val="black"/>
                </a:solidFill>
              </a:endParaRPr>
            </a:p>
          </p:txBody>
        </p:sp>
        <p:sp>
          <p:nvSpPr>
            <p:cNvPr id="751" name="Rectangle 152"/>
            <p:cNvSpPr>
              <a:spLocks noChangeArrowheads="1"/>
            </p:cNvSpPr>
            <p:nvPr/>
          </p:nvSpPr>
          <p:spPr bwMode="auto">
            <a:xfrm>
              <a:off x="3998" y="104"/>
              <a:ext cx="120" cy="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5300">
                  <a:solidFill>
                    <a:srgbClr val="1E2D53"/>
                  </a:solidFill>
                </a:rPr>
                <a:t> </a:t>
              </a:r>
              <a:endParaRPr lang="en-US" altLang="en-US" sz="1900">
                <a:solidFill>
                  <a:prstClr val="black"/>
                </a:solidFill>
              </a:endParaRPr>
            </a:p>
          </p:txBody>
        </p:sp>
      </p:grpSp>
      <p:sp>
        <p:nvSpPr>
          <p:cNvPr id="4" name="TextBox 92"/>
          <p:cNvSpPr txBox="1"/>
          <p:nvPr/>
        </p:nvSpPr>
        <p:spPr>
          <a:xfrm>
            <a:off x="0" y="87869"/>
            <a:ext cx="12192000" cy="677107"/>
          </a:xfrm>
          <a:prstGeom prst="rect">
            <a:avLst/>
          </a:prstGeom>
          <a:noFill/>
        </p:spPr>
        <p:txBody>
          <a:bodyPr wrap="square" lIns="91344" tIns="45718" rIns="91344" bIns="45718" rtlCol="0">
            <a:spAutoFit/>
          </a:bodyPr>
          <a:lstStyle/>
          <a:p>
            <a:pPr algn="ctr" defTabSz="913312">
              <a:defRPr/>
            </a:pPr>
            <a:r>
              <a:rPr lang="en-US" sz="1900" b="1" kern="0" dirty="0">
                <a:solidFill>
                  <a:srgbClr val="1E2D53"/>
                </a:solidFill>
                <a:latin typeface="Arial"/>
                <a:cs typeface="Arial"/>
              </a:rPr>
              <a:t>Black-White Gap in Employment Rates vs. Father Presence</a:t>
            </a:r>
          </a:p>
          <a:p>
            <a:pPr algn="ctr" defTabSz="913312">
              <a:defRPr/>
            </a:pPr>
            <a:r>
              <a:rPr lang="en-US" sz="1900" kern="0" dirty="0">
                <a:solidFill>
                  <a:srgbClr val="1E2D53"/>
                </a:solidFill>
                <a:latin typeface="Arial"/>
                <a:cs typeface="Arial"/>
              </a:rPr>
              <a:t>Male Children with Parents at 25th Percentile - Poverty Share Less than 10%</a:t>
            </a:r>
          </a:p>
        </p:txBody>
      </p:sp>
    </p:spTree>
    <p:extLst>
      <p:ext uri="{BB962C8B-B14F-4D97-AF65-F5344CB8AC3E}">
        <p14:creationId xmlns:p14="http://schemas.microsoft.com/office/powerpoint/2010/main" val="3679638730"/>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6" name="Group 4"/>
          <p:cNvGrpSpPr>
            <a:grpSpLocks noChangeAspect="1"/>
          </p:cNvGrpSpPr>
          <p:nvPr/>
        </p:nvGrpSpPr>
        <p:grpSpPr bwMode="auto">
          <a:xfrm>
            <a:off x="1374777" y="-6350"/>
            <a:ext cx="9442451" cy="6870700"/>
            <a:chOff x="866" y="-4"/>
            <a:chExt cx="5948" cy="4328"/>
          </a:xfrm>
        </p:grpSpPr>
        <p:sp>
          <p:nvSpPr>
            <p:cNvPr id="517"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18"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19"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20" name="Rectangle 7"/>
            <p:cNvSpPr>
              <a:spLocks noChangeArrowheads="1"/>
            </p:cNvSpPr>
            <p:nvPr/>
          </p:nvSpPr>
          <p:spPr bwMode="auto">
            <a:xfrm>
              <a:off x="1435" y="601"/>
              <a:ext cx="5242" cy="310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21"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22" name="Line 9"/>
            <p:cNvSpPr>
              <a:spLocks noChangeShapeType="1"/>
            </p:cNvSpPr>
            <p:nvPr/>
          </p:nvSpPr>
          <p:spPr bwMode="auto">
            <a:xfrm>
              <a:off x="1435" y="288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23" name="Line 10"/>
            <p:cNvSpPr>
              <a:spLocks noChangeShapeType="1"/>
            </p:cNvSpPr>
            <p:nvPr/>
          </p:nvSpPr>
          <p:spPr bwMode="auto">
            <a:xfrm>
              <a:off x="1435" y="215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24" name="Line 11"/>
            <p:cNvSpPr>
              <a:spLocks noChangeShapeType="1"/>
            </p:cNvSpPr>
            <p:nvPr/>
          </p:nvSpPr>
          <p:spPr bwMode="auto">
            <a:xfrm>
              <a:off x="1435" y="1426"/>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25" name="Line 12"/>
            <p:cNvSpPr>
              <a:spLocks noChangeShapeType="1"/>
            </p:cNvSpPr>
            <p:nvPr/>
          </p:nvSpPr>
          <p:spPr bwMode="auto">
            <a:xfrm>
              <a:off x="1435" y="69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26" name="Oval 13"/>
            <p:cNvSpPr>
              <a:spLocks noChangeArrowheads="1"/>
            </p:cNvSpPr>
            <p:nvPr/>
          </p:nvSpPr>
          <p:spPr bwMode="auto">
            <a:xfrm>
              <a:off x="1936" y="2884"/>
              <a:ext cx="68"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27" name="Oval 14"/>
            <p:cNvSpPr>
              <a:spLocks noChangeArrowheads="1"/>
            </p:cNvSpPr>
            <p:nvPr/>
          </p:nvSpPr>
          <p:spPr bwMode="auto">
            <a:xfrm>
              <a:off x="2386" y="2866"/>
              <a:ext cx="68"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28" name="Oval 15"/>
            <p:cNvSpPr>
              <a:spLocks noChangeArrowheads="1"/>
            </p:cNvSpPr>
            <p:nvPr/>
          </p:nvSpPr>
          <p:spPr bwMode="auto">
            <a:xfrm>
              <a:off x="2544" y="2945"/>
              <a:ext cx="68" cy="7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29" name="Oval 16"/>
            <p:cNvSpPr>
              <a:spLocks noChangeArrowheads="1"/>
            </p:cNvSpPr>
            <p:nvPr/>
          </p:nvSpPr>
          <p:spPr bwMode="auto">
            <a:xfrm>
              <a:off x="2641" y="2758"/>
              <a:ext cx="72"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30" name="Oval 17"/>
            <p:cNvSpPr>
              <a:spLocks noChangeArrowheads="1"/>
            </p:cNvSpPr>
            <p:nvPr/>
          </p:nvSpPr>
          <p:spPr bwMode="auto">
            <a:xfrm>
              <a:off x="2724" y="2876"/>
              <a:ext cx="72"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31" name="Oval 18"/>
            <p:cNvSpPr>
              <a:spLocks noChangeArrowheads="1"/>
            </p:cNvSpPr>
            <p:nvPr/>
          </p:nvSpPr>
          <p:spPr bwMode="auto">
            <a:xfrm>
              <a:off x="2792" y="2837"/>
              <a:ext cx="69" cy="7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32" name="Oval 19"/>
            <p:cNvSpPr>
              <a:spLocks noChangeArrowheads="1"/>
            </p:cNvSpPr>
            <p:nvPr/>
          </p:nvSpPr>
          <p:spPr bwMode="auto">
            <a:xfrm>
              <a:off x="2854" y="2948"/>
              <a:ext cx="68"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33" name="Oval 20"/>
            <p:cNvSpPr>
              <a:spLocks noChangeArrowheads="1"/>
            </p:cNvSpPr>
            <p:nvPr/>
          </p:nvSpPr>
          <p:spPr bwMode="auto">
            <a:xfrm>
              <a:off x="2915" y="2761"/>
              <a:ext cx="68"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34" name="Oval 21"/>
            <p:cNvSpPr>
              <a:spLocks noChangeArrowheads="1"/>
            </p:cNvSpPr>
            <p:nvPr/>
          </p:nvSpPr>
          <p:spPr bwMode="auto">
            <a:xfrm>
              <a:off x="2969" y="2977"/>
              <a:ext cx="68" cy="7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35" name="Oval 22"/>
            <p:cNvSpPr>
              <a:spLocks noChangeArrowheads="1"/>
            </p:cNvSpPr>
            <p:nvPr/>
          </p:nvSpPr>
          <p:spPr bwMode="auto">
            <a:xfrm>
              <a:off x="3008" y="2819"/>
              <a:ext cx="69"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36" name="Oval 23"/>
            <p:cNvSpPr>
              <a:spLocks noChangeArrowheads="1"/>
            </p:cNvSpPr>
            <p:nvPr/>
          </p:nvSpPr>
          <p:spPr bwMode="auto">
            <a:xfrm>
              <a:off x="3052" y="3028"/>
              <a:ext cx="68"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37" name="Oval 24"/>
            <p:cNvSpPr>
              <a:spLocks noChangeArrowheads="1"/>
            </p:cNvSpPr>
            <p:nvPr/>
          </p:nvSpPr>
          <p:spPr bwMode="auto">
            <a:xfrm>
              <a:off x="3088" y="2819"/>
              <a:ext cx="72"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38" name="Oval 25"/>
            <p:cNvSpPr>
              <a:spLocks noChangeArrowheads="1"/>
            </p:cNvSpPr>
            <p:nvPr/>
          </p:nvSpPr>
          <p:spPr bwMode="auto">
            <a:xfrm>
              <a:off x="3124" y="3020"/>
              <a:ext cx="68"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39" name="Oval 26"/>
            <p:cNvSpPr>
              <a:spLocks noChangeArrowheads="1"/>
            </p:cNvSpPr>
            <p:nvPr/>
          </p:nvSpPr>
          <p:spPr bwMode="auto">
            <a:xfrm>
              <a:off x="3163" y="2819"/>
              <a:ext cx="69"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40" name="Oval 27"/>
            <p:cNvSpPr>
              <a:spLocks noChangeArrowheads="1"/>
            </p:cNvSpPr>
            <p:nvPr/>
          </p:nvSpPr>
          <p:spPr bwMode="auto">
            <a:xfrm>
              <a:off x="3199" y="2966"/>
              <a:ext cx="69"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41" name="Oval 28"/>
            <p:cNvSpPr>
              <a:spLocks noChangeArrowheads="1"/>
            </p:cNvSpPr>
            <p:nvPr/>
          </p:nvSpPr>
          <p:spPr bwMode="auto">
            <a:xfrm>
              <a:off x="3235" y="2902"/>
              <a:ext cx="69" cy="7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42" name="Oval 29"/>
            <p:cNvSpPr>
              <a:spLocks noChangeArrowheads="1"/>
            </p:cNvSpPr>
            <p:nvPr/>
          </p:nvSpPr>
          <p:spPr bwMode="auto">
            <a:xfrm>
              <a:off x="3271" y="2797"/>
              <a:ext cx="72" cy="7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543" name="Oval 30"/>
            <p:cNvSpPr>
              <a:spLocks noChangeArrowheads="1"/>
            </p:cNvSpPr>
            <p:nvPr/>
          </p:nvSpPr>
          <p:spPr bwMode="auto">
            <a:xfrm>
              <a:off x="3307" y="2862"/>
              <a:ext cx="69"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4" name="Oval 31"/>
            <p:cNvSpPr>
              <a:spLocks noChangeArrowheads="1"/>
            </p:cNvSpPr>
            <p:nvPr/>
          </p:nvSpPr>
          <p:spPr bwMode="auto">
            <a:xfrm>
              <a:off x="3343" y="2876"/>
              <a:ext cx="72" cy="7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5" name="Oval 32"/>
            <p:cNvSpPr>
              <a:spLocks noChangeArrowheads="1"/>
            </p:cNvSpPr>
            <p:nvPr/>
          </p:nvSpPr>
          <p:spPr bwMode="auto">
            <a:xfrm>
              <a:off x="3376" y="2905"/>
              <a:ext cx="72"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6" name="Oval 33"/>
            <p:cNvSpPr>
              <a:spLocks noChangeArrowheads="1"/>
            </p:cNvSpPr>
            <p:nvPr/>
          </p:nvSpPr>
          <p:spPr bwMode="auto">
            <a:xfrm>
              <a:off x="3408" y="2912"/>
              <a:ext cx="68" cy="7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7" name="Oval 34"/>
            <p:cNvSpPr>
              <a:spLocks noChangeArrowheads="1"/>
            </p:cNvSpPr>
            <p:nvPr/>
          </p:nvSpPr>
          <p:spPr bwMode="auto">
            <a:xfrm>
              <a:off x="3440" y="2704"/>
              <a:ext cx="69"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8" name="Oval 35"/>
            <p:cNvSpPr>
              <a:spLocks noChangeArrowheads="1"/>
            </p:cNvSpPr>
            <p:nvPr/>
          </p:nvSpPr>
          <p:spPr bwMode="auto">
            <a:xfrm>
              <a:off x="3473" y="2815"/>
              <a:ext cx="68"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69" name="Oval 36"/>
            <p:cNvSpPr>
              <a:spLocks noChangeArrowheads="1"/>
            </p:cNvSpPr>
            <p:nvPr/>
          </p:nvSpPr>
          <p:spPr bwMode="auto">
            <a:xfrm>
              <a:off x="3509" y="2995"/>
              <a:ext cx="72"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0" name="Oval 37"/>
            <p:cNvSpPr>
              <a:spLocks noChangeArrowheads="1"/>
            </p:cNvSpPr>
            <p:nvPr/>
          </p:nvSpPr>
          <p:spPr bwMode="auto">
            <a:xfrm>
              <a:off x="3541" y="2923"/>
              <a:ext cx="69"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1" name="Oval 38"/>
            <p:cNvSpPr>
              <a:spLocks noChangeArrowheads="1"/>
            </p:cNvSpPr>
            <p:nvPr/>
          </p:nvSpPr>
          <p:spPr bwMode="auto">
            <a:xfrm>
              <a:off x="3574" y="2876"/>
              <a:ext cx="68"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2" name="Oval 39"/>
            <p:cNvSpPr>
              <a:spLocks noChangeArrowheads="1"/>
            </p:cNvSpPr>
            <p:nvPr/>
          </p:nvSpPr>
          <p:spPr bwMode="auto">
            <a:xfrm>
              <a:off x="3610" y="2815"/>
              <a:ext cx="68"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3" name="Oval 40"/>
            <p:cNvSpPr>
              <a:spLocks noChangeArrowheads="1"/>
            </p:cNvSpPr>
            <p:nvPr/>
          </p:nvSpPr>
          <p:spPr bwMode="auto">
            <a:xfrm>
              <a:off x="3653" y="2988"/>
              <a:ext cx="68"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4" name="Oval 41"/>
            <p:cNvSpPr>
              <a:spLocks noChangeArrowheads="1"/>
            </p:cNvSpPr>
            <p:nvPr/>
          </p:nvSpPr>
          <p:spPr bwMode="auto">
            <a:xfrm>
              <a:off x="3692" y="2884"/>
              <a:ext cx="69"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5" name="Oval 42"/>
            <p:cNvSpPr>
              <a:spLocks noChangeArrowheads="1"/>
            </p:cNvSpPr>
            <p:nvPr/>
          </p:nvSpPr>
          <p:spPr bwMode="auto">
            <a:xfrm>
              <a:off x="3732" y="2711"/>
              <a:ext cx="72"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6" name="Oval 43"/>
            <p:cNvSpPr>
              <a:spLocks noChangeArrowheads="1"/>
            </p:cNvSpPr>
            <p:nvPr/>
          </p:nvSpPr>
          <p:spPr bwMode="auto">
            <a:xfrm>
              <a:off x="3779" y="2599"/>
              <a:ext cx="68" cy="7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7" name="Oval 44"/>
            <p:cNvSpPr>
              <a:spLocks noChangeArrowheads="1"/>
            </p:cNvSpPr>
            <p:nvPr/>
          </p:nvSpPr>
          <p:spPr bwMode="auto">
            <a:xfrm>
              <a:off x="3818" y="2804"/>
              <a:ext cx="72"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8" name="Oval 45"/>
            <p:cNvSpPr>
              <a:spLocks noChangeArrowheads="1"/>
            </p:cNvSpPr>
            <p:nvPr/>
          </p:nvSpPr>
          <p:spPr bwMode="auto">
            <a:xfrm>
              <a:off x="3865" y="2945"/>
              <a:ext cx="69"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79" name="Oval 46"/>
            <p:cNvSpPr>
              <a:spLocks noChangeArrowheads="1"/>
            </p:cNvSpPr>
            <p:nvPr/>
          </p:nvSpPr>
          <p:spPr bwMode="auto">
            <a:xfrm>
              <a:off x="3912" y="2689"/>
              <a:ext cx="68"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0" name="Oval 47"/>
            <p:cNvSpPr>
              <a:spLocks noChangeArrowheads="1"/>
            </p:cNvSpPr>
            <p:nvPr/>
          </p:nvSpPr>
          <p:spPr bwMode="auto">
            <a:xfrm>
              <a:off x="3952" y="2938"/>
              <a:ext cx="68" cy="7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1" name="Oval 48"/>
            <p:cNvSpPr>
              <a:spLocks noChangeArrowheads="1"/>
            </p:cNvSpPr>
            <p:nvPr/>
          </p:nvSpPr>
          <p:spPr bwMode="auto">
            <a:xfrm>
              <a:off x="3995" y="2729"/>
              <a:ext cx="72"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2" name="Oval 49"/>
            <p:cNvSpPr>
              <a:spLocks noChangeArrowheads="1"/>
            </p:cNvSpPr>
            <p:nvPr/>
          </p:nvSpPr>
          <p:spPr bwMode="auto">
            <a:xfrm>
              <a:off x="4052" y="2714"/>
              <a:ext cx="72"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3" name="Oval 50"/>
            <p:cNvSpPr>
              <a:spLocks noChangeArrowheads="1"/>
            </p:cNvSpPr>
            <p:nvPr/>
          </p:nvSpPr>
          <p:spPr bwMode="auto">
            <a:xfrm>
              <a:off x="4114" y="2761"/>
              <a:ext cx="68" cy="7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4" name="Oval 51"/>
            <p:cNvSpPr>
              <a:spLocks noChangeArrowheads="1"/>
            </p:cNvSpPr>
            <p:nvPr/>
          </p:nvSpPr>
          <p:spPr bwMode="auto">
            <a:xfrm>
              <a:off x="4175" y="2711"/>
              <a:ext cx="68" cy="7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5" name="Oval 52"/>
            <p:cNvSpPr>
              <a:spLocks noChangeArrowheads="1"/>
            </p:cNvSpPr>
            <p:nvPr/>
          </p:nvSpPr>
          <p:spPr bwMode="auto">
            <a:xfrm>
              <a:off x="4236" y="2711"/>
              <a:ext cx="68" cy="7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6" name="Oval 53"/>
            <p:cNvSpPr>
              <a:spLocks noChangeArrowheads="1"/>
            </p:cNvSpPr>
            <p:nvPr/>
          </p:nvSpPr>
          <p:spPr bwMode="auto">
            <a:xfrm>
              <a:off x="4308" y="2527"/>
              <a:ext cx="68"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7" name="Oval 54"/>
            <p:cNvSpPr>
              <a:spLocks noChangeArrowheads="1"/>
            </p:cNvSpPr>
            <p:nvPr/>
          </p:nvSpPr>
          <p:spPr bwMode="auto">
            <a:xfrm>
              <a:off x="4384" y="2693"/>
              <a:ext cx="68"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8" name="Oval 55"/>
            <p:cNvSpPr>
              <a:spLocks noChangeArrowheads="1"/>
            </p:cNvSpPr>
            <p:nvPr/>
          </p:nvSpPr>
          <p:spPr bwMode="auto">
            <a:xfrm>
              <a:off x="4481" y="2599"/>
              <a:ext cx="72"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89" name="Oval 56"/>
            <p:cNvSpPr>
              <a:spLocks noChangeArrowheads="1"/>
            </p:cNvSpPr>
            <p:nvPr/>
          </p:nvSpPr>
          <p:spPr bwMode="auto">
            <a:xfrm>
              <a:off x="4589" y="2545"/>
              <a:ext cx="68" cy="7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0" name="Oval 57"/>
            <p:cNvSpPr>
              <a:spLocks noChangeArrowheads="1"/>
            </p:cNvSpPr>
            <p:nvPr/>
          </p:nvSpPr>
          <p:spPr bwMode="auto">
            <a:xfrm>
              <a:off x="4711" y="2653"/>
              <a:ext cx="69" cy="69"/>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1" name="Oval 58"/>
            <p:cNvSpPr>
              <a:spLocks noChangeArrowheads="1"/>
            </p:cNvSpPr>
            <p:nvPr/>
          </p:nvSpPr>
          <p:spPr bwMode="auto">
            <a:xfrm>
              <a:off x="4852" y="2614"/>
              <a:ext cx="68"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72" name="Oval 59"/>
            <p:cNvSpPr>
              <a:spLocks noChangeArrowheads="1"/>
            </p:cNvSpPr>
            <p:nvPr/>
          </p:nvSpPr>
          <p:spPr bwMode="auto">
            <a:xfrm>
              <a:off x="5003" y="2610"/>
              <a:ext cx="72"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73" name="Oval 60"/>
            <p:cNvSpPr>
              <a:spLocks noChangeArrowheads="1"/>
            </p:cNvSpPr>
            <p:nvPr/>
          </p:nvSpPr>
          <p:spPr bwMode="auto">
            <a:xfrm>
              <a:off x="5222" y="2556"/>
              <a:ext cx="69"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74" name="Oval 61"/>
            <p:cNvSpPr>
              <a:spLocks noChangeArrowheads="1"/>
            </p:cNvSpPr>
            <p:nvPr/>
          </p:nvSpPr>
          <p:spPr bwMode="auto">
            <a:xfrm>
              <a:off x="5579" y="2398"/>
              <a:ext cx="68" cy="7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75" name="Oval 62"/>
            <p:cNvSpPr>
              <a:spLocks noChangeArrowheads="1"/>
            </p:cNvSpPr>
            <p:nvPr/>
          </p:nvSpPr>
          <p:spPr bwMode="auto">
            <a:xfrm>
              <a:off x="6292" y="2117"/>
              <a:ext cx="68" cy="68"/>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76" name="Freeform 63"/>
            <p:cNvSpPr>
              <a:spLocks/>
            </p:cNvSpPr>
            <p:nvPr/>
          </p:nvSpPr>
          <p:spPr bwMode="auto">
            <a:xfrm>
              <a:off x="1921" y="1249"/>
              <a:ext cx="97" cy="87"/>
            </a:xfrm>
            <a:custGeom>
              <a:avLst/>
              <a:gdLst>
                <a:gd name="T0" fmla="*/ 51 w 97"/>
                <a:gd name="T1" fmla="*/ 0 h 87"/>
                <a:gd name="T2" fmla="*/ 0 w 97"/>
                <a:gd name="T3" fmla="*/ 87 h 87"/>
                <a:gd name="T4" fmla="*/ 97 w 97"/>
                <a:gd name="T5" fmla="*/ 87 h 87"/>
                <a:gd name="T6" fmla="*/ 51 w 97"/>
                <a:gd name="T7" fmla="*/ 0 h 87"/>
              </a:gdLst>
              <a:ahLst/>
              <a:cxnLst>
                <a:cxn ang="0">
                  <a:pos x="T0" y="T1"/>
                </a:cxn>
                <a:cxn ang="0">
                  <a:pos x="T2" y="T3"/>
                </a:cxn>
                <a:cxn ang="0">
                  <a:pos x="T4" y="T5"/>
                </a:cxn>
                <a:cxn ang="0">
                  <a:pos x="T6" y="T7"/>
                </a:cxn>
              </a:cxnLst>
              <a:rect l="0" t="0" r="r" b="b"/>
              <a:pathLst>
                <a:path w="97" h="87">
                  <a:moveTo>
                    <a:pt x="51" y="0"/>
                  </a:moveTo>
                  <a:lnTo>
                    <a:pt x="0" y="87"/>
                  </a:lnTo>
                  <a:lnTo>
                    <a:pt x="97" y="87"/>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77" name="Freeform 64"/>
            <p:cNvSpPr>
              <a:spLocks/>
            </p:cNvSpPr>
            <p:nvPr/>
          </p:nvSpPr>
          <p:spPr bwMode="auto">
            <a:xfrm>
              <a:off x="2371" y="1177"/>
              <a:ext cx="97" cy="83"/>
            </a:xfrm>
            <a:custGeom>
              <a:avLst/>
              <a:gdLst>
                <a:gd name="T0" fmla="*/ 51 w 97"/>
                <a:gd name="T1" fmla="*/ 0 h 83"/>
                <a:gd name="T2" fmla="*/ 0 w 97"/>
                <a:gd name="T3" fmla="*/ 83 h 83"/>
                <a:gd name="T4" fmla="*/ 97 w 97"/>
                <a:gd name="T5" fmla="*/ 83 h 83"/>
                <a:gd name="T6" fmla="*/ 51 w 97"/>
                <a:gd name="T7" fmla="*/ 0 h 83"/>
              </a:gdLst>
              <a:ahLst/>
              <a:cxnLst>
                <a:cxn ang="0">
                  <a:pos x="T0" y="T1"/>
                </a:cxn>
                <a:cxn ang="0">
                  <a:pos x="T2" y="T3"/>
                </a:cxn>
                <a:cxn ang="0">
                  <a:pos x="T4" y="T5"/>
                </a:cxn>
                <a:cxn ang="0">
                  <a:pos x="T6" y="T7"/>
                </a:cxn>
              </a:cxnLst>
              <a:rect l="0" t="0" r="r" b="b"/>
              <a:pathLst>
                <a:path w="97" h="83">
                  <a:moveTo>
                    <a:pt x="51" y="0"/>
                  </a:moveTo>
                  <a:lnTo>
                    <a:pt x="0" y="83"/>
                  </a:lnTo>
                  <a:lnTo>
                    <a:pt x="97" y="83"/>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78" name="Freeform 65"/>
            <p:cNvSpPr>
              <a:spLocks/>
            </p:cNvSpPr>
            <p:nvPr/>
          </p:nvSpPr>
          <p:spPr bwMode="auto">
            <a:xfrm>
              <a:off x="2526" y="1170"/>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79" name="Freeform 66"/>
            <p:cNvSpPr>
              <a:spLocks/>
            </p:cNvSpPr>
            <p:nvPr/>
          </p:nvSpPr>
          <p:spPr bwMode="auto">
            <a:xfrm>
              <a:off x="2627" y="1040"/>
              <a:ext cx="101" cy="83"/>
            </a:xfrm>
            <a:custGeom>
              <a:avLst/>
              <a:gdLst>
                <a:gd name="T0" fmla="*/ 50 w 101"/>
                <a:gd name="T1" fmla="*/ 0 h 83"/>
                <a:gd name="T2" fmla="*/ 0 w 101"/>
                <a:gd name="T3" fmla="*/ 83 h 83"/>
                <a:gd name="T4" fmla="*/ 101 w 101"/>
                <a:gd name="T5" fmla="*/ 83 h 83"/>
                <a:gd name="T6" fmla="*/ 50 w 101"/>
                <a:gd name="T7" fmla="*/ 0 h 83"/>
              </a:gdLst>
              <a:ahLst/>
              <a:cxnLst>
                <a:cxn ang="0">
                  <a:pos x="T0" y="T1"/>
                </a:cxn>
                <a:cxn ang="0">
                  <a:pos x="T2" y="T3"/>
                </a:cxn>
                <a:cxn ang="0">
                  <a:pos x="T4" y="T5"/>
                </a:cxn>
                <a:cxn ang="0">
                  <a:pos x="T6" y="T7"/>
                </a:cxn>
              </a:cxnLst>
              <a:rect l="0" t="0" r="r" b="b"/>
              <a:pathLst>
                <a:path w="101" h="83">
                  <a:moveTo>
                    <a:pt x="50" y="0"/>
                  </a:moveTo>
                  <a:lnTo>
                    <a:pt x="0" y="83"/>
                  </a:lnTo>
                  <a:lnTo>
                    <a:pt x="101" y="83"/>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80" name="Freeform 67"/>
            <p:cNvSpPr>
              <a:spLocks/>
            </p:cNvSpPr>
            <p:nvPr/>
          </p:nvSpPr>
          <p:spPr bwMode="auto">
            <a:xfrm>
              <a:off x="2710" y="1217"/>
              <a:ext cx="100" cy="86"/>
            </a:xfrm>
            <a:custGeom>
              <a:avLst/>
              <a:gdLst>
                <a:gd name="T0" fmla="*/ 50 w 100"/>
                <a:gd name="T1" fmla="*/ 0 h 86"/>
                <a:gd name="T2" fmla="*/ 0 w 100"/>
                <a:gd name="T3" fmla="*/ 86 h 86"/>
                <a:gd name="T4" fmla="*/ 100 w 100"/>
                <a:gd name="T5" fmla="*/ 86 h 86"/>
                <a:gd name="T6" fmla="*/ 50 w 100"/>
                <a:gd name="T7" fmla="*/ 0 h 86"/>
              </a:gdLst>
              <a:ahLst/>
              <a:cxnLst>
                <a:cxn ang="0">
                  <a:pos x="T0" y="T1"/>
                </a:cxn>
                <a:cxn ang="0">
                  <a:pos x="T2" y="T3"/>
                </a:cxn>
                <a:cxn ang="0">
                  <a:pos x="T4" y="T5"/>
                </a:cxn>
                <a:cxn ang="0">
                  <a:pos x="T6" y="T7"/>
                </a:cxn>
              </a:cxnLst>
              <a:rect l="0" t="0" r="r" b="b"/>
              <a:pathLst>
                <a:path w="100" h="86">
                  <a:moveTo>
                    <a:pt x="50" y="0"/>
                  </a:moveTo>
                  <a:lnTo>
                    <a:pt x="0" y="86"/>
                  </a:lnTo>
                  <a:lnTo>
                    <a:pt x="100" y="86"/>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81" name="Freeform 68"/>
            <p:cNvSpPr>
              <a:spLocks/>
            </p:cNvSpPr>
            <p:nvPr/>
          </p:nvSpPr>
          <p:spPr bwMode="auto">
            <a:xfrm>
              <a:off x="2778" y="1105"/>
              <a:ext cx="97" cy="83"/>
            </a:xfrm>
            <a:custGeom>
              <a:avLst/>
              <a:gdLst>
                <a:gd name="T0" fmla="*/ 50 w 97"/>
                <a:gd name="T1" fmla="*/ 0 h 83"/>
                <a:gd name="T2" fmla="*/ 0 w 97"/>
                <a:gd name="T3" fmla="*/ 83 h 83"/>
                <a:gd name="T4" fmla="*/ 97 w 97"/>
                <a:gd name="T5" fmla="*/ 83 h 83"/>
                <a:gd name="T6" fmla="*/ 50 w 97"/>
                <a:gd name="T7" fmla="*/ 0 h 83"/>
              </a:gdLst>
              <a:ahLst/>
              <a:cxnLst>
                <a:cxn ang="0">
                  <a:pos x="T0" y="T1"/>
                </a:cxn>
                <a:cxn ang="0">
                  <a:pos x="T2" y="T3"/>
                </a:cxn>
                <a:cxn ang="0">
                  <a:pos x="T4" y="T5"/>
                </a:cxn>
                <a:cxn ang="0">
                  <a:pos x="T6" y="T7"/>
                </a:cxn>
              </a:cxnLst>
              <a:rect l="0" t="0" r="r" b="b"/>
              <a:pathLst>
                <a:path w="97" h="83">
                  <a:moveTo>
                    <a:pt x="50" y="0"/>
                  </a:moveTo>
                  <a:lnTo>
                    <a:pt x="0" y="83"/>
                  </a:lnTo>
                  <a:lnTo>
                    <a:pt x="97" y="83"/>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82" name="Freeform 69"/>
            <p:cNvSpPr>
              <a:spLocks/>
            </p:cNvSpPr>
            <p:nvPr/>
          </p:nvSpPr>
          <p:spPr bwMode="auto">
            <a:xfrm>
              <a:off x="2839" y="1120"/>
              <a:ext cx="97" cy="86"/>
            </a:xfrm>
            <a:custGeom>
              <a:avLst/>
              <a:gdLst>
                <a:gd name="T0" fmla="*/ 51 w 97"/>
                <a:gd name="T1" fmla="*/ 0 h 86"/>
                <a:gd name="T2" fmla="*/ 0 w 97"/>
                <a:gd name="T3" fmla="*/ 86 h 86"/>
                <a:gd name="T4" fmla="*/ 97 w 97"/>
                <a:gd name="T5" fmla="*/ 86 h 86"/>
                <a:gd name="T6" fmla="*/ 51 w 97"/>
                <a:gd name="T7" fmla="*/ 0 h 86"/>
              </a:gdLst>
              <a:ahLst/>
              <a:cxnLst>
                <a:cxn ang="0">
                  <a:pos x="T0" y="T1"/>
                </a:cxn>
                <a:cxn ang="0">
                  <a:pos x="T2" y="T3"/>
                </a:cxn>
                <a:cxn ang="0">
                  <a:pos x="T4" y="T5"/>
                </a:cxn>
                <a:cxn ang="0">
                  <a:pos x="T6" y="T7"/>
                </a:cxn>
              </a:cxnLst>
              <a:rect l="0" t="0" r="r" b="b"/>
              <a:pathLst>
                <a:path w="97" h="86">
                  <a:moveTo>
                    <a:pt x="51" y="0"/>
                  </a:moveTo>
                  <a:lnTo>
                    <a:pt x="0" y="86"/>
                  </a:lnTo>
                  <a:lnTo>
                    <a:pt x="97" y="86"/>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83" name="Freeform 70"/>
            <p:cNvSpPr>
              <a:spLocks/>
            </p:cNvSpPr>
            <p:nvPr/>
          </p:nvSpPr>
          <p:spPr bwMode="auto">
            <a:xfrm>
              <a:off x="2900" y="1145"/>
              <a:ext cx="98" cy="83"/>
            </a:xfrm>
            <a:custGeom>
              <a:avLst/>
              <a:gdLst>
                <a:gd name="T0" fmla="*/ 51 w 98"/>
                <a:gd name="T1" fmla="*/ 0 h 83"/>
                <a:gd name="T2" fmla="*/ 0 w 98"/>
                <a:gd name="T3" fmla="*/ 83 h 83"/>
                <a:gd name="T4" fmla="*/ 98 w 98"/>
                <a:gd name="T5" fmla="*/ 83 h 83"/>
                <a:gd name="T6" fmla="*/ 51 w 98"/>
                <a:gd name="T7" fmla="*/ 0 h 83"/>
              </a:gdLst>
              <a:ahLst/>
              <a:cxnLst>
                <a:cxn ang="0">
                  <a:pos x="T0" y="T1"/>
                </a:cxn>
                <a:cxn ang="0">
                  <a:pos x="T2" y="T3"/>
                </a:cxn>
                <a:cxn ang="0">
                  <a:pos x="T4" y="T5"/>
                </a:cxn>
                <a:cxn ang="0">
                  <a:pos x="T6" y="T7"/>
                </a:cxn>
              </a:cxnLst>
              <a:rect l="0" t="0" r="r" b="b"/>
              <a:pathLst>
                <a:path w="98" h="83">
                  <a:moveTo>
                    <a:pt x="51" y="0"/>
                  </a:moveTo>
                  <a:lnTo>
                    <a:pt x="0" y="83"/>
                  </a:lnTo>
                  <a:lnTo>
                    <a:pt x="98" y="83"/>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84" name="Freeform 71"/>
            <p:cNvSpPr>
              <a:spLocks/>
            </p:cNvSpPr>
            <p:nvPr/>
          </p:nvSpPr>
          <p:spPr bwMode="auto">
            <a:xfrm>
              <a:off x="2954" y="1166"/>
              <a:ext cx="98" cy="87"/>
            </a:xfrm>
            <a:custGeom>
              <a:avLst/>
              <a:gdLst>
                <a:gd name="T0" fmla="*/ 47 w 98"/>
                <a:gd name="T1" fmla="*/ 0 h 87"/>
                <a:gd name="T2" fmla="*/ 0 w 98"/>
                <a:gd name="T3" fmla="*/ 87 h 87"/>
                <a:gd name="T4" fmla="*/ 98 w 98"/>
                <a:gd name="T5" fmla="*/ 87 h 87"/>
                <a:gd name="T6" fmla="*/ 47 w 98"/>
                <a:gd name="T7" fmla="*/ 0 h 87"/>
              </a:gdLst>
              <a:ahLst/>
              <a:cxnLst>
                <a:cxn ang="0">
                  <a:pos x="T0" y="T1"/>
                </a:cxn>
                <a:cxn ang="0">
                  <a:pos x="T2" y="T3"/>
                </a:cxn>
                <a:cxn ang="0">
                  <a:pos x="T4" y="T5"/>
                </a:cxn>
                <a:cxn ang="0">
                  <a:pos x="T6" y="T7"/>
                </a:cxn>
              </a:cxnLst>
              <a:rect l="0" t="0" r="r" b="b"/>
              <a:pathLst>
                <a:path w="98" h="87">
                  <a:moveTo>
                    <a:pt x="47" y="0"/>
                  </a:moveTo>
                  <a:lnTo>
                    <a:pt x="0" y="87"/>
                  </a:lnTo>
                  <a:lnTo>
                    <a:pt x="98" y="87"/>
                  </a:lnTo>
                  <a:lnTo>
                    <a:pt x="47"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85" name="Freeform 72"/>
            <p:cNvSpPr>
              <a:spLocks/>
            </p:cNvSpPr>
            <p:nvPr/>
          </p:nvSpPr>
          <p:spPr bwMode="auto">
            <a:xfrm>
              <a:off x="2994" y="1260"/>
              <a:ext cx="97" cy="83"/>
            </a:xfrm>
            <a:custGeom>
              <a:avLst/>
              <a:gdLst>
                <a:gd name="T0" fmla="*/ 47 w 97"/>
                <a:gd name="T1" fmla="*/ 0 h 83"/>
                <a:gd name="T2" fmla="*/ 0 w 97"/>
                <a:gd name="T3" fmla="*/ 83 h 83"/>
                <a:gd name="T4" fmla="*/ 97 w 97"/>
                <a:gd name="T5" fmla="*/ 83 h 83"/>
                <a:gd name="T6" fmla="*/ 47 w 97"/>
                <a:gd name="T7" fmla="*/ 0 h 83"/>
              </a:gdLst>
              <a:ahLst/>
              <a:cxnLst>
                <a:cxn ang="0">
                  <a:pos x="T0" y="T1"/>
                </a:cxn>
                <a:cxn ang="0">
                  <a:pos x="T2" y="T3"/>
                </a:cxn>
                <a:cxn ang="0">
                  <a:pos x="T4" y="T5"/>
                </a:cxn>
                <a:cxn ang="0">
                  <a:pos x="T6" y="T7"/>
                </a:cxn>
              </a:cxnLst>
              <a:rect l="0" t="0" r="r" b="b"/>
              <a:pathLst>
                <a:path w="97" h="83">
                  <a:moveTo>
                    <a:pt x="47" y="0"/>
                  </a:moveTo>
                  <a:lnTo>
                    <a:pt x="0" y="83"/>
                  </a:lnTo>
                  <a:lnTo>
                    <a:pt x="97" y="83"/>
                  </a:lnTo>
                  <a:lnTo>
                    <a:pt x="47"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86" name="Freeform 73"/>
            <p:cNvSpPr>
              <a:spLocks/>
            </p:cNvSpPr>
            <p:nvPr/>
          </p:nvSpPr>
          <p:spPr bwMode="auto">
            <a:xfrm>
              <a:off x="3037" y="1206"/>
              <a:ext cx="97" cy="83"/>
            </a:xfrm>
            <a:custGeom>
              <a:avLst/>
              <a:gdLst>
                <a:gd name="T0" fmla="*/ 47 w 97"/>
                <a:gd name="T1" fmla="*/ 0 h 83"/>
                <a:gd name="T2" fmla="*/ 0 w 97"/>
                <a:gd name="T3" fmla="*/ 83 h 83"/>
                <a:gd name="T4" fmla="*/ 97 w 97"/>
                <a:gd name="T5" fmla="*/ 83 h 83"/>
                <a:gd name="T6" fmla="*/ 47 w 97"/>
                <a:gd name="T7" fmla="*/ 0 h 83"/>
              </a:gdLst>
              <a:ahLst/>
              <a:cxnLst>
                <a:cxn ang="0">
                  <a:pos x="T0" y="T1"/>
                </a:cxn>
                <a:cxn ang="0">
                  <a:pos x="T2" y="T3"/>
                </a:cxn>
                <a:cxn ang="0">
                  <a:pos x="T4" y="T5"/>
                </a:cxn>
                <a:cxn ang="0">
                  <a:pos x="T6" y="T7"/>
                </a:cxn>
              </a:cxnLst>
              <a:rect l="0" t="0" r="r" b="b"/>
              <a:pathLst>
                <a:path w="97" h="83">
                  <a:moveTo>
                    <a:pt x="47" y="0"/>
                  </a:moveTo>
                  <a:lnTo>
                    <a:pt x="0" y="83"/>
                  </a:lnTo>
                  <a:lnTo>
                    <a:pt x="97" y="83"/>
                  </a:lnTo>
                  <a:lnTo>
                    <a:pt x="47"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87" name="Freeform 74"/>
            <p:cNvSpPr>
              <a:spLocks/>
            </p:cNvSpPr>
            <p:nvPr/>
          </p:nvSpPr>
          <p:spPr bwMode="auto">
            <a:xfrm>
              <a:off x="3073" y="1094"/>
              <a:ext cx="101" cy="83"/>
            </a:xfrm>
            <a:custGeom>
              <a:avLst/>
              <a:gdLst>
                <a:gd name="T0" fmla="*/ 51 w 101"/>
                <a:gd name="T1" fmla="*/ 0 h 83"/>
                <a:gd name="T2" fmla="*/ 0 w 101"/>
                <a:gd name="T3" fmla="*/ 83 h 83"/>
                <a:gd name="T4" fmla="*/ 101 w 101"/>
                <a:gd name="T5" fmla="*/ 83 h 83"/>
                <a:gd name="T6" fmla="*/ 51 w 101"/>
                <a:gd name="T7" fmla="*/ 0 h 83"/>
              </a:gdLst>
              <a:ahLst/>
              <a:cxnLst>
                <a:cxn ang="0">
                  <a:pos x="T0" y="T1"/>
                </a:cxn>
                <a:cxn ang="0">
                  <a:pos x="T2" y="T3"/>
                </a:cxn>
                <a:cxn ang="0">
                  <a:pos x="T4" y="T5"/>
                </a:cxn>
                <a:cxn ang="0">
                  <a:pos x="T6" y="T7"/>
                </a:cxn>
              </a:cxnLst>
              <a:rect l="0" t="0" r="r" b="b"/>
              <a:pathLst>
                <a:path w="101" h="83">
                  <a:moveTo>
                    <a:pt x="51" y="0"/>
                  </a:moveTo>
                  <a:lnTo>
                    <a:pt x="0" y="83"/>
                  </a:lnTo>
                  <a:lnTo>
                    <a:pt x="101" y="83"/>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88" name="Freeform 75"/>
            <p:cNvSpPr>
              <a:spLocks/>
            </p:cNvSpPr>
            <p:nvPr/>
          </p:nvSpPr>
          <p:spPr bwMode="auto">
            <a:xfrm>
              <a:off x="3109" y="1163"/>
              <a:ext cx="97" cy="83"/>
            </a:xfrm>
            <a:custGeom>
              <a:avLst/>
              <a:gdLst>
                <a:gd name="T0" fmla="*/ 51 w 97"/>
                <a:gd name="T1" fmla="*/ 0 h 83"/>
                <a:gd name="T2" fmla="*/ 0 w 97"/>
                <a:gd name="T3" fmla="*/ 83 h 83"/>
                <a:gd name="T4" fmla="*/ 97 w 97"/>
                <a:gd name="T5" fmla="*/ 83 h 83"/>
                <a:gd name="T6" fmla="*/ 51 w 97"/>
                <a:gd name="T7" fmla="*/ 0 h 83"/>
              </a:gdLst>
              <a:ahLst/>
              <a:cxnLst>
                <a:cxn ang="0">
                  <a:pos x="T0" y="T1"/>
                </a:cxn>
                <a:cxn ang="0">
                  <a:pos x="T2" y="T3"/>
                </a:cxn>
                <a:cxn ang="0">
                  <a:pos x="T4" y="T5"/>
                </a:cxn>
                <a:cxn ang="0">
                  <a:pos x="T6" y="T7"/>
                </a:cxn>
              </a:cxnLst>
              <a:rect l="0" t="0" r="r" b="b"/>
              <a:pathLst>
                <a:path w="97" h="83">
                  <a:moveTo>
                    <a:pt x="51" y="0"/>
                  </a:moveTo>
                  <a:lnTo>
                    <a:pt x="0" y="83"/>
                  </a:lnTo>
                  <a:lnTo>
                    <a:pt x="97" y="83"/>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89" name="Freeform 76"/>
            <p:cNvSpPr>
              <a:spLocks/>
            </p:cNvSpPr>
            <p:nvPr/>
          </p:nvSpPr>
          <p:spPr bwMode="auto">
            <a:xfrm>
              <a:off x="3149" y="1242"/>
              <a:ext cx="97" cy="86"/>
            </a:xfrm>
            <a:custGeom>
              <a:avLst/>
              <a:gdLst>
                <a:gd name="T0" fmla="*/ 50 w 97"/>
                <a:gd name="T1" fmla="*/ 0 h 86"/>
                <a:gd name="T2" fmla="*/ 0 w 97"/>
                <a:gd name="T3" fmla="*/ 86 h 86"/>
                <a:gd name="T4" fmla="*/ 97 w 97"/>
                <a:gd name="T5" fmla="*/ 86 h 86"/>
                <a:gd name="T6" fmla="*/ 50 w 97"/>
                <a:gd name="T7" fmla="*/ 0 h 86"/>
              </a:gdLst>
              <a:ahLst/>
              <a:cxnLst>
                <a:cxn ang="0">
                  <a:pos x="T0" y="T1"/>
                </a:cxn>
                <a:cxn ang="0">
                  <a:pos x="T2" y="T3"/>
                </a:cxn>
                <a:cxn ang="0">
                  <a:pos x="T4" y="T5"/>
                </a:cxn>
                <a:cxn ang="0">
                  <a:pos x="T6" y="T7"/>
                </a:cxn>
              </a:cxnLst>
              <a:rect l="0" t="0" r="r" b="b"/>
              <a:pathLst>
                <a:path w="97" h="86">
                  <a:moveTo>
                    <a:pt x="50" y="0"/>
                  </a:moveTo>
                  <a:lnTo>
                    <a:pt x="0" y="86"/>
                  </a:lnTo>
                  <a:lnTo>
                    <a:pt x="97" y="86"/>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90" name="Freeform 77"/>
            <p:cNvSpPr>
              <a:spLocks/>
            </p:cNvSpPr>
            <p:nvPr/>
          </p:nvSpPr>
          <p:spPr bwMode="auto">
            <a:xfrm>
              <a:off x="3185" y="1224"/>
              <a:ext cx="97" cy="86"/>
            </a:xfrm>
            <a:custGeom>
              <a:avLst/>
              <a:gdLst>
                <a:gd name="T0" fmla="*/ 47 w 97"/>
                <a:gd name="T1" fmla="*/ 0 h 86"/>
                <a:gd name="T2" fmla="*/ 0 w 97"/>
                <a:gd name="T3" fmla="*/ 86 h 86"/>
                <a:gd name="T4" fmla="*/ 97 w 97"/>
                <a:gd name="T5" fmla="*/ 86 h 86"/>
                <a:gd name="T6" fmla="*/ 47 w 97"/>
                <a:gd name="T7" fmla="*/ 0 h 86"/>
              </a:gdLst>
              <a:ahLst/>
              <a:cxnLst>
                <a:cxn ang="0">
                  <a:pos x="T0" y="T1"/>
                </a:cxn>
                <a:cxn ang="0">
                  <a:pos x="T2" y="T3"/>
                </a:cxn>
                <a:cxn ang="0">
                  <a:pos x="T4" y="T5"/>
                </a:cxn>
                <a:cxn ang="0">
                  <a:pos x="T6" y="T7"/>
                </a:cxn>
              </a:cxnLst>
              <a:rect l="0" t="0" r="r" b="b"/>
              <a:pathLst>
                <a:path w="97" h="86">
                  <a:moveTo>
                    <a:pt x="47" y="0"/>
                  </a:moveTo>
                  <a:lnTo>
                    <a:pt x="0" y="86"/>
                  </a:lnTo>
                  <a:lnTo>
                    <a:pt x="97" y="86"/>
                  </a:lnTo>
                  <a:lnTo>
                    <a:pt x="47"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91" name="Freeform 78"/>
            <p:cNvSpPr>
              <a:spLocks/>
            </p:cNvSpPr>
            <p:nvPr/>
          </p:nvSpPr>
          <p:spPr bwMode="auto">
            <a:xfrm>
              <a:off x="3221" y="1231"/>
              <a:ext cx="97" cy="87"/>
            </a:xfrm>
            <a:custGeom>
              <a:avLst/>
              <a:gdLst>
                <a:gd name="T0" fmla="*/ 50 w 97"/>
                <a:gd name="T1" fmla="*/ 0 h 87"/>
                <a:gd name="T2" fmla="*/ 0 w 97"/>
                <a:gd name="T3" fmla="*/ 87 h 87"/>
                <a:gd name="T4" fmla="*/ 97 w 97"/>
                <a:gd name="T5" fmla="*/ 87 h 87"/>
                <a:gd name="T6" fmla="*/ 50 w 97"/>
                <a:gd name="T7" fmla="*/ 0 h 87"/>
              </a:gdLst>
              <a:ahLst/>
              <a:cxnLst>
                <a:cxn ang="0">
                  <a:pos x="T0" y="T1"/>
                </a:cxn>
                <a:cxn ang="0">
                  <a:pos x="T2" y="T3"/>
                </a:cxn>
                <a:cxn ang="0">
                  <a:pos x="T4" y="T5"/>
                </a:cxn>
                <a:cxn ang="0">
                  <a:pos x="T6" y="T7"/>
                </a:cxn>
              </a:cxnLst>
              <a:rect l="0" t="0" r="r" b="b"/>
              <a:pathLst>
                <a:path w="97" h="87">
                  <a:moveTo>
                    <a:pt x="50" y="0"/>
                  </a:moveTo>
                  <a:lnTo>
                    <a:pt x="0" y="87"/>
                  </a:lnTo>
                  <a:lnTo>
                    <a:pt x="97" y="87"/>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92" name="Freeform 79"/>
            <p:cNvSpPr>
              <a:spLocks/>
            </p:cNvSpPr>
            <p:nvPr/>
          </p:nvSpPr>
          <p:spPr bwMode="auto">
            <a:xfrm>
              <a:off x="3257" y="1163"/>
              <a:ext cx="101" cy="83"/>
            </a:xfrm>
            <a:custGeom>
              <a:avLst/>
              <a:gdLst>
                <a:gd name="T0" fmla="*/ 50 w 101"/>
                <a:gd name="T1" fmla="*/ 0 h 83"/>
                <a:gd name="T2" fmla="*/ 0 w 101"/>
                <a:gd name="T3" fmla="*/ 83 h 83"/>
                <a:gd name="T4" fmla="*/ 101 w 101"/>
                <a:gd name="T5" fmla="*/ 83 h 83"/>
                <a:gd name="T6" fmla="*/ 50 w 101"/>
                <a:gd name="T7" fmla="*/ 0 h 83"/>
              </a:gdLst>
              <a:ahLst/>
              <a:cxnLst>
                <a:cxn ang="0">
                  <a:pos x="T0" y="T1"/>
                </a:cxn>
                <a:cxn ang="0">
                  <a:pos x="T2" y="T3"/>
                </a:cxn>
                <a:cxn ang="0">
                  <a:pos x="T4" y="T5"/>
                </a:cxn>
                <a:cxn ang="0">
                  <a:pos x="T6" y="T7"/>
                </a:cxn>
              </a:cxnLst>
              <a:rect l="0" t="0" r="r" b="b"/>
              <a:pathLst>
                <a:path w="101" h="83">
                  <a:moveTo>
                    <a:pt x="50" y="0"/>
                  </a:moveTo>
                  <a:lnTo>
                    <a:pt x="0" y="83"/>
                  </a:lnTo>
                  <a:lnTo>
                    <a:pt x="101" y="83"/>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93" name="Freeform 80"/>
            <p:cNvSpPr>
              <a:spLocks/>
            </p:cNvSpPr>
            <p:nvPr/>
          </p:nvSpPr>
          <p:spPr bwMode="auto">
            <a:xfrm>
              <a:off x="3293" y="1141"/>
              <a:ext cx="97" cy="87"/>
            </a:xfrm>
            <a:custGeom>
              <a:avLst/>
              <a:gdLst>
                <a:gd name="T0" fmla="*/ 47 w 97"/>
                <a:gd name="T1" fmla="*/ 0 h 87"/>
                <a:gd name="T2" fmla="*/ 0 w 97"/>
                <a:gd name="T3" fmla="*/ 87 h 87"/>
                <a:gd name="T4" fmla="*/ 97 w 97"/>
                <a:gd name="T5" fmla="*/ 87 h 87"/>
                <a:gd name="T6" fmla="*/ 47 w 97"/>
                <a:gd name="T7" fmla="*/ 0 h 87"/>
              </a:gdLst>
              <a:ahLst/>
              <a:cxnLst>
                <a:cxn ang="0">
                  <a:pos x="T0" y="T1"/>
                </a:cxn>
                <a:cxn ang="0">
                  <a:pos x="T2" y="T3"/>
                </a:cxn>
                <a:cxn ang="0">
                  <a:pos x="T4" y="T5"/>
                </a:cxn>
                <a:cxn ang="0">
                  <a:pos x="T6" y="T7"/>
                </a:cxn>
              </a:cxnLst>
              <a:rect l="0" t="0" r="r" b="b"/>
              <a:pathLst>
                <a:path w="97" h="87">
                  <a:moveTo>
                    <a:pt x="47" y="0"/>
                  </a:moveTo>
                  <a:lnTo>
                    <a:pt x="0" y="87"/>
                  </a:lnTo>
                  <a:lnTo>
                    <a:pt x="97" y="87"/>
                  </a:lnTo>
                  <a:lnTo>
                    <a:pt x="47"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94" name="Freeform 81"/>
            <p:cNvSpPr>
              <a:spLocks/>
            </p:cNvSpPr>
            <p:nvPr/>
          </p:nvSpPr>
          <p:spPr bwMode="auto">
            <a:xfrm>
              <a:off x="3329" y="1044"/>
              <a:ext cx="101" cy="83"/>
            </a:xfrm>
            <a:custGeom>
              <a:avLst/>
              <a:gdLst>
                <a:gd name="T0" fmla="*/ 50 w 101"/>
                <a:gd name="T1" fmla="*/ 0 h 83"/>
                <a:gd name="T2" fmla="*/ 0 w 101"/>
                <a:gd name="T3" fmla="*/ 83 h 83"/>
                <a:gd name="T4" fmla="*/ 101 w 101"/>
                <a:gd name="T5" fmla="*/ 83 h 83"/>
                <a:gd name="T6" fmla="*/ 50 w 101"/>
                <a:gd name="T7" fmla="*/ 0 h 83"/>
              </a:gdLst>
              <a:ahLst/>
              <a:cxnLst>
                <a:cxn ang="0">
                  <a:pos x="T0" y="T1"/>
                </a:cxn>
                <a:cxn ang="0">
                  <a:pos x="T2" y="T3"/>
                </a:cxn>
                <a:cxn ang="0">
                  <a:pos x="T4" y="T5"/>
                </a:cxn>
                <a:cxn ang="0">
                  <a:pos x="T6" y="T7"/>
                </a:cxn>
              </a:cxnLst>
              <a:rect l="0" t="0" r="r" b="b"/>
              <a:pathLst>
                <a:path w="101" h="83">
                  <a:moveTo>
                    <a:pt x="50" y="0"/>
                  </a:moveTo>
                  <a:lnTo>
                    <a:pt x="0" y="83"/>
                  </a:lnTo>
                  <a:lnTo>
                    <a:pt x="101" y="83"/>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95" name="Freeform 82"/>
            <p:cNvSpPr>
              <a:spLocks/>
            </p:cNvSpPr>
            <p:nvPr/>
          </p:nvSpPr>
          <p:spPr bwMode="auto">
            <a:xfrm>
              <a:off x="3361" y="1130"/>
              <a:ext cx="101" cy="87"/>
            </a:xfrm>
            <a:custGeom>
              <a:avLst/>
              <a:gdLst>
                <a:gd name="T0" fmla="*/ 51 w 101"/>
                <a:gd name="T1" fmla="*/ 0 h 87"/>
                <a:gd name="T2" fmla="*/ 0 w 101"/>
                <a:gd name="T3" fmla="*/ 87 h 87"/>
                <a:gd name="T4" fmla="*/ 101 w 101"/>
                <a:gd name="T5" fmla="*/ 87 h 87"/>
                <a:gd name="T6" fmla="*/ 51 w 101"/>
                <a:gd name="T7" fmla="*/ 0 h 87"/>
              </a:gdLst>
              <a:ahLst/>
              <a:cxnLst>
                <a:cxn ang="0">
                  <a:pos x="T0" y="T1"/>
                </a:cxn>
                <a:cxn ang="0">
                  <a:pos x="T2" y="T3"/>
                </a:cxn>
                <a:cxn ang="0">
                  <a:pos x="T4" y="T5"/>
                </a:cxn>
                <a:cxn ang="0">
                  <a:pos x="T6" y="T7"/>
                </a:cxn>
              </a:cxnLst>
              <a:rect l="0" t="0" r="r" b="b"/>
              <a:pathLst>
                <a:path w="101" h="87">
                  <a:moveTo>
                    <a:pt x="51" y="0"/>
                  </a:moveTo>
                  <a:lnTo>
                    <a:pt x="0" y="87"/>
                  </a:lnTo>
                  <a:lnTo>
                    <a:pt x="101" y="87"/>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96" name="Freeform 83"/>
            <p:cNvSpPr>
              <a:spLocks/>
            </p:cNvSpPr>
            <p:nvPr/>
          </p:nvSpPr>
          <p:spPr bwMode="auto">
            <a:xfrm>
              <a:off x="3394" y="1224"/>
              <a:ext cx="97" cy="86"/>
            </a:xfrm>
            <a:custGeom>
              <a:avLst/>
              <a:gdLst>
                <a:gd name="T0" fmla="*/ 46 w 97"/>
                <a:gd name="T1" fmla="*/ 0 h 86"/>
                <a:gd name="T2" fmla="*/ 0 w 97"/>
                <a:gd name="T3" fmla="*/ 86 h 86"/>
                <a:gd name="T4" fmla="*/ 97 w 97"/>
                <a:gd name="T5" fmla="*/ 86 h 86"/>
                <a:gd name="T6" fmla="*/ 46 w 97"/>
                <a:gd name="T7" fmla="*/ 0 h 86"/>
              </a:gdLst>
              <a:ahLst/>
              <a:cxnLst>
                <a:cxn ang="0">
                  <a:pos x="T0" y="T1"/>
                </a:cxn>
                <a:cxn ang="0">
                  <a:pos x="T2" y="T3"/>
                </a:cxn>
                <a:cxn ang="0">
                  <a:pos x="T4" y="T5"/>
                </a:cxn>
                <a:cxn ang="0">
                  <a:pos x="T6" y="T7"/>
                </a:cxn>
              </a:cxnLst>
              <a:rect l="0" t="0" r="r" b="b"/>
              <a:pathLst>
                <a:path w="97" h="86">
                  <a:moveTo>
                    <a:pt x="46" y="0"/>
                  </a:moveTo>
                  <a:lnTo>
                    <a:pt x="0" y="86"/>
                  </a:lnTo>
                  <a:lnTo>
                    <a:pt x="97" y="86"/>
                  </a:lnTo>
                  <a:lnTo>
                    <a:pt x="46"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97" name="Freeform 84"/>
            <p:cNvSpPr>
              <a:spLocks/>
            </p:cNvSpPr>
            <p:nvPr/>
          </p:nvSpPr>
          <p:spPr bwMode="auto">
            <a:xfrm>
              <a:off x="3426" y="1246"/>
              <a:ext cx="97" cy="86"/>
            </a:xfrm>
            <a:custGeom>
              <a:avLst/>
              <a:gdLst>
                <a:gd name="T0" fmla="*/ 47 w 97"/>
                <a:gd name="T1" fmla="*/ 0 h 86"/>
                <a:gd name="T2" fmla="*/ 0 w 97"/>
                <a:gd name="T3" fmla="*/ 86 h 86"/>
                <a:gd name="T4" fmla="*/ 97 w 97"/>
                <a:gd name="T5" fmla="*/ 86 h 86"/>
                <a:gd name="T6" fmla="*/ 47 w 97"/>
                <a:gd name="T7" fmla="*/ 0 h 86"/>
              </a:gdLst>
              <a:ahLst/>
              <a:cxnLst>
                <a:cxn ang="0">
                  <a:pos x="T0" y="T1"/>
                </a:cxn>
                <a:cxn ang="0">
                  <a:pos x="T2" y="T3"/>
                </a:cxn>
                <a:cxn ang="0">
                  <a:pos x="T4" y="T5"/>
                </a:cxn>
                <a:cxn ang="0">
                  <a:pos x="T6" y="T7"/>
                </a:cxn>
              </a:cxnLst>
              <a:rect l="0" t="0" r="r" b="b"/>
              <a:pathLst>
                <a:path w="97" h="86">
                  <a:moveTo>
                    <a:pt x="47" y="0"/>
                  </a:moveTo>
                  <a:lnTo>
                    <a:pt x="0" y="86"/>
                  </a:lnTo>
                  <a:lnTo>
                    <a:pt x="97" y="86"/>
                  </a:lnTo>
                  <a:lnTo>
                    <a:pt x="47"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98" name="Freeform 85"/>
            <p:cNvSpPr>
              <a:spLocks/>
            </p:cNvSpPr>
            <p:nvPr/>
          </p:nvSpPr>
          <p:spPr bwMode="auto">
            <a:xfrm>
              <a:off x="3458" y="1174"/>
              <a:ext cx="98" cy="86"/>
            </a:xfrm>
            <a:custGeom>
              <a:avLst/>
              <a:gdLst>
                <a:gd name="T0" fmla="*/ 51 w 98"/>
                <a:gd name="T1" fmla="*/ 0 h 86"/>
                <a:gd name="T2" fmla="*/ 0 w 98"/>
                <a:gd name="T3" fmla="*/ 86 h 86"/>
                <a:gd name="T4" fmla="*/ 98 w 98"/>
                <a:gd name="T5" fmla="*/ 86 h 86"/>
                <a:gd name="T6" fmla="*/ 51 w 98"/>
                <a:gd name="T7" fmla="*/ 0 h 86"/>
              </a:gdLst>
              <a:ahLst/>
              <a:cxnLst>
                <a:cxn ang="0">
                  <a:pos x="T0" y="T1"/>
                </a:cxn>
                <a:cxn ang="0">
                  <a:pos x="T2" y="T3"/>
                </a:cxn>
                <a:cxn ang="0">
                  <a:pos x="T4" y="T5"/>
                </a:cxn>
                <a:cxn ang="0">
                  <a:pos x="T6" y="T7"/>
                </a:cxn>
              </a:cxnLst>
              <a:rect l="0" t="0" r="r" b="b"/>
              <a:pathLst>
                <a:path w="98" h="86">
                  <a:moveTo>
                    <a:pt x="51" y="0"/>
                  </a:moveTo>
                  <a:lnTo>
                    <a:pt x="0" y="86"/>
                  </a:lnTo>
                  <a:lnTo>
                    <a:pt x="98" y="86"/>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799" name="Freeform 86"/>
            <p:cNvSpPr>
              <a:spLocks/>
            </p:cNvSpPr>
            <p:nvPr/>
          </p:nvSpPr>
          <p:spPr bwMode="auto">
            <a:xfrm>
              <a:off x="3494" y="1141"/>
              <a:ext cx="101" cy="87"/>
            </a:xfrm>
            <a:custGeom>
              <a:avLst/>
              <a:gdLst>
                <a:gd name="T0" fmla="*/ 51 w 101"/>
                <a:gd name="T1" fmla="*/ 0 h 87"/>
                <a:gd name="T2" fmla="*/ 0 w 101"/>
                <a:gd name="T3" fmla="*/ 87 h 87"/>
                <a:gd name="T4" fmla="*/ 101 w 101"/>
                <a:gd name="T5" fmla="*/ 87 h 87"/>
                <a:gd name="T6" fmla="*/ 51 w 101"/>
                <a:gd name="T7" fmla="*/ 0 h 87"/>
              </a:gdLst>
              <a:ahLst/>
              <a:cxnLst>
                <a:cxn ang="0">
                  <a:pos x="T0" y="T1"/>
                </a:cxn>
                <a:cxn ang="0">
                  <a:pos x="T2" y="T3"/>
                </a:cxn>
                <a:cxn ang="0">
                  <a:pos x="T4" y="T5"/>
                </a:cxn>
                <a:cxn ang="0">
                  <a:pos x="T6" y="T7"/>
                </a:cxn>
              </a:cxnLst>
              <a:rect l="0" t="0" r="r" b="b"/>
              <a:pathLst>
                <a:path w="101" h="87">
                  <a:moveTo>
                    <a:pt x="51" y="0"/>
                  </a:moveTo>
                  <a:lnTo>
                    <a:pt x="0" y="87"/>
                  </a:lnTo>
                  <a:lnTo>
                    <a:pt x="101" y="87"/>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0" name="Freeform 87"/>
            <p:cNvSpPr>
              <a:spLocks/>
            </p:cNvSpPr>
            <p:nvPr/>
          </p:nvSpPr>
          <p:spPr bwMode="auto">
            <a:xfrm>
              <a:off x="3527" y="1217"/>
              <a:ext cx="97" cy="86"/>
            </a:xfrm>
            <a:custGeom>
              <a:avLst/>
              <a:gdLst>
                <a:gd name="T0" fmla="*/ 50 w 97"/>
                <a:gd name="T1" fmla="*/ 0 h 86"/>
                <a:gd name="T2" fmla="*/ 0 w 97"/>
                <a:gd name="T3" fmla="*/ 86 h 86"/>
                <a:gd name="T4" fmla="*/ 97 w 97"/>
                <a:gd name="T5" fmla="*/ 86 h 86"/>
                <a:gd name="T6" fmla="*/ 50 w 97"/>
                <a:gd name="T7" fmla="*/ 0 h 86"/>
              </a:gdLst>
              <a:ahLst/>
              <a:cxnLst>
                <a:cxn ang="0">
                  <a:pos x="T0" y="T1"/>
                </a:cxn>
                <a:cxn ang="0">
                  <a:pos x="T2" y="T3"/>
                </a:cxn>
                <a:cxn ang="0">
                  <a:pos x="T4" y="T5"/>
                </a:cxn>
                <a:cxn ang="0">
                  <a:pos x="T6" y="T7"/>
                </a:cxn>
              </a:cxnLst>
              <a:rect l="0" t="0" r="r" b="b"/>
              <a:pathLst>
                <a:path w="97" h="86">
                  <a:moveTo>
                    <a:pt x="50" y="0"/>
                  </a:moveTo>
                  <a:lnTo>
                    <a:pt x="0" y="86"/>
                  </a:lnTo>
                  <a:lnTo>
                    <a:pt x="97" y="86"/>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1" name="Freeform 88"/>
            <p:cNvSpPr>
              <a:spLocks/>
            </p:cNvSpPr>
            <p:nvPr/>
          </p:nvSpPr>
          <p:spPr bwMode="auto">
            <a:xfrm>
              <a:off x="3556" y="1206"/>
              <a:ext cx="100" cy="86"/>
            </a:xfrm>
            <a:custGeom>
              <a:avLst/>
              <a:gdLst>
                <a:gd name="T0" fmla="*/ 50 w 100"/>
                <a:gd name="T1" fmla="*/ 0 h 86"/>
                <a:gd name="T2" fmla="*/ 0 w 100"/>
                <a:gd name="T3" fmla="*/ 86 h 86"/>
                <a:gd name="T4" fmla="*/ 100 w 100"/>
                <a:gd name="T5" fmla="*/ 86 h 86"/>
                <a:gd name="T6" fmla="*/ 50 w 100"/>
                <a:gd name="T7" fmla="*/ 0 h 86"/>
              </a:gdLst>
              <a:ahLst/>
              <a:cxnLst>
                <a:cxn ang="0">
                  <a:pos x="T0" y="T1"/>
                </a:cxn>
                <a:cxn ang="0">
                  <a:pos x="T2" y="T3"/>
                </a:cxn>
                <a:cxn ang="0">
                  <a:pos x="T4" y="T5"/>
                </a:cxn>
                <a:cxn ang="0">
                  <a:pos x="T6" y="T7"/>
                </a:cxn>
              </a:cxnLst>
              <a:rect l="0" t="0" r="r" b="b"/>
              <a:pathLst>
                <a:path w="100" h="86">
                  <a:moveTo>
                    <a:pt x="50" y="0"/>
                  </a:moveTo>
                  <a:lnTo>
                    <a:pt x="0" y="86"/>
                  </a:lnTo>
                  <a:lnTo>
                    <a:pt x="100" y="86"/>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2" name="Freeform 89"/>
            <p:cNvSpPr>
              <a:spLocks/>
            </p:cNvSpPr>
            <p:nvPr/>
          </p:nvSpPr>
          <p:spPr bwMode="auto">
            <a:xfrm>
              <a:off x="3595" y="1206"/>
              <a:ext cx="97" cy="83"/>
            </a:xfrm>
            <a:custGeom>
              <a:avLst/>
              <a:gdLst>
                <a:gd name="T0" fmla="*/ 51 w 97"/>
                <a:gd name="T1" fmla="*/ 0 h 83"/>
                <a:gd name="T2" fmla="*/ 0 w 97"/>
                <a:gd name="T3" fmla="*/ 83 h 83"/>
                <a:gd name="T4" fmla="*/ 97 w 97"/>
                <a:gd name="T5" fmla="*/ 83 h 83"/>
                <a:gd name="T6" fmla="*/ 51 w 97"/>
                <a:gd name="T7" fmla="*/ 0 h 83"/>
              </a:gdLst>
              <a:ahLst/>
              <a:cxnLst>
                <a:cxn ang="0">
                  <a:pos x="T0" y="T1"/>
                </a:cxn>
                <a:cxn ang="0">
                  <a:pos x="T2" y="T3"/>
                </a:cxn>
                <a:cxn ang="0">
                  <a:pos x="T4" y="T5"/>
                </a:cxn>
                <a:cxn ang="0">
                  <a:pos x="T6" y="T7"/>
                </a:cxn>
              </a:cxnLst>
              <a:rect l="0" t="0" r="r" b="b"/>
              <a:pathLst>
                <a:path w="97" h="83">
                  <a:moveTo>
                    <a:pt x="51" y="0"/>
                  </a:moveTo>
                  <a:lnTo>
                    <a:pt x="0" y="83"/>
                  </a:lnTo>
                  <a:lnTo>
                    <a:pt x="97" y="83"/>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3" name="Freeform 90"/>
            <p:cNvSpPr>
              <a:spLocks/>
            </p:cNvSpPr>
            <p:nvPr/>
          </p:nvSpPr>
          <p:spPr bwMode="auto">
            <a:xfrm>
              <a:off x="3638" y="1217"/>
              <a:ext cx="98" cy="86"/>
            </a:xfrm>
            <a:custGeom>
              <a:avLst/>
              <a:gdLst>
                <a:gd name="T0" fmla="*/ 51 w 98"/>
                <a:gd name="T1" fmla="*/ 0 h 86"/>
                <a:gd name="T2" fmla="*/ 0 w 98"/>
                <a:gd name="T3" fmla="*/ 86 h 86"/>
                <a:gd name="T4" fmla="*/ 98 w 98"/>
                <a:gd name="T5" fmla="*/ 86 h 86"/>
                <a:gd name="T6" fmla="*/ 51 w 98"/>
                <a:gd name="T7" fmla="*/ 0 h 86"/>
              </a:gdLst>
              <a:ahLst/>
              <a:cxnLst>
                <a:cxn ang="0">
                  <a:pos x="T0" y="T1"/>
                </a:cxn>
                <a:cxn ang="0">
                  <a:pos x="T2" y="T3"/>
                </a:cxn>
                <a:cxn ang="0">
                  <a:pos x="T4" y="T5"/>
                </a:cxn>
                <a:cxn ang="0">
                  <a:pos x="T6" y="T7"/>
                </a:cxn>
              </a:cxnLst>
              <a:rect l="0" t="0" r="r" b="b"/>
              <a:pathLst>
                <a:path w="98" h="86">
                  <a:moveTo>
                    <a:pt x="51" y="0"/>
                  </a:moveTo>
                  <a:lnTo>
                    <a:pt x="0" y="86"/>
                  </a:lnTo>
                  <a:lnTo>
                    <a:pt x="98" y="86"/>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4" name="Freeform 91"/>
            <p:cNvSpPr>
              <a:spLocks/>
            </p:cNvSpPr>
            <p:nvPr/>
          </p:nvSpPr>
          <p:spPr bwMode="auto">
            <a:xfrm>
              <a:off x="3678" y="1152"/>
              <a:ext cx="97" cy="86"/>
            </a:xfrm>
            <a:custGeom>
              <a:avLst/>
              <a:gdLst>
                <a:gd name="T0" fmla="*/ 47 w 97"/>
                <a:gd name="T1" fmla="*/ 0 h 86"/>
                <a:gd name="T2" fmla="*/ 0 w 97"/>
                <a:gd name="T3" fmla="*/ 86 h 86"/>
                <a:gd name="T4" fmla="*/ 97 w 97"/>
                <a:gd name="T5" fmla="*/ 86 h 86"/>
                <a:gd name="T6" fmla="*/ 47 w 97"/>
                <a:gd name="T7" fmla="*/ 0 h 86"/>
              </a:gdLst>
              <a:ahLst/>
              <a:cxnLst>
                <a:cxn ang="0">
                  <a:pos x="T0" y="T1"/>
                </a:cxn>
                <a:cxn ang="0">
                  <a:pos x="T2" y="T3"/>
                </a:cxn>
                <a:cxn ang="0">
                  <a:pos x="T4" y="T5"/>
                </a:cxn>
                <a:cxn ang="0">
                  <a:pos x="T6" y="T7"/>
                </a:cxn>
              </a:cxnLst>
              <a:rect l="0" t="0" r="r" b="b"/>
              <a:pathLst>
                <a:path w="97" h="86">
                  <a:moveTo>
                    <a:pt x="47" y="0"/>
                  </a:moveTo>
                  <a:lnTo>
                    <a:pt x="0" y="86"/>
                  </a:lnTo>
                  <a:lnTo>
                    <a:pt x="97" y="86"/>
                  </a:lnTo>
                  <a:lnTo>
                    <a:pt x="47"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5" name="Freeform 92"/>
            <p:cNvSpPr>
              <a:spLocks/>
            </p:cNvSpPr>
            <p:nvPr/>
          </p:nvSpPr>
          <p:spPr bwMode="auto">
            <a:xfrm>
              <a:off x="3718" y="1177"/>
              <a:ext cx="100" cy="87"/>
            </a:xfrm>
            <a:custGeom>
              <a:avLst/>
              <a:gdLst>
                <a:gd name="T0" fmla="*/ 50 w 100"/>
                <a:gd name="T1" fmla="*/ 0 h 87"/>
                <a:gd name="T2" fmla="*/ 0 w 100"/>
                <a:gd name="T3" fmla="*/ 87 h 87"/>
                <a:gd name="T4" fmla="*/ 100 w 100"/>
                <a:gd name="T5" fmla="*/ 87 h 87"/>
                <a:gd name="T6" fmla="*/ 50 w 100"/>
                <a:gd name="T7" fmla="*/ 0 h 87"/>
              </a:gdLst>
              <a:ahLst/>
              <a:cxnLst>
                <a:cxn ang="0">
                  <a:pos x="T0" y="T1"/>
                </a:cxn>
                <a:cxn ang="0">
                  <a:pos x="T2" y="T3"/>
                </a:cxn>
                <a:cxn ang="0">
                  <a:pos x="T4" y="T5"/>
                </a:cxn>
                <a:cxn ang="0">
                  <a:pos x="T6" y="T7"/>
                </a:cxn>
              </a:cxnLst>
              <a:rect l="0" t="0" r="r" b="b"/>
              <a:pathLst>
                <a:path w="100" h="87">
                  <a:moveTo>
                    <a:pt x="50" y="0"/>
                  </a:moveTo>
                  <a:lnTo>
                    <a:pt x="0" y="87"/>
                  </a:lnTo>
                  <a:lnTo>
                    <a:pt x="100" y="87"/>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6" name="Freeform 93"/>
            <p:cNvSpPr>
              <a:spLocks/>
            </p:cNvSpPr>
            <p:nvPr/>
          </p:nvSpPr>
          <p:spPr bwMode="auto">
            <a:xfrm>
              <a:off x="3764" y="1148"/>
              <a:ext cx="98" cy="87"/>
            </a:xfrm>
            <a:custGeom>
              <a:avLst/>
              <a:gdLst>
                <a:gd name="T0" fmla="*/ 51 w 98"/>
                <a:gd name="T1" fmla="*/ 0 h 87"/>
                <a:gd name="T2" fmla="*/ 0 w 98"/>
                <a:gd name="T3" fmla="*/ 87 h 87"/>
                <a:gd name="T4" fmla="*/ 98 w 98"/>
                <a:gd name="T5" fmla="*/ 87 h 87"/>
                <a:gd name="T6" fmla="*/ 51 w 98"/>
                <a:gd name="T7" fmla="*/ 0 h 87"/>
              </a:gdLst>
              <a:ahLst/>
              <a:cxnLst>
                <a:cxn ang="0">
                  <a:pos x="T0" y="T1"/>
                </a:cxn>
                <a:cxn ang="0">
                  <a:pos x="T2" y="T3"/>
                </a:cxn>
                <a:cxn ang="0">
                  <a:pos x="T4" y="T5"/>
                </a:cxn>
                <a:cxn ang="0">
                  <a:pos x="T6" y="T7"/>
                </a:cxn>
              </a:cxnLst>
              <a:rect l="0" t="0" r="r" b="b"/>
              <a:pathLst>
                <a:path w="98" h="87">
                  <a:moveTo>
                    <a:pt x="51" y="0"/>
                  </a:moveTo>
                  <a:lnTo>
                    <a:pt x="0" y="87"/>
                  </a:lnTo>
                  <a:lnTo>
                    <a:pt x="98" y="87"/>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7" name="Freeform 94"/>
            <p:cNvSpPr>
              <a:spLocks/>
            </p:cNvSpPr>
            <p:nvPr/>
          </p:nvSpPr>
          <p:spPr bwMode="auto">
            <a:xfrm>
              <a:off x="3804" y="1134"/>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8" name="Freeform 95"/>
            <p:cNvSpPr>
              <a:spLocks/>
            </p:cNvSpPr>
            <p:nvPr/>
          </p:nvSpPr>
          <p:spPr bwMode="auto">
            <a:xfrm>
              <a:off x="3851" y="1195"/>
              <a:ext cx="97" cy="87"/>
            </a:xfrm>
            <a:custGeom>
              <a:avLst/>
              <a:gdLst>
                <a:gd name="T0" fmla="*/ 50 w 97"/>
                <a:gd name="T1" fmla="*/ 0 h 87"/>
                <a:gd name="T2" fmla="*/ 0 w 97"/>
                <a:gd name="T3" fmla="*/ 87 h 87"/>
                <a:gd name="T4" fmla="*/ 97 w 97"/>
                <a:gd name="T5" fmla="*/ 87 h 87"/>
                <a:gd name="T6" fmla="*/ 50 w 97"/>
                <a:gd name="T7" fmla="*/ 0 h 87"/>
              </a:gdLst>
              <a:ahLst/>
              <a:cxnLst>
                <a:cxn ang="0">
                  <a:pos x="T0" y="T1"/>
                </a:cxn>
                <a:cxn ang="0">
                  <a:pos x="T2" y="T3"/>
                </a:cxn>
                <a:cxn ang="0">
                  <a:pos x="T4" y="T5"/>
                </a:cxn>
                <a:cxn ang="0">
                  <a:pos x="T6" y="T7"/>
                </a:cxn>
              </a:cxnLst>
              <a:rect l="0" t="0" r="r" b="b"/>
              <a:pathLst>
                <a:path w="97" h="87">
                  <a:moveTo>
                    <a:pt x="50" y="0"/>
                  </a:moveTo>
                  <a:lnTo>
                    <a:pt x="0" y="87"/>
                  </a:lnTo>
                  <a:lnTo>
                    <a:pt x="97" y="87"/>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49" name="Freeform 96"/>
            <p:cNvSpPr>
              <a:spLocks/>
            </p:cNvSpPr>
            <p:nvPr/>
          </p:nvSpPr>
          <p:spPr bwMode="auto">
            <a:xfrm>
              <a:off x="3898" y="1134"/>
              <a:ext cx="97" cy="86"/>
            </a:xfrm>
            <a:custGeom>
              <a:avLst/>
              <a:gdLst>
                <a:gd name="T0" fmla="*/ 50 w 97"/>
                <a:gd name="T1" fmla="*/ 0 h 86"/>
                <a:gd name="T2" fmla="*/ 0 w 97"/>
                <a:gd name="T3" fmla="*/ 86 h 86"/>
                <a:gd name="T4" fmla="*/ 97 w 97"/>
                <a:gd name="T5" fmla="*/ 86 h 86"/>
                <a:gd name="T6" fmla="*/ 50 w 97"/>
                <a:gd name="T7" fmla="*/ 0 h 86"/>
              </a:gdLst>
              <a:ahLst/>
              <a:cxnLst>
                <a:cxn ang="0">
                  <a:pos x="T0" y="T1"/>
                </a:cxn>
                <a:cxn ang="0">
                  <a:pos x="T2" y="T3"/>
                </a:cxn>
                <a:cxn ang="0">
                  <a:pos x="T4" y="T5"/>
                </a:cxn>
                <a:cxn ang="0">
                  <a:pos x="T6" y="T7"/>
                </a:cxn>
              </a:cxnLst>
              <a:rect l="0" t="0" r="r" b="b"/>
              <a:pathLst>
                <a:path w="97" h="86">
                  <a:moveTo>
                    <a:pt x="50" y="0"/>
                  </a:moveTo>
                  <a:lnTo>
                    <a:pt x="0" y="86"/>
                  </a:lnTo>
                  <a:lnTo>
                    <a:pt x="97" y="86"/>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50" name="Freeform 97"/>
            <p:cNvSpPr>
              <a:spLocks/>
            </p:cNvSpPr>
            <p:nvPr/>
          </p:nvSpPr>
          <p:spPr bwMode="auto">
            <a:xfrm>
              <a:off x="3937" y="1073"/>
              <a:ext cx="97" cy="86"/>
            </a:xfrm>
            <a:custGeom>
              <a:avLst/>
              <a:gdLst>
                <a:gd name="T0" fmla="*/ 47 w 97"/>
                <a:gd name="T1" fmla="*/ 0 h 86"/>
                <a:gd name="T2" fmla="*/ 0 w 97"/>
                <a:gd name="T3" fmla="*/ 86 h 86"/>
                <a:gd name="T4" fmla="*/ 97 w 97"/>
                <a:gd name="T5" fmla="*/ 86 h 86"/>
                <a:gd name="T6" fmla="*/ 47 w 97"/>
                <a:gd name="T7" fmla="*/ 0 h 86"/>
              </a:gdLst>
              <a:ahLst/>
              <a:cxnLst>
                <a:cxn ang="0">
                  <a:pos x="T0" y="T1"/>
                </a:cxn>
                <a:cxn ang="0">
                  <a:pos x="T2" y="T3"/>
                </a:cxn>
                <a:cxn ang="0">
                  <a:pos x="T4" y="T5"/>
                </a:cxn>
                <a:cxn ang="0">
                  <a:pos x="T6" y="T7"/>
                </a:cxn>
              </a:cxnLst>
              <a:rect l="0" t="0" r="r" b="b"/>
              <a:pathLst>
                <a:path w="97" h="86">
                  <a:moveTo>
                    <a:pt x="47" y="0"/>
                  </a:moveTo>
                  <a:lnTo>
                    <a:pt x="0" y="86"/>
                  </a:lnTo>
                  <a:lnTo>
                    <a:pt x="97" y="86"/>
                  </a:lnTo>
                  <a:lnTo>
                    <a:pt x="47"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51" name="Freeform 98"/>
            <p:cNvSpPr>
              <a:spLocks/>
            </p:cNvSpPr>
            <p:nvPr/>
          </p:nvSpPr>
          <p:spPr bwMode="auto">
            <a:xfrm>
              <a:off x="3980" y="1141"/>
              <a:ext cx="101" cy="87"/>
            </a:xfrm>
            <a:custGeom>
              <a:avLst/>
              <a:gdLst>
                <a:gd name="T0" fmla="*/ 51 w 101"/>
                <a:gd name="T1" fmla="*/ 0 h 87"/>
                <a:gd name="T2" fmla="*/ 0 w 101"/>
                <a:gd name="T3" fmla="*/ 87 h 87"/>
                <a:gd name="T4" fmla="*/ 101 w 101"/>
                <a:gd name="T5" fmla="*/ 87 h 87"/>
                <a:gd name="T6" fmla="*/ 51 w 101"/>
                <a:gd name="T7" fmla="*/ 0 h 87"/>
              </a:gdLst>
              <a:ahLst/>
              <a:cxnLst>
                <a:cxn ang="0">
                  <a:pos x="T0" y="T1"/>
                </a:cxn>
                <a:cxn ang="0">
                  <a:pos x="T2" y="T3"/>
                </a:cxn>
                <a:cxn ang="0">
                  <a:pos x="T4" y="T5"/>
                </a:cxn>
                <a:cxn ang="0">
                  <a:pos x="T6" y="T7"/>
                </a:cxn>
              </a:cxnLst>
              <a:rect l="0" t="0" r="r" b="b"/>
              <a:pathLst>
                <a:path w="101" h="87">
                  <a:moveTo>
                    <a:pt x="51" y="0"/>
                  </a:moveTo>
                  <a:lnTo>
                    <a:pt x="0" y="87"/>
                  </a:lnTo>
                  <a:lnTo>
                    <a:pt x="101" y="87"/>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52" name="Freeform 99"/>
            <p:cNvSpPr>
              <a:spLocks/>
            </p:cNvSpPr>
            <p:nvPr/>
          </p:nvSpPr>
          <p:spPr bwMode="auto">
            <a:xfrm>
              <a:off x="4038" y="1174"/>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53" name="Freeform 100"/>
            <p:cNvSpPr>
              <a:spLocks/>
            </p:cNvSpPr>
            <p:nvPr/>
          </p:nvSpPr>
          <p:spPr bwMode="auto">
            <a:xfrm>
              <a:off x="4099" y="1152"/>
              <a:ext cx="97" cy="86"/>
            </a:xfrm>
            <a:custGeom>
              <a:avLst/>
              <a:gdLst>
                <a:gd name="T0" fmla="*/ 51 w 97"/>
                <a:gd name="T1" fmla="*/ 0 h 86"/>
                <a:gd name="T2" fmla="*/ 0 w 97"/>
                <a:gd name="T3" fmla="*/ 86 h 86"/>
                <a:gd name="T4" fmla="*/ 97 w 97"/>
                <a:gd name="T5" fmla="*/ 86 h 86"/>
                <a:gd name="T6" fmla="*/ 51 w 97"/>
                <a:gd name="T7" fmla="*/ 0 h 86"/>
              </a:gdLst>
              <a:ahLst/>
              <a:cxnLst>
                <a:cxn ang="0">
                  <a:pos x="T0" y="T1"/>
                </a:cxn>
                <a:cxn ang="0">
                  <a:pos x="T2" y="T3"/>
                </a:cxn>
                <a:cxn ang="0">
                  <a:pos x="T4" y="T5"/>
                </a:cxn>
                <a:cxn ang="0">
                  <a:pos x="T6" y="T7"/>
                </a:cxn>
              </a:cxnLst>
              <a:rect l="0" t="0" r="r" b="b"/>
              <a:pathLst>
                <a:path w="97" h="86">
                  <a:moveTo>
                    <a:pt x="51" y="0"/>
                  </a:moveTo>
                  <a:lnTo>
                    <a:pt x="0" y="86"/>
                  </a:lnTo>
                  <a:lnTo>
                    <a:pt x="97" y="86"/>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54" name="Freeform 101"/>
            <p:cNvSpPr>
              <a:spLocks/>
            </p:cNvSpPr>
            <p:nvPr/>
          </p:nvSpPr>
          <p:spPr bwMode="auto">
            <a:xfrm>
              <a:off x="4160" y="1130"/>
              <a:ext cx="101" cy="83"/>
            </a:xfrm>
            <a:custGeom>
              <a:avLst/>
              <a:gdLst>
                <a:gd name="T0" fmla="*/ 51 w 101"/>
                <a:gd name="T1" fmla="*/ 0 h 83"/>
                <a:gd name="T2" fmla="*/ 0 w 101"/>
                <a:gd name="T3" fmla="*/ 83 h 83"/>
                <a:gd name="T4" fmla="*/ 101 w 101"/>
                <a:gd name="T5" fmla="*/ 83 h 83"/>
                <a:gd name="T6" fmla="*/ 51 w 101"/>
                <a:gd name="T7" fmla="*/ 0 h 83"/>
              </a:gdLst>
              <a:ahLst/>
              <a:cxnLst>
                <a:cxn ang="0">
                  <a:pos x="T0" y="T1"/>
                </a:cxn>
                <a:cxn ang="0">
                  <a:pos x="T2" y="T3"/>
                </a:cxn>
                <a:cxn ang="0">
                  <a:pos x="T4" y="T5"/>
                </a:cxn>
                <a:cxn ang="0">
                  <a:pos x="T6" y="T7"/>
                </a:cxn>
              </a:cxnLst>
              <a:rect l="0" t="0" r="r" b="b"/>
              <a:pathLst>
                <a:path w="101" h="83">
                  <a:moveTo>
                    <a:pt x="51" y="0"/>
                  </a:moveTo>
                  <a:lnTo>
                    <a:pt x="0" y="83"/>
                  </a:lnTo>
                  <a:lnTo>
                    <a:pt x="101" y="83"/>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55" name="Freeform 102"/>
            <p:cNvSpPr>
              <a:spLocks/>
            </p:cNvSpPr>
            <p:nvPr/>
          </p:nvSpPr>
          <p:spPr bwMode="auto">
            <a:xfrm>
              <a:off x="4222" y="1138"/>
              <a:ext cx="100" cy="82"/>
            </a:xfrm>
            <a:custGeom>
              <a:avLst/>
              <a:gdLst>
                <a:gd name="T0" fmla="*/ 50 w 100"/>
                <a:gd name="T1" fmla="*/ 0 h 82"/>
                <a:gd name="T2" fmla="*/ 0 w 100"/>
                <a:gd name="T3" fmla="*/ 82 h 82"/>
                <a:gd name="T4" fmla="*/ 100 w 100"/>
                <a:gd name="T5" fmla="*/ 82 h 82"/>
                <a:gd name="T6" fmla="*/ 50 w 100"/>
                <a:gd name="T7" fmla="*/ 0 h 82"/>
              </a:gdLst>
              <a:ahLst/>
              <a:cxnLst>
                <a:cxn ang="0">
                  <a:pos x="T0" y="T1"/>
                </a:cxn>
                <a:cxn ang="0">
                  <a:pos x="T2" y="T3"/>
                </a:cxn>
                <a:cxn ang="0">
                  <a:pos x="T4" y="T5"/>
                </a:cxn>
                <a:cxn ang="0">
                  <a:pos x="T6" y="T7"/>
                </a:cxn>
              </a:cxnLst>
              <a:rect l="0" t="0" r="r" b="b"/>
              <a:pathLst>
                <a:path w="100" h="82">
                  <a:moveTo>
                    <a:pt x="50" y="0"/>
                  </a:moveTo>
                  <a:lnTo>
                    <a:pt x="0" y="82"/>
                  </a:lnTo>
                  <a:lnTo>
                    <a:pt x="100" y="82"/>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56" name="Freeform 103"/>
            <p:cNvSpPr>
              <a:spLocks/>
            </p:cNvSpPr>
            <p:nvPr/>
          </p:nvSpPr>
          <p:spPr bwMode="auto">
            <a:xfrm>
              <a:off x="4294" y="1145"/>
              <a:ext cx="100" cy="86"/>
            </a:xfrm>
            <a:custGeom>
              <a:avLst/>
              <a:gdLst>
                <a:gd name="T0" fmla="*/ 50 w 100"/>
                <a:gd name="T1" fmla="*/ 0 h 86"/>
                <a:gd name="T2" fmla="*/ 0 w 100"/>
                <a:gd name="T3" fmla="*/ 86 h 86"/>
                <a:gd name="T4" fmla="*/ 100 w 100"/>
                <a:gd name="T5" fmla="*/ 86 h 86"/>
                <a:gd name="T6" fmla="*/ 50 w 100"/>
                <a:gd name="T7" fmla="*/ 0 h 86"/>
              </a:gdLst>
              <a:ahLst/>
              <a:cxnLst>
                <a:cxn ang="0">
                  <a:pos x="T0" y="T1"/>
                </a:cxn>
                <a:cxn ang="0">
                  <a:pos x="T2" y="T3"/>
                </a:cxn>
                <a:cxn ang="0">
                  <a:pos x="T4" y="T5"/>
                </a:cxn>
                <a:cxn ang="0">
                  <a:pos x="T6" y="T7"/>
                </a:cxn>
              </a:cxnLst>
              <a:rect l="0" t="0" r="r" b="b"/>
              <a:pathLst>
                <a:path w="100" h="86">
                  <a:moveTo>
                    <a:pt x="50" y="0"/>
                  </a:moveTo>
                  <a:lnTo>
                    <a:pt x="0" y="86"/>
                  </a:lnTo>
                  <a:lnTo>
                    <a:pt x="100" y="86"/>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57" name="Freeform 104"/>
            <p:cNvSpPr>
              <a:spLocks/>
            </p:cNvSpPr>
            <p:nvPr/>
          </p:nvSpPr>
          <p:spPr bwMode="auto">
            <a:xfrm>
              <a:off x="4369" y="1235"/>
              <a:ext cx="97" cy="86"/>
            </a:xfrm>
            <a:custGeom>
              <a:avLst/>
              <a:gdLst>
                <a:gd name="T0" fmla="*/ 51 w 97"/>
                <a:gd name="T1" fmla="*/ 0 h 86"/>
                <a:gd name="T2" fmla="*/ 0 w 97"/>
                <a:gd name="T3" fmla="*/ 86 h 86"/>
                <a:gd name="T4" fmla="*/ 97 w 97"/>
                <a:gd name="T5" fmla="*/ 86 h 86"/>
                <a:gd name="T6" fmla="*/ 51 w 97"/>
                <a:gd name="T7" fmla="*/ 0 h 86"/>
              </a:gdLst>
              <a:ahLst/>
              <a:cxnLst>
                <a:cxn ang="0">
                  <a:pos x="T0" y="T1"/>
                </a:cxn>
                <a:cxn ang="0">
                  <a:pos x="T2" y="T3"/>
                </a:cxn>
                <a:cxn ang="0">
                  <a:pos x="T4" y="T5"/>
                </a:cxn>
                <a:cxn ang="0">
                  <a:pos x="T6" y="T7"/>
                </a:cxn>
              </a:cxnLst>
              <a:rect l="0" t="0" r="r" b="b"/>
              <a:pathLst>
                <a:path w="97" h="86">
                  <a:moveTo>
                    <a:pt x="51" y="0"/>
                  </a:moveTo>
                  <a:lnTo>
                    <a:pt x="0" y="86"/>
                  </a:lnTo>
                  <a:lnTo>
                    <a:pt x="97" y="86"/>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58" name="Freeform 105"/>
            <p:cNvSpPr>
              <a:spLocks/>
            </p:cNvSpPr>
            <p:nvPr/>
          </p:nvSpPr>
          <p:spPr bwMode="auto">
            <a:xfrm>
              <a:off x="4466" y="1224"/>
              <a:ext cx="101" cy="86"/>
            </a:xfrm>
            <a:custGeom>
              <a:avLst/>
              <a:gdLst>
                <a:gd name="T0" fmla="*/ 51 w 101"/>
                <a:gd name="T1" fmla="*/ 0 h 86"/>
                <a:gd name="T2" fmla="*/ 0 w 101"/>
                <a:gd name="T3" fmla="*/ 86 h 86"/>
                <a:gd name="T4" fmla="*/ 101 w 101"/>
                <a:gd name="T5" fmla="*/ 86 h 86"/>
                <a:gd name="T6" fmla="*/ 51 w 101"/>
                <a:gd name="T7" fmla="*/ 0 h 86"/>
              </a:gdLst>
              <a:ahLst/>
              <a:cxnLst>
                <a:cxn ang="0">
                  <a:pos x="T0" y="T1"/>
                </a:cxn>
                <a:cxn ang="0">
                  <a:pos x="T2" y="T3"/>
                </a:cxn>
                <a:cxn ang="0">
                  <a:pos x="T4" y="T5"/>
                </a:cxn>
                <a:cxn ang="0">
                  <a:pos x="T6" y="T7"/>
                </a:cxn>
              </a:cxnLst>
              <a:rect l="0" t="0" r="r" b="b"/>
              <a:pathLst>
                <a:path w="101" h="86">
                  <a:moveTo>
                    <a:pt x="51" y="0"/>
                  </a:moveTo>
                  <a:lnTo>
                    <a:pt x="0" y="86"/>
                  </a:lnTo>
                  <a:lnTo>
                    <a:pt x="101" y="86"/>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659" name="Freeform 106"/>
            <p:cNvSpPr>
              <a:spLocks/>
            </p:cNvSpPr>
            <p:nvPr/>
          </p:nvSpPr>
          <p:spPr bwMode="auto">
            <a:xfrm>
              <a:off x="4571" y="1188"/>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64" name="Freeform 107"/>
            <p:cNvSpPr>
              <a:spLocks/>
            </p:cNvSpPr>
            <p:nvPr/>
          </p:nvSpPr>
          <p:spPr bwMode="auto">
            <a:xfrm>
              <a:off x="4697" y="1210"/>
              <a:ext cx="97" cy="86"/>
            </a:xfrm>
            <a:custGeom>
              <a:avLst/>
              <a:gdLst>
                <a:gd name="T0" fmla="*/ 47 w 97"/>
                <a:gd name="T1" fmla="*/ 0 h 86"/>
                <a:gd name="T2" fmla="*/ 0 w 97"/>
                <a:gd name="T3" fmla="*/ 86 h 86"/>
                <a:gd name="T4" fmla="*/ 97 w 97"/>
                <a:gd name="T5" fmla="*/ 86 h 86"/>
                <a:gd name="T6" fmla="*/ 47 w 97"/>
                <a:gd name="T7" fmla="*/ 0 h 86"/>
              </a:gdLst>
              <a:ahLst/>
              <a:cxnLst>
                <a:cxn ang="0">
                  <a:pos x="T0" y="T1"/>
                </a:cxn>
                <a:cxn ang="0">
                  <a:pos x="T2" y="T3"/>
                </a:cxn>
                <a:cxn ang="0">
                  <a:pos x="T4" y="T5"/>
                </a:cxn>
                <a:cxn ang="0">
                  <a:pos x="T6" y="T7"/>
                </a:cxn>
              </a:cxnLst>
              <a:rect l="0" t="0" r="r" b="b"/>
              <a:pathLst>
                <a:path w="97" h="86">
                  <a:moveTo>
                    <a:pt x="47" y="0"/>
                  </a:moveTo>
                  <a:lnTo>
                    <a:pt x="0" y="86"/>
                  </a:lnTo>
                  <a:lnTo>
                    <a:pt x="97" y="86"/>
                  </a:lnTo>
                  <a:lnTo>
                    <a:pt x="47"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65" name="Freeform 108"/>
            <p:cNvSpPr>
              <a:spLocks/>
            </p:cNvSpPr>
            <p:nvPr/>
          </p:nvSpPr>
          <p:spPr bwMode="auto">
            <a:xfrm>
              <a:off x="4837" y="1231"/>
              <a:ext cx="97" cy="87"/>
            </a:xfrm>
            <a:custGeom>
              <a:avLst/>
              <a:gdLst>
                <a:gd name="T0" fmla="*/ 51 w 97"/>
                <a:gd name="T1" fmla="*/ 0 h 87"/>
                <a:gd name="T2" fmla="*/ 0 w 97"/>
                <a:gd name="T3" fmla="*/ 87 h 87"/>
                <a:gd name="T4" fmla="*/ 97 w 97"/>
                <a:gd name="T5" fmla="*/ 87 h 87"/>
                <a:gd name="T6" fmla="*/ 51 w 97"/>
                <a:gd name="T7" fmla="*/ 0 h 87"/>
              </a:gdLst>
              <a:ahLst/>
              <a:cxnLst>
                <a:cxn ang="0">
                  <a:pos x="T0" y="T1"/>
                </a:cxn>
                <a:cxn ang="0">
                  <a:pos x="T2" y="T3"/>
                </a:cxn>
                <a:cxn ang="0">
                  <a:pos x="T4" y="T5"/>
                </a:cxn>
                <a:cxn ang="0">
                  <a:pos x="T6" y="T7"/>
                </a:cxn>
              </a:cxnLst>
              <a:rect l="0" t="0" r="r" b="b"/>
              <a:pathLst>
                <a:path w="97" h="87">
                  <a:moveTo>
                    <a:pt x="51" y="0"/>
                  </a:moveTo>
                  <a:lnTo>
                    <a:pt x="0" y="87"/>
                  </a:lnTo>
                  <a:lnTo>
                    <a:pt x="97" y="87"/>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66" name="Freeform 109"/>
            <p:cNvSpPr>
              <a:spLocks/>
            </p:cNvSpPr>
            <p:nvPr/>
          </p:nvSpPr>
          <p:spPr bwMode="auto">
            <a:xfrm>
              <a:off x="4988" y="1195"/>
              <a:ext cx="101" cy="87"/>
            </a:xfrm>
            <a:custGeom>
              <a:avLst/>
              <a:gdLst>
                <a:gd name="T0" fmla="*/ 51 w 101"/>
                <a:gd name="T1" fmla="*/ 0 h 87"/>
                <a:gd name="T2" fmla="*/ 0 w 101"/>
                <a:gd name="T3" fmla="*/ 87 h 87"/>
                <a:gd name="T4" fmla="*/ 101 w 101"/>
                <a:gd name="T5" fmla="*/ 87 h 87"/>
                <a:gd name="T6" fmla="*/ 51 w 101"/>
                <a:gd name="T7" fmla="*/ 0 h 87"/>
              </a:gdLst>
              <a:ahLst/>
              <a:cxnLst>
                <a:cxn ang="0">
                  <a:pos x="T0" y="T1"/>
                </a:cxn>
                <a:cxn ang="0">
                  <a:pos x="T2" y="T3"/>
                </a:cxn>
                <a:cxn ang="0">
                  <a:pos x="T4" y="T5"/>
                </a:cxn>
                <a:cxn ang="0">
                  <a:pos x="T6" y="T7"/>
                </a:cxn>
              </a:cxnLst>
              <a:rect l="0" t="0" r="r" b="b"/>
              <a:pathLst>
                <a:path w="101" h="87">
                  <a:moveTo>
                    <a:pt x="51" y="0"/>
                  </a:moveTo>
                  <a:lnTo>
                    <a:pt x="0" y="87"/>
                  </a:lnTo>
                  <a:lnTo>
                    <a:pt x="101" y="87"/>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867" name="Freeform 110"/>
            <p:cNvSpPr>
              <a:spLocks/>
            </p:cNvSpPr>
            <p:nvPr/>
          </p:nvSpPr>
          <p:spPr bwMode="auto">
            <a:xfrm>
              <a:off x="5208" y="1246"/>
              <a:ext cx="97" cy="86"/>
            </a:xfrm>
            <a:custGeom>
              <a:avLst/>
              <a:gdLst>
                <a:gd name="T0" fmla="*/ 50 w 97"/>
                <a:gd name="T1" fmla="*/ 0 h 86"/>
                <a:gd name="T2" fmla="*/ 0 w 97"/>
                <a:gd name="T3" fmla="*/ 86 h 86"/>
                <a:gd name="T4" fmla="*/ 97 w 97"/>
                <a:gd name="T5" fmla="*/ 86 h 86"/>
                <a:gd name="T6" fmla="*/ 50 w 97"/>
                <a:gd name="T7" fmla="*/ 0 h 86"/>
              </a:gdLst>
              <a:ahLst/>
              <a:cxnLst>
                <a:cxn ang="0">
                  <a:pos x="T0" y="T1"/>
                </a:cxn>
                <a:cxn ang="0">
                  <a:pos x="T2" y="T3"/>
                </a:cxn>
                <a:cxn ang="0">
                  <a:pos x="T4" y="T5"/>
                </a:cxn>
                <a:cxn ang="0">
                  <a:pos x="T6" y="T7"/>
                </a:cxn>
              </a:cxnLst>
              <a:rect l="0" t="0" r="r" b="b"/>
              <a:pathLst>
                <a:path w="97" h="86">
                  <a:moveTo>
                    <a:pt x="50" y="0"/>
                  </a:moveTo>
                  <a:lnTo>
                    <a:pt x="0" y="86"/>
                  </a:lnTo>
                  <a:lnTo>
                    <a:pt x="97" y="86"/>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2" name="Freeform 111"/>
            <p:cNvSpPr>
              <a:spLocks/>
            </p:cNvSpPr>
            <p:nvPr/>
          </p:nvSpPr>
          <p:spPr bwMode="auto">
            <a:xfrm>
              <a:off x="5561" y="1145"/>
              <a:ext cx="101" cy="86"/>
            </a:xfrm>
            <a:custGeom>
              <a:avLst/>
              <a:gdLst>
                <a:gd name="T0" fmla="*/ 50 w 101"/>
                <a:gd name="T1" fmla="*/ 0 h 86"/>
                <a:gd name="T2" fmla="*/ 0 w 101"/>
                <a:gd name="T3" fmla="*/ 86 h 86"/>
                <a:gd name="T4" fmla="*/ 101 w 101"/>
                <a:gd name="T5" fmla="*/ 86 h 86"/>
                <a:gd name="T6" fmla="*/ 50 w 101"/>
                <a:gd name="T7" fmla="*/ 0 h 86"/>
              </a:gdLst>
              <a:ahLst/>
              <a:cxnLst>
                <a:cxn ang="0">
                  <a:pos x="T0" y="T1"/>
                </a:cxn>
                <a:cxn ang="0">
                  <a:pos x="T2" y="T3"/>
                </a:cxn>
                <a:cxn ang="0">
                  <a:pos x="T4" y="T5"/>
                </a:cxn>
                <a:cxn ang="0">
                  <a:pos x="T6" y="T7"/>
                </a:cxn>
              </a:cxnLst>
              <a:rect l="0" t="0" r="r" b="b"/>
              <a:pathLst>
                <a:path w="101" h="86">
                  <a:moveTo>
                    <a:pt x="50" y="0"/>
                  </a:moveTo>
                  <a:lnTo>
                    <a:pt x="0" y="86"/>
                  </a:lnTo>
                  <a:lnTo>
                    <a:pt x="101" y="86"/>
                  </a:lnTo>
                  <a:lnTo>
                    <a:pt x="50"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3" name="Freeform 112"/>
            <p:cNvSpPr>
              <a:spLocks/>
            </p:cNvSpPr>
            <p:nvPr/>
          </p:nvSpPr>
          <p:spPr bwMode="auto">
            <a:xfrm>
              <a:off x="6277" y="1238"/>
              <a:ext cx="97" cy="87"/>
            </a:xfrm>
            <a:custGeom>
              <a:avLst/>
              <a:gdLst>
                <a:gd name="T0" fmla="*/ 51 w 97"/>
                <a:gd name="T1" fmla="*/ 0 h 87"/>
                <a:gd name="T2" fmla="*/ 0 w 97"/>
                <a:gd name="T3" fmla="*/ 87 h 87"/>
                <a:gd name="T4" fmla="*/ 97 w 97"/>
                <a:gd name="T5" fmla="*/ 87 h 87"/>
                <a:gd name="T6" fmla="*/ 51 w 97"/>
                <a:gd name="T7" fmla="*/ 0 h 87"/>
              </a:gdLst>
              <a:ahLst/>
              <a:cxnLst>
                <a:cxn ang="0">
                  <a:pos x="T0" y="T1"/>
                </a:cxn>
                <a:cxn ang="0">
                  <a:pos x="T2" y="T3"/>
                </a:cxn>
                <a:cxn ang="0">
                  <a:pos x="T4" y="T5"/>
                </a:cxn>
                <a:cxn ang="0">
                  <a:pos x="T6" y="T7"/>
                </a:cxn>
              </a:cxnLst>
              <a:rect l="0" t="0" r="r" b="b"/>
              <a:pathLst>
                <a:path w="97" h="87">
                  <a:moveTo>
                    <a:pt x="51" y="0"/>
                  </a:moveTo>
                  <a:lnTo>
                    <a:pt x="0" y="87"/>
                  </a:lnTo>
                  <a:lnTo>
                    <a:pt x="97" y="87"/>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4" name="Freeform 113"/>
            <p:cNvSpPr>
              <a:spLocks/>
            </p:cNvSpPr>
            <p:nvPr/>
          </p:nvSpPr>
          <p:spPr bwMode="auto">
            <a:xfrm>
              <a:off x="1972" y="2390"/>
              <a:ext cx="4356" cy="717"/>
            </a:xfrm>
            <a:custGeom>
              <a:avLst/>
              <a:gdLst>
                <a:gd name="T0" fmla="*/ 0 w 1210"/>
                <a:gd name="T1" fmla="*/ 199 h 199"/>
                <a:gd name="T2" fmla="*/ 605 w 1210"/>
                <a:gd name="T3" fmla="*/ 99 h 199"/>
                <a:gd name="T4" fmla="*/ 1210 w 1210"/>
                <a:gd name="T5" fmla="*/ 0 h 199"/>
              </a:gdLst>
              <a:ahLst/>
              <a:cxnLst>
                <a:cxn ang="0">
                  <a:pos x="T0" y="T1"/>
                </a:cxn>
                <a:cxn ang="0">
                  <a:pos x="T2" y="T3"/>
                </a:cxn>
                <a:cxn ang="0">
                  <a:pos x="T4" y="T5"/>
                </a:cxn>
              </a:cxnLst>
              <a:rect l="0" t="0" r="r" b="b"/>
              <a:pathLst>
                <a:path w="1210" h="199">
                  <a:moveTo>
                    <a:pt x="0" y="199"/>
                  </a:moveTo>
                  <a:lnTo>
                    <a:pt x="605" y="99"/>
                  </a:lnTo>
                  <a:lnTo>
                    <a:pt x="1210" y="0"/>
                  </a:lnTo>
                </a:path>
              </a:pathLst>
            </a:custGeom>
            <a:noFill/>
            <a:ln w="222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5" name="Freeform 114"/>
            <p:cNvSpPr>
              <a:spLocks/>
            </p:cNvSpPr>
            <p:nvPr/>
          </p:nvSpPr>
          <p:spPr bwMode="auto">
            <a:xfrm>
              <a:off x="1972" y="1213"/>
              <a:ext cx="4356" cy="47"/>
            </a:xfrm>
            <a:custGeom>
              <a:avLst/>
              <a:gdLst>
                <a:gd name="T0" fmla="*/ 0 w 1210"/>
                <a:gd name="T1" fmla="*/ 0 h 13"/>
                <a:gd name="T2" fmla="*/ 605 w 1210"/>
                <a:gd name="T3" fmla="*/ 6 h 13"/>
                <a:gd name="T4" fmla="*/ 1210 w 1210"/>
                <a:gd name="T5" fmla="*/ 13 h 13"/>
              </a:gdLst>
              <a:ahLst/>
              <a:cxnLst>
                <a:cxn ang="0">
                  <a:pos x="T0" y="T1"/>
                </a:cxn>
                <a:cxn ang="0">
                  <a:pos x="T2" y="T3"/>
                </a:cxn>
                <a:cxn ang="0">
                  <a:pos x="T4" y="T5"/>
                </a:cxn>
              </a:cxnLst>
              <a:rect l="0" t="0" r="r" b="b"/>
              <a:pathLst>
                <a:path w="1210" h="13">
                  <a:moveTo>
                    <a:pt x="0" y="0"/>
                  </a:moveTo>
                  <a:lnTo>
                    <a:pt x="605" y="6"/>
                  </a:lnTo>
                  <a:lnTo>
                    <a:pt x="1210" y="13"/>
                  </a:lnTo>
                </a:path>
              </a:pathLst>
            </a:custGeom>
            <a:noFill/>
            <a:ln w="22225">
              <a:solidFill>
                <a:srgbClr val="EB66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6" name="Line 115"/>
            <p:cNvSpPr>
              <a:spLocks noChangeShapeType="1"/>
            </p:cNvSpPr>
            <p:nvPr/>
          </p:nvSpPr>
          <p:spPr bwMode="auto">
            <a:xfrm flipV="1">
              <a:off x="1972" y="1213"/>
              <a:ext cx="0" cy="1894"/>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7" name="Line 116"/>
            <p:cNvSpPr>
              <a:spLocks noChangeShapeType="1"/>
            </p:cNvSpPr>
            <p:nvPr/>
          </p:nvSpPr>
          <p:spPr bwMode="auto">
            <a:xfrm flipV="1">
              <a:off x="6328" y="1260"/>
              <a:ext cx="0" cy="1130"/>
            </a:xfrm>
            <a:prstGeom prst="line">
              <a:avLst/>
            </a:prstGeom>
            <a:noFill/>
            <a:ln w="222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998" name="Rectangle 117"/>
            <p:cNvSpPr>
              <a:spLocks noChangeArrowheads="1"/>
            </p:cNvSpPr>
            <p:nvPr/>
          </p:nvSpPr>
          <p:spPr bwMode="auto">
            <a:xfrm>
              <a:off x="2231" y="2236"/>
              <a:ext cx="483"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Diff: 13.0</a:t>
              </a:r>
              <a:endParaRPr lang="en-US" altLang="en-US" sz="1900">
                <a:solidFill>
                  <a:prstClr val="black"/>
                </a:solidFill>
              </a:endParaRPr>
            </a:p>
          </p:txBody>
        </p:sp>
        <p:sp>
          <p:nvSpPr>
            <p:cNvPr id="999" name="Rectangle 118"/>
            <p:cNvSpPr>
              <a:spLocks noChangeArrowheads="1"/>
            </p:cNvSpPr>
            <p:nvPr/>
          </p:nvSpPr>
          <p:spPr bwMode="auto">
            <a:xfrm>
              <a:off x="5582" y="1796"/>
              <a:ext cx="415"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500">
                  <a:solidFill>
                    <a:srgbClr val="000000"/>
                  </a:solidFill>
                </a:rPr>
                <a:t>Diff: 7.7</a:t>
              </a:r>
              <a:endParaRPr lang="en-US" altLang="en-US" sz="1900">
                <a:solidFill>
                  <a:prstClr val="black"/>
                </a:solidFill>
              </a:endParaRPr>
            </a:p>
          </p:txBody>
        </p:sp>
        <p:sp>
          <p:nvSpPr>
            <p:cNvPr id="1000" name="Line 119"/>
            <p:cNvSpPr>
              <a:spLocks noChangeShapeType="1"/>
            </p:cNvSpPr>
            <p:nvPr/>
          </p:nvSpPr>
          <p:spPr bwMode="auto">
            <a:xfrm flipV="1">
              <a:off x="1435" y="601"/>
              <a:ext cx="0" cy="310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01" name="Line 120"/>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02" name="Rectangle 121"/>
            <p:cNvSpPr>
              <a:spLocks noChangeArrowheads="1"/>
            </p:cNvSpPr>
            <p:nvPr/>
          </p:nvSpPr>
          <p:spPr bwMode="auto">
            <a:xfrm rot="16200000">
              <a:off x="1185" y="3485"/>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75</a:t>
              </a:r>
              <a:endParaRPr lang="en-US" altLang="en-US" sz="1900">
                <a:solidFill>
                  <a:prstClr val="black"/>
                </a:solidFill>
              </a:endParaRPr>
            </a:p>
          </p:txBody>
        </p:sp>
        <p:sp>
          <p:nvSpPr>
            <p:cNvPr id="1003" name="Line 122"/>
            <p:cNvSpPr>
              <a:spLocks noChangeShapeType="1"/>
            </p:cNvSpPr>
            <p:nvPr/>
          </p:nvSpPr>
          <p:spPr bwMode="auto">
            <a:xfrm flipH="1">
              <a:off x="1378" y="288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04" name="Rectangle 123"/>
            <p:cNvSpPr>
              <a:spLocks noChangeArrowheads="1"/>
            </p:cNvSpPr>
            <p:nvPr/>
          </p:nvSpPr>
          <p:spPr bwMode="auto">
            <a:xfrm rot="16200000">
              <a:off x="1185" y="2756"/>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80</a:t>
              </a:r>
              <a:endParaRPr lang="en-US" altLang="en-US" sz="1900">
                <a:solidFill>
                  <a:prstClr val="black"/>
                </a:solidFill>
              </a:endParaRPr>
            </a:p>
          </p:txBody>
        </p:sp>
        <p:sp>
          <p:nvSpPr>
            <p:cNvPr id="1005" name="Line 124"/>
            <p:cNvSpPr>
              <a:spLocks noChangeShapeType="1"/>
            </p:cNvSpPr>
            <p:nvPr/>
          </p:nvSpPr>
          <p:spPr bwMode="auto">
            <a:xfrm flipH="1">
              <a:off x="1378" y="215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06" name="Rectangle 125"/>
            <p:cNvSpPr>
              <a:spLocks noChangeArrowheads="1"/>
            </p:cNvSpPr>
            <p:nvPr/>
          </p:nvSpPr>
          <p:spPr bwMode="auto">
            <a:xfrm rot="16200000">
              <a:off x="1185" y="2027"/>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85</a:t>
              </a:r>
              <a:endParaRPr lang="en-US" altLang="en-US" sz="1900">
                <a:solidFill>
                  <a:prstClr val="black"/>
                </a:solidFill>
              </a:endParaRPr>
            </a:p>
          </p:txBody>
        </p:sp>
        <p:sp>
          <p:nvSpPr>
            <p:cNvPr id="1007" name="Line 126"/>
            <p:cNvSpPr>
              <a:spLocks noChangeShapeType="1"/>
            </p:cNvSpPr>
            <p:nvPr/>
          </p:nvSpPr>
          <p:spPr bwMode="auto">
            <a:xfrm flipH="1">
              <a:off x="1378" y="1426"/>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08" name="Rectangle 127"/>
            <p:cNvSpPr>
              <a:spLocks noChangeArrowheads="1"/>
            </p:cNvSpPr>
            <p:nvPr/>
          </p:nvSpPr>
          <p:spPr bwMode="auto">
            <a:xfrm rot="16200000">
              <a:off x="1185" y="129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90</a:t>
              </a:r>
              <a:endParaRPr lang="en-US" altLang="en-US" sz="1900">
                <a:solidFill>
                  <a:prstClr val="black"/>
                </a:solidFill>
              </a:endParaRPr>
            </a:p>
          </p:txBody>
        </p:sp>
        <p:sp>
          <p:nvSpPr>
            <p:cNvPr id="1009" name="Line 128"/>
            <p:cNvSpPr>
              <a:spLocks noChangeShapeType="1"/>
            </p:cNvSpPr>
            <p:nvPr/>
          </p:nvSpPr>
          <p:spPr bwMode="auto">
            <a:xfrm flipH="1">
              <a:off x="1378" y="69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10" name="Rectangle 129"/>
            <p:cNvSpPr>
              <a:spLocks noChangeArrowheads="1"/>
            </p:cNvSpPr>
            <p:nvPr/>
          </p:nvSpPr>
          <p:spPr bwMode="auto">
            <a:xfrm rot="16200000">
              <a:off x="1185" y="56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95</a:t>
              </a:r>
              <a:endParaRPr lang="en-US" altLang="en-US" sz="1900">
                <a:solidFill>
                  <a:prstClr val="black"/>
                </a:solidFill>
              </a:endParaRPr>
            </a:p>
          </p:txBody>
        </p:sp>
        <p:sp>
          <p:nvSpPr>
            <p:cNvPr id="1011" name="Rectangle 130"/>
            <p:cNvSpPr>
              <a:spLocks noChangeArrowheads="1"/>
            </p:cNvSpPr>
            <p:nvPr/>
          </p:nvSpPr>
          <p:spPr bwMode="auto">
            <a:xfrm rot="16200000">
              <a:off x="-52" y="2017"/>
              <a:ext cx="222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Percentage of Children Working </a:t>
              </a:r>
              <a:endParaRPr lang="en-US" altLang="en-US" sz="1900">
                <a:solidFill>
                  <a:prstClr val="black"/>
                </a:solidFill>
              </a:endParaRPr>
            </a:p>
          </p:txBody>
        </p:sp>
        <p:sp>
          <p:nvSpPr>
            <p:cNvPr id="1012" name="Line 131"/>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13" name="Line 132"/>
            <p:cNvSpPr>
              <a:spLocks noChangeShapeType="1"/>
            </p:cNvSpPr>
            <p:nvPr/>
          </p:nvSpPr>
          <p:spPr bwMode="auto">
            <a:xfrm>
              <a:off x="22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14" name="Rectangle 133"/>
            <p:cNvSpPr>
              <a:spLocks noChangeArrowheads="1"/>
            </p:cNvSpPr>
            <p:nvPr/>
          </p:nvSpPr>
          <p:spPr bwMode="auto">
            <a:xfrm>
              <a:off x="2170" y="379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20</a:t>
              </a:r>
              <a:endParaRPr lang="en-US" altLang="en-US" sz="1900">
                <a:solidFill>
                  <a:prstClr val="black"/>
                </a:solidFill>
              </a:endParaRPr>
            </a:p>
          </p:txBody>
        </p:sp>
        <p:sp>
          <p:nvSpPr>
            <p:cNvPr id="1015" name="Line 134"/>
            <p:cNvSpPr>
              <a:spLocks noChangeShapeType="1"/>
            </p:cNvSpPr>
            <p:nvPr/>
          </p:nvSpPr>
          <p:spPr bwMode="auto">
            <a:xfrm>
              <a:off x="3696"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16" name="Rectangle 135"/>
            <p:cNvSpPr>
              <a:spLocks noChangeArrowheads="1"/>
            </p:cNvSpPr>
            <p:nvPr/>
          </p:nvSpPr>
          <p:spPr bwMode="auto">
            <a:xfrm>
              <a:off x="3613" y="379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40</a:t>
              </a:r>
              <a:endParaRPr lang="en-US" altLang="en-US" sz="1900">
                <a:solidFill>
                  <a:prstClr val="black"/>
                </a:solidFill>
              </a:endParaRPr>
            </a:p>
          </p:txBody>
        </p:sp>
        <p:sp>
          <p:nvSpPr>
            <p:cNvPr id="1017" name="Line 136"/>
            <p:cNvSpPr>
              <a:spLocks noChangeShapeType="1"/>
            </p:cNvSpPr>
            <p:nvPr/>
          </p:nvSpPr>
          <p:spPr bwMode="auto">
            <a:xfrm>
              <a:off x="51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18" name="Rectangle 137"/>
            <p:cNvSpPr>
              <a:spLocks noChangeArrowheads="1"/>
            </p:cNvSpPr>
            <p:nvPr/>
          </p:nvSpPr>
          <p:spPr bwMode="auto">
            <a:xfrm>
              <a:off x="5057" y="379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60</a:t>
              </a:r>
              <a:endParaRPr lang="en-US" altLang="en-US" sz="1900">
                <a:solidFill>
                  <a:prstClr val="black"/>
                </a:solidFill>
              </a:endParaRPr>
            </a:p>
          </p:txBody>
        </p:sp>
        <p:sp>
          <p:nvSpPr>
            <p:cNvPr id="1019" name="Line 138"/>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20" name="Rectangle 139"/>
            <p:cNvSpPr>
              <a:spLocks noChangeArrowheads="1"/>
            </p:cNvSpPr>
            <p:nvPr/>
          </p:nvSpPr>
          <p:spPr bwMode="auto">
            <a:xfrm>
              <a:off x="6500" y="3798"/>
              <a:ext cx="17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80</a:t>
              </a:r>
              <a:endParaRPr lang="en-US" altLang="en-US" sz="1900">
                <a:solidFill>
                  <a:prstClr val="black"/>
                </a:solidFill>
              </a:endParaRPr>
            </a:p>
          </p:txBody>
        </p:sp>
        <p:sp>
          <p:nvSpPr>
            <p:cNvPr id="1021" name="Rectangle 140"/>
            <p:cNvSpPr>
              <a:spLocks noChangeArrowheads="1"/>
            </p:cNvSpPr>
            <p:nvPr/>
          </p:nvSpPr>
          <p:spPr bwMode="auto">
            <a:xfrm>
              <a:off x="2404" y="3989"/>
              <a:ext cx="3370"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Percentage of Black Children with Father Present</a:t>
              </a:r>
              <a:endParaRPr lang="en-US" altLang="en-US" sz="1900">
                <a:solidFill>
                  <a:prstClr val="black"/>
                </a:solidFill>
              </a:endParaRPr>
            </a:p>
          </p:txBody>
        </p:sp>
        <p:sp>
          <p:nvSpPr>
            <p:cNvPr id="1022" name="Rectangle 141"/>
            <p:cNvSpPr>
              <a:spLocks noChangeArrowheads="1"/>
            </p:cNvSpPr>
            <p:nvPr/>
          </p:nvSpPr>
          <p:spPr bwMode="auto">
            <a:xfrm>
              <a:off x="5489" y="3193"/>
              <a:ext cx="1137"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23" name="Oval 142"/>
            <p:cNvSpPr>
              <a:spLocks noChangeArrowheads="1"/>
            </p:cNvSpPr>
            <p:nvPr/>
          </p:nvSpPr>
          <p:spPr bwMode="auto">
            <a:xfrm>
              <a:off x="5500" y="3244"/>
              <a:ext cx="72" cy="72"/>
            </a:xfrm>
            <a:prstGeom prst="ellipse">
              <a:avLst/>
            </a:prstGeom>
            <a:solidFill>
              <a:srgbClr val="000000"/>
            </a:solidFill>
            <a:ln w="222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24" name="Freeform 143"/>
            <p:cNvSpPr>
              <a:spLocks/>
            </p:cNvSpPr>
            <p:nvPr/>
          </p:nvSpPr>
          <p:spPr bwMode="auto">
            <a:xfrm>
              <a:off x="5485" y="3434"/>
              <a:ext cx="101" cy="83"/>
            </a:xfrm>
            <a:custGeom>
              <a:avLst/>
              <a:gdLst>
                <a:gd name="T0" fmla="*/ 51 w 101"/>
                <a:gd name="T1" fmla="*/ 0 h 83"/>
                <a:gd name="T2" fmla="*/ 0 w 101"/>
                <a:gd name="T3" fmla="*/ 83 h 83"/>
                <a:gd name="T4" fmla="*/ 101 w 101"/>
                <a:gd name="T5" fmla="*/ 83 h 83"/>
                <a:gd name="T6" fmla="*/ 51 w 101"/>
                <a:gd name="T7" fmla="*/ 0 h 83"/>
              </a:gdLst>
              <a:ahLst/>
              <a:cxnLst>
                <a:cxn ang="0">
                  <a:pos x="T0" y="T1"/>
                </a:cxn>
                <a:cxn ang="0">
                  <a:pos x="T2" y="T3"/>
                </a:cxn>
                <a:cxn ang="0">
                  <a:pos x="T4" y="T5"/>
                </a:cxn>
                <a:cxn ang="0">
                  <a:pos x="T6" y="T7"/>
                </a:cxn>
              </a:cxnLst>
              <a:rect l="0" t="0" r="r" b="b"/>
              <a:pathLst>
                <a:path w="101" h="83">
                  <a:moveTo>
                    <a:pt x="51" y="0"/>
                  </a:moveTo>
                  <a:lnTo>
                    <a:pt x="0" y="83"/>
                  </a:lnTo>
                  <a:lnTo>
                    <a:pt x="101" y="83"/>
                  </a:lnTo>
                  <a:lnTo>
                    <a:pt x="51" y="0"/>
                  </a:lnTo>
                  <a:close/>
                </a:path>
              </a:pathLst>
            </a:custGeom>
            <a:solidFill>
              <a:srgbClr val="EB6600"/>
            </a:solidFill>
            <a:ln w="22225">
              <a:solidFill>
                <a:srgbClr val="EB6600"/>
              </a:solidFill>
              <a:prstDash val="solid"/>
              <a:round/>
              <a:headEnd/>
              <a:tailEnd/>
            </a:ln>
          </p:spPr>
          <p:txBody>
            <a:bodyPr vert="horz" wrap="square" lIns="91440" tIns="45720" rIns="91440" bIns="45720" numCol="1" anchor="t" anchorCtr="0" compatLnSpc="1">
              <a:prstTxWarp prst="textNoShape">
                <a:avLst/>
              </a:prstTxWarp>
            </a:bodyPr>
            <a:lstStyle/>
            <a:p>
              <a:pPr defTabSz="913312"/>
              <a:endParaRPr lang="en-US" sz="1900">
                <a:solidFill>
                  <a:prstClr val="black"/>
                </a:solidFill>
              </a:endParaRPr>
            </a:p>
          </p:txBody>
        </p:sp>
        <p:sp>
          <p:nvSpPr>
            <p:cNvPr id="1025" name="Rectangle 144"/>
            <p:cNvSpPr>
              <a:spLocks noChangeArrowheads="1"/>
            </p:cNvSpPr>
            <p:nvPr/>
          </p:nvSpPr>
          <p:spPr bwMode="auto">
            <a:xfrm>
              <a:off x="5658" y="3204"/>
              <a:ext cx="75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Black Male</a:t>
              </a:r>
              <a:endParaRPr lang="en-US" altLang="en-US" sz="1900">
                <a:solidFill>
                  <a:prstClr val="black"/>
                </a:solidFill>
              </a:endParaRPr>
            </a:p>
          </p:txBody>
        </p:sp>
        <p:sp>
          <p:nvSpPr>
            <p:cNvPr id="1026" name="Rectangle 145"/>
            <p:cNvSpPr>
              <a:spLocks noChangeArrowheads="1"/>
            </p:cNvSpPr>
            <p:nvPr/>
          </p:nvSpPr>
          <p:spPr bwMode="auto">
            <a:xfrm>
              <a:off x="5658" y="3413"/>
              <a:ext cx="93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1900">
                  <a:solidFill>
                    <a:srgbClr val="000000"/>
                  </a:solidFill>
                </a:rPr>
                <a:t>Black Female</a:t>
              </a:r>
              <a:endParaRPr lang="en-US" altLang="en-US" sz="1900">
                <a:solidFill>
                  <a:prstClr val="black"/>
                </a:solidFill>
              </a:endParaRPr>
            </a:p>
          </p:txBody>
        </p:sp>
        <p:sp>
          <p:nvSpPr>
            <p:cNvPr id="1027" name="Rectangle 146"/>
            <p:cNvSpPr>
              <a:spLocks noChangeArrowheads="1"/>
            </p:cNvSpPr>
            <p:nvPr/>
          </p:nvSpPr>
          <p:spPr bwMode="auto">
            <a:xfrm>
              <a:off x="3998" y="104"/>
              <a:ext cx="120" cy="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3969"/>
              <a:r>
                <a:rPr lang="en-US" altLang="en-US" sz="5300">
                  <a:solidFill>
                    <a:srgbClr val="1E2D53"/>
                  </a:solidFill>
                </a:rPr>
                <a:t> </a:t>
              </a:r>
              <a:endParaRPr lang="en-US" altLang="en-US" sz="1900">
                <a:solidFill>
                  <a:prstClr val="black"/>
                </a:solidFill>
              </a:endParaRPr>
            </a:p>
          </p:txBody>
        </p:sp>
      </p:grpSp>
      <p:sp>
        <p:nvSpPr>
          <p:cNvPr id="4" name="TextBox 92"/>
          <p:cNvSpPr txBox="1"/>
          <p:nvPr/>
        </p:nvSpPr>
        <p:spPr>
          <a:xfrm>
            <a:off x="0" y="87929"/>
            <a:ext cx="12192000" cy="969495"/>
          </a:xfrm>
          <a:prstGeom prst="rect">
            <a:avLst/>
          </a:prstGeom>
          <a:noFill/>
        </p:spPr>
        <p:txBody>
          <a:bodyPr wrap="square" lIns="91344" tIns="45718" rIns="91344" bIns="45718" rtlCol="0">
            <a:spAutoFit/>
          </a:bodyPr>
          <a:lstStyle/>
          <a:p>
            <a:pPr algn="ctr" defTabSz="913312">
              <a:defRPr/>
            </a:pPr>
            <a:r>
              <a:rPr lang="en-US" sz="1900" b="1" kern="0" dirty="0">
                <a:solidFill>
                  <a:srgbClr val="1E2D53"/>
                </a:solidFill>
                <a:latin typeface="Arial"/>
                <a:cs typeface="Arial"/>
              </a:rPr>
              <a:t>Male-Female Gap in Employment Rates vs. Father Presence</a:t>
            </a:r>
          </a:p>
          <a:p>
            <a:pPr algn="ctr" defTabSz="913312">
              <a:defRPr/>
            </a:pPr>
            <a:r>
              <a:rPr lang="en-US" sz="1900" kern="0" dirty="0">
                <a:solidFill>
                  <a:srgbClr val="1E2D53"/>
                </a:solidFill>
                <a:latin typeface="Arial"/>
                <a:cs typeface="Arial"/>
              </a:rPr>
              <a:t>Black Children with Parents at 25th Percentile - Poverty Share Less than 10%</a:t>
            </a:r>
          </a:p>
          <a:p>
            <a:pPr algn="ctr" defTabSz="913312">
              <a:defRPr/>
            </a:pPr>
            <a:endParaRPr lang="en-US" sz="1900" b="1" kern="0" dirty="0">
              <a:solidFill>
                <a:srgbClr val="1E2D53"/>
              </a:solidFill>
              <a:latin typeface="Arial"/>
              <a:cs typeface="Arial"/>
            </a:endParaRPr>
          </a:p>
        </p:txBody>
      </p:sp>
    </p:spTree>
    <p:extLst>
      <p:ext uri="{BB962C8B-B14F-4D97-AF65-F5344CB8AC3E}">
        <p14:creationId xmlns:p14="http://schemas.microsoft.com/office/powerpoint/2010/main" val="683787267"/>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6" name="Table 85"/>
          <p:cNvGraphicFramePr>
            <a:graphicFrameLocks noGrp="1"/>
          </p:cNvGraphicFramePr>
          <p:nvPr>
            <p:extLst>
              <p:ext uri="{D42A27DB-BD31-4B8C-83A1-F6EECF244321}">
                <p14:modId xmlns:p14="http://schemas.microsoft.com/office/powerpoint/2010/main" val="3179208359"/>
              </p:ext>
            </p:extLst>
          </p:nvPr>
        </p:nvGraphicFramePr>
        <p:xfrm>
          <a:off x="1112543" y="750970"/>
          <a:ext cx="10019281" cy="5915460"/>
        </p:xfrm>
        <a:graphic>
          <a:graphicData uri="http://schemas.openxmlformats.org/drawingml/2006/table">
            <a:tbl>
              <a:tblPr firstRow="1" firstCol="1" bandRow="1"/>
              <a:tblGrid>
                <a:gridCol w="3415484">
                  <a:extLst>
                    <a:ext uri="{9D8B030D-6E8A-4147-A177-3AD203B41FA5}">
                      <a16:colId xmlns:a16="http://schemas.microsoft.com/office/drawing/2014/main" val="20000"/>
                    </a:ext>
                  </a:extLst>
                </a:gridCol>
                <a:gridCol w="1639432">
                  <a:extLst>
                    <a:ext uri="{9D8B030D-6E8A-4147-A177-3AD203B41FA5}">
                      <a16:colId xmlns:a16="http://schemas.microsoft.com/office/drawing/2014/main" val="20001"/>
                    </a:ext>
                  </a:extLst>
                </a:gridCol>
                <a:gridCol w="1776051">
                  <a:extLst>
                    <a:ext uri="{9D8B030D-6E8A-4147-A177-3AD203B41FA5}">
                      <a16:colId xmlns:a16="http://schemas.microsoft.com/office/drawing/2014/main" val="20002"/>
                    </a:ext>
                  </a:extLst>
                </a:gridCol>
                <a:gridCol w="1639432">
                  <a:extLst>
                    <a:ext uri="{9D8B030D-6E8A-4147-A177-3AD203B41FA5}">
                      <a16:colId xmlns:a16="http://schemas.microsoft.com/office/drawing/2014/main" val="1103735121"/>
                    </a:ext>
                  </a:extLst>
                </a:gridCol>
                <a:gridCol w="1548882">
                  <a:extLst>
                    <a:ext uri="{9D8B030D-6E8A-4147-A177-3AD203B41FA5}">
                      <a16:colId xmlns:a16="http://schemas.microsoft.com/office/drawing/2014/main" val="2333300694"/>
                    </a:ext>
                  </a:extLst>
                </a:gridCol>
              </a:tblGrid>
              <a:tr h="308432">
                <a:tc gridSpan="3">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indent="0" algn="ctr" defTabSz="457200" rtl="0" eaLnBrk="1" fontAlgn="auto" latinLnBrk="0" hangingPunct="1">
                        <a:lnSpc>
                          <a:spcPct val="115000"/>
                        </a:lnSpc>
                        <a:spcBef>
                          <a:spcPts val="0"/>
                        </a:spcBef>
                        <a:spcAft>
                          <a:spcPts val="0"/>
                        </a:spcAft>
                        <a:buClrTx/>
                        <a:buSzTx/>
                        <a:buFontTx/>
                        <a:buNone/>
                        <a:tabLst/>
                        <a:defRPr/>
                      </a:pPr>
                      <a:endParaRPr lang="en-US" sz="1600" b="0" kern="1200" dirty="0">
                        <a:solidFill>
                          <a:schemeClr val="tx1"/>
                        </a:solidFill>
                        <a:effectLst/>
                        <a:latin typeface="+mn-lt"/>
                        <a:ea typeface="Calibri"/>
                        <a:cs typeface="Times New Roman"/>
                      </a:endParaRPr>
                    </a:p>
                  </a:txBody>
                  <a:tcPr marL="69048" marR="69048" marT="0"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lang="en-US"/>
                    </a:p>
                  </a:txBody>
                  <a:tcPr/>
                </a:tc>
                <a:tc hMerge="1">
                  <a:txBody>
                    <a:bodyPr/>
                    <a:lstStyle/>
                    <a:p>
                      <a:endParaRPr lang="en-US"/>
                    </a:p>
                  </a:txBody>
                  <a:tcPr/>
                </a:tc>
                <a:tc>
                  <a:txBody>
                    <a:bodyPr/>
                    <a:lstStyle/>
                    <a:p>
                      <a:pPr marL="0" marR="0" indent="0" algn="ctr" defTabSz="457200" rtl="0" eaLnBrk="1" fontAlgn="auto" latinLnBrk="0" hangingPunct="1">
                        <a:lnSpc>
                          <a:spcPct val="115000"/>
                        </a:lnSpc>
                        <a:spcBef>
                          <a:spcPts val="0"/>
                        </a:spcBef>
                        <a:spcAft>
                          <a:spcPts val="0"/>
                        </a:spcAft>
                        <a:buClrTx/>
                        <a:buSzTx/>
                        <a:buFontTx/>
                        <a:buNone/>
                        <a:tabLst/>
                        <a:defRPr/>
                      </a:pPr>
                      <a:endParaRPr lang="en-US" sz="1600" b="0" kern="1200" dirty="0">
                        <a:solidFill>
                          <a:schemeClr val="tx1"/>
                        </a:solidFill>
                        <a:effectLst/>
                        <a:latin typeface="+mn-lt"/>
                        <a:ea typeface="Calibri"/>
                        <a:cs typeface="Times New Roman"/>
                      </a:endParaRPr>
                    </a:p>
                  </a:txBody>
                  <a:tcPr marL="69048" marR="69048"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indent="0" algn="ctr" defTabSz="457200" rtl="0" eaLnBrk="1" fontAlgn="auto" latinLnBrk="0" hangingPunct="1">
                        <a:lnSpc>
                          <a:spcPct val="115000"/>
                        </a:lnSpc>
                        <a:spcBef>
                          <a:spcPts val="0"/>
                        </a:spcBef>
                        <a:spcAft>
                          <a:spcPts val="0"/>
                        </a:spcAft>
                        <a:buClrTx/>
                        <a:buSzTx/>
                        <a:buFontTx/>
                        <a:buNone/>
                        <a:tabLst/>
                        <a:defRPr/>
                      </a:pPr>
                      <a:endParaRPr lang="en-US" sz="1600" b="0" kern="1200" dirty="0">
                        <a:solidFill>
                          <a:schemeClr val="tx1"/>
                        </a:solidFill>
                        <a:effectLst/>
                        <a:latin typeface="+mn-lt"/>
                        <a:ea typeface="Calibri"/>
                        <a:cs typeface="Times New Roman"/>
                      </a:endParaRPr>
                    </a:p>
                  </a:txBody>
                  <a:tcPr marL="69048" marR="69048"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0"/>
                  </a:ext>
                </a:extLst>
              </a:tr>
              <a:tr h="134939">
                <a:tc gridSpan="3">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indent="0" algn="ctr" defTabSz="457200" rtl="0" eaLnBrk="1" fontAlgn="auto" latinLnBrk="0" hangingPunct="1">
                        <a:lnSpc>
                          <a:spcPct val="115000"/>
                        </a:lnSpc>
                        <a:spcBef>
                          <a:spcPts val="0"/>
                        </a:spcBef>
                        <a:spcAft>
                          <a:spcPts val="0"/>
                        </a:spcAft>
                        <a:buClrTx/>
                        <a:buSzTx/>
                        <a:buFontTx/>
                        <a:buNone/>
                        <a:tabLst/>
                        <a:defRPr/>
                      </a:pPr>
                      <a:endParaRPr lang="en-US" sz="700" b="0" kern="1200" dirty="0">
                        <a:solidFill>
                          <a:schemeClr val="tx1"/>
                        </a:solidFill>
                        <a:effectLst/>
                        <a:latin typeface="+mn-lt"/>
                        <a:ea typeface="Calibri"/>
                        <a:cs typeface="Times New Roman"/>
                      </a:endParaRPr>
                    </a:p>
                  </a:txBody>
                  <a:tcPr marL="69048" marR="69048" marT="0" marB="0" anchor="ctr">
                    <a:lnL w="12700" cmpd="sng">
                      <a:solidFill>
                        <a:srgbClr val="FFFFFF"/>
                      </a:solidFill>
                    </a:lnL>
                    <a:lnR w="12700" cap="flat" cmpd="sng" algn="ctr">
                      <a:solidFill>
                        <a:srgbClr val="FFFFFF"/>
                      </a:solidFill>
                      <a:prstDash val="solid"/>
                      <a:round/>
                      <a:headEnd type="none" w="med" len="med"/>
                      <a:tailEnd type="none" w="med" len="med"/>
                    </a:lnR>
                    <a:lnT w="38100" cap="flat" cmpd="sng" algn="ctr">
                      <a:solidFill>
                        <a:srgbClr val="000000"/>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lang="en-US"/>
                    </a:p>
                  </a:txBody>
                  <a:tcPr/>
                </a:tc>
                <a:tc hMerge="1">
                  <a:txBody>
                    <a:bodyPr/>
                    <a:lstStyle/>
                    <a:p>
                      <a:endParaRPr lang="en-US"/>
                    </a:p>
                  </a:txBody>
                  <a:tcPr/>
                </a:tc>
                <a:tc>
                  <a:txBody>
                    <a:bodyPr/>
                    <a:lstStyle/>
                    <a:p>
                      <a:pPr marL="0" marR="0" indent="0" algn="ctr" defTabSz="457200" rtl="0" eaLnBrk="1" fontAlgn="auto" latinLnBrk="0" hangingPunct="1">
                        <a:lnSpc>
                          <a:spcPct val="115000"/>
                        </a:lnSpc>
                        <a:spcBef>
                          <a:spcPts val="0"/>
                        </a:spcBef>
                        <a:spcAft>
                          <a:spcPts val="0"/>
                        </a:spcAft>
                        <a:buClrTx/>
                        <a:buSzTx/>
                        <a:buFontTx/>
                        <a:buNone/>
                        <a:tabLst/>
                        <a:defRPr/>
                      </a:pPr>
                      <a:endParaRPr lang="en-US" sz="700" b="0" kern="1200" dirty="0">
                        <a:solidFill>
                          <a:schemeClr val="tx1"/>
                        </a:solidFill>
                        <a:effectLst/>
                        <a:latin typeface="+mn-lt"/>
                        <a:ea typeface="Calibri"/>
                        <a:cs typeface="Times New Roman"/>
                      </a:endParaRPr>
                    </a:p>
                  </a:txBody>
                  <a:tcPr marL="69048" marR="69048"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000000"/>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indent="0" algn="ctr" defTabSz="457200" rtl="0" eaLnBrk="1" fontAlgn="auto" latinLnBrk="0" hangingPunct="1">
                        <a:lnSpc>
                          <a:spcPct val="115000"/>
                        </a:lnSpc>
                        <a:spcBef>
                          <a:spcPts val="0"/>
                        </a:spcBef>
                        <a:spcAft>
                          <a:spcPts val="0"/>
                        </a:spcAft>
                        <a:buClrTx/>
                        <a:buSzTx/>
                        <a:buFontTx/>
                        <a:buNone/>
                        <a:tabLst/>
                        <a:defRPr/>
                      </a:pPr>
                      <a:endParaRPr lang="en-US" sz="700" b="0" kern="1200" dirty="0">
                        <a:solidFill>
                          <a:schemeClr val="tx1"/>
                        </a:solidFill>
                        <a:effectLst/>
                        <a:latin typeface="+mn-lt"/>
                        <a:ea typeface="Calibri"/>
                        <a:cs typeface="Times New Roman"/>
                      </a:endParaRPr>
                    </a:p>
                  </a:txBody>
                  <a:tcPr marL="69048" marR="69048"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000000"/>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1"/>
                  </a:ext>
                </a:extLst>
              </a:tr>
              <a:tr h="672559">
                <a:tc>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algn="ctr">
                        <a:lnSpc>
                          <a:spcPct val="115000"/>
                        </a:lnSpc>
                        <a:spcBef>
                          <a:spcPts val="0"/>
                        </a:spcBef>
                        <a:spcAft>
                          <a:spcPts val="0"/>
                        </a:spcAft>
                      </a:pPr>
                      <a:endParaRPr lang="en-US" sz="1600" b="0" dirty="0">
                        <a:solidFill>
                          <a:schemeClr val="tx1"/>
                        </a:solidFill>
                        <a:effectLst/>
                        <a:latin typeface="+mn-lt"/>
                        <a:ea typeface="Calibri"/>
                        <a:cs typeface="Times New Roman"/>
                      </a:endParaRP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ctr" defTabSz="457200" rtl="0" eaLnBrk="1" fontAlgn="b" latinLnBrk="0" hangingPunct="1">
                        <a:lnSpc>
                          <a:spcPct val="100000"/>
                        </a:lnSpc>
                        <a:spcBef>
                          <a:spcPts val="0"/>
                        </a:spcBef>
                        <a:spcAft>
                          <a:spcPts val="0"/>
                        </a:spcAft>
                        <a:buClrTx/>
                        <a:buSzTx/>
                        <a:buFontTx/>
                        <a:buNone/>
                        <a:tabLst/>
                        <a:defRPr/>
                      </a:pPr>
                      <a:r>
                        <a:rPr lang="en-US" sz="1600" b="1" dirty="0">
                          <a:latin typeface="Arial" panose="020B0604020202020204" pitchFamily="34" charset="0"/>
                          <a:cs typeface="Arial" panose="020B0604020202020204" pitchFamily="34" charset="0"/>
                        </a:rPr>
                        <a:t>Baseline</a:t>
                      </a:r>
                    </a:p>
                  </a:txBody>
                  <a:tcPr marL="12700" marR="12700" marT="9525" marB="0" anchor="ctr">
                    <a:lnL w="12700" cmpd="sng">
                      <a:noFill/>
                    </a:lnL>
                    <a:lnR w="12700" cmpd="sng">
                      <a:noFill/>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fontAlgn="b"/>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Black and White Father </a:t>
                      </a:r>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Presence</a:t>
                      </a: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nchor="ctr">
                    <a:lnL w="12700" cmpd="sng">
                      <a:noFill/>
                    </a:lnL>
                    <a:lnR w="12700" cmpd="sng">
                      <a:noFill/>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1600" b="1" i="0" u="none" strike="noStrike" kern="1200" dirty="0" smtClean="0">
                          <a:solidFill>
                            <a:srgbClr val="000000"/>
                          </a:solidFill>
                          <a:effectLst/>
                          <a:latin typeface="Arial" panose="020B0604020202020204" pitchFamily="34" charset="0"/>
                          <a:ea typeface="+mn-ea"/>
                          <a:cs typeface="Arial" panose="020B0604020202020204" pitchFamily="34" charset="0"/>
                        </a:rPr>
                        <a:t>Children with Two </a:t>
                      </a:r>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Parents</a:t>
                      </a:r>
                    </a:p>
                    <a:p>
                      <a:pPr marL="0" marR="0" lvl="0" indent="0" algn="ctr" defTabSz="914400" rtl="0" eaLnBrk="1" fontAlgn="b" latinLnBrk="0" hangingPunct="1">
                        <a:lnSpc>
                          <a:spcPct val="100000"/>
                        </a:lnSpc>
                        <a:spcBef>
                          <a:spcPts val="0"/>
                        </a:spcBef>
                        <a:spcAft>
                          <a:spcPts val="0"/>
                        </a:spcAft>
                        <a:buClrTx/>
                        <a:buSzTx/>
                        <a:buFontTx/>
                        <a:buNone/>
                        <a:tabLst/>
                        <a:defRPr/>
                      </a:pP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nchor="ctr">
                    <a:lnL w="12700" cmpd="sng">
                      <a:noFill/>
                    </a:lnL>
                    <a:lnR w="12700" cmpd="sng">
                      <a:noFill/>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1600" b="1" i="0" u="none" strike="noStrike" kern="1200" dirty="0">
                          <a:solidFill>
                            <a:srgbClr val="000000"/>
                          </a:solidFill>
                          <a:effectLst/>
                          <a:latin typeface="Arial" panose="020B0604020202020204" pitchFamily="34" charset="0"/>
                          <a:ea typeface="+mn-ea"/>
                          <a:cs typeface="Arial" panose="020B0604020202020204" pitchFamily="34" charset="0"/>
                        </a:rPr>
                        <a:t>Gender</a:t>
                      </a:r>
                      <a:r>
                        <a:rPr lang="en-US" sz="1600" b="1" i="0" u="none" strike="noStrike" kern="1200" baseline="0" dirty="0">
                          <a:solidFill>
                            <a:srgbClr val="000000"/>
                          </a:solidFill>
                          <a:effectLst/>
                          <a:latin typeface="Arial" panose="020B0604020202020204" pitchFamily="34" charset="0"/>
                          <a:ea typeface="+mn-ea"/>
                          <a:cs typeface="Arial" panose="020B0604020202020204" pitchFamily="34" charset="0"/>
                        </a:rPr>
                        <a:t> Ratio</a:t>
                      </a:r>
                      <a:endParaRPr lang="en-US" sz="16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nchor="ctr">
                    <a:lnL w="12700" cmpd="sng">
                      <a:noFill/>
                    </a:lnL>
                    <a:lnR w="12700" cmpd="sng">
                      <a:noFill/>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10002"/>
                  </a:ext>
                </a:extLst>
              </a:tr>
              <a:tr h="0">
                <a:tc>
                  <a:txBody>
                    <a:bodyPr/>
                    <a:lstStyle/>
                    <a:p>
                      <a:pPr marL="0" marR="0" algn="ctr">
                        <a:lnSpc>
                          <a:spcPct val="115000"/>
                        </a:lnSpc>
                        <a:spcBef>
                          <a:spcPts val="0"/>
                        </a:spcBef>
                        <a:spcAft>
                          <a:spcPts val="0"/>
                        </a:spcAft>
                      </a:pPr>
                      <a:endParaRPr lang="en-US" sz="400" b="0" dirty="0">
                        <a:solidFill>
                          <a:schemeClr val="tx1"/>
                        </a:solidFill>
                        <a:effectLst/>
                        <a:latin typeface="+mn-lt"/>
                        <a:ea typeface="Calibri"/>
                        <a:cs typeface="Times New Roman"/>
                      </a:endParaRP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FFFFFF"/>
                    </a:solid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endParaRPr lang="en-US" sz="400" b="1"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fontAlgn="b"/>
                      <a:endParaRPr lang="en-US" sz="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nchor="ctr">
                    <a:lnL w="12700" cmpd="sng">
                      <a:noFill/>
                    </a:lnL>
                    <a:lnR w="12700" cmpd="sng">
                      <a:noFill/>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n-US" sz="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nchor="ctr">
                    <a:lnL w="12700" cmpd="sng">
                      <a:noFill/>
                    </a:lnL>
                    <a:lnR w="12700" cmpd="sng">
                      <a:noFill/>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n-US" sz="4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nchor="ctr">
                    <a:lnL w="12700" cmpd="sng">
                      <a:noFill/>
                    </a:lnL>
                    <a:lnR w="12700" cmpd="sng">
                      <a:noFill/>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3683094411"/>
                  </a:ext>
                </a:extLst>
              </a:tr>
              <a:tr h="308432">
                <a:tc>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algn="l">
                        <a:lnSpc>
                          <a:spcPct val="115000"/>
                        </a:lnSpc>
                        <a:spcBef>
                          <a:spcPts val="0"/>
                        </a:spcBef>
                        <a:spcAft>
                          <a:spcPts val="0"/>
                        </a:spcAft>
                      </a:pPr>
                      <a:endParaRPr lang="en-US" sz="1600" b="0" dirty="0">
                        <a:solidFill>
                          <a:schemeClr val="tx1"/>
                        </a:solidFill>
                        <a:effectLst/>
                        <a:latin typeface="+mn-lt"/>
                        <a:ea typeface="Calibri"/>
                        <a:cs typeface="Times New Roman"/>
                      </a:endParaRPr>
                    </a:p>
                  </a:txBody>
                  <a:tcPr marL="69048" marR="69048" marT="0" marB="0" anchor="ctr">
                    <a:lnL w="12700" cmpd="sng">
                      <a:solidFill>
                        <a:srgbClr val="FFFFFF"/>
                      </a:solidFill>
                    </a:lnL>
                    <a:lnR w="12700" cmpd="sng">
                      <a:no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a:r>
                        <a:rPr lang="en-US" sz="1600" dirty="0">
                          <a:latin typeface="Arial" panose="020B0604020202020204" pitchFamily="34" charset="0"/>
                          <a:cs typeface="Arial" panose="020B0604020202020204" pitchFamily="34" charset="0"/>
                        </a:rPr>
                        <a:t>(1)</a:t>
                      </a:r>
                    </a:p>
                  </a:txBody>
                  <a:tcPr marL="12700" marR="12700" marT="9525" marB="0" anchor="b">
                    <a:lnL w="12700" cmpd="sng">
                      <a:noFill/>
                    </a:lnL>
                    <a:lnR w="12700" cmpd="sng">
                      <a:noFill/>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4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fontAlgn="b"/>
                      <a:r>
                        <a:rPr lang="en-US" sz="1600" b="0" i="0" u="none" strike="noStrike" kern="1200" dirty="0">
                          <a:solidFill>
                            <a:srgbClr val="000000"/>
                          </a:solidFill>
                          <a:effectLst/>
                          <a:latin typeface="Arial" panose="020B0604020202020204" pitchFamily="34" charset="0"/>
                          <a:ea typeface="+mn-ea"/>
                          <a:cs typeface="Arial" panose="020B0604020202020204" pitchFamily="34" charset="0"/>
                        </a:rPr>
                        <a:t>(2)</a:t>
                      </a:r>
                    </a:p>
                  </a:txBody>
                  <a:tcPr marL="12700" marR="12700" marT="9525" marB="0" anchor="b">
                    <a:lnL w="12700" cmpd="sng">
                      <a:noFill/>
                    </a:lnL>
                    <a:lnR w="12700" cmpd="sng">
                      <a:noFill/>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40000"/>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(3)</a:t>
                      </a:r>
                      <a:endPar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txBody>
                  <a:tcPr marL="12700" marR="12700" marT="9525" marB="0" anchor="b">
                    <a:lnL w="12700" cmpd="sng">
                      <a:noFill/>
                    </a:lnL>
                    <a:lnR w="12700" cmpd="sng">
                      <a:noFill/>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40000"/>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(4)</a:t>
                      </a:r>
                      <a:endPar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txBody>
                  <a:tcPr marL="12700" marR="12700" marT="9525" marB="0" anchor="b">
                    <a:lnL w="12700" cmpd="sng">
                      <a:noFill/>
                    </a:lnL>
                    <a:lnR w="12700" cmpd="sng">
                      <a:noFill/>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40000"/>
                      </a:srgbClr>
                    </a:solidFill>
                  </a:tcPr>
                </a:tc>
                <a:extLst>
                  <a:ext uri="{0D108BD9-81ED-4DB2-BD59-A6C34878D82A}">
                    <a16:rowId xmlns:a16="http://schemas.microsoft.com/office/drawing/2014/main" val="10003"/>
                  </a:ext>
                </a:extLst>
              </a:tr>
              <a:tr h="154217">
                <a:tc>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algn="l">
                        <a:lnSpc>
                          <a:spcPct val="115000"/>
                        </a:lnSpc>
                        <a:spcBef>
                          <a:spcPts val="0"/>
                        </a:spcBef>
                        <a:spcAft>
                          <a:spcPts val="0"/>
                        </a:spcAft>
                      </a:pPr>
                      <a:endParaRPr lang="en-US" sz="800" b="0" dirty="0">
                        <a:solidFill>
                          <a:schemeClr val="tx1"/>
                        </a:solidFill>
                        <a:effectLst/>
                        <a:latin typeface="+mn-lt"/>
                        <a:ea typeface="Calibri"/>
                        <a:cs typeface="Times New Roman"/>
                      </a:endParaRPr>
                    </a:p>
                  </a:txBody>
                  <a:tcPr marL="69048" marR="69048" marT="0" marB="0" anchor="ctr">
                    <a:lnL w="12700" cmpd="sng">
                      <a:solidFill>
                        <a:srgbClr val="FFFFFF"/>
                      </a:solidFill>
                    </a:lnL>
                    <a:lnR w="12700" cmpd="sng">
                      <a:no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a:endParaRPr lang="en-US" sz="800"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rtl="0" fontAlgn="b"/>
                      <a:endParaRPr lang="en-US" sz="800" b="0" i="0" u="none" strike="noStrike" dirty="0">
                        <a:solidFill>
                          <a:srgbClr val="000000"/>
                        </a:solidFill>
                        <a:effectLst/>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8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8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10004"/>
                  </a:ext>
                </a:extLst>
              </a:tr>
              <a:tr h="278678">
                <a:tc rowSpan="2">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algn="l">
                        <a:lnSpc>
                          <a:spcPct val="115000"/>
                        </a:lnSpc>
                        <a:spcBef>
                          <a:spcPts val="0"/>
                        </a:spcBef>
                        <a:spcAft>
                          <a:spcPts val="0"/>
                        </a:spcAft>
                      </a:pPr>
                      <a:r>
                        <a:rPr lang="en-US" sz="1600" b="0" dirty="0">
                          <a:solidFill>
                            <a:schemeClr val="tx1"/>
                          </a:solidFill>
                          <a:effectLst/>
                          <a:latin typeface="Arial" panose="020B0604020202020204" pitchFamily="34" charset="0"/>
                          <a:ea typeface="Calibri"/>
                          <a:cs typeface="Arial" panose="020B0604020202020204" pitchFamily="34" charset="0"/>
                        </a:rPr>
                        <a:t>Low-Income Black Father Presence</a:t>
                      </a:r>
                    </a:p>
                  </a:txBody>
                  <a:tcPr marL="69048" marR="69048" marT="0" marB="0" anchor="ctr">
                    <a:lnL w="12700" cmpd="sng">
                      <a:solidFill>
                        <a:srgbClr val="FFFFFF"/>
                      </a:solidFill>
                    </a:lnL>
                    <a:lnR w="12700" cmpd="sng">
                      <a:noFill/>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r>
                        <a:rPr lang="en-US" sz="1600" dirty="0">
                          <a:latin typeface="Arial" panose="020B0604020202020204" pitchFamily="34" charset="0"/>
                          <a:cs typeface="Arial" panose="020B0604020202020204" pitchFamily="34" charset="0"/>
                        </a:rPr>
                        <a:t>0.0492</a:t>
                      </a:r>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600" b="0" i="0" u="none" strike="noStrike" kern="1200" dirty="0">
                          <a:solidFill>
                            <a:srgbClr val="000000"/>
                          </a:solidFill>
                          <a:effectLst/>
                          <a:latin typeface="Arial" panose="020B0604020202020204" pitchFamily="34" charset="0"/>
                          <a:ea typeface="+mn-ea"/>
                          <a:cs typeface="Arial" panose="020B0604020202020204" pitchFamily="34" charset="0"/>
                        </a:rPr>
                        <a:t>0.0450</a:t>
                      </a:r>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0.0461</a:t>
                      </a:r>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extLst>
                  <a:ext uri="{0D108BD9-81ED-4DB2-BD59-A6C34878D82A}">
                    <a16:rowId xmlns:a16="http://schemas.microsoft.com/office/drawing/2014/main" val="10005"/>
                  </a:ext>
                </a:extLst>
              </a:tr>
              <a:tr h="328210">
                <a:tc vMerge="1">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algn="l">
                        <a:lnSpc>
                          <a:spcPct val="115000"/>
                        </a:lnSpc>
                        <a:spcBef>
                          <a:spcPts val="0"/>
                        </a:spcBef>
                        <a:spcAft>
                          <a:spcPts val="0"/>
                        </a:spcAft>
                      </a:pPr>
                      <a:endParaRPr lang="en-US" sz="1800" b="0" dirty="0">
                        <a:solidFill>
                          <a:schemeClr val="tx1"/>
                        </a:solidFill>
                        <a:effectLst/>
                        <a:latin typeface="+mn-lt"/>
                        <a:ea typeface="Calibri"/>
                        <a:cs typeface="Times New Roman"/>
                      </a:endParaRPr>
                    </a:p>
                  </a:txBody>
                  <a:tcPr marL="69048" marR="69048" marT="0" marB="0" anchor="ctr">
                    <a:lnL w="12700" cmpd="sng">
                      <a:solidFill>
                        <a:srgbClr val="FFFFFF"/>
                      </a:solidFill>
                    </a:lnL>
                    <a:lnR w="12700" cmpd="sng">
                      <a:no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FFFFFF"/>
                    </a:solidFill>
                  </a:tcPr>
                </a:tc>
                <a:tc>
                  <a:txBody>
                    <a:bodyPr/>
                    <a:lstStyle/>
                    <a:p>
                      <a:pPr algn="ctr"/>
                      <a:r>
                        <a:rPr lang="en-US" sz="1600" dirty="0">
                          <a:latin typeface="Arial" panose="020B0604020202020204" pitchFamily="34" charset="0"/>
                          <a:cs typeface="Arial" panose="020B0604020202020204" pitchFamily="34" charset="0"/>
                        </a:rPr>
                        <a:t>(0.0062)</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600" b="0" i="0" u="none" strike="noStrike" kern="1200" dirty="0">
                          <a:solidFill>
                            <a:srgbClr val="000000"/>
                          </a:solidFill>
                          <a:effectLst/>
                          <a:latin typeface="Arial" panose="020B0604020202020204" pitchFamily="34" charset="0"/>
                          <a:ea typeface="Arial"/>
                          <a:cs typeface="Arial" panose="020B0604020202020204" pitchFamily="34" charset="0"/>
                        </a:rPr>
                        <a:t>(0.0068)</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(0.0128)</a:t>
                      </a:r>
                    </a:p>
                  </a:txBody>
                  <a:tcPr marL="9525" marR="9525"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10006"/>
                  </a:ext>
                </a:extLst>
              </a:tr>
              <a:tr h="100576">
                <a:tc>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algn="l">
                        <a:lnSpc>
                          <a:spcPct val="115000"/>
                        </a:lnSpc>
                        <a:spcBef>
                          <a:spcPts val="0"/>
                        </a:spcBef>
                        <a:spcAft>
                          <a:spcPts val="0"/>
                        </a:spcAft>
                      </a:pPr>
                      <a:endParaRPr lang="en-US" sz="300" b="0" dirty="0">
                        <a:solidFill>
                          <a:schemeClr val="tx1"/>
                        </a:solidFill>
                        <a:effectLst/>
                        <a:latin typeface="+mn-lt"/>
                        <a:ea typeface="Calibri"/>
                        <a:cs typeface="Times New Roman"/>
                      </a:endParaRPr>
                    </a:p>
                  </a:txBody>
                  <a:tcPr marL="69048" marR="69048" marT="0" marB="0" anchor="ctr">
                    <a:lnL w="12700" cmpd="sng">
                      <a:solidFill>
                        <a:srgbClr val="FFFFFF"/>
                      </a:solidFill>
                    </a:lnL>
                    <a:lnR w="12700" cmpd="sng">
                      <a:no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3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fontAlgn="ctr"/>
                      <a:endParaRPr lang="en-US" sz="300" b="0" i="0" u="none" strike="noStrike" dirty="0">
                        <a:solidFill>
                          <a:srgbClr val="000000"/>
                        </a:solidFill>
                        <a:effectLst/>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tc>
                  <a:txBody>
                    <a:bodyPr/>
                    <a:lstStyle/>
                    <a:p>
                      <a:pPr algn="ctr"/>
                      <a:endParaRPr lang="en-US" sz="300"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tc>
                  <a:txBody>
                    <a:bodyPr/>
                    <a:lstStyle/>
                    <a:p>
                      <a:pPr algn="ctr"/>
                      <a:endParaRPr lang="en-US" sz="300"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extLst>
                  <a:ext uri="{0D108BD9-81ED-4DB2-BD59-A6C34878D82A}">
                    <a16:rowId xmlns:a16="http://schemas.microsoft.com/office/drawing/2014/main" val="10007"/>
                  </a:ext>
                </a:extLst>
              </a:tr>
              <a:tr h="278678">
                <a:tc rowSpan="2">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indent="0" algn="l" defTabSz="457200" rtl="0" eaLnBrk="1" fontAlgn="auto" latinLnBrk="0" hangingPunct="1">
                        <a:lnSpc>
                          <a:spcPct val="115000"/>
                        </a:lnSpc>
                        <a:spcBef>
                          <a:spcPts val="0"/>
                        </a:spcBef>
                        <a:spcAft>
                          <a:spcPts val="0"/>
                        </a:spcAft>
                        <a:buClrTx/>
                        <a:buSzTx/>
                        <a:buFontTx/>
                        <a:buNone/>
                        <a:tabLst/>
                        <a:defRPr/>
                      </a:pPr>
                      <a:r>
                        <a:rPr lang="en-US" sz="1600" b="0" dirty="0">
                          <a:solidFill>
                            <a:schemeClr val="tx1"/>
                          </a:solidFill>
                          <a:effectLst/>
                          <a:latin typeface="Arial" panose="020B0604020202020204" pitchFamily="34" charset="0"/>
                          <a:ea typeface="Calibri"/>
                          <a:cs typeface="Arial" panose="020B0604020202020204" pitchFamily="34" charset="0"/>
                        </a:rPr>
                        <a:t>Low-Income White Father Presence </a:t>
                      </a:r>
                    </a:p>
                  </a:txBody>
                  <a:tcPr marL="69048" marR="69048" marT="0" marB="0" anchor="ctr">
                    <a:lnL w="12700" cmpd="sng">
                      <a:solidFill>
                        <a:srgbClr val="FFFFFF"/>
                      </a:solidFill>
                    </a:lnL>
                    <a:lnR w="12700" cmpd="sng">
                      <a:noFill/>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6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ctr" defTabSz="457200" rtl="0" eaLnBrk="1" fontAlgn="ctr"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0.0077</a:t>
                      </a: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10008"/>
                  </a:ext>
                </a:extLst>
              </a:tr>
              <a:tr h="328210">
                <a:tc vMerge="1">
                  <a:txBody>
                    <a:bodyPr/>
                    <a:lstStyle/>
                    <a:p>
                      <a:pPr marL="0" marR="0" indent="0" algn="l" defTabSz="457200" rtl="0" eaLnBrk="1" fontAlgn="auto" latinLnBrk="0" hangingPunct="1">
                        <a:lnSpc>
                          <a:spcPct val="115000"/>
                        </a:lnSpc>
                        <a:spcBef>
                          <a:spcPts val="0"/>
                        </a:spcBef>
                        <a:spcAft>
                          <a:spcPts val="0"/>
                        </a:spcAft>
                        <a:buClrTx/>
                        <a:buSzTx/>
                        <a:buFontTx/>
                        <a:buNone/>
                        <a:tabLst/>
                        <a:defRPr/>
                      </a:pPr>
                      <a:endParaRPr lang="en-US" sz="1800" b="0" dirty="0">
                        <a:solidFill>
                          <a:schemeClr val="tx1"/>
                        </a:solidFill>
                        <a:effectLst/>
                        <a:latin typeface="Arial" panose="020B0604020202020204" pitchFamily="34" charset="0"/>
                        <a:ea typeface="Calibri"/>
                        <a:cs typeface="Arial" panose="020B0604020202020204" pitchFamily="34" charset="0"/>
                      </a:endParaRP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FFFFF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6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(0.0076)</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3351557390"/>
                  </a:ext>
                </a:extLst>
              </a:tr>
              <a:tr h="100576">
                <a:tc>
                  <a:txBody>
                    <a:bodyPr/>
                    <a:lstStyle/>
                    <a:p>
                      <a:pPr marL="0" marR="0" indent="0" algn="l" defTabSz="457200" rtl="0" eaLnBrk="1" fontAlgn="auto" latinLnBrk="0" hangingPunct="1">
                        <a:lnSpc>
                          <a:spcPct val="115000"/>
                        </a:lnSpc>
                        <a:spcBef>
                          <a:spcPts val="0"/>
                        </a:spcBef>
                        <a:spcAft>
                          <a:spcPts val="0"/>
                        </a:spcAft>
                        <a:buClrTx/>
                        <a:buSzTx/>
                        <a:buFontTx/>
                        <a:buNone/>
                        <a:tabLst/>
                        <a:defRPr/>
                      </a:pPr>
                      <a:endParaRPr lang="en-US" sz="100" b="0" dirty="0">
                        <a:solidFill>
                          <a:schemeClr val="tx1"/>
                        </a:solidFill>
                        <a:effectLst/>
                        <a:latin typeface="Arial" panose="020B0604020202020204" pitchFamily="34" charset="0"/>
                        <a:ea typeface="Calibri"/>
                        <a:cs typeface="Arial" panose="020B0604020202020204" pitchFamily="34" charset="0"/>
                      </a:endParaRP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fontAlgn="ctr"/>
                      <a:endParaRPr lang="en-US" sz="300" b="0" i="0" u="none" strike="noStrike" dirty="0">
                        <a:solidFill>
                          <a:srgbClr val="000000"/>
                        </a:solidFill>
                        <a:effectLst/>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300"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300"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931547676"/>
                  </a:ext>
                </a:extLst>
              </a:tr>
              <a:tr h="282171">
                <a:tc>
                  <a:txBody>
                    <a:bodyPr/>
                    <a:lstStyle/>
                    <a:p>
                      <a:pPr marL="0" marR="0" indent="0" algn="l" defTabSz="457200" rtl="0" eaLnBrk="1" fontAlgn="auto" latinLnBrk="0" hangingPunct="1">
                        <a:lnSpc>
                          <a:spcPct val="115000"/>
                        </a:lnSpc>
                        <a:spcBef>
                          <a:spcPts val="0"/>
                        </a:spcBef>
                        <a:spcAft>
                          <a:spcPts val="0"/>
                        </a:spcAft>
                        <a:buClrTx/>
                        <a:buSzTx/>
                        <a:buFontTx/>
                        <a:buNone/>
                        <a:tabLst/>
                        <a:defRPr/>
                      </a:pPr>
                      <a:r>
                        <a:rPr lang="en-US" sz="1600" b="0" dirty="0">
                          <a:solidFill>
                            <a:schemeClr val="tx1"/>
                          </a:solidFill>
                          <a:effectLst/>
                          <a:latin typeface="Arial" panose="020B0604020202020204" pitchFamily="34" charset="0"/>
                          <a:ea typeface="Calibri"/>
                          <a:cs typeface="Arial" panose="020B0604020202020204" pitchFamily="34" charset="0"/>
                        </a:rPr>
                        <a:t>Low-Income Black Father</a:t>
                      </a:r>
                      <a:endParaRPr lang="en-US" sz="1600" b="0" baseline="0" dirty="0">
                        <a:solidFill>
                          <a:schemeClr val="tx1"/>
                        </a:solidFill>
                        <a:effectLst/>
                        <a:latin typeface="Arial" panose="020B0604020202020204" pitchFamily="34" charset="0"/>
                        <a:ea typeface="Calibri"/>
                        <a:cs typeface="Arial" panose="020B0604020202020204" pitchFamily="34" charset="0"/>
                      </a:endParaRP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6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0.0387</a:t>
                      </a: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2106454737"/>
                  </a:ext>
                </a:extLst>
              </a:tr>
              <a:tr h="331899">
                <a:tc>
                  <a:txBody>
                    <a:bodyPr/>
                    <a:lstStyle/>
                    <a:p>
                      <a:pPr marL="0" marR="0" indent="0" algn="l" defTabSz="457200" rtl="0" eaLnBrk="1" fontAlgn="auto" latinLnBrk="0" hangingPunct="1">
                        <a:lnSpc>
                          <a:spcPct val="115000"/>
                        </a:lnSpc>
                        <a:spcBef>
                          <a:spcPts val="0"/>
                        </a:spcBef>
                        <a:spcAft>
                          <a:spcPts val="0"/>
                        </a:spcAft>
                        <a:buClrTx/>
                        <a:buSzTx/>
                        <a:buFontTx/>
                        <a:buNone/>
                        <a:tabLst/>
                        <a:defRPr/>
                      </a:pPr>
                      <a:r>
                        <a:rPr lang="en-US" sz="1600" b="0" dirty="0" smtClean="0">
                          <a:solidFill>
                            <a:schemeClr val="tx1"/>
                          </a:solidFill>
                          <a:effectLst/>
                          <a:latin typeface="Arial" panose="020B0604020202020204" pitchFamily="34" charset="0"/>
                          <a:ea typeface="Calibri"/>
                          <a:cs typeface="Arial" panose="020B0604020202020204" pitchFamily="34" charset="0"/>
                        </a:rPr>
                        <a:t>Presence</a:t>
                      </a:r>
                      <a:endParaRPr lang="en-US" sz="1600" b="0" dirty="0">
                        <a:solidFill>
                          <a:schemeClr val="tx1"/>
                        </a:solidFill>
                        <a:effectLst/>
                        <a:latin typeface="Arial" panose="020B0604020202020204" pitchFamily="34" charset="0"/>
                        <a:ea typeface="Calibri"/>
                        <a:cs typeface="Arial" panose="020B0604020202020204" pitchFamily="34" charset="0"/>
                      </a:endParaRP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6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(0.0043)</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1660809750"/>
                  </a:ext>
                </a:extLst>
              </a:tr>
              <a:tr h="100617">
                <a:tc>
                  <a:txBody>
                    <a:bodyPr/>
                    <a:lstStyle/>
                    <a:p>
                      <a:pPr marL="0" marR="0" indent="0" algn="l" defTabSz="457200" rtl="0" eaLnBrk="1" fontAlgn="auto" latinLnBrk="0" hangingPunct="1">
                        <a:lnSpc>
                          <a:spcPct val="115000"/>
                        </a:lnSpc>
                        <a:spcBef>
                          <a:spcPts val="0"/>
                        </a:spcBef>
                        <a:spcAft>
                          <a:spcPts val="0"/>
                        </a:spcAft>
                        <a:buClrTx/>
                        <a:buSzTx/>
                        <a:buFontTx/>
                        <a:buNone/>
                        <a:tabLst/>
                        <a:defRPr/>
                      </a:pPr>
                      <a:endParaRPr lang="en-US" sz="100" b="0" dirty="0">
                        <a:solidFill>
                          <a:schemeClr val="tx1"/>
                        </a:solidFill>
                        <a:effectLst/>
                        <a:latin typeface="Arial" panose="020B0604020202020204" pitchFamily="34" charset="0"/>
                        <a:ea typeface="Calibri"/>
                        <a:cs typeface="Arial" panose="020B0604020202020204" pitchFamily="34" charset="0"/>
                      </a:endParaRP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endParaRPr lang="en-US" sz="1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3636059634"/>
                  </a:ext>
                </a:extLst>
              </a:tr>
              <a:tr h="280507">
                <a:tc>
                  <a:txBody>
                    <a:bodyPr/>
                    <a:lstStyle/>
                    <a:p>
                      <a:pPr marL="0" marR="0" indent="0" algn="l" defTabSz="457200" rtl="0" eaLnBrk="1" fontAlgn="auto" latinLnBrk="0" hangingPunct="1">
                        <a:lnSpc>
                          <a:spcPct val="115000"/>
                        </a:lnSpc>
                        <a:spcBef>
                          <a:spcPts val="0"/>
                        </a:spcBef>
                        <a:spcAft>
                          <a:spcPts val="0"/>
                        </a:spcAft>
                        <a:buClrTx/>
                        <a:buSzTx/>
                        <a:buFontTx/>
                        <a:buNone/>
                        <a:tabLst/>
                        <a:defRPr/>
                      </a:pPr>
                      <a:r>
                        <a:rPr lang="en-US" sz="1600" b="0" dirty="0">
                          <a:solidFill>
                            <a:schemeClr val="tx1"/>
                          </a:solidFill>
                          <a:effectLst/>
                          <a:latin typeface="Arial" panose="020B0604020202020204" pitchFamily="34" charset="0"/>
                          <a:ea typeface="Calibri"/>
                          <a:cs typeface="Arial" panose="020B0604020202020204" pitchFamily="34" charset="0"/>
                        </a:rPr>
                        <a:t>Low-Income Black Male</a:t>
                      </a: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6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-0.0011</a:t>
                      </a: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2238020726"/>
                  </a:ext>
                </a:extLst>
              </a:tr>
              <a:tr h="299334">
                <a:tc>
                  <a:txBody>
                    <a:bodyPr/>
                    <a:lstStyle/>
                    <a:p>
                      <a:pPr marL="0" marR="0" indent="0" algn="l" defTabSz="457200" rtl="0" eaLnBrk="1" fontAlgn="auto" latinLnBrk="0" hangingPunct="1">
                        <a:lnSpc>
                          <a:spcPct val="115000"/>
                        </a:lnSpc>
                        <a:spcBef>
                          <a:spcPts val="0"/>
                        </a:spcBef>
                        <a:spcAft>
                          <a:spcPts val="0"/>
                        </a:spcAft>
                        <a:buClrTx/>
                        <a:buSzTx/>
                        <a:buFontTx/>
                        <a:buNone/>
                        <a:tabLst/>
                        <a:defRPr/>
                      </a:pPr>
                      <a:r>
                        <a:rPr lang="en-US" sz="1600" b="0" dirty="0" smtClean="0">
                          <a:solidFill>
                            <a:schemeClr val="tx1"/>
                          </a:solidFill>
                          <a:effectLst/>
                          <a:latin typeface="Arial" panose="020B0604020202020204" pitchFamily="34" charset="0"/>
                          <a:ea typeface="Calibri"/>
                          <a:cs typeface="Arial" panose="020B0604020202020204" pitchFamily="34" charset="0"/>
                        </a:rPr>
                        <a:t>Adults Per </a:t>
                      </a:r>
                      <a:r>
                        <a:rPr lang="en-US" sz="1600" b="0" dirty="0">
                          <a:solidFill>
                            <a:schemeClr val="tx1"/>
                          </a:solidFill>
                          <a:effectLst/>
                          <a:latin typeface="Arial" panose="020B0604020202020204" pitchFamily="34" charset="0"/>
                          <a:ea typeface="Calibri"/>
                          <a:cs typeface="Arial" panose="020B0604020202020204" pitchFamily="34" charset="0"/>
                        </a:rPr>
                        <a:t>Child</a:t>
                      </a: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6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(0.0011)</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1092083651"/>
                  </a:ext>
                </a:extLst>
              </a:tr>
              <a:tr h="116243">
                <a:tc>
                  <a:txBody>
                    <a:bodyPr/>
                    <a:lstStyle/>
                    <a:p>
                      <a:pPr marL="0" marR="0" algn="l">
                        <a:lnSpc>
                          <a:spcPct val="115000"/>
                        </a:lnSpc>
                        <a:spcBef>
                          <a:spcPts val="0"/>
                        </a:spcBef>
                        <a:spcAft>
                          <a:spcPts val="0"/>
                        </a:spcAft>
                      </a:pPr>
                      <a:endParaRPr lang="en-US" sz="300" b="0" dirty="0">
                        <a:solidFill>
                          <a:schemeClr val="tx1"/>
                        </a:solidFill>
                        <a:effectLst/>
                        <a:latin typeface="Arial" panose="020B0604020202020204" pitchFamily="34" charset="0"/>
                        <a:ea typeface="Calibri"/>
                        <a:cs typeface="Arial" panose="020B0604020202020204" pitchFamily="34" charset="0"/>
                      </a:endParaRP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US" sz="700"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fontAlgn="ctr"/>
                      <a:endParaRPr lang="en-US" sz="700" b="0" i="0" u="none" strike="noStrike" dirty="0">
                        <a:solidFill>
                          <a:srgbClr val="000000"/>
                        </a:solidFill>
                        <a:effectLst/>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700"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7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652422193"/>
                  </a:ext>
                </a:extLst>
              </a:tr>
              <a:tr h="299334">
                <a:tc>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algn="l">
                        <a:lnSpc>
                          <a:spcPct val="115000"/>
                        </a:lnSpc>
                        <a:spcBef>
                          <a:spcPts val="0"/>
                        </a:spcBef>
                        <a:spcAft>
                          <a:spcPts val="0"/>
                        </a:spcAft>
                      </a:pPr>
                      <a:r>
                        <a:rPr lang="en-US" sz="1600" b="0" dirty="0">
                          <a:solidFill>
                            <a:schemeClr val="tx1"/>
                          </a:solidFill>
                          <a:effectLst/>
                          <a:latin typeface="Arial" panose="020B0604020202020204" pitchFamily="34" charset="0"/>
                          <a:ea typeface="Calibri"/>
                          <a:cs typeface="Arial" panose="020B0604020202020204" pitchFamily="34" charset="0"/>
                        </a:rPr>
                        <a:t>Low-Poverty Tracts</a:t>
                      </a: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a:r>
                        <a:rPr lang="en-US" sz="1600" dirty="0">
                          <a:latin typeface="Arial" panose="020B0604020202020204" pitchFamily="34" charset="0"/>
                          <a:cs typeface="Arial" panose="020B0604020202020204" pitchFamily="34" charset="0"/>
                        </a:rPr>
                        <a:t>X</a:t>
                      </a: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fontAlgn="ctr"/>
                      <a:r>
                        <a:rPr lang="en-US" sz="1600" b="0" i="0" u="none" strike="noStrike" dirty="0">
                          <a:solidFill>
                            <a:srgbClr val="000000"/>
                          </a:solidFill>
                          <a:effectLst/>
                          <a:latin typeface="Arial" panose="020B0604020202020204" pitchFamily="34" charset="0"/>
                          <a:cs typeface="Arial" panose="020B0604020202020204" pitchFamily="34" charset="0"/>
                        </a:rPr>
                        <a:t>X</a:t>
                      </a: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latin typeface="Arial" panose="020B0604020202020204" pitchFamily="34" charset="0"/>
                          <a:cs typeface="Arial" panose="020B0604020202020204" pitchFamily="34" charset="0"/>
                        </a:rPr>
                        <a:t>X</a:t>
                      </a: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10009"/>
                  </a:ext>
                </a:extLst>
              </a:tr>
              <a:tr h="167695">
                <a:tc gridSpan="3">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indent="0" algn="ctr" defTabSz="457200" rtl="0" eaLnBrk="1" fontAlgn="b" latinLnBrk="0" hangingPunct="1">
                        <a:lnSpc>
                          <a:spcPct val="100000"/>
                        </a:lnSpc>
                        <a:spcBef>
                          <a:spcPts val="0"/>
                        </a:spcBef>
                        <a:spcAft>
                          <a:spcPts val="0"/>
                        </a:spcAft>
                        <a:buClrTx/>
                        <a:buSzTx/>
                        <a:buFontTx/>
                        <a:buNone/>
                        <a:tabLst/>
                        <a:defRPr/>
                      </a:pPr>
                      <a:endParaRPr lang="en-US" sz="1100" b="0" kern="1200" dirty="0">
                        <a:solidFill>
                          <a:schemeClr val="tx1"/>
                        </a:solidFill>
                        <a:effectLst/>
                        <a:latin typeface="+mn-lt"/>
                        <a:ea typeface="Calibri"/>
                        <a:cs typeface="Times New Roman"/>
                      </a:endParaRPr>
                    </a:p>
                  </a:txBody>
                  <a:tcPr marL="69048" marR="69048" marT="0"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pPr marL="0" marR="0" algn="ctr" fontAlgn="b">
                        <a:lnSpc>
                          <a:spcPct val="115000"/>
                        </a:lnSpc>
                        <a:spcBef>
                          <a:spcPts val="0"/>
                        </a:spcBef>
                        <a:spcAft>
                          <a:spcPts val="0"/>
                        </a:spcAft>
                      </a:pPr>
                      <a:endParaRPr lang="en-US" sz="1800" b="0" dirty="0">
                        <a:solidFill>
                          <a:schemeClr val="tx1"/>
                        </a:solidFill>
                        <a:effectLst/>
                        <a:latin typeface="+mj-lt"/>
                        <a:ea typeface="Calibri"/>
                        <a:cs typeface="Times New Roman"/>
                      </a:endParaRPr>
                    </a:p>
                  </a:txBody>
                  <a:tcPr marL="51786" marR="51786" marT="0" marB="0" anchor="ctr">
                    <a:lnT w="12700" cmpd="sng">
                      <a:noFill/>
                    </a:lnT>
                    <a:lnB w="38100" cap="flat" cmpd="sng" algn="ctr">
                      <a:solidFill>
                        <a:schemeClr val="tx1"/>
                      </a:solidFill>
                      <a:prstDash val="solid"/>
                      <a:round/>
                      <a:headEnd type="none" w="med" len="med"/>
                      <a:tailEnd type="none" w="med" len="med"/>
                    </a:lnB>
                  </a:tcPr>
                </a:tc>
                <a:tc hMerge="1">
                  <a:txBody>
                    <a:bodyPr/>
                    <a:lstStyle/>
                    <a:p>
                      <a:pPr algn="ctr" fontAlgn="b"/>
                      <a:endParaRPr lang="en-US" sz="1800" b="0" i="0" u="none" strike="noStrike" kern="1200" dirty="0">
                        <a:solidFill>
                          <a:srgbClr val="000000"/>
                        </a:solidFill>
                        <a:effectLst/>
                        <a:latin typeface="+mj-lt"/>
                        <a:ea typeface="+mn-ea"/>
                        <a:cs typeface="+mn-cs"/>
                      </a:endParaRPr>
                    </a:p>
                  </a:txBody>
                  <a:tcPr marL="9525" marR="9525" marT="9525" marB="0" anchor="ctr">
                    <a:lnT w="12700" cmpd="sng">
                      <a:noFill/>
                    </a:lnT>
                    <a:lnB w="38100" cap="flat" cmpd="sng" algn="ctr">
                      <a:solidFill>
                        <a:schemeClr val="tx1"/>
                      </a:solidFill>
                      <a:prstDash val="solid"/>
                      <a:round/>
                      <a:headEnd type="none" w="med" len="med"/>
                      <a:tailEnd type="none" w="med" len="med"/>
                    </a:lnB>
                  </a:tcP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endParaRPr lang="en-US" sz="1100" b="0" kern="1200" dirty="0">
                        <a:solidFill>
                          <a:schemeClr val="tx1"/>
                        </a:solidFill>
                        <a:effectLst/>
                        <a:latin typeface="+mn-lt"/>
                        <a:ea typeface="Calibri"/>
                        <a:cs typeface="Times New Roman"/>
                      </a:endParaRPr>
                    </a:p>
                  </a:txBody>
                  <a:tcPr marL="69048" marR="69048"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noFill/>
                    </a:lnT>
                    <a:lnB w="381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endParaRPr lang="en-US" sz="1100" b="0" kern="1200" dirty="0">
                        <a:solidFill>
                          <a:schemeClr val="tx1"/>
                        </a:solidFill>
                        <a:effectLst/>
                        <a:latin typeface="+mn-lt"/>
                        <a:ea typeface="Calibri"/>
                        <a:cs typeface="Times New Roman"/>
                      </a:endParaRPr>
                    </a:p>
                  </a:txBody>
                  <a:tcPr marL="69048" marR="69048"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noFill/>
                    </a:lnT>
                    <a:lnB w="381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12"/>
                  </a:ext>
                </a:extLst>
              </a:tr>
              <a:tr h="905182">
                <a:tc gridSpan="5">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indent="0" algn="l" defTabSz="457200" rtl="0" eaLnBrk="1" fontAlgn="b" latinLnBrk="0" hangingPunct="1">
                        <a:lnSpc>
                          <a:spcPct val="100000"/>
                        </a:lnSpc>
                        <a:spcBef>
                          <a:spcPts val="0"/>
                        </a:spcBef>
                        <a:spcAft>
                          <a:spcPts val="0"/>
                        </a:spcAft>
                        <a:buClrTx/>
                        <a:buSzTx/>
                        <a:buFontTx/>
                        <a:buNone/>
                        <a:tabLst/>
                        <a:defRPr/>
                      </a:pPr>
                      <a:endParaRPr lang="en-US" sz="900" b="0" i="1" kern="1200" dirty="0">
                        <a:solidFill>
                          <a:schemeClr val="tx1"/>
                        </a:solidFill>
                        <a:effectLst/>
                        <a:latin typeface="+mn-lt"/>
                        <a:ea typeface="Calibri"/>
                        <a:cs typeface="Times New Roman"/>
                      </a:endParaRPr>
                    </a:p>
                    <a:p>
                      <a:pPr marL="0" marR="0" indent="0" algn="l" defTabSz="457200" rtl="0" eaLnBrk="1" fontAlgn="b" latinLnBrk="0" hangingPunct="1">
                        <a:lnSpc>
                          <a:spcPct val="100000"/>
                        </a:lnSpc>
                        <a:spcBef>
                          <a:spcPts val="0"/>
                        </a:spcBef>
                        <a:spcAft>
                          <a:spcPts val="0"/>
                        </a:spcAft>
                        <a:buClrTx/>
                        <a:buSzTx/>
                        <a:buFontTx/>
                        <a:buNone/>
                        <a:tabLst/>
                        <a:defRPr/>
                      </a:pPr>
                      <a:r>
                        <a:rPr lang="en-US" sz="1500" b="0" i="0" kern="1200" dirty="0">
                          <a:solidFill>
                            <a:schemeClr val="tx1"/>
                          </a:solidFill>
                          <a:effectLst/>
                          <a:latin typeface="+mn-lt"/>
                          <a:ea typeface="Calibri"/>
                          <a:cs typeface="Times New Roman"/>
                        </a:rPr>
                        <a:t>Results from </a:t>
                      </a:r>
                      <a:r>
                        <a:rPr lang="en-US" sz="1500" b="0" i="0" kern="1200" baseline="0" dirty="0">
                          <a:solidFill>
                            <a:schemeClr val="tx1"/>
                          </a:solidFill>
                          <a:effectLst/>
                          <a:latin typeface="+mn-lt"/>
                          <a:ea typeface="Calibri"/>
                          <a:cs typeface="Times New Roman"/>
                        </a:rPr>
                        <a:t>OLS </a:t>
                      </a:r>
                      <a:r>
                        <a:rPr lang="en-US" sz="1500" b="0" i="0" kern="1200" baseline="0" dirty="0" smtClean="0">
                          <a:solidFill>
                            <a:schemeClr val="tx1"/>
                          </a:solidFill>
                          <a:effectLst/>
                          <a:latin typeface="+mn-lt"/>
                          <a:ea typeface="Calibri"/>
                          <a:cs typeface="Times New Roman"/>
                        </a:rPr>
                        <a:t>regressions at the tract level. Standard </a:t>
                      </a:r>
                      <a:r>
                        <a:rPr lang="en-US" sz="1500" b="0" i="0" kern="1200" baseline="0" dirty="0">
                          <a:solidFill>
                            <a:schemeClr val="tx1"/>
                          </a:solidFill>
                          <a:effectLst/>
                          <a:latin typeface="+mn-lt"/>
                          <a:ea typeface="Calibri"/>
                          <a:cs typeface="Times New Roman"/>
                        </a:rPr>
                        <a:t>errors in parentheses</a:t>
                      </a:r>
                      <a:r>
                        <a:rPr lang="en-US" sz="1500" b="0" i="1" kern="1200" baseline="0" dirty="0">
                          <a:solidFill>
                            <a:schemeClr val="tx1"/>
                          </a:solidFill>
                          <a:effectLst/>
                          <a:latin typeface="+mn-lt"/>
                          <a:ea typeface="Calibri"/>
                          <a:cs typeface="Times New Roman"/>
                        </a:rPr>
                        <a:t>. </a:t>
                      </a:r>
                      <a:endParaRPr lang="en-US" sz="1500" b="0" i="0" kern="1200" dirty="0">
                        <a:solidFill>
                          <a:schemeClr val="tx1"/>
                        </a:solidFill>
                        <a:effectLst/>
                        <a:latin typeface="+mn-lt"/>
                        <a:ea typeface="Calibri"/>
                        <a:cs typeface="Times New Roman"/>
                      </a:endParaRPr>
                    </a:p>
                  </a:txBody>
                  <a:tcPr marL="69048" marR="69048" marT="0" marB="0">
                    <a:lnL w="12700" cmpd="sng">
                      <a:solidFill>
                        <a:srgbClr val="FFFFFF"/>
                      </a:solidFill>
                    </a:lnL>
                    <a:lnR w="12700" cap="flat" cmpd="sng" algn="ctr">
                      <a:solidFill>
                        <a:srgbClr val="FFFFFF"/>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lang="en-US"/>
                    </a:p>
                  </a:txBody>
                  <a:tcPr/>
                </a:tc>
                <a:tc hMerge="1">
                  <a:txBody>
                    <a:bodyPr/>
                    <a:lstStyle/>
                    <a:p>
                      <a:endParaRPr lang="en-US"/>
                    </a:p>
                  </a:txBody>
                  <a:tcPr/>
                </a:tc>
                <a:tc hMerge="1">
                  <a:txBody>
                    <a:bodyPr/>
                    <a:lstStyle/>
                    <a:p>
                      <a:pPr marL="0" marR="0" indent="0" algn="l" defTabSz="457200" rtl="0" eaLnBrk="1" fontAlgn="b" latinLnBrk="0" hangingPunct="1">
                        <a:lnSpc>
                          <a:spcPct val="100000"/>
                        </a:lnSpc>
                        <a:spcBef>
                          <a:spcPts val="0"/>
                        </a:spcBef>
                        <a:spcAft>
                          <a:spcPts val="0"/>
                        </a:spcAft>
                        <a:buClrTx/>
                        <a:buSzTx/>
                        <a:buFontTx/>
                        <a:buNone/>
                        <a:tabLst/>
                        <a:defRPr/>
                      </a:pPr>
                      <a:endParaRPr lang="en-US" sz="1800" b="0" i="1" kern="1200" dirty="0">
                        <a:solidFill>
                          <a:schemeClr val="tx1"/>
                        </a:solidFill>
                        <a:effectLst/>
                        <a:latin typeface="+mn-lt"/>
                        <a:ea typeface="Calibri"/>
                        <a:cs typeface="Times New Roman"/>
                      </a:endParaRPr>
                    </a:p>
                  </a:txBody>
                  <a:tcPr marL="69048" marR="69048" marT="0" marB="0" anchor="ctr">
                    <a:lnL w="12700" cmpd="sng">
                      <a:solidFill>
                        <a:srgbClr val="FFFFFF"/>
                      </a:solidFill>
                    </a:lnL>
                    <a:lnR w="12700" cap="flat" cmpd="sng" algn="ctr">
                      <a:solidFill>
                        <a:srgbClr val="FFFFFF"/>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pPr marL="0" marR="0" indent="0" algn="l" defTabSz="457200" rtl="0" eaLnBrk="1" fontAlgn="b" latinLnBrk="0" hangingPunct="1">
                        <a:lnSpc>
                          <a:spcPct val="100000"/>
                        </a:lnSpc>
                        <a:spcBef>
                          <a:spcPts val="0"/>
                        </a:spcBef>
                        <a:spcAft>
                          <a:spcPts val="0"/>
                        </a:spcAft>
                        <a:buClrTx/>
                        <a:buSzTx/>
                        <a:buFontTx/>
                        <a:buNone/>
                        <a:tabLst/>
                        <a:defRPr/>
                      </a:pPr>
                      <a:endParaRPr lang="en-US" sz="1800" b="0" i="1" kern="1200" dirty="0">
                        <a:solidFill>
                          <a:schemeClr val="tx1"/>
                        </a:solidFill>
                        <a:effectLst/>
                        <a:latin typeface="+mn-lt"/>
                        <a:ea typeface="Calibri"/>
                        <a:cs typeface="Times New Roman"/>
                      </a:endParaRPr>
                    </a:p>
                  </a:txBody>
                  <a:tcPr marL="69048" marR="69048" marT="0" marB="0" anchor="ctr">
                    <a:lnL w="12700" cmpd="sng">
                      <a:solidFill>
                        <a:srgbClr val="FFFFFF"/>
                      </a:solidFill>
                    </a:lnL>
                    <a:lnR w="12700" cap="flat" cmpd="sng" algn="ctr">
                      <a:solidFill>
                        <a:srgbClr val="FFFFFF"/>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13"/>
                  </a:ext>
                </a:extLst>
              </a:tr>
            </a:tbl>
          </a:graphicData>
        </a:graphic>
      </p:graphicFrame>
      <p:sp>
        <p:nvSpPr>
          <p:cNvPr id="4" name="TextBox 92"/>
          <p:cNvSpPr txBox="1"/>
          <p:nvPr/>
        </p:nvSpPr>
        <p:spPr>
          <a:xfrm>
            <a:off x="0" y="87869"/>
            <a:ext cx="12192000" cy="677107"/>
          </a:xfrm>
          <a:prstGeom prst="rect">
            <a:avLst/>
          </a:prstGeom>
          <a:noFill/>
        </p:spPr>
        <p:txBody>
          <a:bodyPr wrap="square" lIns="91382" tIns="45718" rIns="91382" bIns="45718" rtlCol="0">
            <a:spAutoFit/>
          </a:bodyPr>
          <a:lstStyle/>
          <a:p>
            <a:pPr algn="ctr" defTabSz="913742">
              <a:defRPr/>
            </a:pPr>
            <a:r>
              <a:rPr lang="en-US" sz="1900" b="1" kern="0" dirty="0">
                <a:solidFill>
                  <a:srgbClr val="1E2D53"/>
                </a:solidFill>
                <a:latin typeface="Arial"/>
                <a:cs typeface="Arial"/>
              </a:rPr>
              <a:t>Association Between Father Presence and Black Boys' Outcomes: Regression Estimates</a:t>
            </a:r>
          </a:p>
          <a:p>
            <a:pPr algn="ctr" defTabSz="913742">
              <a:defRPr/>
            </a:pPr>
            <a:r>
              <a:rPr lang="en-US" sz="1900" kern="0" dirty="0">
                <a:solidFill>
                  <a:srgbClr val="1E2D53"/>
                </a:solidFill>
                <a:latin typeface="Arial"/>
                <a:cs typeface="Arial"/>
              </a:rPr>
              <a:t>Dependent Variable: Mean Rank of Black Boys with Parents at 25</a:t>
            </a:r>
            <a:r>
              <a:rPr lang="en-US" sz="1900" kern="0" baseline="30000" dirty="0">
                <a:solidFill>
                  <a:srgbClr val="1E2D53"/>
                </a:solidFill>
                <a:latin typeface="Arial"/>
                <a:cs typeface="Arial"/>
              </a:rPr>
              <a:t>th</a:t>
            </a:r>
            <a:r>
              <a:rPr lang="en-US" sz="1900" kern="0" dirty="0">
                <a:solidFill>
                  <a:srgbClr val="1E2D53"/>
                </a:solidFill>
                <a:latin typeface="Arial"/>
                <a:cs typeface="Arial"/>
              </a:rPr>
              <a:t> Percentile in Tract</a:t>
            </a:r>
          </a:p>
        </p:txBody>
      </p:sp>
    </p:spTree>
    <p:extLst>
      <p:ext uri="{BB962C8B-B14F-4D97-AF65-F5344CB8AC3E}">
        <p14:creationId xmlns:p14="http://schemas.microsoft.com/office/powerpoint/2010/main" val="445857773"/>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24000" y="1295400"/>
            <a:ext cx="9144000" cy="5181600"/>
          </a:xfrm>
        </p:spPr>
        <p:txBody>
          <a:bodyPr>
            <a:normAutofit/>
          </a:bodyPr>
          <a:lstStyle/>
          <a:p>
            <a:r>
              <a:rPr lang="en-US" sz="2000" dirty="0">
                <a:solidFill>
                  <a:srgbClr val="000000"/>
                </a:solidFill>
                <a:latin typeface="Arial" panose="020B0604020202020204" pitchFamily="34" charset="0"/>
                <a:cs typeface="Arial" panose="020B0604020202020204" pitchFamily="34" charset="0"/>
              </a:rPr>
              <a:t>Greater presence of </a:t>
            </a:r>
            <a:r>
              <a:rPr lang="en-US" sz="2000" i="1" dirty="0">
                <a:solidFill>
                  <a:srgbClr val="000000"/>
                </a:solidFill>
                <a:latin typeface="Arial" panose="020B0604020202020204" pitchFamily="34" charset="0"/>
                <a:cs typeface="Arial" panose="020B0604020202020204" pitchFamily="34" charset="0"/>
              </a:rPr>
              <a:t>white</a:t>
            </a:r>
            <a:r>
              <a:rPr lang="en-US" sz="2000" dirty="0">
                <a:solidFill>
                  <a:srgbClr val="000000"/>
                </a:solidFill>
                <a:latin typeface="Arial" panose="020B0604020202020204" pitchFamily="34" charset="0"/>
                <a:cs typeface="Arial" panose="020B0604020202020204" pitchFamily="34" charset="0"/>
              </a:rPr>
              <a:t> fathers in tract is predictive of white boys’ outcomes</a:t>
            </a:r>
          </a:p>
          <a:p>
            <a:endParaRPr lang="en-US" sz="2000" dirty="0">
              <a:solidFill>
                <a:srgbClr val="000000"/>
              </a:solidFill>
              <a:latin typeface="Arial" panose="020B0604020202020204" pitchFamily="34" charset="0"/>
              <a:cs typeface="Arial" panose="020B0604020202020204" pitchFamily="34" charset="0"/>
            </a:endParaRPr>
          </a:p>
          <a:p>
            <a:pPr lvl="1"/>
            <a:r>
              <a:rPr lang="en-US" sz="2000" dirty="0">
                <a:solidFill>
                  <a:srgbClr val="000000"/>
                </a:solidFill>
                <a:latin typeface="Arial" panose="020B0604020202020204" pitchFamily="34" charset="0"/>
                <a:cs typeface="Arial" panose="020B0604020202020204" pitchFamily="34" charset="0"/>
              </a:rPr>
              <a:t>Phenomenon is not unique to black boys; but rates of father presence are much lower for black boys</a:t>
            </a:r>
          </a:p>
          <a:p>
            <a:pPr lvl="1"/>
            <a:endParaRPr lang="en-US" sz="2000" dirty="0">
              <a:solidFill>
                <a:srgbClr val="000000"/>
              </a:solidFill>
              <a:latin typeface="Arial" panose="020B0604020202020204" pitchFamily="34" charset="0"/>
              <a:cs typeface="Arial" panose="020B0604020202020204" pitchFamily="34" charset="0"/>
            </a:endParaRPr>
          </a:p>
          <a:p>
            <a:pPr lvl="1"/>
            <a:endParaRPr lang="en-US" sz="2000" dirty="0">
              <a:solidFill>
                <a:srgbClr val="000000"/>
              </a:solidFill>
              <a:latin typeface="Arial" panose="020B0604020202020204" pitchFamily="34" charset="0"/>
              <a:cs typeface="Arial" panose="020B0604020202020204" pitchFamily="34" charset="0"/>
            </a:endParaRPr>
          </a:p>
          <a:p>
            <a:pPr lvl="0">
              <a:buClr>
                <a:srgbClr val="1F497D"/>
              </a:buClr>
            </a:pPr>
            <a:r>
              <a:rPr lang="en-US" sz="2000" dirty="0">
                <a:solidFill>
                  <a:srgbClr val="000000"/>
                </a:solidFill>
                <a:latin typeface="Arial" panose="020B0604020202020204" pitchFamily="34" charset="0"/>
                <a:cs typeface="Arial" panose="020B0604020202020204" pitchFamily="34" charset="0"/>
              </a:rPr>
              <a:t>Black father presence in </a:t>
            </a:r>
            <a:r>
              <a:rPr lang="en-US" sz="2000" i="1" dirty="0">
                <a:solidFill>
                  <a:srgbClr val="000000"/>
                </a:solidFill>
                <a:latin typeface="Arial" panose="020B0604020202020204" pitchFamily="34" charset="0"/>
                <a:cs typeface="Arial" panose="020B0604020202020204" pitchFamily="34" charset="0"/>
              </a:rPr>
              <a:t>childhood </a:t>
            </a:r>
            <a:r>
              <a:rPr lang="en-US" sz="2000" dirty="0">
                <a:solidFill>
                  <a:srgbClr val="000000"/>
                </a:solidFill>
                <a:latin typeface="Arial" panose="020B0604020202020204" pitchFamily="34" charset="0"/>
                <a:cs typeface="Arial" panose="020B0604020202020204" pitchFamily="34" charset="0"/>
              </a:rPr>
              <a:t>neighborhood is predictive even conditional on tract in which child lives as an adult</a:t>
            </a:r>
          </a:p>
          <a:p>
            <a:pPr lvl="0">
              <a:buClr>
                <a:srgbClr val="1F497D"/>
              </a:buClr>
            </a:pPr>
            <a:endParaRPr lang="en-US" sz="2000" dirty="0">
              <a:solidFill>
                <a:srgbClr val="000000"/>
              </a:solidFill>
              <a:latin typeface="Arial" panose="020B0604020202020204" pitchFamily="34" charset="0"/>
              <a:cs typeface="Arial" panose="020B0604020202020204" pitchFamily="34" charset="0"/>
            </a:endParaRPr>
          </a:p>
          <a:p>
            <a:pPr lvl="1">
              <a:buClr>
                <a:srgbClr val="1F497D"/>
              </a:buClr>
            </a:pPr>
            <a:r>
              <a:rPr lang="en-US" sz="2000" dirty="0">
                <a:solidFill>
                  <a:srgbClr val="000000"/>
                </a:solidFill>
                <a:latin typeface="Arial" panose="020B0604020202020204" pitchFamily="34" charset="0"/>
                <a:cs typeface="Arial" panose="020B0604020202020204" pitchFamily="34" charset="0"/>
              </a:rPr>
              <a:t>Not a mechanical consequence of black boys and their fathers being subject to the same set of environmental factors (e.g., policing)</a:t>
            </a:r>
          </a:p>
          <a:p>
            <a:pPr lvl="1">
              <a:buClr>
                <a:srgbClr val="1F497D"/>
              </a:buClr>
            </a:pPr>
            <a:endParaRPr lang="en-US" sz="2000" dirty="0">
              <a:solidFill>
                <a:srgbClr val="000000"/>
              </a:solidFill>
              <a:latin typeface="Arial" panose="020B0604020202020204" pitchFamily="34" charset="0"/>
              <a:cs typeface="Arial" panose="020B0604020202020204" pitchFamily="34" charset="0"/>
            </a:endParaRPr>
          </a:p>
          <a:p>
            <a:pPr lvl="1">
              <a:buClr>
                <a:srgbClr val="1F497D"/>
              </a:buClr>
            </a:pPr>
            <a:endParaRPr lang="en-US" sz="2000" dirty="0">
              <a:solidFill>
                <a:srgbClr val="000000"/>
              </a:solidFill>
              <a:latin typeface="Arial" panose="020B0604020202020204" pitchFamily="34" charset="0"/>
              <a:cs typeface="Arial" panose="020B0604020202020204" pitchFamily="34" charset="0"/>
            </a:endParaRPr>
          </a:p>
        </p:txBody>
      </p:sp>
      <p:sp>
        <p:nvSpPr>
          <p:cNvPr id="9" name="Title 1"/>
          <p:cNvSpPr txBox="1">
            <a:spLocks/>
          </p:cNvSpPr>
          <p:nvPr/>
        </p:nvSpPr>
        <p:spPr>
          <a:xfrm>
            <a:off x="1524000" y="90713"/>
            <a:ext cx="9144000" cy="1020763"/>
          </a:xfrm>
          <a:prstGeom prst="rect">
            <a:avLst/>
          </a:prstGeom>
        </p:spPr>
        <p:txBody>
          <a:bodyPr vert="horz" lIns="91344" tIns="45718" rIns="91344" bIns="45718"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defTabSz="913312">
              <a:defRPr/>
            </a:pPr>
            <a:r>
              <a:rPr lang="en-US" sz="2400" dirty="0">
                <a:solidFill>
                  <a:srgbClr val="002060"/>
                </a:solidFill>
                <a:latin typeface="Arial" panose="020B0604020202020204" pitchFamily="34" charset="0"/>
                <a:cs typeface="Arial" panose="020B0604020202020204" pitchFamily="34" charset="0"/>
              </a:rPr>
              <a:t>Father Presence: Additional Results</a:t>
            </a:r>
          </a:p>
        </p:txBody>
      </p:sp>
    </p:spTree>
    <p:extLst>
      <p:ext uri="{BB962C8B-B14F-4D97-AF65-F5344CB8AC3E}">
        <p14:creationId xmlns:p14="http://schemas.microsoft.com/office/powerpoint/2010/main" val="1581363740"/>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24000" y="1295400"/>
            <a:ext cx="9144000" cy="5181600"/>
          </a:xfrm>
        </p:spPr>
        <p:txBody>
          <a:bodyPr>
            <a:normAutofit/>
          </a:bodyPr>
          <a:lstStyle/>
          <a:p>
            <a:r>
              <a:rPr lang="en-US" sz="2000" dirty="0">
                <a:solidFill>
                  <a:srgbClr val="000000"/>
                </a:solidFill>
                <a:latin typeface="Arial" panose="020B0604020202020204" pitchFamily="34" charset="0"/>
                <a:cs typeface="Arial" panose="020B0604020202020204" pitchFamily="34" charset="0"/>
              </a:rPr>
              <a:t>Now turn to another set of factors that are associated with both better outcomes for black boys and smaller black-white gaps: racial bias</a:t>
            </a:r>
          </a:p>
          <a:p>
            <a:endParaRPr lang="en-US" sz="2000" dirty="0">
              <a:solidFill>
                <a:srgbClr val="000000"/>
              </a:solidFill>
              <a:latin typeface="Arial" panose="020B0604020202020204" pitchFamily="34" charset="0"/>
              <a:cs typeface="Arial" panose="020B0604020202020204" pitchFamily="34" charset="0"/>
            </a:endParaRPr>
          </a:p>
          <a:p>
            <a:endParaRPr lang="en-US" sz="2000" dirty="0">
              <a:solidFill>
                <a:srgbClr val="000000"/>
              </a:solidFill>
              <a:latin typeface="Arial" panose="020B0604020202020204" pitchFamily="34" charset="0"/>
              <a:cs typeface="Arial" panose="020B0604020202020204" pitchFamily="34" charset="0"/>
            </a:endParaRPr>
          </a:p>
          <a:p>
            <a:r>
              <a:rPr lang="en-US" sz="2000" dirty="0">
                <a:solidFill>
                  <a:srgbClr val="000000"/>
                </a:solidFill>
                <a:latin typeface="Arial" panose="020B0604020202020204" pitchFamily="34" charset="0"/>
                <a:cs typeface="Arial" panose="020B0604020202020204" pitchFamily="34" charset="0"/>
              </a:rPr>
              <a:t>Racial bias measures unavailable at the Census tract level</a:t>
            </a:r>
          </a:p>
          <a:p>
            <a:endParaRPr lang="en-US" sz="2000" dirty="0">
              <a:solidFill>
                <a:srgbClr val="000000"/>
              </a:solidFill>
              <a:latin typeface="Arial" panose="020B0604020202020204" pitchFamily="34" charset="0"/>
              <a:cs typeface="Arial" panose="020B0604020202020204" pitchFamily="34" charset="0"/>
            </a:endParaRPr>
          </a:p>
          <a:p>
            <a:endParaRPr lang="en-US" sz="2000" dirty="0">
              <a:solidFill>
                <a:srgbClr val="000000"/>
              </a:solidFill>
              <a:latin typeface="Arial" panose="020B0604020202020204" pitchFamily="34" charset="0"/>
              <a:cs typeface="Arial" panose="020B0604020202020204" pitchFamily="34" charset="0"/>
            </a:endParaRPr>
          </a:p>
          <a:p>
            <a:r>
              <a:rPr lang="en-US" sz="2000" dirty="0">
                <a:solidFill>
                  <a:srgbClr val="000000"/>
                </a:solidFill>
                <a:latin typeface="Arial" panose="020B0604020202020204" pitchFamily="34" charset="0"/>
                <a:cs typeface="Arial" panose="020B0604020202020204" pitchFamily="34" charset="0"/>
              </a:rPr>
              <a:t>Instead focus on two measures available at county and media market level:</a:t>
            </a:r>
          </a:p>
          <a:p>
            <a:endParaRPr lang="en-US" sz="2000" dirty="0">
              <a:solidFill>
                <a:srgbClr val="000000"/>
              </a:solidFill>
              <a:latin typeface="Arial" panose="020B0604020202020204" pitchFamily="34" charset="0"/>
              <a:cs typeface="Arial" panose="020B0604020202020204" pitchFamily="34" charset="0"/>
            </a:endParaRPr>
          </a:p>
          <a:p>
            <a:pPr marL="856537" lvl="1" indent="-456975">
              <a:buFont typeface="+mj-lt"/>
              <a:buAutoNum type="arabicPeriod"/>
            </a:pPr>
            <a:r>
              <a:rPr lang="en-US" sz="2000" dirty="0">
                <a:solidFill>
                  <a:srgbClr val="000000"/>
                </a:solidFill>
                <a:latin typeface="Arial" panose="020B0604020202020204" pitchFamily="34" charset="0"/>
                <a:cs typeface="Arial" panose="020B0604020202020204" pitchFamily="34" charset="0"/>
              </a:rPr>
              <a:t>Implicit racial bias: index based on participants’ ability to match positive and negative words with black vs. white faces  </a:t>
            </a:r>
            <a:r>
              <a:rPr lang="en-US" sz="1600" dirty="0">
                <a:solidFill>
                  <a:srgbClr val="000000"/>
                </a:solidFill>
                <a:latin typeface="Arial" panose="020B0604020202020204" pitchFamily="34" charset="0"/>
                <a:cs typeface="Arial" panose="020B0604020202020204" pitchFamily="34" charset="0"/>
              </a:rPr>
              <a:t>[Greenwald et al. 1998]</a:t>
            </a:r>
            <a:r>
              <a:rPr lang="en-US" sz="2000" dirty="0">
                <a:solidFill>
                  <a:srgbClr val="000000"/>
                </a:solidFill>
                <a:latin typeface="Arial" panose="020B0604020202020204" pitchFamily="34" charset="0"/>
                <a:cs typeface="Arial" panose="020B0604020202020204" pitchFamily="34" charset="0"/>
              </a:rPr>
              <a:t> </a:t>
            </a:r>
          </a:p>
          <a:p>
            <a:pPr marL="856537" lvl="1" indent="-456975">
              <a:buFont typeface="+mj-lt"/>
              <a:buAutoNum type="arabicPeriod"/>
            </a:pPr>
            <a:endParaRPr lang="en-US" sz="2000" dirty="0">
              <a:solidFill>
                <a:srgbClr val="000000"/>
              </a:solidFill>
              <a:latin typeface="Arial" panose="020B0604020202020204" pitchFamily="34" charset="0"/>
              <a:cs typeface="Arial" panose="020B0604020202020204" pitchFamily="34" charset="0"/>
            </a:endParaRPr>
          </a:p>
          <a:p>
            <a:pPr marL="856537" lvl="1" indent="-456975">
              <a:buFont typeface="+mj-lt"/>
              <a:buAutoNum type="arabicPeriod"/>
            </a:pPr>
            <a:r>
              <a:rPr lang="en-US" sz="2000" dirty="0">
                <a:solidFill>
                  <a:srgbClr val="000000"/>
                </a:solidFill>
                <a:latin typeface="Arial" panose="020B0604020202020204" pitchFamily="34" charset="0"/>
                <a:cs typeface="Arial" panose="020B0604020202020204" pitchFamily="34" charset="0"/>
              </a:rPr>
              <a:t>Explicit racial animus: index based on frequency of Google searches for racial epithets </a:t>
            </a:r>
            <a:r>
              <a:rPr lang="en-US" sz="1600" dirty="0">
                <a:solidFill>
                  <a:srgbClr val="000000"/>
                </a:solidFill>
                <a:latin typeface="Arial" panose="020B0604020202020204" pitchFamily="34" charset="0"/>
                <a:cs typeface="Arial" panose="020B0604020202020204" pitchFamily="34" charset="0"/>
              </a:rPr>
              <a:t>[Stephens-</a:t>
            </a:r>
            <a:r>
              <a:rPr lang="en-US" sz="1600" dirty="0" err="1">
                <a:solidFill>
                  <a:srgbClr val="000000"/>
                </a:solidFill>
                <a:latin typeface="Arial" panose="020B0604020202020204" pitchFamily="34" charset="0"/>
                <a:cs typeface="Arial" panose="020B0604020202020204" pitchFamily="34" charset="0"/>
              </a:rPr>
              <a:t>Davidowitz</a:t>
            </a:r>
            <a:r>
              <a:rPr lang="en-US" sz="1600" dirty="0">
                <a:solidFill>
                  <a:srgbClr val="000000"/>
                </a:solidFill>
                <a:latin typeface="Arial" panose="020B0604020202020204" pitchFamily="34" charset="0"/>
                <a:cs typeface="Arial" panose="020B0604020202020204" pitchFamily="34" charset="0"/>
              </a:rPr>
              <a:t> 2014]</a:t>
            </a:r>
          </a:p>
        </p:txBody>
      </p:sp>
      <p:sp>
        <p:nvSpPr>
          <p:cNvPr id="9" name="Title 1"/>
          <p:cNvSpPr txBox="1">
            <a:spLocks/>
          </p:cNvSpPr>
          <p:nvPr/>
        </p:nvSpPr>
        <p:spPr>
          <a:xfrm>
            <a:off x="1524000" y="90713"/>
            <a:ext cx="9144000" cy="1020763"/>
          </a:xfrm>
          <a:prstGeom prst="rect">
            <a:avLst/>
          </a:prstGeom>
        </p:spPr>
        <p:txBody>
          <a:bodyPr vert="horz" lIns="91344" tIns="45718" rIns="91344" bIns="45718"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defTabSz="913312">
              <a:defRPr/>
            </a:pPr>
            <a:r>
              <a:rPr lang="en-US" sz="2400" dirty="0">
                <a:solidFill>
                  <a:srgbClr val="002060"/>
                </a:solidFill>
                <a:latin typeface="Arial" panose="020B0604020202020204" pitchFamily="34" charset="0"/>
                <a:cs typeface="Arial" panose="020B0604020202020204" pitchFamily="34" charset="0"/>
              </a:rPr>
              <a:t>Racial Bias and Black Children’s Outcomes</a:t>
            </a:r>
          </a:p>
        </p:txBody>
      </p:sp>
    </p:spTree>
    <p:extLst>
      <p:ext uri="{BB962C8B-B14F-4D97-AF65-F5344CB8AC3E}">
        <p14:creationId xmlns:p14="http://schemas.microsoft.com/office/powerpoint/2010/main" val="3020944407"/>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6" name="Table 85"/>
          <p:cNvGraphicFramePr>
            <a:graphicFrameLocks noGrp="1"/>
          </p:cNvGraphicFramePr>
          <p:nvPr>
            <p:extLst>
              <p:ext uri="{D42A27DB-BD31-4B8C-83A1-F6EECF244321}">
                <p14:modId xmlns:p14="http://schemas.microsoft.com/office/powerpoint/2010/main" val="3098581242"/>
              </p:ext>
            </p:extLst>
          </p:nvPr>
        </p:nvGraphicFramePr>
        <p:xfrm>
          <a:off x="1086531" y="723979"/>
          <a:ext cx="10051368" cy="5920398"/>
        </p:xfrm>
        <a:graphic>
          <a:graphicData uri="http://schemas.openxmlformats.org/drawingml/2006/table">
            <a:tbl>
              <a:tblPr firstRow="1" firstCol="1" bandRow="1"/>
              <a:tblGrid>
                <a:gridCol w="2590554">
                  <a:extLst>
                    <a:ext uri="{9D8B030D-6E8A-4147-A177-3AD203B41FA5}">
                      <a16:colId xmlns:a16="http://schemas.microsoft.com/office/drawing/2014/main" val="20000"/>
                    </a:ext>
                  </a:extLst>
                </a:gridCol>
                <a:gridCol w="1243469">
                  <a:extLst>
                    <a:ext uri="{9D8B030D-6E8A-4147-A177-3AD203B41FA5}">
                      <a16:colId xmlns:a16="http://schemas.microsoft.com/office/drawing/2014/main" val="20001"/>
                    </a:ext>
                  </a:extLst>
                </a:gridCol>
                <a:gridCol w="1243469">
                  <a:extLst>
                    <a:ext uri="{9D8B030D-6E8A-4147-A177-3AD203B41FA5}">
                      <a16:colId xmlns:a16="http://schemas.microsoft.com/office/drawing/2014/main" val="20002"/>
                    </a:ext>
                  </a:extLst>
                </a:gridCol>
                <a:gridCol w="1243469">
                  <a:extLst>
                    <a:ext uri="{9D8B030D-6E8A-4147-A177-3AD203B41FA5}">
                      <a16:colId xmlns:a16="http://schemas.microsoft.com/office/drawing/2014/main" val="20003"/>
                    </a:ext>
                  </a:extLst>
                </a:gridCol>
                <a:gridCol w="1243469">
                  <a:extLst>
                    <a:ext uri="{9D8B030D-6E8A-4147-A177-3AD203B41FA5}">
                      <a16:colId xmlns:a16="http://schemas.microsoft.com/office/drawing/2014/main" val="1103735121"/>
                    </a:ext>
                  </a:extLst>
                </a:gridCol>
                <a:gridCol w="1243469">
                  <a:extLst>
                    <a:ext uri="{9D8B030D-6E8A-4147-A177-3AD203B41FA5}">
                      <a16:colId xmlns:a16="http://schemas.microsoft.com/office/drawing/2014/main" val="3458519178"/>
                    </a:ext>
                  </a:extLst>
                </a:gridCol>
                <a:gridCol w="1243469">
                  <a:extLst>
                    <a:ext uri="{9D8B030D-6E8A-4147-A177-3AD203B41FA5}">
                      <a16:colId xmlns:a16="http://schemas.microsoft.com/office/drawing/2014/main" val="2895937226"/>
                    </a:ext>
                  </a:extLst>
                </a:gridCol>
              </a:tblGrid>
              <a:tr h="321256">
                <a:tc gridSpan="4">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indent="0" algn="ctr" defTabSz="457200" rtl="0" eaLnBrk="1" fontAlgn="auto" latinLnBrk="0" hangingPunct="1">
                        <a:lnSpc>
                          <a:spcPct val="115000"/>
                        </a:lnSpc>
                        <a:spcBef>
                          <a:spcPts val="0"/>
                        </a:spcBef>
                        <a:spcAft>
                          <a:spcPts val="0"/>
                        </a:spcAft>
                        <a:buClrTx/>
                        <a:buSzTx/>
                        <a:buFontTx/>
                        <a:buNone/>
                        <a:tabLst/>
                        <a:defRPr/>
                      </a:pPr>
                      <a:endParaRPr lang="en-US" sz="100" b="0" kern="1200" dirty="0">
                        <a:solidFill>
                          <a:schemeClr val="tx1"/>
                        </a:solidFill>
                        <a:effectLst/>
                        <a:latin typeface="+mn-lt"/>
                        <a:ea typeface="Calibri"/>
                        <a:cs typeface="Times New Roman"/>
                      </a:endParaRPr>
                    </a:p>
                  </a:txBody>
                  <a:tcPr marL="69048" marR="69048" marT="0"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marL="0" marR="0" indent="0" algn="ctr" defTabSz="457200" rtl="0" eaLnBrk="1" fontAlgn="auto" latinLnBrk="0" hangingPunct="1">
                        <a:lnSpc>
                          <a:spcPct val="115000"/>
                        </a:lnSpc>
                        <a:spcBef>
                          <a:spcPts val="0"/>
                        </a:spcBef>
                        <a:spcAft>
                          <a:spcPts val="0"/>
                        </a:spcAft>
                        <a:buClrTx/>
                        <a:buSzTx/>
                        <a:buFontTx/>
                        <a:buNone/>
                        <a:tabLst/>
                        <a:defRPr/>
                      </a:pPr>
                      <a:endParaRPr lang="en-US" sz="1900" b="0" kern="1200" dirty="0">
                        <a:solidFill>
                          <a:schemeClr val="tx1"/>
                        </a:solidFill>
                        <a:effectLst/>
                        <a:latin typeface="+mn-lt"/>
                        <a:ea typeface="Calibri"/>
                        <a:cs typeface="Times New Roman"/>
                      </a:endParaRPr>
                    </a:p>
                  </a:txBody>
                  <a:tcPr marL="69048" marR="69048" marT="0"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indent="0" algn="ctr" defTabSz="457200" rtl="0" eaLnBrk="1" fontAlgn="auto" latinLnBrk="0" hangingPunct="1">
                        <a:lnSpc>
                          <a:spcPct val="115000"/>
                        </a:lnSpc>
                        <a:spcBef>
                          <a:spcPts val="0"/>
                        </a:spcBef>
                        <a:spcAft>
                          <a:spcPts val="0"/>
                        </a:spcAft>
                        <a:buClrTx/>
                        <a:buSzTx/>
                        <a:buFontTx/>
                        <a:buNone/>
                        <a:tabLst/>
                        <a:defRPr/>
                      </a:pPr>
                      <a:endParaRPr lang="en-US" sz="1900" b="0" kern="1200" dirty="0">
                        <a:solidFill>
                          <a:schemeClr val="tx1"/>
                        </a:solidFill>
                        <a:effectLst/>
                        <a:latin typeface="+mn-lt"/>
                        <a:ea typeface="Calibri"/>
                        <a:cs typeface="Times New Roman"/>
                      </a:endParaRPr>
                    </a:p>
                  </a:txBody>
                  <a:tcPr marL="69048" marR="69048" marT="0"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indent="0" algn="ctr" defTabSz="457200" rtl="0" eaLnBrk="1" fontAlgn="auto" latinLnBrk="0" hangingPunct="1">
                        <a:lnSpc>
                          <a:spcPct val="115000"/>
                        </a:lnSpc>
                        <a:spcBef>
                          <a:spcPts val="0"/>
                        </a:spcBef>
                        <a:spcAft>
                          <a:spcPts val="0"/>
                        </a:spcAft>
                        <a:buClrTx/>
                        <a:buSzTx/>
                        <a:buFontTx/>
                        <a:buNone/>
                        <a:tabLst/>
                        <a:defRPr/>
                      </a:pPr>
                      <a:endParaRPr lang="en-US" sz="1900" b="0" kern="1200" dirty="0">
                        <a:solidFill>
                          <a:schemeClr val="tx1"/>
                        </a:solidFill>
                        <a:effectLst/>
                        <a:latin typeface="+mn-lt"/>
                        <a:ea typeface="Calibri"/>
                        <a:cs typeface="Times New Roman"/>
                      </a:endParaRPr>
                    </a:p>
                  </a:txBody>
                  <a:tcPr marL="69048" marR="69048" marT="0"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0"/>
                  </a:ext>
                </a:extLst>
              </a:tr>
              <a:tr h="135266">
                <a:tc gridSpan="4">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indent="0" algn="ctr" defTabSz="457200" rtl="0" eaLnBrk="1" fontAlgn="auto" latinLnBrk="0" hangingPunct="1">
                        <a:lnSpc>
                          <a:spcPct val="115000"/>
                        </a:lnSpc>
                        <a:spcBef>
                          <a:spcPts val="0"/>
                        </a:spcBef>
                        <a:spcAft>
                          <a:spcPts val="0"/>
                        </a:spcAft>
                        <a:buClrTx/>
                        <a:buSzTx/>
                        <a:buFontTx/>
                        <a:buNone/>
                        <a:tabLst/>
                        <a:defRPr/>
                      </a:pPr>
                      <a:endParaRPr lang="en-US" sz="800" b="0" kern="1200" dirty="0">
                        <a:solidFill>
                          <a:schemeClr val="tx1"/>
                        </a:solidFill>
                        <a:effectLst/>
                        <a:latin typeface="+mn-lt"/>
                        <a:ea typeface="Calibri"/>
                        <a:cs typeface="Times New Roman"/>
                      </a:endParaRPr>
                    </a:p>
                  </a:txBody>
                  <a:tcPr marL="69048" marR="69048" marT="0" marB="0" anchor="ctr">
                    <a:lnL w="12700" cmpd="sng">
                      <a:solidFill>
                        <a:srgbClr val="FFFFFF"/>
                      </a:solidFill>
                    </a:lnL>
                    <a:lnR w="12700" cap="flat" cmpd="sng" algn="ctr">
                      <a:solidFill>
                        <a:srgbClr val="FFFFFF"/>
                      </a:solidFill>
                      <a:prstDash val="solid"/>
                      <a:round/>
                      <a:headEnd type="none" w="med" len="med"/>
                      <a:tailEnd type="none" w="med" len="med"/>
                    </a:lnR>
                    <a:lnT w="38100" cap="flat" cmpd="sng" algn="ctr">
                      <a:solidFill>
                        <a:srgbClr val="000000"/>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marL="0" marR="0" indent="0" algn="ctr" defTabSz="457200" rtl="0" eaLnBrk="1" fontAlgn="auto" latinLnBrk="0" hangingPunct="1">
                        <a:lnSpc>
                          <a:spcPct val="115000"/>
                        </a:lnSpc>
                        <a:spcBef>
                          <a:spcPts val="0"/>
                        </a:spcBef>
                        <a:spcAft>
                          <a:spcPts val="0"/>
                        </a:spcAft>
                        <a:buClrTx/>
                        <a:buSzTx/>
                        <a:buFontTx/>
                        <a:buNone/>
                        <a:tabLst/>
                        <a:defRPr/>
                      </a:pPr>
                      <a:endParaRPr lang="en-US" sz="800" b="0" kern="1200" dirty="0">
                        <a:solidFill>
                          <a:schemeClr val="tx1"/>
                        </a:solidFill>
                        <a:effectLst/>
                        <a:latin typeface="+mn-lt"/>
                        <a:ea typeface="Calibri"/>
                        <a:cs typeface="Times New Roman"/>
                      </a:endParaRPr>
                    </a:p>
                  </a:txBody>
                  <a:tcPr marL="69048" marR="69048" marT="0" marB="0" anchor="ctr">
                    <a:lnL w="12700" cmpd="sng">
                      <a:solidFill>
                        <a:srgbClr val="FFFFFF"/>
                      </a:solidFill>
                    </a:lnL>
                    <a:lnR w="12700" cap="flat" cmpd="sng" algn="ctr">
                      <a:solidFill>
                        <a:srgbClr val="FFFFFF"/>
                      </a:solidFill>
                      <a:prstDash val="solid"/>
                      <a:round/>
                      <a:headEnd type="none" w="med" len="med"/>
                      <a:tailEnd type="none" w="med" len="med"/>
                    </a:lnR>
                    <a:lnT w="38100" cap="flat" cmpd="sng" algn="ctr">
                      <a:solidFill>
                        <a:srgbClr val="000000"/>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indent="0" algn="ctr" defTabSz="457200" rtl="0" eaLnBrk="1" fontAlgn="auto" latinLnBrk="0" hangingPunct="1">
                        <a:lnSpc>
                          <a:spcPct val="115000"/>
                        </a:lnSpc>
                        <a:spcBef>
                          <a:spcPts val="0"/>
                        </a:spcBef>
                        <a:spcAft>
                          <a:spcPts val="0"/>
                        </a:spcAft>
                        <a:buClrTx/>
                        <a:buSzTx/>
                        <a:buFontTx/>
                        <a:buNone/>
                        <a:tabLst/>
                        <a:defRPr/>
                      </a:pPr>
                      <a:endParaRPr lang="en-US" sz="800" b="0" kern="1200" dirty="0">
                        <a:solidFill>
                          <a:schemeClr val="tx1"/>
                        </a:solidFill>
                        <a:effectLst/>
                        <a:latin typeface="+mn-lt"/>
                        <a:ea typeface="Calibri"/>
                        <a:cs typeface="Times New Roman"/>
                      </a:endParaRPr>
                    </a:p>
                  </a:txBody>
                  <a:tcPr marL="69048" marR="69048" marT="0" marB="0" anchor="ctr">
                    <a:lnL w="12700" cmpd="sng">
                      <a:solidFill>
                        <a:srgbClr val="FFFFFF"/>
                      </a:solidFill>
                    </a:lnL>
                    <a:lnR w="12700" cap="flat" cmpd="sng" algn="ctr">
                      <a:solidFill>
                        <a:srgbClr val="FFFFFF"/>
                      </a:solidFill>
                      <a:prstDash val="solid"/>
                      <a:round/>
                      <a:headEnd type="none" w="med" len="med"/>
                      <a:tailEnd type="none" w="med" len="med"/>
                    </a:lnR>
                    <a:lnT w="38100" cap="flat" cmpd="sng" algn="ctr">
                      <a:solidFill>
                        <a:srgbClr val="000000"/>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indent="0" algn="ctr" defTabSz="457200" rtl="0" eaLnBrk="1" fontAlgn="auto" latinLnBrk="0" hangingPunct="1">
                        <a:lnSpc>
                          <a:spcPct val="115000"/>
                        </a:lnSpc>
                        <a:spcBef>
                          <a:spcPts val="0"/>
                        </a:spcBef>
                        <a:spcAft>
                          <a:spcPts val="0"/>
                        </a:spcAft>
                        <a:buClrTx/>
                        <a:buSzTx/>
                        <a:buFontTx/>
                        <a:buNone/>
                        <a:tabLst/>
                        <a:defRPr/>
                      </a:pPr>
                      <a:endParaRPr lang="en-US" sz="800" b="0" kern="1200" dirty="0">
                        <a:solidFill>
                          <a:schemeClr val="tx1"/>
                        </a:solidFill>
                        <a:effectLst/>
                        <a:latin typeface="+mn-lt"/>
                        <a:ea typeface="Calibri"/>
                        <a:cs typeface="Times New Roman"/>
                      </a:endParaRPr>
                    </a:p>
                  </a:txBody>
                  <a:tcPr marL="69048" marR="69048" marT="0" marB="0" anchor="ctr">
                    <a:lnL w="12700" cap="flat" cmpd="sng" algn="ctr">
                      <a:solidFill>
                        <a:srgbClr val="FFFFFF"/>
                      </a:solidFill>
                      <a:prstDash val="solid"/>
                      <a:round/>
                      <a:headEnd type="none" w="med" len="med"/>
                      <a:tailEnd type="none" w="med" len="med"/>
                    </a:lnL>
                    <a:lnR w="12700" cmpd="sng">
                      <a:solidFill>
                        <a:srgbClr val="FFFFFF"/>
                      </a:solidFill>
                    </a:lnR>
                    <a:lnT w="38100" cap="flat" cmpd="sng" algn="ctr">
                      <a:solidFill>
                        <a:srgbClr val="000000"/>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1"/>
                  </a:ext>
                </a:extLst>
              </a:tr>
              <a:tr h="714924">
                <a:tc>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algn="l">
                        <a:lnSpc>
                          <a:spcPct val="115000"/>
                        </a:lnSpc>
                        <a:spcBef>
                          <a:spcPts val="0"/>
                        </a:spcBef>
                        <a:spcAft>
                          <a:spcPts val="0"/>
                        </a:spcAft>
                      </a:pPr>
                      <a:r>
                        <a:rPr lang="en-US" sz="1600" b="0" dirty="0">
                          <a:solidFill>
                            <a:schemeClr val="tx1"/>
                          </a:solidFill>
                          <a:effectLst/>
                          <a:latin typeface="Arial" panose="020B0604020202020204" pitchFamily="34" charset="0"/>
                          <a:ea typeface="Calibri"/>
                          <a:cs typeface="Arial" panose="020B0604020202020204" pitchFamily="34" charset="0"/>
                        </a:rPr>
                        <a:t>Dependent Variable:</a:t>
                      </a:r>
                    </a:p>
                  </a:txBody>
                  <a:tcPr marL="69048" marR="69048" marT="0" marB="0" anchor="b">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ctr" defTabSz="457200" rtl="0" eaLnBrk="1" fontAlgn="b" latinLnBrk="0" hangingPunct="1">
                        <a:lnSpc>
                          <a:spcPct val="100000"/>
                        </a:lnSpc>
                        <a:spcBef>
                          <a:spcPts val="0"/>
                        </a:spcBef>
                        <a:spcAft>
                          <a:spcPts val="0"/>
                        </a:spcAft>
                        <a:buClrTx/>
                        <a:buSzTx/>
                        <a:buFontTx/>
                        <a:buNone/>
                        <a:tabLst/>
                        <a:defRPr/>
                      </a:pPr>
                      <a:r>
                        <a:rPr lang="en-US" sz="1600" b="1" dirty="0" smtClean="0">
                          <a:latin typeface="Arial" panose="020B0604020202020204" pitchFamily="34" charset="0"/>
                          <a:cs typeface="Arial" panose="020B0604020202020204" pitchFamily="34" charset="0"/>
                        </a:rPr>
                        <a:t>Males</a:t>
                      </a:r>
                      <a:br>
                        <a:rPr lang="en-US" sz="1600" b="1" dirty="0" smtClean="0">
                          <a:latin typeface="Arial" panose="020B0604020202020204" pitchFamily="34" charset="0"/>
                          <a:cs typeface="Arial" panose="020B0604020202020204" pitchFamily="34" charset="0"/>
                        </a:rPr>
                      </a:br>
                      <a:r>
                        <a:rPr lang="en-US" sz="1600" b="1" dirty="0" smtClean="0">
                          <a:latin typeface="Arial" panose="020B0604020202020204" pitchFamily="34" charset="0"/>
                          <a:cs typeface="Arial" panose="020B0604020202020204" pitchFamily="34" charset="0"/>
                        </a:rPr>
                        <a:t>Baseline</a:t>
                      </a:r>
                      <a:endParaRPr lang="en-US" sz="1600" b="1"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ctr" defTabSz="457200" rtl="0" eaLnBrk="1" fontAlgn="b" latinLnBrk="0" hangingPunct="1">
                        <a:lnSpc>
                          <a:spcPct val="100000"/>
                        </a:lnSpc>
                        <a:spcBef>
                          <a:spcPts val="0"/>
                        </a:spcBef>
                        <a:spcAft>
                          <a:spcPts val="0"/>
                        </a:spcAft>
                        <a:buClrTx/>
                        <a:buSzTx/>
                        <a:buFontTx/>
                        <a:buNone/>
                        <a:tabLst/>
                        <a:defRPr/>
                      </a:pPr>
                      <a:r>
                        <a:rPr lang="en-US" sz="1600" b="1" dirty="0" smtClean="0">
                          <a:latin typeface="Arial" panose="020B0604020202020204" pitchFamily="34" charset="0"/>
                          <a:cs typeface="Arial" panose="020B0604020202020204" pitchFamily="34" charset="0"/>
                        </a:rPr>
                        <a:t>White</a:t>
                      </a:r>
                      <a:r>
                        <a:rPr lang="en-US" sz="1600" b="1" baseline="0" dirty="0" smtClean="0">
                          <a:latin typeface="Arial" panose="020B0604020202020204" pitchFamily="34" charset="0"/>
                          <a:cs typeface="Arial" panose="020B0604020202020204" pitchFamily="34" charset="0"/>
                        </a:rPr>
                        <a:t> vs. Black IAT</a:t>
                      </a:r>
                      <a:endParaRPr lang="en-US" sz="1600" b="1"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ctr" defTabSz="457200" rtl="0" eaLnBrk="1" fontAlgn="b" latinLnBrk="0" hangingPunct="1">
                        <a:lnSpc>
                          <a:spcPct val="100000"/>
                        </a:lnSpc>
                        <a:spcBef>
                          <a:spcPts val="0"/>
                        </a:spcBef>
                        <a:spcAft>
                          <a:spcPts val="0"/>
                        </a:spcAft>
                        <a:buClrTx/>
                        <a:buSzTx/>
                        <a:buFontTx/>
                        <a:buNone/>
                        <a:tabLst/>
                        <a:defRPr/>
                      </a:pPr>
                      <a:r>
                        <a:rPr lang="en-US" sz="1600" b="1" dirty="0" smtClean="0">
                          <a:latin typeface="Arial" panose="020B0604020202020204" pitchFamily="34" charset="0"/>
                          <a:cs typeface="Arial" panose="020B0604020202020204" pitchFamily="34" charset="0"/>
                        </a:rPr>
                        <a:t>State Fixed Effects</a:t>
                      </a:r>
                      <a:r>
                        <a:rPr lang="en-US" sz="1600" b="1" baseline="0" dirty="0" smtClean="0">
                          <a:latin typeface="Arial" panose="020B0604020202020204" pitchFamily="34" charset="0"/>
                          <a:cs typeface="Arial" panose="020B0604020202020204" pitchFamily="34" charset="0"/>
                        </a:rPr>
                        <a:t> </a:t>
                      </a:r>
                      <a:endParaRPr lang="en-US" sz="1600" b="1"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lang="en-US" sz="1600" b="1" baseline="0" dirty="0" smtClean="0">
                          <a:latin typeface="Arial" panose="020B0604020202020204" pitchFamily="34" charset="0"/>
                          <a:cs typeface="Arial" panose="020B0604020202020204" pitchFamily="34" charset="0"/>
                        </a:rPr>
                        <a:t>Females</a:t>
                      </a:r>
                      <a:endParaRPr lang="en-US" sz="1600" b="1" dirty="0">
                        <a:latin typeface="Arial" panose="020B0604020202020204" pitchFamily="34" charset="0"/>
                        <a:cs typeface="Arial" panose="020B0604020202020204" pitchFamily="34" charset="0"/>
                      </a:endParaRPr>
                    </a:p>
                  </a:txBody>
                  <a:tcPr marL="12700" marR="12700" marT="9525" marB="0" anchor="ctr">
                    <a:lnL w="12700" cmpd="sng">
                      <a:noFill/>
                    </a:lnL>
                    <a:lnR w="12700" cap="flat" cmpd="sng" algn="ctr">
                      <a:solidFill>
                        <a:schemeClr val="tx1"/>
                      </a:solidFill>
                      <a:prstDash val="dash"/>
                      <a:round/>
                      <a:headEnd type="none" w="med" len="med"/>
                      <a:tailEnd type="none" w="med" len="med"/>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lang="en-US" sz="1600" b="1" dirty="0" smtClean="0">
                          <a:latin typeface="Arial" panose="020B0604020202020204" pitchFamily="34" charset="0"/>
                          <a:cs typeface="Arial" panose="020B0604020202020204" pitchFamily="34" charset="0"/>
                        </a:rPr>
                        <a:t>Males</a:t>
                      </a:r>
                      <a:endParaRPr lang="en-US" sz="1600" b="1" dirty="0">
                        <a:latin typeface="Arial" panose="020B0604020202020204" pitchFamily="34" charset="0"/>
                        <a:cs typeface="Arial" panose="020B0604020202020204" pitchFamily="34" charset="0"/>
                      </a:endParaRPr>
                    </a:p>
                  </a:txBody>
                  <a:tcPr marL="12700" marR="12700" marT="9525" marB="0" anchor="ctr">
                    <a:lnL w="12700" cap="flat" cmpd="sng" algn="ctr">
                      <a:solidFill>
                        <a:schemeClr val="tx1"/>
                      </a:solidFill>
                      <a:prstDash val="dash"/>
                      <a:round/>
                      <a:headEnd type="none" w="med" len="med"/>
                      <a:tailEnd type="none" w="med" len="med"/>
                    </a:lnL>
                    <a:lnR w="12700" cmpd="sng">
                      <a:noFill/>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lang="en-US" sz="1600" b="1" dirty="0" smtClean="0">
                          <a:latin typeface="Arial" panose="020B0604020202020204" pitchFamily="34" charset="0"/>
                          <a:cs typeface="Arial" panose="020B0604020202020204" pitchFamily="34" charset="0"/>
                        </a:rPr>
                        <a:t>Females</a:t>
                      </a:r>
                      <a:endParaRPr lang="en-US" sz="1600" b="1"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1270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10002"/>
                  </a:ext>
                </a:extLst>
              </a:tr>
              <a:tr h="84541">
                <a:tc>
                  <a:txBody>
                    <a:bodyPr/>
                    <a:lstStyle/>
                    <a:p>
                      <a:pPr marL="0" marR="0" algn="ctr">
                        <a:lnSpc>
                          <a:spcPct val="115000"/>
                        </a:lnSpc>
                        <a:spcBef>
                          <a:spcPts val="0"/>
                        </a:spcBef>
                        <a:spcAft>
                          <a:spcPts val="0"/>
                        </a:spcAft>
                      </a:pPr>
                      <a:endParaRPr lang="en-US" sz="500" b="0" dirty="0">
                        <a:solidFill>
                          <a:schemeClr val="tx1"/>
                        </a:solidFill>
                        <a:effectLst/>
                        <a:latin typeface="+mn-lt"/>
                        <a:ea typeface="Calibri"/>
                        <a:cs typeface="Times New Roman"/>
                      </a:endParaRP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FFFFFF"/>
                    </a:solid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endParaRPr lang="en-US" sz="500" b="1"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fontAlgn="b"/>
                      <a:endParaRPr lang="en-US" sz="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nchor="ctr">
                    <a:lnL w="12700" cmpd="sng">
                      <a:noFill/>
                    </a:lnL>
                    <a:lnR w="12700" cmpd="sng">
                      <a:noFill/>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fontAlgn="b"/>
                      <a:endParaRPr lang="en-US" sz="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nchor="ctr">
                    <a:lnL w="12700" cmpd="sng">
                      <a:noFill/>
                    </a:lnL>
                    <a:lnR w="12700" cmpd="sng">
                      <a:noFill/>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n-US" sz="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nchor="ctr">
                    <a:lnL w="12700" cmpd="sng">
                      <a:noFill/>
                    </a:lnL>
                    <a:lnR w="12700" cap="flat" cmpd="sng" algn="ctr">
                      <a:solidFill>
                        <a:schemeClr val="tx1"/>
                      </a:solidFill>
                      <a:prstDash val="dash"/>
                      <a:round/>
                      <a:headEnd type="none" w="med" len="med"/>
                      <a:tailEnd type="none" w="med" len="med"/>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n-US" sz="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nchor="ctr">
                    <a:lnL w="12700" cap="flat" cmpd="sng" algn="ctr">
                      <a:solidFill>
                        <a:schemeClr val="tx1"/>
                      </a:solidFill>
                      <a:prstDash val="dash"/>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n-US" sz="500" b="1"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nchor="ctr">
                    <a:lnL w="12700" cmpd="sng">
                      <a:noFill/>
                    </a:lnL>
                    <a:lnR w="12700" cmpd="sng">
                      <a:noFill/>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3683094411"/>
                  </a:ext>
                </a:extLst>
              </a:tr>
              <a:tr h="321256">
                <a:tc>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algn="l">
                        <a:lnSpc>
                          <a:spcPct val="115000"/>
                        </a:lnSpc>
                        <a:spcBef>
                          <a:spcPts val="0"/>
                        </a:spcBef>
                        <a:spcAft>
                          <a:spcPts val="0"/>
                        </a:spcAft>
                      </a:pPr>
                      <a:endParaRPr lang="en-US" sz="1900" b="0" dirty="0">
                        <a:solidFill>
                          <a:schemeClr val="tx1"/>
                        </a:solidFill>
                        <a:effectLst/>
                        <a:latin typeface="+mn-lt"/>
                        <a:ea typeface="Calibri"/>
                        <a:cs typeface="Times New Roman"/>
                      </a:endParaRPr>
                    </a:p>
                  </a:txBody>
                  <a:tcPr marL="69048" marR="69048" marT="0" marB="0" anchor="ctr">
                    <a:lnL w="12700" cmpd="sng">
                      <a:solidFill>
                        <a:srgbClr val="FFFFFF"/>
                      </a:solidFill>
                    </a:lnL>
                    <a:lnR w="12700" cmpd="sng">
                      <a:no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a:r>
                        <a:rPr lang="en-US" sz="1600" dirty="0">
                          <a:latin typeface="Arial" panose="020B0604020202020204" pitchFamily="34" charset="0"/>
                          <a:cs typeface="Arial" panose="020B0604020202020204" pitchFamily="34" charset="0"/>
                        </a:rPr>
                        <a:t>(1)</a:t>
                      </a:r>
                    </a:p>
                  </a:txBody>
                  <a:tcPr marL="12700" marR="12700" marT="9525" marB="0" anchor="b">
                    <a:lnL w="12700" cmpd="sng">
                      <a:noFill/>
                    </a:lnL>
                    <a:lnR w="12700" cmpd="sng">
                      <a:noFill/>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4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fontAlgn="b"/>
                      <a:r>
                        <a:rPr lang="en-US" sz="1600" b="0" i="0" u="none" strike="noStrike" kern="1200" dirty="0">
                          <a:solidFill>
                            <a:srgbClr val="000000"/>
                          </a:solidFill>
                          <a:effectLst/>
                          <a:latin typeface="Arial" panose="020B0604020202020204" pitchFamily="34" charset="0"/>
                          <a:ea typeface="+mn-ea"/>
                          <a:cs typeface="Arial" panose="020B0604020202020204" pitchFamily="34" charset="0"/>
                        </a:rPr>
                        <a:t>(2)</a:t>
                      </a:r>
                    </a:p>
                  </a:txBody>
                  <a:tcPr marL="12700" marR="12700" marT="9525" marB="0" anchor="b">
                    <a:lnL w="12700" cmpd="sng">
                      <a:noFill/>
                    </a:lnL>
                    <a:lnR w="12700" cmpd="sng">
                      <a:noFill/>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4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a:r>
                        <a:rPr lang="en-US" sz="1600" dirty="0">
                          <a:latin typeface="Arial" panose="020B0604020202020204" pitchFamily="34" charset="0"/>
                          <a:cs typeface="Arial" panose="020B0604020202020204" pitchFamily="34" charset="0"/>
                        </a:rPr>
                        <a:t>(3)</a:t>
                      </a:r>
                    </a:p>
                  </a:txBody>
                  <a:tcPr marL="12700" marR="12700" marT="9525" marB="0" anchor="b">
                    <a:lnL w="12700" cmpd="sng">
                      <a:noFill/>
                    </a:lnL>
                    <a:lnR w="12700" cmpd="sng">
                      <a:noFill/>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40000"/>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(4)</a:t>
                      </a:r>
                    </a:p>
                  </a:txBody>
                  <a:tcPr marL="12700" marR="12700" marT="9525" marB="0" anchor="b">
                    <a:lnL w="12700" cmpd="sng">
                      <a:noFill/>
                    </a:lnL>
                    <a:lnR w="12700" cap="flat" cmpd="sng" algn="ctr">
                      <a:solidFill>
                        <a:schemeClr val="tx1"/>
                      </a:solidFill>
                      <a:prstDash val="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40000"/>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(5)</a:t>
                      </a:r>
                    </a:p>
                  </a:txBody>
                  <a:tcPr marL="12700" marR="12700" marT="9525" marB="0" anchor="b">
                    <a:lnL w="12700" cap="flat" cmpd="sng" algn="ctr">
                      <a:solidFill>
                        <a:schemeClr val="tx1"/>
                      </a:solidFill>
                      <a:prstDash val="dash"/>
                      <a:round/>
                      <a:headEnd type="none" w="med" len="med"/>
                      <a:tailEnd type="none" w="med" len="med"/>
                    </a:lnL>
                    <a:lnR w="12700" cmpd="sng">
                      <a:noFill/>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40000"/>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Arial" panose="020B0604020202020204" pitchFamily="34" charset="0"/>
                        </a:rPr>
                        <a:t>(6)</a:t>
                      </a:r>
                      <a:endPar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txBody>
                  <a:tcPr marL="12700" marR="12700" marT="9525" marB="0" anchor="b">
                    <a:lnL w="12700" cmpd="sng">
                      <a:noFill/>
                    </a:lnL>
                    <a:lnR w="12700" cmpd="sng">
                      <a:noFill/>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tint val="40000"/>
                      </a:srgbClr>
                    </a:solidFill>
                  </a:tcPr>
                </a:tc>
                <a:extLst>
                  <a:ext uri="{0D108BD9-81ED-4DB2-BD59-A6C34878D82A}">
                    <a16:rowId xmlns:a16="http://schemas.microsoft.com/office/drawing/2014/main" val="10003"/>
                  </a:ext>
                </a:extLst>
              </a:tr>
              <a:tr h="84541">
                <a:tc>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algn="l">
                        <a:lnSpc>
                          <a:spcPct val="115000"/>
                        </a:lnSpc>
                        <a:spcBef>
                          <a:spcPts val="0"/>
                        </a:spcBef>
                        <a:spcAft>
                          <a:spcPts val="0"/>
                        </a:spcAft>
                      </a:pPr>
                      <a:endParaRPr lang="en-US" sz="500" b="0" dirty="0">
                        <a:solidFill>
                          <a:schemeClr val="tx1"/>
                        </a:solidFill>
                        <a:effectLst/>
                        <a:latin typeface="+mn-lt"/>
                        <a:ea typeface="Calibri"/>
                        <a:cs typeface="Times New Roman"/>
                      </a:endParaRPr>
                    </a:p>
                  </a:txBody>
                  <a:tcPr marL="69048" marR="69048" marT="0" marB="0" anchor="ctr">
                    <a:lnL w="12700" cmpd="sng">
                      <a:solidFill>
                        <a:srgbClr val="FFFFFF"/>
                      </a:solidFill>
                    </a:lnL>
                    <a:lnR w="12700" cmpd="sng">
                      <a:no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a:endParaRPr lang="en-US" sz="500"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rtl="0" fontAlgn="b"/>
                      <a:endParaRPr lang="en-US" sz="500" b="0" i="0" u="none" strike="noStrike" dirty="0">
                        <a:solidFill>
                          <a:srgbClr val="000000"/>
                        </a:solidFill>
                        <a:effectLst/>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a:endParaRPr lang="en-US" sz="5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500" dirty="0">
                        <a:latin typeface="Arial" panose="020B0604020202020204" pitchFamily="34" charset="0"/>
                        <a:cs typeface="Arial" panose="020B0604020202020204" pitchFamily="34" charset="0"/>
                      </a:endParaRPr>
                    </a:p>
                  </a:txBody>
                  <a:tcPr marL="12700" marR="12700" marT="9525" marB="0" anchor="b">
                    <a:lnL w="12700" cmpd="sng">
                      <a:noFill/>
                    </a:lnL>
                    <a:lnR w="12700" cap="flat" cmpd="sng" algn="ctr">
                      <a:solidFill>
                        <a:schemeClr val="tx1"/>
                      </a:solidFill>
                      <a:prstDash val="dash"/>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500" dirty="0">
                        <a:latin typeface="Arial" panose="020B0604020202020204" pitchFamily="34" charset="0"/>
                        <a:cs typeface="Arial" panose="020B0604020202020204" pitchFamily="34" charset="0"/>
                      </a:endParaRPr>
                    </a:p>
                  </a:txBody>
                  <a:tcPr marL="12700" marR="12700" marT="9525" marB="0" anchor="b">
                    <a:lnL w="12700" cap="flat" cmpd="sng" algn="ctr">
                      <a:solidFill>
                        <a:schemeClr val="tx1"/>
                      </a:solidFill>
                      <a:prstDash val="dash"/>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5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10004"/>
                  </a:ext>
                </a:extLst>
              </a:tr>
              <a:tr h="268104">
                <a:tc>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algn="l">
                        <a:lnSpc>
                          <a:spcPct val="115000"/>
                        </a:lnSpc>
                        <a:spcBef>
                          <a:spcPts val="0"/>
                        </a:spcBef>
                        <a:spcAft>
                          <a:spcPts val="0"/>
                        </a:spcAft>
                      </a:pPr>
                      <a:r>
                        <a:rPr lang="en-US" sz="1600" b="0" dirty="0">
                          <a:solidFill>
                            <a:schemeClr val="tx1"/>
                          </a:solidFill>
                          <a:effectLst/>
                          <a:latin typeface="Arial" panose="020B0604020202020204" pitchFamily="34" charset="0"/>
                          <a:ea typeface="Calibri"/>
                          <a:cs typeface="Arial" panose="020B0604020202020204" pitchFamily="34" charset="0"/>
                        </a:rPr>
                        <a:t>Difference in IAT</a:t>
                      </a:r>
                    </a:p>
                  </a:txBody>
                  <a:tcPr marL="69048" marR="69048" marT="0" marB="0" anchor="b">
                    <a:lnL w="12700" cmpd="sng">
                      <a:solidFill>
                        <a:srgbClr val="FFFFFF"/>
                      </a:solidFill>
                    </a:lnL>
                    <a:lnR w="12700" cmpd="sng">
                      <a:noFill/>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r>
                        <a:rPr lang="en-US" sz="1600" dirty="0">
                          <a:latin typeface="Arial" panose="020B0604020202020204" pitchFamily="34" charset="0"/>
                          <a:cs typeface="Arial" panose="020B0604020202020204" pitchFamily="34" charset="0"/>
                        </a:rPr>
                        <a:t>-0.0081</a:t>
                      </a:r>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tc>
                  <a:txBody>
                    <a:bodyPr/>
                    <a:lstStyle/>
                    <a:p>
                      <a:pPr algn="ctr"/>
                      <a:endParaRPr lang="en-US" sz="160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tc>
                  <a:txBody>
                    <a:bodyPr/>
                    <a:lstStyle/>
                    <a:p>
                      <a:pPr algn="ctr"/>
                      <a:r>
                        <a:rPr lang="en-US" sz="1600" dirty="0">
                          <a:latin typeface="Arial" panose="020B0604020202020204" pitchFamily="34" charset="0"/>
                          <a:cs typeface="Arial" panose="020B0604020202020204" pitchFamily="34" charset="0"/>
                        </a:rPr>
                        <a:t>-0.0060</a:t>
                      </a:r>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tc>
                  <a:txBody>
                    <a:bodyPr/>
                    <a:lstStyle/>
                    <a:p>
                      <a:pPr algn="ctr"/>
                      <a:r>
                        <a:rPr lang="en-US" sz="1600" dirty="0">
                          <a:latin typeface="Arial" panose="020B0604020202020204" pitchFamily="34" charset="0"/>
                          <a:cs typeface="Arial" panose="020B0604020202020204" pitchFamily="34" charset="0"/>
                        </a:rPr>
                        <a:t>-0.0082</a:t>
                      </a:r>
                    </a:p>
                  </a:txBody>
                  <a:tcPr marL="12700" marR="12700" marT="9525" marB="0" anchor="b">
                    <a:lnL w="12700" cmpd="sng">
                      <a:noFill/>
                    </a:lnL>
                    <a:lnR w="12700" cap="flat" cmpd="sng" algn="ctr">
                      <a:solidFill>
                        <a:schemeClr val="tx1"/>
                      </a:solidFill>
                      <a:prstDash val="dash"/>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tc>
                  <a:txBody>
                    <a:bodyPr/>
                    <a:lstStyle/>
                    <a:p>
                      <a:pPr algn="ctr"/>
                      <a:endParaRPr lang="en-US" sz="1600">
                        <a:latin typeface="Arial" panose="020B0604020202020204" pitchFamily="34" charset="0"/>
                        <a:cs typeface="Arial" panose="020B0604020202020204" pitchFamily="34" charset="0"/>
                      </a:endParaRPr>
                    </a:p>
                  </a:txBody>
                  <a:tcPr marL="12700" marR="12700" marT="9525" marB="0" anchor="b">
                    <a:lnL w="12700" cap="flat" cmpd="sng" algn="ctr">
                      <a:solidFill>
                        <a:schemeClr val="tx1"/>
                      </a:solidFill>
                      <a:prstDash val="dash"/>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extLst>
                  <a:ext uri="{0D108BD9-81ED-4DB2-BD59-A6C34878D82A}">
                    <a16:rowId xmlns:a16="http://schemas.microsoft.com/office/drawing/2014/main" val="10005"/>
                  </a:ext>
                </a:extLst>
              </a:tr>
              <a:tr h="270531">
                <a:tc>
                  <a:txBody>
                    <a:bodyPr/>
                    <a:lstStyle/>
                    <a:p>
                      <a:pPr marL="0" marR="0" algn="l">
                        <a:lnSpc>
                          <a:spcPct val="115000"/>
                        </a:lnSpc>
                        <a:spcBef>
                          <a:spcPts val="0"/>
                        </a:spcBef>
                        <a:spcAft>
                          <a:spcPts val="0"/>
                        </a:spcAft>
                      </a:pPr>
                      <a:endParaRPr lang="en-US" sz="1600" b="0" dirty="0">
                        <a:solidFill>
                          <a:schemeClr val="tx1"/>
                        </a:solidFill>
                        <a:effectLst/>
                        <a:latin typeface="Arial" panose="020B0604020202020204" pitchFamily="34" charset="0"/>
                        <a:ea typeface="Calibri"/>
                        <a:cs typeface="Arial" panose="020B0604020202020204" pitchFamily="34" charset="0"/>
                      </a:endParaRPr>
                    </a:p>
                  </a:txBody>
                  <a:tcPr marL="69048" marR="69048" marT="0" marB="0" anchor="ctr">
                    <a:lnL w="12700" cap="flat" cmpd="sng" algn="ctr">
                      <a:solidFill>
                        <a:srgbClr val="FFFFFF"/>
                      </a:solidFill>
                      <a:prstDash val="solid"/>
                      <a:round/>
                      <a:headEnd type="none" w="med" len="med"/>
                      <a:tailEnd type="none" w="med" len="med"/>
                    </a:lnL>
                    <a:lnR w="12700" cmpd="sng">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r>
                        <a:rPr lang="en-US" sz="1600" dirty="0">
                          <a:latin typeface="Arial" panose="020B0604020202020204" pitchFamily="34" charset="0"/>
                          <a:cs typeface="Arial" panose="020B0604020202020204" pitchFamily="34" charset="0"/>
                        </a:rPr>
                        <a:t>(0.0024)</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(0.0019)</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(0.0029)</a:t>
                      </a:r>
                    </a:p>
                  </a:txBody>
                  <a:tcPr marL="9525" marR="9525" marT="9525" marB="0">
                    <a:lnL w="12700" cmpd="sng">
                      <a:noFill/>
                    </a:lnL>
                    <a:lnR w="12700" cap="flat" cmpd="sng" algn="ctr">
                      <a:solidFill>
                        <a:schemeClr val="tx1"/>
                      </a:solidFill>
                      <a:prstDash val="dash"/>
                      <a:round/>
                      <a:headEnd type="none" w="med" len="med"/>
                      <a:tailEnd type="none" w="med" len="med"/>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a:latin typeface="Arial" panose="020B0604020202020204" pitchFamily="34" charset="0"/>
                        <a:cs typeface="Arial" panose="020B0604020202020204" pitchFamily="34" charset="0"/>
                      </a:endParaRPr>
                    </a:p>
                  </a:txBody>
                  <a:tcPr marL="12700" marR="12700" marT="9525" marB="0">
                    <a:lnL w="12700" cap="flat" cmpd="sng" algn="ctr">
                      <a:solidFill>
                        <a:schemeClr val="tx1"/>
                      </a:solidFill>
                      <a:prstDash val="dash"/>
                      <a:round/>
                      <a:headEnd type="none" w="med" len="med"/>
                      <a:tailEnd type="none" w="med" len="med"/>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10006"/>
                  </a:ext>
                </a:extLst>
              </a:tr>
              <a:tr h="68000">
                <a:tc>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algn="l">
                        <a:lnSpc>
                          <a:spcPct val="115000"/>
                        </a:lnSpc>
                        <a:spcBef>
                          <a:spcPts val="0"/>
                        </a:spcBef>
                        <a:spcAft>
                          <a:spcPts val="0"/>
                        </a:spcAft>
                      </a:pPr>
                      <a:endParaRPr lang="en-US" sz="400" b="0" dirty="0">
                        <a:solidFill>
                          <a:schemeClr val="tx1"/>
                        </a:solidFill>
                        <a:effectLst/>
                        <a:latin typeface="+mn-lt"/>
                        <a:ea typeface="Calibri"/>
                        <a:cs typeface="Times New Roman"/>
                      </a:endParaRPr>
                    </a:p>
                  </a:txBody>
                  <a:tcPr marL="69048" marR="69048" marT="0" marB="0" anchor="ctr">
                    <a:lnL w="12700" cmpd="sng">
                      <a:solidFill>
                        <a:srgbClr val="FFFFFF"/>
                      </a:solidFill>
                    </a:lnL>
                    <a:lnR w="12700" cmpd="sng">
                      <a:no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4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fontAlgn="ctr"/>
                      <a:endParaRPr lang="en-US" sz="400" b="0" i="0" u="none" strike="noStrike" dirty="0">
                        <a:solidFill>
                          <a:srgbClr val="000000"/>
                        </a:solidFill>
                        <a:effectLst/>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a:endParaRPr lang="en-US" sz="400"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tc>
                  <a:txBody>
                    <a:bodyPr/>
                    <a:lstStyle/>
                    <a:p>
                      <a:pPr algn="ctr"/>
                      <a:endParaRPr lang="en-US" sz="400" dirty="0">
                        <a:latin typeface="Arial" panose="020B0604020202020204" pitchFamily="34" charset="0"/>
                        <a:cs typeface="Arial" panose="020B0604020202020204" pitchFamily="34" charset="0"/>
                      </a:endParaRPr>
                    </a:p>
                  </a:txBody>
                  <a:tcPr marL="12700" marR="12700" marT="9525" marB="0" anchor="ctr">
                    <a:lnL w="12700" cmpd="sng">
                      <a:noFill/>
                    </a:lnL>
                    <a:lnR w="12700" cap="flat" cmpd="sng" algn="ctr">
                      <a:solidFill>
                        <a:schemeClr val="tx1"/>
                      </a:solidFill>
                      <a:prstDash val="dash"/>
                      <a:round/>
                      <a:headEnd type="none" w="med" len="med"/>
                      <a:tailEnd type="none" w="med" len="med"/>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tc>
                  <a:txBody>
                    <a:bodyPr/>
                    <a:lstStyle/>
                    <a:p>
                      <a:pPr algn="ctr"/>
                      <a:endParaRPr lang="en-US" sz="400" dirty="0">
                        <a:latin typeface="Arial" panose="020B0604020202020204" pitchFamily="34" charset="0"/>
                        <a:cs typeface="Arial" panose="020B0604020202020204" pitchFamily="34" charset="0"/>
                      </a:endParaRPr>
                    </a:p>
                  </a:txBody>
                  <a:tcPr marL="12700" marR="12700" marT="9525" marB="0" anchor="ctr">
                    <a:lnL w="12700" cap="flat" cmpd="sng" algn="ctr">
                      <a:solidFill>
                        <a:schemeClr val="tx1"/>
                      </a:solidFill>
                      <a:prstDash val="dash"/>
                      <a:round/>
                      <a:headEnd type="none" w="med" len="med"/>
                      <a:tailEnd type="none" w="med" len="med"/>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tc>
                  <a:txBody>
                    <a:bodyPr/>
                    <a:lstStyle/>
                    <a:p>
                      <a:pPr algn="ctr"/>
                      <a:endParaRPr lang="en-US" sz="400"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40000"/>
                      </a:srgbClr>
                    </a:solidFill>
                  </a:tcPr>
                </a:tc>
                <a:extLst>
                  <a:ext uri="{0D108BD9-81ED-4DB2-BD59-A6C34878D82A}">
                    <a16:rowId xmlns:a16="http://schemas.microsoft.com/office/drawing/2014/main" val="10007"/>
                  </a:ext>
                </a:extLst>
              </a:tr>
              <a:tr h="268104">
                <a:tc>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indent="0" algn="l" defTabSz="457200" rtl="0" eaLnBrk="1" fontAlgn="auto" latinLnBrk="0" hangingPunct="1">
                        <a:lnSpc>
                          <a:spcPct val="115000"/>
                        </a:lnSpc>
                        <a:spcBef>
                          <a:spcPts val="0"/>
                        </a:spcBef>
                        <a:spcAft>
                          <a:spcPts val="0"/>
                        </a:spcAft>
                        <a:buClrTx/>
                        <a:buSzTx/>
                        <a:buFontTx/>
                        <a:buNone/>
                        <a:tabLst/>
                        <a:defRPr/>
                      </a:pPr>
                      <a:r>
                        <a:rPr lang="en-US" sz="1600" b="0" dirty="0">
                          <a:solidFill>
                            <a:schemeClr val="tx1"/>
                          </a:solidFill>
                          <a:effectLst/>
                          <a:latin typeface="Arial" panose="020B0604020202020204" pitchFamily="34" charset="0"/>
                          <a:ea typeface="Calibri"/>
                          <a:cs typeface="Arial" panose="020B0604020202020204" pitchFamily="34" charset="0"/>
                        </a:rPr>
                        <a:t>IAT </a:t>
                      </a:r>
                      <a:r>
                        <a:rPr lang="en-US" sz="1600" b="0" dirty="0" smtClean="0">
                          <a:solidFill>
                            <a:schemeClr val="tx1"/>
                          </a:solidFill>
                          <a:effectLst/>
                          <a:latin typeface="Arial" panose="020B0604020202020204" pitchFamily="34" charset="0"/>
                          <a:ea typeface="Calibri"/>
                          <a:cs typeface="Arial" panose="020B0604020202020204" pitchFamily="34" charset="0"/>
                        </a:rPr>
                        <a:t>for Whites</a:t>
                      </a:r>
                      <a:endParaRPr lang="en-US" sz="1600" b="0" dirty="0">
                        <a:solidFill>
                          <a:schemeClr val="tx1"/>
                        </a:solidFill>
                        <a:effectLst/>
                        <a:latin typeface="Arial" panose="020B0604020202020204" pitchFamily="34" charset="0"/>
                        <a:ea typeface="Calibri"/>
                        <a:cs typeface="Arial" panose="020B0604020202020204" pitchFamily="34" charset="0"/>
                      </a:endParaRPr>
                    </a:p>
                  </a:txBody>
                  <a:tcPr marL="69048" marR="69048" marT="0" marB="0" anchor="b">
                    <a:lnL w="12700" cmpd="sng">
                      <a:solidFill>
                        <a:srgbClr val="FFFFFF"/>
                      </a:solidFill>
                    </a:lnL>
                    <a:lnR w="12700" cmpd="sng">
                      <a:noFill/>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6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-0.0080</a:t>
                      </a: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a:endParaRPr lang="en-US" sz="16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nchor="b">
                    <a:lnL w="12700" cmpd="sng">
                      <a:noFill/>
                    </a:lnL>
                    <a:lnR w="12700" cap="flat" cmpd="sng" algn="ctr">
                      <a:solidFill>
                        <a:schemeClr val="tx1"/>
                      </a:solidFill>
                      <a:prstDash val="dash"/>
                      <a:round/>
                      <a:headEnd type="none" w="med" len="med"/>
                      <a:tailEnd type="none" w="med" len="med"/>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nchor="b">
                    <a:lnL w="12700" cap="flat" cmpd="sng" algn="ctr">
                      <a:solidFill>
                        <a:schemeClr val="tx1"/>
                      </a:solidFill>
                      <a:prstDash val="dash"/>
                      <a:round/>
                      <a:headEnd type="none" w="med" len="med"/>
                      <a:tailEnd type="none" w="med" len="med"/>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10008"/>
                  </a:ext>
                </a:extLst>
              </a:tr>
              <a:tr h="270531">
                <a:tc>
                  <a:txBody>
                    <a:bodyPr/>
                    <a:lstStyle/>
                    <a:p>
                      <a:pPr marL="0" marR="0" indent="0" algn="l" defTabSz="457200" rtl="0" eaLnBrk="1" fontAlgn="auto" latinLnBrk="0" hangingPunct="1">
                        <a:lnSpc>
                          <a:spcPct val="115000"/>
                        </a:lnSpc>
                        <a:spcBef>
                          <a:spcPts val="0"/>
                        </a:spcBef>
                        <a:spcAft>
                          <a:spcPts val="0"/>
                        </a:spcAft>
                        <a:buClrTx/>
                        <a:buSzTx/>
                        <a:buFontTx/>
                        <a:buNone/>
                        <a:tabLst/>
                        <a:defRPr/>
                      </a:pPr>
                      <a:endParaRPr lang="en-US" sz="1600" b="0" dirty="0">
                        <a:solidFill>
                          <a:schemeClr val="tx1"/>
                        </a:solidFill>
                        <a:effectLst/>
                        <a:latin typeface="Arial" panose="020B0604020202020204" pitchFamily="34" charset="0"/>
                        <a:ea typeface="Calibri"/>
                        <a:cs typeface="Arial" panose="020B0604020202020204" pitchFamily="34" charset="0"/>
                      </a:endParaRPr>
                    </a:p>
                  </a:txBody>
                  <a:tcPr marL="69048" marR="69048" marT="0" marB="0" anchor="ctr">
                    <a:lnL w="12700" cap="flat" cmpd="sng" algn="ctr">
                      <a:solidFill>
                        <a:srgbClr val="FFFFFF"/>
                      </a:solidFill>
                      <a:prstDash val="solid"/>
                      <a:round/>
                      <a:headEnd type="none" w="med" len="med"/>
                      <a:tailEnd type="none" w="med" len="med"/>
                    </a:lnL>
                    <a:lnR w="12700" cmpd="sng">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600" b="0" i="0" u="none" strike="noStrike" kern="1200" dirty="0">
                        <a:solidFill>
                          <a:srgbClr val="000000"/>
                        </a:solidFill>
                        <a:effectLst/>
                        <a:latin typeface="Arial" panose="020B0604020202020204" pitchFamily="34" charset="0"/>
                        <a:ea typeface="+mn-ea"/>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(0.0023)</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ap="flat" cmpd="sng" algn="ctr">
                      <a:solidFill>
                        <a:schemeClr val="tx1"/>
                      </a:solidFill>
                      <a:prstDash val="dash"/>
                      <a:round/>
                      <a:headEnd type="none" w="med" len="med"/>
                      <a:tailEnd type="none" w="med" len="med"/>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ap="flat" cmpd="sng" algn="ctr">
                      <a:solidFill>
                        <a:schemeClr val="tx1"/>
                      </a:solidFill>
                      <a:prstDash val="dash"/>
                      <a:round/>
                      <a:headEnd type="none" w="med" len="med"/>
                      <a:tailEnd type="none" w="med" len="med"/>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3351557390"/>
                  </a:ext>
                </a:extLst>
              </a:tr>
              <a:tr h="84541">
                <a:tc>
                  <a:txBody>
                    <a:bodyPr/>
                    <a:lstStyle/>
                    <a:p>
                      <a:pPr marL="0" marR="0" algn="l">
                        <a:lnSpc>
                          <a:spcPct val="115000"/>
                        </a:lnSpc>
                        <a:spcBef>
                          <a:spcPts val="0"/>
                        </a:spcBef>
                        <a:spcAft>
                          <a:spcPts val="0"/>
                        </a:spcAft>
                      </a:pPr>
                      <a:endParaRPr lang="en-US" sz="500" b="0" dirty="0">
                        <a:solidFill>
                          <a:schemeClr val="tx1"/>
                        </a:solidFill>
                        <a:effectLst/>
                        <a:latin typeface="Arial" panose="020B0604020202020204" pitchFamily="34" charset="0"/>
                        <a:ea typeface="Calibri"/>
                        <a:cs typeface="Arial" panose="020B0604020202020204" pitchFamily="34" charset="0"/>
                      </a:endParaRP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endParaRPr lang="en-US" sz="500"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fontAlgn="ctr"/>
                      <a:endParaRPr lang="en-US" sz="500" b="0" i="0" u="none" strike="noStrike" dirty="0">
                        <a:solidFill>
                          <a:srgbClr val="000000"/>
                        </a:solidFill>
                        <a:effectLst/>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500"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500" dirty="0">
                        <a:latin typeface="Arial" panose="020B0604020202020204" pitchFamily="34" charset="0"/>
                        <a:cs typeface="Arial" panose="020B0604020202020204" pitchFamily="34" charset="0"/>
                      </a:endParaRPr>
                    </a:p>
                  </a:txBody>
                  <a:tcPr marL="12700" marR="12700" marT="9525" marB="0" anchor="ctr">
                    <a:lnL w="12700" cmpd="sng">
                      <a:noFill/>
                    </a:lnL>
                    <a:lnR w="12700" cap="flat" cmpd="sng" algn="ctr">
                      <a:solidFill>
                        <a:schemeClr val="tx1"/>
                      </a:solidFill>
                      <a:prstDash val="dash"/>
                      <a:round/>
                      <a:headEnd type="none" w="med" len="med"/>
                      <a:tailEnd type="none" w="med" len="med"/>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500" dirty="0">
                        <a:latin typeface="Arial" panose="020B0604020202020204" pitchFamily="34" charset="0"/>
                        <a:cs typeface="Arial" panose="020B0604020202020204" pitchFamily="34" charset="0"/>
                      </a:endParaRPr>
                    </a:p>
                  </a:txBody>
                  <a:tcPr marL="12700" marR="12700" marT="9525" marB="0" anchor="ctr">
                    <a:lnL w="12700" cap="flat" cmpd="sng" algn="ctr">
                      <a:solidFill>
                        <a:schemeClr val="tx1"/>
                      </a:solidFill>
                      <a:prstDash val="dash"/>
                      <a:round/>
                      <a:headEnd type="none" w="med" len="med"/>
                      <a:tailEnd type="none" w="med" len="med"/>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5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652422193"/>
                  </a:ext>
                </a:extLst>
              </a:tr>
              <a:tr h="268104">
                <a:tc>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algn="l">
                        <a:lnSpc>
                          <a:spcPct val="115000"/>
                        </a:lnSpc>
                        <a:spcBef>
                          <a:spcPts val="0"/>
                        </a:spcBef>
                        <a:spcAft>
                          <a:spcPts val="0"/>
                        </a:spcAft>
                      </a:pPr>
                      <a:r>
                        <a:rPr lang="en-US" sz="1600" b="0" dirty="0">
                          <a:solidFill>
                            <a:schemeClr val="tx1"/>
                          </a:solidFill>
                          <a:effectLst/>
                          <a:latin typeface="Arial" panose="020B0604020202020204" pitchFamily="34" charset="0"/>
                          <a:ea typeface="Calibri"/>
                          <a:cs typeface="Arial" panose="020B0604020202020204" pitchFamily="34" charset="0"/>
                        </a:rPr>
                        <a:t>IAT </a:t>
                      </a:r>
                      <a:r>
                        <a:rPr lang="en-US" sz="1600" b="0" dirty="0" smtClean="0">
                          <a:solidFill>
                            <a:schemeClr val="tx1"/>
                          </a:solidFill>
                          <a:effectLst/>
                          <a:latin typeface="Arial" panose="020B0604020202020204" pitchFamily="34" charset="0"/>
                          <a:ea typeface="Calibri"/>
                          <a:cs typeface="Arial" panose="020B0604020202020204" pitchFamily="34" charset="0"/>
                        </a:rPr>
                        <a:t>for Blacks</a:t>
                      </a:r>
                      <a:endParaRPr lang="en-US" sz="1600" b="0" dirty="0">
                        <a:solidFill>
                          <a:schemeClr val="tx1"/>
                        </a:solidFill>
                        <a:effectLst/>
                        <a:latin typeface="Arial" panose="020B0604020202020204" pitchFamily="34" charset="0"/>
                        <a:ea typeface="Calibri"/>
                        <a:cs typeface="Arial" panose="020B0604020202020204" pitchFamily="34" charset="0"/>
                      </a:endParaRPr>
                    </a:p>
                  </a:txBody>
                  <a:tcPr marL="69048" marR="69048" marT="0" marB="0" anchor="b">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a:endParaRPr lang="en-US" sz="16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fontAlgn="ctr"/>
                      <a:r>
                        <a:rPr lang="en-US" sz="1600" b="0" i="0" u="none" strike="noStrike" dirty="0">
                          <a:solidFill>
                            <a:srgbClr val="000000"/>
                          </a:solidFill>
                          <a:effectLst/>
                          <a:latin typeface="Arial" panose="020B0604020202020204" pitchFamily="34" charset="0"/>
                          <a:cs typeface="Arial" panose="020B0604020202020204" pitchFamily="34" charset="0"/>
                        </a:rPr>
                        <a:t>0.0047</a:t>
                      </a: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a:endParaRPr lang="en-US" sz="16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nchor="b">
                    <a:lnL w="12700" cmpd="sng">
                      <a:noFill/>
                    </a:lnL>
                    <a:lnR w="12700" cap="flat" cmpd="sng" algn="ctr">
                      <a:solidFill>
                        <a:schemeClr val="tx1"/>
                      </a:solidFill>
                      <a:prstDash val="dash"/>
                      <a:round/>
                      <a:headEnd type="none" w="med" len="med"/>
                      <a:tailEnd type="none" w="med" len="med"/>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nchor="b">
                    <a:lnL w="12700" cap="flat" cmpd="sng" algn="ctr">
                      <a:solidFill>
                        <a:schemeClr val="tx1"/>
                      </a:solidFill>
                      <a:prstDash val="dash"/>
                      <a:round/>
                      <a:headEnd type="none" w="med" len="med"/>
                      <a:tailEnd type="none" w="med" len="med"/>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10009"/>
                  </a:ext>
                </a:extLst>
              </a:tr>
              <a:tr h="270531">
                <a:tc>
                  <a:txBody>
                    <a:bodyPr/>
                    <a:lstStyle/>
                    <a:p>
                      <a:pPr marL="0" marR="0" algn="l">
                        <a:lnSpc>
                          <a:spcPct val="115000"/>
                        </a:lnSpc>
                        <a:spcBef>
                          <a:spcPts val="0"/>
                        </a:spcBef>
                        <a:spcAft>
                          <a:spcPts val="0"/>
                        </a:spcAft>
                      </a:pPr>
                      <a:endParaRPr lang="en-US" sz="1600" b="0" dirty="0">
                        <a:solidFill>
                          <a:schemeClr val="tx1"/>
                        </a:solidFill>
                        <a:effectLst/>
                        <a:latin typeface="Arial" panose="020B0604020202020204" pitchFamily="34" charset="0"/>
                        <a:ea typeface="Calibri"/>
                        <a:cs typeface="Arial" panose="020B0604020202020204" pitchFamily="34" charset="0"/>
                      </a:endParaRP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FFFFFF"/>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fontAlgn="ctr"/>
                      <a:r>
                        <a:rPr lang="en-US" sz="1600" b="0" i="0" u="none" strike="noStrike" dirty="0">
                          <a:solidFill>
                            <a:srgbClr val="000000"/>
                          </a:solidFill>
                          <a:effectLst/>
                          <a:latin typeface="Arial" panose="020B0604020202020204" pitchFamily="34" charset="0"/>
                          <a:cs typeface="Arial" panose="020B0604020202020204" pitchFamily="34" charset="0"/>
                        </a:rPr>
                        <a:t>(0.0023)</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ap="flat" cmpd="sng" algn="ctr">
                      <a:solidFill>
                        <a:schemeClr val="tx1"/>
                      </a:solidFill>
                      <a:prstDash val="dash"/>
                      <a:round/>
                      <a:headEnd type="none" w="med" len="med"/>
                      <a:tailEnd type="none" w="med" len="med"/>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ap="flat" cmpd="sng" algn="ctr">
                      <a:solidFill>
                        <a:schemeClr val="tx1"/>
                      </a:solidFill>
                      <a:prstDash val="dash"/>
                      <a:round/>
                      <a:headEnd type="none" w="med" len="med"/>
                      <a:tailEnd type="none" w="med" len="med"/>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1180130496"/>
                  </a:ext>
                </a:extLst>
              </a:tr>
              <a:tr h="68000">
                <a:tc>
                  <a:txBody>
                    <a:bodyPr/>
                    <a:lstStyle/>
                    <a:p>
                      <a:pPr marL="0" marR="0" algn="l">
                        <a:lnSpc>
                          <a:spcPct val="115000"/>
                        </a:lnSpc>
                        <a:spcBef>
                          <a:spcPts val="0"/>
                        </a:spcBef>
                        <a:spcAft>
                          <a:spcPts val="0"/>
                        </a:spcAft>
                      </a:pPr>
                      <a:endParaRPr lang="en-US" sz="400" b="0" dirty="0">
                        <a:solidFill>
                          <a:schemeClr val="tx1"/>
                        </a:solidFill>
                        <a:effectLst/>
                        <a:latin typeface="Arial" panose="020B0604020202020204" pitchFamily="34" charset="0"/>
                        <a:ea typeface="Calibri"/>
                        <a:cs typeface="Arial" panose="020B0604020202020204" pitchFamily="34" charset="0"/>
                      </a:endParaRP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FFFFFF"/>
                    </a:solidFill>
                  </a:tcPr>
                </a:tc>
                <a:tc>
                  <a:txBody>
                    <a:bodyPr/>
                    <a:lstStyle/>
                    <a:p>
                      <a:pPr algn="ctr"/>
                      <a:endParaRPr lang="en-US" sz="400"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fontAlgn="ctr"/>
                      <a:endParaRPr lang="en-US" sz="400" b="0" i="0" u="none" strike="noStrike" dirty="0">
                        <a:solidFill>
                          <a:srgbClr val="000000"/>
                        </a:solidFill>
                        <a:effectLst/>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400"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400" dirty="0">
                        <a:latin typeface="Arial" panose="020B0604020202020204" pitchFamily="34" charset="0"/>
                        <a:cs typeface="Arial" panose="020B0604020202020204" pitchFamily="34" charset="0"/>
                      </a:endParaRPr>
                    </a:p>
                  </a:txBody>
                  <a:tcPr marL="12700" marR="12700" marT="9525" marB="0" anchor="ctr">
                    <a:lnL w="12700" cmpd="sng">
                      <a:noFill/>
                    </a:lnL>
                    <a:lnR w="12700" cap="flat" cmpd="sng" algn="ctr">
                      <a:solidFill>
                        <a:schemeClr val="tx1"/>
                      </a:solidFill>
                      <a:prstDash val="dash"/>
                      <a:round/>
                      <a:headEnd type="none" w="med" len="med"/>
                      <a:tailEnd type="none" w="med" len="med"/>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400" dirty="0">
                        <a:latin typeface="Arial" panose="020B0604020202020204" pitchFamily="34" charset="0"/>
                        <a:cs typeface="Arial" panose="020B0604020202020204" pitchFamily="34" charset="0"/>
                      </a:endParaRPr>
                    </a:p>
                  </a:txBody>
                  <a:tcPr marL="12700" marR="12700" marT="9525" marB="0" anchor="ctr">
                    <a:lnL w="12700" cap="flat" cmpd="sng" algn="ctr">
                      <a:solidFill>
                        <a:schemeClr val="tx1"/>
                      </a:solidFill>
                      <a:prstDash val="dash"/>
                      <a:round/>
                      <a:headEnd type="none" w="med" len="med"/>
                      <a:tailEnd type="none" w="med" len="med"/>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400" dirty="0">
                        <a:latin typeface="Arial" panose="020B0604020202020204" pitchFamily="34" charset="0"/>
                        <a:cs typeface="Arial" panose="020B0604020202020204" pitchFamily="34" charset="0"/>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628767323"/>
                  </a:ext>
                </a:extLst>
              </a:tr>
              <a:tr h="268104">
                <a:tc>
                  <a:txBody>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lang="en-US" sz="1600" b="0" dirty="0">
                          <a:solidFill>
                            <a:schemeClr val="tx1"/>
                          </a:solidFill>
                          <a:effectLst/>
                          <a:latin typeface="Arial" panose="020B0604020202020204" pitchFamily="34" charset="0"/>
                          <a:ea typeface="Calibri"/>
                          <a:cs typeface="Arial" panose="020B0604020202020204" pitchFamily="34" charset="0"/>
                        </a:rPr>
                        <a:t>Racial Animus</a:t>
                      </a:r>
                    </a:p>
                  </a:txBody>
                  <a:tcPr marL="69048" marR="69048" marT="0" marB="0" anchor="b">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FFFFFF"/>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fontAlgn="ctr"/>
                      <a:endParaRPr lang="en-US" sz="1600" b="0" i="0" u="none" strike="noStrike" dirty="0">
                        <a:solidFill>
                          <a:srgbClr val="000000"/>
                        </a:solidFill>
                        <a:effectLst/>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nchor="b">
                    <a:lnL w="12700" cmpd="sng">
                      <a:noFill/>
                    </a:lnL>
                    <a:lnR w="12700" cap="flat" cmpd="sng" algn="ctr">
                      <a:solidFill>
                        <a:schemeClr val="tx1"/>
                      </a:solidFill>
                      <a:prstDash val="dash"/>
                      <a:round/>
                      <a:headEnd type="none" w="med" len="med"/>
                      <a:tailEnd type="none" w="med" len="med"/>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-0.0263</a:t>
                      </a:r>
                    </a:p>
                  </a:txBody>
                  <a:tcPr marL="12700" marR="12700" marT="9525" marB="0" anchor="b">
                    <a:lnL w="12700" cap="flat" cmpd="sng" algn="ctr">
                      <a:solidFill>
                        <a:schemeClr val="tx1"/>
                      </a:solidFill>
                      <a:prstDash val="dash"/>
                      <a:round/>
                      <a:headEnd type="none" w="med" len="med"/>
                      <a:tailEnd type="none" w="med" len="med"/>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a:latin typeface="Arial" panose="020B0604020202020204" pitchFamily="34" charset="0"/>
                          <a:cs typeface="Arial" panose="020B0604020202020204" pitchFamily="34" charset="0"/>
                        </a:rPr>
                        <a:t>-0.0191</a:t>
                      </a:r>
                      <a:endParaRPr lang="en-US" sz="1600" dirty="0">
                        <a:latin typeface="Arial" panose="020B0604020202020204" pitchFamily="34" charset="0"/>
                        <a:cs typeface="Arial" panose="020B0604020202020204" pitchFamily="34" charset="0"/>
                      </a:endParaRP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4168935106"/>
                  </a:ext>
                </a:extLst>
              </a:tr>
              <a:tr h="270531">
                <a:tc>
                  <a:txBody>
                    <a:bodyPr/>
                    <a:lstStyle/>
                    <a:p>
                      <a:pPr marL="0" marR="0" algn="l">
                        <a:lnSpc>
                          <a:spcPct val="115000"/>
                        </a:lnSpc>
                        <a:spcBef>
                          <a:spcPts val="0"/>
                        </a:spcBef>
                        <a:spcAft>
                          <a:spcPts val="0"/>
                        </a:spcAft>
                      </a:pPr>
                      <a:endParaRPr lang="en-US" sz="1600" b="0" dirty="0">
                        <a:solidFill>
                          <a:schemeClr val="tx1"/>
                        </a:solidFill>
                        <a:effectLst/>
                        <a:latin typeface="Arial" panose="020B0604020202020204" pitchFamily="34" charset="0"/>
                        <a:ea typeface="Calibri"/>
                        <a:cs typeface="Arial" panose="020B0604020202020204" pitchFamily="34" charset="0"/>
                      </a:endParaRP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FFFFFF"/>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fontAlgn="ctr"/>
                      <a:endParaRPr lang="en-US" sz="1600" b="0" i="0" u="none" strike="noStrike" dirty="0">
                        <a:solidFill>
                          <a:srgbClr val="000000"/>
                        </a:solidFill>
                        <a:effectLst/>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ap="flat" cmpd="sng" algn="ctr">
                      <a:solidFill>
                        <a:schemeClr val="tx1"/>
                      </a:solidFill>
                      <a:prstDash val="dash"/>
                      <a:round/>
                      <a:headEnd type="none" w="med" len="med"/>
                      <a:tailEnd type="none" w="med" len="med"/>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(0.0056)</a:t>
                      </a:r>
                    </a:p>
                  </a:txBody>
                  <a:tcPr marL="12700" marR="12700" marT="9525" marB="0">
                    <a:lnL w="12700" cap="flat" cmpd="sng" algn="ctr">
                      <a:solidFill>
                        <a:schemeClr val="tx1"/>
                      </a:solidFill>
                      <a:prstDash val="dash"/>
                      <a:round/>
                      <a:headEnd type="none" w="med" len="med"/>
                      <a:tailEnd type="none" w="med" len="med"/>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(0.0080)</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2004195812"/>
                  </a:ext>
                </a:extLst>
              </a:tr>
              <a:tr h="268104">
                <a:tc>
                  <a:txBody>
                    <a:bodyPr/>
                    <a:lstStyle/>
                    <a:p>
                      <a:pPr marL="0" marR="0" algn="l">
                        <a:lnSpc>
                          <a:spcPct val="115000"/>
                        </a:lnSpc>
                        <a:spcBef>
                          <a:spcPts val="0"/>
                        </a:spcBef>
                        <a:spcAft>
                          <a:spcPts val="0"/>
                        </a:spcAft>
                      </a:pPr>
                      <a:r>
                        <a:rPr lang="en-US" sz="1600" b="0" dirty="0">
                          <a:solidFill>
                            <a:schemeClr val="tx1"/>
                          </a:solidFill>
                          <a:effectLst/>
                          <a:latin typeface="Arial" panose="020B0604020202020204" pitchFamily="34" charset="0"/>
                          <a:ea typeface="Calibri"/>
                          <a:cs typeface="Arial" panose="020B0604020202020204" pitchFamily="34" charset="0"/>
                        </a:rPr>
                        <a:t>State FE’s</a:t>
                      </a: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FFFFFF"/>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fontAlgn="ctr"/>
                      <a:endParaRPr lang="en-US" sz="1600" b="0" i="0" u="none" strike="noStrike" dirty="0">
                        <a:solidFill>
                          <a:srgbClr val="000000"/>
                        </a:solidFill>
                        <a:effectLst/>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X</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ap="flat" cmpd="sng" algn="ctr">
                      <a:solidFill>
                        <a:schemeClr val="tx1"/>
                      </a:solidFill>
                      <a:prstDash val="dash"/>
                      <a:round/>
                      <a:headEnd type="none" w="med" len="med"/>
                      <a:tailEnd type="none" w="med" len="med"/>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ap="flat" cmpd="sng" algn="ctr">
                      <a:solidFill>
                        <a:schemeClr val="tx1"/>
                      </a:solidFill>
                      <a:prstDash val="dash"/>
                      <a:round/>
                      <a:headEnd type="none" w="med" len="med"/>
                      <a:tailEnd type="none" w="med" len="med"/>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1354856318"/>
                  </a:ext>
                </a:extLst>
              </a:tr>
              <a:tr h="65181">
                <a:tc>
                  <a:txBody>
                    <a:bodyPr/>
                    <a:lstStyle/>
                    <a:p>
                      <a:pPr marL="0" marR="0" algn="l">
                        <a:lnSpc>
                          <a:spcPct val="115000"/>
                        </a:lnSpc>
                        <a:spcBef>
                          <a:spcPts val="0"/>
                        </a:spcBef>
                        <a:spcAft>
                          <a:spcPts val="0"/>
                        </a:spcAft>
                      </a:pPr>
                      <a:endParaRPr lang="en-US" sz="300" b="0" dirty="0">
                        <a:solidFill>
                          <a:schemeClr val="tx1"/>
                        </a:solidFill>
                        <a:effectLst/>
                        <a:latin typeface="Arial" panose="020B0604020202020204" pitchFamily="34" charset="0"/>
                        <a:ea typeface="Calibri"/>
                        <a:cs typeface="Arial" panose="020B0604020202020204" pitchFamily="34" charset="0"/>
                      </a:endParaRP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FFFFFF"/>
                    </a:solidFill>
                  </a:tcPr>
                </a:tc>
                <a:tc>
                  <a:txBody>
                    <a:bodyPr/>
                    <a:lstStyle/>
                    <a:p>
                      <a:pPr algn="ctr"/>
                      <a:endParaRPr lang="en-US" sz="3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fontAlgn="ctr"/>
                      <a:endParaRPr lang="en-US" sz="300" b="0" i="0" u="none" strike="noStrike" dirty="0">
                        <a:solidFill>
                          <a:srgbClr val="000000"/>
                        </a:solidFill>
                        <a:effectLst/>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3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300" dirty="0">
                        <a:latin typeface="Arial" panose="020B0604020202020204" pitchFamily="34" charset="0"/>
                        <a:cs typeface="Arial" panose="020B0604020202020204" pitchFamily="34" charset="0"/>
                      </a:endParaRPr>
                    </a:p>
                  </a:txBody>
                  <a:tcPr marL="12700" marR="12700" marT="9525" marB="0">
                    <a:lnL w="12700" cmpd="sng">
                      <a:noFill/>
                    </a:lnL>
                    <a:lnR w="12700" cap="flat" cmpd="sng" algn="ctr">
                      <a:solidFill>
                        <a:schemeClr val="tx1"/>
                      </a:solidFill>
                      <a:prstDash val="dash"/>
                      <a:round/>
                      <a:headEnd type="none" w="med" len="med"/>
                      <a:tailEnd type="none" w="med" len="med"/>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300" dirty="0">
                        <a:latin typeface="Arial" panose="020B0604020202020204" pitchFamily="34" charset="0"/>
                        <a:cs typeface="Arial" panose="020B0604020202020204" pitchFamily="34" charset="0"/>
                      </a:endParaRPr>
                    </a:p>
                  </a:txBody>
                  <a:tcPr marL="12700" marR="12700" marT="9525" marB="0">
                    <a:lnL w="12700" cap="flat" cmpd="sng" algn="ctr">
                      <a:solidFill>
                        <a:schemeClr val="tx1"/>
                      </a:solidFill>
                      <a:prstDash val="dash"/>
                      <a:round/>
                      <a:headEnd type="none" w="med" len="med"/>
                      <a:tailEnd type="none" w="med" len="med"/>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endParaRPr lang="en-US" sz="3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1717045774"/>
                  </a:ext>
                </a:extLst>
              </a:tr>
              <a:tr h="268104">
                <a:tc>
                  <a:txBody>
                    <a:bodyPr/>
                    <a:lstStyle/>
                    <a:p>
                      <a:pPr marL="0" marR="0" algn="l">
                        <a:lnSpc>
                          <a:spcPct val="115000"/>
                        </a:lnSpc>
                        <a:spcBef>
                          <a:spcPts val="0"/>
                        </a:spcBef>
                        <a:spcAft>
                          <a:spcPts val="0"/>
                        </a:spcAft>
                      </a:pPr>
                      <a:r>
                        <a:rPr lang="en-US" sz="1600" b="0" dirty="0" smtClean="0">
                          <a:solidFill>
                            <a:schemeClr val="tx1"/>
                          </a:solidFill>
                          <a:effectLst/>
                          <a:latin typeface="Arial" panose="020B0604020202020204" pitchFamily="34" charset="0"/>
                          <a:ea typeface="Calibri"/>
                          <a:cs typeface="Arial" panose="020B0604020202020204" pitchFamily="34" charset="0"/>
                        </a:rPr>
                        <a:t>Number of Cells</a:t>
                      </a:r>
                      <a:endParaRPr lang="en-US" sz="1600" b="0" dirty="0">
                        <a:solidFill>
                          <a:schemeClr val="tx1"/>
                        </a:solidFill>
                        <a:effectLst/>
                        <a:latin typeface="Arial" panose="020B0604020202020204" pitchFamily="34" charset="0"/>
                        <a:ea typeface="Calibri"/>
                        <a:cs typeface="Arial" panose="020B0604020202020204" pitchFamily="34" charset="0"/>
                      </a:endParaRP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FFFFFF"/>
                    </a:solidFill>
                  </a:tcPr>
                </a:tc>
                <a:tc>
                  <a:txBody>
                    <a:bodyPr/>
                    <a:lstStyle/>
                    <a:p>
                      <a:pPr algn="ctr"/>
                      <a:r>
                        <a:rPr lang="en-US" sz="1600" dirty="0">
                          <a:latin typeface="Arial" panose="020B0604020202020204" pitchFamily="34" charset="0"/>
                          <a:cs typeface="Arial" panose="020B0604020202020204" pitchFamily="34" charset="0"/>
                        </a:rPr>
                        <a:t>340</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fontAlgn="ctr"/>
                      <a:r>
                        <a:rPr lang="en-US" sz="1600" b="0" i="0" u="none" strike="noStrike" dirty="0">
                          <a:solidFill>
                            <a:srgbClr val="000000"/>
                          </a:solidFill>
                          <a:effectLst/>
                          <a:latin typeface="Arial" panose="020B0604020202020204" pitchFamily="34" charset="0"/>
                          <a:cs typeface="Arial" panose="020B0604020202020204" pitchFamily="34" charset="0"/>
                        </a:rPr>
                        <a:t>340</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340</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325</a:t>
                      </a:r>
                    </a:p>
                  </a:txBody>
                  <a:tcPr marL="12700" marR="12700" marT="9525" marB="0">
                    <a:lnL w="12700" cmpd="sng">
                      <a:noFill/>
                    </a:lnL>
                    <a:lnR w="12700" cap="flat" cmpd="sng" algn="ctr">
                      <a:solidFill>
                        <a:schemeClr val="tx1"/>
                      </a:solidFill>
                      <a:prstDash val="dash"/>
                      <a:round/>
                      <a:headEnd type="none" w="med" len="med"/>
                      <a:tailEnd type="none" w="med" len="med"/>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28</a:t>
                      </a:r>
                    </a:p>
                  </a:txBody>
                  <a:tcPr marL="12700" marR="12700" marT="9525" marB="0">
                    <a:lnL w="12700" cap="flat" cmpd="sng" algn="ctr">
                      <a:solidFill>
                        <a:schemeClr val="tx1"/>
                      </a:solidFill>
                      <a:prstDash val="dash"/>
                      <a:round/>
                      <a:headEnd type="none" w="med" len="med"/>
                      <a:tailEnd type="none" w="med" len="med"/>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a:latin typeface="Arial" panose="020B0604020202020204" pitchFamily="34" charset="0"/>
                          <a:cs typeface="Arial" panose="020B0604020202020204" pitchFamily="34" charset="0"/>
                        </a:rPr>
                        <a:t>27</a:t>
                      </a: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572291166"/>
                  </a:ext>
                </a:extLst>
              </a:tr>
              <a:tr h="268104">
                <a:tc>
                  <a:txBody>
                    <a:bodyPr/>
                    <a:lstStyle/>
                    <a:p>
                      <a:pPr marL="0" marR="0" algn="l">
                        <a:lnSpc>
                          <a:spcPct val="115000"/>
                        </a:lnSpc>
                        <a:spcBef>
                          <a:spcPts val="0"/>
                        </a:spcBef>
                        <a:spcAft>
                          <a:spcPts val="0"/>
                        </a:spcAft>
                      </a:pPr>
                      <a:r>
                        <a:rPr lang="en-US" sz="1600" b="0" dirty="0" smtClean="0">
                          <a:solidFill>
                            <a:schemeClr val="tx1"/>
                          </a:solidFill>
                          <a:effectLst/>
                          <a:latin typeface="Arial" panose="020B0604020202020204" pitchFamily="34" charset="0"/>
                          <a:ea typeface="Calibri"/>
                          <a:cs typeface="Arial" panose="020B0604020202020204" pitchFamily="34" charset="0"/>
                        </a:rPr>
                        <a:t>Number of Observations</a:t>
                      </a:r>
                      <a:endParaRPr lang="en-US" sz="1600" b="0" dirty="0">
                        <a:solidFill>
                          <a:schemeClr val="tx1"/>
                        </a:solidFill>
                        <a:effectLst/>
                        <a:latin typeface="Arial" panose="020B0604020202020204" pitchFamily="34" charset="0"/>
                        <a:ea typeface="Calibri"/>
                        <a:cs typeface="Arial" panose="020B0604020202020204" pitchFamily="34" charset="0"/>
                      </a:endParaRPr>
                    </a:p>
                  </a:txBody>
                  <a:tcPr marL="69048" marR="69048" marT="0" marB="0" anchor="ctr">
                    <a:lnL w="12700" cmpd="sng">
                      <a:solidFill>
                        <a:srgbClr val="FFFFFF"/>
                      </a:solidFill>
                    </a:lnL>
                    <a:lnR w="12700" cmpd="sng">
                      <a:no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FFFFFF"/>
                    </a:solidFill>
                  </a:tcPr>
                </a:tc>
                <a:tc>
                  <a:txBody>
                    <a:bodyPr/>
                    <a:lstStyle/>
                    <a:p>
                      <a:pPr algn="ctr"/>
                      <a:r>
                        <a:rPr lang="en-US" sz="1600" dirty="0" smtClean="0">
                          <a:latin typeface="Arial" panose="020B0604020202020204" pitchFamily="34" charset="0"/>
                          <a:cs typeface="Arial" panose="020B0604020202020204" pitchFamily="34" charset="0"/>
                        </a:rPr>
                        <a:t>492,200</a:t>
                      </a: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fontAlgn="ctr"/>
                      <a:r>
                        <a:rPr lang="en-US" sz="1600" b="0" i="0" u="none" strike="noStrike" dirty="0" smtClean="0">
                          <a:solidFill>
                            <a:srgbClr val="000000"/>
                          </a:solidFill>
                          <a:effectLst/>
                          <a:latin typeface="Arial" panose="020B0604020202020204" pitchFamily="34" charset="0"/>
                          <a:cs typeface="Arial" panose="020B0604020202020204" pitchFamily="34" charset="0"/>
                        </a:rPr>
                        <a:t>492,200</a:t>
                      </a:r>
                      <a:endParaRPr lang="en-US" sz="1600" b="0" i="0" u="none" strike="noStrike" dirty="0">
                        <a:solidFill>
                          <a:srgbClr val="000000"/>
                        </a:solidFill>
                        <a:effectLst/>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smtClean="0">
                          <a:latin typeface="Arial" panose="020B0604020202020204" pitchFamily="34" charset="0"/>
                          <a:cs typeface="Arial" panose="020B0604020202020204" pitchFamily="34" charset="0"/>
                        </a:rPr>
                        <a:t>492,200</a:t>
                      </a: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smtClean="0">
                          <a:latin typeface="Arial" panose="020B0604020202020204" pitchFamily="34" charset="0"/>
                          <a:cs typeface="Arial" panose="020B0604020202020204" pitchFamily="34" charset="0"/>
                        </a:rPr>
                        <a:t>491,700</a:t>
                      </a: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ap="flat" cmpd="sng" algn="ctr">
                      <a:solidFill>
                        <a:schemeClr val="tx1"/>
                      </a:solidFill>
                      <a:prstDash val="dash"/>
                      <a:round/>
                      <a:headEnd type="none" w="med" len="med"/>
                      <a:tailEnd type="none" w="med" len="med"/>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smtClean="0">
                          <a:latin typeface="Arial" panose="020B0604020202020204" pitchFamily="34" charset="0"/>
                          <a:cs typeface="Arial" panose="020B0604020202020204" pitchFamily="34" charset="0"/>
                        </a:rPr>
                        <a:t>386,600</a:t>
                      </a:r>
                      <a:endParaRPr lang="en-US" sz="1600" dirty="0">
                        <a:latin typeface="Arial" panose="020B0604020202020204" pitchFamily="34" charset="0"/>
                        <a:cs typeface="Arial" panose="020B0604020202020204" pitchFamily="34" charset="0"/>
                      </a:endParaRPr>
                    </a:p>
                  </a:txBody>
                  <a:tcPr marL="12700" marR="12700" marT="9525" marB="0">
                    <a:lnL w="12700" cap="flat" cmpd="sng" algn="ctr">
                      <a:solidFill>
                        <a:schemeClr val="tx1"/>
                      </a:solidFill>
                      <a:prstDash val="dash"/>
                      <a:round/>
                      <a:headEnd type="none" w="med" len="med"/>
                      <a:tailEnd type="none" w="med" len="med"/>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tc>
                  <a:txBody>
                    <a:bodyPr/>
                    <a:lstStyle/>
                    <a:p>
                      <a:pPr algn="ctr"/>
                      <a:r>
                        <a:rPr lang="en-US" sz="1600" dirty="0" smtClean="0">
                          <a:latin typeface="Arial" panose="020B0604020202020204" pitchFamily="34" charset="0"/>
                          <a:cs typeface="Arial" panose="020B0604020202020204" pitchFamily="34" charset="0"/>
                        </a:rPr>
                        <a:t>386,600</a:t>
                      </a:r>
                      <a:endParaRPr lang="en-US" sz="1600" dirty="0">
                        <a:latin typeface="Arial" panose="020B0604020202020204" pitchFamily="34" charset="0"/>
                        <a:cs typeface="Arial" panose="020B0604020202020204" pitchFamily="34" charset="0"/>
                      </a:endParaRPr>
                    </a:p>
                  </a:txBody>
                  <a:tcPr marL="12700" marR="12700" marT="9525" marB="0">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FFFFFF">
                        <a:tint val="20000"/>
                      </a:srgbClr>
                    </a:solidFill>
                  </a:tcPr>
                </a:tc>
                <a:extLst>
                  <a:ext uri="{0D108BD9-81ED-4DB2-BD59-A6C34878D82A}">
                    <a16:rowId xmlns:a16="http://schemas.microsoft.com/office/drawing/2014/main" val="1219599346"/>
                  </a:ext>
                </a:extLst>
              </a:tr>
              <a:tr h="161731">
                <a:tc gridSpan="4">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indent="0" algn="ctr" defTabSz="457200" rtl="0" eaLnBrk="1" fontAlgn="b" latinLnBrk="0" hangingPunct="1">
                        <a:lnSpc>
                          <a:spcPct val="100000"/>
                        </a:lnSpc>
                        <a:spcBef>
                          <a:spcPts val="0"/>
                        </a:spcBef>
                        <a:spcAft>
                          <a:spcPts val="0"/>
                        </a:spcAft>
                        <a:buClrTx/>
                        <a:buSzTx/>
                        <a:buFontTx/>
                        <a:buNone/>
                        <a:tabLst/>
                        <a:defRPr/>
                      </a:pPr>
                      <a:endParaRPr lang="en-US" sz="1100" b="0" kern="1200" dirty="0">
                        <a:solidFill>
                          <a:schemeClr val="tx1"/>
                        </a:solidFill>
                        <a:effectLst/>
                        <a:latin typeface="+mn-lt"/>
                        <a:ea typeface="Calibri"/>
                        <a:cs typeface="Times New Roman"/>
                      </a:endParaRPr>
                    </a:p>
                  </a:txBody>
                  <a:tcPr marL="69048" marR="69048" marT="0"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pPr marL="0" marR="0" algn="ctr" fontAlgn="b">
                        <a:lnSpc>
                          <a:spcPct val="115000"/>
                        </a:lnSpc>
                        <a:spcBef>
                          <a:spcPts val="0"/>
                        </a:spcBef>
                        <a:spcAft>
                          <a:spcPts val="0"/>
                        </a:spcAft>
                      </a:pPr>
                      <a:endParaRPr lang="en-US" sz="1800" b="0" dirty="0">
                        <a:solidFill>
                          <a:schemeClr val="tx1"/>
                        </a:solidFill>
                        <a:effectLst/>
                        <a:latin typeface="+mj-lt"/>
                        <a:ea typeface="Calibri"/>
                        <a:cs typeface="Times New Roman"/>
                      </a:endParaRPr>
                    </a:p>
                  </a:txBody>
                  <a:tcPr marL="51786" marR="51786" marT="0" marB="0" anchor="ctr">
                    <a:lnT w="12700" cmpd="sng">
                      <a:noFill/>
                    </a:lnT>
                    <a:lnB w="38100" cap="flat" cmpd="sng" algn="ctr">
                      <a:solidFill>
                        <a:schemeClr val="tx1"/>
                      </a:solidFill>
                      <a:prstDash val="solid"/>
                      <a:round/>
                      <a:headEnd type="none" w="med" len="med"/>
                      <a:tailEnd type="none" w="med" len="med"/>
                    </a:lnB>
                  </a:tcPr>
                </a:tc>
                <a:tc hMerge="1">
                  <a:txBody>
                    <a:bodyPr/>
                    <a:lstStyle/>
                    <a:p>
                      <a:pPr algn="ctr" fontAlgn="b"/>
                      <a:endParaRPr lang="en-US" sz="1800" b="0" i="0" u="none" strike="noStrike" kern="1200" dirty="0">
                        <a:solidFill>
                          <a:srgbClr val="000000"/>
                        </a:solidFill>
                        <a:effectLst/>
                        <a:latin typeface="+mj-lt"/>
                        <a:ea typeface="+mn-ea"/>
                        <a:cs typeface="+mn-cs"/>
                      </a:endParaRPr>
                    </a:p>
                  </a:txBody>
                  <a:tcPr marL="9525" marR="9525" marT="9525" marB="0" anchor="ctr">
                    <a:lnT w="12700" cmpd="sng">
                      <a:noFill/>
                    </a:lnT>
                    <a:lnB w="38100" cap="flat" cmpd="sng" algn="ctr">
                      <a:solidFill>
                        <a:schemeClr val="tx1"/>
                      </a:solidFill>
                      <a:prstDash val="solid"/>
                      <a:round/>
                      <a:headEnd type="none" w="med" len="med"/>
                      <a:tailEnd type="none" w="med" len="med"/>
                    </a:lnB>
                  </a:tcPr>
                </a:tc>
                <a:tc hMerge="1">
                  <a:txBody>
                    <a:bodyPr/>
                    <a:lstStyle/>
                    <a:p>
                      <a:pPr algn="ctr" fontAlgn="b"/>
                      <a:endParaRPr lang="en-US" sz="1800" b="0" i="0" u="none" strike="noStrike" kern="1200" dirty="0">
                        <a:solidFill>
                          <a:srgbClr val="000000"/>
                        </a:solidFill>
                        <a:effectLst/>
                        <a:latin typeface="+mj-lt"/>
                        <a:ea typeface="+mn-ea"/>
                        <a:cs typeface="+mn-cs"/>
                      </a:endParaRPr>
                    </a:p>
                  </a:txBody>
                  <a:tcPr marL="9525" marR="9525" marT="9525" marB="0" anchor="ctr">
                    <a:lnT w="12700" cmpd="sng">
                      <a:noFill/>
                    </a:lnT>
                    <a:lnB w="38100" cap="flat" cmpd="sng" algn="ctr">
                      <a:solidFill>
                        <a:schemeClr val="tx1"/>
                      </a:solidFill>
                      <a:prstDash val="solid"/>
                      <a:round/>
                      <a:headEnd type="none" w="med" len="med"/>
                      <a:tailEnd type="none" w="med" len="med"/>
                    </a:lnB>
                  </a:tcP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endParaRPr lang="en-US" sz="1100" b="0" kern="1200" dirty="0">
                        <a:solidFill>
                          <a:schemeClr val="tx1"/>
                        </a:solidFill>
                        <a:effectLst/>
                        <a:latin typeface="+mn-lt"/>
                        <a:ea typeface="Calibri"/>
                        <a:cs typeface="Times New Roman"/>
                      </a:endParaRPr>
                    </a:p>
                  </a:txBody>
                  <a:tcPr marL="69048" marR="69048"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noFill/>
                    </a:lnT>
                    <a:lnB w="381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endParaRPr lang="en-US" sz="1100" b="0" kern="1200" dirty="0">
                        <a:solidFill>
                          <a:schemeClr val="tx1"/>
                        </a:solidFill>
                        <a:effectLst/>
                        <a:latin typeface="+mn-lt"/>
                        <a:ea typeface="Calibri"/>
                        <a:cs typeface="Times New Roman"/>
                      </a:endParaRPr>
                    </a:p>
                  </a:txBody>
                  <a:tcPr marL="69048" marR="69048"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noFill/>
                    </a:lnT>
                    <a:lnB w="381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endParaRPr lang="en-US" sz="1100" b="0" kern="1200" dirty="0">
                        <a:solidFill>
                          <a:schemeClr val="tx1"/>
                        </a:solidFill>
                        <a:effectLst/>
                        <a:latin typeface="+mn-lt"/>
                        <a:ea typeface="Calibri"/>
                        <a:cs typeface="Times New Roman"/>
                      </a:endParaRPr>
                    </a:p>
                  </a:txBody>
                  <a:tcPr marL="69048" marR="69048" marT="0" marB="0" anchor="ctr">
                    <a:lnL w="12700" cap="flat" cmpd="sng" algn="ctr">
                      <a:solidFill>
                        <a:srgbClr val="FFFFFF"/>
                      </a:solidFill>
                      <a:prstDash val="solid"/>
                      <a:round/>
                      <a:headEnd type="none" w="med" len="med"/>
                      <a:tailEnd type="none" w="med" len="med"/>
                    </a:lnL>
                    <a:lnR w="12700" cmpd="sng">
                      <a:solidFill>
                        <a:srgbClr val="FFFFFF"/>
                      </a:solidFill>
                    </a:lnR>
                    <a:lnT w="12700" cmpd="sng">
                      <a:noFill/>
                    </a:lnT>
                    <a:lnB w="381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12"/>
                  </a:ext>
                </a:extLst>
              </a:tr>
              <a:tr h="58801">
                <a:tc gridSpan="7">
                  <a:txBody>
                    <a:bodyPr/>
                    <a:lstStyle/>
                    <a:p>
                      <a:pPr marL="0" marR="0" lvl="0" indent="0" algn="l" defTabSz="457200" rtl="0" eaLnBrk="1" fontAlgn="b" latinLnBrk="0" hangingPunct="1">
                        <a:lnSpc>
                          <a:spcPct val="100000"/>
                        </a:lnSpc>
                        <a:spcBef>
                          <a:spcPts val="0"/>
                        </a:spcBef>
                        <a:spcAft>
                          <a:spcPts val="0"/>
                        </a:spcAft>
                        <a:buClrTx/>
                        <a:buSzTx/>
                        <a:buFontTx/>
                        <a:buNone/>
                        <a:tabLst/>
                        <a:defRPr/>
                      </a:pPr>
                      <a:endParaRPr lang="en-US" sz="300" b="0" i="0" kern="1200" dirty="0">
                        <a:solidFill>
                          <a:schemeClr val="tx1"/>
                        </a:solidFill>
                        <a:effectLst/>
                        <a:latin typeface="+mn-lt"/>
                        <a:ea typeface="Calibri"/>
                        <a:cs typeface="Times New Roman"/>
                      </a:endParaRPr>
                    </a:p>
                  </a:txBody>
                  <a:tcPr marL="69048" marR="69048" marT="0" marB="0" anchor="ctr">
                    <a:lnL w="12700" cmpd="sng">
                      <a:solidFill>
                        <a:srgbClr val="FFFFFF"/>
                      </a:solidFill>
                    </a:lnL>
                    <a:lnR w="12700" cap="flat" cmpd="sng" algn="ctr">
                      <a:solidFill>
                        <a:srgbClr val="FFFFFF"/>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3964332040"/>
                  </a:ext>
                </a:extLst>
              </a:tr>
              <a:tr h="619220">
                <a:tc gridSpan="7">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marL="0" marR="0" lvl="0" indent="0" algn="l" defTabSz="457200" rtl="0" eaLnBrk="1" fontAlgn="b" latinLnBrk="0" hangingPunct="1">
                        <a:lnSpc>
                          <a:spcPct val="100000"/>
                        </a:lnSpc>
                        <a:spcBef>
                          <a:spcPts val="0"/>
                        </a:spcBef>
                        <a:spcAft>
                          <a:spcPts val="0"/>
                        </a:spcAft>
                        <a:buClrTx/>
                        <a:buSzTx/>
                        <a:buFontTx/>
                        <a:buNone/>
                        <a:tabLst/>
                        <a:defRPr/>
                      </a:pPr>
                      <a:r>
                        <a:rPr lang="en-US" sz="1500" b="0" i="0" kern="1200" dirty="0">
                          <a:solidFill>
                            <a:schemeClr val="tx1"/>
                          </a:solidFill>
                          <a:effectLst/>
                          <a:latin typeface="+mn-lt"/>
                          <a:ea typeface="Calibri"/>
                          <a:cs typeface="Times New Roman"/>
                        </a:rPr>
                        <a:t>Columns (1</a:t>
                      </a:r>
                      <a:r>
                        <a:rPr lang="en-US" sz="1500" b="0" i="0" kern="1200" dirty="0" smtClean="0">
                          <a:solidFill>
                            <a:schemeClr val="tx1"/>
                          </a:solidFill>
                          <a:effectLst/>
                          <a:latin typeface="+mn-lt"/>
                          <a:ea typeface="Calibri"/>
                          <a:cs typeface="Times New Roman"/>
                        </a:rPr>
                        <a:t>)-(4)</a:t>
                      </a:r>
                      <a:r>
                        <a:rPr lang="en-US" sz="1500" b="0" i="0" kern="1200" baseline="0" dirty="0" smtClean="0">
                          <a:solidFill>
                            <a:schemeClr val="tx1"/>
                          </a:solidFill>
                          <a:effectLst/>
                          <a:latin typeface="+mn-lt"/>
                          <a:ea typeface="Calibri"/>
                          <a:cs typeface="Times New Roman"/>
                        </a:rPr>
                        <a:t> </a:t>
                      </a:r>
                      <a:r>
                        <a:rPr lang="en-US" sz="1500" b="0" i="0" kern="1200" baseline="0" dirty="0">
                          <a:solidFill>
                            <a:schemeClr val="tx1"/>
                          </a:solidFill>
                          <a:effectLst/>
                          <a:latin typeface="+mn-lt"/>
                          <a:ea typeface="Calibri"/>
                          <a:cs typeface="Times New Roman"/>
                        </a:rPr>
                        <a:t>are at the county level. </a:t>
                      </a:r>
                      <a:r>
                        <a:rPr lang="en-US" sz="1500" b="0" i="0" kern="1200" dirty="0">
                          <a:solidFill>
                            <a:schemeClr val="tx1"/>
                          </a:solidFill>
                          <a:effectLst/>
                          <a:latin typeface="+mn-lt"/>
                          <a:ea typeface="Calibri"/>
                          <a:cs typeface="Times New Roman"/>
                        </a:rPr>
                        <a:t>Columns </a:t>
                      </a:r>
                      <a:r>
                        <a:rPr lang="en-US" sz="1500" b="0" i="0" kern="1200" dirty="0" smtClean="0">
                          <a:solidFill>
                            <a:schemeClr val="tx1"/>
                          </a:solidFill>
                          <a:effectLst/>
                          <a:latin typeface="+mn-lt"/>
                          <a:ea typeface="Calibri"/>
                          <a:cs typeface="Times New Roman"/>
                        </a:rPr>
                        <a:t>(5)-(6)</a:t>
                      </a:r>
                      <a:r>
                        <a:rPr lang="en-US" sz="1500" b="0" i="0" kern="1200" baseline="0" dirty="0" smtClean="0">
                          <a:solidFill>
                            <a:schemeClr val="tx1"/>
                          </a:solidFill>
                          <a:effectLst/>
                          <a:latin typeface="+mn-lt"/>
                          <a:ea typeface="Calibri"/>
                          <a:cs typeface="Times New Roman"/>
                        </a:rPr>
                        <a:t> </a:t>
                      </a:r>
                      <a:r>
                        <a:rPr lang="en-US" sz="1500" b="0" i="0" kern="1200" baseline="0" dirty="0">
                          <a:solidFill>
                            <a:schemeClr val="tx1"/>
                          </a:solidFill>
                          <a:effectLst/>
                          <a:latin typeface="+mn-lt"/>
                          <a:ea typeface="Calibri"/>
                          <a:cs typeface="Times New Roman"/>
                        </a:rPr>
                        <a:t>are at the media market level. </a:t>
                      </a:r>
                      <a:r>
                        <a:rPr lang="en-US" sz="1500" b="0" i="0" kern="1200" dirty="0">
                          <a:solidFill>
                            <a:schemeClr val="tx1"/>
                          </a:solidFill>
                          <a:effectLst/>
                          <a:latin typeface="+mn-lt"/>
                          <a:ea typeface="Calibri"/>
                          <a:cs typeface="Times New Roman"/>
                        </a:rPr>
                        <a:t>We restrict to counties (media markets) with poverty rates less than 10</a:t>
                      </a:r>
                      <a:r>
                        <a:rPr lang="en-US" sz="1500" b="0" i="0" kern="1200" dirty="0" smtClean="0">
                          <a:solidFill>
                            <a:schemeClr val="tx1"/>
                          </a:solidFill>
                          <a:effectLst/>
                          <a:latin typeface="+mn-lt"/>
                          <a:ea typeface="Calibri"/>
                          <a:cs typeface="Times New Roman"/>
                        </a:rPr>
                        <a:t>%.</a:t>
                      </a:r>
                      <a:endParaRPr lang="en-US" sz="1500" b="0" i="0" kern="1200" dirty="0">
                        <a:solidFill>
                          <a:schemeClr val="tx1"/>
                        </a:solidFill>
                        <a:effectLst/>
                        <a:latin typeface="+mn-lt"/>
                        <a:ea typeface="Calibri"/>
                        <a:cs typeface="Times New Roman"/>
                      </a:endParaRPr>
                    </a:p>
                  </a:txBody>
                  <a:tcPr marL="69048" marR="69048" marT="0" marB="0" anchor="ctr">
                    <a:lnL w="12700" cmpd="sng">
                      <a:noFill/>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marL="0" marR="0" indent="0" algn="l" defTabSz="457200" rtl="0" eaLnBrk="1" fontAlgn="b" latinLnBrk="0" hangingPunct="1">
                        <a:lnSpc>
                          <a:spcPct val="100000"/>
                        </a:lnSpc>
                        <a:spcBef>
                          <a:spcPts val="0"/>
                        </a:spcBef>
                        <a:spcAft>
                          <a:spcPts val="0"/>
                        </a:spcAft>
                        <a:buClrTx/>
                        <a:buSzTx/>
                        <a:buFontTx/>
                        <a:buNone/>
                        <a:tabLst/>
                        <a:defRPr/>
                      </a:pPr>
                      <a:endParaRPr lang="en-US" sz="1800" b="0" i="1" kern="1200" dirty="0">
                        <a:solidFill>
                          <a:schemeClr val="tx1"/>
                        </a:solidFill>
                        <a:effectLst/>
                        <a:latin typeface="+mn-lt"/>
                        <a:ea typeface="Calibri"/>
                        <a:cs typeface="Times New Roman"/>
                      </a:endParaRPr>
                    </a:p>
                  </a:txBody>
                  <a:tcPr marL="69048" marR="69048" marT="0" marB="0" anchor="ctr">
                    <a:lnL w="12700" cmpd="sng">
                      <a:solidFill>
                        <a:srgbClr val="FFFFFF"/>
                      </a:solidFill>
                    </a:lnL>
                    <a:lnR w="12700" cap="flat" cmpd="sng" algn="ctr">
                      <a:solidFill>
                        <a:srgbClr val="FFFFFF"/>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pPr marL="0" marR="0" indent="0" algn="l" defTabSz="457200" rtl="0" eaLnBrk="1" fontAlgn="b" latinLnBrk="0" hangingPunct="1">
                        <a:lnSpc>
                          <a:spcPct val="100000"/>
                        </a:lnSpc>
                        <a:spcBef>
                          <a:spcPts val="0"/>
                        </a:spcBef>
                        <a:spcAft>
                          <a:spcPts val="0"/>
                        </a:spcAft>
                        <a:buClrTx/>
                        <a:buSzTx/>
                        <a:buFontTx/>
                        <a:buNone/>
                        <a:tabLst/>
                        <a:defRPr/>
                      </a:pPr>
                      <a:endParaRPr lang="en-US" sz="1800" b="0" i="1" kern="1200" dirty="0">
                        <a:solidFill>
                          <a:schemeClr val="tx1"/>
                        </a:solidFill>
                        <a:effectLst/>
                        <a:latin typeface="+mn-lt"/>
                        <a:ea typeface="Calibri"/>
                        <a:cs typeface="Times New Roman"/>
                      </a:endParaRPr>
                    </a:p>
                  </a:txBody>
                  <a:tcPr marL="69048" marR="69048" marT="0" marB="0" anchor="ctr">
                    <a:lnL w="12700" cmpd="sng">
                      <a:solidFill>
                        <a:srgbClr val="FFFFFF"/>
                      </a:solidFill>
                    </a:lnL>
                    <a:lnR w="12700" cap="flat" cmpd="sng" algn="ctr">
                      <a:solidFill>
                        <a:srgbClr val="FFFFFF"/>
                      </a:solidFill>
                      <a:prstDash val="solid"/>
                      <a:round/>
                      <a:headEnd type="none" w="med" len="med"/>
                      <a:tailEnd type="none" w="med" len="med"/>
                    </a:lnR>
                    <a:lnT w="38100" cap="flat" cmpd="sng" algn="ctr">
                      <a:solidFill>
                        <a:srgbClr val="000000"/>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pPr marL="0" marR="0" indent="0" algn="l" defTabSz="457200" rtl="0" eaLnBrk="1" fontAlgn="b" latinLnBrk="0" hangingPunct="1">
                        <a:lnSpc>
                          <a:spcPct val="100000"/>
                        </a:lnSpc>
                        <a:spcBef>
                          <a:spcPts val="0"/>
                        </a:spcBef>
                        <a:spcAft>
                          <a:spcPts val="0"/>
                        </a:spcAft>
                        <a:buClrTx/>
                        <a:buSzTx/>
                        <a:buFontTx/>
                        <a:buNone/>
                        <a:tabLst/>
                        <a:defRPr/>
                      </a:pPr>
                      <a:endParaRPr lang="en-US" sz="1800" b="0" i="1" kern="1200" dirty="0">
                        <a:solidFill>
                          <a:schemeClr val="tx1"/>
                        </a:solidFill>
                        <a:effectLst/>
                        <a:latin typeface="+mn-lt"/>
                        <a:ea typeface="Calibri"/>
                        <a:cs typeface="Times New Roman"/>
                      </a:endParaRPr>
                    </a:p>
                  </a:txBody>
                  <a:tcPr marL="69048" marR="69048" marT="0" marB="0" anchor="ctr">
                    <a:lnL w="12700" cmpd="sng">
                      <a:solidFill>
                        <a:srgbClr val="FFFFFF"/>
                      </a:solidFill>
                    </a:lnL>
                    <a:lnR w="12700" cmpd="sng">
                      <a:solidFill>
                        <a:srgbClr val="FFFFFF"/>
                      </a:solidFill>
                    </a:lnR>
                    <a:lnT w="38100" cap="flat" cmpd="sng" algn="ctr">
                      <a:solidFill>
                        <a:srgbClr val="000000"/>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13"/>
                  </a:ext>
                </a:extLst>
              </a:tr>
            </a:tbl>
          </a:graphicData>
        </a:graphic>
      </p:graphicFrame>
      <p:sp>
        <p:nvSpPr>
          <p:cNvPr id="5" name="TextBox 92"/>
          <p:cNvSpPr txBox="1"/>
          <p:nvPr/>
        </p:nvSpPr>
        <p:spPr>
          <a:xfrm>
            <a:off x="0" y="87869"/>
            <a:ext cx="12192000" cy="677107"/>
          </a:xfrm>
          <a:prstGeom prst="rect">
            <a:avLst/>
          </a:prstGeom>
          <a:noFill/>
        </p:spPr>
        <p:txBody>
          <a:bodyPr wrap="square" lIns="91382" tIns="45718" rIns="91382" bIns="45718" rtlCol="0">
            <a:spAutoFit/>
          </a:bodyPr>
          <a:lstStyle/>
          <a:p>
            <a:pPr algn="ctr" defTabSz="913742">
              <a:defRPr/>
            </a:pPr>
            <a:r>
              <a:rPr lang="en-US" sz="1900" b="1" kern="0" dirty="0">
                <a:solidFill>
                  <a:srgbClr val="1E2D53"/>
                </a:solidFill>
                <a:latin typeface="Arial"/>
                <a:cs typeface="Arial"/>
              </a:rPr>
              <a:t>Association Between </a:t>
            </a:r>
            <a:r>
              <a:rPr lang="en-US" sz="1900" b="1" kern="0" dirty="0" smtClean="0">
                <a:solidFill>
                  <a:srgbClr val="1E2D53"/>
                </a:solidFill>
                <a:latin typeface="Arial"/>
                <a:cs typeface="Arial"/>
              </a:rPr>
              <a:t>Racial Bias and </a:t>
            </a:r>
            <a:r>
              <a:rPr lang="en-US" sz="1900" b="1" kern="0" dirty="0">
                <a:solidFill>
                  <a:srgbClr val="1E2D53"/>
                </a:solidFill>
                <a:latin typeface="Arial"/>
                <a:cs typeface="Arial"/>
              </a:rPr>
              <a:t>Black Boys' Outcomes: Regression Estimates</a:t>
            </a:r>
          </a:p>
          <a:p>
            <a:pPr algn="ctr" defTabSz="913742">
              <a:defRPr/>
            </a:pPr>
            <a:r>
              <a:rPr lang="en-US" sz="1900" kern="0" dirty="0">
                <a:solidFill>
                  <a:srgbClr val="1E2D53"/>
                </a:solidFill>
                <a:latin typeface="Arial"/>
                <a:cs typeface="Arial"/>
              </a:rPr>
              <a:t>Dependent Variable: Mean Rank of Black </a:t>
            </a:r>
            <a:r>
              <a:rPr lang="en-US" sz="1900" kern="0" dirty="0" smtClean="0">
                <a:solidFill>
                  <a:srgbClr val="1E2D53"/>
                </a:solidFill>
                <a:latin typeface="Arial"/>
                <a:cs typeface="Arial"/>
              </a:rPr>
              <a:t>Children with </a:t>
            </a:r>
            <a:r>
              <a:rPr lang="en-US" sz="1900" kern="0" dirty="0">
                <a:solidFill>
                  <a:srgbClr val="1E2D53"/>
                </a:solidFill>
                <a:latin typeface="Arial"/>
                <a:cs typeface="Arial"/>
              </a:rPr>
              <a:t>Parents at 25</a:t>
            </a:r>
            <a:r>
              <a:rPr lang="en-US" sz="1900" kern="0" baseline="30000" dirty="0">
                <a:solidFill>
                  <a:srgbClr val="1E2D53"/>
                </a:solidFill>
                <a:latin typeface="Arial"/>
                <a:cs typeface="Arial"/>
              </a:rPr>
              <a:t>th</a:t>
            </a:r>
            <a:r>
              <a:rPr lang="en-US" sz="1900" kern="0" dirty="0">
                <a:solidFill>
                  <a:srgbClr val="1E2D53"/>
                </a:solidFill>
                <a:latin typeface="Arial"/>
                <a:cs typeface="Arial"/>
              </a:rPr>
              <a:t> Percentile in Tract</a:t>
            </a:r>
          </a:p>
        </p:txBody>
      </p:sp>
    </p:spTree>
    <p:extLst>
      <p:ext uri="{BB962C8B-B14F-4D97-AF65-F5344CB8AC3E}">
        <p14:creationId xmlns:p14="http://schemas.microsoft.com/office/powerpoint/2010/main" val="937454393"/>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243605" y="1295400"/>
            <a:ext cx="9948651" cy="5181600"/>
          </a:xfrm>
        </p:spPr>
        <p:txBody>
          <a:bodyPr>
            <a:normAutofit/>
          </a:bodyPr>
          <a:lstStyle/>
          <a:p>
            <a:pPr>
              <a:buClr>
                <a:srgbClr val="20497D"/>
              </a:buClr>
              <a:buFont typeface="Wingdings" panose="05000000000000000000" pitchFamily="2" charset="2"/>
              <a:buChar char="§"/>
            </a:pPr>
            <a:r>
              <a:rPr lang="en-US" sz="2300" dirty="0">
                <a:solidFill>
                  <a:srgbClr val="000000"/>
                </a:solidFill>
                <a:latin typeface="Arial" panose="020B0604020202020204" pitchFamily="34" charset="0"/>
                <a:cs typeface="Arial" panose="020B0604020202020204" pitchFamily="34" charset="0"/>
              </a:rPr>
              <a:t>Four key results:</a:t>
            </a:r>
          </a:p>
          <a:p>
            <a:pPr>
              <a:buClr>
                <a:srgbClr val="20497D"/>
              </a:buClr>
              <a:buFont typeface="Wingdings" panose="05000000000000000000" pitchFamily="2" charset="2"/>
              <a:buChar char="§"/>
            </a:pPr>
            <a:endParaRPr lang="en-US" sz="2300" dirty="0">
              <a:solidFill>
                <a:srgbClr val="000000"/>
              </a:solidFill>
              <a:latin typeface="Arial" panose="020B0604020202020204" pitchFamily="34" charset="0"/>
              <a:cs typeface="Arial" panose="020B0604020202020204" pitchFamily="34" charset="0"/>
            </a:endParaRPr>
          </a:p>
          <a:p>
            <a:pPr marL="913312" lvl="1" indent="-456627">
              <a:buClr>
                <a:srgbClr val="20497D"/>
              </a:buClr>
              <a:buFont typeface="+mj-lt"/>
              <a:buAutoNum type="arabicPeriod"/>
            </a:pPr>
            <a:r>
              <a:rPr lang="en-US" sz="1900" dirty="0">
                <a:solidFill>
                  <a:srgbClr val="000000"/>
                </a:solidFill>
                <a:latin typeface="Arial" panose="020B0604020202020204" pitchFamily="34" charset="0"/>
                <a:cs typeface="Arial" panose="020B0604020202020204" pitchFamily="34" charset="0"/>
              </a:rPr>
              <a:t>Black boys have lower earnings than white boys in 99% of Census tracts in America, controlling for parental income</a:t>
            </a:r>
          </a:p>
          <a:p>
            <a:pPr marL="913312" lvl="1" indent="-456627">
              <a:buClr>
                <a:srgbClr val="20497D"/>
              </a:buClr>
              <a:buFont typeface="+mj-lt"/>
              <a:buAutoNum type="arabicPeriod"/>
            </a:pPr>
            <a:endParaRPr lang="en-US" sz="1900" dirty="0">
              <a:solidFill>
                <a:srgbClr val="000000"/>
              </a:solidFill>
              <a:latin typeface="Arial" panose="020B0604020202020204" pitchFamily="34" charset="0"/>
              <a:cs typeface="Arial" panose="020B0604020202020204" pitchFamily="34" charset="0"/>
            </a:endParaRPr>
          </a:p>
          <a:p>
            <a:pPr marL="913312" lvl="1" indent="-456627">
              <a:buClr>
                <a:srgbClr val="20497D"/>
              </a:buClr>
              <a:buFont typeface="+mj-lt"/>
              <a:buAutoNum type="arabicPeriod"/>
            </a:pPr>
            <a:r>
              <a:rPr lang="en-US" sz="1900" dirty="0">
                <a:solidFill>
                  <a:srgbClr val="000000"/>
                </a:solidFill>
                <a:latin typeface="Arial" panose="020B0604020202020204" pitchFamily="34" charset="0"/>
                <a:cs typeface="Arial" panose="020B0604020202020204" pitchFamily="34" charset="0"/>
              </a:rPr>
              <a:t>Both black and white boys have better outcomes in “good” (e.g., low-poverty, higher rent) neighborhoods, but the black-white gap is </a:t>
            </a:r>
            <a:r>
              <a:rPr lang="en-US" sz="1900" i="1" dirty="0">
                <a:solidFill>
                  <a:srgbClr val="000000"/>
                </a:solidFill>
                <a:latin typeface="Arial" panose="020B0604020202020204" pitchFamily="34" charset="0"/>
                <a:cs typeface="Arial" panose="020B0604020202020204" pitchFamily="34" charset="0"/>
              </a:rPr>
              <a:t>bigger </a:t>
            </a:r>
            <a:r>
              <a:rPr lang="en-US" sz="1900" dirty="0">
                <a:solidFill>
                  <a:srgbClr val="000000"/>
                </a:solidFill>
                <a:latin typeface="Arial" panose="020B0604020202020204" pitchFamily="34" charset="0"/>
                <a:cs typeface="Arial" panose="020B0604020202020204" pitchFamily="34" charset="0"/>
              </a:rPr>
              <a:t>in such areas</a:t>
            </a:r>
          </a:p>
          <a:p>
            <a:pPr marL="913312" lvl="1" indent="-456627">
              <a:buClr>
                <a:srgbClr val="20497D"/>
              </a:buClr>
              <a:buFont typeface="+mj-lt"/>
              <a:buAutoNum type="arabicPeriod"/>
            </a:pPr>
            <a:endParaRPr lang="en-US" sz="1900" dirty="0">
              <a:solidFill>
                <a:srgbClr val="000000"/>
              </a:solidFill>
              <a:latin typeface="Arial" panose="020B0604020202020204" pitchFamily="34" charset="0"/>
              <a:cs typeface="Arial" panose="020B0604020202020204" pitchFamily="34" charset="0"/>
            </a:endParaRPr>
          </a:p>
          <a:p>
            <a:pPr marL="913312" lvl="1" indent="-456627">
              <a:buClr>
                <a:srgbClr val="20497D"/>
              </a:buClr>
              <a:buFont typeface="+mj-lt"/>
              <a:buAutoNum type="arabicPeriod"/>
            </a:pPr>
            <a:r>
              <a:rPr lang="en-US" sz="1900" dirty="0">
                <a:solidFill>
                  <a:srgbClr val="000000"/>
                </a:solidFill>
                <a:latin typeface="Arial" panose="020B0604020202020204" pitchFamily="34" charset="0"/>
                <a:cs typeface="Arial" panose="020B0604020202020204" pitchFamily="34" charset="0"/>
              </a:rPr>
              <a:t>Within low-poverty areas, there are two factors associated with better outcomes for black boys </a:t>
            </a:r>
            <a:r>
              <a:rPr lang="en-US" sz="1900" i="1" dirty="0">
                <a:solidFill>
                  <a:srgbClr val="000000"/>
                </a:solidFill>
                <a:latin typeface="Arial" panose="020B0604020202020204" pitchFamily="34" charset="0"/>
                <a:cs typeface="Arial" panose="020B0604020202020204" pitchFamily="34" charset="0"/>
              </a:rPr>
              <a:t>and</a:t>
            </a:r>
            <a:r>
              <a:rPr lang="en-US" sz="1900" dirty="0">
                <a:solidFill>
                  <a:srgbClr val="000000"/>
                </a:solidFill>
                <a:latin typeface="Arial" panose="020B0604020202020204" pitchFamily="34" charset="0"/>
                <a:cs typeface="Arial" panose="020B0604020202020204" pitchFamily="34" charset="0"/>
              </a:rPr>
              <a:t> smaller gaps: greater father presence and less racial bias</a:t>
            </a:r>
          </a:p>
          <a:p>
            <a:pPr marL="913312" lvl="1" indent="-456627">
              <a:buClr>
                <a:srgbClr val="20497D"/>
              </a:buClr>
              <a:buFont typeface="+mj-lt"/>
              <a:buAutoNum type="arabicPeriod"/>
            </a:pPr>
            <a:endParaRPr lang="en-US" sz="1900" dirty="0">
              <a:solidFill>
                <a:srgbClr val="000000"/>
              </a:solidFill>
              <a:latin typeface="Arial" panose="020B0604020202020204" pitchFamily="34" charset="0"/>
              <a:cs typeface="Arial" panose="020B0604020202020204" pitchFamily="34" charset="0"/>
            </a:endParaRPr>
          </a:p>
          <a:p>
            <a:pPr marL="913312" lvl="1" indent="-456627">
              <a:buClr>
                <a:srgbClr val="20497D"/>
              </a:buClr>
              <a:buFont typeface="+mj-lt"/>
              <a:buAutoNum type="arabicPeriod"/>
            </a:pPr>
            <a:r>
              <a:rPr lang="en-US" sz="1900" dirty="0">
                <a:solidFill>
                  <a:srgbClr val="000000"/>
                </a:solidFill>
                <a:latin typeface="Arial" panose="020B0604020202020204" pitchFamily="34" charset="0"/>
                <a:cs typeface="Arial" panose="020B0604020202020204" pitchFamily="34" charset="0"/>
              </a:rPr>
              <a:t>Neighborhoods have </a:t>
            </a:r>
            <a:r>
              <a:rPr lang="en-US" sz="1900" i="1" dirty="0">
                <a:solidFill>
                  <a:srgbClr val="000000"/>
                </a:solidFill>
                <a:latin typeface="Arial" panose="020B0604020202020204" pitchFamily="34" charset="0"/>
                <a:cs typeface="Arial" panose="020B0604020202020204" pitchFamily="34" charset="0"/>
              </a:rPr>
              <a:t>causal</a:t>
            </a:r>
            <a:r>
              <a:rPr lang="en-US" sz="1900" dirty="0">
                <a:solidFill>
                  <a:srgbClr val="000000"/>
                </a:solidFill>
                <a:latin typeface="Arial" panose="020B0604020202020204" pitchFamily="34" charset="0"/>
                <a:cs typeface="Arial" panose="020B0604020202020204" pitchFamily="34" charset="0"/>
              </a:rPr>
              <a:t> childhood exposure effects: black boys who move to good areas at a younger age do better</a:t>
            </a:r>
            <a:endParaRPr lang="en-US" sz="1600" dirty="0">
              <a:solidFill>
                <a:srgbClr val="000000"/>
              </a:solidFill>
              <a:latin typeface="Arial" panose="020B0604020202020204" pitchFamily="34" charset="0"/>
              <a:cs typeface="Arial" panose="020B0604020202020204" pitchFamily="34" charset="0"/>
            </a:endParaRPr>
          </a:p>
          <a:p>
            <a:pPr marL="913312" lvl="1" indent="-456627">
              <a:buClr>
                <a:srgbClr val="20497D"/>
              </a:buClr>
              <a:buFont typeface="+mj-lt"/>
              <a:buAutoNum type="arabicPeriod"/>
            </a:pPr>
            <a:endParaRPr lang="en-US" sz="1900" dirty="0">
              <a:solidFill>
                <a:srgbClr val="000000"/>
              </a:solidFill>
              <a:latin typeface="Arial" panose="020B0604020202020204" pitchFamily="34" charset="0"/>
              <a:cs typeface="Arial" panose="020B0604020202020204" pitchFamily="34" charset="0"/>
            </a:endParaRPr>
          </a:p>
          <a:p>
            <a:pPr marL="913312" lvl="1" indent="-456627">
              <a:buClr>
                <a:srgbClr val="20497D"/>
              </a:buClr>
              <a:buFont typeface="+mj-lt"/>
              <a:buAutoNum type="arabicPeriod"/>
            </a:pPr>
            <a:endParaRPr lang="en-US" sz="1900" dirty="0">
              <a:solidFill>
                <a:srgbClr val="000000"/>
              </a:solidFill>
              <a:latin typeface="Arial" panose="020B0604020202020204" pitchFamily="34" charset="0"/>
              <a:cs typeface="Arial" panose="020B0604020202020204" pitchFamily="34" charset="0"/>
            </a:endParaRPr>
          </a:p>
        </p:txBody>
      </p:sp>
      <p:sp>
        <p:nvSpPr>
          <p:cNvPr id="9" name="Title 1"/>
          <p:cNvSpPr txBox="1">
            <a:spLocks/>
          </p:cNvSpPr>
          <p:nvPr/>
        </p:nvSpPr>
        <p:spPr>
          <a:xfrm>
            <a:off x="1524000" y="90713"/>
            <a:ext cx="9144000" cy="1020763"/>
          </a:xfrm>
          <a:prstGeom prst="rect">
            <a:avLst/>
          </a:prstGeom>
        </p:spPr>
        <p:txBody>
          <a:bodyPr vert="horz" lIns="91344" tIns="45718" rIns="91344" bIns="45718"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Variation in the Black-White Earnings Gap Across Tracts</a:t>
            </a:r>
          </a:p>
        </p:txBody>
      </p:sp>
    </p:spTree>
    <p:extLst>
      <p:ext uri="{BB962C8B-B14F-4D97-AF65-F5344CB8AC3E}">
        <p14:creationId xmlns:p14="http://schemas.microsoft.com/office/powerpoint/2010/main" val="2275854977"/>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a:xfrm>
            <a:off x="1524000" y="90713"/>
            <a:ext cx="9144000" cy="1020763"/>
          </a:xfrm>
          <a:prstGeom prst="rect">
            <a:avLst/>
          </a:prstGeom>
        </p:spPr>
        <p:txBody>
          <a:bodyPr vert="horz" lIns="91344" tIns="45718" rIns="91344" bIns="45718"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Identifying the Causal Effects of Neighborhoods</a:t>
            </a:r>
          </a:p>
        </p:txBody>
      </p:sp>
      <p:sp>
        <p:nvSpPr>
          <p:cNvPr id="5" name="Content Placeholder 2"/>
          <p:cNvSpPr>
            <a:spLocks noGrp="1"/>
          </p:cNvSpPr>
          <p:nvPr>
            <p:ph idx="1"/>
          </p:nvPr>
        </p:nvSpPr>
        <p:spPr>
          <a:xfrm>
            <a:off x="1203492" y="1246632"/>
            <a:ext cx="9980324" cy="5181600"/>
          </a:xfrm>
        </p:spPr>
        <p:txBody>
          <a:bodyPr>
            <a:noAutofit/>
          </a:bodyPr>
          <a:lstStyle/>
          <a:p>
            <a:pPr marL="342514" indent="-342514">
              <a:lnSpc>
                <a:spcPct val="100000"/>
              </a:lnSpc>
              <a:spcBef>
                <a:spcPct val="20000"/>
              </a:spcBef>
              <a:buClr>
                <a:srgbClr val="1F497D"/>
              </a:buClr>
              <a:buFont typeface="Wingdings" panose="05000000000000000000" pitchFamily="2" charset="2"/>
              <a:buChar char="§"/>
            </a:pPr>
            <a:r>
              <a:rPr lang="en-US" sz="2000" dirty="0">
                <a:solidFill>
                  <a:srgbClr val="000000"/>
                </a:solidFill>
                <a:latin typeface="Arial" panose="020B0604020202020204" pitchFamily="34" charset="0"/>
                <a:cs typeface="Arial" panose="020B0604020202020204" pitchFamily="34" charset="0"/>
              </a:rPr>
              <a:t>Ideal experiment: randomly assign children to neighborhoods and compare outcomes in </a:t>
            </a:r>
            <a:r>
              <a:rPr lang="en-US" sz="2000" dirty="0" smtClean="0">
                <a:solidFill>
                  <a:srgbClr val="000000"/>
                </a:solidFill>
                <a:latin typeface="Arial" panose="020B0604020202020204" pitchFamily="34" charset="0"/>
                <a:cs typeface="Arial" panose="020B0604020202020204" pitchFamily="34" charset="0"/>
              </a:rPr>
              <a:t>adulthood, by race</a:t>
            </a:r>
            <a:endParaRPr lang="en-US" sz="2000" dirty="0">
              <a:solidFill>
                <a:srgbClr val="000000"/>
              </a:solidFill>
              <a:latin typeface="Arial" panose="020B0604020202020204" pitchFamily="34" charset="0"/>
              <a:cs typeface="Arial" panose="020B0604020202020204" pitchFamily="34" charset="0"/>
            </a:endParaRPr>
          </a:p>
          <a:p>
            <a:pPr marL="342514" indent="-342514">
              <a:lnSpc>
                <a:spcPct val="100000"/>
              </a:lnSpc>
              <a:spcBef>
                <a:spcPct val="20000"/>
              </a:spcBef>
              <a:buClr>
                <a:srgbClr val="1F497D"/>
              </a:buClr>
              <a:buFont typeface="Wingdings" panose="05000000000000000000" pitchFamily="2" charset="2"/>
              <a:buChar char="§"/>
            </a:pPr>
            <a:endParaRPr lang="en-US" sz="2000" dirty="0">
              <a:solidFill>
                <a:srgbClr val="000000"/>
              </a:solidFill>
              <a:latin typeface="Arial" panose="020B0604020202020204" pitchFamily="34" charset="0"/>
              <a:cs typeface="Arial" panose="020B0604020202020204" pitchFamily="34" charset="0"/>
            </a:endParaRPr>
          </a:p>
          <a:p>
            <a:pPr marL="342514" indent="-342514">
              <a:lnSpc>
                <a:spcPct val="100000"/>
              </a:lnSpc>
              <a:spcBef>
                <a:spcPct val="20000"/>
              </a:spcBef>
              <a:buClr>
                <a:srgbClr val="1F497D"/>
              </a:buClr>
              <a:buFont typeface="Wingdings" panose="05000000000000000000" pitchFamily="2" charset="2"/>
              <a:buChar char="§"/>
            </a:pPr>
            <a:r>
              <a:rPr lang="en-US" sz="2000" dirty="0" smtClean="0">
                <a:solidFill>
                  <a:srgbClr val="000000"/>
                </a:solidFill>
                <a:latin typeface="Arial" panose="020B0604020202020204" pitchFamily="34" charset="0"/>
                <a:cs typeface="Arial" panose="020B0604020202020204" pitchFamily="34" charset="0"/>
              </a:rPr>
              <a:t>We </a:t>
            </a:r>
            <a:r>
              <a:rPr lang="en-US" sz="2000" dirty="0">
                <a:solidFill>
                  <a:srgbClr val="000000"/>
                </a:solidFill>
                <a:latin typeface="Arial" panose="020B0604020202020204" pitchFamily="34" charset="0"/>
                <a:cs typeface="Arial" panose="020B0604020202020204" pitchFamily="34" charset="0"/>
              </a:rPr>
              <a:t>approximate this experiment using </a:t>
            </a:r>
            <a:r>
              <a:rPr lang="en-US" sz="2000" dirty="0" smtClean="0">
                <a:solidFill>
                  <a:srgbClr val="000000"/>
                </a:solidFill>
                <a:latin typeface="Arial" panose="020B0604020202020204" pitchFamily="34" charset="0"/>
                <a:cs typeface="Arial" panose="020B0604020202020204" pitchFamily="34" charset="0"/>
              </a:rPr>
              <a:t>quasi-experimental design developed by </a:t>
            </a:r>
            <a:r>
              <a:rPr lang="en-US" sz="2000" dirty="0" err="1" smtClean="0">
                <a:solidFill>
                  <a:srgbClr val="000000"/>
                </a:solidFill>
                <a:latin typeface="Arial" panose="020B0604020202020204" pitchFamily="34" charset="0"/>
                <a:cs typeface="Arial" panose="020B0604020202020204" pitchFamily="34" charset="0"/>
              </a:rPr>
              <a:t>Chetty</a:t>
            </a:r>
            <a:r>
              <a:rPr lang="en-US" sz="2000" dirty="0" smtClean="0">
                <a:solidFill>
                  <a:srgbClr val="000000"/>
                </a:solidFill>
                <a:latin typeface="Arial" panose="020B0604020202020204" pitchFamily="34" charset="0"/>
                <a:cs typeface="Arial" panose="020B0604020202020204" pitchFamily="34" charset="0"/>
              </a:rPr>
              <a:t> and </a:t>
            </a:r>
            <a:r>
              <a:rPr lang="en-US" sz="2000" dirty="0" err="1" smtClean="0">
                <a:solidFill>
                  <a:srgbClr val="000000"/>
                </a:solidFill>
                <a:latin typeface="Arial" panose="020B0604020202020204" pitchFamily="34" charset="0"/>
                <a:cs typeface="Arial" panose="020B0604020202020204" pitchFamily="34" charset="0"/>
              </a:rPr>
              <a:t>Hendren</a:t>
            </a:r>
            <a:r>
              <a:rPr lang="en-US" sz="2000" dirty="0" smtClean="0">
                <a:solidFill>
                  <a:srgbClr val="000000"/>
                </a:solidFill>
                <a:latin typeface="Arial" panose="020B0604020202020204" pitchFamily="34" charset="0"/>
                <a:cs typeface="Arial" panose="020B0604020202020204" pitchFamily="34" charset="0"/>
              </a:rPr>
              <a:t> (2018)</a:t>
            </a:r>
            <a:endParaRPr lang="en-US" sz="2000" dirty="0">
              <a:solidFill>
                <a:srgbClr val="000000"/>
              </a:solidFill>
              <a:latin typeface="Arial" panose="020B0604020202020204" pitchFamily="34" charset="0"/>
              <a:cs typeface="Arial" panose="020B0604020202020204" pitchFamily="34" charset="0"/>
            </a:endParaRPr>
          </a:p>
          <a:p>
            <a:pPr marL="342514" indent="-342514">
              <a:lnSpc>
                <a:spcPct val="100000"/>
              </a:lnSpc>
              <a:spcBef>
                <a:spcPct val="20000"/>
              </a:spcBef>
              <a:buClr>
                <a:srgbClr val="1F497D"/>
              </a:buClr>
              <a:buFont typeface="Wingdings" panose="05000000000000000000" pitchFamily="2" charset="2"/>
              <a:buChar char="§"/>
            </a:pPr>
            <a:endParaRPr lang="en-US" sz="2000" dirty="0">
              <a:solidFill>
                <a:srgbClr val="000000"/>
              </a:solidFill>
              <a:latin typeface="Arial" panose="020B0604020202020204" pitchFamily="34" charset="0"/>
              <a:cs typeface="Arial" panose="020B0604020202020204" pitchFamily="34" charset="0"/>
            </a:endParaRPr>
          </a:p>
          <a:p>
            <a:pPr marL="799175" lvl="1" indent="-342514">
              <a:lnSpc>
                <a:spcPct val="100000"/>
              </a:lnSpc>
              <a:spcBef>
                <a:spcPct val="20000"/>
              </a:spcBef>
              <a:buClr>
                <a:srgbClr val="1F497D"/>
              </a:buClr>
              <a:buFont typeface="Wingdings" panose="05000000000000000000" pitchFamily="2" charset="2"/>
              <a:buChar char="§"/>
            </a:pPr>
            <a:r>
              <a:rPr lang="en-US" sz="2000" dirty="0">
                <a:solidFill>
                  <a:srgbClr val="000000"/>
                </a:solidFill>
                <a:latin typeface="Arial" panose="020B0604020202020204" pitchFamily="34" charset="0"/>
                <a:cs typeface="Arial" panose="020B0604020202020204" pitchFamily="34" charset="0"/>
              </a:rPr>
              <a:t>Study </a:t>
            </a:r>
            <a:r>
              <a:rPr lang="en-US" sz="2000" dirty="0" smtClean="0">
                <a:solidFill>
                  <a:srgbClr val="000000"/>
                </a:solidFill>
                <a:latin typeface="Arial" panose="020B0604020202020204" pitchFamily="34" charset="0"/>
                <a:cs typeface="Arial" panose="020B0604020202020204" pitchFamily="34" charset="0"/>
              </a:rPr>
              <a:t>families </a:t>
            </a:r>
            <a:r>
              <a:rPr lang="en-US" sz="2000" dirty="0">
                <a:solidFill>
                  <a:srgbClr val="000000"/>
                </a:solidFill>
                <a:latin typeface="Arial" panose="020B0604020202020204" pitchFamily="34" charset="0"/>
                <a:cs typeface="Arial" panose="020B0604020202020204" pitchFamily="34" charset="0"/>
              </a:rPr>
              <a:t>who move across areas in observational data</a:t>
            </a:r>
          </a:p>
          <a:p>
            <a:pPr marL="799175" lvl="1" indent="-342514">
              <a:lnSpc>
                <a:spcPct val="100000"/>
              </a:lnSpc>
              <a:spcBef>
                <a:spcPct val="20000"/>
              </a:spcBef>
              <a:buClr>
                <a:srgbClr val="1F497D"/>
              </a:buClr>
              <a:buFont typeface="Wingdings" panose="05000000000000000000" pitchFamily="2" charset="2"/>
              <a:buChar char="§"/>
            </a:pPr>
            <a:endParaRPr lang="en-US" sz="2000" dirty="0">
              <a:solidFill>
                <a:srgbClr val="000000"/>
              </a:solidFill>
              <a:latin typeface="Arial" panose="020B0604020202020204" pitchFamily="34" charset="0"/>
              <a:cs typeface="Arial" panose="020B0604020202020204" pitchFamily="34" charset="0"/>
            </a:endParaRPr>
          </a:p>
          <a:p>
            <a:pPr marL="799175" lvl="1" indent="-342514">
              <a:lnSpc>
                <a:spcPct val="100000"/>
              </a:lnSpc>
              <a:spcBef>
                <a:spcPct val="20000"/>
              </a:spcBef>
              <a:buClr>
                <a:srgbClr val="1F497D"/>
              </a:buClr>
              <a:buFont typeface="Wingdings" panose="05000000000000000000" pitchFamily="2" charset="2"/>
              <a:buChar char="§"/>
            </a:pPr>
            <a:r>
              <a:rPr lang="en-US" sz="2000" dirty="0" smtClean="0">
                <a:solidFill>
                  <a:srgbClr val="000000"/>
                </a:solidFill>
                <a:latin typeface="Arial" panose="020B0604020202020204" pitchFamily="34" charset="0"/>
                <a:cs typeface="Arial" panose="020B0604020202020204" pitchFamily="34" charset="0"/>
              </a:rPr>
              <a:t>Exploit </a:t>
            </a:r>
            <a:r>
              <a:rPr lang="en-US" sz="2000" dirty="0">
                <a:solidFill>
                  <a:srgbClr val="000000"/>
                </a:solidFill>
                <a:latin typeface="Arial" panose="020B0604020202020204" pitchFamily="34" charset="0"/>
                <a:cs typeface="Arial" panose="020B0604020202020204" pitchFamily="34" charset="0"/>
              </a:rPr>
              <a:t>variation in </a:t>
            </a:r>
            <a:r>
              <a:rPr lang="en-US" sz="2000" i="1" dirty="0">
                <a:solidFill>
                  <a:srgbClr val="000000"/>
                </a:solidFill>
                <a:latin typeface="Arial" panose="020B0604020202020204" pitchFamily="34" charset="0"/>
                <a:cs typeface="Arial" panose="020B0604020202020204" pitchFamily="34" charset="0"/>
              </a:rPr>
              <a:t>age of child </a:t>
            </a:r>
            <a:r>
              <a:rPr lang="en-US" sz="2000" dirty="0">
                <a:solidFill>
                  <a:srgbClr val="000000"/>
                </a:solidFill>
                <a:latin typeface="Arial" panose="020B0604020202020204" pitchFamily="34" charset="0"/>
                <a:cs typeface="Arial" panose="020B0604020202020204" pitchFamily="34" charset="0"/>
              </a:rPr>
              <a:t>when family moves to identify causal </a:t>
            </a:r>
            <a:r>
              <a:rPr lang="en-US" sz="2000" dirty="0" smtClean="0">
                <a:solidFill>
                  <a:srgbClr val="000000"/>
                </a:solidFill>
                <a:latin typeface="Arial" panose="020B0604020202020204" pitchFamily="34" charset="0"/>
                <a:cs typeface="Arial" panose="020B0604020202020204" pitchFamily="34" charset="0"/>
              </a:rPr>
              <a:t>effects of neighborhoods</a:t>
            </a:r>
          </a:p>
          <a:p>
            <a:pPr marL="799175" lvl="1" indent="-342514">
              <a:lnSpc>
                <a:spcPct val="100000"/>
              </a:lnSpc>
              <a:spcBef>
                <a:spcPct val="20000"/>
              </a:spcBef>
              <a:buClr>
                <a:srgbClr val="1F497D"/>
              </a:buClr>
              <a:buFont typeface="Wingdings" panose="05000000000000000000" pitchFamily="2" charset="2"/>
              <a:buChar char="§"/>
            </a:pPr>
            <a:endParaRPr lang="en-US" sz="2000" dirty="0">
              <a:solidFill>
                <a:srgbClr val="000000"/>
              </a:solidFill>
              <a:latin typeface="Arial" panose="020B0604020202020204" pitchFamily="34" charset="0"/>
              <a:cs typeface="Arial" panose="020B0604020202020204" pitchFamily="34" charset="0"/>
            </a:endParaRPr>
          </a:p>
          <a:p>
            <a:pPr marL="342489" indent="-342514">
              <a:lnSpc>
                <a:spcPct val="100000"/>
              </a:lnSpc>
              <a:spcBef>
                <a:spcPct val="20000"/>
              </a:spcBef>
              <a:buClr>
                <a:srgbClr val="1F497D"/>
              </a:buClr>
              <a:buFont typeface="Wingdings" panose="05000000000000000000" pitchFamily="2" charset="2"/>
              <a:buChar char="§"/>
            </a:pPr>
            <a:r>
              <a:rPr lang="en-US" sz="2000" dirty="0" smtClean="0">
                <a:solidFill>
                  <a:srgbClr val="000000"/>
                </a:solidFill>
                <a:latin typeface="Arial" panose="020B0604020202020204" pitchFamily="34" charset="0"/>
                <a:cs typeface="Arial" panose="020B0604020202020204" pitchFamily="34" charset="0"/>
              </a:rPr>
              <a:t>Identifying assumption: potential outcomes of children are orthogonal to age at which family moves to a better/worse neighborhood</a:t>
            </a:r>
          </a:p>
          <a:p>
            <a:pPr marL="799175" lvl="1" indent="-342514">
              <a:lnSpc>
                <a:spcPct val="100000"/>
              </a:lnSpc>
              <a:spcBef>
                <a:spcPct val="20000"/>
              </a:spcBef>
              <a:buClr>
                <a:srgbClr val="1F497D"/>
              </a:buClr>
              <a:buFont typeface="Wingdings" panose="05000000000000000000" pitchFamily="2" charset="2"/>
              <a:buChar char="§"/>
            </a:pPr>
            <a:endParaRPr lang="en-US" sz="2000" dirty="0">
              <a:solidFill>
                <a:srgbClr val="000000"/>
              </a:solidFill>
              <a:latin typeface="Arial" panose="020B0604020202020204" pitchFamily="34" charset="0"/>
              <a:cs typeface="Arial" panose="020B0604020202020204" pitchFamily="34" charset="0"/>
            </a:endParaRPr>
          </a:p>
          <a:p>
            <a:pPr marL="799175" lvl="1" indent="-342514">
              <a:lnSpc>
                <a:spcPct val="100000"/>
              </a:lnSpc>
              <a:spcBef>
                <a:spcPct val="20000"/>
              </a:spcBef>
              <a:buClr>
                <a:srgbClr val="1F497D"/>
              </a:buClr>
              <a:buFont typeface="Wingdings" panose="05000000000000000000" pitchFamily="2" charset="2"/>
              <a:buChar char="§"/>
            </a:pPr>
            <a:r>
              <a:rPr lang="en-US" sz="2000" dirty="0" smtClean="0">
                <a:solidFill>
                  <a:srgbClr val="000000"/>
                </a:solidFill>
                <a:latin typeface="Arial" panose="020B0604020202020204" pitchFamily="34" charset="0"/>
                <a:cs typeface="Arial" panose="020B0604020202020204" pitchFamily="34" charset="0"/>
              </a:rPr>
              <a:t>Validated by </a:t>
            </a:r>
            <a:r>
              <a:rPr lang="en-US" sz="2000" dirty="0" err="1" smtClean="0">
                <a:solidFill>
                  <a:srgbClr val="000000"/>
                </a:solidFill>
                <a:latin typeface="Arial" panose="020B0604020202020204" pitchFamily="34" charset="0"/>
                <a:cs typeface="Arial" panose="020B0604020202020204" pitchFamily="34" charset="0"/>
              </a:rPr>
              <a:t>Chetty</a:t>
            </a:r>
            <a:r>
              <a:rPr lang="en-US" sz="2000" dirty="0" smtClean="0">
                <a:solidFill>
                  <a:srgbClr val="000000"/>
                </a:solidFill>
                <a:latin typeface="Arial" panose="020B0604020202020204" pitchFamily="34" charset="0"/>
                <a:cs typeface="Arial" panose="020B0604020202020204" pitchFamily="34" charset="0"/>
              </a:rPr>
              <a:t> and </a:t>
            </a:r>
            <a:r>
              <a:rPr lang="en-US" sz="2000" dirty="0" err="1" smtClean="0">
                <a:solidFill>
                  <a:srgbClr val="000000"/>
                </a:solidFill>
                <a:latin typeface="Arial" panose="020B0604020202020204" pitchFamily="34" charset="0"/>
                <a:cs typeface="Arial" panose="020B0604020202020204" pitchFamily="34" charset="0"/>
              </a:rPr>
              <a:t>Hendren</a:t>
            </a:r>
            <a:r>
              <a:rPr lang="en-US" sz="2000" dirty="0" smtClean="0">
                <a:solidFill>
                  <a:srgbClr val="000000"/>
                </a:solidFill>
                <a:latin typeface="Arial" panose="020B0604020202020204" pitchFamily="34" charset="0"/>
                <a:cs typeface="Arial" panose="020B0604020202020204" pitchFamily="34" charset="0"/>
              </a:rPr>
              <a:t> (2018) and </a:t>
            </a:r>
            <a:r>
              <a:rPr lang="en-US" sz="2000" dirty="0" err="1" smtClean="0">
                <a:solidFill>
                  <a:srgbClr val="000000"/>
                </a:solidFill>
                <a:latin typeface="Arial" panose="020B0604020202020204" pitchFamily="34" charset="0"/>
                <a:cs typeface="Arial" panose="020B0604020202020204" pitchFamily="34" charset="0"/>
              </a:rPr>
              <a:t>Chetty</a:t>
            </a:r>
            <a:r>
              <a:rPr lang="en-US" sz="2000" dirty="0" smtClean="0">
                <a:solidFill>
                  <a:srgbClr val="000000"/>
                </a:solidFill>
                <a:latin typeface="Arial" panose="020B0604020202020204" pitchFamily="34" charset="0"/>
                <a:cs typeface="Arial" panose="020B0604020202020204" pitchFamily="34" charset="0"/>
              </a:rPr>
              <a:t>, </a:t>
            </a:r>
            <a:r>
              <a:rPr lang="en-US" sz="2000" dirty="0" err="1" smtClean="0">
                <a:solidFill>
                  <a:srgbClr val="000000"/>
                </a:solidFill>
                <a:latin typeface="Arial" panose="020B0604020202020204" pitchFamily="34" charset="0"/>
                <a:cs typeface="Arial" panose="020B0604020202020204" pitchFamily="34" charset="0"/>
              </a:rPr>
              <a:t>Hendren</a:t>
            </a:r>
            <a:r>
              <a:rPr lang="en-US" sz="2000" dirty="0" smtClean="0">
                <a:solidFill>
                  <a:srgbClr val="000000"/>
                </a:solidFill>
                <a:latin typeface="Arial" panose="020B0604020202020204" pitchFamily="34" charset="0"/>
                <a:cs typeface="Arial" panose="020B0604020202020204" pitchFamily="34" charset="0"/>
              </a:rPr>
              <a:t>, and Katz (2016)</a:t>
            </a:r>
            <a:endParaRPr lang="en-US" sz="20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03366196"/>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0" name="Title 1"/>
          <p:cNvSpPr txBox="1">
            <a:spLocks/>
          </p:cNvSpPr>
          <p:nvPr/>
        </p:nvSpPr>
        <p:spPr>
          <a:xfrm>
            <a:off x="1666875" y="115773"/>
            <a:ext cx="9144000" cy="481239"/>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1800" dirty="0">
                <a:solidFill>
                  <a:srgbClr val="002060"/>
                </a:solidFill>
                <a:latin typeface="Arial" panose="020B0604020202020204" pitchFamily="34" charset="0"/>
                <a:cs typeface="Arial" panose="020B0604020202020204" pitchFamily="34" charset="0"/>
              </a:rPr>
              <a:t>Childhood Exposure Effects on Income Rank at Age 30</a:t>
            </a:r>
          </a:p>
          <a:p>
            <a:pPr>
              <a:defRPr/>
            </a:pPr>
            <a:r>
              <a:rPr lang="en-US" sz="1800" b="0" dirty="0">
                <a:solidFill>
                  <a:srgbClr val="002060"/>
                </a:solidFill>
                <a:latin typeface="Arial" panose="020B0604020202020204" pitchFamily="34" charset="0"/>
                <a:cs typeface="Arial" panose="020B0604020202020204" pitchFamily="34" charset="0"/>
              </a:rPr>
              <a:t>White Males</a:t>
            </a:r>
          </a:p>
        </p:txBody>
      </p:sp>
      <p:grpSp>
        <p:nvGrpSpPr>
          <p:cNvPr id="1955" name="Group 212"/>
          <p:cNvGrpSpPr>
            <a:grpSpLocks noChangeAspect="1"/>
          </p:cNvGrpSpPr>
          <p:nvPr/>
        </p:nvGrpSpPr>
        <p:grpSpPr bwMode="auto">
          <a:xfrm>
            <a:off x="1522413" y="200025"/>
            <a:ext cx="9167813" cy="6453188"/>
            <a:chOff x="959" y="126"/>
            <a:chExt cx="5775" cy="4065"/>
          </a:xfrm>
        </p:grpSpPr>
        <p:sp>
          <p:nvSpPr>
            <p:cNvPr id="1960" name="Line 216"/>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1" name="Line 217"/>
            <p:cNvSpPr>
              <a:spLocks noChangeShapeType="1"/>
            </p:cNvSpPr>
            <p:nvPr/>
          </p:nvSpPr>
          <p:spPr bwMode="auto">
            <a:xfrm>
              <a:off x="1435" y="2837"/>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2" name="Line 218"/>
            <p:cNvSpPr>
              <a:spLocks noChangeShapeType="1"/>
            </p:cNvSpPr>
            <p:nvPr/>
          </p:nvSpPr>
          <p:spPr bwMode="auto">
            <a:xfrm>
              <a:off x="1435" y="206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3" name="Line 219"/>
            <p:cNvSpPr>
              <a:spLocks noChangeShapeType="1"/>
            </p:cNvSpPr>
            <p:nvPr/>
          </p:nvSpPr>
          <p:spPr bwMode="auto">
            <a:xfrm>
              <a:off x="1435" y="128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4" name="Line 220"/>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5" name="Line 221"/>
            <p:cNvSpPr>
              <a:spLocks noChangeShapeType="1"/>
            </p:cNvSpPr>
            <p:nvPr/>
          </p:nvSpPr>
          <p:spPr bwMode="auto">
            <a:xfrm flipV="1">
              <a:off x="5269" y="3622"/>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6" name="Line 222"/>
            <p:cNvSpPr>
              <a:spLocks noChangeShapeType="1"/>
            </p:cNvSpPr>
            <p:nvPr/>
          </p:nvSpPr>
          <p:spPr bwMode="auto">
            <a:xfrm flipV="1">
              <a:off x="5269" y="3492"/>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7" name="Line 223"/>
            <p:cNvSpPr>
              <a:spLocks noChangeShapeType="1"/>
            </p:cNvSpPr>
            <p:nvPr/>
          </p:nvSpPr>
          <p:spPr bwMode="auto">
            <a:xfrm flipV="1">
              <a:off x="5269" y="3362"/>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8" name="Line 224"/>
            <p:cNvSpPr>
              <a:spLocks noChangeShapeType="1"/>
            </p:cNvSpPr>
            <p:nvPr/>
          </p:nvSpPr>
          <p:spPr bwMode="auto">
            <a:xfrm flipV="1">
              <a:off x="5269" y="3233"/>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9" name="Line 225"/>
            <p:cNvSpPr>
              <a:spLocks noChangeShapeType="1"/>
            </p:cNvSpPr>
            <p:nvPr/>
          </p:nvSpPr>
          <p:spPr bwMode="auto">
            <a:xfrm flipV="1">
              <a:off x="5269" y="3103"/>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0" name="Line 226"/>
            <p:cNvSpPr>
              <a:spLocks noChangeShapeType="1"/>
            </p:cNvSpPr>
            <p:nvPr/>
          </p:nvSpPr>
          <p:spPr bwMode="auto">
            <a:xfrm flipV="1">
              <a:off x="5269" y="2974"/>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1" name="Line 227"/>
            <p:cNvSpPr>
              <a:spLocks noChangeShapeType="1"/>
            </p:cNvSpPr>
            <p:nvPr/>
          </p:nvSpPr>
          <p:spPr bwMode="auto">
            <a:xfrm flipV="1">
              <a:off x="5269" y="2844"/>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2" name="Line 228"/>
            <p:cNvSpPr>
              <a:spLocks noChangeShapeType="1"/>
            </p:cNvSpPr>
            <p:nvPr/>
          </p:nvSpPr>
          <p:spPr bwMode="auto">
            <a:xfrm flipV="1">
              <a:off x="5269" y="2714"/>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3" name="Line 229"/>
            <p:cNvSpPr>
              <a:spLocks noChangeShapeType="1"/>
            </p:cNvSpPr>
            <p:nvPr/>
          </p:nvSpPr>
          <p:spPr bwMode="auto">
            <a:xfrm flipV="1">
              <a:off x="5269" y="2585"/>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4" name="Line 230"/>
            <p:cNvSpPr>
              <a:spLocks noChangeShapeType="1"/>
            </p:cNvSpPr>
            <p:nvPr/>
          </p:nvSpPr>
          <p:spPr bwMode="auto">
            <a:xfrm flipV="1">
              <a:off x="5269" y="2455"/>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5" name="Line 231"/>
            <p:cNvSpPr>
              <a:spLocks noChangeShapeType="1"/>
            </p:cNvSpPr>
            <p:nvPr/>
          </p:nvSpPr>
          <p:spPr bwMode="auto">
            <a:xfrm flipV="1">
              <a:off x="5269" y="2326"/>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6" name="Line 232"/>
            <p:cNvSpPr>
              <a:spLocks noChangeShapeType="1"/>
            </p:cNvSpPr>
            <p:nvPr/>
          </p:nvSpPr>
          <p:spPr bwMode="auto">
            <a:xfrm flipV="1">
              <a:off x="5269" y="2196"/>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7" name="Line 233"/>
            <p:cNvSpPr>
              <a:spLocks noChangeShapeType="1"/>
            </p:cNvSpPr>
            <p:nvPr/>
          </p:nvSpPr>
          <p:spPr bwMode="auto">
            <a:xfrm flipV="1">
              <a:off x="5269" y="2066"/>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8" name="Line 234"/>
            <p:cNvSpPr>
              <a:spLocks noChangeShapeType="1"/>
            </p:cNvSpPr>
            <p:nvPr/>
          </p:nvSpPr>
          <p:spPr bwMode="auto">
            <a:xfrm flipV="1">
              <a:off x="5269" y="1937"/>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9" name="Line 235"/>
            <p:cNvSpPr>
              <a:spLocks noChangeShapeType="1"/>
            </p:cNvSpPr>
            <p:nvPr/>
          </p:nvSpPr>
          <p:spPr bwMode="auto">
            <a:xfrm flipV="1">
              <a:off x="5269" y="1807"/>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0" name="Line 236"/>
            <p:cNvSpPr>
              <a:spLocks noChangeShapeType="1"/>
            </p:cNvSpPr>
            <p:nvPr/>
          </p:nvSpPr>
          <p:spPr bwMode="auto">
            <a:xfrm flipV="1">
              <a:off x="5269" y="1678"/>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1" name="Line 237"/>
            <p:cNvSpPr>
              <a:spLocks noChangeShapeType="1"/>
            </p:cNvSpPr>
            <p:nvPr/>
          </p:nvSpPr>
          <p:spPr bwMode="auto">
            <a:xfrm flipV="1">
              <a:off x="5269" y="1548"/>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2" name="Line 238"/>
            <p:cNvSpPr>
              <a:spLocks noChangeShapeType="1"/>
            </p:cNvSpPr>
            <p:nvPr/>
          </p:nvSpPr>
          <p:spPr bwMode="auto">
            <a:xfrm flipV="1">
              <a:off x="5269" y="1418"/>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3" name="Line 239"/>
            <p:cNvSpPr>
              <a:spLocks noChangeShapeType="1"/>
            </p:cNvSpPr>
            <p:nvPr/>
          </p:nvSpPr>
          <p:spPr bwMode="auto">
            <a:xfrm flipV="1">
              <a:off x="5269" y="1289"/>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4" name="Line 240"/>
            <p:cNvSpPr>
              <a:spLocks noChangeShapeType="1"/>
            </p:cNvSpPr>
            <p:nvPr/>
          </p:nvSpPr>
          <p:spPr bwMode="auto">
            <a:xfrm flipV="1">
              <a:off x="5269" y="1159"/>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5" name="Line 241"/>
            <p:cNvSpPr>
              <a:spLocks noChangeShapeType="1"/>
            </p:cNvSpPr>
            <p:nvPr/>
          </p:nvSpPr>
          <p:spPr bwMode="auto">
            <a:xfrm flipV="1">
              <a:off x="5269" y="1033"/>
              <a:ext cx="0" cy="8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6" name="Line 242"/>
            <p:cNvSpPr>
              <a:spLocks noChangeShapeType="1"/>
            </p:cNvSpPr>
            <p:nvPr/>
          </p:nvSpPr>
          <p:spPr bwMode="auto">
            <a:xfrm flipV="1">
              <a:off x="5269" y="904"/>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7" name="Line 243"/>
            <p:cNvSpPr>
              <a:spLocks noChangeShapeType="1"/>
            </p:cNvSpPr>
            <p:nvPr/>
          </p:nvSpPr>
          <p:spPr bwMode="auto">
            <a:xfrm flipV="1">
              <a:off x="5269" y="774"/>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8" name="Line 244"/>
            <p:cNvSpPr>
              <a:spLocks noChangeShapeType="1"/>
            </p:cNvSpPr>
            <p:nvPr/>
          </p:nvSpPr>
          <p:spPr bwMode="auto">
            <a:xfrm flipV="1">
              <a:off x="5269" y="644"/>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9" name="Line 245"/>
            <p:cNvSpPr>
              <a:spLocks noChangeShapeType="1"/>
            </p:cNvSpPr>
            <p:nvPr/>
          </p:nvSpPr>
          <p:spPr bwMode="auto">
            <a:xfrm flipV="1">
              <a:off x="5269" y="515"/>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0" name="Line 246"/>
            <p:cNvSpPr>
              <a:spLocks noChangeShapeType="1"/>
            </p:cNvSpPr>
            <p:nvPr/>
          </p:nvSpPr>
          <p:spPr bwMode="auto">
            <a:xfrm flipV="1">
              <a:off x="5269" y="421"/>
              <a:ext cx="0" cy="5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1" name="Line 247"/>
            <p:cNvSpPr>
              <a:spLocks noChangeShapeType="1"/>
            </p:cNvSpPr>
            <p:nvPr/>
          </p:nvSpPr>
          <p:spPr bwMode="auto">
            <a:xfrm>
              <a:off x="1435" y="267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2" name="Line 248"/>
            <p:cNvSpPr>
              <a:spLocks noChangeShapeType="1"/>
            </p:cNvSpPr>
            <p:nvPr/>
          </p:nvSpPr>
          <p:spPr bwMode="auto">
            <a:xfrm>
              <a:off x="1565"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3" name="Line 249"/>
            <p:cNvSpPr>
              <a:spLocks noChangeShapeType="1"/>
            </p:cNvSpPr>
            <p:nvPr/>
          </p:nvSpPr>
          <p:spPr bwMode="auto">
            <a:xfrm>
              <a:off x="1694" y="267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4" name="Line 250"/>
            <p:cNvSpPr>
              <a:spLocks noChangeShapeType="1"/>
            </p:cNvSpPr>
            <p:nvPr/>
          </p:nvSpPr>
          <p:spPr bwMode="auto">
            <a:xfrm>
              <a:off x="1824"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5" name="Line 251"/>
            <p:cNvSpPr>
              <a:spLocks noChangeShapeType="1"/>
            </p:cNvSpPr>
            <p:nvPr/>
          </p:nvSpPr>
          <p:spPr bwMode="auto">
            <a:xfrm>
              <a:off x="1954"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6" name="Line 252"/>
            <p:cNvSpPr>
              <a:spLocks noChangeShapeType="1"/>
            </p:cNvSpPr>
            <p:nvPr/>
          </p:nvSpPr>
          <p:spPr bwMode="auto">
            <a:xfrm>
              <a:off x="2083" y="267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7" name="Line 253"/>
            <p:cNvSpPr>
              <a:spLocks noChangeShapeType="1"/>
            </p:cNvSpPr>
            <p:nvPr/>
          </p:nvSpPr>
          <p:spPr bwMode="auto">
            <a:xfrm>
              <a:off x="2213"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8" name="Line 254"/>
            <p:cNvSpPr>
              <a:spLocks noChangeShapeType="1"/>
            </p:cNvSpPr>
            <p:nvPr/>
          </p:nvSpPr>
          <p:spPr bwMode="auto">
            <a:xfrm>
              <a:off x="2342" y="267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9" name="Line 255"/>
            <p:cNvSpPr>
              <a:spLocks noChangeShapeType="1"/>
            </p:cNvSpPr>
            <p:nvPr/>
          </p:nvSpPr>
          <p:spPr bwMode="auto">
            <a:xfrm>
              <a:off x="2472"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0" name="Line 256"/>
            <p:cNvSpPr>
              <a:spLocks noChangeShapeType="1"/>
            </p:cNvSpPr>
            <p:nvPr/>
          </p:nvSpPr>
          <p:spPr bwMode="auto">
            <a:xfrm>
              <a:off x="2602"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1" name="Line 257"/>
            <p:cNvSpPr>
              <a:spLocks noChangeShapeType="1"/>
            </p:cNvSpPr>
            <p:nvPr/>
          </p:nvSpPr>
          <p:spPr bwMode="auto">
            <a:xfrm>
              <a:off x="2731" y="267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2" name="Line 258"/>
            <p:cNvSpPr>
              <a:spLocks noChangeShapeType="1"/>
            </p:cNvSpPr>
            <p:nvPr/>
          </p:nvSpPr>
          <p:spPr bwMode="auto">
            <a:xfrm>
              <a:off x="2861"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3" name="Line 259"/>
            <p:cNvSpPr>
              <a:spLocks noChangeShapeType="1"/>
            </p:cNvSpPr>
            <p:nvPr/>
          </p:nvSpPr>
          <p:spPr bwMode="auto">
            <a:xfrm>
              <a:off x="2990" y="267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4" name="Line 260"/>
            <p:cNvSpPr>
              <a:spLocks noChangeShapeType="1"/>
            </p:cNvSpPr>
            <p:nvPr/>
          </p:nvSpPr>
          <p:spPr bwMode="auto">
            <a:xfrm>
              <a:off x="3120"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5" name="Line 261"/>
            <p:cNvSpPr>
              <a:spLocks noChangeShapeType="1"/>
            </p:cNvSpPr>
            <p:nvPr/>
          </p:nvSpPr>
          <p:spPr bwMode="auto">
            <a:xfrm>
              <a:off x="3250"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6" name="Line 262"/>
            <p:cNvSpPr>
              <a:spLocks noChangeShapeType="1"/>
            </p:cNvSpPr>
            <p:nvPr/>
          </p:nvSpPr>
          <p:spPr bwMode="auto">
            <a:xfrm>
              <a:off x="3379" y="267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7" name="Line 263"/>
            <p:cNvSpPr>
              <a:spLocks noChangeShapeType="1"/>
            </p:cNvSpPr>
            <p:nvPr/>
          </p:nvSpPr>
          <p:spPr bwMode="auto">
            <a:xfrm>
              <a:off x="3509"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8" name="Line 264"/>
            <p:cNvSpPr>
              <a:spLocks noChangeShapeType="1"/>
            </p:cNvSpPr>
            <p:nvPr/>
          </p:nvSpPr>
          <p:spPr bwMode="auto">
            <a:xfrm>
              <a:off x="3638" y="267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9" name="Line 265"/>
            <p:cNvSpPr>
              <a:spLocks noChangeShapeType="1"/>
            </p:cNvSpPr>
            <p:nvPr/>
          </p:nvSpPr>
          <p:spPr bwMode="auto">
            <a:xfrm>
              <a:off x="3768"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0" name="Line 266"/>
            <p:cNvSpPr>
              <a:spLocks noChangeShapeType="1"/>
            </p:cNvSpPr>
            <p:nvPr/>
          </p:nvSpPr>
          <p:spPr bwMode="auto">
            <a:xfrm>
              <a:off x="3898"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1" name="Line 267"/>
            <p:cNvSpPr>
              <a:spLocks noChangeShapeType="1"/>
            </p:cNvSpPr>
            <p:nvPr/>
          </p:nvSpPr>
          <p:spPr bwMode="auto">
            <a:xfrm>
              <a:off x="4027" y="267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2" name="Line 268"/>
            <p:cNvSpPr>
              <a:spLocks noChangeShapeType="1"/>
            </p:cNvSpPr>
            <p:nvPr/>
          </p:nvSpPr>
          <p:spPr bwMode="auto">
            <a:xfrm>
              <a:off x="4157"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3" name="Line 269"/>
            <p:cNvSpPr>
              <a:spLocks noChangeShapeType="1"/>
            </p:cNvSpPr>
            <p:nvPr/>
          </p:nvSpPr>
          <p:spPr bwMode="auto">
            <a:xfrm>
              <a:off x="4286" y="267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4" name="Line 270"/>
            <p:cNvSpPr>
              <a:spLocks noChangeShapeType="1"/>
            </p:cNvSpPr>
            <p:nvPr/>
          </p:nvSpPr>
          <p:spPr bwMode="auto">
            <a:xfrm>
              <a:off x="4416"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5" name="Line 271"/>
            <p:cNvSpPr>
              <a:spLocks noChangeShapeType="1"/>
            </p:cNvSpPr>
            <p:nvPr/>
          </p:nvSpPr>
          <p:spPr bwMode="auto">
            <a:xfrm>
              <a:off x="4546"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6" name="Line 272"/>
            <p:cNvSpPr>
              <a:spLocks noChangeShapeType="1"/>
            </p:cNvSpPr>
            <p:nvPr/>
          </p:nvSpPr>
          <p:spPr bwMode="auto">
            <a:xfrm>
              <a:off x="4675" y="267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7" name="Line 273"/>
            <p:cNvSpPr>
              <a:spLocks noChangeShapeType="1"/>
            </p:cNvSpPr>
            <p:nvPr/>
          </p:nvSpPr>
          <p:spPr bwMode="auto">
            <a:xfrm>
              <a:off x="4805" y="2675"/>
              <a:ext cx="8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8" name="Line 274"/>
            <p:cNvSpPr>
              <a:spLocks noChangeShapeType="1"/>
            </p:cNvSpPr>
            <p:nvPr/>
          </p:nvSpPr>
          <p:spPr bwMode="auto">
            <a:xfrm>
              <a:off x="4931"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9" name="Line 275"/>
            <p:cNvSpPr>
              <a:spLocks noChangeShapeType="1"/>
            </p:cNvSpPr>
            <p:nvPr/>
          </p:nvSpPr>
          <p:spPr bwMode="auto">
            <a:xfrm>
              <a:off x="5060" y="267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0" name="Line 276"/>
            <p:cNvSpPr>
              <a:spLocks noChangeShapeType="1"/>
            </p:cNvSpPr>
            <p:nvPr/>
          </p:nvSpPr>
          <p:spPr bwMode="auto">
            <a:xfrm>
              <a:off x="5190"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1" name="Line 277"/>
            <p:cNvSpPr>
              <a:spLocks noChangeShapeType="1"/>
            </p:cNvSpPr>
            <p:nvPr/>
          </p:nvSpPr>
          <p:spPr bwMode="auto">
            <a:xfrm>
              <a:off x="5320"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2" name="Line 278"/>
            <p:cNvSpPr>
              <a:spLocks noChangeShapeType="1"/>
            </p:cNvSpPr>
            <p:nvPr/>
          </p:nvSpPr>
          <p:spPr bwMode="auto">
            <a:xfrm>
              <a:off x="5449" y="267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3" name="Line 279"/>
            <p:cNvSpPr>
              <a:spLocks noChangeShapeType="1"/>
            </p:cNvSpPr>
            <p:nvPr/>
          </p:nvSpPr>
          <p:spPr bwMode="auto">
            <a:xfrm>
              <a:off x="5579"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4" name="Line 280"/>
            <p:cNvSpPr>
              <a:spLocks noChangeShapeType="1"/>
            </p:cNvSpPr>
            <p:nvPr/>
          </p:nvSpPr>
          <p:spPr bwMode="auto">
            <a:xfrm>
              <a:off x="5708" y="267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5" name="Line 281"/>
            <p:cNvSpPr>
              <a:spLocks noChangeShapeType="1"/>
            </p:cNvSpPr>
            <p:nvPr/>
          </p:nvSpPr>
          <p:spPr bwMode="auto">
            <a:xfrm>
              <a:off x="5838"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6" name="Line 282"/>
            <p:cNvSpPr>
              <a:spLocks noChangeShapeType="1"/>
            </p:cNvSpPr>
            <p:nvPr/>
          </p:nvSpPr>
          <p:spPr bwMode="auto">
            <a:xfrm>
              <a:off x="5968"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7" name="Line 283"/>
            <p:cNvSpPr>
              <a:spLocks noChangeShapeType="1"/>
            </p:cNvSpPr>
            <p:nvPr/>
          </p:nvSpPr>
          <p:spPr bwMode="auto">
            <a:xfrm>
              <a:off x="6097" y="267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8" name="Line 284"/>
            <p:cNvSpPr>
              <a:spLocks noChangeShapeType="1"/>
            </p:cNvSpPr>
            <p:nvPr/>
          </p:nvSpPr>
          <p:spPr bwMode="auto">
            <a:xfrm>
              <a:off x="6227"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9" name="Line 285"/>
            <p:cNvSpPr>
              <a:spLocks noChangeShapeType="1"/>
            </p:cNvSpPr>
            <p:nvPr/>
          </p:nvSpPr>
          <p:spPr bwMode="auto">
            <a:xfrm>
              <a:off x="6356" y="267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0" name="Line 286"/>
            <p:cNvSpPr>
              <a:spLocks noChangeShapeType="1"/>
            </p:cNvSpPr>
            <p:nvPr/>
          </p:nvSpPr>
          <p:spPr bwMode="auto">
            <a:xfrm>
              <a:off x="6486" y="267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1" name="Line 287"/>
            <p:cNvSpPr>
              <a:spLocks noChangeShapeType="1"/>
            </p:cNvSpPr>
            <p:nvPr/>
          </p:nvSpPr>
          <p:spPr bwMode="auto">
            <a:xfrm>
              <a:off x="6616" y="2675"/>
              <a:ext cx="61"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2" name="Oval 288"/>
            <p:cNvSpPr>
              <a:spLocks noChangeArrowheads="1"/>
            </p:cNvSpPr>
            <p:nvPr/>
          </p:nvSpPr>
          <p:spPr bwMode="auto">
            <a:xfrm>
              <a:off x="1698" y="605"/>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3" name="Oval 289"/>
            <p:cNvSpPr>
              <a:spLocks noChangeArrowheads="1"/>
            </p:cNvSpPr>
            <p:nvPr/>
          </p:nvSpPr>
          <p:spPr bwMode="auto">
            <a:xfrm>
              <a:off x="1900" y="806"/>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4" name="Oval 290"/>
            <p:cNvSpPr>
              <a:spLocks noChangeArrowheads="1"/>
            </p:cNvSpPr>
            <p:nvPr/>
          </p:nvSpPr>
          <p:spPr bwMode="auto">
            <a:xfrm>
              <a:off x="2101" y="853"/>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5" name="Oval 291"/>
            <p:cNvSpPr>
              <a:spLocks noChangeArrowheads="1"/>
            </p:cNvSpPr>
            <p:nvPr/>
          </p:nvSpPr>
          <p:spPr bwMode="auto">
            <a:xfrm>
              <a:off x="2303" y="907"/>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6" name="Oval 292"/>
            <p:cNvSpPr>
              <a:spLocks noChangeArrowheads="1"/>
            </p:cNvSpPr>
            <p:nvPr/>
          </p:nvSpPr>
          <p:spPr bwMode="auto">
            <a:xfrm>
              <a:off x="2508" y="896"/>
              <a:ext cx="68"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7" name="Oval 293"/>
            <p:cNvSpPr>
              <a:spLocks noChangeArrowheads="1"/>
            </p:cNvSpPr>
            <p:nvPr/>
          </p:nvSpPr>
          <p:spPr bwMode="auto">
            <a:xfrm>
              <a:off x="2710" y="1084"/>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8" name="Oval 294"/>
            <p:cNvSpPr>
              <a:spLocks noChangeArrowheads="1"/>
            </p:cNvSpPr>
            <p:nvPr/>
          </p:nvSpPr>
          <p:spPr bwMode="auto">
            <a:xfrm>
              <a:off x="2911" y="990"/>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9" name="Oval 295"/>
            <p:cNvSpPr>
              <a:spLocks noChangeArrowheads="1"/>
            </p:cNvSpPr>
            <p:nvPr/>
          </p:nvSpPr>
          <p:spPr bwMode="auto">
            <a:xfrm>
              <a:off x="3113" y="1066"/>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0" name="Oval 296"/>
            <p:cNvSpPr>
              <a:spLocks noChangeArrowheads="1"/>
            </p:cNvSpPr>
            <p:nvPr/>
          </p:nvSpPr>
          <p:spPr bwMode="auto">
            <a:xfrm>
              <a:off x="3314" y="976"/>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1" name="Oval 297"/>
            <p:cNvSpPr>
              <a:spLocks noChangeArrowheads="1"/>
            </p:cNvSpPr>
            <p:nvPr/>
          </p:nvSpPr>
          <p:spPr bwMode="auto">
            <a:xfrm>
              <a:off x="3516" y="1152"/>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2" name="Oval 298"/>
            <p:cNvSpPr>
              <a:spLocks noChangeArrowheads="1"/>
            </p:cNvSpPr>
            <p:nvPr/>
          </p:nvSpPr>
          <p:spPr bwMode="auto">
            <a:xfrm>
              <a:off x="3718" y="1328"/>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3" name="Oval 299"/>
            <p:cNvSpPr>
              <a:spLocks noChangeArrowheads="1"/>
            </p:cNvSpPr>
            <p:nvPr/>
          </p:nvSpPr>
          <p:spPr bwMode="auto">
            <a:xfrm>
              <a:off x="3919" y="1541"/>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4" name="Oval 300"/>
            <p:cNvSpPr>
              <a:spLocks noChangeArrowheads="1"/>
            </p:cNvSpPr>
            <p:nvPr/>
          </p:nvSpPr>
          <p:spPr bwMode="auto">
            <a:xfrm>
              <a:off x="4121" y="1861"/>
              <a:ext cx="72"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5" name="Oval 301"/>
            <p:cNvSpPr>
              <a:spLocks noChangeArrowheads="1"/>
            </p:cNvSpPr>
            <p:nvPr/>
          </p:nvSpPr>
          <p:spPr bwMode="auto">
            <a:xfrm>
              <a:off x="4326" y="1804"/>
              <a:ext cx="68"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6" name="Oval 302"/>
            <p:cNvSpPr>
              <a:spLocks noChangeArrowheads="1"/>
            </p:cNvSpPr>
            <p:nvPr/>
          </p:nvSpPr>
          <p:spPr bwMode="auto">
            <a:xfrm>
              <a:off x="4528" y="1577"/>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7" name="Oval 303"/>
            <p:cNvSpPr>
              <a:spLocks noChangeArrowheads="1"/>
            </p:cNvSpPr>
            <p:nvPr/>
          </p:nvSpPr>
          <p:spPr bwMode="auto">
            <a:xfrm>
              <a:off x="4729" y="2178"/>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8" name="Oval 304"/>
            <p:cNvSpPr>
              <a:spLocks noChangeArrowheads="1"/>
            </p:cNvSpPr>
            <p:nvPr/>
          </p:nvSpPr>
          <p:spPr bwMode="auto">
            <a:xfrm>
              <a:off x="4931" y="2585"/>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9" name="Oval 305"/>
            <p:cNvSpPr>
              <a:spLocks noChangeArrowheads="1"/>
            </p:cNvSpPr>
            <p:nvPr/>
          </p:nvSpPr>
          <p:spPr bwMode="auto">
            <a:xfrm>
              <a:off x="5132" y="2358"/>
              <a:ext cx="69" cy="7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0" name="Oval 306"/>
            <p:cNvSpPr>
              <a:spLocks noChangeArrowheads="1"/>
            </p:cNvSpPr>
            <p:nvPr/>
          </p:nvSpPr>
          <p:spPr bwMode="auto">
            <a:xfrm>
              <a:off x="5334" y="2398"/>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1" name="Oval 307"/>
            <p:cNvSpPr>
              <a:spLocks noChangeArrowheads="1"/>
            </p:cNvSpPr>
            <p:nvPr/>
          </p:nvSpPr>
          <p:spPr bwMode="auto">
            <a:xfrm>
              <a:off x="5536" y="2779"/>
              <a:ext cx="72" cy="69"/>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2" name="Oval 308"/>
            <p:cNvSpPr>
              <a:spLocks noChangeArrowheads="1"/>
            </p:cNvSpPr>
            <p:nvPr/>
          </p:nvSpPr>
          <p:spPr bwMode="auto">
            <a:xfrm>
              <a:off x="5737" y="2567"/>
              <a:ext cx="72"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3" name="Oval 309"/>
            <p:cNvSpPr>
              <a:spLocks noChangeArrowheads="1"/>
            </p:cNvSpPr>
            <p:nvPr/>
          </p:nvSpPr>
          <p:spPr bwMode="auto">
            <a:xfrm>
              <a:off x="5942" y="2729"/>
              <a:ext cx="69"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4" name="Oval 310"/>
            <p:cNvSpPr>
              <a:spLocks noChangeArrowheads="1"/>
            </p:cNvSpPr>
            <p:nvPr/>
          </p:nvSpPr>
          <p:spPr bwMode="auto">
            <a:xfrm>
              <a:off x="6144" y="2736"/>
              <a:ext cx="68" cy="68"/>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5" name="Freeform 311"/>
            <p:cNvSpPr>
              <a:spLocks/>
            </p:cNvSpPr>
            <p:nvPr/>
          </p:nvSpPr>
          <p:spPr bwMode="auto">
            <a:xfrm>
              <a:off x="1734" y="536"/>
              <a:ext cx="3434" cy="1728"/>
            </a:xfrm>
            <a:custGeom>
              <a:avLst/>
              <a:gdLst>
                <a:gd name="T0" fmla="*/ 0 w 954"/>
                <a:gd name="T1" fmla="*/ 0 h 480"/>
                <a:gd name="T2" fmla="*/ 56 w 954"/>
                <a:gd name="T3" fmla="*/ 28 h 480"/>
                <a:gd name="T4" fmla="*/ 112 w 954"/>
                <a:gd name="T5" fmla="*/ 56 h 480"/>
                <a:gd name="T6" fmla="*/ 168 w 954"/>
                <a:gd name="T7" fmla="*/ 85 h 480"/>
                <a:gd name="T8" fmla="*/ 224 w 954"/>
                <a:gd name="T9" fmla="*/ 113 h 480"/>
                <a:gd name="T10" fmla="*/ 280 w 954"/>
                <a:gd name="T11" fmla="*/ 141 h 480"/>
                <a:gd name="T12" fmla="*/ 336 w 954"/>
                <a:gd name="T13" fmla="*/ 169 h 480"/>
                <a:gd name="T14" fmla="*/ 393 w 954"/>
                <a:gd name="T15" fmla="*/ 198 h 480"/>
                <a:gd name="T16" fmla="*/ 449 w 954"/>
                <a:gd name="T17" fmla="*/ 226 h 480"/>
                <a:gd name="T18" fmla="*/ 505 w 954"/>
                <a:gd name="T19" fmla="*/ 254 h 480"/>
                <a:gd name="T20" fmla="*/ 561 w 954"/>
                <a:gd name="T21" fmla="*/ 282 h 480"/>
                <a:gd name="T22" fmla="*/ 617 w 954"/>
                <a:gd name="T23" fmla="*/ 310 h 480"/>
                <a:gd name="T24" fmla="*/ 673 w 954"/>
                <a:gd name="T25" fmla="*/ 339 h 480"/>
                <a:gd name="T26" fmla="*/ 729 w 954"/>
                <a:gd name="T27" fmla="*/ 367 h 480"/>
                <a:gd name="T28" fmla="*/ 785 w 954"/>
                <a:gd name="T29" fmla="*/ 395 h 480"/>
                <a:gd name="T30" fmla="*/ 841 w 954"/>
                <a:gd name="T31" fmla="*/ 423 h 480"/>
                <a:gd name="T32" fmla="*/ 898 w 954"/>
                <a:gd name="T33" fmla="*/ 451 h 480"/>
                <a:gd name="T34" fmla="*/ 954 w 954"/>
                <a:gd name="T35" fmla="*/ 48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4" h="480">
                  <a:moveTo>
                    <a:pt x="0" y="0"/>
                  </a:moveTo>
                  <a:lnTo>
                    <a:pt x="56" y="28"/>
                  </a:lnTo>
                  <a:lnTo>
                    <a:pt x="112" y="56"/>
                  </a:lnTo>
                  <a:lnTo>
                    <a:pt x="168" y="85"/>
                  </a:lnTo>
                  <a:lnTo>
                    <a:pt x="224" y="113"/>
                  </a:lnTo>
                  <a:lnTo>
                    <a:pt x="280" y="141"/>
                  </a:lnTo>
                  <a:lnTo>
                    <a:pt x="336" y="169"/>
                  </a:lnTo>
                  <a:lnTo>
                    <a:pt x="393" y="198"/>
                  </a:lnTo>
                  <a:lnTo>
                    <a:pt x="449" y="226"/>
                  </a:lnTo>
                  <a:lnTo>
                    <a:pt x="505" y="254"/>
                  </a:lnTo>
                  <a:lnTo>
                    <a:pt x="561" y="282"/>
                  </a:lnTo>
                  <a:lnTo>
                    <a:pt x="617" y="310"/>
                  </a:lnTo>
                  <a:lnTo>
                    <a:pt x="673" y="339"/>
                  </a:lnTo>
                  <a:lnTo>
                    <a:pt x="729" y="367"/>
                  </a:lnTo>
                  <a:lnTo>
                    <a:pt x="785" y="395"/>
                  </a:lnTo>
                  <a:lnTo>
                    <a:pt x="841" y="423"/>
                  </a:lnTo>
                  <a:lnTo>
                    <a:pt x="898" y="451"/>
                  </a:lnTo>
                  <a:lnTo>
                    <a:pt x="954" y="48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6" name="Freeform 312"/>
            <p:cNvSpPr>
              <a:spLocks/>
            </p:cNvSpPr>
            <p:nvPr/>
          </p:nvSpPr>
          <p:spPr bwMode="auto">
            <a:xfrm>
              <a:off x="5370" y="2675"/>
              <a:ext cx="806" cy="0"/>
            </a:xfrm>
            <a:custGeom>
              <a:avLst/>
              <a:gdLst>
                <a:gd name="T0" fmla="*/ 0 w 224"/>
                <a:gd name="T1" fmla="*/ 56 w 224"/>
                <a:gd name="T2" fmla="*/ 112 w 224"/>
                <a:gd name="T3" fmla="*/ 168 w 224"/>
                <a:gd name="T4" fmla="*/ 224 w 224"/>
              </a:gdLst>
              <a:ahLst/>
              <a:cxnLst>
                <a:cxn ang="0">
                  <a:pos x="T0" y="0"/>
                </a:cxn>
                <a:cxn ang="0">
                  <a:pos x="T1" y="0"/>
                </a:cxn>
                <a:cxn ang="0">
                  <a:pos x="T2" y="0"/>
                </a:cxn>
                <a:cxn ang="0">
                  <a:pos x="T3" y="0"/>
                </a:cxn>
                <a:cxn ang="0">
                  <a:pos x="T4" y="0"/>
                </a:cxn>
              </a:cxnLst>
              <a:rect l="0" t="0" r="r" b="b"/>
              <a:pathLst>
                <a:path w="224">
                  <a:moveTo>
                    <a:pt x="0" y="0"/>
                  </a:moveTo>
                  <a:lnTo>
                    <a:pt x="56" y="0"/>
                  </a:lnTo>
                  <a:lnTo>
                    <a:pt x="112" y="0"/>
                  </a:lnTo>
                  <a:lnTo>
                    <a:pt x="168" y="0"/>
                  </a:lnTo>
                  <a:lnTo>
                    <a:pt x="224"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7" name="Rectangle 313"/>
            <p:cNvSpPr>
              <a:spLocks noChangeArrowheads="1"/>
            </p:cNvSpPr>
            <p:nvPr/>
          </p:nvSpPr>
          <p:spPr bwMode="auto">
            <a:xfrm>
              <a:off x="2094" y="1642"/>
              <a:ext cx="96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Slope: -0.026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58" name="Rectangle 314"/>
            <p:cNvSpPr>
              <a:spLocks noChangeArrowheads="1"/>
            </p:cNvSpPr>
            <p:nvPr/>
          </p:nvSpPr>
          <p:spPr bwMode="auto">
            <a:xfrm>
              <a:off x="2062" y="1793"/>
              <a:ext cx="106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dirty="0">
                  <a:ln>
                    <a:noFill/>
                  </a:ln>
                  <a:solidFill>
                    <a:srgbClr val="000000"/>
                  </a:solidFill>
                  <a:effectLst/>
                  <a:latin typeface="Arial" panose="020B0604020202020204" pitchFamily="34" charset="0"/>
                </a:rPr>
                <a:t>            (0.003)</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2059" name="Rectangle 315"/>
            <p:cNvSpPr>
              <a:spLocks noChangeArrowheads="1"/>
            </p:cNvSpPr>
            <p:nvPr/>
          </p:nvSpPr>
          <p:spPr bwMode="auto">
            <a:xfrm>
              <a:off x="5705" y="2210"/>
              <a:ext cx="55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1900" dirty="0">
                  <a:solidFill>
                    <a:srgbClr val="000000"/>
                  </a:solidFill>
                </a:rPr>
                <a:t>δ</a:t>
              </a:r>
              <a:r>
                <a:rPr kumimoji="0" lang="en-US" altLang="en-US" sz="1900" b="0" i="0" u="none" strike="noStrike" cap="none" normalizeH="0" baseline="0" dirty="0">
                  <a:ln>
                    <a:noFill/>
                  </a:ln>
                  <a:solidFill>
                    <a:srgbClr val="000000"/>
                  </a:solidFill>
                  <a:effectLst/>
                  <a:latin typeface="Arial" panose="020B0604020202020204" pitchFamily="34" charset="0"/>
                </a:rPr>
                <a:t>: 0.242</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2060" name="Line 316"/>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1" name="Line 317"/>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2" name="Rectangle 318"/>
            <p:cNvSpPr>
              <a:spLocks noChangeArrowheads="1"/>
            </p:cNvSpPr>
            <p:nvPr/>
          </p:nvSpPr>
          <p:spPr bwMode="auto">
            <a:xfrm rot="16200000">
              <a:off x="1194" y="347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63" name="Line 319"/>
            <p:cNvSpPr>
              <a:spLocks noChangeShapeType="1"/>
            </p:cNvSpPr>
            <p:nvPr/>
          </p:nvSpPr>
          <p:spPr bwMode="auto">
            <a:xfrm flipH="1">
              <a:off x="1378" y="2837"/>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4" name="Rectangle 320"/>
            <p:cNvSpPr>
              <a:spLocks noChangeArrowheads="1"/>
            </p:cNvSpPr>
            <p:nvPr/>
          </p:nvSpPr>
          <p:spPr bwMode="auto">
            <a:xfrm rot="16200000">
              <a:off x="1131" y="2700"/>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65" name="Line 321"/>
            <p:cNvSpPr>
              <a:spLocks noChangeShapeType="1"/>
            </p:cNvSpPr>
            <p:nvPr/>
          </p:nvSpPr>
          <p:spPr bwMode="auto">
            <a:xfrm flipH="1">
              <a:off x="1378" y="206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6" name="Rectangle 322"/>
            <p:cNvSpPr>
              <a:spLocks noChangeArrowheads="1"/>
            </p:cNvSpPr>
            <p:nvPr/>
          </p:nvSpPr>
          <p:spPr bwMode="auto">
            <a:xfrm rot="16200000">
              <a:off x="1131" y="1927"/>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67" name="Line 323"/>
            <p:cNvSpPr>
              <a:spLocks noChangeShapeType="1"/>
            </p:cNvSpPr>
            <p:nvPr/>
          </p:nvSpPr>
          <p:spPr bwMode="auto">
            <a:xfrm flipH="1">
              <a:off x="1378" y="128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8" name="Rectangle 324"/>
            <p:cNvSpPr>
              <a:spLocks noChangeArrowheads="1"/>
            </p:cNvSpPr>
            <p:nvPr/>
          </p:nvSpPr>
          <p:spPr bwMode="auto">
            <a:xfrm rot="16200000">
              <a:off x="1131" y="1152"/>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69" name="Line 325"/>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0" name="Rectangle 326"/>
            <p:cNvSpPr>
              <a:spLocks noChangeArrowheads="1"/>
            </p:cNvSpPr>
            <p:nvPr/>
          </p:nvSpPr>
          <p:spPr bwMode="auto">
            <a:xfrm rot="16200000">
              <a:off x="1131" y="379"/>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71" name="Rectangle 327"/>
            <p:cNvSpPr>
              <a:spLocks noChangeArrowheads="1"/>
            </p:cNvSpPr>
            <p:nvPr/>
          </p:nvSpPr>
          <p:spPr bwMode="auto">
            <a:xfrm rot="16200000">
              <a:off x="-456" y="1915"/>
              <a:ext cx="303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Coefficient on Predicted Rank in Destination</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72" name="Line 328"/>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3" name="Line 329"/>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4" name="Rectangle 330"/>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75" name="Line 331"/>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6" name="Rectangle 332"/>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77" name="Line 333"/>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8" name="Rectangle 334"/>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79" name="Line 335"/>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0" name="Rectangle 336"/>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81" name="Line 337"/>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2" name="Rectangle 338"/>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83" name="Line 339"/>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4" name="Rectangle 340"/>
            <p:cNvSpPr>
              <a:spLocks noChangeArrowheads="1"/>
            </p:cNvSpPr>
            <p:nvPr/>
          </p:nvSpPr>
          <p:spPr bwMode="auto">
            <a:xfrm>
              <a:off x="65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85" name="Rectangle 341"/>
            <p:cNvSpPr>
              <a:spLocks noChangeArrowheads="1"/>
            </p:cNvSpPr>
            <p:nvPr/>
          </p:nvSpPr>
          <p:spPr bwMode="auto">
            <a:xfrm>
              <a:off x="2958" y="3989"/>
              <a:ext cx="226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Age of Child when Parents Move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86" name="Rectangle 342"/>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28498335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699845" y="1271954"/>
            <a:ext cx="8874369" cy="5181600"/>
          </a:xfrm>
        </p:spPr>
        <p:txBody>
          <a:bodyPr>
            <a:normAutofit/>
          </a:bodyPr>
          <a:lstStyle/>
          <a:p>
            <a:r>
              <a:rPr lang="en-US" sz="2200" dirty="0">
                <a:solidFill>
                  <a:srgbClr val="000000"/>
                </a:solidFill>
                <a:latin typeface="Arial" panose="020B0604020202020204" pitchFamily="34" charset="0"/>
                <a:cs typeface="Arial" panose="020B0604020202020204" pitchFamily="34" charset="0"/>
              </a:rPr>
              <a:t>Parents’ pre-tax household incomes: mean Adjusted Gross Income from 1994-2000, assigning non-filers zeros</a:t>
            </a:r>
          </a:p>
          <a:p>
            <a:pPr lvl="1"/>
            <a:endParaRPr lang="en-US" sz="1800" dirty="0">
              <a:solidFill>
                <a:srgbClr val="000000"/>
              </a:solidFill>
              <a:latin typeface="Arial" panose="020B0604020202020204" pitchFamily="34" charset="0"/>
              <a:cs typeface="Arial" panose="020B0604020202020204" pitchFamily="34" charset="0"/>
            </a:endParaRPr>
          </a:p>
          <a:p>
            <a:endParaRPr lang="en-US" sz="2200" dirty="0">
              <a:solidFill>
                <a:srgbClr val="000000"/>
              </a:solidFill>
              <a:latin typeface="Arial" panose="020B0604020202020204" pitchFamily="34" charset="0"/>
              <a:cs typeface="Arial" panose="020B0604020202020204" pitchFamily="34" charset="0"/>
            </a:endParaRPr>
          </a:p>
          <a:p>
            <a:r>
              <a:rPr lang="en-US" sz="2200" dirty="0">
                <a:solidFill>
                  <a:srgbClr val="000000"/>
                </a:solidFill>
                <a:latin typeface="Arial" panose="020B0604020202020204" pitchFamily="34" charset="0"/>
                <a:cs typeface="Arial" panose="020B0604020202020204" pitchFamily="34" charset="0"/>
              </a:rPr>
              <a:t>Children’s pre-tax incomes measured in 2014-15 (ages 31-37)</a:t>
            </a:r>
          </a:p>
          <a:p>
            <a:endParaRPr lang="en-US" sz="2200" dirty="0">
              <a:solidFill>
                <a:srgbClr val="000000"/>
              </a:solidFill>
              <a:latin typeface="Arial" panose="020B0604020202020204" pitchFamily="34" charset="0"/>
              <a:cs typeface="Arial" panose="020B0604020202020204" pitchFamily="34" charset="0"/>
            </a:endParaRPr>
          </a:p>
          <a:p>
            <a:pPr lvl="1"/>
            <a:r>
              <a:rPr lang="en-US" sz="2000" dirty="0">
                <a:solidFill>
                  <a:srgbClr val="000000"/>
                </a:solidFill>
                <a:latin typeface="Arial" panose="020B0604020202020204" pitchFamily="34" charset="0"/>
                <a:cs typeface="Arial" panose="020B0604020202020204" pitchFamily="34" charset="0"/>
              </a:rPr>
              <a:t>Non-filers assigned incomes based on W-2’s (available since 2005)</a:t>
            </a:r>
          </a:p>
          <a:p>
            <a:pPr lvl="1"/>
            <a:endParaRPr lang="en-US" sz="2000" dirty="0">
              <a:solidFill>
                <a:srgbClr val="000000"/>
              </a:solidFill>
              <a:latin typeface="Arial" panose="020B0604020202020204" pitchFamily="34" charset="0"/>
              <a:cs typeface="Arial" panose="020B0604020202020204" pitchFamily="34" charset="0"/>
            </a:endParaRPr>
          </a:p>
          <a:p>
            <a:pPr lvl="1"/>
            <a:r>
              <a:rPr lang="en-US" sz="2000" dirty="0">
                <a:solidFill>
                  <a:srgbClr val="000000"/>
                </a:solidFill>
                <a:latin typeface="Arial" panose="020B0604020202020204" pitchFamily="34" charset="0"/>
                <a:cs typeface="Arial" panose="020B0604020202020204" pitchFamily="34" charset="0"/>
              </a:rPr>
              <a:t>Begin with household income, then turn to individual (own) income</a:t>
            </a:r>
          </a:p>
          <a:p>
            <a:endParaRPr lang="en-US" sz="2200" dirty="0">
              <a:solidFill>
                <a:srgbClr val="000000"/>
              </a:solidFill>
              <a:latin typeface="Arial" panose="020B0604020202020204" pitchFamily="34" charset="0"/>
              <a:cs typeface="Arial" panose="020B0604020202020204" pitchFamily="34" charset="0"/>
            </a:endParaRPr>
          </a:p>
          <a:p>
            <a:endParaRPr lang="en-US" sz="2200" dirty="0">
              <a:solidFill>
                <a:srgbClr val="000000"/>
              </a:solidFill>
              <a:latin typeface="Arial" panose="020B0604020202020204" pitchFamily="34" charset="0"/>
              <a:cs typeface="Arial" panose="020B0604020202020204" pitchFamily="34" charset="0"/>
            </a:endParaRPr>
          </a:p>
          <a:p>
            <a:r>
              <a:rPr lang="en-US" sz="2200" dirty="0">
                <a:solidFill>
                  <a:srgbClr val="000000"/>
                </a:solidFill>
                <a:latin typeface="Arial" panose="020B0604020202020204" pitchFamily="34" charset="0"/>
                <a:cs typeface="Arial" panose="020B0604020202020204" pitchFamily="34" charset="0"/>
              </a:rPr>
              <a:t>Focus on percentile ranks: rank children relative to others in their birth cohort and parents relative to other parents</a:t>
            </a:r>
          </a:p>
          <a:p>
            <a:endParaRPr lang="en-US" sz="2200" dirty="0">
              <a:solidFill>
                <a:srgbClr val="000000"/>
              </a:solidFill>
              <a:latin typeface="Arial" panose="020B0604020202020204" pitchFamily="34" charset="0"/>
              <a:cs typeface="Arial" panose="020B0604020202020204" pitchFamily="34" charset="0"/>
            </a:endParaRPr>
          </a:p>
          <a:p>
            <a:endParaRPr lang="en-US" sz="2200" dirty="0">
              <a:solidFill>
                <a:srgbClr val="000000"/>
              </a:solidFill>
              <a:latin typeface="Arial" panose="020B0604020202020204" pitchFamily="34" charset="0"/>
              <a:cs typeface="Arial" panose="020B0604020202020204" pitchFamily="34" charset="0"/>
            </a:endParaRPr>
          </a:p>
        </p:txBody>
      </p:sp>
      <p:sp>
        <p:nvSpPr>
          <p:cNvPr id="9" name="Title 1"/>
          <p:cNvSpPr txBox="1">
            <a:spLocks/>
          </p:cNvSpPr>
          <p:nvPr/>
        </p:nvSpPr>
        <p:spPr>
          <a:xfrm>
            <a:off x="1524000" y="90714"/>
            <a:ext cx="9144000" cy="102076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Arial" panose="020B0604020202020204" pitchFamily="34" charset="0"/>
                <a:ea typeface="+mj-ea"/>
                <a:cs typeface="Arial" panose="020B0604020202020204" pitchFamily="34" charset="0"/>
              </a:rPr>
              <a:t>Income Measures</a:t>
            </a:r>
          </a:p>
        </p:txBody>
      </p:sp>
    </p:spTree>
    <p:extLst>
      <p:ext uri="{BB962C8B-B14F-4D97-AF65-F5344CB8AC3E}">
        <p14:creationId xmlns:p14="http://schemas.microsoft.com/office/powerpoint/2010/main" val="3857602223"/>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0" name="Title 1"/>
          <p:cNvSpPr txBox="1">
            <a:spLocks/>
          </p:cNvSpPr>
          <p:nvPr/>
        </p:nvSpPr>
        <p:spPr>
          <a:xfrm>
            <a:off x="1666875" y="115773"/>
            <a:ext cx="9144000" cy="481239"/>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1800" dirty="0">
                <a:solidFill>
                  <a:srgbClr val="002060"/>
                </a:solidFill>
                <a:latin typeface="Arial" panose="020B0604020202020204" pitchFamily="34" charset="0"/>
                <a:cs typeface="Arial" panose="020B0604020202020204" pitchFamily="34" charset="0"/>
              </a:rPr>
              <a:t>Childhood Exposure Effects on Income Rank at Age 30</a:t>
            </a:r>
          </a:p>
          <a:p>
            <a:pPr>
              <a:defRPr/>
            </a:pPr>
            <a:r>
              <a:rPr lang="en-US" sz="1800" b="0" dirty="0">
                <a:solidFill>
                  <a:srgbClr val="002060"/>
                </a:solidFill>
                <a:latin typeface="Arial" panose="020B0604020202020204" pitchFamily="34" charset="0"/>
                <a:cs typeface="Arial" panose="020B0604020202020204" pitchFamily="34" charset="0"/>
              </a:rPr>
              <a:t>Black Males</a:t>
            </a:r>
          </a:p>
        </p:txBody>
      </p:sp>
      <p:grpSp>
        <p:nvGrpSpPr>
          <p:cNvPr id="3" name="Group 4"/>
          <p:cNvGrpSpPr>
            <a:grpSpLocks noChangeAspect="1"/>
          </p:cNvGrpSpPr>
          <p:nvPr/>
        </p:nvGrpSpPr>
        <p:grpSpPr bwMode="auto">
          <a:xfrm>
            <a:off x="1522413" y="200025"/>
            <a:ext cx="9167813" cy="6453188"/>
            <a:chOff x="959" y="126"/>
            <a:chExt cx="5775" cy="4065"/>
          </a:xfrm>
        </p:grpSpPr>
        <p:sp>
          <p:nvSpPr>
            <p:cNvPr id="8"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Line 9"/>
            <p:cNvSpPr>
              <a:spLocks noChangeShapeType="1"/>
            </p:cNvSpPr>
            <p:nvPr/>
          </p:nvSpPr>
          <p:spPr bwMode="auto">
            <a:xfrm>
              <a:off x="1435" y="2837"/>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Line 10"/>
            <p:cNvSpPr>
              <a:spLocks noChangeShapeType="1"/>
            </p:cNvSpPr>
            <p:nvPr/>
          </p:nvSpPr>
          <p:spPr bwMode="auto">
            <a:xfrm>
              <a:off x="1435" y="206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Line 11"/>
            <p:cNvSpPr>
              <a:spLocks noChangeShapeType="1"/>
            </p:cNvSpPr>
            <p:nvPr/>
          </p:nvSpPr>
          <p:spPr bwMode="auto">
            <a:xfrm>
              <a:off x="1435" y="128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Line 12"/>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Line 13"/>
            <p:cNvSpPr>
              <a:spLocks noChangeShapeType="1"/>
            </p:cNvSpPr>
            <p:nvPr/>
          </p:nvSpPr>
          <p:spPr bwMode="auto">
            <a:xfrm flipV="1">
              <a:off x="5269" y="3622"/>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Line 14"/>
            <p:cNvSpPr>
              <a:spLocks noChangeShapeType="1"/>
            </p:cNvSpPr>
            <p:nvPr/>
          </p:nvSpPr>
          <p:spPr bwMode="auto">
            <a:xfrm flipV="1">
              <a:off x="5269" y="3492"/>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Line 15"/>
            <p:cNvSpPr>
              <a:spLocks noChangeShapeType="1"/>
            </p:cNvSpPr>
            <p:nvPr/>
          </p:nvSpPr>
          <p:spPr bwMode="auto">
            <a:xfrm flipV="1">
              <a:off x="5269" y="3362"/>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16"/>
            <p:cNvSpPr>
              <a:spLocks noChangeShapeType="1"/>
            </p:cNvSpPr>
            <p:nvPr/>
          </p:nvSpPr>
          <p:spPr bwMode="auto">
            <a:xfrm flipV="1">
              <a:off x="5269" y="3233"/>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17"/>
            <p:cNvSpPr>
              <a:spLocks noChangeShapeType="1"/>
            </p:cNvSpPr>
            <p:nvPr/>
          </p:nvSpPr>
          <p:spPr bwMode="auto">
            <a:xfrm flipV="1">
              <a:off x="5269" y="3103"/>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18"/>
            <p:cNvSpPr>
              <a:spLocks noChangeShapeType="1"/>
            </p:cNvSpPr>
            <p:nvPr/>
          </p:nvSpPr>
          <p:spPr bwMode="auto">
            <a:xfrm flipV="1">
              <a:off x="5269" y="2974"/>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Line 19"/>
            <p:cNvSpPr>
              <a:spLocks noChangeShapeType="1"/>
            </p:cNvSpPr>
            <p:nvPr/>
          </p:nvSpPr>
          <p:spPr bwMode="auto">
            <a:xfrm flipV="1">
              <a:off x="5269" y="2844"/>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20"/>
            <p:cNvSpPr>
              <a:spLocks noChangeShapeType="1"/>
            </p:cNvSpPr>
            <p:nvPr/>
          </p:nvSpPr>
          <p:spPr bwMode="auto">
            <a:xfrm flipV="1">
              <a:off x="5269" y="2714"/>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21"/>
            <p:cNvSpPr>
              <a:spLocks noChangeShapeType="1"/>
            </p:cNvSpPr>
            <p:nvPr/>
          </p:nvSpPr>
          <p:spPr bwMode="auto">
            <a:xfrm flipV="1">
              <a:off x="5269" y="2585"/>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22"/>
            <p:cNvSpPr>
              <a:spLocks noChangeShapeType="1"/>
            </p:cNvSpPr>
            <p:nvPr/>
          </p:nvSpPr>
          <p:spPr bwMode="auto">
            <a:xfrm flipV="1">
              <a:off x="5269" y="2455"/>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23"/>
            <p:cNvSpPr>
              <a:spLocks noChangeShapeType="1"/>
            </p:cNvSpPr>
            <p:nvPr/>
          </p:nvSpPr>
          <p:spPr bwMode="auto">
            <a:xfrm flipV="1">
              <a:off x="5269" y="2326"/>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24"/>
            <p:cNvSpPr>
              <a:spLocks noChangeShapeType="1"/>
            </p:cNvSpPr>
            <p:nvPr/>
          </p:nvSpPr>
          <p:spPr bwMode="auto">
            <a:xfrm flipV="1">
              <a:off x="5269" y="2196"/>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25"/>
            <p:cNvSpPr>
              <a:spLocks noChangeShapeType="1"/>
            </p:cNvSpPr>
            <p:nvPr/>
          </p:nvSpPr>
          <p:spPr bwMode="auto">
            <a:xfrm flipV="1">
              <a:off x="5269" y="2066"/>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Line 26"/>
            <p:cNvSpPr>
              <a:spLocks noChangeShapeType="1"/>
            </p:cNvSpPr>
            <p:nvPr/>
          </p:nvSpPr>
          <p:spPr bwMode="auto">
            <a:xfrm flipV="1">
              <a:off x="5269" y="1937"/>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Line 27"/>
            <p:cNvSpPr>
              <a:spLocks noChangeShapeType="1"/>
            </p:cNvSpPr>
            <p:nvPr/>
          </p:nvSpPr>
          <p:spPr bwMode="auto">
            <a:xfrm flipV="1">
              <a:off x="5269" y="1807"/>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Line 28"/>
            <p:cNvSpPr>
              <a:spLocks noChangeShapeType="1"/>
            </p:cNvSpPr>
            <p:nvPr/>
          </p:nvSpPr>
          <p:spPr bwMode="auto">
            <a:xfrm flipV="1">
              <a:off x="5269" y="1678"/>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Line 29"/>
            <p:cNvSpPr>
              <a:spLocks noChangeShapeType="1"/>
            </p:cNvSpPr>
            <p:nvPr/>
          </p:nvSpPr>
          <p:spPr bwMode="auto">
            <a:xfrm flipV="1">
              <a:off x="5269" y="1548"/>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Line 30"/>
            <p:cNvSpPr>
              <a:spLocks noChangeShapeType="1"/>
            </p:cNvSpPr>
            <p:nvPr/>
          </p:nvSpPr>
          <p:spPr bwMode="auto">
            <a:xfrm flipV="1">
              <a:off x="5269" y="1418"/>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Line 31"/>
            <p:cNvSpPr>
              <a:spLocks noChangeShapeType="1"/>
            </p:cNvSpPr>
            <p:nvPr/>
          </p:nvSpPr>
          <p:spPr bwMode="auto">
            <a:xfrm flipV="1">
              <a:off x="5269" y="1289"/>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7" name="Line 32"/>
            <p:cNvSpPr>
              <a:spLocks noChangeShapeType="1"/>
            </p:cNvSpPr>
            <p:nvPr/>
          </p:nvSpPr>
          <p:spPr bwMode="auto">
            <a:xfrm flipV="1">
              <a:off x="5269" y="1159"/>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8" name="Line 33"/>
            <p:cNvSpPr>
              <a:spLocks noChangeShapeType="1"/>
            </p:cNvSpPr>
            <p:nvPr/>
          </p:nvSpPr>
          <p:spPr bwMode="auto">
            <a:xfrm flipV="1">
              <a:off x="5269" y="1033"/>
              <a:ext cx="0" cy="8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9" name="Line 34"/>
            <p:cNvSpPr>
              <a:spLocks noChangeShapeType="1"/>
            </p:cNvSpPr>
            <p:nvPr/>
          </p:nvSpPr>
          <p:spPr bwMode="auto">
            <a:xfrm flipV="1">
              <a:off x="5269" y="904"/>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0" name="Line 35"/>
            <p:cNvSpPr>
              <a:spLocks noChangeShapeType="1"/>
            </p:cNvSpPr>
            <p:nvPr/>
          </p:nvSpPr>
          <p:spPr bwMode="auto">
            <a:xfrm flipV="1">
              <a:off x="5269" y="774"/>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1" name="Line 36"/>
            <p:cNvSpPr>
              <a:spLocks noChangeShapeType="1"/>
            </p:cNvSpPr>
            <p:nvPr/>
          </p:nvSpPr>
          <p:spPr bwMode="auto">
            <a:xfrm flipV="1">
              <a:off x="5269" y="644"/>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2" name="Line 37"/>
            <p:cNvSpPr>
              <a:spLocks noChangeShapeType="1"/>
            </p:cNvSpPr>
            <p:nvPr/>
          </p:nvSpPr>
          <p:spPr bwMode="auto">
            <a:xfrm flipV="1">
              <a:off x="5269" y="515"/>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3" name="Line 38"/>
            <p:cNvSpPr>
              <a:spLocks noChangeShapeType="1"/>
            </p:cNvSpPr>
            <p:nvPr/>
          </p:nvSpPr>
          <p:spPr bwMode="auto">
            <a:xfrm flipV="1">
              <a:off x="5269" y="421"/>
              <a:ext cx="0" cy="5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4" name="Line 39"/>
            <p:cNvSpPr>
              <a:spLocks noChangeShapeType="1"/>
            </p:cNvSpPr>
            <p:nvPr/>
          </p:nvSpPr>
          <p:spPr bwMode="auto">
            <a:xfrm>
              <a:off x="1435" y="3150"/>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5" name="Line 40"/>
            <p:cNvSpPr>
              <a:spLocks noChangeShapeType="1"/>
            </p:cNvSpPr>
            <p:nvPr/>
          </p:nvSpPr>
          <p:spPr bwMode="auto">
            <a:xfrm>
              <a:off x="1565"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6" name="Line 41"/>
            <p:cNvSpPr>
              <a:spLocks noChangeShapeType="1"/>
            </p:cNvSpPr>
            <p:nvPr/>
          </p:nvSpPr>
          <p:spPr bwMode="auto">
            <a:xfrm>
              <a:off x="1694" y="3150"/>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7" name="Line 42"/>
            <p:cNvSpPr>
              <a:spLocks noChangeShapeType="1"/>
            </p:cNvSpPr>
            <p:nvPr/>
          </p:nvSpPr>
          <p:spPr bwMode="auto">
            <a:xfrm>
              <a:off x="1824"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8" name="Line 43"/>
            <p:cNvSpPr>
              <a:spLocks noChangeShapeType="1"/>
            </p:cNvSpPr>
            <p:nvPr/>
          </p:nvSpPr>
          <p:spPr bwMode="auto">
            <a:xfrm>
              <a:off x="1954"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9" name="Line 44"/>
            <p:cNvSpPr>
              <a:spLocks noChangeShapeType="1"/>
            </p:cNvSpPr>
            <p:nvPr/>
          </p:nvSpPr>
          <p:spPr bwMode="auto">
            <a:xfrm>
              <a:off x="2083" y="3150"/>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0" name="Line 45"/>
            <p:cNvSpPr>
              <a:spLocks noChangeShapeType="1"/>
            </p:cNvSpPr>
            <p:nvPr/>
          </p:nvSpPr>
          <p:spPr bwMode="auto">
            <a:xfrm>
              <a:off x="2213"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1" name="Line 46"/>
            <p:cNvSpPr>
              <a:spLocks noChangeShapeType="1"/>
            </p:cNvSpPr>
            <p:nvPr/>
          </p:nvSpPr>
          <p:spPr bwMode="auto">
            <a:xfrm>
              <a:off x="2342" y="3150"/>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2" name="Line 47"/>
            <p:cNvSpPr>
              <a:spLocks noChangeShapeType="1"/>
            </p:cNvSpPr>
            <p:nvPr/>
          </p:nvSpPr>
          <p:spPr bwMode="auto">
            <a:xfrm>
              <a:off x="2472"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3" name="Line 48"/>
            <p:cNvSpPr>
              <a:spLocks noChangeShapeType="1"/>
            </p:cNvSpPr>
            <p:nvPr/>
          </p:nvSpPr>
          <p:spPr bwMode="auto">
            <a:xfrm>
              <a:off x="2602"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4" name="Line 49"/>
            <p:cNvSpPr>
              <a:spLocks noChangeShapeType="1"/>
            </p:cNvSpPr>
            <p:nvPr/>
          </p:nvSpPr>
          <p:spPr bwMode="auto">
            <a:xfrm>
              <a:off x="2731" y="3150"/>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5" name="Line 50"/>
            <p:cNvSpPr>
              <a:spLocks noChangeShapeType="1"/>
            </p:cNvSpPr>
            <p:nvPr/>
          </p:nvSpPr>
          <p:spPr bwMode="auto">
            <a:xfrm>
              <a:off x="2861"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6" name="Line 51"/>
            <p:cNvSpPr>
              <a:spLocks noChangeShapeType="1"/>
            </p:cNvSpPr>
            <p:nvPr/>
          </p:nvSpPr>
          <p:spPr bwMode="auto">
            <a:xfrm>
              <a:off x="2990" y="3150"/>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7" name="Line 52"/>
            <p:cNvSpPr>
              <a:spLocks noChangeShapeType="1"/>
            </p:cNvSpPr>
            <p:nvPr/>
          </p:nvSpPr>
          <p:spPr bwMode="auto">
            <a:xfrm>
              <a:off x="3120"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8" name="Line 53"/>
            <p:cNvSpPr>
              <a:spLocks noChangeShapeType="1"/>
            </p:cNvSpPr>
            <p:nvPr/>
          </p:nvSpPr>
          <p:spPr bwMode="auto">
            <a:xfrm>
              <a:off x="3250"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9" name="Line 54"/>
            <p:cNvSpPr>
              <a:spLocks noChangeShapeType="1"/>
            </p:cNvSpPr>
            <p:nvPr/>
          </p:nvSpPr>
          <p:spPr bwMode="auto">
            <a:xfrm>
              <a:off x="3379" y="3150"/>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0" name="Line 55"/>
            <p:cNvSpPr>
              <a:spLocks noChangeShapeType="1"/>
            </p:cNvSpPr>
            <p:nvPr/>
          </p:nvSpPr>
          <p:spPr bwMode="auto">
            <a:xfrm>
              <a:off x="3509"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1" name="Line 56"/>
            <p:cNvSpPr>
              <a:spLocks noChangeShapeType="1"/>
            </p:cNvSpPr>
            <p:nvPr/>
          </p:nvSpPr>
          <p:spPr bwMode="auto">
            <a:xfrm>
              <a:off x="3638" y="3150"/>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8" name="Line 57"/>
            <p:cNvSpPr>
              <a:spLocks noChangeShapeType="1"/>
            </p:cNvSpPr>
            <p:nvPr/>
          </p:nvSpPr>
          <p:spPr bwMode="auto">
            <a:xfrm>
              <a:off x="3768"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9" name="Line 58"/>
            <p:cNvSpPr>
              <a:spLocks noChangeShapeType="1"/>
            </p:cNvSpPr>
            <p:nvPr/>
          </p:nvSpPr>
          <p:spPr bwMode="auto">
            <a:xfrm>
              <a:off x="3898"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0" name="Line 59"/>
            <p:cNvSpPr>
              <a:spLocks noChangeShapeType="1"/>
            </p:cNvSpPr>
            <p:nvPr/>
          </p:nvSpPr>
          <p:spPr bwMode="auto">
            <a:xfrm>
              <a:off x="4027" y="3150"/>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1" name="Line 60"/>
            <p:cNvSpPr>
              <a:spLocks noChangeShapeType="1"/>
            </p:cNvSpPr>
            <p:nvPr/>
          </p:nvSpPr>
          <p:spPr bwMode="auto">
            <a:xfrm>
              <a:off x="4157"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2" name="Line 61"/>
            <p:cNvSpPr>
              <a:spLocks noChangeShapeType="1"/>
            </p:cNvSpPr>
            <p:nvPr/>
          </p:nvSpPr>
          <p:spPr bwMode="auto">
            <a:xfrm>
              <a:off x="4286" y="3150"/>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3" name="Line 62"/>
            <p:cNvSpPr>
              <a:spLocks noChangeShapeType="1"/>
            </p:cNvSpPr>
            <p:nvPr/>
          </p:nvSpPr>
          <p:spPr bwMode="auto">
            <a:xfrm>
              <a:off x="4416"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4" name="Line 63"/>
            <p:cNvSpPr>
              <a:spLocks noChangeShapeType="1"/>
            </p:cNvSpPr>
            <p:nvPr/>
          </p:nvSpPr>
          <p:spPr bwMode="auto">
            <a:xfrm>
              <a:off x="4546"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5" name="Line 64"/>
            <p:cNvSpPr>
              <a:spLocks noChangeShapeType="1"/>
            </p:cNvSpPr>
            <p:nvPr/>
          </p:nvSpPr>
          <p:spPr bwMode="auto">
            <a:xfrm>
              <a:off x="4675" y="3150"/>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6" name="Line 65"/>
            <p:cNvSpPr>
              <a:spLocks noChangeShapeType="1"/>
            </p:cNvSpPr>
            <p:nvPr/>
          </p:nvSpPr>
          <p:spPr bwMode="auto">
            <a:xfrm>
              <a:off x="4805" y="3150"/>
              <a:ext cx="8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7" name="Line 66"/>
            <p:cNvSpPr>
              <a:spLocks noChangeShapeType="1"/>
            </p:cNvSpPr>
            <p:nvPr/>
          </p:nvSpPr>
          <p:spPr bwMode="auto">
            <a:xfrm>
              <a:off x="4931"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8" name="Line 67"/>
            <p:cNvSpPr>
              <a:spLocks noChangeShapeType="1"/>
            </p:cNvSpPr>
            <p:nvPr/>
          </p:nvSpPr>
          <p:spPr bwMode="auto">
            <a:xfrm>
              <a:off x="5060" y="3150"/>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9" name="Line 68"/>
            <p:cNvSpPr>
              <a:spLocks noChangeShapeType="1"/>
            </p:cNvSpPr>
            <p:nvPr/>
          </p:nvSpPr>
          <p:spPr bwMode="auto">
            <a:xfrm>
              <a:off x="5190"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0" name="Line 69"/>
            <p:cNvSpPr>
              <a:spLocks noChangeShapeType="1"/>
            </p:cNvSpPr>
            <p:nvPr/>
          </p:nvSpPr>
          <p:spPr bwMode="auto">
            <a:xfrm>
              <a:off x="5320"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1" name="Line 70"/>
            <p:cNvSpPr>
              <a:spLocks noChangeShapeType="1"/>
            </p:cNvSpPr>
            <p:nvPr/>
          </p:nvSpPr>
          <p:spPr bwMode="auto">
            <a:xfrm>
              <a:off x="5449" y="3150"/>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2" name="Line 71"/>
            <p:cNvSpPr>
              <a:spLocks noChangeShapeType="1"/>
            </p:cNvSpPr>
            <p:nvPr/>
          </p:nvSpPr>
          <p:spPr bwMode="auto">
            <a:xfrm>
              <a:off x="5579"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3" name="Line 72"/>
            <p:cNvSpPr>
              <a:spLocks noChangeShapeType="1"/>
            </p:cNvSpPr>
            <p:nvPr/>
          </p:nvSpPr>
          <p:spPr bwMode="auto">
            <a:xfrm>
              <a:off x="5708" y="3150"/>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4" name="Line 73"/>
            <p:cNvSpPr>
              <a:spLocks noChangeShapeType="1"/>
            </p:cNvSpPr>
            <p:nvPr/>
          </p:nvSpPr>
          <p:spPr bwMode="auto">
            <a:xfrm>
              <a:off x="5838"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5" name="Line 74"/>
            <p:cNvSpPr>
              <a:spLocks noChangeShapeType="1"/>
            </p:cNvSpPr>
            <p:nvPr/>
          </p:nvSpPr>
          <p:spPr bwMode="auto">
            <a:xfrm>
              <a:off x="5968"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6" name="Line 75"/>
            <p:cNvSpPr>
              <a:spLocks noChangeShapeType="1"/>
            </p:cNvSpPr>
            <p:nvPr/>
          </p:nvSpPr>
          <p:spPr bwMode="auto">
            <a:xfrm>
              <a:off x="6097" y="3150"/>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7" name="Line 76"/>
            <p:cNvSpPr>
              <a:spLocks noChangeShapeType="1"/>
            </p:cNvSpPr>
            <p:nvPr/>
          </p:nvSpPr>
          <p:spPr bwMode="auto">
            <a:xfrm>
              <a:off x="6227"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8" name="Line 77"/>
            <p:cNvSpPr>
              <a:spLocks noChangeShapeType="1"/>
            </p:cNvSpPr>
            <p:nvPr/>
          </p:nvSpPr>
          <p:spPr bwMode="auto">
            <a:xfrm>
              <a:off x="6356" y="3150"/>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9" name="Line 78"/>
            <p:cNvSpPr>
              <a:spLocks noChangeShapeType="1"/>
            </p:cNvSpPr>
            <p:nvPr/>
          </p:nvSpPr>
          <p:spPr bwMode="auto">
            <a:xfrm>
              <a:off x="6486" y="3150"/>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1" name="Line 79"/>
            <p:cNvSpPr>
              <a:spLocks noChangeShapeType="1"/>
            </p:cNvSpPr>
            <p:nvPr/>
          </p:nvSpPr>
          <p:spPr bwMode="auto">
            <a:xfrm>
              <a:off x="6616" y="3150"/>
              <a:ext cx="61"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2" name="Oval 80"/>
            <p:cNvSpPr>
              <a:spLocks noChangeArrowheads="1"/>
            </p:cNvSpPr>
            <p:nvPr/>
          </p:nvSpPr>
          <p:spPr bwMode="auto">
            <a:xfrm>
              <a:off x="1698" y="1465"/>
              <a:ext cx="68"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3" name="Oval 81"/>
            <p:cNvSpPr>
              <a:spLocks noChangeArrowheads="1"/>
            </p:cNvSpPr>
            <p:nvPr/>
          </p:nvSpPr>
          <p:spPr bwMode="auto">
            <a:xfrm>
              <a:off x="1900" y="1289"/>
              <a:ext cx="72"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4" name="Oval 82"/>
            <p:cNvSpPr>
              <a:spLocks noChangeArrowheads="1"/>
            </p:cNvSpPr>
            <p:nvPr/>
          </p:nvSpPr>
          <p:spPr bwMode="auto">
            <a:xfrm>
              <a:off x="2101" y="1462"/>
              <a:ext cx="72"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5" name="Oval 83"/>
            <p:cNvSpPr>
              <a:spLocks noChangeArrowheads="1"/>
            </p:cNvSpPr>
            <p:nvPr/>
          </p:nvSpPr>
          <p:spPr bwMode="auto">
            <a:xfrm>
              <a:off x="2303" y="1480"/>
              <a:ext cx="72"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6" name="Oval 84"/>
            <p:cNvSpPr>
              <a:spLocks noChangeArrowheads="1"/>
            </p:cNvSpPr>
            <p:nvPr/>
          </p:nvSpPr>
          <p:spPr bwMode="auto">
            <a:xfrm>
              <a:off x="2508" y="1814"/>
              <a:ext cx="68"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7" name="Oval 85"/>
            <p:cNvSpPr>
              <a:spLocks noChangeArrowheads="1"/>
            </p:cNvSpPr>
            <p:nvPr/>
          </p:nvSpPr>
          <p:spPr bwMode="auto">
            <a:xfrm>
              <a:off x="2710" y="1670"/>
              <a:ext cx="68"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8" name="Oval 86"/>
            <p:cNvSpPr>
              <a:spLocks noChangeArrowheads="1"/>
            </p:cNvSpPr>
            <p:nvPr/>
          </p:nvSpPr>
          <p:spPr bwMode="auto">
            <a:xfrm>
              <a:off x="2911" y="1991"/>
              <a:ext cx="69"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9" name="Oval 87"/>
            <p:cNvSpPr>
              <a:spLocks noChangeArrowheads="1"/>
            </p:cNvSpPr>
            <p:nvPr/>
          </p:nvSpPr>
          <p:spPr bwMode="auto">
            <a:xfrm>
              <a:off x="3113" y="1746"/>
              <a:ext cx="68"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2" name="Oval 88"/>
            <p:cNvSpPr>
              <a:spLocks noChangeArrowheads="1"/>
            </p:cNvSpPr>
            <p:nvPr/>
          </p:nvSpPr>
          <p:spPr bwMode="auto">
            <a:xfrm>
              <a:off x="3314" y="1469"/>
              <a:ext cx="69"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3" name="Oval 89"/>
            <p:cNvSpPr>
              <a:spLocks noChangeArrowheads="1"/>
            </p:cNvSpPr>
            <p:nvPr/>
          </p:nvSpPr>
          <p:spPr bwMode="auto">
            <a:xfrm>
              <a:off x="3516" y="1969"/>
              <a:ext cx="68"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4" name="Oval 90"/>
            <p:cNvSpPr>
              <a:spLocks noChangeArrowheads="1"/>
            </p:cNvSpPr>
            <p:nvPr/>
          </p:nvSpPr>
          <p:spPr bwMode="auto">
            <a:xfrm>
              <a:off x="3718" y="2498"/>
              <a:ext cx="72"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6" name="Oval 91"/>
            <p:cNvSpPr>
              <a:spLocks noChangeArrowheads="1"/>
            </p:cNvSpPr>
            <p:nvPr/>
          </p:nvSpPr>
          <p:spPr bwMode="auto">
            <a:xfrm>
              <a:off x="3919" y="2218"/>
              <a:ext cx="72"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7" name="Oval 92"/>
            <p:cNvSpPr>
              <a:spLocks noChangeArrowheads="1"/>
            </p:cNvSpPr>
            <p:nvPr/>
          </p:nvSpPr>
          <p:spPr bwMode="auto">
            <a:xfrm>
              <a:off x="4121" y="2333"/>
              <a:ext cx="72"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8" name="Oval 93"/>
            <p:cNvSpPr>
              <a:spLocks noChangeArrowheads="1"/>
            </p:cNvSpPr>
            <p:nvPr/>
          </p:nvSpPr>
          <p:spPr bwMode="auto">
            <a:xfrm>
              <a:off x="4326" y="2437"/>
              <a:ext cx="68"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9" name="Oval 94"/>
            <p:cNvSpPr>
              <a:spLocks noChangeArrowheads="1"/>
            </p:cNvSpPr>
            <p:nvPr/>
          </p:nvSpPr>
          <p:spPr bwMode="auto">
            <a:xfrm>
              <a:off x="4528" y="3103"/>
              <a:ext cx="68"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2" name="Oval 95"/>
            <p:cNvSpPr>
              <a:spLocks noChangeArrowheads="1"/>
            </p:cNvSpPr>
            <p:nvPr/>
          </p:nvSpPr>
          <p:spPr bwMode="auto">
            <a:xfrm>
              <a:off x="4729" y="2092"/>
              <a:ext cx="69"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3" name="Oval 96"/>
            <p:cNvSpPr>
              <a:spLocks noChangeArrowheads="1"/>
            </p:cNvSpPr>
            <p:nvPr/>
          </p:nvSpPr>
          <p:spPr bwMode="auto">
            <a:xfrm>
              <a:off x="4931" y="3247"/>
              <a:ext cx="68"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4" name="Oval 97"/>
            <p:cNvSpPr>
              <a:spLocks noChangeArrowheads="1"/>
            </p:cNvSpPr>
            <p:nvPr/>
          </p:nvSpPr>
          <p:spPr bwMode="auto">
            <a:xfrm>
              <a:off x="5132" y="3222"/>
              <a:ext cx="69"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5" name="Oval 98"/>
            <p:cNvSpPr>
              <a:spLocks noChangeArrowheads="1"/>
            </p:cNvSpPr>
            <p:nvPr/>
          </p:nvSpPr>
          <p:spPr bwMode="auto">
            <a:xfrm>
              <a:off x="5334" y="3359"/>
              <a:ext cx="72"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6" name="Oval 99"/>
            <p:cNvSpPr>
              <a:spLocks noChangeArrowheads="1"/>
            </p:cNvSpPr>
            <p:nvPr/>
          </p:nvSpPr>
          <p:spPr bwMode="auto">
            <a:xfrm>
              <a:off x="5536" y="2898"/>
              <a:ext cx="72"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7" name="Oval 100"/>
            <p:cNvSpPr>
              <a:spLocks noChangeArrowheads="1"/>
            </p:cNvSpPr>
            <p:nvPr/>
          </p:nvSpPr>
          <p:spPr bwMode="auto">
            <a:xfrm>
              <a:off x="5737" y="3186"/>
              <a:ext cx="72"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8" name="Oval 101"/>
            <p:cNvSpPr>
              <a:spLocks noChangeArrowheads="1"/>
            </p:cNvSpPr>
            <p:nvPr/>
          </p:nvSpPr>
          <p:spPr bwMode="auto">
            <a:xfrm>
              <a:off x="5942" y="2992"/>
              <a:ext cx="69"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9" name="Oval 102"/>
            <p:cNvSpPr>
              <a:spLocks noChangeArrowheads="1"/>
            </p:cNvSpPr>
            <p:nvPr/>
          </p:nvSpPr>
          <p:spPr bwMode="auto">
            <a:xfrm>
              <a:off x="6144" y="3146"/>
              <a:ext cx="68"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0" name="Freeform 103"/>
            <p:cNvSpPr>
              <a:spLocks/>
            </p:cNvSpPr>
            <p:nvPr/>
          </p:nvSpPr>
          <p:spPr bwMode="auto">
            <a:xfrm>
              <a:off x="1734" y="1246"/>
              <a:ext cx="3434" cy="1746"/>
            </a:xfrm>
            <a:custGeom>
              <a:avLst/>
              <a:gdLst>
                <a:gd name="T0" fmla="*/ 0 w 954"/>
                <a:gd name="T1" fmla="*/ 0 h 485"/>
                <a:gd name="T2" fmla="*/ 56 w 954"/>
                <a:gd name="T3" fmla="*/ 29 h 485"/>
                <a:gd name="T4" fmla="*/ 112 w 954"/>
                <a:gd name="T5" fmla="*/ 57 h 485"/>
                <a:gd name="T6" fmla="*/ 168 w 954"/>
                <a:gd name="T7" fmla="*/ 86 h 485"/>
                <a:gd name="T8" fmla="*/ 224 w 954"/>
                <a:gd name="T9" fmla="*/ 114 h 485"/>
                <a:gd name="T10" fmla="*/ 280 w 954"/>
                <a:gd name="T11" fmla="*/ 143 h 485"/>
                <a:gd name="T12" fmla="*/ 336 w 954"/>
                <a:gd name="T13" fmla="*/ 171 h 485"/>
                <a:gd name="T14" fmla="*/ 393 w 954"/>
                <a:gd name="T15" fmla="*/ 200 h 485"/>
                <a:gd name="T16" fmla="*/ 449 w 954"/>
                <a:gd name="T17" fmla="*/ 228 h 485"/>
                <a:gd name="T18" fmla="*/ 505 w 954"/>
                <a:gd name="T19" fmla="*/ 257 h 485"/>
                <a:gd name="T20" fmla="*/ 561 w 954"/>
                <a:gd name="T21" fmla="*/ 285 h 485"/>
                <a:gd name="T22" fmla="*/ 617 w 954"/>
                <a:gd name="T23" fmla="*/ 314 h 485"/>
                <a:gd name="T24" fmla="*/ 673 w 954"/>
                <a:gd name="T25" fmla="*/ 342 h 485"/>
                <a:gd name="T26" fmla="*/ 729 w 954"/>
                <a:gd name="T27" fmla="*/ 371 h 485"/>
                <a:gd name="T28" fmla="*/ 785 w 954"/>
                <a:gd name="T29" fmla="*/ 399 h 485"/>
                <a:gd name="T30" fmla="*/ 841 w 954"/>
                <a:gd name="T31" fmla="*/ 428 h 485"/>
                <a:gd name="T32" fmla="*/ 898 w 954"/>
                <a:gd name="T33" fmla="*/ 456 h 485"/>
                <a:gd name="T34" fmla="*/ 954 w 954"/>
                <a:gd name="T35" fmla="*/ 48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4" h="485">
                  <a:moveTo>
                    <a:pt x="0" y="0"/>
                  </a:moveTo>
                  <a:lnTo>
                    <a:pt x="56" y="29"/>
                  </a:lnTo>
                  <a:lnTo>
                    <a:pt x="112" y="57"/>
                  </a:lnTo>
                  <a:lnTo>
                    <a:pt x="168" y="86"/>
                  </a:lnTo>
                  <a:lnTo>
                    <a:pt x="224" y="114"/>
                  </a:lnTo>
                  <a:lnTo>
                    <a:pt x="280" y="143"/>
                  </a:lnTo>
                  <a:lnTo>
                    <a:pt x="336" y="171"/>
                  </a:lnTo>
                  <a:lnTo>
                    <a:pt x="393" y="200"/>
                  </a:lnTo>
                  <a:lnTo>
                    <a:pt x="449" y="228"/>
                  </a:lnTo>
                  <a:lnTo>
                    <a:pt x="505" y="257"/>
                  </a:lnTo>
                  <a:lnTo>
                    <a:pt x="561" y="285"/>
                  </a:lnTo>
                  <a:lnTo>
                    <a:pt x="617" y="314"/>
                  </a:lnTo>
                  <a:lnTo>
                    <a:pt x="673" y="342"/>
                  </a:lnTo>
                  <a:lnTo>
                    <a:pt x="729" y="371"/>
                  </a:lnTo>
                  <a:lnTo>
                    <a:pt x="785" y="399"/>
                  </a:lnTo>
                  <a:lnTo>
                    <a:pt x="841" y="428"/>
                  </a:lnTo>
                  <a:lnTo>
                    <a:pt x="898" y="456"/>
                  </a:lnTo>
                  <a:lnTo>
                    <a:pt x="954" y="485"/>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1" name="Freeform 104"/>
            <p:cNvSpPr>
              <a:spLocks/>
            </p:cNvSpPr>
            <p:nvPr/>
          </p:nvSpPr>
          <p:spPr bwMode="auto">
            <a:xfrm>
              <a:off x="5370" y="3150"/>
              <a:ext cx="806" cy="0"/>
            </a:xfrm>
            <a:custGeom>
              <a:avLst/>
              <a:gdLst>
                <a:gd name="T0" fmla="*/ 0 w 224"/>
                <a:gd name="T1" fmla="*/ 56 w 224"/>
                <a:gd name="T2" fmla="*/ 112 w 224"/>
                <a:gd name="T3" fmla="*/ 168 w 224"/>
                <a:gd name="T4" fmla="*/ 224 w 224"/>
              </a:gdLst>
              <a:ahLst/>
              <a:cxnLst>
                <a:cxn ang="0">
                  <a:pos x="T0" y="0"/>
                </a:cxn>
                <a:cxn ang="0">
                  <a:pos x="T1" y="0"/>
                </a:cxn>
                <a:cxn ang="0">
                  <a:pos x="T2" y="0"/>
                </a:cxn>
                <a:cxn ang="0">
                  <a:pos x="T3" y="0"/>
                </a:cxn>
                <a:cxn ang="0">
                  <a:pos x="T4" y="0"/>
                </a:cxn>
              </a:cxnLst>
              <a:rect l="0" t="0" r="r" b="b"/>
              <a:pathLst>
                <a:path w="224">
                  <a:moveTo>
                    <a:pt x="0" y="0"/>
                  </a:moveTo>
                  <a:lnTo>
                    <a:pt x="56" y="0"/>
                  </a:lnTo>
                  <a:lnTo>
                    <a:pt x="112" y="0"/>
                  </a:lnTo>
                  <a:lnTo>
                    <a:pt x="168" y="0"/>
                  </a:lnTo>
                  <a:lnTo>
                    <a:pt x="224"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2" name="Rectangle 105"/>
            <p:cNvSpPr>
              <a:spLocks noChangeArrowheads="1"/>
            </p:cNvSpPr>
            <p:nvPr/>
          </p:nvSpPr>
          <p:spPr bwMode="auto">
            <a:xfrm>
              <a:off x="2094" y="2354"/>
              <a:ext cx="96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Slope: -0.027</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23" name="Rectangle 106"/>
            <p:cNvSpPr>
              <a:spLocks noChangeArrowheads="1"/>
            </p:cNvSpPr>
            <p:nvPr/>
          </p:nvSpPr>
          <p:spPr bwMode="auto">
            <a:xfrm>
              <a:off x="2062" y="2506"/>
              <a:ext cx="106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dirty="0">
                  <a:ln>
                    <a:noFill/>
                  </a:ln>
                  <a:solidFill>
                    <a:srgbClr val="000000"/>
                  </a:solidFill>
                  <a:effectLst/>
                  <a:latin typeface="Arial" panose="020B0604020202020204" pitchFamily="34" charset="0"/>
                </a:rPr>
                <a:t>            (0.004)</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2124" name="Rectangle 107"/>
            <p:cNvSpPr>
              <a:spLocks noChangeArrowheads="1"/>
            </p:cNvSpPr>
            <p:nvPr/>
          </p:nvSpPr>
          <p:spPr bwMode="auto">
            <a:xfrm>
              <a:off x="5705" y="2632"/>
              <a:ext cx="545"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1900" dirty="0">
                  <a:solidFill>
                    <a:srgbClr val="000000"/>
                  </a:solidFill>
                </a:rPr>
                <a:t>δ</a:t>
              </a:r>
              <a:r>
                <a:rPr kumimoji="0" lang="en-US" altLang="en-US" sz="1900" b="0" i="0" u="none" strike="noStrike" cap="none" normalizeH="0" baseline="0" dirty="0">
                  <a:ln>
                    <a:noFill/>
                  </a:ln>
                  <a:solidFill>
                    <a:srgbClr val="000000"/>
                  </a:solidFill>
                  <a:effectLst/>
                  <a:latin typeface="Arial" panose="020B0604020202020204" pitchFamily="34" charset="0"/>
                </a:rPr>
                <a:t>: 0.119</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2125" name="Line 108"/>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6" name="Line 109"/>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7" name="Rectangle 110"/>
            <p:cNvSpPr>
              <a:spLocks noChangeArrowheads="1"/>
            </p:cNvSpPr>
            <p:nvPr/>
          </p:nvSpPr>
          <p:spPr bwMode="auto">
            <a:xfrm rot="16200000">
              <a:off x="1194" y="347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28" name="Line 111"/>
            <p:cNvSpPr>
              <a:spLocks noChangeShapeType="1"/>
            </p:cNvSpPr>
            <p:nvPr/>
          </p:nvSpPr>
          <p:spPr bwMode="auto">
            <a:xfrm flipH="1">
              <a:off x="1378" y="2837"/>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9" name="Rectangle 112"/>
            <p:cNvSpPr>
              <a:spLocks noChangeArrowheads="1"/>
            </p:cNvSpPr>
            <p:nvPr/>
          </p:nvSpPr>
          <p:spPr bwMode="auto">
            <a:xfrm rot="16200000">
              <a:off x="1131" y="2700"/>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30" name="Line 113"/>
            <p:cNvSpPr>
              <a:spLocks noChangeShapeType="1"/>
            </p:cNvSpPr>
            <p:nvPr/>
          </p:nvSpPr>
          <p:spPr bwMode="auto">
            <a:xfrm flipH="1">
              <a:off x="1378" y="206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1" name="Rectangle 114"/>
            <p:cNvSpPr>
              <a:spLocks noChangeArrowheads="1"/>
            </p:cNvSpPr>
            <p:nvPr/>
          </p:nvSpPr>
          <p:spPr bwMode="auto">
            <a:xfrm rot="16200000">
              <a:off x="1131" y="1927"/>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32" name="Line 115"/>
            <p:cNvSpPr>
              <a:spLocks noChangeShapeType="1"/>
            </p:cNvSpPr>
            <p:nvPr/>
          </p:nvSpPr>
          <p:spPr bwMode="auto">
            <a:xfrm flipH="1">
              <a:off x="1378" y="128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3" name="Rectangle 116"/>
            <p:cNvSpPr>
              <a:spLocks noChangeArrowheads="1"/>
            </p:cNvSpPr>
            <p:nvPr/>
          </p:nvSpPr>
          <p:spPr bwMode="auto">
            <a:xfrm rot="16200000">
              <a:off x="1131" y="1152"/>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34" name="Line 117"/>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5" name="Rectangle 118"/>
            <p:cNvSpPr>
              <a:spLocks noChangeArrowheads="1"/>
            </p:cNvSpPr>
            <p:nvPr/>
          </p:nvSpPr>
          <p:spPr bwMode="auto">
            <a:xfrm rot="16200000">
              <a:off x="1131" y="379"/>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36" name="Rectangle 119"/>
            <p:cNvSpPr>
              <a:spLocks noChangeArrowheads="1"/>
            </p:cNvSpPr>
            <p:nvPr/>
          </p:nvSpPr>
          <p:spPr bwMode="auto">
            <a:xfrm rot="16200000">
              <a:off x="-456" y="1915"/>
              <a:ext cx="303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Coefficient on Predicted Rank in Destination</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37" name="Line 120"/>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8" name="Line 121"/>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9" name="Rectangle 122"/>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40" name="Line 123"/>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1" name="Rectangle 124"/>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42" name="Line 125"/>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3" name="Rectangle 126"/>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44" name="Line 127"/>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5" name="Rectangle 128"/>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46" name="Line 129"/>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7" name="Rectangle 130"/>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48" name="Line 131"/>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9" name="Rectangle 132"/>
            <p:cNvSpPr>
              <a:spLocks noChangeArrowheads="1"/>
            </p:cNvSpPr>
            <p:nvPr/>
          </p:nvSpPr>
          <p:spPr bwMode="auto">
            <a:xfrm>
              <a:off x="65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50" name="Rectangle 133"/>
            <p:cNvSpPr>
              <a:spLocks noChangeArrowheads="1"/>
            </p:cNvSpPr>
            <p:nvPr/>
          </p:nvSpPr>
          <p:spPr bwMode="auto">
            <a:xfrm>
              <a:off x="2958" y="3989"/>
              <a:ext cx="226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Age of Child when Parents Move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51" name="Rectangle 134"/>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1792014552"/>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4" y="240269"/>
            <a:ext cx="12191823" cy="677107"/>
          </a:xfrm>
          <a:prstGeom prst="rect">
            <a:avLst/>
          </a:prstGeom>
          <a:noFill/>
        </p:spPr>
        <p:txBody>
          <a:bodyPr wrap="square" lIns="91344" tIns="45718" rIns="91344" bIns="45718" rtlCol="0">
            <a:spAutoFit/>
          </a:bodyPr>
          <a:lstStyle/>
          <a:p>
            <a:pPr algn="ctr" defTabSz="913312" fontAlgn="base">
              <a:spcBef>
                <a:spcPct val="0"/>
              </a:spcBef>
              <a:spcAft>
                <a:spcPct val="0"/>
              </a:spcAft>
              <a:defRPr/>
            </a:pPr>
            <a:r>
              <a:rPr lang="en-US" sz="1900" b="1" dirty="0" smtClean="0">
                <a:solidFill>
                  <a:srgbClr val="1E2D53"/>
                </a:solidFill>
              </a:rPr>
              <a:t>Race-Specific Childhood Exposure Effects</a:t>
            </a:r>
            <a:endParaRPr lang="en-US" sz="1900" b="1" dirty="0">
              <a:solidFill>
                <a:srgbClr val="1E2D53"/>
              </a:solidFill>
            </a:endParaRPr>
          </a:p>
          <a:p>
            <a:pPr algn="ctr" defTabSz="913312" fontAlgn="base">
              <a:spcBef>
                <a:spcPct val="0"/>
              </a:spcBef>
              <a:spcAft>
                <a:spcPct val="0"/>
              </a:spcAft>
              <a:defRPr/>
            </a:pPr>
            <a:r>
              <a:rPr lang="en-US" sz="1900" dirty="0">
                <a:solidFill>
                  <a:srgbClr val="1E2D53"/>
                </a:solidFill>
              </a:rPr>
              <a:t>OLS Regression Estimates</a:t>
            </a:r>
          </a:p>
        </p:txBody>
      </p:sp>
      <p:graphicFrame>
        <p:nvGraphicFramePr>
          <p:cNvPr id="5" name="Table 4"/>
          <p:cNvGraphicFramePr>
            <a:graphicFrameLocks noGrp="1"/>
          </p:cNvGraphicFramePr>
          <p:nvPr>
            <p:extLst>
              <p:ext uri="{D42A27DB-BD31-4B8C-83A1-F6EECF244321}">
                <p14:modId xmlns:p14="http://schemas.microsoft.com/office/powerpoint/2010/main" val="1061504126"/>
              </p:ext>
            </p:extLst>
          </p:nvPr>
        </p:nvGraphicFramePr>
        <p:xfrm>
          <a:off x="2302643" y="995832"/>
          <a:ext cx="7586716" cy="5232973"/>
        </p:xfrm>
        <a:graphic>
          <a:graphicData uri="http://schemas.openxmlformats.org/drawingml/2006/table">
            <a:tbl>
              <a:tblPr firstRow="1" firstCol="1" bandRow="1">
                <a:tableStyleId>{F5AB1C69-6EDB-4FF4-983F-18BD219EF322}</a:tableStyleId>
              </a:tblPr>
              <a:tblGrid>
                <a:gridCol w="3759201">
                  <a:extLst>
                    <a:ext uri="{9D8B030D-6E8A-4147-A177-3AD203B41FA5}">
                      <a16:colId xmlns:a16="http://schemas.microsoft.com/office/drawing/2014/main" val="20000"/>
                    </a:ext>
                  </a:extLst>
                </a:gridCol>
                <a:gridCol w="1828800">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69915">
                  <a:extLst>
                    <a:ext uri="{9D8B030D-6E8A-4147-A177-3AD203B41FA5}">
                      <a16:colId xmlns:a16="http://schemas.microsoft.com/office/drawing/2014/main" val="20003"/>
                    </a:ext>
                  </a:extLst>
                </a:gridCol>
              </a:tblGrid>
              <a:tr h="338592">
                <a:tc gridSpan="4">
                  <a:txBody>
                    <a:bodyPr/>
                    <a:lstStyle/>
                    <a:p>
                      <a:pPr marL="0" marR="0" indent="0" algn="ctr" defTabSz="457200" rtl="0" eaLnBrk="1" fontAlgn="auto" latinLnBrk="0" hangingPunct="1">
                        <a:lnSpc>
                          <a:spcPct val="115000"/>
                        </a:lnSpc>
                        <a:spcBef>
                          <a:spcPts val="0"/>
                        </a:spcBef>
                        <a:spcAft>
                          <a:spcPts val="0"/>
                        </a:spcAft>
                        <a:buClrTx/>
                        <a:buSzTx/>
                        <a:buFontTx/>
                        <a:buNone/>
                        <a:tabLst/>
                        <a:defRPr/>
                      </a:pPr>
                      <a:endParaRPr lang="en-US" sz="1900" b="0" kern="1200" dirty="0">
                        <a:solidFill>
                          <a:schemeClr val="tx1"/>
                        </a:solidFill>
                        <a:effectLst/>
                        <a:latin typeface="+mn-lt"/>
                        <a:ea typeface="Calibri"/>
                        <a:cs typeface="Times New Roman"/>
                      </a:endParaRPr>
                    </a:p>
                  </a:txBody>
                  <a:tcPr marL="69048" marR="69048" marT="0" marB="0" anchor="ctr">
                    <a:lnT w="12700" cap="flat" cmpd="sng" algn="ctr">
                      <a:solidFill>
                        <a:schemeClr val="bg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38592">
                <a:tc gridSpan="4">
                  <a:txBody>
                    <a:bodyPr/>
                    <a:lstStyle/>
                    <a:p>
                      <a:pPr marL="0" marR="0" indent="0" algn="ctr" defTabSz="457200" rtl="0" eaLnBrk="1" fontAlgn="auto" latinLnBrk="0" hangingPunct="1">
                        <a:lnSpc>
                          <a:spcPct val="115000"/>
                        </a:lnSpc>
                        <a:spcBef>
                          <a:spcPts val="0"/>
                        </a:spcBef>
                        <a:spcAft>
                          <a:spcPts val="0"/>
                        </a:spcAft>
                        <a:buClrTx/>
                        <a:buSzTx/>
                        <a:buFontTx/>
                        <a:buNone/>
                        <a:tabLst/>
                        <a:defRPr/>
                      </a:pPr>
                      <a:endParaRPr lang="en-US" sz="1900" b="0" kern="1200" dirty="0">
                        <a:solidFill>
                          <a:schemeClr val="tx1"/>
                        </a:solidFill>
                        <a:effectLst/>
                        <a:latin typeface="+mn-lt"/>
                        <a:ea typeface="Calibri"/>
                        <a:cs typeface="Times New Roman"/>
                      </a:endParaRPr>
                    </a:p>
                  </a:txBody>
                  <a:tcPr marL="69048" marR="69048" marT="0" marB="0" anchor="ctr">
                    <a:lnT w="381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893397">
                <a:tc>
                  <a:txBody>
                    <a:bodyPr/>
                    <a:lstStyle/>
                    <a:p>
                      <a:pPr marL="0" marR="0" algn="ctr">
                        <a:lnSpc>
                          <a:spcPct val="115000"/>
                        </a:lnSpc>
                        <a:spcBef>
                          <a:spcPts val="0"/>
                        </a:spcBef>
                        <a:spcAft>
                          <a:spcPts val="0"/>
                        </a:spcAft>
                      </a:pPr>
                      <a:endParaRPr lang="en-US" sz="1900" b="0" dirty="0">
                        <a:solidFill>
                          <a:schemeClr val="tx1"/>
                        </a:solidFill>
                        <a:effectLst/>
                        <a:latin typeface="+mn-lt"/>
                        <a:ea typeface="Calibri"/>
                        <a:cs typeface="Times New Roman"/>
                      </a:endParaRPr>
                    </a:p>
                  </a:txBody>
                  <a:tcPr marL="69048" marR="69048" marT="0" marB="0" anchor="ctr">
                    <a:lnR w="12700" cmpd="sng">
                      <a:noFill/>
                    </a:lnR>
                    <a:lnT w="12700" cap="flat" cmpd="sng" algn="ctr">
                      <a:solidFill>
                        <a:schemeClr val="bg1"/>
                      </a:solidFill>
                      <a:prstDash val="solid"/>
                      <a:round/>
                      <a:headEnd type="none" w="med" len="med"/>
                      <a:tailEnd type="none" w="med" len="med"/>
                    </a:lnT>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lang="en-US" sz="1900" b="1" dirty="0"/>
                        <a:t>Whites</a:t>
                      </a:r>
                    </a:p>
                  </a:txBody>
                  <a:tcPr marL="12700" marR="12700"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900" b="1" i="0" u="none" strike="noStrike" kern="1200" dirty="0">
                          <a:solidFill>
                            <a:srgbClr val="000000"/>
                          </a:solidFill>
                          <a:effectLst/>
                          <a:latin typeface="+mj-lt"/>
                          <a:ea typeface="+mn-ea"/>
                          <a:cs typeface="+mn-cs"/>
                        </a:rPr>
                        <a:t>Blacks</a:t>
                      </a:r>
                    </a:p>
                  </a:txBody>
                  <a:tcPr marL="12700" marR="12700"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n-US" sz="1900" b="0" i="0" u="none" strike="noStrike" kern="1200" dirty="0">
                        <a:solidFill>
                          <a:srgbClr val="000000"/>
                        </a:solidFill>
                        <a:effectLst/>
                        <a:latin typeface="+mj-lt"/>
                        <a:ea typeface="+mn-ea"/>
                        <a:cs typeface="+mn-cs"/>
                      </a:endParaRPr>
                    </a:p>
                  </a:txBody>
                  <a:tcPr marL="12700" marR="12700"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343499">
                <a:tc>
                  <a:txBody>
                    <a:bodyPr/>
                    <a:lstStyle/>
                    <a:p>
                      <a:pPr marL="0" marR="0" algn="l">
                        <a:lnSpc>
                          <a:spcPct val="115000"/>
                        </a:lnSpc>
                        <a:spcBef>
                          <a:spcPts val="0"/>
                        </a:spcBef>
                        <a:spcAft>
                          <a:spcPts val="0"/>
                        </a:spcAft>
                      </a:pPr>
                      <a:endParaRPr lang="en-US" sz="1900" b="0" dirty="0">
                        <a:solidFill>
                          <a:schemeClr val="tx1"/>
                        </a:solidFill>
                        <a:effectLst/>
                        <a:latin typeface="+mn-lt"/>
                        <a:ea typeface="Calibri"/>
                        <a:cs typeface="Times New Roman"/>
                      </a:endParaRPr>
                    </a:p>
                  </a:txBody>
                  <a:tcPr marL="69048" marR="69048" marT="0" marB="0" anchor="ctr">
                    <a:lnR w="12700" cmpd="sng">
                      <a:noFill/>
                    </a:lnR>
                  </a:tcPr>
                </a:tc>
                <a:tc>
                  <a:txBody>
                    <a:bodyPr/>
                    <a:lstStyle/>
                    <a:p>
                      <a:pPr algn="ctr"/>
                      <a:r>
                        <a:rPr lang="en-US" sz="1900" dirty="0"/>
                        <a:t>(1)</a:t>
                      </a:r>
                    </a:p>
                  </a:txBody>
                  <a:tcPr marL="12700" marR="12700" marT="9525" marB="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900" b="0" i="0" u="none" strike="noStrike" kern="1200" dirty="0">
                          <a:solidFill>
                            <a:srgbClr val="000000"/>
                          </a:solidFill>
                          <a:effectLst/>
                          <a:latin typeface="+mj-lt"/>
                          <a:ea typeface="+mn-ea"/>
                          <a:cs typeface="+mn-cs"/>
                        </a:rPr>
                        <a:t>(2)</a:t>
                      </a:r>
                    </a:p>
                  </a:txBody>
                  <a:tcPr marL="12700" marR="12700" marT="9525" marB="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1900" dirty="0"/>
                    </a:p>
                  </a:txBody>
                  <a:tcPr marL="12700" marR="12700" marT="9525" marB="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343499">
                <a:tc>
                  <a:txBody>
                    <a:bodyPr/>
                    <a:lstStyle/>
                    <a:p>
                      <a:pPr marL="0" marR="0" algn="l">
                        <a:lnSpc>
                          <a:spcPct val="115000"/>
                        </a:lnSpc>
                        <a:spcBef>
                          <a:spcPts val="0"/>
                        </a:spcBef>
                        <a:spcAft>
                          <a:spcPts val="0"/>
                        </a:spcAft>
                      </a:pPr>
                      <a:endParaRPr lang="en-US" sz="1900" b="0" dirty="0">
                        <a:solidFill>
                          <a:schemeClr val="tx1"/>
                        </a:solidFill>
                        <a:effectLst/>
                        <a:latin typeface="+mn-lt"/>
                        <a:ea typeface="Calibri"/>
                        <a:cs typeface="Times New Roman"/>
                      </a:endParaRPr>
                    </a:p>
                  </a:txBody>
                  <a:tcPr marL="69048" marR="69048" marT="0" marB="0" anchor="ctr">
                    <a:lnR w="12700" cmpd="sng">
                      <a:noFill/>
                    </a:lnR>
                  </a:tcPr>
                </a:tc>
                <a:tc>
                  <a:txBody>
                    <a:bodyPr/>
                    <a:lstStyle/>
                    <a:p>
                      <a:endParaRPr lang="en-US" sz="1900" dirty="0"/>
                    </a:p>
                  </a:txBody>
                  <a:tcPr marL="12700" marR="12700" marT="9525"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algn="ctr" rtl="0" fontAlgn="b"/>
                      <a:endParaRPr lang="en-US" sz="1900" b="0" i="0" u="none" strike="noStrike" dirty="0">
                        <a:solidFill>
                          <a:srgbClr val="000000"/>
                        </a:solidFill>
                        <a:effectLst/>
                        <a:latin typeface="+mj-lt"/>
                      </a:endParaRPr>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endParaRPr lang="en-US" sz="1900" dirty="0"/>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343499">
                <a:tc>
                  <a:txBody>
                    <a:bodyPr/>
                    <a:lstStyle/>
                    <a:p>
                      <a:pPr marL="0" marR="0" algn="l">
                        <a:lnSpc>
                          <a:spcPct val="115000"/>
                        </a:lnSpc>
                        <a:spcBef>
                          <a:spcPts val="0"/>
                        </a:spcBef>
                        <a:spcAft>
                          <a:spcPts val="0"/>
                        </a:spcAft>
                      </a:pPr>
                      <a:r>
                        <a:rPr lang="en-US" sz="1900" b="0" dirty="0" smtClean="0">
                          <a:solidFill>
                            <a:schemeClr val="tx1"/>
                          </a:solidFill>
                          <a:effectLst/>
                          <a:latin typeface="+mn-lt"/>
                          <a:ea typeface="Calibri"/>
                          <a:cs typeface="Times New Roman"/>
                        </a:rPr>
                        <a:t>Prediction for Whites</a:t>
                      </a:r>
                      <a:endParaRPr lang="en-US" sz="1900" b="0" dirty="0">
                        <a:solidFill>
                          <a:schemeClr val="tx1"/>
                        </a:solidFill>
                        <a:effectLst/>
                        <a:latin typeface="+mn-lt"/>
                        <a:ea typeface="Calibri"/>
                        <a:cs typeface="Times New Roman"/>
                      </a:endParaRPr>
                    </a:p>
                  </a:txBody>
                  <a:tcPr marL="69048" marR="69048" marT="0" marB="0" anchor="ctr">
                    <a:lnR w="12700" cmpd="sng">
                      <a:noFill/>
                    </a:lnR>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900" b="0" i="0" u="none" strike="noStrike" kern="1200" dirty="0">
                          <a:solidFill>
                            <a:srgbClr val="000000"/>
                          </a:solidFill>
                          <a:effectLst/>
                          <a:latin typeface="+mn-lt"/>
                          <a:ea typeface="+mn-ea"/>
                          <a:cs typeface="+mn-cs"/>
                        </a:rPr>
                        <a:t>-</a:t>
                      </a:r>
                      <a:r>
                        <a:rPr lang="en-US" sz="1900" b="1" i="0" u="none" strike="noStrike" kern="1200" dirty="0">
                          <a:solidFill>
                            <a:srgbClr val="000000"/>
                          </a:solidFill>
                          <a:effectLst/>
                          <a:latin typeface="+mn-lt"/>
                          <a:ea typeface="+mn-ea"/>
                          <a:cs typeface="+mn-cs"/>
                        </a:rPr>
                        <a:t>0.023 </a:t>
                      </a:r>
                    </a:p>
                  </a:txBody>
                  <a:tcPr marL="12700" marR="12700" marT="9525" marB="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algn="ctr" rtl="0" fontAlgn="b"/>
                      <a:r>
                        <a:rPr lang="en-US" sz="1900" b="0" i="0" u="none" strike="noStrike" dirty="0" smtClean="0">
                          <a:solidFill>
                            <a:srgbClr val="000000"/>
                          </a:solidFill>
                          <a:effectLst/>
                          <a:latin typeface="+mj-lt"/>
                        </a:rPr>
                        <a:t>0.003</a:t>
                      </a:r>
                      <a:endParaRPr lang="en-US" sz="1900" b="0" i="0" u="none" strike="noStrike" dirty="0">
                        <a:solidFill>
                          <a:srgbClr val="000000"/>
                        </a:solidFill>
                        <a:effectLst/>
                        <a:latin typeface="+mj-lt"/>
                      </a:endParaRPr>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endParaRPr lang="en-US" sz="1900" dirty="0"/>
                    </a:p>
                  </a:txBody>
                  <a:tcPr marL="12700" marR="12700" marT="9525"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343499">
                <a:tc>
                  <a:txBody>
                    <a:bodyPr/>
                    <a:lstStyle/>
                    <a:p>
                      <a:pPr marL="0" marR="0" algn="l">
                        <a:lnSpc>
                          <a:spcPct val="115000"/>
                        </a:lnSpc>
                        <a:spcBef>
                          <a:spcPts val="0"/>
                        </a:spcBef>
                        <a:spcAft>
                          <a:spcPts val="0"/>
                        </a:spcAft>
                      </a:pPr>
                      <a:endParaRPr lang="en-US" sz="1900" b="0" dirty="0">
                        <a:solidFill>
                          <a:schemeClr val="tx1"/>
                        </a:solidFill>
                        <a:effectLst/>
                        <a:latin typeface="+mn-lt"/>
                        <a:ea typeface="Calibri"/>
                        <a:cs typeface="Times New Roman"/>
                      </a:endParaRPr>
                    </a:p>
                  </a:txBody>
                  <a:tcPr marL="69048" marR="69048" marT="0" marB="0" anchor="ctr">
                    <a:lnR w="12700" cmpd="sng">
                      <a:noFill/>
                    </a:lnR>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900" b="0" i="0" u="none" strike="noStrike" kern="1200" dirty="0">
                          <a:solidFill>
                            <a:srgbClr val="000000"/>
                          </a:solidFill>
                          <a:effectLst/>
                          <a:latin typeface="+mn-lt"/>
                          <a:ea typeface="+mn-ea"/>
                          <a:cs typeface="+mn-cs"/>
                        </a:rPr>
                        <a:t> (0.002)</a:t>
                      </a: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algn="ctr" rtl="0" fontAlgn="b"/>
                      <a:r>
                        <a:rPr lang="en-US" sz="1900" b="0" i="0" u="none" strike="noStrike" dirty="0">
                          <a:solidFill>
                            <a:srgbClr val="000000"/>
                          </a:solidFill>
                          <a:effectLst/>
                          <a:latin typeface="+mj-lt"/>
                        </a:rPr>
                        <a:t>(0.004)</a:t>
                      </a: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endParaRPr lang="en-US" sz="1900" dirty="0"/>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343499">
                <a:tc>
                  <a:txBody>
                    <a:bodyPr/>
                    <a:lstStyle/>
                    <a:p>
                      <a:pPr marL="0" marR="0" algn="l">
                        <a:lnSpc>
                          <a:spcPct val="115000"/>
                        </a:lnSpc>
                        <a:spcBef>
                          <a:spcPts val="0"/>
                        </a:spcBef>
                        <a:spcAft>
                          <a:spcPts val="0"/>
                        </a:spcAft>
                      </a:pPr>
                      <a:endParaRPr lang="en-US" sz="1900" b="0" dirty="0">
                        <a:solidFill>
                          <a:schemeClr val="tx1"/>
                        </a:solidFill>
                        <a:effectLst/>
                        <a:latin typeface="+mn-lt"/>
                        <a:ea typeface="Calibri"/>
                        <a:cs typeface="Times New Roman"/>
                      </a:endParaRPr>
                    </a:p>
                  </a:txBody>
                  <a:tcPr marL="69048" marR="69048" marT="0" marB="0" anchor="ctr">
                    <a:lnR w="12700" cmpd="sng">
                      <a:noFill/>
                    </a:lnR>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900" b="0" i="0" u="none" strike="noStrike" kern="1200" dirty="0">
                        <a:solidFill>
                          <a:srgbClr val="000000"/>
                        </a:solidFill>
                        <a:effectLst/>
                        <a:latin typeface="+mn-lt"/>
                        <a:ea typeface="+mn-ea"/>
                        <a:cs typeface="+mn-cs"/>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algn="ctr" fontAlgn="ctr"/>
                      <a:endParaRPr lang="en-US" sz="1900" b="0" i="0" u="none" strike="noStrike" dirty="0">
                        <a:solidFill>
                          <a:srgbClr val="000000"/>
                        </a:solidFill>
                        <a:effectLst/>
                        <a:latin typeface="+mj-lt"/>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endParaRPr lang="en-US" sz="1900" dirty="0"/>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343499">
                <a:tc rowSpan="2">
                  <a:txBody>
                    <a:bodyPr/>
                    <a:lstStyle/>
                    <a:p>
                      <a:pPr marL="0" marR="0" indent="0" algn="l" defTabSz="457200" rtl="0" eaLnBrk="1" fontAlgn="auto" latinLnBrk="0" hangingPunct="1">
                        <a:lnSpc>
                          <a:spcPct val="115000"/>
                        </a:lnSpc>
                        <a:spcBef>
                          <a:spcPts val="0"/>
                        </a:spcBef>
                        <a:spcAft>
                          <a:spcPts val="0"/>
                        </a:spcAft>
                        <a:buClrTx/>
                        <a:buSzTx/>
                        <a:buFontTx/>
                        <a:buNone/>
                        <a:tabLst/>
                        <a:defRPr/>
                      </a:pPr>
                      <a:r>
                        <a:rPr lang="en-US" sz="1900" b="0" dirty="0" smtClean="0">
                          <a:solidFill>
                            <a:schemeClr val="tx1"/>
                          </a:solidFill>
                          <a:effectLst/>
                          <a:latin typeface="+mn-lt"/>
                          <a:ea typeface="Calibri"/>
                          <a:cs typeface="Times New Roman"/>
                        </a:rPr>
                        <a:t>Prediction</a:t>
                      </a:r>
                      <a:r>
                        <a:rPr lang="en-US" sz="1900" b="0" baseline="0" dirty="0" smtClean="0">
                          <a:solidFill>
                            <a:schemeClr val="tx1"/>
                          </a:solidFill>
                          <a:effectLst/>
                          <a:latin typeface="+mn-lt"/>
                          <a:ea typeface="Calibri"/>
                          <a:cs typeface="Times New Roman"/>
                        </a:rPr>
                        <a:t> for Blacks</a:t>
                      </a:r>
                    </a:p>
                    <a:p>
                      <a:pPr marL="0" marR="0" indent="0" algn="l" defTabSz="457200" rtl="0" eaLnBrk="1" fontAlgn="auto" latinLnBrk="0" hangingPunct="1">
                        <a:lnSpc>
                          <a:spcPct val="115000"/>
                        </a:lnSpc>
                        <a:spcBef>
                          <a:spcPts val="0"/>
                        </a:spcBef>
                        <a:spcAft>
                          <a:spcPts val="0"/>
                        </a:spcAft>
                        <a:buClrTx/>
                        <a:buSzTx/>
                        <a:buFontTx/>
                        <a:buNone/>
                        <a:tabLst/>
                        <a:defRPr/>
                      </a:pPr>
                      <a:r>
                        <a:rPr lang="en-US" sz="1900" b="0" dirty="0" smtClean="0">
                          <a:solidFill>
                            <a:schemeClr val="tx1"/>
                          </a:solidFill>
                          <a:effectLst/>
                          <a:latin typeface="+mn-lt"/>
                          <a:ea typeface="Calibri"/>
                          <a:cs typeface="Times New Roman"/>
                        </a:rPr>
                        <a:t> </a:t>
                      </a:r>
                      <a:endParaRPr lang="en-US" sz="1900" b="0" dirty="0">
                        <a:solidFill>
                          <a:schemeClr val="tx1"/>
                        </a:solidFill>
                        <a:effectLst/>
                        <a:latin typeface="+mn-lt"/>
                        <a:ea typeface="Calibri"/>
                        <a:cs typeface="Times New Roman"/>
                      </a:endParaRPr>
                    </a:p>
                  </a:txBody>
                  <a:tcPr marL="69048" marR="69048" marT="0" marB="0" anchor="ctr">
                    <a:lnR w="12700" cmpd="sng">
                      <a:noFill/>
                    </a:lnR>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900" b="0" i="0" u="none" strike="noStrike" kern="1200" dirty="0">
                          <a:solidFill>
                            <a:srgbClr val="000000"/>
                          </a:solidFill>
                          <a:effectLst/>
                          <a:latin typeface="+mn-lt"/>
                          <a:ea typeface="+mn-ea"/>
                          <a:cs typeface="+mn-cs"/>
                        </a:rPr>
                        <a:t>-0.004</a:t>
                      </a: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algn="ctr" rtl="0" fontAlgn="b"/>
                      <a:r>
                        <a:rPr lang="en-US" sz="1900" b="0" i="0" u="none" strike="noStrike" kern="1200" dirty="0" smtClean="0">
                          <a:solidFill>
                            <a:srgbClr val="000000"/>
                          </a:solidFill>
                          <a:effectLst/>
                          <a:latin typeface="+mn-lt"/>
                          <a:ea typeface="+mn-ea"/>
                          <a:cs typeface="+mn-cs"/>
                        </a:rPr>
                        <a:t>-</a:t>
                      </a:r>
                      <a:r>
                        <a:rPr lang="en-US" sz="1900" b="1" i="0" u="none" strike="noStrike" kern="1200" dirty="0" smtClean="0">
                          <a:solidFill>
                            <a:srgbClr val="000000"/>
                          </a:solidFill>
                          <a:effectLst/>
                          <a:latin typeface="+mn-lt"/>
                          <a:ea typeface="+mn-ea"/>
                          <a:cs typeface="+mn-cs"/>
                        </a:rPr>
                        <a:t>0.029</a:t>
                      </a:r>
                      <a:r>
                        <a:rPr lang="en-US" sz="1900" b="0" i="0" u="none" strike="noStrike" kern="1200" dirty="0" smtClean="0">
                          <a:solidFill>
                            <a:srgbClr val="000000"/>
                          </a:solidFill>
                          <a:effectLst/>
                          <a:latin typeface="+mn-lt"/>
                          <a:ea typeface="+mn-ea"/>
                          <a:cs typeface="+mn-cs"/>
                        </a:rPr>
                        <a:t> </a:t>
                      </a:r>
                      <a:endParaRPr lang="en-US" sz="1900" b="0" i="0" u="none" strike="noStrike" kern="1200" dirty="0">
                        <a:solidFill>
                          <a:srgbClr val="000000"/>
                        </a:solidFill>
                        <a:effectLst/>
                        <a:latin typeface="+mn-lt"/>
                        <a:ea typeface="+mn-ea"/>
                        <a:cs typeface="+mn-cs"/>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rowSpan="2">
                  <a:txBody>
                    <a:bodyPr/>
                    <a:lstStyle/>
                    <a:p>
                      <a:endParaRPr lang="en-US" sz="1900" dirty="0"/>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343499">
                <a:tc vMerge="1">
                  <a:txBody>
                    <a:bodyPr/>
                    <a:lstStyle/>
                    <a:p>
                      <a:endParaRPr lang="en-US"/>
                    </a:p>
                  </a:txBody>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900" b="0" i="0" u="none" strike="noStrike" kern="1200" dirty="0">
                          <a:solidFill>
                            <a:srgbClr val="000000"/>
                          </a:solidFill>
                          <a:effectLst/>
                          <a:latin typeface="+mn-lt"/>
                          <a:ea typeface="+mn-ea"/>
                          <a:cs typeface="+mn-cs"/>
                        </a:rPr>
                        <a:t>(0.001)</a:t>
                      </a:r>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lang="en-US" sz="1900" dirty="0"/>
                        <a:t>(0.004)</a:t>
                      </a: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vMerge="1">
                  <a:txBody>
                    <a:bodyPr/>
                    <a:lstStyle/>
                    <a:p>
                      <a:endParaRPr lang="en-US"/>
                    </a:p>
                  </a:txBody>
                  <a:tcPr/>
                </a:tc>
                <a:extLst>
                  <a:ext uri="{0D108BD9-81ED-4DB2-BD59-A6C34878D82A}">
                    <a16:rowId xmlns:a16="http://schemas.microsoft.com/office/drawing/2014/main" val="2896831920"/>
                  </a:ext>
                </a:extLst>
              </a:tr>
              <a:tr h="343499">
                <a:tc>
                  <a:txBody>
                    <a:bodyPr/>
                    <a:lstStyle/>
                    <a:p>
                      <a:pPr marL="0" marR="0" algn="l">
                        <a:lnSpc>
                          <a:spcPct val="115000"/>
                        </a:lnSpc>
                        <a:spcBef>
                          <a:spcPts val="0"/>
                        </a:spcBef>
                        <a:spcAft>
                          <a:spcPts val="0"/>
                        </a:spcAft>
                      </a:pPr>
                      <a:endParaRPr lang="en-US" sz="1900" b="0" dirty="0">
                        <a:solidFill>
                          <a:schemeClr val="tx1"/>
                        </a:solidFill>
                        <a:effectLst/>
                        <a:latin typeface="+mn-lt"/>
                        <a:ea typeface="Calibri"/>
                        <a:cs typeface="Times New Roman"/>
                      </a:endParaRPr>
                    </a:p>
                  </a:txBody>
                  <a:tcPr marL="69048" marR="69048" marT="0" marB="0" anchor="ctr">
                    <a:lnR w="12700" cmpd="sng">
                      <a:noFill/>
                    </a:lnR>
                  </a:tcPr>
                </a:tc>
                <a:tc>
                  <a:txBody>
                    <a:bodyPr/>
                    <a:lstStyle/>
                    <a:p>
                      <a:endParaRPr lang="en-US" sz="1900" dirty="0"/>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algn="ctr" fontAlgn="ctr"/>
                      <a:endParaRPr lang="en-US" sz="1900" b="0" i="0" u="none" strike="noStrike" dirty="0">
                        <a:solidFill>
                          <a:srgbClr val="000000"/>
                        </a:solidFill>
                        <a:effectLst/>
                        <a:latin typeface="+mj-lt"/>
                      </a:endParaRPr>
                    </a:p>
                  </a:txBody>
                  <a:tcPr marL="12700" marR="12700" marT="9525" marB="0" anchor="ctr">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endParaRPr lang="en-US" sz="1900" dirty="0"/>
                    </a:p>
                  </a:txBody>
                  <a:tcPr marL="12700" marR="12700" marT="9525" marB="0" anchor="b">
                    <a:lnL w="12700" cmpd="sng">
                      <a:noFill/>
                    </a:lnL>
                    <a:lnR w="12700" cmpd="sng">
                      <a:noFill/>
                    </a:lnR>
                    <a:lnT w="952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9"/>
                  </a:ext>
                </a:extLst>
              </a:tr>
              <a:tr h="167640">
                <a:tc gridSpan="4">
                  <a:txBody>
                    <a:bodyPr/>
                    <a:lstStyle/>
                    <a:p>
                      <a:pPr marL="0" marR="0" indent="0" algn="ctr" defTabSz="457200" rtl="0" eaLnBrk="1" fontAlgn="b" latinLnBrk="0" hangingPunct="1">
                        <a:lnSpc>
                          <a:spcPct val="100000"/>
                        </a:lnSpc>
                        <a:spcBef>
                          <a:spcPts val="0"/>
                        </a:spcBef>
                        <a:spcAft>
                          <a:spcPts val="0"/>
                        </a:spcAft>
                        <a:buClrTx/>
                        <a:buSzTx/>
                        <a:buFontTx/>
                        <a:buNone/>
                        <a:tabLst/>
                        <a:defRPr/>
                      </a:pPr>
                      <a:endParaRPr lang="en-US" sz="1100" b="0" kern="1200" dirty="0">
                        <a:solidFill>
                          <a:schemeClr val="tx1"/>
                        </a:solidFill>
                        <a:effectLst/>
                        <a:latin typeface="+mn-lt"/>
                        <a:ea typeface="Calibri"/>
                        <a:cs typeface="Times New Roman"/>
                      </a:endParaRPr>
                    </a:p>
                  </a:txBody>
                  <a:tcPr marL="69048" marR="69048" marT="0" marB="0" anchor="ctr">
                    <a:lnB w="38100" cap="flat" cmpd="sng" algn="ctr">
                      <a:solidFill>
                        <a:schemeClr val="tx1"/>
                      </a:solidFill>
                      <a:prstDash val="solid"/>
                      <a:round/>
                      <a:headEnd type="none" w="med" len="med"/>
                      <a:tailEnd type="none" w="med" len="med"/>
                    </a:lnB>
                  </a:tcPr>
                </a:tc>
                <a:tc hMerge="1">
                  <a:txBody>
                    <a:bodyPr/>
                    <a:lstStyle/>
                    <a:p>
                      <a:pPr marL="0" marR="0" algn="ctr" fontAlgn="b">
                        <a:lnSpc>
                          <a:spcPct val="115000"/>
                        </a:lnSpc>
                        <a:spcBef>
                          <a:spcPts val="0"/>
                        </a:spcBef>
                        <a:spcAft>
                          <a:spcPts val="0"/>
                        </a:spcAft>
                      </a:pPr>
                      <a:endParaRPr lang="en-US" sz="1800" b="0" dirty="0">
                        <a:solidFill>
                          <a:schemeClr val="tx1"/>
                        </a:solidFill>
                        <a:effectLst/>
                        <a:latin typeface="+mj-lt"/>
                        <a:ea typeface="Calibri"/>
                        <a:cs typeface="Times New Roman"/>
                      </a:endParaRPr>
                    </a:p>
                  </a:txBody>
                  <a:tcPr marL="51786" marR="51786" marT="0" marB="0" anchor="ctr">
                    <a:lnT w="12700" cmpd="sng">
                      <a:noFill/>
                    </a:lnT>
                    <a:lnB w="38100" cap="flat" cmpd="sng" algn="ctr">
                      <a:solidFill>
                        <a:schemeClr val="tx1"/>
                      </a:solidFill>
                      <a:prstDash val="solid"/>
                      <a:round/>
                      <a:headEnd type="none" w="med" len="med"/>
                      <a:tailEnd type="none" w="med" len="med"/>
                    </a:lnB>
                  </a:tcPr>
                </a:tc>
                <a:tc hMerge="1">
                  <a:txBody>
                    <a:bodyPr/>
                    <a:lstStyle/>
                    <a:p>
                      <a:pPr algn="ctr" fontAlgn="b"/>
                      <a:endParaRPr lang="en-US" sz="1800" b="0" i="0" u="none" strike="noStrike" kern="1200" dirty="0">
                        <a:solidFill>
                          <a:srgbClr val="000000"/>
                        </a:solidFill>
                        <a:effectLst/>
                        <a:latin typeface="+mj-lt"/>
                        <a:ea typeface="+mn-ea"/>
                        <a:cs typeface="+mn-cs"/>
                      </a:endParaRPr>
                    </a:p>
                  </a:txBody>
                  <a:tcPr marL="9525" marR="9525" marT="9525" marB="0" anchor="ctr">
                    <a:lnT w="12700" cmpd="sng">
                      <a:noFill/>
                    </a:lnT>
                    <a:lnB w="38100" cap="flat" cmpd="sng" algn="ctr">
                      <a:solidFill>
                        <a:schemeClr val="tx1"/>
                      </a:solidFill>
                      <a:prstDash val="solid"/>
                      <a:round/>
                      <a:headEnd type="none" w="med" len="med"/>
                      <a:tailEnd type="none" w="med" len="med"/>
                    </a:lnB>
                  </a:tcPr>
                </a:tc>
                <a:tc hMerge="1">
                  <a:txBody>
                    <a:bodyPr/>
                    <a:lstStyle/>
                    <a:p>
                      <a:pPr algn="ctr" fontAlgn="b"/>
                      <a:endParaRPr lang="en-US" sz="1800" b="0" i="0" u="none" strike="noStrike" kern="1200" dirty="0">
                        <a:solidFill>
                          <a:srgbClr val="000000"/>
                        </a:solidFill>
                        <a:effectLst/>
                        <a:latin typeface="+mj-lt"/>
                        <a:ea typeface="+mn-ea"/>
                        <a:cs typeface="+mn-cs"/>
                      </a:endParaRPr>
                    </a:p>
                  </a:txBody>
                  <a:tcPr marL="9525" marR="9525" marT="9525" marB="0" anchor="ctr">
                    <a:lnT w="12700" cmpd="sng">
                      <a:noFill/>
                    </a:lnT>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2"/>
                  </a:ext>
                </a:extLst>
              </a:tr>
              <a:tr h="746760">
                <a:tc gridSpan="4">
                  <a:txBody>
                    <a:bodyPr/>
                    <a:lstStyle/>
                    <a:p>
                      <a:pPr marL="0" marR="0" indent="0" algn="l" defTabSz="457200" rtl="0" eaLnBrk="1" fontAlgn="b" latinLnBrk="0" hangingPunct="1">
                        <a:lnSpc>
                          <a:spcPct val="100000"/>
                        </a:lnSpc>
                        <a:spcBef>
                          <a:spcPts val="0"/>
                        </a:spcBef>
                        <a:spcAft>
                          <a:spcPts val="0"/>
                        </a:spcAft>
                        <a:buClrTx/>
                        <a:buSzTx/>
                        <a:buFontTx/>
                        <a:buNone/>
                        <a:tabLst/>
                        <a:defRPr/>
                      </a:pPr>
                      <a:r>
                        <a:rPr lang="en-US" sz="1900" b="0" i="0" kern="1200" dirty="0" smtClean="0">
                          <a:solidFill>
                            <a:schemeClr val="tx1"/>
                          </a:solidFill>
                          <a:effectLst/>
                          <a:latin typeface="+mn-lt"/>
                          <a:ea typeface="Calibri"/>
                          <a:cs typeface="Times New Roman"/>
                        </a:rPr>
                        <a:t>Note: standard errors in parentheses</a:t>
                      </a:r>
                      <a:endParaRPr lang="en-US" sz="1900" b="0" i="1" kern="1200" dirty="0">
                        <a:solidFill>
                          <a:schemeClr val="tx1"/>
                        </a:solidFill>
                        <a:effectLst/>
                        <a:latin typeface="+mn-lt"/>
                        <a:ea typeface="Calibri"/>
                        <a:cs typeface="Times New Roman"/>
                      </a:endParaRPr>
                    </a:p>
                  </a:txBody>
                  <a:tcPr marL="69048" marR="69048" marT="0" marB="0" anchor="ctr">
                    <a:lnT w="38100" cap="flat" cmpd="sng" algn="ctr">
                      <a:solidFill>
                        <a:schemeClr val="tx1"/>
                      </a:solidFill>
                      <a:prstDash val="solid"/>
                      <a:round/>
                      <a:headEnd type="none" w="med" len="med"/>
                      <a:tailEnd type="none" w="med" len="med"/>
                    </a:lnT>
                    <a:lnB w="38100" cap="flat" cmpd="sng" algn="ctr">
                      <a:solidFill>
                        <a:schemeClr val="bg1"/>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3"/>
                  </a:ext>
                </a:extLst>
              </a:tr>
            </a:tbl>
          </a:graphicData>
        </a:graphic>
      </p:graphicFrame>
    </p:spTree>
    <p:extLst>
      <p:ext uri="{BB962C8B-B14F-4D97-AF65-F5344CB8AC3E}">
        <p14:creationId xmlns:p14="http://schemas.microsoft.com/office/powerpoint/2010/main" val="2127376263"/>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0" name="Title 1"/>
          <p:cNvSpPr txBox="1">
            <a:spLocks/>
          </p:cNvSpPr>
          <p:nvPr/>
        </p:nvSpPr>
        <p:spPr>
          <a:xfrm>
            <a:off x="1666875" y="115773"/>
            <a:ext cx="9144000" cy="481239"/>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1800" dirty="0">
                <a:solidFill>
                  <a:srgbClr val="002060"/>
                </a:solidFill>
                <a:latin typeface="Arial" panose="020B0604020202020204" pitchFamily="34" charset="0"/>
                <a:cs typeface="Arial" panose="020B0604020202020204" pitchFamily="34" charset="0"/>
              </a:rPr>
              <a:t>Childhood Exposure Effects on Probability of Being Incarcerated in 2010</a:t>
            </a:r>
          </a:p>
          <a:p>
            <a:pPr>
              <a:defRPr/>
            </a:pPr>
            <a:r>
              <a:rPr lang="en-US" sz="1800" b="0" dirty="0">
                <a:solidFill>
                  <a:srgbClr val="002060"/>
                </a:solidFill>
                <a:latin typeface="Arial" panose="020B0604020202020204" pitchFamily="34" charset="0"/>
                <a:cs typeface="Arial" panose="020B0604020202020204" pitchFamily="34" charset="0"/>
              </a:rPr>
              <a:t>Black Males</a:t>
            </a:r>
          </a:p>
        </p:txBody>
      </p:sp>
      <p:grpSp>
        <p:nvGrpSpPr>
          <p:cNvPr id="3" name="Group 4"/>
          <p:cNvGrpSpPr>
            <a:grpSpLocks noChangeAspect="1"/>
          </p:cNvGrpSpPr>
          <p:nvPr/>
        </p:nvGrpSpPr>
        <p:grpSpPr bwMode="auto">
          <a:xfrm>
            <a:off x="1522413" y="200025"/>
            <a:ext cx="9167813" cy="6453188"/>
            <a:chOff x="959" y="126"/>
            <a:chExt cx="5775" cy="4065"/>
          </a:xfrm>
        </p:grpSpPr>
        <p:sp>
          <p:nvSpPr>
            <p:cNvPr id="8" name="Line 8"/>
            <p:cNvSpPr>
              <a:spLocks noChangeShapeType="1"/>
            </p:cNvSpPr>
            <p:nvPr/>
          </p:nvSpPr>
          <p:spPr bwMode="auto">
            <a:xfrm>
              <a:off x="1435" y="356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 name="Line 9"/>
            <p:cNvSpPr>
              <a:spLocks noChangeShapeType="1"/>
            </p:cNvSpPr>
            <p:nvPr/>
          </p:nvSpPr>
          <p:spPr bwMode="auto">
            <a:xfrm>
              <a:off x="1435" y="280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 name="Line 10"/>
            <p:cNvSpPr>
              <a:spLocks noChangeShapeType="1"/>
            </p:cNvSpPr>
            <p:nvPr/>
          </p:nvSpPr>
          <p:spPr bwMode="auto">
            <a:xfrm>
              <a:off x="1435" y="204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 name="Line 11"/>
            <p:cNvSpPr>
              <a:spLocks noChangeShapeType="1"/>
            </p:cNvSpPr>
            <p:nvPr/>
          </p:nvSpPr>
          <p:spPr bwMode="auto">
            <a:xfrm>
              <a:off x="1435" y="127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Line 12"/>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 name="Line 13"/>
            <p:cNvSpPr>
              <a:spLocks noChangeShapeType="1"/>
            </p:cNvSpPr>
            <p:nvPr/>
          </p:nvSpPr>
          <p:spPr bwMode="auto">
            <a:xfrm flipV="1">
              <a:off x="5269" y="3622"/>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 name="Line 14"/>
            <p:cNvSpPr>
              <a:spLocks noChangeShapeType="1"/>
            </p:cNvSpPr>
            <p:nvPr/>
          </p:nvSpPr>
          <p:spPr bwMode="auto">
            <a:xfrm flipV="1">
              <a:off x="5269" y="3492"/>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 name="Line 15"/>
            <p:cNvSpPr>
              <a:spLocks noChangeShapeType="1"/>
            </p:cNvSpPr>
            <p:nvPr/>
          </p:nvSpPr>
          <p:spPr bwMode="auto">
            <a:xfrm flipV="1">
              <a:off x="5269" y="3362"/>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 name="Line 16"/>
            <p:cNvSpPr>
              <a:spLocks noChangeShapeType="1"/>
            </p:cNvSpPr>
            <p:nvPr/>
          </p:nvSpPr>
          <p:spPr bwMode="auto">
            <a:xfrm flipV="1">
              <a:off x="5269" y="3233"/>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 name="Line 17"/>
            <p:cNvSpPr>
              <a:spLocks noChangeShapeType="1"/>
            </p:cNvSpPr>
            <p:nvPr/>
          </p:nvSpPr>
          <p:spPr bwMode="auto">
            <a:xfrm flipV="1">
              <a:off x="5269" y="3103"/>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 name="Line 18"/>
            <p:cNvSpPr>
              <a:spLocks noChangeShapeType="1"/>
            </p:cNvSpPr>
            <p:nvPr/>
          </p:nvSpPr>
          <p:spPr bwMode="auto">
            <a:xfrm flipV="1">
              <a:off x="5269" y="2974"/>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 name="Line 19"/>
            <p:cNvSpPr>
              <a:spLocks noChangeShapeType="1"/>
            </p:cNvSpPr>
            <p:nvPr/>
          </p:nvSpPr>
          <p:spPr bwMode="auto">
            <a:xfrm flipV="1">
              <a:off x="5269" y="2844"/>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 name="Line 20"/>
            <p:cNvSpPr>
              <a:spLocks noChangeShapeType="1"/>
            </p:cNvSpPr>
            <p:nvPr/>
          </p:nvSpPr>
          <p:spPr bwMode="auto">
            <a:xfrm flipV="1">
              <a:off x="5269" y="2714"/>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 name="Line 21"/>
            <p:cNvSpPr>
              <a:spLocks noChangeShapeType="1"/>
            </p:cNvSpPr>
            <p:nvPr/>
          </p:nvSpPr>
          <p:spPr bwMode="auto">
            <a:xfrm flipV="1">
              <a:off x="5269" y="2585"/>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 name="Line 22"/>
            <p:cNvSpPr>
              <a:spLocks noChangeShapeType="1"/>
            </p:cNvSpPr>
            <p:nvPr/>
          </p:nvSpPr>
          <p:spPr bwMode="auto">
            <a:xfrm flipV="1">
              <a:off x="5269" y="2455"/>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 name="Line 23"/>
            <p:cNvSpPr>
              <a:spLocks noChangeShapeType="1"/>
            </p:cNvSpPr>
            <p:nvPr/>
          </p:nvSpPr>
          <p:spPr bwMode="auto">
            <a:xfrm flipV="1">
              <a:off x="5269" y="2326"/>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 name="Line 24"/>
            <p:cNvSpPr>
              <a:spLocks noChangeShapeType="1"/>
            </p:cNvSpPr>
            <p:nvPr/>
          </p:nvSpPr>
          <p:spPr bwMode="auto">
            <a:xfrm flipV="1">
              <a:off x="5269" y="2196"/>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 name="Line 25"/>
            <p:cNvSpPr>
              <a:spLocks noChangeShapeType="1"/>
            </p:cNvSpPr>
            <p:nvPr/>
          </p:nvSpPr>
          <p:spPr bwMode="auto">
            <a:xfrm flipV="1">
              <a:off x="5269" y="2066"/>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 name="Line 26"/>
            <p:cNvSpPr>
              <a:spLocks noChangeShapeType="1"/>
            </p:cNvSpPr>
            <p:nvPr/>
          </p:nvSpPr>
          <p:spPr bwMode="auto">
            <a:xfrm flipV="1">
              <a:off x="5269" y="1937"/>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 name="Line 27"/>
            <p:cNvSpPr>
              <a:spLocks noChangeShapeType="1"/>
            </p:cNvSpPr>
            <p:nvPr/>
          </p:nvSpPr>
          <p:spPr bwMode="auto">
            <a:xfrm flipV="1">
              <a:off x="5269" y="1807"/>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 name="Line 28"/>
            <p:cNvSpPr>
              <a:spLocks noChangeShapeType="1"/>
            </p:cNvSpPr>
            <p:nvPr/>
          </p:nvSpPr>
          <p:spPr bwMode="auto">
            <a:xfrm flipV="1">
              <a:off x="5269" y="1678"/>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 name="Line 29"/>
            <p:cNvSpPr>
              <a:spLocks noChangeShapeType="1"/>
            </p:cNvSpPr>
            <p:nvPr/>
          </p:nvSpPr>
          <p:spPr bwMode="auto">
            <a:xfrm flipV="1">
              <a:off x="5269" y="1548"/>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 name="Line 30"/>
            <p:cNvSpPr>
              <a:spLocks noChangeShapeType="1"/>
            </p:cNvSpPr>
            <p:nvPr/>
          </p:nvSpPr>
          <p:spPr bwMode="auto">
            <a:xfrm flipV="1">
              <a:off x="5269" y="1418"/>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 name="Line 31"/>
            <p:cNvSpPr>
              <a:spLocks noChangeShapeType="1"/>
            </p:cNvSpPr>
            <p:nvPr/>
          </p:nvSpPr>
          <p:spPr bwMode="auto">
            <a:xfrm flipV="1">
              <a:off x="5269" y="1289"/>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87" name="Line 32"/>
            <p:cNvSpPr>
              <a:spLocks noChangeShapeType="1"/>
            </p:cNvSpPr>
            <p:nvPr/>
          </p:nvSpPr>
          <p:spPr bwMode="auto">
            <a:xfrm flipV="1">
              <a:off x="5269" y="1159"/>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88" name="Line 33"/>
            <p:cNvSpPr>
              <a:spLocks noChangeShapeType="1"/>
            </p:cNvSpPr>
            <p:nvPr/>
          </p:nvSpPr>
          <p:spPr bwMode="auto">
            <a:xfrm flipV="1">
              <a:off x="5269" y="1033"/>
              <a:ext cx="0" cy="8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89" name="Line 34"/>
            <p:cNvSpPr>
              <a:spLocks noChangeShapeType="1"/>
            </p:cNvSpPr>
            <p:nvPr/>
          </p:nvSpPr>
          <p:spPr bwMode="auto">
            <a:xfrm flipV="1">
              <a:off x="5269" y="904"/>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90" name="Line 35"/>
            <p:cNvSpPr>
              <a:spLocks noChangeShapeType="1"/>
            </p:cNvSpPr>
            <p:nvPr/>
          </p:nvSpPr>
          <p:spPr bwMode="auto">
            <a:xfrm flipV="1">
              <a:off x="5269" y="774"/>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91" name="Line 36"/>
            <p:cNvSpPr>
              <a:spLocks noChangeShapeType="1"/>
            </p:cNvSpPr>
            <p:nvPr/>
          </p:nvSpPr>
          <p:spPr bwMode="auto">
            <a:xfrm flipV="1">
              <a:off x="5269" y="644"/>
              <a:ext cx="0" cy="8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92" name="Line 37"/>
            <p:cNvSpPr>
              <a:spLocks noChangeShapeType="1"/>
            </p:cNvSpPr>
            <p:nvPr/>
          </p:nvSpPr>
          <p:spPr bwMode="auto">
            <a:xfrm flipV="1">
              <a:off x="5269" y="515"/>
              <a:ext cx="0" cy="8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93" name="Line 38"/>
            <p:cNvSpPr>
              <a:spLocks noChangeShapeType="1"/>
            </p:cNvSpPr>
            <p:nvPr/>
          </p:nvSpPr>
          <p:spPr bwMode="auto">
            <a:xfrm flipV="1">
              <a:off x="5269" y="421"/>
              <a:ext cx="0" cy="51"/>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94" name="Line 39"/>
            <p:cNvSpPr>
              <a:spLocks noChangeShapeType="1"/>
            </p:cNvSpPr>
            <p:nvPr/>
          </p:nvSpPr>
          <p:spPr bwMode="auto">
            <a:xfrm>
              <a:off x="1435" y="335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95" name="Line 40"/>
            <p:cNvSpPr>
              <a:spLocks noChangeShapeType="1"/>
            </p:cNvSpPr>
            <p:nvPr/>
          </p:nvSpPr>
          <p:spPr bwMode="auto">
            <a:xfrm>
              <a:off x="1565"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96" name="Line 41"/>
            <p:cNvSpPr>
              <a:spLocks noChangeShapeType="1"/>
            </p:cNvSpPr>
            <p:nvPr/>
          </p:nvSpPr>
          <p:spPr bwMode="auto">
            <a:xfrm>
              <a:off x="1694" y="335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97" name="Line 42"/>
            <p:cNvSpPr>
              <a:spLocks noChangeShapeType="1"/>
            </p:cNvSpPr>
            <p:nvPr/>
          </p:nvSpPr>
          <p:spPr bwMode="auto">
            <a:xfrm>
              <a:off x="1824"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98" name="Line 43"/>
            <p:cNvSpPr>
              <a:spLocks noChangeShapeType="1"/>
            </p:cNvSpPr>
            <p:nvPr/>
          </p:nvSpPr>
          <p:spPr bwMode="auto">
            <a:xfrm>
              <a:off x="1954"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99" name="Line 44"/>
            <p:cNvSpPr>
              <a:spLocks noChangeShapeType="1"/>
            </p:cNvSpPr>
            <p:nvPr/>
          </p:nvSpPr>
          <p:spPr bwMode="auto">
            <a:xfrm>
              <a:off x="2083" y="335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00" name="Line 45"/>
            <p:cNvSpPr>
              <a:spLocks noChangeShapeType="1"/>
            </p:cNvSpPr>
            <p:nvPr/>
          </p:nvSpPr>
          <p:spPr bwMode="auto">
            <a:xfrm>
              <a:off x="2213"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01" name="Line 46"/>
            <p:cNvSpPr>
              <a:spLocks noChangeShapeType="1"/>
            </p:cNvSpPr>
            <p:nvPr/>
          </p:nvSpPr>
          <p:spPr bwMode="auto">
            <a:xfrm>
              <a:off x="2342" y="335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02" name="Line 47"/>
            <p:cNvSpPr>
              <a:spLocks noChangeShapeType="1"/>
            </p:cNvSpPr>
            <p:nvPr/>
          </p:nvSpPr>
          <p:spPr bwMode="auto">
            <a:xfrm>
              <a:off x="2472"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03" name="Line 48"/>
            <p:cNvSpPr>
              <a:spLocks noChangeShapeType="1"/>
            </p:cNvSpPr>
            <p:nvPr/>
          </p:nvSpPr>
          <p:spPr bwMode="auto">
            <a:xfrm>
              <a:off x="2602"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04" name="Line 49"/>
            <p:cNvSpPr>
              <a:spLocks noChangeShapeType="1"/>
            </p:cNvSpPr>
            <p:nvPr/>
          </p:nvSpPr>
          <p:spPr bwMode="auto">
            <a:xfrm>
              <a:off x="2731" y="335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05" name="Line 50"/>
            <p:cNvSpPr>
              <a:spLocks noChangeShapeType="1"/>
            </p:cNvSpPr>
            <p:nvPr/>
          </p:nvSpPr>
          <p:spPr bwMode="auto">
            <a:xfrm>
              <a:off x="2861"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06" name="Line 51"/>
            <p:cNvSpPr>
              <a:spLocks noChangeShapeType="1"/>
            </p:cNvSpPr>
            <p:nvPr/>
          </p:nvSpPr>
          <p:spPr bwMode="auto">
            <a:xfrm>
              <a:off x="2990" y="335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07" name="Line 52"/>
            <p:cNvSpPr>
              <a:spLocks noChangeShapeType="1"/>
            </p:cNvSpPr>
            <p:nvPr/>
          </p:nvSpPr>
          <p:spPr bwMode="auto">
            <a:xfrm>
              <a:off x="3120"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08" name="Line 53"/>
            <p:cNvSpPr>
              <a:spLocks noChangeShapeType="1"/>
            </p:cNvSpPr>
            <p:nvPr/>
          </p:nvSpPr>
          <p:spPr bwMode="auto">
            <a:xfrm>
              <a:off x="3250"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09" name="Line 54"/>
            <p:cNvSpPr>
              <a:spLocks noChangeShapeType="1"/>
            </p:cNvSpPr>
            <p:nvPr/>
          </p:nvSpPr>
          <p:spPr bwMode="auto">
            <a:xfrm>
              <a:off x="3379" y="335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10" name="Line 55"/>
            <p:cNvSpPr>
              <a:spLocks noChangeShapeType="1"/>
            </p:cNvSpPr>
            <p:nvPr/>
          </p:nvSpPr>
          <p:spPr bwMode="auto">
            <a:xfrm>
              <a:off x="3509"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11" name="Line 56"/>
            <p:cNvSpPr>
              <a:spLocks noChangeShapeType="1"/>
            </p:cNvSpPr>
            <p:nvPr/>
          </p:nvSpPr>
          <p:spPr bwMode="auto">
            <a:xfrm>
              <a:off x="3638" y="335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8" name="Line 57"/>
            <p:cNvSpPr>
              <a:spLocks noChangeShapeType="1"/>
            </p:cNvSpPr>
            <p:nvPr/>
          </p:nvSpPr>
          <p:spPr bwMode="auto">
            <a:xfrm>
              <a:off x="3768"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9" name="Line 58"/>
            <p:cNvSpPr>
              <a:spLocks noChangeShapeType="1"/>
            </p:cNvSpPr>
            <p:nvPr/>
          </p:nvSpPr>
          <p:spPr bwMode="auto">
            <a:xfrm>
              <a:off x="3898"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0" name="Line 59"/>
            <p:cNvSpPr>
              <a:spLocks noChangeShapeType="1"/>
            </p:cNvSpPr>
            <p:nvPr/>
          </p:nvSpPr>
          <p:spPr bwMode="auto">
            <a:xfrm>
              <a:off x="4027" y="335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1" name="Line 60"/>
            <p:cNvSpPr>
              <a:spLocks noChangeShapeType="1"/>
            </p:cNvSpPr>
            <p:nvPr/>
          </p:nvSpPr>
          <p:spPr bwMode="auto">
            <a:xfrm>
              <a:off x="4157"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2" name="Line 61"/>
            <p:cNvSpPr>
              <a:spLocks noChangeShapeType="1"/>
            </p:cNvSpPr>
            <p:nvPr/>
          </p:nvSpPr>
          <p:spPr bwMode="auto">
            <a:xfrm>
              <a:off x="4286" y="335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3" name="Line 62"/>
            <p:cNvSpPr>
              <a:spLocks noChangeShapeType="1"/>
            </p:cNvSpPr>
            <p:nvPr/>
          </p:nvSpPr>
          <p:spPr bwMode="auto">
            <a:xfrm>
              <a:off x="4416"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4" name="Line 63"/>
            <p:cNvSpPr>
              <a:spLocks noChangeShapeType="1"/>
            </p:cNvSpPr>
            <p:nvPr/>
          </p:nvSpPr>
          <p:spPr bwMode="auto">
            <a:xfrm>
              <a:off x="4546"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5" name="Line 64"/>
            <p:cNvSpPr>
              <a:spLocks noChangeShapeType="1"/>
            </p:cNvSpPr>
            <p:nvPr/>
          </p:nvSpPr>
          <p:spPr bwMode="auto">
            <a:xfrm>
              <a:off x="4675" y="335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6" name="Line 65"/>
            <p:cNvSpPr>
              <a:spLocks noChangeShapeType="1"/>
            </p:cNvSpPr>
            <p:nvPr/>
          </p:nvSpPr>
          <p:spPr bwMode="auto">
            <a:xfrm>
              <a:off x="4805" y="3355"/>
              <a:ext cx="83"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7" name="Line 66"/>
            <p:cNvSpPr>
              <a:spLocks noChangeShapeType="1"/>
            </p:cNvSpPr>
            <p:nvPr/>
          </p:nvSpPr>
          <p:spPr bwMode="auto">
            <a:xfrm>
              <a:off x="4931"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8" name="Line 67"/>
            <p:cNvSpPr>
              <a:spLocks noChangeShapeType="1"/>
            </p:cNvSpPr>
            <p:nvPr/>
          </p:nvSpPr>
          <p:spPr bwMode="auto">
            <a:xfrm>
              <a:off x="5060" y="335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9" name="Line 68"/>
            <p:cNvSpPr>
              <a:spLocks noChangeShapeType="1"/>
            </p:cNvSpPr>
            <p:nvPr/>
          </p:nvSpPr>
          <p:spPr bwMode="auto">
            <a:xfrm>
              <a:off x="5190"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0" name="Line 69"/>
            <p:cNvSpPr>
              <a:spLocks noChangeShapeType="1"/>
            </p:cNvSpPr>
            <p:nvPr/>
          </p:nvSpPr>
          <p:spPr bwMode="auto">
            <a:xfrm>
              <a:off x="5320"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1" name="Line 70"/>
            <p:cNvSpPr>
              <a:spLocks noChangeShapeType="1"/>
            </p:cNvSpPr>
            <p:nvPr/>
          </p:nvSpPr>
          <p:spPr bwMode="auto">
            <a:xfrm>
              <a:off x="5449" y="335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2" name="Line 71"/>
            <p:cNvSpPr>
              <a:spLocks noChangeShapeType="1"/>
            </p:cNvSpPr>
            <p:nvPr/>
          </p:nvSpPr>
          <p:spPr bwMode="auto">
            <a:xfrm>
              <a:off x="5579"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3" name="Line 72"/>
            <p:cNvSpPr>
              <a:spLocks noChangeShapeType="1"/>
            </p:cNvSpPr>
            <p:nvPr/>
          </p:nvSpPr>
          <p:spPr bwMode="auto">
            <a:xfrm>
              <a:off x="5708" y="335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4" name="Line 73"/>
            <p:cNvSpPr>
              <a:spLocks noChangeShapeType="1"/>
            </p:cNvSpPr>
            <p:nvPr/>
          </p:nvSpPr>
          <p:spPr bwMode="auto">
            <a:xfrm>
              <a:off x="5838"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5" name="Line 74"/>
            <p:cNvSpPr>
              <a:spLocks noChangeShapeType="1"/>
            </p:cNvSpPr>
            <p:nvPr/>
          </p:nvSpPr>
          <p:spPr bwMode="auto">
            <a:xfrm>
              <a:off x="5968"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6" name="Line 75"/>
            <p:cNvSpPr>
              <a:spLocks noChangeShapeType="1"/>
            </p:cNvSpPr>
            <p:nvPr/>
          </p:nvSpPr>
          <p:spPr bwMode="auto">
            <a:xfrm>
              <a:off x="6097" y="335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7" name="Line 76"/>
            <p:cNvSpPr>
              <a:spLocks noChangeShapeType="1"/>
            </p:cNvSpPr>
            <p:nvPr/>
          </p:nvSpPr>
          <p:spPr bwMode="auto">
            <a:xfrm>
              <a:off x="6227"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8" name="Line 77"/>
            <p:cNvSpPr>
              <a:spLocks noChangeShapeType="1"/>
            </p:cNvSpPr>
            <p:nvPr/>
          </p:nvSpPr>
          <p:spPr bwMode="auto">
            <a:xfrm>
              <a:off x="6356" y="3355"/>
              <a:ext cx="87"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9" name="Line 78"/>
            <p:cNvSpPr>
              <a:spLocks noChangeShapeType="1"/>
            </p:cNvSpPr>
            <p:nvPr/>
          </p:nvSpPr>
          <p:spPr bwMode="auto">
            <a:xfrm>
              <a:off x="6486" y="3355"/>
              <a:ext cx="86"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1" name="Line 79"/>
            <p:cNvSpPr>
              <a:spLocks noChangeShapeType="1"/>
            </p:cNvSpPr>
            <p:nvPr/>
          </p:nvSpPr>
          <p:spPr bwMode="auto">
            <a:xfrm>
              <a:off x="6616" y="3355"/>
              <a:ext cx="61" cy="0"/>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2" name="Oval 80"/>
            <p:cNvSpPr>
              <a:spLocks noChangeArrowheads="1"/>
            </p:cNvSpPr>
            <p:nvPr/>
          </p:nvSpPr>
          <p:spPr bwMode="auto">
            <a:xfrm>
              <a:off x="1496" y="828"/>
              <a:ext cx="69"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3" name="Oval 81"/>
            <p:cNvSpPr>
              <a:spLocks noChangeArrowheads="1"/>
            </p:cNvSpPr>
            <p:nvPr/>
          </p:nvSpPr>
          <p:spPr bwMode="auto">
            <a:xfrm>
              <a:off x="1698" y="1386"/>
              <a:ext cx="68"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4" name="Oval 82"/>
            <p:cNvSpPr>
              <a:spLocks noChangeArrowheads="1"/>
            </p:cNvSpPr>
            <p:nvPr/>
          </p:nvSpPr>
          <p:spPr bwMode="auto">
            <a:xfrm>
              <a:off x="1900" y="583"/>
              <a:ext cx="72"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5" name="Oval 83"/>
            <p:cNvSpPr>
              <a:spLocks noChangeArrowheads="1"/>
            </p:cNvSpPr>
            <p:nvPr/>
          </p:nvSpPr>
          <p:spPr bwMode="auto">
            <a:xfrm>
              <a:off x="2101" y="1552"/>
              <a:ext cx="72"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6" name="Oval 84"/>
            <p:cNvSpPr>
              <a:spLocks noChangeArrowheads="1"/>
            </p:cNvSpPr>
            <p:nvPr/>
          </p:nvSpPr>
          <p:spPr bwMode="auto">
            <a:xfrm>
              <a:off x="2303" y="1418"/>
              <a:ext cx="72"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7" name="Oval 85"/>
            <p:cNvSpPr>
              <a:spLocks noChangeArrowheads="1"/>
            </p:cNvSpPr>
            <p:nvPr/>
          </p:nvSpPr>
          <p:spPr bwMode="auto">
            <a:xfrm>
              <a:off x="2508" y="1685"/>
              <a:ext cx="68"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8" name="Oval 86"/>
            <p:cNvSpPr>
              <a:spLocks noChangeArrowheads="1"/>
            </p:cNvSpPr>
            <p:nvPr/>
          </p:nvSpPr>
          <p:spPr bwMode="auto">
            <a:xfrm>
              <a:off x="2710" y="1181"/>
              <a:ext cx="68"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9" name="Oval 87"/>
            <p:cNvSpPr>
              <a:spLocks noChangeArrowheads="1"/>
            </p:cNvSpPr>
            <p:nvPr/>
          </p:nvSpPr>
          <p:spPr bwMode="auto">
            <a:xfrm>
              <a:off x="2911" y="1634"/>
              <a:ext cx="69"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52" name="Oval 88"/>
            <p:cNvSpPr>
              <a:spLocks noChangeArrowheads="1"/>
            </p:cNvSpPr>
            <p:nvPr/>
          </p:nvSpPr>
          <p:spPr bwMode="auto">
            <a:xfrm>
              <a:off x="3113" y="1595"/>
              <a:ext cx="68"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53" name="Oval 89"/>
            <p:cNvSpPr>
              <a:spLocks noChangeArrowheads="1"/>
            </p:cNvSpPr>
            <p:nvPr/>
          </p:nvSpPr>
          <p:spPr bwMode="auto">
            <a:xfrm>
              <a:off x="3314" y="2272"/>
              <a:ext cx="69"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54" name="Oval 90"/>
            <p:cNvSpPr>
              <a:spLocks noChangeArrowheads="1"/>
            </p:cNvSpPr>
            <p:nvPr/>
          </p:nvSpPr>
          <p:spPr bwMode="auto">
            <a:xfrm>
              <a:off x="3516" y="1642"/>
              <a:ext cx="68"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56" name="Oval 91"/>
            <p:cNvSpPr>
              <a:spLocks noChangeArrowheads="1"/>
            </p:cNvSpPr>
            <p:nvPr/>
          </p:nvSpPr>
          <p:spPr bwMode="auto">
            <a:xfrm>
              <a:off x="3718" y="1735"/>
              <a:ext cx="72"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57" name="Oval 92"/>
            <p:cNvSpPr>
              <a:spLocks noChangeArrowheads="1"/>
            </p:cNvSpPr>
            <p:nvPr/>
          </p:nvSpPr>
          <p:spPr bwMode="auto">
            <a:xfrm>
              <a:off x="3919" y="2268"/>
              <a:ext cx="72"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58" name="Oval 93"/>
            <p:cNvSpPr>
              <a:spLocks noChangeArrowheads="1"/>
            </p:cNvSpPr>
            <p:nvPr/>
          </p:nvSpPr>
          <p:spPr bwMode="auto">
            <a:xfrm>
              <a:off x="4121" y="2707"/>
              <a:ext cx="72"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59" name="Oval 94"/>
            <p:cNvSpPr>
              <a:spLocks noChangeArrowheads="1"/>
            </p:cNvSpPr>
            <p:nvPr/>
          </p:nvSpPr>
          <p:spPr bwMode="auto">
            <a:xfrm>
              <a:off x="4326" y="2848"/>
              <a:ext cx="68"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12" name="Oval 95"/>
            <p:cNvSpPr>
              <a:spLocks noChangeArrowheads="1"/>
            </p:cNvSpPr>
            <p:nvPr/>
          </p:nvSpPr>
          <p:spPr bwMode="auto">
            <a:xfrm>
              <a:off x="4528" y="2754"/>
              <a:ext cx="68"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13" name="Oval 96"/>
            <p:cNvSpPr>
              <a:spLocks noChangeArrowheads="1"/>
            </p:cNvSpPr>
            <p:nvPr/>
          </p:nvSpPr>
          <p:spPr bwMode="auto">
            <a:xfrm>
              <a:off x="4729" y="3272"/>
              <a:ext cx="69"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14" name="Oval 97"/>
            <p:cNvSpPr>
              <a:spLocks noChangeArrowheads="1"/>
            </p:cNvSpPr>
            <p:nvPr/>
          </p:nvSpPr>
          <p:spPr bwMode="auto">
            <a:xfrm>
              <a:off x="4931" y="2696"/>
              <a:ext cx="68"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15" name="Oval 98"/>
            <p:cNvSpPr>
              <a:spLocks noChangeArrowheads="1"/>
            </p:cNvSpPr>
            <p:nvPr/>
          </p:nvSpPr>
          <p:spPr bwMode="auto">
            <a:xfrm>
              <a:off x="5132" y="3060"/>
              <a:ext cx="69"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16" name="Oval 99"/>
            <p:cNvSpPr>
              <a:spLocks noChangeArrowheads="1"/>
            </p:cNvSpPr>
            <p:nvPr/>
          </p:nvSpPr>
          <p:spPr bwMode="auto">
            <a:xfrm>
              <a:off x="5334" y="2974"/>
              <a:ext cx="72" cy="68"/>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17" name="Oval 100"/>
            <p:cNvSpPr>
              <a:spLocks noChangeArrowheads="1"/>
            </p:cNvSpPr>
            <p:nvPr/>
          </p:nvSpPr>
          <p:spPr bwMode="auto">
            <a:xfrm>
              <a:off x="5536" y="3319"/>
              <a:ext cx="72" cy="7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18" name="Oval 101"/>
            <p:cNvSpPr>
              <a:spLocks noChangeArrowheads="1"/>
            </p:cNvSpPr>
            <p:nvPr/>
          </p:nvSpPr>
          <p:spPr bwMode="auto">
            <a:xfrm>
              <a:off x="5737" y="3463"/>
              <a:ext cx="72"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19" name="Oval 102"/>
            <p:cNvSpPr>
              <a:spLocks noChangeArrowheads="1"/>
            </p:cNvSpPr>
            <p:nvPr/>
          </p:nvSpPr>
          <p:spPr bwMode="auto">
            <a:xfrm>
              <a:off x="5942" y="3272"/>
              <a:ext cx="69"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20" name="Oval 103"/>
            <p:cNvSpPr>
              <a:spLocks noChangeArrowheads="1"/>
            </p:cNvSpPr>
            <p:nvPr/>
          </p:nvSpPr>
          <p:spPr bwMode="auto">
            <a:xfrm>
              <a:off x="6144" y="3578"/>
              <a:ext cx="68" cy="69"/>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21" name="Freeform 104"/>
            <p:cNvSpPr>
              <a:spLocks/>
            </p:cNvSpPr>
            <p:nvPr/>
          </p:nvSpPr>
          <p:spPr bwMode="auto">
            <a:xfrm>
              <a:off x="1532" y="860"/>
              <a:ext cx="3636" cy="2258"/>
            </a:xfrm>
            <a:custGeom>
              <a:avLst/>
              <a:gdLst>
                <a:gd name="T0" fmla="*/ 0 w 1010"/>
                <a:gd name="T1" fmla="*/ 0 h 627"/>
                <a:gd name="T2" fmla="*/ 56 w 1010"/>
                <a:gd name="T3" fmla="*/ 35 h 627"/>
                <a:gd name="T4" fmla="*/ 112 w 1010"/>
                <a:gd name="T5" fmla="*/ 70 h 627"/>
                <a:gd name="T6" fmla="*/ 168 w 1010"/>
                <a:gd name="T7" fmla="*/ 105 h 627"/>
                <a:gd name="T8" fmla="*/ 224 w 1010"/>
                <a:gd name="T9" fmla="*/ 139 h 627"/>
                <a:gd name="T10" fmla="*/ 280 w 1010"/>
                <a:gd name="T11" fmla="*/ 174 h 627"/>
                <a:gd name="T12" fmla="*/ 336 w 1010"/>
                <a:gd name="T13" fmla="*/ 209 h 627"/>
                <a:gd name="T14" fmla="*/ 392 w 1010"/>
                <a:gd name="T15" fmla="*/ 244 h 627"/>
                <a:gd name="T16" fmla="*/ 449 w 1010"/>
                <a:gd name="T17" fmla="*/ 279 h 627"/>
                <a:gd name="T18" fmla="*/ 505 w 1010"/>
                <a:gd name="T19" fmla="*/ 313 h 627"/>
                <a:gd name="T20" fmla="*/ 561 w 1010"/>
                <a:gd name="T21" fmla="*/ 348 h 627"/>
                <a:gd name="T22" fmla="*/ 617 w 1010"/>
                <a:gd name="T23" fmla="*/ 383 h 627"/>
                <a:gd name="T24" fmla="*/ 673 w 1010"/>
                <a:gd name="T25" fmla="*/ 418 h 627"/>
                <a:gd name="T26" fmla="*/ 729 w 1010"/>
                <a:gd name="T27" fmla="*/ 453 h 627"/>
                <a:gd name="T28" fmla="*/ 785 w 1010"/>
                <a:gd name="T29" fmla="*/ 487 h 627"/>
                <a:gd name="T30" fmla="*/ 841 w 1010"/>
                <a:gd name="T31" fmla="*/ 522 h 627"/>
                <a:gd name="T32" fmla="*/ 897 w 1010"/>
                <a:gd name="T33" fmla="*/ 557 h 627"/>
                <a:gd name="T34" fmla="*/ 954 w 1010"/>
                <a:gd name="T35" fmla="*/ 592 h 627"/>
                <a:gd name="T36" fmla="*/ 1010 w 1010"/>
                <a:gd name="T37" fmla="*/ 6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0" h="627">
                  <a:moveTo>
                    <a:pt x="0" y="0"/>
                  </a:moveTo>
                  <a:lnTo>
                    <a:pt x="56" y="35"/>
                  </a:lnTo>
                  <a:lnTo>
                    <a:pt x="112" y="70"/>
                  </a:lnTo>
                  <a:lnTo>
                    <a:pt x="168" y="105"/>
                  </a:lnTo>
                  <a:lnTo>
                    <a:pt x="224" y="139"/>
                  </a:lnTo>
                  <a:lnTo>
                    <a:pt x="280" y="174"/>
                  </a:lnTo>
                  <a:lnTo>
                    <a:pt x="336" y="209"/>
                  </a:lnTo>
                  <a:lnTo>
                    <a:pt x="392" y="244"/>
                  </a:lnTo>
                  <a:lnTo>
                    <a:pt x="449" y="279"/>
                  </a:lnTo>
                  <a:lnTo>
                    <a:pt x="505" y="313"/>
                  </a:lnTo>
                  <a:lnTo>
                    <a:pt x="561" y="348"/>
                  </a:lnTo>
                  <a:lnTo>
                    <a:pt x="617" y="383"/>
                  </a:lnTo>
                  <a:lnTo>
                    <a:pt x="673" y="418"/>
                  </a:lnTo>
                  <a:lnTo>
                    <a:pt x="729" y="453"/>
                  </a:lnTo>
                  <a:lnTo>
                    <a:pt x="785" y="487"/>
                  </a:lnTo>
                  <a:lnTo>
                    <a:pt x="841" y="522"/>
                  </a:lnTo>
                  <a:lnTo>
                    <a:pt x="897" y="557"/>
                  </a:lnTo>
                  <a:lnTo>
                    <a:pt x="954" y="592"/>
                  </a:lnTo>
                  <a:lnTo>
                    <a:pt x="1010" y="627"/>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22" name="Freeform 105"/>
            <p:cNvSpPr>
              <a:spLocks/>
            </p:cNvSpPr>
            <p:nvPr/>
          </p:nvSpPr>
          <p:spPr bwMode="auto">
            <a:xfrm>
              <a:off x="5370" y="3355"/>
              <a:ext cx="806" cy="0"/>
            </a:xfrm>
            <a:custGeom>
              <a:avLst/>
              <a:gdLst>
                <a:gd name="T0" fmla="*/ 0 w 224"/>
                <a:gd name="T1" fmla="*/ 56 w 224"/>
                <a:gd name="T2" fmla="*/ 112 w 224"/>
                <a:gd name="T3" fmla="*/ 168 w 224"/>
                <a:gd name="T4" fmla="*/ 224 w 224"/>
              </a:gdLst>
              <a:ahLst/>
              <a:cxnLst>
                <a:cxn ang="0">
                  <a:pos x="T0" y="0"/>
                </a:cxn>
                <a:cxn ang="0">
                  <a:pos x="T1" y="0"/>
                </a:cxn>
                <a:cxn ang="0">
                  <a:pos x="T2" y="0"/>
                </a:cxn>
                <a:cxn ang="0">
                  <a:pos x="T3" y="0"/>
                </a:cxn>
                <a:cxn ang="0">
                  <a:pos x="T4" y="0"/>
                </a:cxn>
              </a:cxnLst>
              <a:rect l="0" t="0" r="r" b="b"/>
              <a:pathLst>
                <a:path w="224">
                  <a:moveTo>
                    <a:pt x="0" y="0"/>
                  </a:moveTo>
                  <a:lnTo>
                    <a:pt x="56" y="0"/>
                  </a:lnTo>
                  <a:lnTo>
                    <a:pt x="112" y="0"/>
                  </a:lnTo>
                  <a:lnTo>
                    <a:pt x="168" y="0"/>
                  </a:lnTo>
                  <a:lnTo>
                    <a:pt x="224"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23" name="Rectangle 106"/>
            <p:cNvSpPr>
              <a:spLocks noChangeArrowheads="1"/>
            </p:cNvSpPr>
            <p:nvPr/>
          </p:nvSpPr>
          <p:spPr bwMode="auto">
            <a:xfrm>
              <a:off x="2094" y="2462"/>
              <a:ext cx="96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Slope: -0.033</a:t>
              </a:r>
              <a:endParaRPr lang="en-US" altLang="en-US">
                <a:solidFill>
                  <a:prstClr val="black"/>
                </a:solidFill>
              </a:endParaRPr>
            </a:p>
          </p:txBody>
        </p:sp>
        <p:sp>
          <p:nvSpPr>
            <p:cNvPr id="2124" name="Rectangle 107"/>
            <p:cNvSpPr>
              <a:spLocks noChangeArrowheads="1"/>
            </p:cNvSpPr>
            <p:nvPr/>
          </p:nvSpPr>
          <p:spPr bwMode="auto">
            <a:xfrm>
              <a:off x="2062" y="2610"/>
              <a:ext cx="1062"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dirty="0">
                  <a:solidFill>
                    <a:srgbClr val="000000"/>
                  </a:solidFill>
                </a:rPr>
                <a:t>            (0.004)</a:t>
              </a:r>
              <a:endParaRPr lang="en-US" altLang="en-US" dirty="0">
                <a:solidFill>
                  <a:prstClr val="black"/>
                </a:solidFill>
              </a:endParaRPr>
            </a:p>
          </p:txBody>
        </p:sp>
        <p:sp>
          <p:nvSpPr>
            <p:cNvPr id="2125" name="Rectangle 108"/>
            <p:cNvSpPr>
              <a:spLocks noChangeArrowheads="1"/>
            </p:cNvSpPr>
            <p:nvPr/>
          </p:nvSpPr>
          <p:spPr bwMode="auto">
            <a:xfrm>
              <a:off x="5705" y="2840"/>
              <a:ext cx="556"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dirty="0">
                  <a:solidFill>
                    <a:srgbClr val="000000"/>
                  </a:solidFill>
                </a:rPr>
                <a:t>δ: 0.055</a:t>
              </a:r>
              <a:endParaRPr lang="en-US" altLang="en-US" dirty="0">
                <a:solidFill>
                  <a:prstClr val="black"/>
                </a:solidFill>
              </a:endParaRPr>
            </a:p>
          </p:txBody>
        </p:sp>
        <p:sp>
          <p:nvSpPr>
            <p:cNvPr id="2126" name="Line 109"/>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27" name="Line 110"/>
            <p:cNvSpPr>
              <a:spLocks noChangeShapeType="1"/>
            </p:cNvSpPr>
            <p:nvPr/>
          </p:nvSpPr>
          <p:spPr bwMode="auto">
            <a:xfrm flipH="1">
              <a:off x="1378" y="356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28" name="Rectangle 111"/>
            <p:cNvSpPr>
              <a:spLocks noChangeArrowheads="1"/>
            </p:cNvSpPr>
            <p:nvPr/>
          </p:nvSpPr>
          <p:spPr bwMode="auto">
            <a:xfrm rot="16200000">
              <a:off x="1194" y="3430"/>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a:t>
              </a:r>
              <a:endParaRPr lang="en-US" altLang="en-US">
                <a:solidFill>
                  <a:prstClr val="black"/>
                </a:solidFill>
              </a:endParaRPr>
            </a:p>
          </p:txBody>
        </p:sp>
        <p:sp>
          <p:nvSpPr>
            <p:cNvPr id="2129" name="Line 112"/>
            <p:cNvSpPr>
              <a:spLocks noChangeShapeType="1"/>
            </p:cNvSpPr>
            <p:nvPr/>
          </p:nvSpPr>
          <p:spPr bwMode="auto">
            <a:xfrm flipH="1">
              <a:off x="1378" y="280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30" name="Rectangle 113"/>
            <p:cNvSpPr>
              <a:spLocks noChangeArrowheads="1"/>
            </p:cNvSpPr>
            <p:nvPr/>
          </p:nvSpPr>
          <p:spPr bwMode="auto">
            <a:xfrm rot="16200000">
              <a:off x="1131" y="2668"/>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0.2</a:t>
              </a:r>
              <a:endParaRPr lang="en-US" altLang="en-US">
                <a:solidFill>
                  <a:prstClr val="black"/>
                </a:solidFill>
              </a:endParaRPr>
            </a:p>
          </p:txBody>
        </p:sp>
        <p:sp>
          <p:nvSpPr>
            <p:cNvPr id="2131" name="Line 114"/>
            <p:cNvSpPr>
              <a:spLocks noChangeShapeType="1"/>
            </p:cNvSpPr>
            <p:nvPr/>
          </p:nvSpPr>
          <p:spPr bwMode="auto">
            <a:xfrm flipH="1">
              <a:off x="1378" y="204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32" name="Rectangle 115"/>
            <p:cNvSpPr>
              <a:spLocks noChangeArrowheads="1"/>
            </p:cNvSpPr>
            <p:nvPr/>
          </p:nvSpPr>
          <p:spPr bwMode="auto">
            <a:xfrm rot="16200000">
              <a:off x="1131" y="1906"/>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0.4</a:t>
              </a:r>
              <a:endParaRPr lang="en-US" altLang="en-US">
                <a:solidFill>
                  <a:prstClr val="black"/>
                </a:solidFill>
              </a:endParaRPr>
            </a:p>
          </p:txBody>
        </p:sp>
        <p:sp>
          <p:nvSpPr>
            <p:cNvPr id="2133" name="Line 116"/>
            <p:cNvSpPr>
              <a:spLocks noChangeShapeType="1"/>
            </p:cNvSpPr>
            <p:nvPr/>
          </p:nvSpPr>
          <p:spPr bwMode="auto">
            <a:xfrm flipH="1">
              <a:off x="1378" y="127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34" name="Rectangle 117"/>
            <p:cNvSpPr>
              <a:spLocks noChangeArrowheads="1"/>
            </p:cNvSpPr>
            <p:nvPr/>
          </p:nvSpPr>
          <p:spPr bwMode="auto">
            <a:xfrm rot="16200000">
              <a:off x="1131" y="1141"/>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0.6</a:t>
              </a:r>
              <a:endParaRPr lang="en-US" altLang="en-US">
                <a:solidFill>
                  <a:prstClr val="black"/>
                </a:solidFill>
              </a:endParaRPr>
            </a:p>
          </p:txBody>
        </p:sp>
        <p:sp>
          <p:nvSpPr>
            <p:cNvPr id="2135" name="Line 118"/>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36" name="Rectangle 119"/>
            <p:cNvSpPr>
              <a:spLocks noChangeArrowheads="1"/>
            </p:cNvSpPr>
            <p:nvPr/>
          </p:nvSpPr>
          <p:spPr bwMode="auto">
            <a:xfrm rot="16200000">
              <a:off x="1131" y="379"/>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0.8</a:t>
              </a:r>
              <a:endParaRPr lang="en-US" altLang="en-US">
                <a:solidFill>
                  <a:prstClr val="black"/>
                </a:solidFill>
              </a:endParaRPr>
            </a:p>
          </p:txBody>
        </p:sp>
        <p:sp>
          <p:nvSpPr>
            <p:cNvPr id="2137" name="Rectangle 120"/>
            <p:cNvSpPr>
              <a:spLocks noChangeArrowheads="1"/>
            </p:cNvSpPr>
            <p:nvPr/>
          </p:nvSpPr>
          <p:spPr bwMode="auto">
            <a:xfrm rot="16200000">
              <a:off x="-78" y="1918"/>
              <a:ext cx="227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Coefficient on Incarceration Rate</a:t>
              </a:r>
              <a:endParaRPr lang="en-US" altLang="en-US">
                <a:solidFill>
                  <a:prstClr val="black"/>
                </a:solidFill>
              </a:endParaRPr>
            </a:p>
          </p:txBody>
        </p:sp>
        <p:sp>
          <p:nvSpPr>
            <p:cNvPr id="2138" name="Line 121"/>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39" name="Line 122"/>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40" name="Rectangle 123"/>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5</a:t>
              </a:r>
              <a:endParaRPr lang="en-US" altLang="en-US">
                <a:solidFill>
                  <a:prstClr val="black"/>
                </a:solidFill>
              </a:endParaRPr>
            </a:p>
          </p:txBody>
        </p:sp>
        <p:sp>
          <p:nvSpPr>
            <p:cNvPr id="2141" name="Line 124"/>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42" name="Rectangle 125"/>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10</a:t>
              </a:r>
              <a:endParaRPr lang="en-US" altLang="en-US">
                <a:solidFill>
                  <a:prstClr val="black"/>
                </a:solidFill>
              </a:endParaRPr>
            </a:p>
          </p:txBody>
        </p:sp>
        <p:sp>
          <p:nvSpPr>
            <p:cNvPr id="2143" name="Line 126"/>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44" name="Rectangle 127"/>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15</a:t>
              </a:r>
              <a:endParaRPr lang="en-US" altLang="en-US">
                <a:solidFill>
                  <a:prstClr val="black"/>
                </a:solidFill>
              </a:endParaRPr>
            </a:p>
          </p:txBody>
        </p:sp>
        <p:sp>
          <p:nvSpPr>
            <p:cNvPr id="2145" name="Line 128"/>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46" name="Rectangle 129"/>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20</a:t>
              </a:r>
              <a:endParaRPr lang="en-US" altLang="en-US">
                <a:solidFill>
                  <a:prstClr val="black"/>
                </a:solidFill>
              </a:endParaRPr>
            </a:p>
          </p:txBody>
        </p:sp>
        <p:sp>
          <p:nvSpPr>
            <p:cNvPr id="2147" name="Line 130"/>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48" name="Rectangle 131"/>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25</a:t>
              </a:r>
              <a:endParaRPr lang="en-US" altLang="en-US">
                <a:solidFill>
                  <a:prstClr val="black"/>
                </a:solidFill>
              </a:endParaRPr>
            </a:p>
          </p:txBody>
        </p:sp>
        <p:sp>
          <p:nvSpPr>
            <p:cNvPr id="2149" name="Line 132"/>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50" name="Rectangle 133"/>
            <p:cNvSpPr>
              <a:spLocks noChangeArrowheads="1"/>
            </p:cNvSpPr>
            <p:nvPr/>
          </p:nvSpPr>
          <p:spPr bwMode="auto">
            <a:xfrm>
              <a:off x="6500"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30</a:t>
              </a:r>
              <a:endParaRPr lang="en-US" altLang="en-US">
                <a:solidFill>
                  <a:prstClr val="black"/>
                </a:solidFill>
              </a:endParaRPr>
            </a:p>
          </p:txBody>
        </p:sp>
        <p:sp>
          <p:nvSpPr>
            <p:cNvPr id="2151" name="Rectangle 134"/>
            <p:cNvSpPr>
              <a:spLocks noChangeArrowheads="1"/>
            </p:cNvSpPr>
            <p:nvPr/>
          </p:nvSpPr>
          <p:spPr bwMode="auto">
            <a:xfrm>
              <a:off x="2958" y="3989"/>
              <a:ext cx="226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900">
                  <a:solidFill>
                    <a:srgbClr val="000000"/>
                  </a:solidFill>
                </a:rPr>
                <a:t>Age of Child when Parents Move</a:t>
              </a:r>
              <a:endParaRPr lang="en-US" altLang="en-US">
                <a:solidFill>
                  <a:prstClr val="black"/>
                </a:solidFill>
              </a:endParaRPr>
            </a:p>
          </p:txBody>
        </p:sp>
        <p:sp>
          <p:nvSpPr>
            <p:cNvPr id="2152" name="Rectangle 135"/>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3000">
                  <a:solidFill>
                    <a:srgbClr val="1E2D53"/>
                  </a:solidFill>
                </a:rPr>
                <a:t> </a:t>
              </a:r>
              <a:endParaRPr lang="en-US" altLang="en-US">
                <a:solidFill>
                  <a:prstClr val="black"/>
                </a:solidFill>
              </a:endParaRPr>
            </a:p>
          </p:txBody>
        </p:sp>
      </p:grpSp>
    </p:spTree>
    <p:extLst>
      <p:ext uri="{BB962C8B-B14F-4D97-AF65-F5344CB8AC3E}">
        <p14:creationId xmlns:p14="http://schemas.microsoft.com/office/powerpoint/2010/main" val="3321713215"/>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039685" y="1096109"/>
            <a:ext cx="10484260" cy="5181600"/>
          </a:xfrm>
        </p:spPr>
        <p:txBody>
          <a:bodyPr>
            <a:noAutofit/>
          </a:bodyPr>
          <a:lstStyle/>
          <a:p>
            <a:r>
              <a:rPr lang="en-US" sz="2200" dirty="0">
                <a:solidFill>
                  <a:srgbClr val="000000"/>
                </a:solidFill>
                <a:latin typeface="Arial" panose="020B0604020202020204" pitchFamily="34" charset="0"/>
                <a:cs typeface="Arial" panose="020B0604020202020204" pitchFamily="34" charset="0"/>
              </a:rPr>
              <a:t>Main lesson: childhood environment is an important driver of black-white gaps</a:t>
            </a:r>
          </a:p>
          <a:p>
            <a:endParaRPr lang="en-US" sz="2200" dirty="0" smtClean="0">
              <a:solidFill>
                <a:srgbClr val="000000"/>
              </a:solidFill>
              <a:latin typeface="Arial" panose="020B0604020202020204" pitchFamily="34" charset="0"/>
              <a:cs typeface="Arial" panose="020B0604020202020204" pitchFamily="34" charset="0"/>
            </a:endParaRPr>
          </a:p>
          <a:p>
            <a:endParaRPr lang="en-US" sz="2200" dirty="0">
              <a:solidFill>
                <a:srgbClr val="000000"/>
              </a:solidFill>
              <a:latin typeface="Arial" panose="020B0604020202020204" pitchFamily="34" charset="0"/>
              <a:cs typeface="Arial" panose="020B0604020202020204" pitchFamily="34" charset="0"/>
            </a:endParaRPr>
          </a:p>
          <a:p>
            <a:r>
              <a:rPr lang="en-US" sz="2200" dirty="0" smtClean="0">
                <a:solidFill>
                  <a:srgbClr val="000000"/>
                </a:solidFill>
                <a:latin typeface="Arial" panose="020B0604020202020204" pitchFamily="34" charset="0"/>
                <a:cs typeface="Arial" panose="020B0604020202020204" pitchFamily="34" charset="0"/>
              </a:rPr>
              <a:t>But </a:t>
            </a:r>
            <a:r>
              <a:rPr lang="en-US" sz="2200" dirty="0">
                <a:solidFill>
                  <a:srgbClr val="000000"/>
                </a:solidFill>
                <a:latin typeface="Arial" panose="020B0604020202020204" pitchFamily="34" charset="0"/>
                <a:cs typeface="Arial" panose="020B0604020202020204" pitchFamily="34" charset="0"/>
              </a:rPr>
              <a:t>the environmental factors that matter </a:t>
            </a:r>
            <a:r>
              <a:rPr lang="en-US" sz="2200" i="1" dirty="0">
                <a:solidFill>
                  <a:srgbClr val="000000"/>
                </a:solidFill>
                <a:latin typeface="Arial" panose="020B0604020202020204" pitchFamily="34" charset="0"/>
                <a:cs typeface="Arial" panose="020B0604020202020204" pitchFamily="34" charset="0"/>
              </a:rPr>
              <a:t>differ</a:t>
            </a:r>
            <a:r>
              <a:rPr lang="en-US" sz="2200" dirty="0">
                <a:solidFill>
                  <a:srgbClr val="000000"/>
                </a:solidFill>
                <a:latin typeface="Arial" panose="020B0604020202020204" pitchFamily="34" charset="0"/>
                <a:cs typeface="Arial" panose="020B0604020202020204" pitchFamily="34" charset="0"/>
              </a:rPr>
              <a:t> by race</a:t>
            </a:r>
          </a:p>
          <a:p>
            <a:endParaRPr lang="en-US" sz="2200" dirty="0">
              <a:solidFill>
                <a:srgbClr val="000000"/>
              </a:solidFill>
              <a:latin typeface="Arial" panose="020B0604020202020204" pitchFamily="34" charset="0"/>
              <a:cs typeface="Arial" panose="020B0604020202020204" pitchFamily="34" charset="0"/>
            </a:endParaRPr>
          </a:p>
          <a:p>
            <a:pPr lvl="1"/>
            <a:r>
              <a:rPr lang="en-US" sz="2200" dirty="0">
                <a:solidFill>
                  <a:srgbClr val="000000"/>
                </a:solidFill>
                <a:latin typeface="Arial" panose="020B0604020202020204" pitchFamily="34" charset="0"/>
                <a:cs typeface="Arial" panose="020B0604020202020204" pitchFamily="34" charset="0"/>
              </a:rPr>
              <a:t>Neighborhood effects cannot be reduced to a common set of factors that affect both black and white boys</a:t>
            </a:r>
          </a:p>
          <a:p>
            <a:endParaRPr lang="en-US" sz="2200" dirty="0" smtClean="0">
              <a:solidFill>
                <a:srgbClr val="000000"/>
              </a:solidFill>
              <a:latin typeface="Arial" panose="020B0604020202020204" pitchFamily="34" charset="0"/>
              <a:cs typeface="Arial" panose="020B0604020202020204" pitchFamily="34" charset="0"/>
            </a:endParaRPr>
          </a:p>
          <a:p>
            <a:endParaRPr lang="en-US" sz="2200" dirty="0">
              <a:solidFill>
                <a:srgbClr val="000000"/>
              </a:solidFill>
              <a:latin typeface="Arial" panose="020B0604020202020204" pitchFamily="34" charset="0"/>
              <a:cs typeface="Arial" panose="020B0604020202020204" pitchFamily="34" charset="0"/>
            </a:endParaRPr>
          </a:p>
          <a:p>
            <a:r>
              <a:rPr lang="en-US" sz="2200" dirty="0" smtClean="0">
                <a:solidFill>
                  <a:srgbClr val="000000"/>
                </a:solidFill>
                <a:latin typeface="Arial" panose="020B0604020202020204" pitchFamily="34" charset="0"/>
                <a:cs typeface="Arial" panose="020B0604020202020204" pitchFamily="34" charset="0"/>
              </a:rPr>
              <a:t>Black </a:t>
            </a:r>
            <a:r>
              <a:rPr lang="en-US" sz="2200" dirty="0">
                <a:solidFill>
                  <a:srgbClr val="000000"/>
                </a:solidFill>
                <a:latin typeface="Arial" panose="020B0604020202020204" pitchFamily="34" charset="0"/>
                <a:cs typeface="Arial" panose="020B0604020202020204" pitchFamily="34" charset="0"/>
              </a:rPr>
              <a:t>boys do well in </a:t>
            </a:r>
            <a:r>
              <a:rPr lang="en-US" sz="2200" dirty="0" err="1">
                <a:solidFill>
                  <a:srgbClr val="000000"/>
                </a:solidFill>
                <a:latin typeface="Arial" panose="020B0604020202020204" pitchFamily="34" charset="0"/>
                <a:cs typeface="Arial" panose="020B0604020202020204" pitchFamily="34" charset="0"/>
              </a:rPr>
              <a:t>nbhds</a:t>
            </a:r>
            <a:r>
              <a:rPr lang="en-US" sz="2200" dirty="0">
                <a:solidFill>
                  <a:srgbClr val="000000"/>
                </a:solidFill>
                <a:latin typeface="Arial" panose="020B0604020202020204" pitchFamily="34" charset="0"/>
                <a:cs typeface="Arial" panose="020B0604020202020204" pitchFamily="34" charset="0"/>
              </a:rPr>
              <a:t>. with good resources (low poverty rates) </a:t>
            </a:r>
            <a:r>
              <a:rPr lang="en-US" sz="2200" i="1" dirty="0">
                <a:solidFill>
                  <a:srgbClr val="000000"/>
                </a:solidFill>
                <a:latin typeface="Arial" panose="020B0604020202020204" pitchFamily="34" charset="0"/>
                <a:cs typeface="Arial" panose="020B0604020202020204" pitchFamily="34" charset="0"/>
              </a:rPr>
              <a:t>and</a:t>
            </a:r>
            <a:r>
              <a:rPr lang="en-US" sz="2200" dirty="0">
                <a:solidFill>
                  <a:srgbClr val="000000"/>
                </a:solidFill>
                <a:latin typeface="Arial" panose="020B0604020202020204" pitchFamily="34" charset="0"/>
                <a:cs typeface="Arial" panose="020B0604020202020204" pitchFamily="34" charset="0"/>
              </a:rPr>
              <a:t> good race-specific factors (high father presence, less racial bias)</a:t>
            </a:r>
          </a:p>
          <a:p>
            <a:endParaRPr lang="en-US" sz="2200" dirty="0" smtClean="0">
              <a:solidFill>
                <a:srgbClr val="000000"/>
              </a:solidFill>
              <a:latin typeface="Arial" panose="020B0604020202020204" pitchFamily="34" charset="0"/>
              <a:cs typeface="Arial" panose="020B0604020202020204" pitchFamily="34" charset="0"/>
            </a:endParaRPr>
          </a:p>
          <a:p>
            <a:endParaRPr lang="en-US" sz="2200" dirty="0">
              <a:solidFill>
                <a:srgbClr val="000000"/>
              </a:solidFill>
              <a:latin typeface="Arial" panose="020B0604020202020204" pitchFamily="34" charset="0"/>
              <a:cs typeface="Arial" panose="020B0604020202020204" pitchFamily="34" charset="0"/>
            </a:endParaRPr>
          </a:p>
          <a:p>
            <a:r>
              <a:rPr lang="en-US" sz="2200" dirty="0" smtClean="0">
                <a:solidFill>
                  <a:srgbClr val="000000"/>
                </a:solidFill>
                <a:latin typeface="Arial" panose="020B0604020202020204" pitchFamily="34" charset="0"/>
                <a:cs typeface="Arial" panose="020B0604020202020204" pitchFamily="34" charset="0"/>
              </a:rPr>
              <a:t>The </a:t>
            </a:r>
            <a:r>
              <a:rPr lang="en-US" sz="2200" dirty="0">
                <a:solidFill>
                  <a:srgbClr val="000000"/>
                </a:solidFill>
                <a:latin typeface="Arial" panose="020B0604020202020204" pitchFamily="34" charset="0"/>
                <a:cs typeface="Arial" panose="020B0604020202020204" pitchFamily="34" charset="0"/>
              </a:rPr>
              <a:t>problem is that there are essentially no such neighborhoods in America</a:t>
            </a:r>
          </a:p>
        </p:txBody>
      </p:sp>
      <p:sp>
        <p:nvSpPr>
          <p:cNvPr id="9" name="Title 1"/>
          <p:cNvSpPr txBox="1">
            <a:spLocks/>
          </p:cNvSpPr>
          <p:nvPr/>
        </p:nvSpPr>
        <p:spPr>
          <a:xfrm>
            <a:off x="1328928" y="55544"/>
            <a:ext cx="9838944" cy="1020763"/>
          </a:xfrm>
          <a:prstGeom prst="rect">
            <a:avLst/>
          </a:prstGeom>
        </p:spPr>
        <p:txBody>
          <a:bodyPr vert="horz" lIns="91344" tIns="45718" rIns="91344" bIns="45718"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defTabSz="913312">
              <a:defRPr/>
            </a:pPr>
            <a:r>
              <a:rPr lang="en-US" sz="2400" dirty="0">
                <a:solidFill>
                  <a:srgbClr val="002060"/>
                </a:solidFill>
                <a:latin typeface="Arial" panose="020B0604020202020204" pitchFamily="34" charset="0"/>
                <a:cs typeface="Arial" panose="020B0604020202020204" pitchFamily="34" charset="0"/>
              </a:rPr>
              <a:t>Summary: Impacts of Neighborhood Environments on Black Men</a:t>
            </a:r>
          </a:p>
        </p:txBody>
      </p:sp>
    </p:spTree>
    <p:extLst>
      <p:ext uri="{BB962C8B-B14F-4D97-AF65-F5344CB8AC3E}">
        <p14:creationId xmlns:p14="http://schemas.microsoft.com/office/powerpoint/2010/main" val="245698218"/>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noChangeAspect="1"/>
          </p:cNvGrpSpPr>
          <p:nvPr/>
        </p:nvGrpSpPr>
        <p:grpSpPr bwMode="auto">
          <a:xfrm>
            <a:off x="1374775" y="-6350"/>
            <a:ext cx="9442450" cy="6870700"/>
            <a:chOff x="866" y="-4"/>
            <a:chExt cx="5948" cy="4328"/>
          </a:xfrm>
        </p:grpSpPr>
        <p:sp>
          <p:nvSpPr>
            <p:cNvPr id="6"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Rectangle 7"/>
            <p:cNvSpPr>
              <a:spLocks noChangeArrowheads="1"/>
            </p:cNvSpPr>
            <p:nvPr/>
          </p:nvSpPr>
          <p:spPr bwMode="auto">
            <a:xfrm>
              <a:off x="1435" y="421"/>
              <a:ext cx="5242" cy="319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12"/>
            <p:cNvSpPr>
              <a:spLocks noChangeArrowheads="1"/>
            </p:cNvSpPr>
            <p:nvPr/>
          </p:nvSpPr>
          <p:spPr bwMode="auto">
            <a:xfrm>
              <a:off x="1802" y="968"/>
              <a:ext cx="389" cy="2553"/>
            </a:xfrm>
            <a:prstGeom prst="rect">
              <a:avLst/>
            </a:prstGeom>
            <a:solidFill>
              <a:srgbClr val="C00000"/>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13"/>
            <p:cNvSpPr>
              <a:spLocks noChangeArrowheads="1"/>
            </p:cNvSpPr>
            <p:nvPr/>
          </p:nvSpPr>
          <p:spPr bwMode="auto">
            <a:xfrm>
              <a:off x="2270" y="3143"/>
              <a:ext cx="389" cy="378"/>
            </a:xfrm>
            <a:prstGeom prst="rect">
              <a:avLst/>
            </a:prstGeom>
            <a:solidFill>
              <a:srgbClr val="C00000"/>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Rectangle 14"/>
            <p:cNvSpPr>
              <a:spLocks noChangeArrowheads="1"/>
            </p:cNvSpPr>
            <p:nvPr/>
          </p:nvSpPr>
          <p:spPr bwMode="auto">
            <a:xfrm>
              <a:off x="2929" y="2765"/>
              <a:ext cx="389" cy="756"/>
            </a:xfrm>
            <a:prstGeom prst="rect">
              <a:avLst/>
            </a:prstGeom>
            <a:solidFill>
              <a:srgbClr val="C00000"/>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Rectangle 15"/>
            <p:cNvSpPr>
              <a:spLocks noChangeArrowheads="1"/>
            </p:cNvSpPr>
            <p:nvPr/>
          </p:nvSpPr>
          <p:spPr bwMode="auto">
            <a:xfrm>
              <a:off x="3397" y="3359"/>
              <a:ext cx="389" cy="162"/>
            </a:xfrm>
            <a:prstGeom prst="rect">
              <a:avLst/>
            </a:prstGeom>
            <a:solidFill>
              <a:srgbClr val="C00000"/>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Rectangle 16"/>
            <p:cNvSpPr>
              <a:spLocks noChangeArrowheads="1"/>
            </p:cNvSpPr>
            <p:nvPr/>
          </p:nvSpPr>
          <p:spPr bwMode="auto">
            <a:xfrm>
              <a:off x="1885" y="3211"/>
              <a:ext cx="28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FFFFFF"/>
                  </a:solidFill>
                  <a:effectLst/>
                  <a:latin typeface="Arial" panose="020B0604020202020204" pitchFamily="34" charset="0"/>
                </a:rPr>
                <a:t>66.3</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 name="Rectangle 17"/>
            <p:cNvSpPr>
              <a:spLocks noChangeArrowheads="1"/>
            </p:cNvSpPr>
            <p:nvPr/>
          </p:nvSpPr>
          <p:spPr bwMode="auto">
            <a:xfrm>
              <a:off x="2382" y="3211"/>
              <a:ext cx="21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FFFFFF"/>
                  </a:solidFill>
                  <a:effectLst/>
                  <a:latin typeface="Arial" panose="020B0604020202020204" pitchFamily="34" charset="0"/>
                </a:rPr>
                <a:t>9.8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 name="Rectangle 18"/>
            <p:cNvSpPr>
              <a:spLocks noChangeArrowheads="1"/>
            </p:cNvSpPr>
            <p:nvPr/>
          </p:nvSpPr>
          <p:spPr bwMode="auto">
            <a:xfrm>
              <a:off x="3012" y="3211"/>
              <a:ext cx="28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FFFFFF"/>
                  </a:solidFill>
                  <a:effectLst/>
                  <a:latin typeface="Arial" panose="020B0604020202020204" pitchFamily="34" charset="0"/>
                </a:rPr>
                <a:t>19.7</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 name="Rectangle 19"/>
            <p:cNvSpPr>
              <a:spLocks noChangeArrowheads="1"/>
            </p:cNvSpPr>
            <p:nvPr/>
          </p:nvSpPr>
          <p:spPr bwMode="auto">
            <a:xfrm>
              <a:off x="5071" y="3211"/>
              <a:ext cx="28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FFFFFF"/>
                  </a:solidFill>
                  <a:effectLst/>
                  <a:latin typeface="Arial" panose="020B0604020202020204" pitchFamily="34" charset="0"/>
                </a:rPr>
                <a:t>34.1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 name="Rectangle 20"/>
            <p:cNvSpPr>
              <a:spLocks noChangeArrowheads="1"/>
            </p:cNvSpPr>
            <p:nvPr/>
          </p:nvSpPr>
          <p:spPr bwMode="auto">
            <a:xfrm>
              <a:off x="6194" y="3211"/>
              <a:ext cx="28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FFFFFF"/>
                  </a:solidFill>
                  <a:effectLst/>
                  <a:latin typeface="Arial" panose="020B0604020202020204" pitchFamily="34" charset="0"/>
                </a:rPr>
                <a:t>62.5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 name="Rectangle 21"/>
            <p:cNvSpPr>
              <a:spLocks noChangeArrowheads="1"/>
            </p:cNvSpPr>
            <p:nvPr/>
          </p:nvSpPr>
          <p:spPr bwMode="auto">
            <a:xfrm>
              <a:off x="3509" y="3211"/>
              <a:ext cx="21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4.2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6" name="Line 24"/>
            <p:cNvSpPr>
              <a:spLocks noChangeShapeType="1"/>
            </p:cNvSpPr>
            <p:nvPr/>
          </p:nvSpPr>
          <p:spPr bwMode="auto">
            <a:xfrm>
              <a:off x="1997" y="652"/>
              <a:ext cx="0" cy="259"/>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Line 25"/>
            <p:cNvSpPr>
              <a:spLocks noChangeShapeType="1"/>
            </p:cNvSpPr>
            <p:nvPr/>
          </p:nvSpPr>
          <p:spPr bwMode="auto">
            <a:xfrm>
              <a:off x="2465" y="652"/>
              <a:ext cx="0" cy="243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Rectangle 28"/>
            <p:cNvSpPr>
              <a:spLocks noChangeArrowheads="1"/>
            </p:cNvSpPr>
            <p:nvPr/>
          </p:nvSpPr>
          <p:spPr bwMode="auto">
            <a:xfrm>
              <a:off x="2609" y="3812"/>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Rectangle 29"/>
            <p:cNvSpPr>
              <a:spLocks noChangeArrowheads="1"/>
            </p:cNvSpPr>
            <p:nvPr/>
          </p:nvSpPr>
          <p:spPr bwMode="auto">
            <a:xfrm>
              <a:off x="5316" y="3812"/>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8" name="Rectangle 30"/>
            <p:cNvSpPr>
              <a:spLocks noChangeArrowheads="1"/>
            </p:cNvSpPr>
            <p:nvPr/>
          </p:nvSpPr>
          <p:spPr bwMode="auto">
            <a:xfrm>
              <a:off x="1892" y="392"/>
              <a:ext cx="26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Low</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9" name="Rectangle 31"/>
            <p:cNvSpPr>
              <a:spLocks noChangeArrowheads="1"/>
            </p:cNvSpPr>
            <p:nvPr/>
          </p:nvSpPr>
          <p:spPr bwMode="auto">
            <a:xfrm>
              <a:off x="1802" y="511"/>
              <a:ext cx="44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Fathers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0" name="Rectangle 32"/>
            <p:cNvSpPr>
              <a:spLocks noChangeArrowheads="1"/>
            </p:cNvSpPr>
            <p:nvPr/>
          </p:nvSpPr>
          <p:spPr bwMode="auto">
            <a:xfrm>
              <a:off x="2342" y="392"/>
              <a:ext cx="2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High</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1" name="Rectangle 33"/>
            <p:cNvSpPr>
              <a:spLocks noChangeArrowheads="1"/>
            </p:cNvSpPr>
            <p:nvPr/>
          </p:nvSpPr>
          <p:spPr bwMode="auto">
            <a:xfrm>
              <a:off x="2267" y="511"/>
              <a:ext cx="44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Fathers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6" name="Line 38"/>
            <p:cNvSpPr>
              <a:spLocks noChangeShapeType="1"/>
            </p:cNvSpPr>
            <p:nvPr/>
          </p:nvSpPr>
          <p:spPr bwMode="auto">
            <a:xfrm flipV="1">
              <a:off x="1435" y="421"/>
              <a:ext cx="0" cy="319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 name="Line 39"/>
            <p:cNvSpPr>
              <a:spLocks noChangeShapeType="1"/>
            </p:cNvSpPr>
            <p:nvPr/>
          </p:nvSpPr>
          <p:spPr bwMode="auto">
            <a:xfrm flipH="1">
              <a:off x="1378" y="35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 name="Rectangle 40"/>
            <p:cNvSpPr>
              <a:spLocks noChangeArrowheads="1"/>
            </p:cNvSpPr>
            <p:nvPr/>
          </p:nvSpPr>
          <p:spPr bwMode="auto">
            <a:xfrm rot="16200000">
              <a:off x="1194" y="338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9" name="Line 41"/>
            <p:cNvSpPr>
              <a:spLocks noChangeShapeType="1"/>
            </p:cNvSpPr>
            <p:nvPr/>
          </p:nvSpPr>
          <p:spPr bwMode="auto">
            <a:xfrm flipH="1">
              <a:off x="1378" y="3136"/>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 name="Rectangle 42"/>
            <p:cNvSpPr>
              <a:spLocks noChangeArrowheads="1"/>
            </p:cNvSpPr>
            <p:nvPr/>
          </p:nvSpPr>
          <p:spPr bwMode="auto">
            <a:xfrm rot="16200000">
              <a:off x="1153" y="300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1" name="Line 43"/>
            <p:cNvSpPr>
              <a:spLocks noChangeShapeType="1"/>
            </p:cNvSpPr>
            <p:nvPr/>
          </p:nvSpPr>
          <p:spPr bwMode="auto">
            <a:xfrm flipH="1">
              <a:off x="1378" y="275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 name="Rectangle 44"/>
            <p:cNvSpPr>
              <a:spLocks noChangeArrowheads="1"/>
            </p:cNvSpPr>
            <p:nvPr/>
          </p:nvSpPr>
          <p:spPr bwMode="auto">
            <a:xfrm rot="16200000">
              <a:off x="1153" y="26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3" name="Line 45"/>
            <p:cNvSpPr>
              <a:spLocks noChangeShapeType="1"/>
            </p:cNvSpPr>
            <p:nvPr/>
          </p:nvSpPr>
          <p:spPr bwMode="auto">
            <a:xfrm flipH="1">
              <a:off x="1378" y="236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 name="Rectangle 46"/>
            <p:cNvSpPr>
              <a:spLocks noChangeArrowheads="1"/>
            </p:cNvSpPr>
            <p:nvPr/>
          </p:nvSpPr>
          <p:spPr bwMode="auto">
            <a:xfrm rot="16200000">
              <a:off x="1153" y="223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5" name="Line 47"/>
            <p:cNvSpPr>
              <a:spLocks noChangeShapeType="1"/>
            </p:cNvSpPr>
            <p:nvPr/>
          </p:nvSpPr>
          <p:spPr bwMode="auto">
            <a:xfrm flipH="1">
              <a:off x="1378" y="19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 name="Rectangle 48"/>
            <p:cNvSpPr>
              <a:spLocks noChangeArrowheads="1"/>
            </p:cNvSpPr>
            <p:nvPr/>
          </p:nvSpPr>
          <p:spPr bwMode="auto">
            <a:xfrm rot="16200000">
              <a:off x="1153" y="1845"/>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7" name="Line 49"/>
            <p:cNvSpPr>
              <a:spLocks noChangeShapeType="1"/>
            </p:cNvSpPr>
            <p:nvPr/>
          </p:nvSpPr>
          <p:spPr bwMode="auto">
            <a:xfrm flipH="1">
              <a:off x="1378" y="159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 name="Rectangle 50"/>
            <p:cNvSpPr>
              <a:spLocks noChangeArrowheads="1"/>
            </p:cNvSpPr>
            <p:nvPr/>
          </p:nvSpPr>
          <p:spPr bwMode="auto">
            <a:xfrm rot="16200000">
              <a:off x="1153" y="14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9" name="Line 51"/>
            <p:cNvSpPr>
              <a:spLocks noChangeShapeType="1"/>
            </p:cNvSpPr>
            <p:nvPr/>
          </p:nvSpPr>
          <p:spPr bwMode="auto">
            <a:xfrm flipH="1">
              <a:off x="1378" y="121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 name="Rectangle 52"/>
            <p:cNvSpPr>
              <a:spLocks noChangeArrowheads="1"/>
            </p:cNvSpPr>
            <p:nvPr/>
          </p:nvSpPr>
          <p:spPr bwMode="auto">
            <a:xfrm rot="16200000">
              <a:off x="1153" y="1073"/>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1" name="Line 53"/>
            <p:cNvSpPr>
              <a:spLocks noChangeShapeType="1"/>
            </p:cNvSpPr>
            <p:nvPr/>
          </p:nvSpPr>
          <p:spPr bwMode="auto">
            <a:xfrm flipH="1">
              <a:off x="1378" y="82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 name="Rectangle 54"/>
            <p:cNvSpPr>
              <a:spLocks noChangeArrowheads="1"/>
            </p:cNvSpPr>
            <p:nvPr/>
          </p:nvSpPr>
          <p:spPr bwMode="auto">
            <a:xfrm rot="16200000">
              <a:off x="1153" y="68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70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9" name="Line 55"/>
            <p:cNvSpPr>
              <a:spLocks noChangeShapeType="1"/>
            </p:cNvSpPr>
            <p:nvPr/>
          </p:nvSpPr>
          <p:spPr bwMode="auto">
            <a:xfrm flipH="1">
              <a:off x="1378" y="43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 name="Rectangle 56"/>
            <p:cNvSpPr>
              <a:spLocks noChangeArrowheads="1"/>
            </p:cNvSpPr>
            <p:nvPr/>
          </p:nvSpPr>
          <p:spPr bwMode="auto">
            <a:xfrm rot="16200000">
              <a:off x="1153" y="30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1" name="Rectangle 57"/>
            <p:cNvSpPr>
              <a:spLocks noChangeArrowheads="1"/>
            </p:cNvSpPr>
            <p:nvPr/>
          </p:nvSpPr>
          <p:spPr bwMode="auto">
            <a:xfrm rot="16200000">
              <a:off x="-324" y="1874"/>
              <a:ext cx="276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Share of Children in Neighborhood Type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2" name="Line 58"/>
            <p:cNvSpPr>
              <a:spLocks noChangeShapeType="1"/>
            </p:cNvSpPr>
            <p:nvPr/>
          </p:nvSpPr>
          <p:spPr bwMode="auto">
            <a:xfrm>
              <a:off x="1435" y="361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 name="Line 59"/>
            <p:cNvSpPr>
              <a:spLocks noChangeShapeType="1"/>
            </p:cNvSpPr>
            <p:nvPr/>
          </p:nvSpPr>
          <p:spPr bwMode="auto">
            <a:xfrm>
              <a:off x="2152" y="361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 name="Rectangle 60"/>
            <p:cNvSpPr>
              <a:spLocks noChangeArrowheads="1"/>
            </p:cNvSpPr>
            <p:nvPr/>
          </p:nvSpPr>
          <p:spPr bwMode="auto">
            <a:xfrm>
              <a:off x="1820" y="3708"/>
              <a:ext cx="73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High Pov.</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5" name="Line 61"/>
            <p:cNvSpPr>
              <a:spLocks noChangeShapeType="1"/>
            </p:cNvSpPr>
            <p:nvPr/>
          </p:nvSpPr>
          <p:spPr bwMode="auto">
            <a:xfrm>
              <a:off x="3358" y="361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 name="Rectangle 62"/>
            <p:cNvSpPr>
              <a:spLocks noChangeArrowheads="1"/>
            </p:cNvSpPr>
            <p:nvPr/>
          </p:nvSpPr>
          <p:spPr bwMode="auto">
            <a:xfrm>
              <a:off x="3044" y="3708"/>
              <a:ext cx="69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Low Pov.</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7" name="Line 63"/>
            <p:cNvSpPr>
              <a:spLocks noChangeShapeType="1"/>
            </p:cNvSpPr>
            <p:nvPr/>
          </p:nvSpPr>
          <p:spPr bwMode="auto">
            <a:xfrm>
              <a:off x="4949" y="361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 name="Rectangle 64"/>
            <p:cNvSpPr>
              <a:spLocks noChangeArrowheads="1"/>
            </p:cNvSpPr>
            <p:nvPr/>
          </p:nvSpPr>
          <p:spPr bwMode="auto">
            <a:xfrm>
              <a:off x="4618" y="3708"/>
              <a:ext cx="73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High Pov.</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9" name="Line 65"/>
            <p:cNvSpPr>
              <a:spLocks noChangeShapeType="1"/>
            </p:cNvSpPr>
            <p:nvPr/>
          </p:nvSpPr>
          <p:spPr bwMode="auto">
            <a:xfrm>
              <a:off x="6076" y="361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0" name="Rectangle 66"/>
            <p:cNvSpPr>
              <a:spLocks noChangeArrowheads="1"/>
            </p:cNvSpPr>
            <p:nvPr/>
          </p:nvSpPr>
          <p:spPr bwMode="auto">
            <a:xfrm>
              <a:off x="5766" y="3708"/>
              <a:ext cx="69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Low Pov.</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1" name="Rectangle 67"/>
            <p:cNvSpPr>
              <a:spLocks noChangeArrowheads="1"/>
            </p:cNvSpPr>
            <p:nvPr/>
          </p:nvSpPr>
          <p:spPr bwMode="auto">
            <a:xfrm>
              <a:off x="4024" y="3888"/>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2" name="Rectangle 68"/>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
        <p:nvSpPr>
          <p:cNvPr id="4" name="TextBox 92"/>
          <p:cNvSpPr txBox="1"/>
          <p:nvPr/>
        </p:nvSpPr>
        <p:spPr>
          <a:xfrm>
            <a:off x="0" y="124444"/>
            <a:ext cx="1219200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1E2D53"/>
                </a:solidFill>
                <a:effectLst/>
                <a:uLnTx/>
                <a:uFillTx/>
                <a:latin typeface="Arial"/>
                <a:ea typeface="+mn-ea"/>
                <a:cs typeface="Arial"/>
              </a:rPr>
              <a:t>Father Presence and Poverty Rates by Tract for Blacks vs. Whites</a:t>
            </a:r>
          </a:p>
        </p:txBody>
      </p:sp>
      <p:sp>
        <p:nvSpPr>
          <p:cNvPr id="2" name="Rectangle 1"/>
          <p:cNvSpPr/>
          <p:nvPr/>
        </p:nvSpPr>
        <p:spPr>
          <a:xfrm>
            <a:off x="609600" y="6519446"/>
            <a:ext cx="10972800"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Note: Low-Poverty: Poverty Rate &lt; 10%; High Father Presence: &gt;50% Father Presence Among Children of Own Race</a:t>
            </a:r>
          </a:p>
        </p:txBody>
      </p:sp>
    </p:spTree>
    <p:extLst>
      <p:ext uri="{BB962C8B-B14F-4D97-AF65-F5344CB8AC3E}">
        <p14:creationId xmlns:p14="http://schemas.microsoft.com/office/powerpoint/2010/main" val="3274284239"/>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noChangeAspect="1"/>
          </p:cNvGrpSpPr>
          <p:nvPr/>
        </p:nvGrpSpPr>
        <p:grpSpPr bwMode="auto">
          <a:xfrm>
            <a:off x="1374775" y="-6350"/>
            <a:ext cx="9442450" cy="6870700"/>
            <a:chOff x="866" y="-4"/>
            <a:chExt cx="5948" cy="4328"/>
          </a:xfrm>
        </p:grpSpPr>
        <p:sp>
          <p:nvSpPr>
            <p:cNvPr id="6"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Rectangle 5"/>
            <p:cNvSpPr>
              <a:spLocks noChangeArrowheads="1"/>
            </p:cNvSpPr>
            <p:nvPr/>
          </p:nvSpPr>
          <p:spPr bwMode="auto">
            <a:xfrm>
              <a:off x="866" y="-4"/>
              <a:ext cx="5948" cy="432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Rectangle 6"/>
            <p:cNvSpPr>
              <a:spLocks noChangeArrowheads="1"/>
            </p:cNvSpPr>
            <p:nvPr/>
          </p:nvSpPr>
          <p:spPr bwMode="auto">
            <a:xfrm>
              <a:off x="870" y="0"/>
              <a:ext cx="5936" cy="4316"/>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Rectangle 7"/>
            <p:cNvSpPr>
              <a:spLocks noChangeArrowheads="1"/>
            </p:cNvSpPr>
            <p:nvPr/>
          </p:nvSpPr>
          <p:spPr bwMode="auto">
            <a:xfrm>
              <a:off x="1435" y="421"/>
              <a:ext cx="5242" cy="319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 name="Rectangle 8"/>
            <p:cNvSpPr>
              <a:spLocks noChangeArrowheads="1"/>
            </p:cNvSpPr>
            <p:nvPr/>
          </p:nvSpPr>
          <p:spPr bwMode="auto">
            <a:xfrm>
              <a:off x="4524" y="3485"/>
              <a:ext cx="389" cy="36"/>
            </a:xfrm>
            <a:prstGeom prst="rect">
              <a:avLst/>
            </a:prstGeom>
            <a:solidFill>
              <a:srgbClr val="00206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Rectangle 9"/>
            <p:cNvSpPr>
              <a:spLocks noChangeArrowheads="1"/>
            </p:cNvSpPr>
            <p:nvPr/>
          </p:nvSpPr>
          <p:spPr bwMode="auto">
            <a:xfrm>
              <a:off x="4988" y="2207"/>
              <a:ext cx="389" cy="1314"/>
            </a:xfrm>
            <a:prstGeom prst="rect">
              <a:avLst/>
            </a:prstGeom>
            <a:solidFill>
              <a:srgbClr val="00206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 name="Rectangle 10"/>
            <p:cNvSpPr>
              <a:spLocks noChangeArrowheads="1"/>
            </p:cNvSpPr>
            <p:nvPr/>
          </p:nvSpPr>
          <p:spPr bwMode="auto">
            <a:xfrm>
              <a:off x="5651" y="3431"/>
              <a:ext cx="389" cy="90"/>
            </a:xfrm>
            <a:prstGeom prst="rect">
              <a:avLst/>
            </a:prstGeom>
            <a:solidFill>
              <a:srgbClr val="00206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 name="Rectangle 11"/>
            <p:cNvSpPr>
              <a:spLocks noChangeArrowheads="1"/>
            </p:cNvSpPr>
            <p:nvPr/>
          </p:nvSpPr>
          <p:spPr bwMode="auto">
            <a:xfrm>
              <a:off x="6115" y="1112"/>
              <a:ext cx="389" cy="2409"/>
            </a:xfrm>
            <a:prstGeom prst="rect">
              <a:avLst/>
            </a:prstGeom>
            <a:solidFill>
              <a:srgbClr val="002060"/>
            </a:solidFill>
            <a:ln w="11113">
              <a:solidFill>
                <a:srgbClr val="1A476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12"/>
            <p:cNvSpPr>
              <a:spLocks noChangeArrowheads="1"/>
            </p:cNvSpPr>
            <p:nvPr/>
          </p:nvSpPr>
          <p:spPr bwMode="auto">
            <a:xfrm>
              <a:off x="1802" y="968"/>
              <a:ext cx="389" cy="2553"/>
            </a:xfrm>
            <a:prstGeom prst="rect">
              <a:avLst/>
            </a:prstGeom>
            <a:solidFill>
              <a:srgbClr val="C00000"/>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13"/>
            <p:cNvSpPr>
              <a:spLocks noChangeArrowheads="1"/>
            </p:cNvSpPr>
            <p:nvPr/>
          </p:nvSpPr>
          <p:spPr bwMode="auto">
            <a:xfrm>
              <a:off x="2270" y="3143"/>
              <a:ext cx="389" cy="378"/>
            </a:xfrm>
            <a:prstGeom prst="rect">
              <a:avLst/>
            </a:prstGeom>
            <a:solidFill>
              <a:srgbClr val="C00000"/>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Rectangle 14"/>
            <p:cNvSpPr>
              <a:spLocks noChangeArrowheads="1"/>
            </p:cNvSpPr>
            <p:nvPr/>
          </p:nvSpPr>
          <p:spPr bwMode="auto">
            <a:xfrm>
              <a:off x="2929" y="2765"/>
              <a:ext cx="389" cy="756"/>
            </a:xfrm>
            <a:prstGeom prst="rect">
              <a:avLst/>
            </a:prstGeom>
            <a:solidFill>
              <a:srgbClr val="C00000"/>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Rectangle 15"/>
            <p:cNvSpPr>
              <a:spLocks noChangeArrowheads="1"/>
            </p:cNvSpPr>
            <p:nvPr/>
          </p:nvSpPr>
          <p:spPr bwMode="auto">
            <a:xfrm>
              <a:off x="3397" y="3359"/>
              <a:ext cx="389" cy="162"/>
            </a:xfrm>
            <a:prstGeom prst="rect">
              <a:avLst/>
            </a:prstGeom>
            <a:solidFill>
              <a:srgbClr val="C00000"/>
            </a:solidFill>
            <a:ln w="11113">
              <a:solidFill>
                <a:srgbClr val="90353B"/>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Rectangle 16"/>
            <p:cNvSpPr>
              <a:spLocks noChangeArrowheads="1"/>
            </p:cNvSpPr>
            <p:nvPr/>
          </p:nvSpPr>
          <p:spPr bwMode="auto">
            <a:xfrm>
              <a:off x="1885" y="3211"/>
              <a:ext cx="28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FFFFFF"/>
                  </a:solidFill>
                  <a:effectLst/>
                  <a:latin typeface="Arial" panose="020B0604020202020204" pitchFamily="34" charset="0"/>
                </a:rPr>
                <a:t>66.3</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 name="Rectangle 17"/>
            <p:cNvSpPr>
              <a:spLocks noChangeArrowheads="1"/>
            </p:cNvSpPr>
            <p:nvPr/>
          </p:nvSpPr>
          <p:spPr bwMode="auto">
            <a:xfrm>
              <a:off x="2382" y="3211"/>
              <a:ext cx="21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FFFFFF"/>
                  </a:solidFill>
                  <a:effectLst/>
                  <a:latin typeface="Arial" panose="020B0604020202020204" pitchFamily="34" charset="0"/>
                </a:rPr>
                <a:t>9.8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 name="Rectangle 18"/>
            <p:cNvSpPr>
              <a:spLocks noChangeArrowheads="1"/>
            </p:cNvSpPr>
            <p:nvPr/>
          </p:nvSpPr>
          <p:spPr bwMode="auto">
            <a:xfrm>
              <a:off x="3012" y="3211"/>
              <a:ext cx="28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FFFFFF"/>
                  </a:solidFill>
                  <a:effectLst/>
                  <a:latin typeface="Arial" panose="020B0604020202020204" pitchFamily="34" charset="0"/>
                </a:rPr>
                <a:t>19.7</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 name="Rectangle 19"/>
            <p:cNvSpPr>
              <a:spLocks noChangeArrowheads="1"/>
            </p:cNvSpPr>
            <p:nvPr/>
          </p:nvSpPr>
          <p:spPr bwMode="auto">
            <a:xfrm>
              <a:off x="5071" y="3211"/>
              <a:ext cx="28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FFFFFF"/>
                  </a:solidFill>
                  <a:effectLst/>
                  <a:latin typeface="Arial" panose="020B0604020202020204" pitchFamily="34" charset="0"/>
                </a:rPr>
                <a:t>34.1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 name="Rectangle 20"/>
            <p:cNvSpPr>
              <a:spLocks noChangeArrowheads="1"/>
            </p:cNvSpPr>
            <p:nvPr/>
          </p:nvSpPr>
          <p:spPr bwMode="auto">
            <a:xfrm>
              <a:off x="6194" y="3211"/>
              <a:ext cx="28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FFFFFF"/>
                  </a:solidFill>
                  <a:effectLst/>
                  <a:latin typeface="Arial" panose="020B0604020202020204" pitchFamily="34" charset="0"/>
                </a:rPr>
                <a:t>62.5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 name="Rectangle 21"/>
            <p:cNvSpPr>
              <a:spLocks noChangeArrowheads="1"/>
            </p:cNvSpPr>
            <p:nvPr/>
          </p:nvSpPr>
          <p:spPr bwMode="auto">
            <a:xfrm>
              <a:off x="3509" y="3211"/>
              <a:ext cx="21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4.2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 name="Rectangle 22"/>
            <p:cNvSpPr>
              <a:spLocks noChangeArrowheads="1"/>
            </p:cNvSpPr>
            <p:nvPr/>
          </p:nvSpPr>
          <p:spPr bwMode="auto">
            <a:xfrm>
              <a:off x="4636" y="3211"/>
              <a:ext cx="21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 name="Rectangle 23"/>
            <p:cNvSpPr>
              <a:spLocks noChangeArrowheads="1"/>
            </p:cNvSpPr>
            <p:nvPr/>
          </p:nvSpPr>
          <p:spPr bwMode="auto">
            <a:xfrm>
              <a:off x="5762" y="3211"/>
              <a:ext cx="21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2.4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6" name="Line 24"/>
            <p:cNvSpPr>
              <a:spLocks noChangeShapeType="1"/>
            </p:cNvSpPr>
            <p:nvPr/>
          </p:nvSpPr>
          <p:spPr bwMode="auto">
            <a:xfrm>
              <a:off x="1997" y="652"/>
              <a:ext cx="0" cy="259"/>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Line 25"/>
            <p:cNvSpPr>
              <a:spLocks noChangeShapeType="1"/>
            </p:cNvSpPr>
            <p:nvPr/>
          </p:nvSpPr>
          <p:spPr bwMode="auto">
            <a:xfrm>
              <a:off x="2465" y="652"/>
              <a:ext cx="0" cy="2433"/>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Line 26"/>
            <p:cNvSpPr>
              <a:spLocks noChangeShapeType="1"/>
            </p:cNvSpPr>
            <p:nvPr/>
          </p:nvSpPr>
          <p:spPr bwMode="auto">
            <a:xfrm>
              <a:off x="4718" y="652"/>
              <a:ext cx="0" cy="2566"/>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Line 27"/>
            <p:cNvSpPr>
              <a:spLocks noChangeShapeType="1"/>
            </p:cNvSpPr>
            <p:nvPr/>
          </p:nvSpPr>
          <p:spPr bwMode="auto">
            <a:xfrm>
              <a:off x="5183" y="652"/>
              <a:ext cx="0" cy="1497"/>
            </a:xfrm>
            <a:prstGeom prst="line">
              <a:avLst/>
            </a:prstGeom>
            <a:noFill/>
            <a:ln w="22225">
              <a:solidFill>
                <a:srgbClr val="80808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Rectangle 28"/>
            <p:cNvSpPr>
              <a:spLocks noChangeArrowheads="1"/>
            </p:cNvSpPr>
            <p:nvPr/>
          </p:nvSpPr>
          <p:spPr bwMode="auto">
            <a:xfrm>
              <a:off x="2609" y="3812"/>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Rectangle 29"/>
            <p:cNvSpPr>
              <a:spLocks noChangeArrowheads="1"/>
            </p:cNvSpPr>
            <p:nvPr/>
          </p:nvSpPr>
          <p:spPr bwMode="auto">
            <a:xfrm>
              <a:off x="5316" y="3812"/>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8" name="Rectangle 30"/>
            <p:cNvSpPr>
              <a:spLocks noChangeArrowheads="1"/>
            </p:cNvSpPr>
            <p:nvPr/>
          </p:nvSpPr>
          <p:spPr bwMode="auto">
            <a:xfrm>
              <a:off x="1892" y="392"/>
              <a:ext cx="26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Low</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9" name="Rectangle 31"/>
            <p:cNvSpPr>
              <a:spLocks noChangeArrowheads="1"/>
            </p:cNvSpPr>
            <p:nvPr/>
          </p:nvSpPr>
          <p:spPr bwMode="auto">
            <a:xfrm>
              <a:off x="1802" y="511"/>
              <a:ext cx="44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Fathers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0" name="Rectangle 32"/>
            <p:cNvSpPr>
              <a:spLocks noChangeArrowheads="1"/>
            </p:cNvSpPr>
            <p:nvPr/>
          </p:nvSpPr>
          <p:spPr bwMode="auto">
            <a:xfrm>
              <a:off x="2342" y="392"/>
              <a:ext cx="2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High</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1" name="Rectangle 33"/>
            <p:cNvSpPr>
              <a:spLocks noChangeArrowheads="1"/>
            </p:cNvSpPr>
            <p:nvPr/>
          </p:nvSpPr>
          <p:spPr bwMode="auto">
            <a:xfrm>
              <a:off x="2267" y="511"/>
              <a:ext cx="44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Fathers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2" name="Rectangle 34"/>
            <p:cNvSpPr>
              <a:spLocks noChangeArrowheads="1"/>
            </p:cNvSpPr>
            <p:nvPr/>
          </p:nvSpPr>
          <p:spPr bwMode="auto">
            <a:xfrm>
              <a:off x="4614" y="392"/>
              <a:ext cx="26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Low</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3" name="Rectangle 35"/>
            <p:cNvSpPr>
              <a:spLocks noChangeArrowheads="1"/>
            </p:cNvSpPr>
            <p:nvPr/>
          </p:nvSpPr>
          <p:spPr bwMode="auto">
            <a:xfrm>
              <a:off x="4520" y="511"/>
              <a:ext cx="44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Fathers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4" name="Rectangle 36"/>
            <p:cNvSpPr>
              <a:spLocks noChangeArrowheads="1"/>
            </p:cNvSpPr>
            <p:nvPr/>
          </p:nvSpPr>
          <p:spPr bwMode="auto">
            <a:xfrm>
              <a:off x="5064" y="392"/>
              <a:ext cx="295"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High</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5" name="Rectangle 37"/>
            <p:cNvSpPr>
              <a:spLocks noChangeArrowheads="1"/>
            </p:cNvSpPr>
            <p:nvPr/>
          </p:nvSpPr>
          <p:spPr bwMode="auto">
            <a:xfrm>
              <a:off x="4988" y="511"/>
              <a:ext cx="446"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Fathers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6" name="Line 38"/>
            <p:cNvSpPr>
              <a:spLocks noChangeShapeType="1"/>
            </p:cNvSpPr>
            <p:nvPr/>
          </p:nvSpPr>
          <p:spPr bwMode="auto">
            <a:xfrm flipV="1">
              <a:off x="1435" y="421"/>
              <a:ext cx="0" cy="319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 name="Line 39"/>
            <p:cNvSpPr>
              <a:spLocks noChangeShapeType="1"/>
            </p:cNvSpPr>
            <p:nvPr/>
          </p:nvSpPr>
          <p:spPr bwMode="auto">
            <a:xfrm flipH="1">
              <a:off x="1378" y="352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 name="Rectangle 40"/>
            <p:cNvSpPr>
              <a:spLocks noChangeArrowheads="1"/>
            </p:cNvSpPr>
            <p:nvPr/>
          </p:nvSpPr>
          <p:spPr bwMode="auto">
            <a:xfrm rot="16200000">
              <a:off x="1194" y="338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9" name="Line 41"/>
            <p:cNvSpPr>
              <a:spLocks noChangeShapeType="1"/>
            </p:cNvSpPr>
            <p:nvPr/>
          </p:nvSpPr>
          <p:spPr bwMode="auto">
            <a:xfrm flipH="1">
              <a:off x="1378" y="3136"/>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 name="Rectangle 42"/>
            <p:cNvSpPr>
              <a:spLocks noChangeArrowheads="1"/>
            </p:cNvSpPr>
            <p:nvPr/>
          </p:nvSpPr>
          <p:spPr bwMode="auto">
            <a:xfrm rot="16200000">
              <a:off x="1153" y="300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1" name="Line 43"/>
            <p:cNvSpPr>
              <a:spLocks noChangeShapeType="1"/>
            </p:cNvSpPr>
            <p:nvPr/>
          </p:nvSpPr>
          <p:spPr bwMode="auto">
            <a:xfrm flipH="1">
              <a:off x="1378" y="275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 name="Rectangle 44"/>
            <p:cNvSpPr>
              <a:spLocks noChangeArrowheads="1"/>
            </p:cNvSpPr>
            <p:nvPr/>
          </p:nvSpPr>
          <p:spPr bwMode="auto">
            <a:xfrm rot="16200000">
              <a:off x="1153" y="261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3" name="Line 45"/>
            <p:cNvSpPr>
              <a:spLocks noChangeShapeType="1"/>
            </p:cNvSpPr>
            <p:nvPr/>
          </p:nvSpPr>
          <p:spPr bwMode="auto">
            <a:xfrm flipH="1">
              <a:off x="1378" y="236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 name="Rectangle 46"/>
            <p:cNvSpPr>
              <a:spLocks noChangeArrowheads="1"/>
            </p:cNvSpPr>
            <p:nvPr/>
          </p:nvSpPr>
          <p:spPr bwMode="auto">
            <a:xfrm rot="16200000">
              <a:off x="1153" y="223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5" name="Line 47"/>
            <p:cNvSpPr>
              <a:spLocks noChangeShapeType="1"/>
            </p:cNvSpPr>
            <p:nvPr/>
          </p:nvSpPr>
          <p:spPr bwMode="auto">
            <a:xfrm flipH="1">
              <a:off x="1378" y="198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 name="Rectangle 48"/>
            <p:cNvSpPr>
              <a:spLocks noChangeArrowheads="1"/>
            </p:cNvSpPr>
            <p:nvPr/>
          </p:nvSpPr>
          <p:spPr bwMode="auto">
            <a:xfrm rot="16200000">
              <a:off x="1153" y="1845"/>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7" name="Line 49"/>
            <p:cNvSpPr>
              <a:spLocks noChangeShapeType="1"/>
            </p:cNvSpPr>
            <p:nvPr/>
          </p:nvSpPr>
          <p:spPr bwMode="auto">
            <a:xfrm flipH="1">
              <a:off x="1378" y="159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 name="Rectangle 50"/>
            <p:cNvSpPr>
              <a:spLocks noChangeArrowheads="1"/>
            </p:cNvSpPr>
            <p:nvPr/>
          </p:nvSpPr>
          <p:spPr bwMode="auto">
            <a:xfrm rot="16200000">
              <a:off x="1153" y="1459"/>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9" name="Line 51"/>
            <p:cNvSpPr>
              <a:spLocks noChangeShapeType="1"/>
            </p:cNvSpPr>
            <p:nvPr/>
          </p:nvSpPr>
          <p:spPr bwMode="auto">
            <a:xfrm flipH="1">
              <a:off x="1378" y="1210"/>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 name="Rectangle 52"/>
            <p:cNvSpPr>
              <a:spLocks noChangeArrowheads="1"/>
            </p:cNvSpPr>
            <p:nvPr/>
          </p:nvSpPr>
          <p:spPr bwMode="auto">
            <a:xfrm rot="16200000">
              <a:off x="1153" y="1073"/>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1" name="Line 53"/>
            <p:cNvSpPr>
              <a:spLocks noChangeShapeType="1"/>
            </p:cNvSpPr>
            <p:nvPr/>
          </p:nvSpPr>
          <p:spPr bwMode="auto">
            <a:xfrm flipH="1">
              <a:off x="1378" y="82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 name="Rectangle 54"/>
            <p:cNvSpPr>
              <a:spLocks noChangeArrowheads="1"/>
            </p:cNvSpPr>
            <p:nvPr/>
          </p:nvSpPr>
          <p:spPr bwMode="auto">
            <a:xfrm rot="16200000">
              <a:off x="1153" y="68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70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9" name="Line 55"/>
            <p:cNvSpPr>
              <a:spLocks noChangeShapeType="1"/>
            </p:cNvSpPr>
            <p:nvPr/>
          </p:nvSpPr>
          <p:spPr bwMode="auto">
            <a:xfrm flipH="1">
              <a:off x="1378" y="43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 name="Rectangle 56"/>
            <p:cNvSpPr>
              <a:spLocks noChangeArrowheads="1"/>
            </p:cNvSpPr>
            <p:nvPr/>
          </p:nvSpPr>
          <p:spPr bwMode="auto">
            <a:xfrm rot="16200000">
              <a:off x="1153" y="304"/>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1" name="Rectangle 57"/>
            <p:cNvSpPr>
              <a:spLocks noChangeArrowheads="1"/>
            </p:cNvSpPr>
            <p:nvPr/>
          </p:nvSpPr>
          <p:spPr bwMode="auto">
            <a:xfrm rot="16200000">
              <a:off x="-324" y="1874"/>
              <a:ext cx="276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Share of Children in Neighborhood Type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2" name="Line 58"/>
            <p:cNvSpPr>
              <a:spLocks noChangeShapeType="1"/>
            </p:cNvSpPr>
            <p:nvPr/>
          </p:nvSpPr>
          <p:spPr bwMode="auto">
            <a:xfrm>
              <a:off x="1435" y="361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 name="Line 59"/>
            <p:cNvSpPr>
              <a:spLocks noChangeShapeType="1"/>
            </p:cNvSpPr>
            <p:nvPr/>
          </p:nvSpPr>
          <p:spPr bwMode="auto">
            <a:xfrm>
              <a:off x="2152" y="361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 name="Rectangle 60"/>
            <p:cNvSpPr>
              <a:spLocks noChangeArrowheads="1"/>
            </p:cNvSpPr>
            <p:nvPr/>
          </p:nvSpPr>
          <p:spPr bwMode="auto">
            <a:xfrm>
              <a:off x="1820" y="3708"/>
              <a:ext cx="73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High Pov.</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5" name="Line 61"/>
            <p:cNvSpPr>
              <a:spLocks noChangeShapeType="1"/>
            </p:cNvSpPr>
            <p:nvPr/>
          </p:nvSpPr>
          <p:spPr bwMode="auto">
            <a:xfrm>
              <a:off x="3358" y="361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 name="Rectangle 62"/>
            <p:cNvSpPr>
              <a:spLocks noChangeArrowheads="1"/>
            </p:cNvSpPr>
            <p:nvPr/>
          </p:nvSpPr>
          <p:spPr bwMode="auto">
            <a:xfrm>
              <a:off x="3044" y="3708"/>
              <a:ext cx="69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Low Pov.</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7" name="Line 63"/>
            <p:cNvSpPr>
              <a:spLocks noChangeShapeType="1"/>
            </p:cNvSpPr>
            <p:nvPr/>
          </p:nvSpPr>
          <p:spPr bwMode="auto">
            <a:xfrm>
              <a:off x="4949" y="361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 name="Rectangle 64"/>
            <p:cNvSpPr>
              <a:spLocks noChangeArrowheads="1"/>
            </p:cNvSpPr>
            <p:nvPr/>
          </p:nvSpPr>
          <p:spPr bwMode="auto">
            <a:xfrm>
              <a:off x="4618" y="3708"/>
              <a:ext cx="73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High Pov.</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9" name="Line 65"/>
            <p:cNvSpPr>
              <a:spLocks noChangeShapeType="1"/>
            </p:cNvSpPr>
            <p:nvPr/>
          </p:nvSpPr>
          <p:spPr bwMode="auto">
            <a:xfrm>
              <a:off x="6076" y="361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0" name="Rectangle 66"/>
            <p:cNvSpPr>
              <a:spLocks noChangeArrowheads="1"/>
            </p:cNvSpPr>
            <p:nvPr/>
          </p:nvSpPr>
          <p:spPr bwMode="auto">
            <a:xfrm>
              <a:off x="5766" y="3708"/>
              <a:ext cx="69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Low Pov.</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1" name="Rectangle 67"/>
            <p:cNvSpPr>
              <a:spLocks noChangeArrowheads="1"/>
            </p:cNvSpPr>
            <p:nvPr/>
          </p:nvSpPr>
          <p:spPr bwMode="auto">
            <a:xfrm>
              <a:off x="4024" y="3888"/>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000000"/>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2" name="Rectangle 68"/>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
        <p:nvSpPr>
          <p:cNvPr id="4" name="TextBox 92"/>
          <p:cNvSpPr txBox="1"/>
          <p:nvPr/>
        </p:nvSpPr>
        <p:spPr>
          <a:xfrm>
            <a:off x="0" y="124444"/>
            <a:ext cx="1219200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1E2D53"/>
                </a:solidFill>
                <a:effectLst/>
                <a:uLnTx/>
                <a:uFillTx/>
                <a:latin typeface="Arial"/>
                <a:ea typeface="+mn-ea"/>
                <a:cs typeface="Arial"/>
              </a:rPr>
              <a:t>Father Presence and Poverty Rates by Tract for Blacks vs. Whites</a:t>
            </a:r>
          </a:p>
        </p:txBody>
      </p:sp>
      <p:sp>
        <p:nvSpPr>
          <p:cNvPr id="2" name="Rectangle 1"/>
          <p:cNvSpPr/>
          <p:nvPr/>
        </p:nvSpPr>
        <p:spPr>
          <a:xfrm>
            <a:off x="609600" y="6519446"/>
            <a:ext cx="10972800"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Note: Low-Poverty: Poverty Rate &lt; 10%; High Father Presence: &gt;50% Father Presence Among Children of Own Race</a:t>
            </a:r>
          </a:p>
        </p:txBody>
      </p:sp>
    </p:spTree>
    <p:extLst>
      <p:ext uri="{BB962C8B-B14F-4D97-AF65-F5344CB8AC3E}">
        <p14:creationId xmlns:p14="http://schemas.microsoft.com/office/powerpoint/2010/main" val="790821061"/>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a:xfrm>
            <a:off x="1358283" y="90714"/>
            <a:ext cx="9685538" cy="836386"/>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000" dirty="0">
                <a:solidFill>
                  <a:srgbClr val="002060"/>
                </a:solidFill>
                <a:latin typeface="Arial" panose="020B0604020202020204" pitchFamily="34" charset="0"/>
                <a:cs typeface="Arial" panose="020B0604020202020204" pitchFamily="34" charset="0"/>
              </a:rPr>
              <a:t>Examples of High Upward Mobility Neighborhoods for Low-Income Black Men</a:t>
            </a:r>
          </a:p>
        </p:txBody>
      </p:sp>
      <p:graphicFrame>
        <p:nvGraphicFramePr>
          <p:cNvPr id="4" name="Table 3"/>
          <p:cNvGraphicFramePr>
            <a:graphicFrameLocks noGrp="1"/>
          </p:cNvGraphicFramePr>
          <p:nvPr>
            <p:extLst>
              <p:ext uri="{D42A27DB-BD31-4B8C-83A1-F6EECF244321}">
                <p14:modId xmlns:p14="http://schemas.microsoft.com/office/powerpoint/2010/main" val="2766444345"/>
              </p:ext>
            </p:extLst>
          </p:nvPr>
        </p:nvGraphicFramePr>
        <p:xfrm>
          <a:off x="1608344" y="907135"/>
          <a:ext cx="9243684" cy="3756305"/>
        </p:xfrm>
        <a:graphic>
          <a:graphicData uri="http://schemas.openxmlformats.org/drawingml/2006/table">
            <a:tbl>
              <a:tblPr firstRow="1" bandRow="1">
                <a:tableStyleId>{5940675A-B579-460E-94D1-54222C63F5DA}</a:tableStyleId>
              </a:tblPr>
              <a:tblGrid>
                <a:gridCol w="5029946">
                  <a:extLst>
                    <a:ext uri="{9D8B030D-6E8A-4147-A177-3AD203B41FA5}">
                      <a16:colId xmlns:a16="http://schemas.microsoft.com/office/drawing/2014/main" val="87594804"/>
                    </a:ext>
                  </a:extLst>
                </a:gridCol>
                <a:gridCol w="4213738">
                  <a:extLst>
                    <a:ext uri="{9D8B030D-6E8A-4147-A177-3AD203B41FA5}">
                      <a16:colId xmlns:a16="http://schemas.microsoft.com/office/drawing/2014/main" val="1476783864"/>
                    </a:ext>
                  </a:extLst>
                </a:gridCol>
              </a:tblGrid>
              <a:tr h="378803">
                <a:tc gridSpan="2">
                  <a:txBody>
                    <a:bodyPr/>
                    <a:lstStyle/>
                    <a:p>
                      <a:pPr algn="ctr"/>
                      <a:r>
                        <a:rPr lang="en-US" sz="1800" b="0" dirty="0">
                          <a:solidFill>
                            <a:srgbClr val="002060"/>
                          </a:solidFill>
                          <a:latin typeface="Arial" panose="020B0604020202020204" pitchFamily="34" charset="0"/>
                          <a:cs typeface="Arial" panose="020B0604020202020204" pitchFamily="34" charset="0"/>
                        </a:rPr>
                        <a:t>New York City, NY</a:t>
                      </a:r>
                    </a:p>
                  </a:txBody>
                  <a:tcPr>
                    <a:lnB w="12700" cap="flat" cmpd="sng" algn="ctr">
                      <a:solidFill>
                        <a:schemeClr val="tx1"/>
                      </a:solidFill>
                      <a:prstDash val="solid"/>
                      <a:round/>
                      <a:headEnd type="none" w="med" len="med"/>
                      <a:tailEnd type="none" w="med" len="med"/>
                    </a:lnB>
                  </a:tcPr>
                </a:tc>
                <a:tc hMerge="1">
                  <a:txBody>
                    <a:bodyPr/>
                    <a:lstStyle/>
                    <a:p>
                      <a:endParaRPr lang="en-US"/>
                    </a:p>
                  </a:txBody>
                  <a:tcPr/>
                </a:tc>
                <a:extLst>
                  <a:ext uri="{0D108BD9-81ED-4DB2-BD59-A6C34878D82A}">
                    <a16:rowId xmlns:a16="http://schemas.microsoft.com/office/drawing/2014/main" val="3322783656"/>
                  </a:ext>
                </a:extLst>
              </a:tr>
              <a:tr h="0">
                <a:tc>
                  <a:txBody>
                    <a:bodyPr/>
                    <a:lstStyle/>
                    <a:p>
                      <a:pPr algn="l"/>
                      <a:endParaRPr lang="en-US" sz="900" dirty="0">
                        <a:latin typeface="Arial" panose="020B0604020202020204" pitchFamily="34" charset="0"/>
                        <a:cs typeface="Arial" panose="020B0604020202020204" pitchFamily="34" charset="0"/>
                      </a:endParaRPr>
                    </a:p>
                  </a:txBody>
                  <a:tcPr>
                    <a:lnL w="12700" cap="flat" cmpd="sng" algn="ctr">
                      <a:solidFill>
                        <a:schemeClr val="tx1"/>
                      </a:solid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en-US" sz="900" dirty="0">
                        <a:latin typeface="Arial" panose="020B0604020202020204" pitchFamily="34" charset="0"/>
                        <a:cs typeface="Arial" panose="020B0604020202020204" pitchFamily="34" charset="0"/>
                      </a:endParaRPr>
                    </a:p>
                  </a:txBody>
                  <a:tcPr>
                    <a:lnL w="12700" cmpd="sng">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809183854"/>
                  </a:ext>
                </a:extLst>
              </a:tr>
              <a:tr h="378803">
                <a:tc>
                  <a:txBody>
                    <a:bodyPr/>
                    <a:lstStyle/>
                    <a:p>
                      <a:pPr algn="l"/>
                      <a:r>
                        <a:rPr lang="en-US" sz="1800" dirty="0">
                          <a:latin typeface="Arial" panose="020B0604020202020204" pitchFamily="34" charset="0"/>
                          <a:cs typeface="Arial" panose="020B0604020202020204" pitchFamily="34" charset="0"/>
                        </a:rPr>
                        <a:t>Eastchester</a:t>
                      </a:r>
                      <a:r>
                        <a:rPr lang="en-US" sz="1800" baseline="0" dirty="0">
                          <a:latin typeface="Arial" panose="020B0604020202020204" pitchFamily="34" charset="0"/>
                          <a:cs typeface="Arial" panose="020B0604020202020204" pitchFamily="34" charset="0"/>
                        </a:rPr>
                        <a:t> / Wakefield</a:t>
                      </a:r>
                      <a:endParaRPr lang="en-US" sz="1800" dirty="0">
                        <a:latin typeface="Arial" panose="020B0604020202020204" pitchFamily="34" charset="0"/>
                        <a:cs typeface="Arial" panose="020B0604020202020204" pitchFamily="34" charset="0"/>
                      </a:endParaRPr>
                    </a:p>
                  </a:txBody>
                  <a:tcPr>
                    <a:lnL w="12700" cap="flat" cmpd="sng" algn="ctr">
                      <a:solidFill>
                        <a:schemeClr val="tx1"/>
                      </a:solid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algn="l"/>
                      <a:r>
                        <a:rPr lang="en-US" sz="1800" dirty="0">
                          <a:latin typeface="Arial" panose="020B0604020202020204" pitchFamily="34" charset="0"/>
                          <a:cs typeface="Arial" panose="020B0604020202020204" pitchFamily="34" charset="0"/>
                        </a:rPr>
                        <a:t>Bronx, NYC</a:t>
                      </a:r>
                    </a:p>
                  </a:txBody>
                  <a:tcPr>
                    <a:lnL w="12700" cmpd="sng">
                      <a:noFill/>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84451183"/>
                  </a:ext>
                </a:extLst>
              </a:tr>
              <a:tr h="378803">
                <a:tc>
                  <a:txBody>
                    <a:bodyPr/>
                    <a:lstStyle/>
                    <a:p>
                      <a:pPr algn="l"/>
                      <a:r>
                        <a:rPr lang="en-US" sz="1800" dirty="0">
                          <a:latin typeface="Arial" panose="020B0604020202020204" pitchFamily="34" charset="0"/>
                          <a:cs typeface="Arial" panose="020B0604020202020204" pitchFamily="34" charset="0"/>
                        </a:rPr>
                        <a:t>Queens</a:t>
                      </a:r>
                      <a:r>
                        <a:rPr lang="en-US" sz="1800" baseline="0" dirty="0">
                          <a:latin typeface="Arial" panose="020B0604020202020204" pitchFamily="34" charset="0"/>
                          <a:cs typeface="Arial" panose="020B0604020202020204" pitchFamily="34" charset="0"/>
                        </a:rPr>
                        <a:t> Village / Laurelton</a:t>
                      </a:r>
                      <a:endParaRPr lang="en-US" sz="1800" dirty="0">
                        <a:latin typeface="Arial" panose="020B0604020202020204" pitchFamily="34" charset="0"/>
                        <a:cs typeface="Arial" panose="020B0604020202020204" pitchFamily="34" charset="0"/>
                      </a:endParaRPr>
                    </a:p>
                  </a:txBody>
                  <a:tcPr>
                    <a:lnL w="12700" cap="flat" cmpd="sng" algn="ctr">
                      <a:solidFill>
                        <a:schemeClr val="tx1"/>
                      </a:solid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800" dirty="0">
                          <a:latin typeface="Arial" panose="020B0604020202020204" pitchFamily="34" charset="0"/>
                          <a:cs typeface="Arial" panose="020B0604020202020204" pitchFamily="34" charset="0"/>
                        </a:rPr>
                        <a:t>Queens, NYC</a:t>
                      </a:r>
                    </a:p>
                  </a:txBody>
                  <a:tcPr>
                    <a:lnL w="12700" cmpd="sng">
                      <a:noFill/>
                    </a:lnL>
                    <a:lnR w="12700" cap="flat" cmpd="sng" algn="ctr">
                      <a:solidFill>
                        <a:schemeClr val="tx1"/>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328307295"/>
                  </a:ext>
                </a:extLst>
              </a:tr>
              <a:tr h="164414">
                <a:tc>
                  <a:txBody>
                    <a:bodyPr/>
                    <a:lstStyle/>
                    <a:p>
                      <a:pPr algn="l"/>
                      <a:endParaRPr lang="en-US" sz="900" dirty="0">
                        <a:latin typeface="Arial" panose="020B0604020202020204" pitchFamily="34" charset="0"/>
                        <a:cs typeface="Arial" panose="020B0604020202020204" pitchFamily="34" charset="0"/>
                      </a:endParaRPr>
                    </a:p>
                  </a:txBody>
                  <a:tcPr>
                    <a:lnL w="12700" cap="flat" cmpd="sng" algn="ctr">
                      <a:solidFill>
                        <a:schemeClr val="tx1"/>
                      </a:solid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en-US" sz="900" dirty="0">
                        <a:latin typeface="Arial" panose="020B0604020202020204" pitchFamily="34" charset="0"/>
                        <a:cs typeface="Arial" panose="020B0604020202020204" pitchFamily="34" charset="0"/>
                      </a:endParaRPr>
                    </a:p>
                  </a:txBody>
                  <a:tcPr>
                    <a:lnL w="12700" cmpd="sng">
                      <a:noFill/>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807833825"/>
                  </a:ext>
                </a:extLst>
              </a:tr>
              <a:tr h="425336">
                <a:tc gridSpan="2">
                  <a:txBody>
                    <a:bodyPr/>
                    <a:lstStyle/>
                    <a:p>
                      <a:pPr algn="ctr"/>
                      <a:r>
                        <a:rPr lang="en-US" sz="1800" b="0" dirty="0">
                          <a:solidFill>
                            <a:srgbClr val="002060"/>
                          </a:solidFill>
                          <a:latin typeface="Arial" panose="020B0604020202020204" pitchFamily="34" charset="0"/>
                          <a:cs typeface="Arial" panose="020B0604020202020204" pitchFamily="34" charset="0"/>
                        </a:rPr>
                        <a:t>Washington,</a:t>
                      </a:r>
                      <a:r>
                        <a:rPr lang="en-US" sz="1800" b="0" baseline="0" dirty="0">
                          <a:solidFill>
                            <a:srgbClr val="002060"/>
                          </a:solidFill>
                          <a:latin typeface="Arial" panose="020B0604020202020204" pitchFamily="34" charset="0"/>
                          <a:cs typeface="Arial" panose="020B0604020202020204" pitchFamily="34" charset="0"/>
                        </a:rPr>
                        <a:t> DC</a:t>
                      </a:r>
                      <a:endParaRPr lang="en-US" sz="1800" b="0" dirty="0">
                        <a:solidFill>
                          <a:srgbClr val="002060"/>
                        </a:solidFill>
                        <a:latin typeface="Arial" panose="020B0604020202020204" pitchFamily="34" charset="0"/>
                        <a:cs typeface="Arial" panose="020B0604020202020204" pitchFamily="34" charset="0"/>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US"/>
                    </a:p>
                  </a:txBody>
                  <a:tcPr/>
                </a:tc>
                <a:extLst>
                  <a:ext uri="{0D108BD9-81ED-4DB2-BD59-A6C34878D82A}">
                    <a16:rowId xmlns:a16="http://schemas.microsoft.com/office/drawing/2014/main" val="1589482186"/>
                  </a:ext>
                </a:extLst>
              </a:tr>
              <a:tr h="168846">
                <a:tc>
                  <a:txBody>
                    <a:bodyPr/>
                    <a:lstStyle/>
                    <a:p>
                      <a:pPr algn="l"/>
                      <a:endParaRPr lang="en-US" sz="900" dirty="0">
                        <a:latin typeface="Arial" panose="020B0604020202020204" pitchFamily="34" charset="0"/>
                        <a:cs typeface="Arial" panose="020B0604020202020204" pitchFamily="34" charset="0"/>
                      </a:endParaRPr>
                    </a:p>
                  </a:txBody>
                  <a:tcPr>
                    <a:lnL w="12700" cap="flat" cmpd="sng" algn="ctr">
                      <a:solidFill>
                        <a:schemeClr val="tx1"/>
                      </a:solid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900" dirty="0">
                        <a:latin typeface="Arial" panose="020B0604020202020204" pitchFamily="34" charset="0"/>
                        <a:cs typeface="Arial" panose="020B0604020202020204" pitchFamily="34" charset="0"/>
                      </a:endParaRPr>
                    </a:p>
                  </a:txBody>
                  <a:tcPr>
                    <a:lnL w="12700" cmpd="sng">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39801798"/>
                  </a:ext>
                </a:extLst>
              </a:tr>
              <a:tr h="425336">
                <a:tc>
                  <a:txBody>
                    <a:bodyPr/>
                    <a:lstStyle/>
                    <a:p>
                      <a:pPr algn="l"/>
                      <a:r>
                        <a:rPr lang="en-US" sz="1800" dirty="0">
                          <a:latin typeface="Arial" panose="020B0604020202020204" pitchFamily="34" charset="0"/>
                          <a:cs typeface="Arial" panose="020B0604020202020204" pitchFamily="34" charset="0"/>
                        </a:rPr>
                        <a:t>Downtown Silver Spring / Woodside</a:t>
                      </a:r>
                      <a:r>
                        <a:rPr lang="en-US" sz="1800" baseline="0" dirty="0">
                          <a:latin typeface="Arial" panose="020B0604020202020204" pitchFamily="34" charset="0"/>
                          <a:cs typeface="Arial" panose="020B0604020202020204" pitchFamily="34" charset="0"/>
                        </a:rPr>
                        <a:t> Park /</a:t>
                      </a:r>
                    </a:p>
                    <a:p>
                      <a:pPr algn="l"/>
                      <a:r>
                        <a:rPr lang="en-US" sz="1800" baseline="0" dirty="0">
                          <a:latin typeface="Arial" panose="020B0604020202020204" pitchFamily="34" charset="0"/>
                          <a:cs typeface="Arial" panose="020B0604020202020204" pitchFamily="34" charset="0"/>
                        </a:rPr>
                        <a:t>Woodside Forest</a:t>
                      </a:r>
                      <a:endParaRPr lang="en-US" sz="1800" dirty="0">
                        <a:latin typeface="Arial" panose="020B0604020202020204" pitchFamily="34" charset="0"/>
                        <a:cs typeface="Arial" panose="020B0604020202020204" pitchFamily="34" charset="0"/>
                      </a:endParaRPr>
                    </a:p>
                  </a:txBody>
                  <a:tcPr>
                    <a:lnL w="12700" cap="flat" cmpd="sng" algn="ctr">
                      <a:solidFill>
                        <a:schemeClr val="tx1"/>
                      </a:solid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latin typeface="Arial" panose="020B0604020202020204" pitchFamily="34" charset="0"/>
                          <a:cs typeface="Arial" panose="020B0604020202020204" pitchFamily="34" charset="0"/>
                        </a:rPr>
                        <a:t>Silver Spring (MD) </a:t>
                      </a:r>
                      <a:r>
                        <a:rPr lang="en-US" sz="1800" baseline="0" dirty="0">
                          <a:latin typeface="Arial" panose="020B0604020202020204" pitchFamily="34" charset="0"/>
                          <a:cs typeface="Arial" panose="020B0604020202020204" pitchFamily="34"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baseline="0" dirty="0">
                          <a:latin typeface="Arial" panose="020B0604020202020204" pitchFamily="34" charset="0"/>
                          <a:cs typeface="Arial" panose="020B0604020202020204" pitchFamily="34" charset="0"/>
                        </a:rPr>
                        <a:t>Washington DC CZ</a:t>
                      </a:r>
                      <a:endParaRPr lang="en-US" sz="1800" dirty="0">
                        <a:latin typeface="Arial" panose="020B0604020202020204" pitchFamily="34" charset="0"/>
                        <a:cs typeface="Arial" panose="020B0604020202020204" pitchFamily="34" charset="0"/>
                      </a:endParaRPr>
                    </a:p>
                  </a:txBody>
                  <a:tcPr>
                    <a:lnL w="12700" cmpd="sng">
                      <a:noFill/>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10888641"/>
                  </a:ext>
                </a:extLst>
              </a:tr>
              <a:tr h="425336">
                <a:tc>
                  <a:txBody>
                    <a:bodyPr/>
                    <a:lstStyle/>
                    <a:p>
                      <a:pPr algn="l"/>
                      <a:r>
                        <a:rPr lang="en-US" sz="1800" dirty="0">
                          <a:latin typeface="Arial" panose="020B0604020202020204" pitchFamily="34" charset="0"/>
                          <a:cs typeface="Arial" panose="020B0604020202020204" pitchFamily="34" charset="0"/>
                        </a:rPr>
                        <a:t>New Carrolton / College Park /</a:t>
                      </a:r>
                    </a:p>
                    <a:p>
                      <a:pPr algn="l"/>
                      <a:r>
                        <a:rPr lang="en-US" sz="1800" dirty="0">
                          <a:latin typeface="Arial" panose="020B0604020202020204" pitchFamily="34" charset="0"/>
                          <a:cs typeface="Arial" panose="020B0604020202020204" pitchFamily="34" charset="0"/>
                        </a:rPr>
                        <a:t>Greenbelt</a:t>
                      </a:r>
                    </a:p>
                  </a:txBody>
                  <a:tcPr>
                    <a:lnL w="12700" cap="flat" cmpd="sng" algn="ctr">
                      <a:solidFill>
                        <a:schemeClr val="tx1"/>
                      </a:solid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a:r>
                        <a:rPr lang="en-US" sz="1800" dirty="0">
                          <a:latin typeface="Arial" panose="020B0604020202020204" pitchFamily="34" charset="0"/>
                          <a:cs typeface="Arial" panose="020B0604020202020204" pitchFamily="34" charset="0"/>
                        </a:rPr>
                        <a:t>Prince Georges’ County</a:t>
                      </a:r>
                      <a:r>
                        <a:rPr lang="en-US" sz="1800" baseline="0" dirty="0">
                          <a:latin typeface="Arial" panose="020B0604020202020204" pitchFamily="34" charset="0"/>
                          <a:cs typeface="Arial" panose="020B0604020202020204" pitchFamily="34" charset="0"/>
                        </a:rPr>
                        <a:t> (MD)  - Washington DC CZ</a:t>
                      </a:r>
                      <a:endParaRPr lang="en-US" sz="1800" dirty="0">
                        <a:latin typeface="Arial" panose="020B0604020202020204" pitchFamily="34" charset="0"/>
                        <a:cs typeface="Arial" panose="020B0604020202020204" pitchFamily="34" charset="0"/>
                      </a:endParaRPr>
                    </a:p>
                  </a:txBody>
                  <a:tcPr>
                    <a:lnL w="12700" cmpd="sng">
                      <a:noFill/>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372882447"/>
                  </a:ext>
                </a:extLst>
              </a:tr>
              <a:tr h="196278">
                <a:tc>
                  <a:txBody>
                    <a:bodyPr/>
                    <a:lstStyle/>
                    <a:p>
                      <a:pPr algn="l"/>
                      <a:endParaRPr lang="en-US" sz="900" dirty="0">
                        <a:latin typeface="Arial" panose="020B0604020202020204" pitchFamily="34" charset="0"/>
                        <a:cs typeface="Arial" panose="020B0604020202020204" pitchFamily="34" charset="0"/>
                      </a:endParaRPr>
                    </a:p>
                  </a:txBody>
                  <a:tcPr>
                    <a:lnL w="12700" cap="flat" cmpd="sng" algn="ctr">
                      <a:solidFill>
                        <a:schemeClr val="tx1"/>
                      </a:solid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en-US" sz="900" dirty="0">
                        <a:latin typeface="Arial" panose="020B0604020202020204" pitchFamily="34" charset="0"/>
                        <a:cs typeface="Arial" panose="020B0604020202020204" pitchFamily="34" charset="0"/>
                      </a:endParaRPr>
                    </a:p>
                  </a:txBody>
                  <a:tcPr>
                    <a:lnL w="12700" cmpd="sng">
                      <a:noFill/>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14952167"/>
                  </a:ext>
                </a:extLst>
              </a:tr>
            </a:tbl>
          </a:graphicData>
        </a:graphic>
      </p:graphicFrame>
    </p:spTree>
    <p:extLst>
      <p:ext uri="{BB962C8B-B14F-4D97-AF65-F5344CB8AC3E}">
        <p14:creationId xmlns:p14="http://schemas.microsoft.com/office/powerpoint/2010/main" val="7316397"/>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325903" y="1110515"/>
            <a:ext cx="10207732" cy="5485609"/>
          </a:xfrm>
        </p:spPr>
        <p:txBody>
          <a:bodyPr>
            <a:normAutofit/>
          </a:bodyPr>
          <a:lstStyle/>
          <a:p>
            <a:pPr marL="456627" indent="-456627">
              <a:buFont typeface="+mj-lt"/>
              <a:buAutoNum type="arabicPeriod"/>
            </a:pPr>
            <a:r>
              <a:rPr lang="en-US" sz="2300" dirty="0">
                <a:latin typeface="Arial" panose="020B0604020202020204" pitchFamily="34" charset="0"/>
                <a:cs typeface="Arial" panose="020B0604020202020204" pitchFamily="34" charset="0"/>
              </a:rPr>
              <a:t>Mobility into and out of poverty is a central determinant of racial disparities</a:t>
            </a:r>
          </a:p>
          <a:p>
            <a:pPr marL="456627" indent="-456627">
              <a:buFont typeface="+mj-lt"/>
              <a:buAutoNum type="arabicPeriod"/>
            </a:pPr>
            <a:endParaRPr lang="en-US" sz="2300" dirty="0">
              <a:latin typeface="Arial" panose="020B0604020202020204" pitchFamily="34" charset="0"/>
              <a:cs typeface="Arial" panose="020B0604020202020204" pitchFamily="34" charset="0"/>
            </a:endParaRPr>
          </a:p>
          <a:p>
            <a:pPr marL="856227" lvl="1" indent="-456627"/>
            <a:r>
              <a:rPr lang="en-US" sz="2000" dirty="0">
                <a:latin typeface="Arial" panose="020B0604020202020204" pitchFamily="34" charset="0"/>
                <a:cs typeface="Arial" panose="020B0604020202020204" pitchFamily="34" charset="0"/>
              </a:rPr>
              <a:t>Hispanics have relatively high rates of upward mobility </a:t>
            </a:r>
            <a:r>
              <a:rPr lang="en-US" sz="2000" dirty="0">
                <a:latin typeface="Arial" panose="020B0604020202020204" pitchFamily="34" charset="0"/>
                <a:cs typeface="Arial" panose="020B0604020202020204" pitchFamily="34" charset="0"/>
                <a:sym typeface="Wingdings" panose="05000000000000000000" pitchFamily="2" charset="2"/>
              </a:rPr>
              <a:t> increasing income across generations</a:t>
            </a:r>
            <a:endParaRPr lang="en-US" sz="2000" dirty="0">
              <a:latin typeface="Arial" panose="020B0604020202020204" pitchFamily="34" charset="0"/>
              <a:cs typeface="Arial" panose="020B0604020202020204" pitchFamily="34" charset="0"/>
            </a:endParaRPr>
          </a:p>
          <a:p>
            <a:pPr marL="856227" lvl="1" indent="-456627"/>
            <a:endParaRPr lang="en-US" sz="2000" dirty="0">
              <a:latin typeface="Arial" panose="020B0604020202020204" pitchFamily="34" charset="0"/>
              <a:cs typeface="Arial" panose="020B0604020202020204" pitchFamily="34" charset="0"/>
            </a:endParaRPr>
          </a:p>
          <a:p>
            <a:pPr marL="856227" lvl="1" indent="-456627"/>
            <a:r>
              <a:rPr lang="en-US" sz="2000" dirty="0">
                <a:latin typeface="Arial" panose="020B0604020202020204" pitchFamily="34" charset="0"/>
                <a:cs typeface="Arial" panose="020B0604020202020204" pitchFamily="34" charset="0"/>
              </a:rPr>
              <a:t>Blacks have much lower rates of upward mobility </a:t>
            </a:r>
            <a:r>
              <a:rPr lang="en-US" sz="2000" dirty="0">
                <a:latin typeface="Arial" panose="020B0604020202020204" pitchFamily="34" charset="0"/>
                <a:cs typeface="Arial" panose="020B0604020202020204" pitchFamily="34" charset="0"/>
                <a:sym typeface="Wingdings" panose="05000000000000000000" pitchFamily="2" charset="2"/>
              </a:rPr>
              <a:t> persistent gaps across generations</a:t>
            </a:r>
            <a:endParaRPr lang="en-US" sz="2000" dirty="0">
              <a:latin typeface="Arial" panose="020B0604020202020204" pitchFamily="34" charset="0"/>
              <a:cs typeface="Arial" panose="020B0604020202020204" pitchFamily="34" charset="0"/>
            </a:endParaRPr>
          </a:p>
          <a:p>
            <a:pPr marL="856227" lvl="1" indent="-456627"/>
            <a:endParaRPr lang="en-US" sz="2000" dirty="0">
              <a:latin typeface="Arial" panose="020B0604020202020204" pitchFamily="34" charset="0"/>
              <a:cs typeface="Arial" panose="020B0604020202020204" pitchFamily="34" charset="0"/>
            </a:endParaRPr>
          </a:p>
        </p:txBody>
      </p:sp>
      <p:sp>
        <p:nvSpPr>
          <p:cNvPr id="9" name="Title 1"/>
          <p:cNvSpPr txBox="1">
            <a:spLocks/>
          </p:cNvSpPr>
          <p:nvPr/>
        </p:nvSpPr>
        <p:spPr>
          <a:xfrm>
            <a:off x="1524000" y="31724"/>
            <a:ext cx="9144000" cy="843349"/>
          </a:xfrm>
          <a:prstGeom prst="rect">
            <a:avLst/>
          </a:prstGeom>
        </p:spPr>
        <p:txBody>
          <a:bodyPr vert="horz" lIns="91344" tIns="45718" rIns="91344" bIns="45718"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Conclusions</a:t>
            </a:r>
          </a:p>
        </p:txBody>
      </p:sp>
    </p:spTree>
    <p:extLst>
      <p:ext uri="{BB962C8B-B14F-4D97-AF65-F5344CB8AC3E}">
        <p14:creationId xmlns:p14="http://schemas.microsoft.com/office/powerpoint/2010/main" val="2280591502"/>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325903" y="1110515"/>
            <a:ext cx="10451572" cy="5485609"/>
          </a:xfrm>
        </p:spPr>
        <p:txBody>
          <a:bodyPr>
            <a:normAutofit/>
          </a:bodyPr>
          <a:lstStyle/>
          <a:p>
            <a:pPr marL="456627" indent="-456627">
              <a:buFont typeface="+mj-lt"/>
              <a:buAutoNum type="arabicPeriod"/>
            </a:pPr>
            <a:r>
              <a:rPr lang="en-US" sz="2300" dirty="0">
                <a:latin typeface="Arial" panose="020B0604020202020204" pitchFamily="34" charset="0"/>
                <a:cs typeface="Arial" panose="020B0604020202020204" pitchFamily="34" charset="0"/>
              </a:rPr>
              <a:t>Mobility into and out of poverty is a central determinant of racial disparities</a:t>
            </a:r>
          </a:p>
          <a:p>
            <a:pPr marL="456627" indent="-456627">
              <a:buFont typeface="+mj-lt"/>
              <a:buAutoNum type="arabicPeriod"/>
            </a:pPr>
            <a:endParaRPr lang="en-US" sz="2300" dirty="0">
              <a:latin typeface="Arial" panose="020B0604020202020204" pitchFamily="34" charset="0"/>
              <a:cs typeface="Arial" panose="020B0604020202020204" pitchFamily="34" charset="0"/>
            </a:endParaRPr>
          </a:p>
          <a:p>
            <a:pPr marL="456627" indent="-456627">
              <a:buFont typeface="+mj-lt"/>
              <a:buAutoNum type="arabicPeriod"/>
            </a:pPr>
            <a:endParaRPr lang="en-US" sz="2300" dirty="0">
              <a:latin typeface="Arial" panose="020B0604020202020204" pitchFamily="34" charset="0"/>
              <a:cs typeface="Arial" panose="020B0604020202020204" pitchFamily="34" charset="0"/>
            </a:endParaRPr>
          </a:p>
          <a:p>
            <a:pPr marL="456627" indent="-456627">
              <a:buFont typeface="+mj-lt"/>
              <a:buAutoNum type="arabicPeriod"/>
            </a:pPr>
            <a:r>
              <a:rPr lang="en-US" sz="2300" dirty="0">
                <a:latin typeface="Arial" panose="020B0604020202020204" pitchFamily="34" charset="0"/>
                <a:cs typeface="Arial" panose="020B0604020202020204" pitchFamily="34" charset="0"/>
              </a:rPr>
              <a:t>Commonly proposed policies </a:t>
            </a:r>
            <a:r>
              <a:rPr lang="en-US" sz="2300" dirty="0" smtClean="0">
                <a:latin typeface="Arial" panose="020B0604020202020204" pitchFamily="34" charset="0"/>
                <a:cs typeface="Arial" panose="020B0604020202020204" pitchFamily="34" charset="0"/>
              </a:rPr>
              <a:t>likely to be </a:t>
            </a:r>
            <a:r>
              <a:rPr lang="en-US" sz="2300" dirty="0">
                <a:latin typeface="Arial" panose="020B0604020202020204" pitchFamily="34" charset="0"/>
                <a:cs typeface="Arial" panose="020B0604020202020204" pitchFamily="34" charset="0"/>
              </a:rPr>
              <a:t>insufficient to close black-white gap by themselves</a:t>
            </a:r>
          </a:p>
          <a:p>
            <a:pPr marL="456627" indent="-456627">
              <a:buFont typeface="+mj-lt"/>
              <a:buAutoNum type="arabicPeriod"/>
            </a:pPr>
            <a:endParaRPr lang="en-US" sz="2300" dirty="0">
              <a:latin typeface="Arial" panose="020B0604020202020204" pitchFamily="34" charset="0"/>
              <a:cs typeface="Arial" panose="020B0604020202020204" pitchFamily="34" charset="0"/>
            </a:endParaRPr>
          </a:p>
          <a:p>
            <a:pPr lvl="1"/>
            <a:r>
              <a:rPr lang="en-US" sz="2000" dirty="0">
                <a:latin typeface="Arial" panose="020B0604020202020204" pitchFamily="34" charset="0"/>
                <a:cs typeface="Arial" panose="020B0604020202020204" pitchFamily="34" charset="0"/>
              </a:rPr>
              <a:t>Changes in transfer programs and minimum wages unlikely to have persistent effects, unless they change rates of mobility</a:t>
            </a:r>
            <a:r>
              <a:rPr lang="en-US" sz="1600" dirty="0">
                <a:latin typeface="Arial" panose="020B0604020202020204" pitchFamily="34" charset="0"/>
                <a:cs typeface="Arial" panose="020B0604020202020204" pitchFamily="34" charset="0"/>
              </a:rPr>
              <a:t> [Cameron and Heckman 2001]</a:t>
            </a:r>
          </a:p>
          <a:p>
            <a:pPr lvl="1"/>
            <a:endParaRPr lang="en-US" sz="2000" dirty="0">
              <a:latin typeface="Arial" panose="020B0604020202020204" pitchFamily="34" charset="0"/>
              <a:cs typeface="Arial" panose="020B0604020202020204" pitchFamily="34" charset="0"/>
            </a:endParaRPr>
          </a:p>
          <a:p>
            <a:pPr lvl="1"/>
            <a:r>
              <a:rPr lang="en-US" sz="2000" dirty="0">
                <a:latin typeface="Arial" panose="020B0604020202020204" pitchFamily="34" charset="0"/>
                <a:cs typeface="Arial" panose="020B0604020202020204" pitchFamily="34" charset="0"/>
              </a:rPr>
              <a:t>Reducing residential or school segregation can improve the </a:t>
            </a:r>
            <a:r>
              <a:rPr lang="en-US" sz="2000" i="1" dirty="0">
                <a:latin typeface="Arial" panose="020B0604020202020204" pitchFamily="34" charset="0"/>
                <a:cs typeface="Arial" panose="020B0604020202020204" pitchFamily="34" charset="0"/>
              </a:rPr>
              <a:t>level</a:t>
            </a:r>
            <a:r>
              <a:rPr lang="en-US" sz="2000" dirty="0">
                <a:latin typeface="Arial" panose="020B0604020202020204" pitchFamily="34" charset="0"/>
                <a:cs typeface="Arial" panose="020B0604020202020204" pitchFamily="34" charset="0"/>
              </a:rPr>
              <a:t> of outcomes of both black and white children, but may not narrow gaps</a:t>
            </a:r>
          </a:p>
        </p:txBody>
      </p:sp>
      <p:sp>
        <p:nvSpPr>
          <p:cNvPr id="9" name="Title 1"/>
          <p:cNvSpPr txBox="1">
            <a:spLocks/>
          </p:cNvSpPr>
          <p:nvPr/>
        </p:nvSpPr>
        <p:spPr>
          <a:xfrm>
            <a:off x="1524000" y="31724"/>
            <a:ext cx="9144000" cy="843349"/>
          </a:xfrm>
          <a:prstGeom prst="rect">
            <a:avLst/>
          </a:prstGeom>
        </p:spPr>
        <p:txBody>
          <a:bodyPr vert="horz" lIns="91344" tIns="45718" rIns="91344" bIns="45718"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Conclusions</a:t>
            </a:r>
          </a:p>
        </p:txBody>
      </p:sp>
    </p:spTree>
    <p:extLst>
      <p:ext uri="{BB962C8B-B14F-4D97-AF65-F5344CB8AC3E}">
        <p14:creationId xmlns:p14="http://schemas.microsoft.com/office/powerpoint/2010/main" val="2220441629"/>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325941" y="1110515"/>
            <a:ext cx="10363895" cy="5485609"/>
          </a:xfrm>
        </p:spPr>
        <p:txBody>
          <a:bodyPr>
            <a:normAutofit/>
          </a:bodyPr>
          <a:lstStyle/>
          <a:p>
            <a:pPr marL="456627" indent="-456627">
              <a:buFont typeface="+mj-lt"/>
              <a:buAutoNum type="arabicPeriod"/>
            </a:pPr>
            <a:r>
              <a:rPr lang="en-US" sz="2300" dirty="0">
                <a:latin typeface="Arial" panose="020B0604020202020204" pitchFamily="34" charset="0"/>
                <a:cs typeface="Arial" panose="020B0604020202020204" pitchFamily="34" charset="0"/>
              </a:rPr>
              <a:t>Mobility into and out of poverty is a central determinant of racial disparities</a:t>
            </a:r>
          </a:p>
          <a:p>
            <a:pPr marL="456627" indent="-456627">
              <a:buFont typeface="+mj-lt"/>
              <a:buAutoNum type="arabicPeriod"/>
            </a:pPr>
            <a:endParaRPr lang="en-US" sz="2300" dirty="0">
              <a:latin typeface="Arial" panose="020B0604020202020204" pitchFamily="34" charset="0"/>
              <a:cs typeface="Arial" panose="020B0604020202020204" pitchFamily="34" charset="0"/>
            </a:endParaRPr>
          </a:p>
          <a:p>
            <a:pPr marL="456627" indent="-456627">
              <a:buFont typeface="+mj-lt"/>
              <a:buAutoNum type="arabicPeriod"/>
            </a:pPr>
            <a:endParaRPr lang="en-US" sz="2300" dirty="0">
              <a:latin typeface="Arial" panose="020B0604020202020204" pitchFamily="34" charset="0"/>
              <a:cs typeface="Arial" panose="020B0604020202020204" pitchFamily="34" charset="0"/>
            </a:endParaRPr>
          </a:p>
          <a:p>
            <a:pPr marL="456627" indent="-456627">
              <a:buFont typeface="+mj-lt"/>
              <a:buAutoNum type="arabicPeriod"/>
            </a:pPr>
            <a:r>
              <a:rPr lang="en-US" sz="2300" dirty="0">
                <a:latin typeface="Arial" panose="020B0604020202020204" pitchFamily="34" charset="0"/>
                <a:cs typeface="Arial" panose="020B0604020202020204" pitchFamily="34" charset="0"/>
              </a:rPr>
              <a:t>Commonly proposed policies likely to be insufficient to close black-white </a:t>
            </a:r>
            <a:r>
              <a:rPr lang="en-US" sz="2300" dirty="0" smtClean="0">
                <a:latin typeface="Arial" panose="020B0604020202020204" pitchFamily="34" charset="0"/>
                <a:cs typeface="Arial" panose="020B0604020202020204" pitchFamily="34" charset="0"/>
              </a:rPr>
              <a:t>gap by themselves</a:t>
            </a:r>
            <a:endParaRPr lang="en-US" sz="2300" dirty="0">
              <a:latin typeface="Arial" panose="020B0604020202020204" pitchFamily="34" charset="0"/>
              <a:cs typeface="Arial" panose="020B0604020202020204" pitchFamily="34" charset="0"/>
            </a:endParaRPr>
          </a:p>
          <a:p>
            <a:pPr marL="456627" indent="-456627">
              <a:buFont typeface="+mj-lt"/>
              <a:buAutoNum type="arabicPeriod"/>
            </a:pPr>
            <a:endParaRPr lang="en-US" sz="2300" dirty="0">
              <a:latin typeface="Arial" panose="020B0604020202020204" pitchFamily="34" charset="0"/>
              <a:cs typeface="Arial" panose="020B0604020202020204" pitchFamily="34" charset="0"/>
            </a:endParaRPr>
          </a:p>
          <a:p>
            <a:pPr marL="456627" indent="-456627">
              <a:buFont typeface="+mj-lt"/>
              <a:buAutoNum type="arabicPeriod"/>
            </a:pPr>
            <a:endParaRPr lang="en-US" sz="2300" dirty="0">
              <a:latin typeface="Arial" panose="020B0604020202020204" pitchFamily="34" charset="0"/>
              <a:cs typeface="Arial" panose="020B0604020202020204" pitchFamily="34" charset="0"/>
            </a:endParaRPr>
          </a:p>
          <a:p>
            <a:pPr marL="456627" indent="-456627">
              <a:buFont typeface="+mj-lt"/>
              <a:buAutoNum type="arabicPeriod"/>
            </a:pPr>
            <a:r>
              <a:rPr lang="en-US" sz="2300" dirty="0">
                <a:latin typeface="Arial" panose="020B0604020202020204" pitchFamily="34" charset="0"/>
                <a:cs typeface="Arial" panose="020B0604020202020204" pitchFamily="34" charset="0"/>
              </a:rPr>
              <a:t>Reducing </a:t>
            </a:r>
            <a:r>
              <a:rPr lang="en-US" sz="2300" dirty="0" smtClean="0">
                <a:latin typeface="Arial" panose="020B0604020202020204" pitchFamily="34" charset="0"/>
                <a:cs typeface="Arial" panose="020B0604020202020204" pitchFamily="34" charset="0"/>
              </a:rPr>
              <a:t>racial gaps </a:t>
            </a:r>
            <a:r>
              <a:rPr lang="en-US" sz="2300" dirty="0">
                <a:latin typeface="Arial" panose="020B0604020202020204" pitchFamily="34" charset="0"/>
                <a:cs typeface="Arial" panose="020B0604020202020204" pitchFamily="34" charset="0"/>
              </a:rPr>
              <a:t>requires policies that cut </a:t>
            </a:r>
            <a:r>
              <a:rPr lang="en-US" sz="2300" i="1" dirty="0">
                <a:latin typeface="Arial" panose="020B0604020202020204" pitchFamily="34" charset="0"/>
                <a:cs typeface="Arial" panose="020B0604020202020204" pitchFamily="34" charset="0"/>
              </a:rPr>
              <a:t>within</a:t>
            </a:r>
            <a:r>
              <a:rPr lang="en-US" sz="2300" dirty="0">
                <a:latin typeface="Arial" panose="020B0604020202020204" pitchFamily="34" charset="0"/>
                <a:cs typeface="Arial" panose="020B0604020202020204" pitchFamily="34" charset="0"/>
              </a:rPr>
              <a:t> neighborhoods and improves environments for specific subgroups, such as black males</a:t>
            </a:r>
          </a:p>
          <a:p>
            <a:pPr marL="456627" indent="-456627">
              <a:buFont typeface="+mj-lt"/>
              <a:buAutoNum type="arabicPeriod"/>
            </a:pPr>
            <a:endParaRPr lang="en-US" sz="2000" dirty="0">
              <a:latin typeface="Arial" panose="020B0604020202020204" pitchFamily="34" charset="0"/>
              <a:cs typeface="Arial" panose="020B0604020202020204" pitchFamily="34" charset="0"/>
            </a:endParaRPr>
          </a:p>
          <a:p>
            <a:pPr marL="856227" lvl="1" indent="-456627"/>
            <a:r>
              <a:rPr lang="en-US" sz="2000" dirty="0">
                <a:latin typeface="Arial" panose="020B0604020202020204" pitchFamily="34" charset="0"/>
                <a:cs typeface="Arial" panose="020B0604020202020204" pitchFamily="34" charset="0"/>
              </a:rPr>
              <a:t>Ex: Mentoring programs, efforts to reduce racial bias, achieving racial integration within </a:t>
            </a:r>
            <a:r>
              <a:rPr lang="en-US" sz="2000" dirty="0" smtClean="0">
                <a:latin typeface="Arial" panose="020B0604020202020204" pitchFamily="34" charset="0"/>
                <a:cs typeface="Arial" panose="020B0604020202020204" pitchFamily="34" charset="0"/>
              </a:rPr>
              <a:t>schools, criminal justice reform</a:t>
            </a:r>
            <a:r>
              <a:rPr lang="en-US" sz="1600" dirty="0" smtClean="0">
                <a:latin typeface="Arial" panose="020B0604020202020204" pitchFamily="34" charset="0"/>
                <a:cs typeface="Arial" panose="020B0604020202020204" pitchFamily="34" charset="0"/>
              </a:rPr>
              <a:t> </a:t>
            </a:r>
            <a:r>
              <a:rPr lang="en-US" sz="1600" dirty="0">
                <a:latin typeface="Arial" panose="020B0604020202020204" pitchFamily="34" charset="0"/>
                <a:cs typeface="Arial" panose="020B0604020202020204" pitchFamily="34" charset="0"/>
              </a:rPr>
              <a:t>[Heller et al. 2015, Devine et al. 2012]</a:t>
            </a:r>
          </a:p>
          <a:p>
            <a:pPr marL="856227" lvl="1" indent="-456627"/>
            <a:endParaRPr lang="en-US" sz="2000" dirty="0">
              <a:latin typeface="Arial" panose="020B0604020202020204" pitchFamily="34" charset="0"/>
              <a:cs typeface="Arial" panose="020B0604020202020204" pitchFamily="34" charset="0"/>
            </a:endParaRPr>
          </a:p>
          <a:p>
            <a:pPr marL="856227" lvl="1" indent="-456627"/>
            <a:r>
              <a:rPr lang="en-US" sz="2000" dirty="0">
                <a:latin typeface="Arial" panose="020B0604020202020204" pitchFamily="34" charset="0"/>
                <a:cs typeface="Arial" panose="020B0604020202020204" pitchFamily="34" charset="0"/>
              </a:rPr>
              <a:t>Further </a:t>
            </a:r>
            <a:r>
              <a:rPr lang="en-US" sz="2000" dirty="0" smtClean="0">
                <a:latin typeface="Arial" panose="020B0604020202020204" pitchFamily="34" charset="0"/>
                <a:cs typeface="Arial" panose="020B0604020202020204" pitchFamily="34" charset="0"/>
              </a:rPr>
              <a:t>development and evaluation </a:t>
            </a:r>
            <a:r>
              <a:rPr lang="en-US" sz="2000" dirty="0">
                <a:latin typeface="Arial" panose="020B0604020202020204" pitchFamily="34" charset="0"/>
                <a:cs typeface="Arial" panose="020B0604020202020204" pitchFamily="34" charset="0"/>
              </a:rPr>
              <a:t>of such efforts </a:t>
            </a:r>
            <a:r>
              <a:rPr lang="en-US" sz="2000" dirty="0" smtClean="0">
                <a:latin typeface="Arial" panose="020B0604020202020204" pitchFamily="34" charset="0"/>
                <a:cs typeface="Arial" panose="020B0604020202020204" pitchFamily="34" charset="0"/>
              </a:rPr>
              <a:t>would be valuable</a:t>
            </a:r>
            <a:endParaRPr lang="en-US" sz="2000" dirty="0">
              <a:latin typeface="Arial" panose="020B0604020202020204" pitchFamily="34" charset="0"/>
              <a:cs typeface="Arial" panose="020B0604020202020204" pitchFamily="34" charset="0"/>
            </a:endParaRPr>
          </a:p>
        </p:txBody>
      </p:sp>
      <p:sp>
        <p:nvSpPr>
          <p:cNvPr id="9" name="Title 1"/>
          <p:cNvSpPr txBox="1">
            <a:spLocks/>
          </p:cNvSpPr>
          <p:nvPr/>
        </p:nvSpPr>
        <p:spPr>
          <a:xfrm>
            <a:off x="1524000" y="31724"/>
            <a:ext cx="9144000" cy="843349"/>
          </a:xfrm>
          <a:prstGeom prst="rect">
            <a:avLst/>
          </a:prstGeom>
        </p:spPr>
        <p:txBody>
          <a:bodyPr vert="horz" lIns="91344" tIns="45718" rIns="91344" bIns="45718"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2400" dirty="0">
                <a:solidFill>
                  <a:srgbClr val="002060"/>
                </a:solidFill>
                <a:latin typeface="Arial" panose="020B0604020202020204" pitchFamily="34" charset="0"/>
                <a:cs typeface="Arial" panose="020B0604020202020204" pitchFamily="34" charset="0"/>
              </a:rPr>
              <a:t>Conclusions</a:t>
            </a:r>
          </a:p>
        </p:txBody>
      </p:sp>
    </p:spTree>
    <p:extLst>
      <p:ext uri="{BB962C8B-B14F-4D97-AF65-F5344CB8AC3E}">
        <p14:creationId xmlns:p14="http://schemas.microsoft.com/office/powerpoint/2010/main" val="3682507339"/>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EE24BF63-0D79-4463-B408-122D2E2C3F4A}"/>
              </a:ext>
            </a:extLst>
          </p:cNvPr>
          <p:cNvSpPr/>
          <p:nvPr/>
        </p:nvSpPr>
        <p:spPr>
          <a:xfrm>
            <a:off x="2670221" y="101948"/>
            <a:ext cx="6858000" cy="1188720"/>
          </a:xfrm>
          <a:prstGeom prst="rect">
            <a:avLst/>
          </a:prstGeom>
          <a:solidFill>
            <a:srgbClr val="E5E5E5"/>
          </a:solidFill>
          <a:ln w="25400" cap="flat" cmpd="sng" algn="ctr">
            <a:noFill/>
            <a:prstDash val="solid"/>
          </a:ln>
          <a:effectLst/>
        </p:spPr>
        <p:txBody>
          <a:bodyPr lIns="91432" tIns="45718" rIns="91432" bIns="45718" rtlCol="0" anchor="ctr"/>
          <a:lstStyle/>
          <a:p>
            <a:pPr marL="457155"/>
            <a:r>
              <a:rPr lang="en-US" sz="2400" b="1" kern="0" dirty="0">
                <a:solidFill>
                  <a:prstClr val="white"/>
                </a:solidFill>
                <a:latin typeface="Arial" panose="020B0604020202020204" pitchFamily="34" charset="0"/>
                <a:cs typeface="Arial" panose="020B0604020202020204" pitchFamily="34" charset="0"/>
              </a:rPr>
              <a:t>   	</a:t>
            </a:r>
            <a:endParaRPr lang="en-US" sz="3200" b="1" kern="0" dirty="0">
              <a:solidFill>
                <a:prstClr val="white"/>
              </a:solidFill>
              <a:latin typeface="Arial" panose="020B0604020202020204" pitchFamily="34" charset="0"/>
              <a:cs typeface="Arial" panose="020B0604020202020204" pitchFamily="34" charset="0"/>
            </a:endParaRPr>
          </a:p>
        </p:txBody>
      </p:sp>
      <p:sp>
        <p:nvSpPr>
          <p:cNvPr id="6" name="Oval 5">
            <a:extLst>
              <a:ext uri="{FF2B5EF4-FFF2-40B4-BE49-F238E27FC236}">
                <a16:creationId xmlns:a16="http://schemas.microsoft.com/office/drawing/2014/main" id="{03FE699B-2454-44BF-929B-9136065CD605}"/>
              </a:ext>
            </a:extLst>
          </p:cNvPr>
          <p:cNvSpPr/>
          <p:nvPr/>
        </p:nvSpPr>
        <p:spPr>
          <a:xfrm>
            <a:off x="2505699" y="441902"/>
            <a:ext cx="548640" cy="548640"/>
          </a:xfrm>
          <a:prstGeom prst="ellipse">
            <a:avLst/>
          </a:prstGeom>
          <a:solidFill>
            <a:schemeClr val="bg1"/>
          </a:solidFill>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5E5E5"/>
                </a:solidFill>
                <a:latin typeface="Arial" panose="020B0604020202020204" pitchFamily="34" charset="0"/>
                <a:cs typeface="Arial" panose="020B0604020202020204" pitchFamily="34" charset="0"/>
              </a:rPr>
              <a:t>1</a:t>
            </a:r>
          </a:p>
        </p:txBody>
      </p:sp>
      <p:sp>
        <p:nvSpPr>
          <p:cNvPr id="7" name="Rectangle 6">
            <a:extLst>
              <a:ext uri="{FF2B5EF4-FFF2-40B4-BE49-F238E27FC236}">
                <a16:creationId xmlns:a16="http://schemas.microsoft.com/office/drawing/2014/main" id="{B1C5A068-A719-4A8D-89FD-134E047BFC1B}"/>
              </a:ext>
            </a:extLst>
          </p:cNvPr>
          <p:cNvSpPr/>
          <p:nvPr/>
        </p:nvSpPr>
        <p:spPr>
          <a:xfrm>
            <a:off x="2679496" y="1451112"/>
            <a:ext cx="6858000" cy="1188720"/>
          </a:xfrm>
          <a:prstGeom prst="rect">
            <a:avLst/>
          </a:prstGeom>
          <a:solidFill>
            <a:srgbClr val="4F81BD"/>
          </a:solidFill>
          <a:ln w="25400" cap="flat" cmpd="sng" algn="ctr">
            <a:solidFill>
              <a:srgbClr val="4F81BD"/>
            </a:solid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9" name="Oval 8">
            <a:extLst>
              <a:ext uri="{FF2B5EF4-FFF2-40B4-BE49-F238E27FC236}">
                <a16:creationId xmlns:a16="http://schemas.microsoft.com/office/drawing/2014/main" id="{47AAB757-AAB8-462E-9BE1-BA72378BBC87}"/>
              </a:ext>
            </a:extLst>
          </p:cNvPr>
          <p:cNvSpPr/>
          <p:nvPr/>
        </p:nvSpPr>
        <p:spPr>
          <a:xfrm>
            <a:off x="2505699" y="1795552"/>
            <a:ext cx="548640" cy="548640"/>
          </a:xfrm>
          <a:prstGeom prst="ellipse">
            <a:avLst/>
          </a:prstGeom>
          <a:ln w="38100">
            <a:solidFill>
              <a:srgbClr val="4F81BD"/>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4F81BD"/>
                </a:solidFill>
                <a:latin typeface="Arial" panose="020B0604020202020204" pitchFamily="34" charset="0"/>
                <a:cs typeface="Arial" panose="020B0604020202020204" pitchFamily="34" charset="0"/>
              </a:rPr>
              <a:t>2</a:t>
            </a:r>
          </a:p>
        </p:txBody>
      </p:sp>
      <p:sp>
        <p:nvSpPr>
          <p:cNvPr id="14" name="Rectangle 13">
            <a:extLst>
              <a:ext uri="{FF2B5EF4-FFF2-40B4-BE49-F238E27FC236}">
                <a16:creationId xmlns:a16="http://schemas.microsoft.com/office/drawing/2014/main" id="{5FCB39B9-1A3F-497B-B4EE-966ED1BFD01D}"/>
              </a:ext>
            </a:extLst>
          </p:cNvPr>
          <p:cNvSpPr/>
          <p:nvPr/>
        </p:nvSpPr>
        <p:spPr>
          <a:xfrm>
            <a:off x="2670221" y="2800276"/>
            <a:ext cx="6858000" cy="1188720"/>
          </a:xfrm>
          <a:prstGeom prst="rect">
            <a:avLst/>
          </a:prstGeom>
          <a:solidFill>
            <a:srgbClr val="E5E5E5"/>
          </a:solidFill>
          <a:ln w="25400" cap="flat" cmpd="sng" algn="ctr">
            <a:no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17" name="Oval 16">
            <a:extLst>
              <a:ext uri="{FF2B5EF4-FFF2-40B4-BE49-F238E27FC236}">
                <a16:creationId xmlns:a16="http://schemas.microsoft.com/office/drawing/2014/main" id="{9C1B5CC7-7221-49F0-AAEB-68D6273AAD1F}"/>
              </a:ext>
            </a:extLst>
          </p:cNvPr>
          <p:cNvSpPr/>
          <p:nvPr/>
        </p:nvSpPr>
        <p:spPr>
          <a:xfrm>
            <a:off x="2505699" y="3149202"/>
            <a:ext cx="548640" cy="548640"/>
          </a:xfrm>
          <a:prstGeom prst="ellipse">
            <a:avLst/>
          </a:prstGeom>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7E6E6"/>
                </a:solidFill>
                <a:latin typeface="Arial" panose="020B0604020202020204" pitchFamily="34" charset="0"/>
                <a:cs typeface="Arial" panose="020B0604020202020204" pitchFamily="34" charset="0"/>
              </a:rPr>
              <a:t>3</a:t>
            </a:r>
          </a:p>
        </p:txBody>
      </p:sp>
      <p:sp>
        <p:nvSpPr>
          <p:cNvPr id="18" name="TextBox 17">
            <a:extLst>
              <a:ext uri="{FF2B5EF4-FFF2-40B4-BE49-F238E27FC236}">
                <a16:creationId xmlns:a16="http://schemas.microsoft.com/office/drawing/2014/main" id="{B53536C0-7D39-4DF6-8605-0AAD2D9F6E2F}"/>
              </a:ext>
            </a:extLst>
          </p:cNvPr>
          <p:cNvSpPr txBox="1"/>
          <p:nvPr/>
        </p:nvSpPr>
        <p:spPr>
          <a:xfrm>
            <a:off x="3170078" y="2790693"/>
            <a:ext cx="64008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Marriage Rates and Gender Differences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
        <p:nvSpPr>
          <p:cNvPr id="20" name="Rectangle 19">
            <a:extLst>
              <a:ext uri="{FF2B5EF4-FFF2-40B4-BE49-F238E27FC236}">
                <a16:creationId xmlns:a16="http://schemas.microsoft.com/office/drawing/2014/main" id="{550624A6-F449-444E-9396-277070A63C92}"/>
              </a:ext>
            </a:extLst>
          </p:cNvPr>
          <p:cNvSpPr/>
          <p:nvPr/>
        </p:nvSpPr>
        <p:spPr>
          <a:xfrm>
            <a:off x="2679496" y="5498603"/>
            <a:ext cx="6858000" cy="1188720"/>
          </a:xfrm>
          <a:prstGeom prst="rect">
            <a:avLst/>
          </a:prstGeom>
          <a:solidFill>
            <a:srgbClr val="E5E5E5"/>
          </a:solidFill>
          <a:ln w="25400" cap="flat" cmpd="sng" algn="ctr">
            <a:no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22" name="Oval 21">
            <a:extLst>
              <a:ext uri="{FF2B5EF4-FFF2-40B4-BE49-F238E27FC236}">
                <a16:creationId xmlns:a16="http://schemas.microsoft.com/office/drawing/2014/main" id="{F09AF5C3-7F10-497B-BFA7-39000B22980F}"/>
              </a:ext>
            </a:extLst>
          </p:cNvPr>
          <p:cNvSpPr/>
          <p:nvPr/>
        </p:nvSpPr>
        <p:spPr>
          <a:xfrm>
            <a:off x="2531573" y="5856503"/>
            <a:ext cx="548640" cy="548640"/>
          </a:xfrm>
          <a:prstGeom prst="ellipse">
            <a:avLst/>
          </a:prstGeom>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7E6E6"/>
                </a:solidFill>
                <a:latin typeface="Arial" panose="020B0604020202020204" pitchFamily="34" charset="0"/>
                <a:cs typeface="Arial" panose="020B0604020202020204" pitchFamily="34" charset="0"/>
              </a:rPr>
              <a:t>5</a:t>
            </a:r>
          </a:p>
        </p:txBody>
      </p:sp>
      <p:sp>
        <p:nvSpPr>
          <p:cNvPr id="26" name="TextBox 25">
            <a:extLst>
              <a:ext uri="{FF2B5EF4-FFF2-40B4-BE49-F238E27FC236}">
                <a16:creationId xmlns:a16="http://schemas.microsoft.com/office/drawing/2014/main" id="{853458C9-203C-48E2-B32C-F3256BC5B2B1}"/>
              </a:ext>
            </a:extLst>
          </p:cNvPr>
          <p:cNvSpPr txBox="1"/>
          <p:nvPr/>
        </p:nvSpPr>
        <p:spPr>
          <a:xfrm>
            <a:off x="3170078" y="1217103"/>
            <a:ext cx="6400800" cy="1615827"/>
          </a:xfrm>
          <a:prstGeom prst="rect">
            <a:avLst/>
          </a:prstGeom>
          <a:noFill/>
        </p:spPr>
        <p:txBody>
          <a:bodyPr wrap="square" rtlCol="0" anchor="ctr" anchorCtr="0">
            <a:spAutoFit/>
          </a:bodyPr>
          <a:lstStyle/>
          <a:p>
            <a:pPr algn="just">
              <a:lnSpc>
                <a:spcPct val="150000"/>
              </a:lnSpc>
            </a:pPr>
            <a:endParaRPr lang="en-US" sz="2200" b="1" dirty="0">
              <a:solidFill>
                <a:prstClr val="white"/>
              </a:solidFill>
              <a:latin typeface="Arial" panose="020B0604020202020204" pitchFamily="34" charset="0"/>
              <a:cs typeface="Arial" panose="020B0604020202020204" pitchFamily="34" charset="0"/>
            </a:endParaRPr>
          </a:p>
          <a:p>
            <a:pPr algn="just">
              <a:lnSpc>
                <a:spcPct val="150000"/>
              </a:lnSpc>
            </a:pPr>
            <a:r>
              <a:rPr lang="en-US" sz="2200" b="1" dirty="0">
                <a:solidFill>
                  <a:prstClr val="white"/>
                </a:solidFill>
                <a:latin typeface="Arial" panose="020B0604020202020204" pitchFamily="34" charset="0"/>
                <a:cs typeface="Arial" panose="020B0604020202020204" pitchFamily="34" charset="0"/>
              </a:rPr>
              <a:t>Intergenerational Mobility by Race</a:t>
            </a:r>
            <a:endParaRPr lang="en-US" sz="2200" b="1" kern="0" dirty="0">
              <a:solidFill>
                <a:prstClr val="white"/>
              </a:solidFill>
              <a:latin typeface="Arial" panose="020B0604020202020204" pitchFamily="34" charset="0"/>
              <a:cs typeface="Arial" panose="020B0604020202020204" pitchFamily="34" charset="0"/>
            </a:endParaRPr>
          </a:p>
          <a:p>
            <a:pPr algn="just">
              <a:lnSpc>
                <a:spcPct val="150000"/>
              </a:lnSpc>
            </a:pPr>
            <a:endParaRPr lang="en-US" sz="2200" dirty="0">
              <a:solidFill>
                <a:prstClr val="white"/>
              </a:solidFill>
            </a:endParaRPr>
          </a:p>
        </p:txBody>
      </p:sp>
      <p:sp>
        <p:nvSpPr>
          <p:cNvPr id="27" name="Rectangle 26">
            <a:extLst>
              <a:ext uri="{FF2B5EF4-FFF2-40B4-BE49-F238E27FC236}">
                <a16:creationId xmlns:a16="http://schemas.microsoft.com/office/drawing/2014/main" id="{2C800A8A-9322-47BF-88DB-F8DE266ABD2E}"/>
              </a:ext>
            </a:extLst>
          </p:cNvPr>
          <p:cNvSpPr/>
          <p:nvPr/>
        </p:nvSpPr>
        <p:spPr>
          <a:xfrm>
            <a:off x="2666846" y="4149440"/>
            <a:ext cx="6858000" cy="1188720"/>
          </a:xfrm>
          <a:prstGeom prst="rect">
            <a:avLst/>
          </a:prstGeom>
          <a:solidFill>
            <a:srgbClr val="E5E5E5"/>
          </a:solidFill>
          <a:ln w="25400" cap="flat" cmpd="sng" algn="ctr">
            <a:noFill/>
            <a:prstDash val="solid"/>
          </a:ln>
          <a:effectLst/>
        </p:spPr>
        <p:txBody>
          <a:bodyPr lIns="91432" tIns="45718" rIns="91432" bIns="45718" rtlCol="0" anchor="ctr"/>
          <a:lstStyle/>
          <a:p>
            <a:pPr marL="457155"/>
            <a:endParaRPr lang="en-US" sz="3200" b="1" kern="0" dirty="0">
              <a:solidFill>
                <a:prstClr val="white"/>
              </a:solidFill>
              <a:latin typeface="Arial" panose="020B0604020202020204" pitchFamily="34" charset="0"/>
              <a:cs typeface="Arial" panose="020B0604020202020204" pitchFamily="34" charset="0"/>
            </a:endParaRPr>
          </a:p>
        </p:txBody>
      </p:sp>
      <p:sp>
        <p:nvSpPr>
          <p:cNvPr id="29" name="TextBox 28">
            <a:extLst>
              <a:ext uri="{FF2B5EF4-FFF2-40B4-BE49-F238E27FC236}">
                <a16:creationId xmlns:a16="http://schemas.microsoft.com/office/drawing/2014/main" id="{AA10DF66-3218-4AE3-AD3D-F4B7A2BB2621}"/>
              </a:ext>
            </a:extLst>
          </p:cNvPr>
          <p:cNvSpPr txBox="1"/>
          <p:nvPr/>
        </p:nvSpPr>
        <p:spPr>
          <a:xfrm>
            <a:off x="3170078" y="4150730"/>
            <a:ext cx="64008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Family Level </a:t>
            </a:r>
            <a:r>
              <a:rPr lang="en-US" sz="2200" b="1" dirty="0" smtClean="0">
                <a:solidFill>
                  <a:prstClr val="white"/>
                </a:solidFill>
                <a:latin typeface="Arial" panose="020B0604020202020204" pitchFamily="34" charset="0"/>
                <a:cs typeface="Arial" panose="020B0604020202020204" pitchFamily="34" charset="0"/>
              </a:rPr>
              <a:t>Explanations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
        <p:nvSpPr>
          <p:cNvPr id="30" name="Oval 29">
            <a:extLst>
              <a:ext uri="{FF2B5EF4-FFF2-40B4-BE49-F238E27FC236}">
                <a16:creationId xmlns:a16="http://schemas.microsoft.com/office/drawing/2014/main" id="{FE69CE8B-020B-4BF7-AA00-95B207A1F42D}"/>
              </a:ext>
            </a:extLst>
          </p:cNvPr>
          <p:cNvSpPr/>
          <p:nvPr/>
        </p:nvSpPr>
        <p:spPr>
          <a:xfrm>
            <a:off x="2505699" y="4502852"/>
            <a:ext cx="548640" cy="548640"/>
          </a:xfrm>
          <a:prstGeom prst="ellipse">
            <a:avLst/>
          </a:prstGeom>
          <a:ln w="38100">
            <a:solidFill>
              <a:srgbClr val="E5E5E5"/>
            </a:solidFill>
          </a:ln>
        </p:spPr>
        <p:style>
          <a:lnRef idx="2">
            <a:schemeClr val="accent1"/>
          </a:lnRef>
          <a:fillRef idx="1">
            <a:schemeClr val="lt1"/>
          </a:fillRef>
          <a:effectRef idx="0">
            <a:schemeClr val="accent1"/>
          </a:effectRef>
          <a:fontRef idx="minor">
            <a:schemeClr val="dk1"/>
          </a:fontRef>
        </p:style>
        <p:txBody>
          <a:bodyPr lIns="91432" tIns="45718" rIns="91432" bIns="45718" rtlCol="0" anchor="ctr"/>
          <a:lstStyle/>
          <a:p>
            <a:pPr algn="ctr"/>
            <a:r>
              <a:rPr lang="en-US" sz="2400" b="1" dirty="0">
                <a:solidFill>
                  <a:srgbClr val="E7E6E6"/>
                </a:solidFill>
                <a:latin typeface="Arial" panose="020B0604020202020204" pitchFamily="34" charset="0"/>
                <a:cs typeface="Arial" panose="020B0604020202020204" pitchFamily="34" charset="0"/>
              </a:rPr>
              <a:t>4</a:t>
            </a:r>
          </a:p>
        </p:txBody>
      </p:sp>
      <p:sp>
        <p:nvSpPr>
          <p:cNvPr id="32" name="TextBox 31">
            <a:extLst>
              <a:ext uri="{FF2B5EF4-FFF2-40B4-BE49-F238E27FC236}">
                <a16:creationId xmlns:a16="http://schemas.microsoft.com/office/drawing/2014/main" id="{8EEED83C-B774-4BDB-B083-082F6602FF5E}"/>
              </a:ext>
            </a:extLst>
          </p:cNvPr>
          <p:cNvSpPr txBox="1"/>
          <p:nvPr/>
        </p:nvSpPr>
        <p:spPr>
          <a:xfrm>
            <a:off x="3170078" y="-142934"/>
            <a:ext cx="6400800" cy="1615827"/>
          </a:xfrm>
          <a:prstGeom prst="rect">
            <a:avLst/>
          </a:prstGeom>
          <a:noFill/>
        </p:spPr>
        <p:txBody>
          <a:bodyPr wrap="square" rtlCol="0" anchor="ctr" anchorCtr="0">
            <a:spAutoFit/>
          </a:bodyPr>
          <a:lstStyle/>
          <a:p>
            <a:pPr algn="just">
              <a:lnSpc>
                <a:spcPct val="150000"/>
              </a:lnSpc>
            </a:pPr>
            <a:endParaRPr lang="en-US" sz="2200" b="1" dirty="0">
              <a:solidFill>
                <a:srgbClr val="002060"/>
              </a:solidFill>
              <a:latin typeface="Arial" panose="020B0604020202020204" pitchFamily="34" charset="0"/>
              <a:cs typeface="Arial" panose="020B0604020202020204" pitchFamily="34" charset="0"/>
            </a:endParaRPr>
          </a:p>
          <a:p>
            <a:pPr algn="just">
              <a:lnSpc>
                <a:spcPct val="150000"/>
              </a:lnSpc>
            </a:pPr>
            <a:r>
              <a:rPr lang="en-US" sz="2200" b="1" dirty="0">
                <a:solidFill>
                  <a:prstClr val="white"/>
                </a:solidFill>
                <a:latin typeface="Arial" panose="020B0604020202020204" pitchFamily="34" charset="0"/>
                <a:cs typeface="Arial" panose="020B0604020202020204" pitchFamily="34" charset="0"/>
              </a:rPr>
              <a:t>Data and Sample </a:t>
            </a:r>
            <a:r>
              <a:rPr lang="en-US" sz="2200" b="1" dirty="0" smtClean="0">
                <a:solidFill>
                  <a:prstClr val="white"/>
                </a:solidFill>
                <a:latin typeface="Arial" panose="020B0604020202020204" pitchFamily="34" charset="0"/>
                <a:cs typeface="Arial" panose="020B0604020202020204" pitchFamily="34" charset="0"/>
              </a:rPr>
              <a:t>Definitions</a:t>
            </a:r>
            <a:endParaRPr lang="en-US" sz="2200" b="1" kern="0" dirty="0">
              <a:solidFill>
                <a:prstClr val="white"/>
              </a:solidFill>
              <a:latin typeface="Arial" panose="020B0604020202020204" pitchFamily="34" charset="0"/>
              <a:cs typeface="Arial" panose="020B0604020202020204" pitchFamily="34" charset="0"/>
            </a:endParaRPr>
          </a:p>
          <a:p>
            <a:pPr algn="just">
              <a:lnSpc>
                <a:spcPct val="150000"/>
              </a:lnSpc>
            </a:pPr>
            <a:endParaRPr lang="en-US" sz="2200" dirty="0">
              <a:solidFill>
                <a:prstClr val="black"/>
              </a:solidFill>
            </a:endParaRPr>
          </a:p>
        </p:txBody>
      </p:sp>
      <p:pic>
        <p:nvPicPr>
          <p:cNvPr id="33" name="Graphic 32" descr="Bar chart">
            <a:extLst>
              <a:ext uri="{FF2B5EF4-FFF2-40B4-BE49-F238E27FC236}">
                <a16:creationId xmlns:a16="http://schemas.microsoft.com/office/drawing/2014/main" id="{3CD8DA59-D6BF-499C-A387-B5CAAE54E20C}"/>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 xmlns:asvg="http://schemas.microsoft.com/office/drawing/2016/SVG/main" r:embed="rId3"/>
              </a:ext>
            </a:extLst>
          </a:blip>
          <a:stretch>
            <a:fillRect/>
          </a:stretch>
        </p:blipFill>
        <p:spPr>
          <a:xfrm>
            <a:off x="8489222" y="259022"/>
            <a:ext cx="914400" cy="914400"/>
          </a:xfrm>
          <a:prstGeom prst="rect">
            <a:avLst/>
          </a:prstGeom>
        </p:spPr>
      </p:pic>
      <p:pic>
        <p:nvPicPr>
          <p:cNvPr id="39" name="Graphic 38" descr="Man and Woman">
            <a:extLst>
              <a:ext uri="{FF2B5EF4-FFF2-40B4-BE49-F238E27FC236}">
                <a16:creationId xmlns:a16="http://schemas.microsoft.com/office/drawing/2014/main" id="{6EF8DE8F-5E27-49FA-8B4F-B873D56050CF}"/>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 xmlns:asvg="http://schemas.microsoft.com/office/drawing/2016/SVG/main" r:embed="rId5"/>
              </a:ext>
            </a:extLst>
          </a:blip>
          <a:stretch>
            <a:fillRect/>
          </a:stretch>
        </p:blipFill>
        <p:spPr>
          <a:xfrm>
            <a:off x="8489222" y="3065043"/>
            <a:ext cx="914400" cy="914400"/>
          </a:xfrm>
          <a:prstGeom prst="rect">
            <a:avLst/>
          </a:prstGeom>
        </p:spPr>
      </p:pic>
      <p:pic>
        <p:nvPicPr>
          <p:cNvPr id="41" name="Graphic 40" descr="Parent and Child">
            <a:extLst>
              <a:ext uri="{FF2B5EF4-FFF2-40B4-BE49-F238E27FC236}">
                <a16:creationId xmlns:a16="http://schemas.microsoft.com/office/drawing/2014/main" id="{51500DC7-04DC-4E89-A7C6-CE73C308ED01}"/>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 xmlns:asvg="http://schemas.microsoft.com/office/drawing/2016/SVG/main" r:embed="rId7"/>
              </a:ext>
            </a:extLst>
          </a:blip>
          <a:stretch>
            <a:fillRect/>
          </a:stretch>
        </p:blipFill>
        <p:spPr>
          <a:xfrm>
            <a:off x="8489222" y="4349153"/>
            <a:ext cx="914400" cy="914400"/>
          </a:xfrm>
          <a:prstGeom prst="rect">
            <a:avLst/>
          </a:prstGeom>
        </p:spPr>
      </p:pic>
      <p:pic>
        <p:nvPicPr>
          <p:cNvPr id="43" name="Graphic 42" descr="House">
            <a:extLst>
              <a:ext uri="{FF2B5EF4-FFF2-40B4-BE49-F238E27FC236}">
                <a16:creationId xmlns:a16="http://schemas.microsoft.com/office/drawing/2014/main" id="{7D74E4BB-6D25-4C21-B4AB-F781C71531DF}"/>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 xmlns:asvg="http://schemas.microsoft.com/office/drawing/2016/SVG/main" r:embed="rId9"/>
              </a:ext>
            </a:extLst>
          </a:blip>
          <a:stretch>
            <a:fillRect/>
          </a:stretch>
        </p:blipFill>
        <p:spPr>
          <a:xfrm>
            <a:off x="8489222" y="5633261"/>
            <a:ext cx="914400" cy="914400"/>
          </a:xfrm>
          <a:prstGeom prst="rect">
            <a:avLst/>
          </a:prstGeom>
        </p:spPr>
      </p:pic>
      <p:pic>
        <p:nvPicPr>
          <p:cNvPr id="31" name="Picture 30">
            <a:extLst>
              <a:ext uri="{FF2B5EF4-FFF2-40B4-BE49-F238E27FC236}">
                <a16:creationId xmlns:a16="http://schemas.microsoft.com/office/drawing/2014/main" id="{6E8A3B65-E1AD-432C-89E7-246DCE2BEB9C}"/>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8489222" y="1601185"/>
            <a:ext cx="914400" cy="914400"/>
          </a:xfrm>
          <a:prstGeom prst="rect">
            <a:avLst/>
          </a:prstGeom>
        </p:spPr>
      </p:pic>
      <p:sp>
        <p:nvSpPr>
          <p:cNvPr id="24" name="TextBox 23">
            <a:extLst>
              <a:ext uri="{FF2B5EF4-FFF2-40B4-BE49-F238E27FC236}">
                <a16:creationId xmlns:a16="http://schemas.microsoft.com/office/drawing/2014/main" id="{40C618FA-B642-4B3D-B3EB-A71EAFD3F973}"/>
              </a:ext>
            </a:extLst>
          </p:cNvPr>
          <p:cNvSpPr txBox="1"/>
          <p:nvPr/>
        </p:nvSpPr>
        <p:spPr>
          <a:xfrm>
            <a:off x="3170078" y="5510768"/>
            <a:ext cx="6858000" cy="1107996"/>
          </a:xfrm>
          <a:prstGeom prst="rect">
            <a:avLst/>
          </a:prstGeom>
          <a:noFill/>
        </p:spPr>
        <p:txBody>
          <a:bodyPr wrap="square" rtlCol="0">
            <a:spAutoFit/>
          </a:bodyPr>
          <a:lstStyle/>
          <a:p>
            <a:endParaRPr lang="en-US" sz="2200" b="1" dirty="0">
              <a:solidFill>
                <a:prstClr val="white"/>
              </a:solidFill>
              <a:latin typeface="Arial" panose="020B0604020202020204" pitchFamily="34" charset="0"/>
              <a:cs typeface="Arial" panose="020B0604020202020204" pitchFamily="34" charset="0"/>
            </a:endParaRPr>
          </a:p>
          <a:p>
            <a:r>
              <a:rPr lang="en-US" sz="2200" b="1" dirty="0">
                <a:solidFill>
                  <a:prstClr val="white"/>
                </a:solidFill>
                <a:latin typeface="Arial" panose="020B0604020202020204" pitchFamily="34" charset="0"/>
                <a:cs typeface="Arial" panose="020B0604020202020204" pitchFamily="34" charset="0"/>
              </a:rPr>
              <a:t>Neighborhood-Level </a:t>
            </a:r>
            <a:r>
              <a:rPr lang="en-US" sz="2200" b="1" dirty="0" smtClean="0">
                <a:solidFill>
                  <a:prstClr val="white"/>
                </a:solidFill>
                <a:latin typeface="Arial" panose="020B0604020202020204" pitchFamily="34" charset="0"/>
                <a:cs typeface="Arial" panose="020B0604020202020204" pitchFamily="34" charset="0"/>
              </a:rPr>
              <a:t>Explanations</a:t>
            </a:r>
            <a:endParaRPr lang="en-US" sz="2200" b="1" kern="0" dirty="0">
              <a:solidFill>
                <a:prstClr val="white"/>
              </a:solidFill>
              <a:latin typeface="Arial" panose="020B0604020202020204" pitchFamily="34" charset="0"/>
              <a:cs typeface="Arial" panose="020B0604020202020204" pitchFamily="34" charset="0"/>
            </a:endParaRPr>
          </a:p>
          <a:p>
            <a:endParaRPr lang="en-US" sz="2200" dirty="0">
              <a:solidFill>
                <a:prstClr val="white"/>
              </a:solidFill>
            </a:endParaRPr>
          </a:p>
        </p:txBody>
      </p:sp>
    </p:spTree>
    <p:extLst>
      <p:ext uri="{BB962C8B-B14F-4D97-AF65-F5344CB8AC3E}">
        <p14:creationId xmlns:p14="http://schemas.microsoft.com/office/powerpoint/2010/main" val="1861897088"/>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a:xfrm>
            <a:off x="1193800" y="2681511"/>
            <a:ext cx="9664700" cy="102076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2800" b="1" kern="1200">
                <a:solidFill>
                  <a:schemeClr val="tx1"/>
                </a:solidFill>
                <a:latin typeface="+mj-lt"/>
                <a:ea typeface="+mj-ea"/>
                <a:cs typeface="+mj-cs"/>
              </a:defRPr>
            </a:lvl1pPr>
          </a:lstStyle>
          <a:p>
            <a:pPr>
              <a:defRPr/>
            </a:pPr>
            <a:r>
              <a:rPr lang="en-US" sz="3200" dirty="0">
                <a:solidFill>
                  <a:srgbClr val="002060"/>
                </a:solidFill>
                <a:latin typeface="Arial" panose="020B0604020202020204" pitchFamily="34" charset="0"/>
                <a:cs typeface="Arial" panose="020B0604020202020204" pitchFamily="34" charset="0"/>
              </a:rPr>
              <a:t>Supplementary Figures</a:t>
            </a:r>
          </a:p>
        </p:txBody>
      </p:sp>
    </p:spTree>
    <p:extLst>
      <p:ext uri="{BB962C8B-B14F-4D97-AF65-F5344CB8AC3E}">
        <p14:creationId xmlns:p14="http://schemas.microsoft.com/office/powerpoint/2010/main" val="523915880"/>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 name="TextBox 92"/>
          <p:cNvSpPr txBox="1"/>
          <p:nvPr/>
        </p:nvSpPr>
        <p:spPr>
          <a:xfrm>
            <a:off x="1549534" y="87875"/>
            <a:ext cx="9143867" cy="369332"/>
          </a:xfrm>
          <a:prstGeom prst="rect">
            <a:avLst/>
          </a:prstGeom>
          <a:noFill/>
        </p:spPr>
        <p:txBody>
          <a:bodyPr wrap="square" rtlCol="0">
            <a:spAutoFit/>
          </a:bodyPr>
          <a:lstStyle/>
          <a:p>
            <a:pPr lvl="0" algn="ctr">
              <a:defRPr/>
            </a:pPr>
            <a:r>
              <a:rPr lang="en-US" b="1" kern="0" dirty="0">
                <a:solidFill>
                  <a:srgbClr val="1E2D53"/>
                </a:solidFill>
                <a:latin typeface="Arial"/>
                <a:cs typeface="Arial"/>
              </a:rPr>
              <a:t>Density of Parent Household Income Ranks, White and Black Children</a:t>
            </a:r>
            <a:endParaRPr kumimoji="0" lang="en-US" sz="1800" b="1" i="0" u="none" strike="noStrike" kern="0" cap="none" spc="0" normalizeH="0" baseline="0" noProof="0" dirty="0">
              <a:ln>
                <a:noFill/>
              </a:ln>
              <a:solidFill>
                <a:srgbClr val="1E2D53"/>
              </a:solidFill>
              <a:effectLst/>
              <a:uLnTx/>
              <a:uFillTx/>
              <a:latin typeface="Arial"/>
              <a:ea typeface="+mn-ea"/>
              <a:cs typeface="Arial"/>
            </a:endParaRPr>
          </a:p>
        </p:txBody>
      </p:sp>
      <p:grpSp>
        <p:nvGrpSpPr>
          <p:cNvPr id="4" name="Group 4"/>
          <p:cNvGrpSpPr>
            <a:grpSpLocks noChangeAspect="1"/>
          </p:cNvGrpSpPr>
          <p:nvPr/>
        </p:nvGrpSpPr>
        <p:grpSpPr bwMode="auto">
          <a:xfrm>
            <a:off x="1522413" y="200025"/>
            <a:ext cx="9231313" cy="6453188"/>
            <a:chOff x="959" y="126"/>
            <a:chExt cx="5815" cy="4065"/>
          </a:xfrm>
        </p:grpSpPr>
        <p:grpSp>
          <p:nvGrpSpPr>
            <p:cNvPr id="129" name="Group 205"/>
            <p:cNvGrpSpPr>
              <a:grpSpLocks/>
            </p:cNvGrpSpPr>
            <p:nvPr/>
          </p:nvGrpSpPr>
          <p:grpSpPr bwMode="auto">
            <a:xfrm>
              <a:off x="1435" y="421"/>
              <a:ext cx="5242" cy="3287"/>
              <a:chOff x="1435" y="421"/>
              <a:chExt cx="5242" cy="3287"/>
            </a:xfrm>
          </p:grpSpPr>
          <p:sp>
            <p:nvSpPr>
              <p:cNvPr id="841"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2" name="Line 9"/>
              <p:cNvSpPr>
                <a:spLocks noChangeShapeType="1"/>
              </p:cNvSpPr>
              <p:nvPr/>
            </p:nvSpPr>
            <p:spPr bwMode="auto">
              <a:xfrm>
                <a:off x="1435" y="289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3" name="Line 10"/>
              <p:cNvSpPr>
                <a:spLocks noChangeShapeType="1"/>
              </p:cNvSpPr>
              <p:nvPr/>
            </p:nvSpPr>
            <p:spPr bwMode="auto">
              <a:xfrm>
                <a:off x="1435" y="218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4" name="Line 11"/>
              <p:cNvSpPr>
                <a:spLocks noChangeShapeType="1"/>
              </p:cNvSpPr>
              <p:nvPr/>
            </p:nvSpPr>
            <p:spPr bwMode="auto">
              <a:xfrm>
                <a:off x="1435" y="146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5" name="Line 12"/>
              <p:cNvSpPr>
                <a:spLocks noChangeShapeType="1"/>
              </p:cNvSpPr>
              <p:nvPr/>
            </p:nvSpPr>
            <p:spPr bwMode="auto">
              <a:xfrm>
                <a:off x="1435" y="7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6" name="Line 13"/>
              <p:cNvSpPr>
                <a:spLocks noChangeShapeType="1"/>
              </p:cNvSpPr>
              <p:nvPr/>
            </p:nvSpPr>
            <p:spPr bwMode="auto">
              <a:xfrm flipV="1">
                <a:off x="4456" y="3622"/>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7" name="Line 14"/>
              <p:cNvSpPr>
                <a:spLocks noChangeShapeType="1"/>
              </p:cNvSpPr>
              <p:nvPr/>
            </p:nvSpPr>
            <p:spPr bwMode="auto">
              <a:xfrm flipV="1">
                <a:off x="4456" y="3492"/>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8" name="Line 15"/>
              <p:cNvSpPr>
                <a:spLocks noChangeShapeType="1"/>
              </p:cNvSpPr>
              <p:nvPr/>
            </p:nvSpPr>
            <p:spPr bwMode="auto">
              <a:xfrm flipV="1">
                <a:off x="4456" y="3362"/>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9" name="Line 16"/>
              <p:cNvSpPr>
                <a:spLocks noChangeShapeType="1"/>
              </p:cNvSpPr>
              <p:nvPr/>
            </p:nvSpPr>
            <p:spPr bwMode="auto">
              <a:xfrm flipV="1">
                <a:off x="4456" y="3233"/>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0" name="Line 17"/>
              <p:cNvSpPr>
                <a:spLocks noChangeShapeType="1"/>
              </p:cNvSpPr>
              <p:nvPr/>
            </p:nvSpPr>
            <p:spPr bwMode="auto">
              <a:xfrm flipV="1">
                <a:off x="4456" y="3103"/>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1" name="Line 18"/>
              <p:cNvSpPr>
                <a:spLocks noChangeShapeType="1"/>
              </p:cNvSpPr>
              <p:nvPr/>
            </p:nvSpPr>
            <p:spPr bwMode="auto">
              <a:xfrm flipV="1">
                <a:off x="4456" y="2974"/>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2" name="Line 19"/>
              <p:cNvSpPr>
                <a:spLocks noChangeShapeType="1"/>
              </p:cNvSpPr>
              <p:nvPr/>
            </p:nvSpPr>
            <p:spPr bwMode="auto">
              <a:xfrm flipV="1">
                <a:off x="4456" y="2844"/>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3" name="Line 20"/>
              <p:cNvSpPr>
                <a:spLocks noChangeShapeType="1"/>
              </p:cNvSpPr>
              <p:nvPr/>
            </p:nvSpPr>
            <p:spPr bwMode="auto">
              <a:xfrm flipV="1">
                <a:off x="4456" y="2714"/>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4" name="Line 21"/>
              <p:cNvSpPr>
                <a:spLocks noChangeShapeType="1"/>
              </p:cNvSpPr>
              <p:nvPr/>
            </p:nvSpPr>
            <p:spPr bwMode="auto">
              <a:xfrm flipV="1">
                <a:off x="4456" y="2585"/>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5" name="Line 22"/>
              <p:cNvSpPr>
                <a:spLocks noChangeShapeType="1"/>
              </p:cNvSpPr>
              <p:nvPr/>
            </p:nvSpPr>
            <p:spPr bwMode="auto">
              <a:xfrm flipV="1">
                <a:off x="4456" y="2455"/>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6" name="Line 23"/>
              <p:cNvSpPr>
                <a:spLocks noChangeShapeType="1"/>
              </p:cNvSpPr>
              <p:nvPr/>
            </p:nvSpPr>
            <p:spPr bwMode="auto">
              <a:xfrm flipV="1">
                <a:off x="4456" y="2326"/>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7" name="Line 24"/>
              <p:cNvSpPr>
                <a:spLocks noChangeShapeType="1"/>
              </p:cNvSpPr>
              <p:nvPr/>
            </p:nvSpPr>
            <p:spPr bwMode="auto">
              <a:xfrm flipV="1">
                <a:off x="4456" y="2196"/>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8" name="Line 25"/>
              <p:cNvSpPr>
                <a:spLocks noChangeShapeType="1"/>
              </p:cNvSpPr>
              <p:nvPr/>
            </p:nvSpPr>
            <p:spPr bwMode="auto">
              <a:xfrm flipV="1">
                <a:off x="4456" y="2066"/>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9" name="Line 26"/>
              <p:cNvSpPr>
                <a:spLocks noChangeShapeType="1"/>
              </p:cNvSpPr>
              <p:nvPr/>
            </p:nvSpPr>
            <p:spPr bwMode="auto">
              <a:xfrm flipV="1">
                <a:off x="4456" y="1937"/>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0" name="Line 27"/>
              <p:cNvSpPr>
                <a:spLocks noChangeShapeType="1"/>
              </p:cNvSpPr>
              <p:nvPr/>
            </p:nvSpPr>
            <p:spPr bwMode="auto">
              <a:xfrm flipV="1">
                <a:off x="4456" y="1807"/>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1" name="Line 28"/>
              <p:cNvSpPr>
                <a:spLocks noChangeShapeType="1"/>
              </p:cNvSpPr>
              <p:nvPr/>
            </p:nvSpPr>
            <p:spPr bwMode="auto">
              <a:xfrm flipV="1">
                <a:off x="4456" y="1678"/>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2" name="Line 29"/>
              <p:cNvSpPr>
                <a:spLocks noChangeShapeType="1"/>
              </p:cNvSpPr>
              <p:nvPr/>
            </p:nvSpPr>
            <p:spPr bwMode="auto">
              <a:xfrm flipV="1">
                <a:off x="4456" y="1548"/>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3" name="Line 30"/>
              <p:cNvSpPr>
                <a:spLocks noChangeShapeType="1"/>
              </p:cNvSpPr>
              <p:nvPr/>
            </p:nvSpPr>
            <p:spPr bwMode="auto">
              <a:xfrm flipV="1">
                <a:off x="4456" y="1418"/>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4" name="Line 31"/>
              <p:cNvSpPr>
                <a:spLocks noChangeShapeType="1"/>
              </p:cNvSpPr>
              <p:nvPr/>
            </p:nvSpPr>
            <p:spPr bwMode="auto">
              <a:xfrm flipV="1">
                <a:off x="4456" y="1289"/>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5" name="Line 32"/>
              <p:cNvSpPr>
                <a:spLocks noChangeShapeType="1"/>
              </p:cNvSpPr>
              <p:nvPr/>
            </p:nvSpPr>
            <p:spPr bwMode="auto">
              <a:xfrm flipV="1">
                <a:off x="4456" y="1159"/>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6" name="Line 33"/>
              <p:cNvSpPr>
                <a:spLocks noChangeShapeType="1"/>
              </p:cNvSpPr>
              <p:nvPr/>
            </p:nvSpPr>
            <p:spPr bwMode="auto">
              <a:xfrm flipV="1">
                <a:off x="4456" y="1033"/>
                <a:ext cx="0" cy="83"/>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7" name="Line 34"/>
              <p:cNvSpPr>
                <a:spLocks noChangeShapeType="1"/>
              </p:cNvSpPr>
              <p:nvPr/>
            </p:nvSpPr>
            <p:spPr bwMode="auto">
              <a:xfrm flipV="1">
                <a:off x="4456" y="904"/>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8" name="Line 35"/>
              <p:cNvSpPr>
                <a:spLocks noChangeShapeType="1"/>
              </p:cNvSpPr>
              <p:nvPr/>
            </p:nvSpPr>
            <p:spPr bwMode="auto">
              <a:xfrm flipV="1">
                <a:off x="4456" y="774"/>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9" name="Line 36"/>
              <p:cNvSpPr>
                <a:spLocks noChangeShapeType="1"/>
              </p:cNvSpPr>
              <p:nvPr/>
            </p:nvSpPr>
            <p:spPr bwMode="auto">
              <a:xfrm flipV="1">
                <a:off x="4456" y="644"/>
                <a:ext cx="0" cy="87"/>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0" name="Line 37"/>
              <p:cNvSpPr>
                <a:spLocks noChangeShapeType="1"/>
              </p:cNvSpPr>
              <p:nvPr/>
            </p:nvSpPr>
            <p:spPr bwMode="auto">
              <a:xfrm flipV="1">
                <a:off x="4456" y="515"/>
                <a:ext cx="0" cy="86"/>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1" name="Line 38"/>
              <p:cNvSpPr>
                <a:spLocks noChangeShapeType="1"/>
              </p:cNvSpPr>
              <p:nvPr/>
            </p:nvSpPr>
            <p:spPr bwMode="auto">
              <a:xfrm flipV="1">
                <a:off x="4456" y="421"/>
                <a:ext cx="0" cy="51"/>
              </a:xfrm>
              <a:prstGeom prst="line">
                <a:avLst/>
              </a:prstGeom>
              <a:noFill/>
              <a:ln w="22225">
                <a:solidFill>
                  <a:srgbClr val="1A476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2" name="Line 39"/>
              <p:cNvSpPr>
                <a:spLocks noChangeShapeType="1"/>
              </p:cNvSpPr>
              <p:nvPr/>
            </p:nvSpPr>
            <p:spPr bwMode="auto">
              <a:xfrm flipV="1">
                <a:off x="3181" y="3622"/>
                <a:ext cx="0" cy="86"/>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3" name="Line 40"/>
              <p:cNvSpPr>
                <a:spLocks noChangeShapeType="1"/>
              </p:cNvSpPr>
              <p:nvPr/>
            </p:nvSpPr>
            <p:spPr bwMode="auto">
              <a:xfrm flipV="1">
                <a:off x="3181" y="3492"/>
                <a:ext cx="0" cy="86"/>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4" name="Line 41"/>
              <p:cNvSpPr>
                <a:spLocks noChangeShapeType="1"/>
              </p:cNvSpPr>
              <p:nvPr/>
            </p:nvSpPr>
            <p:spPr bwMode="auto">
              <a:xfrm flipV="1">
                <a:off x="3181" y="3362"/>
                <a:ext cx="0" cy="87"/>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5" name="Line 42"/>
              <p:cNvSpPr>
                <a:spLocks noChangeShapeType="1"/>
              </p:cNvSpPr>
              <p:nvPr/>
            </p:nvSpPr>
            <p:spPr bwMode="auto">
              <a:xfrm flipV="1">
                <a:off x="3181" y="3233"/>
                <a:ext cx="0" cy="86"/>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6" name="Line 43"/>
              <p:cNvSpPr>
                <a:spLocks noChangeShapeType="1"/>
              </p:cNvSpPr>
              <p:nvPr/>
            </p:nvSpPr>
            <p:spPr bwMode="auto">
              <a:xfrm flipV="1">
                <a:off x="3181" y="3103"/>
                <a:ext cx="0" cy="87"/>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7" name="Line 44"/>
              <p:cNvSpPr>
                <a:spLocks noChangeShapeType="1"/>
              </p:cNvSpPr>
              <p:nvPr/>
            </p:nvSpPr>
            <p:spPr bwMode="auto">
              <a:xfrm flipV="1">
                <a:off x="3181" y="2974"/>
                <a:ext cx="0" cy="86"/>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8" name="Line 45"/>
              <p:cNvSpPr>
                <a:spLocks noChangeShapeType="1"/>
              </p:cNvSpPr>
              <p:nvPr/>
            </p:nvSpPr>
            <p:spPr bwMode="auto">
              <a:xfrm flipV="1">
                <a:off x="3181" y="2844"/>
                <a:ext cx="0" cy="86"/>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9" name="Line 46"/>
              <p:cNvSpPr>
                <a:spLocks noChangeShapeType="1"/>
              </p:cNvSpPr>
              <p:nvPr/>
            </p:nvSpPr>
            <p:spPr bwMode="auto">
              <a:xfrm flipV="1">
                <a:off x="3181" y="2714"/>
                <a:ext cx="0" cy="87"/>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0" name="Line 47"/>
              <p:cNvSpPr>
                <a:spLocks noChangeShapeType="1"/>
              </p:cNvSpPr>
              <p:nvPr/>
            </p:nvSpPr>
            <p:spPr bwMode="auto">
              <a:xfrm flipV="1">
                <a:off x="3181" y="2585"/>
                <a:ext cx="0" cy="86"/>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1" name="Line 48"/>
              <p:cNvSpPr>
                <a:spLocks noChangeShapeType="1"/>
              </p:cNvSpPr>
              <p:nvPr/>
            </p:nvSpPr>
            <p:spPr bwMode="auto">
              <a:xfrm flipV="1">
                <a:off x="3181" y="2455"/>
                <a:ext cx="0" cy="87"/>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2" name="Line 49"/>
              <p:cNvSpPr>
                <a:spLocks noChangeShapeType="1"/>
              </p:cNvSpPr>
              <p:nvPr/>
            </p:nvSpPr>
            <p:spPr bwMode="auto">
              <a:xfrm flipV="1">
                <a:off x="3181" y="2326"/>
                <a:ext cx="0" cy="86"/>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3" name="Line 50"/>
              <p:cNvSpPr>
                <a:spLocks noChangeShapeType="1"/>
              </p:cNvSpPr>
              <p:nvPr/>
            </p:nvSpPr>
            <p:spPr bwMode="auto">
              <a:xfrm flipV="1">
                <a:off x="3181" y="2196"/>
                <a:ext cx="0" cy="86"/>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4" name="Line 51"/>
              <p:cNvSpPr>
                <a:spLocks noChangeShapeType="1"/>
              </p:cNvSpPr>
              <p:nvPr/>
            </p:nvSpPr>
            <p:spPr bwMode="auto">
              <a:xfrm flipV="1">
                <a:off x="3181" y="2066"/>
                <a:ext cx="0" cy="87"/>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5" name="Line 52"/>
              <p:cNvSpPr>
                <a:spLocks noChangeShapeType="1"/>
              </p:cNvSpPr>
              <p:nvPr/>
            </p:nvSpPr>
            <p:spPr bwMode="auto">
              <a:xfrm flipV="1">
                <a:off x="3181" y="1937"/>
                <a:ext cx="0" cy="86"/>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6" name="Line 53"/>
              <p:cNvSpPr>
                <a:spLocks noChangeShapeType="1"/>
              </p:cNvSpPr>
              <p:nvPr/>
            </p:nvSpPr>
            <p:spPr bwMode="auto">
              <a:xfrm flipV="1">
                <a:off x="3181" y="1807"/>
                <a:ext cx="0" cy="87"/>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7" name="Line 54"/>
              <p:cNvSpPr>
                <a:spLocks noChangeShapeType="1"/>
              </p:cNvSpPr>
              <p:nvPr/>
            </p:nvSpPr>
            <p:spPr bwMode="auto">
              <a:xfrm flipV="1">
                <a:off x="3181" y="1678"/>
                <a:ext cx="0" cy="86"/>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8" name="Line 55"/>
              <p:cNvSpPr>
                <a:spLocks noChangeShapeType="1"/>
              </p:cNvSpPr>
              <p:nvPr/>
            </p:nvSpPr>
            <p:spPr bwMode="auto">
              <a:xfrm flipV="1">
                <a:off x="3181" y="1548"/>
                <a:ext cx="0" cy="86"/>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9" name="Line 56"/>
              <p:cNvSpPr>
                <a:spLocks noChangeShapeType="1"/>
              </p:cNvSpPr>
              <p:nvPr/>
            </p:nvSpPr>
            <p:spPr bwMode="auto">
              <a:xfrm flipV="1">
                <a:off x="3181" y="1418"/>
                <a:ext cx="0" cy="87"/>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0" name="Line 57"/>
              <p:cNvSpPr>
                <a:spLocks noChangeShapeType="1"/>
              </p:cNvSpPr>
              <p:nvPr/>
            </p:nvSpPr>
            <p:spPr bwMode="auto">
              <a:xfrm flipV="1">
                <a:off x="3181" y="1289"/>
                <a:ext cx="0" cy="86"/>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1" name="Line 58"/>
              <p:cNvSpPr>
                <a:spLocks noChangeShapeType="1"/>
              </p:cNvSpPr>
              <p:nvPr/>
            </p:nvSpPr>
            <p:spPr bwMode="auto">
              <a:xfrm flipV="1">
                <a:off x="3181" y="1159"/>
                <a:ext cx="0" cy="87"/>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2" name="Line 59"/>
              <p:cNvSpPr>
                <a:spLocks noChangeShapeType="1"/>
              </p:cNvSpPr>
              <p:nvPr/>
            </p:nvSpPr>
            <p:spPr bwMode="auto">
              <a:xfrm flipV="1">
                <a:off x="3181" y="1033"/>
                <a:ext cx="0" cy="83"/>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3" name="Line 60"/>
              <p:cNvSpPr>
                <a:spLocks noChangeShapeType="1"/>
              </p:cNvSpPr>
              <p:nvPr/>
            </p:nvSpPr>
            <p:spPr bwMode="auto">
              <a:xfrm flipV="1">
                <a:off x="3181" y="904"/>
                <a:ext cx="0" cy="86"/>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4" name="Line 61"/>
              <p:cNvSpPr>
                <a:spLocks noChangeShapeType="1"/>
              </p:cNvSpPr>
              <p:nvPr/>
            </p:nvSpPr>
            <p:spPr bwMode="auto">
              <a:xfrm flipV="1">
                <a:off x="3181" y="774"/>
                <a:ext cx="0" cy="86"/>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5" name="Line 62"/>
              <p:cNvSpPr>
                <a:spLocks noChangeShapeType="1"/>
              </p:cNvSpPr>
              <p:nvPr/>
            </p:nvSpPr>
            <p:spPr bwMode="auto">
              <a:xfrm flipV="1">
                <a:off x="3181" y="644"/>
                <a:ext cx="0" cy="87"/>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6" name="Line 63"/>
              <p:cNvSpPr>
                <a:spLocks noChangeShapeType="1"/>
              </p:cNvSpPr>
              <p:nvPr/>
            </p:nvSpPr>
            <p:spPr bwMode="auto">
              <a:xfrm flipV="1">
                <a:off x="3181" y="515"/>
                <a:ext cx="0" cy="86"/>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7" name="Line 64"/>
              <p:cNvSpPr>
                <a:spLocks noChangeShapeType="1"/>
              </p:cNvSpPr>
              <p:nvPr/>
            </p:nvSpPr>
            <p:spPr bwMode="auto">
              <a:xfrm flipV="1">
                <a:off x="3181" y="421"/>
                <a:ext cx="0" cy="51"/>
              </a:xfrm>
              <a:prstGeom prst="line">
                <a:avLst/>
              </a:prstGeom>
              <a:noFill/>
              <a:ln w="22225">
                <a:solidFill>
                  <a:srgbClr val="90353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8" name="Oval 65"/>
              <p:cNvSpPr>
                <a:spLocks noChangeArrowheads="1"/>
              </p:cNvSpPr>
              <p:nvPr/>
            </p:nvSpPr>
            <p:spPr bwMode="auto">
              <a:xfrm>
                <a:off x="1565" y="28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 name="Oval 66"/>
              <p:cNvSpPr>
                <a:spLocks noChangeArrowheads="1"/>
              </p:cNvSpPr>
              <p:nvPr/>
            </p:nvSpPr>
            <p:spPr bwMode="auto">
              <a:xfrm>
                <a:off x="1615" y="28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 name="Oval 67"/>
              <p:cNvSpPr>
                <a:spLocks noChangeArrowheads="1"/>
              </p:cNvSpPr>
              <p:nvPr/>
            </p:nvSpPr>
            <p:spPr bwMode="auto">
              <a:xfrm>
                <a:off x="1666" y="28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 name="Oval 68"/>
              <p:cNvSpPr>
                <a:spLocks noChangeArrowheads="1"/>
              </p:cNvSpPr>
              <p:nvPr/>
            </p:nvSpPr>
            <p:spPr bwMode="auto">
              <a:xfrm>
                <a:off x="1716" y="281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 name="Oval 69"/>
              <p:cNvSpPr>
                <a:spLocks noChangeArrowheads="1"/>
              </p:cNvSpPr>
              <p:nvPr/>
            </p:nvSpPr>
            <p:spPr bwMode="auto">
              <a:xfrm>
                <a:off x="1766" y="27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3" name="Oval 70"/>
              <p:cNvSpPr>
                <a:spLocks noChangeArrowheads="1"/>
              </p:cNvSpPr>
              <p:nvPr/>
            </p:nvSpPr>
            <p:spPr bwMode="auto">
              <a:xfrm>
                <a:off x="1817" y="27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4" name="Oval 71"/>
              <p:cNvSpPr>
                <a:spLocks noChangeArrowheads="1"/>
              </p:cNvSpPr>
              <p:nvPr/>
            </p:nvSpPr>
            <p:spPr bwMode="auto">
              <a:xfrm>
                <a:off x="1867" y="27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 name="Oval 72"/>
              <p:cNvSpPr>
                <a:spLocks noChangeArrowheads="1"/>
              </p:cNvSpPr>
              <p:nvPr/>
            </p:nvSpPr>
            <p:spPr bwMode="auto">
              <a:xfrm>
                <a:off x="1918" y="27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 name="Oval 73"/>
              <p:cNvSpPr>
                <a:spLocks noChangeArrowheads="1"/>
              </p:cNvSpPr>
              <p:nvPr/>
            </p:nvSpPr>
            <p:spPr bwMode="auto">
              <a:xfrm>
                <a:off x="1968" y="27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 name="Oval 74"/>
              <p:cNvSpPr>
                <a:spLocks noChangeArrowheads="1"/>
              </p:cNvSpPr>
              <p:nvPr/>
            </p:nvSpPr>
            <p:spPr bwMode="auto">
              <a:xfrm>
                <a:off x="2018" y="27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 name="Oval 75"/>
              <p:cNvSpPr>
                <a:spLocks noChangeArrowheads="1"/>
              </p:cNvSpPr>
              <p:nvPr/>
            </p:nvSpPr>
            <p:spPr bwMode="auto">
              <a:xfrm>
                <a:off x="2069" y="27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9" name="Oval 76"/>
              <p:cNvSpPr>
                <a:spLocks noChangeArrowheads="1"/>
              </p:cNvSpPr>
              <p:nvPr/>
            </p:nvSpPr>
            <p:spPr bwMode="auto">
              <a:xfrm>
                <a:off x="2119" y="27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 name="Oval 77"/>
              <p:cNvSpPr>
                <a:spLocks noChangeArrowheads="1"/>
              </p:cNvSpPr>
              <p:nvPr/>
            </p:nvSpPr>
            <p:spPr bwMode="auto">
              <a:xfrm>
                <a:off x="2170" y="27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1" name="Oval 78"/>
              <p:cNvSpPr>
                <a:spLocks noChangeArrowheads="1"/>
              </p:cNvSpPr>
              <p:nvPr/>
            </p:nvSpPr>
            <p:spPr bwMode="auto">
              <a:xfrm>
                <a:off x="2220" y="272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 name="Oval 79"/>
              <p:cNvSpPr>
                <a:spLocks noChangeArrowheads="1"/>
              </p:cNvSpPr>
              <p:nvPr/>
            </p:nvSpPr>
            <p:spPr bwMode="auto">
              <a:xfrm>
                <a:off x="2270" y="27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3" name="Oval 80"/>
              <p:cNvSpPr>
                <a:spLocks noChangeArrowheads="1"/>
              </p:cNvSpPr>
              <p:nvPr/>
            </p:nvSpPr>
            <p:spPr bwMode="auto">
              <a:xfrm>
                <a:off x="2321" y="270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4" name="Oval 81"/>
              <p:cNvSpPr>
                <a:spLocks noChangeArrowheads="1"/>
              </p:cNvSpPr>
              <p:nvPr/>
            </p:nvSpPr>
            <p:spPr bwMode="auto">
              <a:xfrm>
                <a:off x="2371" y="26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5" name="Oval 82"/>
              <p:cNvSpPr>
                <a:spLocks noChangeArrowheads="1"/>
              </p:cNvSpPr>
              <p:nvPr/>
            </p:nvSpPr>
            <p:spPr bwMode="auto">
              <a:xfrm>
                <a:off x="2422" y="26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6" name="Oval 83"/>
              <p:cNvSpPr>
                <a:spLocks noChangeArrowheads="1"/>
              </p:cNvSpPr>
              <p:nvPr/>
            </p:nvSpPr>
            <p:spPr bwMode="auto">
              <a:xfrm>
                <a:off x="2472" y="26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 name="Oval 84"/>
              <p:cNvSpPr>
                <a:spLocks noChangeArrowheads="1"/>
              </p:cNvSpPr>
              <p:nvPr/>
            </p:nvSpPr>
            <p:spPr bwMode="auto">
              <a:xfrm>
                <a:off x="2522" y="26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8" name="Oval 85"/>
              <p:cNvSpPr>
                <a:spLocks noChangeArrowheads="1"/>
              </p:cNvSpPr>
              <p:nvPr/>
            </p:nvSpPr>
            <p:spPr bwMode="auto">
              <a:xfrm>
                <a:off x="2573" y="26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9" name="Oval 86"/>
              <p:cNvSpPr>
                <a:spLocks noChangeArrowheads="1"/>
              </p:cNvSpPr>
              <p:nvPr/>
            </p:nvSpPr>
            <p:spPr bwMode="auto">
              <a:xfrm>
                <a:off x="2623" y="26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0" name="Oval 87"/>
              <p:cNvSpPr>
                <a:spLocks noChangeArrowheads="1"/>
              </p:cNvSpPr>
              <p:nvPr/>
            </p:nvSpPr>
            <p:spPr bwMode="auto">
              <a:xfrm>
                <a:off x="2674" y="26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 name="Oval 88"/>
              <p:cNvSpPr>
                <a:spLocks noChangeArrowheads="1"/>
              </p:cNvSpPr>
              <p:nvPr/>
            </p:nvSpPr>
            <p:spPr bwMode="auto">
              <a:xfrm>
                <a:off x="2724" y="258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 name="Oval 89"/>
              <p:cNvSpPr>
                <a:spLocks noChangeArrowheads="1"/>
              </p:cNvSpPr>
              <p:nvPr/>
            </p:nvSpPr>
            <p:spPr bwMode="auto">
              <a:xfrm>
                <a:off x="2774" y="25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 name="Oval 90"/>
              <p:cNvSpPr>
                <a:spLocks noChangeArrowheads="1"/>
              </p:cNvSpPr>
              <p:nvPr/>
            </p:nvSpPr>
            <p:spPr bwMode="auto">
              <a:xfrm>
                <a:off x="2825" y="254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4" name="Oval 91"/>
              <p:cNvSpPr>
                <a:spLocks noChangeArrowheads="1"/>
              </p:cNvSpPr>
              <p:nvPr/>
            </p:nvSpPr>
            <p:spPr bwMode="auto">
              <a:xfrm>
                <a:off x="2875" y="253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5" name="Oval 92"/>
              <p:cNvSpPr>
                <a:spLocks noChangeArrowheads="1"/>
              </p:cNvSpPr>
              <p:nvPr/>
            </p:nvSpPr>
            <p:spPr bwMode="auto">
              <a:xfrm>
                <a:off x="2926" y="251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6" name="Oval 93"/>
              <p:cNvSpPr>
                <a:spLocks noChangeArrowheads="1"/>
              </p:cNvSpPr>
              <p:nvPr/>
            </p:nvSpPr>
            <p:spPr bwMode="auto">
              <a:xfrm>
                <a:off x="2976" y="24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7" name="Oval 94"/>
              <p:cNvSpPr>
                <a:spLocks noChangeArrowheads="1"/>
              </p:cNvSpPr>
              <p:nvPr/>
            </p:nvSpPr>
            <p:spPr bwMode="auto">
              <a:xfrm>
                <a:off x="3026" y="24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8" name="Oval 95"/>
              <p:cNvSpPr>
                <a:spLocks noChangeArrowheads="1"/>
              </p:cNvSpPr>
              <p:nvPr/>
            </p:nvSpPr>
            <p:spPr bwMode="auto">
              <a:xfrm>
                <a:off x="3080" y="24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9" name="Oval 96"/>
              <p:cNvSpPr>
                <a:spLocks noChangeArrowheads="1"/>
              </p:cNvSpPr>
              <p:nvPr/>
            </p:nvSpPr>
            <p:spPr bwMode="auto">
              <a:xfrm>
                <a:off x="3131" y="2423"/>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0" name="Oval 97"/>
              <p:cNvSpPr>
                <a:spLocks noChangeArrowheads="1"/>
              </p:cNvSpPr>
              <p:nvPr/>
            </p:nvSpPr>
            <p:spPr bwMode="auto">
              <a:xfrm>
                <a:off x="3181" y="24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1" name="Oval 98"/>
              <p:cNvSpPr>
                <a:spLocks noChangeArrowheads="1"/>
              </p:cNvSpPr>
              <p:nvPr/>
            </p:nvSpPr>
            <p:spPr bwMode="auto">
              <a:xfrm>
                <a:off x="3232" y="23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2" name="Oval 99"/>
              <p:cNvSpPr>
                <a:spLocks noChangeArrowheads="1"/>
              </p:cNvSpPr>
              <p:nvPr/>
            </p:nvSpPr>
            <p:spPr bwMode="auto">
              <a:xfrm>
                <a:off x="3282" y="23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3" name="Oval 100"/>
              <p:cNvSpPr>
                <a:spLocks noChangeArrowheads="1"/>
              </p:cNvSpPr>
              <p:nvPr/>
            </p:nvSpPr>
            <p:spPr bwMode="auto">
              <a:xfrm>
                <a:off x="3332" y="232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4" name="Oval 101"/>
              <p:cNvSpPr>
                <a:spLocks noChangeArrowheads="1"/>
              </p:cNvSpPr>
              <p:nvPr/>
            </p:nvSpPr>
            <p:spPr bwMode="auto">
              <a:xfrm>
                <a:off x="3383" y="231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5" name="Oval 102"/>
              <p:cNvSpPr>
                <a:spLocks noChangeArrowheads="1"/>
              </p:cNvSpPr>
              <p:nvPr/>
            </p:nvSpPr>
            <p:spPr bwMode="auto">
              <a:xfrm>
                <a:off x="3433" y="22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6" name="Oval 103"/>
              <p:cNvSpPr>
                <a:spLocks noChangeArrowheads="1"/>
              </p:cNvSpPr>
              <p:nvPr/>
            </p:nvSpPr>
            <p:spPr bwMode="auto">
              <a:xfrm>
                <a:off x="3484" y="22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7" name="Oval 104"/>
              <p:cNvSpPr>
                <a:spLocks noChangeArrowheads="1"/>
              </p:cNvSpPr>
              <p:nvPr/>
            </p:nvSpPr>
            <p:spPr bwMode="auto">
              <a:xfrm>
                <a:off x="3534" y="22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8" name="Oval 105"/>
              <p:cNvSpPr>
                <a:spLocks noChangeArrowheads="1"/>
              </p:cNvSpPr>
              <p:nvPr/>
            </p:nvSpPr>
            <p:spPr bwMode="auto">
              <a:xfrm>
                <a:off x="3584" y="22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9" name="Oval 106"/>
              <p:cNvSpPr>
                <a:spLocks noChangeArrowheads="1"/>
              </p:cNvSpPr>
              <p:nvPr/>
            </p:nvSpPr>
            <p:spPr bwMode="auto">
              <a:xfrm>
                <a:off x="3635" y="2210"/>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0" name="Oval 107"/>
              <p:cNvSpPr>
                <a:spLocks noChangeArrowheads="1"/>
              </p:cNvSpPr>
              <p:nvPr/>
            </p:nvSpPr>
            <p:spPr bwMode="auto">
              <a:xfrm>
                <a:off x="3685"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1" name="Oval 108"/>
              <p:cNvSpPr>
                <a:spLocks noChangeArrowheads="1"/>
              </p:cNvSpPr>
              <p:nvPr/>
            </p:nvSpPr>
            <p:spPr bwMode="auto">
              <a:xfrm>
                <a:off x="3736" y="21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2" name="Oval 109"/>
              <p:cNvSpPr>
                <a:spLocks noChangeArrowheads="1"/>
              </p:cNvSpPr>
              <p:nvPr/>
            </p:nvSpPr>
            <p:spPr bwMode="auto">
              <a:xfrm>
                <a:off x="3786" y="21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3" name="Oval 110"/>
              <p:cNvSpPr>
                <a:spLocks noChangeArrowheads="1"/>
              </p:cNvSpPr>
              <p:nvPr/>
            </p:nvSpPr>
            <p:spPr bwMode="auto">
              <a:xfrm>
                <a:off x="3836" y="2131"/>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4" name="Oval 111"/>
              <p:cNvSpPr>
                <a:spLocks noChangeArrowheads="1"/>
              </p:cNvSpPr>
              <p:nvPr/>
            </p:nvSpPr>
            <p:spPr bwMode="auto">
              <a:xfrm>
                <a:off x="3887" y="21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5" name="Oval 112"/>
              <p:cNvSpPr>
                <a:spLocks noChangeArrowheads="1"/>
              </p:cNvSpPr>
              <p:nvPr/>
            </p:nvSpPr>
            <p:spPr bwMode="auto">
              <a:xfrm>
                <a:off x="3937" y="20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6" name="Oval 113"/>
              <p:cNvSpPr>
                <a:spLocks noChangeArrowheads="1"/>
              </p:cNvSpPr>
              <p:nvPr/>
            </p:nvSpPr>
            <p:spPr bwMode="auto">
              <a:xfrm>
                <a:off x="3988" y="207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7" name="Oval 114"/>
              <p:cNvSpPr>
                <a:spLocks noChangeArrowheads="1"/>
              </p:cNvSpPr>
              <p:nvPr/>
            </p:nvSpPr>
            <p:spPr bwMode="auto">
              <a:xfrm>
                <a:off x="4038" y="20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8" name="Oval 115"/>
              <p:cNvSpPr>
                <a:spLocks noChangeArrowheads="1"/>
              </p:cNvSpPr>
              <p:nvPr/>
            </p:nvSpPr>
            <p:spPr bwMode="auto">
              <a:xfrm>
                <a:off x="4088" y="20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9" name="Oval 116"/>
              <p:cNvSpPr>
                <a:spLocks noChangeArrowheads="1"/>
              </p:cNvSpPr>
              <p:nvPr/>
            </p:nvSpPr>
            <p:spPr bwMode="auto">
              <a:xfrm>
                <a:off x="4139" y="20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0" name="Oval 117"/>
              <p:cNvSpPr>
                <a:spLocks noChangeArrowheads="1"/>
              </p:cNvSpPr>
              <p:nvPr/>
            </p:nvSpPr>
            <p:spPr bwMode="auto">
              <a:xfrm>
                <a:off x="4189" y="2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1" name="Oval 118"/>
              <p:cNvSpPr>
                <a:spLocks noChangeArrowheads="1"/>
              </p:cNvSpPr>
              <p:nvPr/>
            </p:nvSpPr>
            <p:spPr bwMode="auto">
              <a:xfrm>
                <a:off x="4240" y="19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2" name="Oval 119"/>
              <p:cNvSpPr>
                <a:spLocks noChangeArrowheads="1"/>
              </p:cNvSpPr>
              <p:nvPr/>
            </p:nvSpPr>
            <p:spPr bwMode="auto">
              <a:xfrm>
                <a:off x="4290" y="19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 name="Oval 120"/>
              <p:cNvSpPr>
                <a:spLocks noChangeArrowheads="1"/>
              </p:cNvSpPr>
              <p:nvPr/>
            </p:nvSpPr>
            <p:spPr bwMode="auto">
              <a:xfrm>
                <a:off x="4340" y="19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 name="Oval 121"/>
              <p:cNvSpPr>
                <a:spLocks noChangeArrowheads="1"/>
              </p:cNvSpPr>
              <p:nvPr/>
            </p:nvSpPr>
            <p:spPr bwMode="auto">
              <a:xfrm>
                <a:off x="4391" y="19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 name="Oval 122"/>
              <p:cNvSpPr>
                <a:spLocks noChangeArrowheads="1"/>
              </p:cNvSpPr>
              <p:nvPr/>
            </p:nvSpPr>
            <p:spPr bwMode="auto">
              <a:xfrm>
                <a:off x="4441" y="19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6" name="Oval 123"/>
              <p:cNvSpPr>
                <a:spLocks noChangeArrowheads="1"/>
              </p:cNvSpPr>
              <p:nvPr/>
            </p:nvSpPr>
            <p:spPr bwMode="auto">
              <a:xfrm>
                <a:off x="4492" y="19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7" name="Oval 124"/>
              <p:cNvSpPr>
                <a:spLocks noChangeArrowheads="1"/>
              </p:cNvSpPr>
              <p:nvPr/>
            </p:nvSpPr>
            <p:spPr bwMode="auto">
              <a:xfrm>
                <a:off x="4542" y="19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 name="Oval 125"/>
              <p:cNvSpPr>
                <a:spLocks noChangeArrowheads="1"/>
              </p:cNvSpPr>
              <p:nvPr/>
            </p:nvSpPr>
            <p:spPr bwMode="auto">
              <a:xfrm>
                <a:off x="4592" y="191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 name="Oval 126"/>
              <p:cNvSpPr>
                <a:spLocks noChangeArrowheads="1"/>
              </p:cNvSpPr>
              <p:nvPr/>
            </p:nvSpPr>
            <p:spPr bwMode="auto">
              <a:xfrm>
                <a:off x="4643" y="19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0" name="Oval 127"/>
              <p:cNvSpPr>
                <a:spLocks noChangeArrowheads="1"/>
              </p:cNvSpPr>
              <p:nvPr/>
            </p:nvSpPr>
            <p:spPr bwMode="auto">
              <a:xfrm>
                <a:off x="4693" y="18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1" name="Oval 128"/>
              <p:cNvSpPr>
                <a:spLocks noChangeArrowheads="1"/>
              </p:cNvSpPr>
              <p:nvPr/>
            </p:nvSpPr>
            <p:spPr bwMode="auto">
              <a:xfrm>
                <a:off x="4747" y="1879"/>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2" name="Oval 129"/>
              <p:cNvSpPr>
                <a:spLocks noChangeArrowheads="1"/>
              </p:cNvSpPr>
              <p:nvPr/>
            </p:nvSpPr>
            <p:spPr bwMode="auto">
              <a:xfrm>
                <a:off x="4798" y="1876"/>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3" name="Oval 130"/>
              <p:cNvSpPr>
                <a:spLocks noChangeArrowheads="1"/>
              </p:cNvSpPr>
              <p:nvPr/>
            </p:nvSpPr>
            <p:spPr bwMode="auto">
              <a:xfrm>
                <a:off x="4848" y="18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4" name="Oval 131"/>
              <p:cNvSpPr>
                <a:spLocks noChangeArrowheads="1"/>
              </p:cNvSpPr>
              <p:nvPr/>
            </p:nvSpPr>
            <p:spPr bwMode="auto">
              <a:xfrm>
                <a:off x="4898" y="18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5" name="Oval 132"/>
              <p:cNvSpPr>
                <a:spLocks noChangeArrowheads="1"/>
              </p:cNvSpPr>
              <p:nvPr/>
            </p:nvSpPr>
            <p:spPr bwMode="auto">
              <a:xfrm>
                <a:off x="4949" y="18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6" name="Oval 133"/>
              <p:cNvSpPr>
                <a:spLocks noChangeArrowheads="1"/>
              </p:cNvSpPr>
              <p:nvPr/>
            </p:nvSpPr>
            <p:spPr bwMode="auto">
              <a:xfrm>
                <a:off x="4999" y="18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7" name="Oval 134"/>
              <p:cNvSpPr>
                <a:spLocks noChangeArrowheads="1"/>
              </p:cNvSpPr>
              <p:nvPr/>
            </p:nvSpPr>
            <p:spPr bwMode="auto">
              <a:xfrm>
                <a:off x="5050" y="18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8" name="Oval 135"/>
              <p:cNvSpPr>
                <a:spLocks noChangeArrowheads="1"/>
              </p:cNvSpPr>
              <p:nvPr/>
            </p:nvSpPr>
            <p:spPr bwMode="auto">
              <a:xfrm>
                <a:off x="5100" y="18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9" name="Oval 136"/>
              <p:cNvSpPr>
                <a:spLocks noChangeArrowheads="1"/>
              </p:cNvSpPr>
              <p:nvPr/>
            </p:nvSpPr>
            <p:spPr bwMode="auto">
              <a:xfrm>
                <a:off x="5150" y="18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0" name="Oval 137"/>
              <p:cNvSpPr>
                <a:spLocks noChangeArrowheads="1"/>
              </p:cNvSpPr>
              <p:nvPr/>
            </p:nvSpPr>
            <p:spPr bwMode="auto">
              <a:xfrm>
                <a:off x="5201" y="18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1" name="Oval 138"/>
              <p:cNvSpPr>
                <a:spLocks noChangeArrowheads="1"/>
              </p:cNvSpPr>
              <p:nvPr/>
            </p:nvSpPr>
            <p:spPr bwMode="auto">
              <a:xfrm>
                <a:off x="5251" y="180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2" name="Oval 139"/>
              <p:cNvSpPr>
                <a:spLocks noChangeArrowheads="1"/>
              </p:cNvSpPr>
              <p:nvPr/>
            </p:nvSpPr>
            <p:spPr bwMode="auto">
              <a:xfrm>
                <a:off x="5302" y="18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3" name="Oval 140"/>
              <p:cNvSpPr>
                <a:spLocks noChangeArrowheads="1"/>
              </p:cNvSpPr>
              <p:nvPr/>
            </p:nvSpPr>
            <p:spPr bwMode="auto">
              <a:xfrm>
                <a:off x="5352" y="17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4" name="Oval 141"/>
              <p:cNvSpPr>
                <a:spLocks noChangeArrowheads="1"/>
              </p:cNvSpPr>
              <p:nvPr/>
            </p:nvSpPr>
            <p:spPr bwMode="auto">
              <a:xfrm>
                <a:off x="5402" y="17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5" name="Oval 142"/>
              <p:cNvSpPr>
                <a:spLocks noChangeArrowheads="1"/>
              </p:cNvSpPr>
              <p:nvPr/>
            </p:nvSpPr>
            <p:spPr bwMode="auto">
              <a:xfrm>
                <a:off x="5453" y="17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6" name="Oval 143"/>
              <p:cNvSpPr>
                <a:spLocks noChangeArrowheads="1"/>
              </p:cNvSpPr>
              <p:nvPr/>
            </p:nvSpPr>
            <p:spPr bwMode="auto">
              <a:xfrm>
                <a:off x="5503" y="17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7" name="Oval 144"/>
              <p:cNvSpPr>
                <a:spLocks noChangeArrowheads="1"/>
              </p:cNvSpPr>
              <p:nvPr/>
            </p:nvSpPr>
            <p:spPr bwMode="auto">
              <a:xfrm>
                <a:off x="5554" y="17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8" name="Oval 145"/>
              <p:cNvSpPr>
                <a:spLocks noChangeArrowheads="1"/>
              </p:cNvSpPr>
              <p:nvPr/>
            </p:nvSpPr>
            <p:spPr bwMode="auto">
              <a:xfrm>
                <a:off x="5604" y="17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9" name="Oval 146"/>
              <p:cNvSpPr>
                <a:spLocks noChangeArrowheads="1"/>
              </p:cNvSpPr>
              <p:nvPr/>
            </p:nvSpPr>
            <p:spPr bwMode="auto">
              <a:xfrm>
                <a:off x="5654" y="17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0" name="Oval 147"/>
              <p:cNvSpPr>
                <a:spLocks noChangeArrowheads="1"/>
              </p:cNvSpPr>
              <p:nvPr/>
            </p:nvSpPr>
            <p:spPr bwMode="auto">
              <a:xfrm>
                <a:off x="5705" y="17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1" name="Oval 148"/>
              <p:cNvSpPr>
                <a:spLocks noChangeArrowheads="1"/>
              </p:cNvSpPr>
              <p:nvPr/>
            </p:nvSpPr>
            <p:spPr bwMode="auto">
              <a:xfrm>
                <a:off x="5755" y="17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2" name="Oval 149"/>
              <p:cNvSpPr>
                <a:spLocks noChangeArrowheads="1"/>
              </p:cNvSpPr>
              <p:nvPr/>
            </p:nvSpPr>
            <p:spPr bwMode="auto">
              <a:xfrm>
                <a:off x="5806"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3" name="Oval 150"/>
              <p:cNvSpPr>
                <a:spLocks noChangeArrowheads="1"/>
              </p:cNvSpPr>
              <p:nvPr/>
            </p:nvSpPr>
            <p:spPr bwMode="auto">
              <a:xfrm>
                <a:off x="5856" y="17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4" name="Oval 151"/>
              <p:cNvSpPr>
                <a:spLocks noChangeArrowheads="1"/>
              </p:cNvSpPr>
              <p:nvPr/>
            </p:nvSpPr>
            <p:spPr bwMode="auto">
              <a:xfrm>
                <a:off x="5906"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5" name="Oval 152"/>
              <p:cNvSpPr>
                <a:spLocks noChangeArrowheads="1"/>
              </p:cNvSpPr>
              <p:nvPr/>
            </p:nvSpPr>
            <p:spPr bwMode="auto">
              <a:xfrm>
                <a:off x="5957"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6" name="Oval 153"/>
              <p:cNvSpPr>
                <a:spLocks noChangeArrowheads="1"/>
              </p:cNvSpPr>
              <p:nvPr/>
            </p:nvSpPr>
            <p:spPr bwMode="auto">
              <a:xfrm>
                <a:off x="6007" y="17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7" name="Oval 154"/>
              <p:cNvSpPr>
                <a:spLocks noChangeArrowheads="1"/>
              </p:cNvSpPr>
              <p:nvPr/>
            </p:nvSpPr>
            <p:spPr bwMode="auto">
              <a:xfrm>
                <a:off x="6058" y="17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8" name="Oval 155"/>
              <p:cNvSpPr>
                <a:spLocks noChangeArrowheads="1"/>
              </p:cNvSpPr>
              <p:nvPr/>
            </p:nvSpPr>
            <p:spPr bwMode="auto">
              <a:xfrm>
                <a:off x="6108" y="17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9" name="Oval 156"/>
              <p:cNvSpPr>
                <a:spLocks noChangeArrowheads="1"/>
              </p:cNvSpPr>
              <p:nvPr/>
            </p:nvSpPr>
            <p:spPr bwMode="auto">
              <a:xfrm>
                <a:off x="6158" y="17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0" name="Oval 157"/>
              <p:cNvSpPr>
                <a:spLocks noChangeArrowheads="1"/>
              </p:cNvSpPr>
              <p:nvPr/>
            </p:nvSpPr>
            <p:spPr bwMode="auto">
              <a:xfrm>
                <a:off x="6209" y="17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1" name="Oval 158"/>
              <p:cNvSpPr>
                <a:spLocks noChangeArrowheads="1"/>
              </p:cNvSpPr>
              <p:nvPr/>
            </p:nvSpPr>
            <p:spPr bwMode="auto">
              <a:xfrm>
                <a:off x="6259" y="16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2" name="Oval 159"/>
              <p:cNvSpPr>
                <a:spLocks noChangeArrowheads="1"/>
              </p:cNvSpPr>
              <p:nvPr/>
            </p:nvSpPr>
            <p:spPr bwMode="auto">
              <a:xfrm>
                <a:off x="6310" y="168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3" name="Oval 160"/>
              <p:cNvSpPr>
                <a:spLocks noChangeArrowheads="1"/>
              </p:cNvSpPr>
              <p:nvPr/>
            </p:nvSpPr>
            <p:spPr bwMode="auto">
              <a:xfrm>
                <a:off x="6360" y="16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4" name="Oval 161"/>
              <p:cNvSpPr>
                <a:spLocks noChangeArrowheads="1"/>
              </p:cNvSpPr>
              <p:nvPr/>
            </p:nvSpPr>
            <p:spPr bwMode="auto">
              <a:xfrm>
                <a:off x="6414" y="1652"/>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5" name="Oval 162"/>
              <p:cNvSpPr>
                <a:spLocks noChangeArrowheads="1"/>
              </p:cNvSpPr>
              <p:nvPr/>
            </p:nvSpPr>
            <p:spPr bwMode="auto">
              <a:xfrm>
                <a:off x="6464" y="1642"/>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6" name="Oval 163"/>
              <p:cNvSpPr>
                <a:spLocks noChangeArrowheads="1"/>
              </p:cNvSpPr>
              <p:nvPr/>
            </p:nvSpPr>
            <p:spPr bwMode="auto">
              <a:xfrm>
                <a:off x="6515" y="16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7" name="Oval 164"/>
              <p:cNvSpPr>
                <a:spLocks noChangeArrowheads="1"/>
              </p:cNvSpPr>
              <p:nvPr/>
            </p:nvSpPr>
            <p:spPr bwMode="auto">
              <a:xfrm>
                <a:off x="6565" y="161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8" name="Oval 165"/>
              <p:cNvSpPr>
                <a:spLocks noChangeArrowheads="1"/>
              </p:cNvSpPr>
              <p:nvPr/>
            </p:nvSpPr>
            <p:spPr bwMode="auto">
              <a:xfrm>
                <a:off x="1565" y="49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9" name="Oval 166"/>
              <p:cNvSpPr>
                <a:spLocks noChangeArrowheads="1"/>
              </p:cNvSpPr>
              <p:nvPr/>
            </p:nvSpPr>
            <p:spPr bwMode="auto">
              <a:xfrm>
                <a:off x="1615" y="70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0" name="Oval 167"/>
              <p:cNvSpPr>
                <a:spLocks noChangeArrowheads="1"/>
              </p:cNvSpPr>
              <p:nvPr/>
            </p:nvSpPr>
            <p:spPr bwMode="auto">
              <a:xfrm>
                <a:off x="1666" y="78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1" name="Oval 168"/>
              <p:cNvSpPr>
                <a:spLocks noChangeArrowheads="1"/>
              </p:cNvSpPr>
              <p:nvPr/>
            </p:nvSpPr>
            <p:spPr bwMode="auto">
              <a:xfrm>
                <a:off x="1716" y="83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2" name="Oval 169"/>
              <p:cNvSpPr>
                <a:spLocks noChangeArrowheads="1"/>
              </p:cNvSpPr>
              <p:nvPr/>
            </p:nvSpPr>
            <p:spPr bwMode="auto">
              <a:xfrm>
                <a:off x="1766" y="88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3" name="Oval 170"/>
              <p:cNvSpPr>
                <a:spLocks noChangeArrowheads="1"/>
              </p:cNvSpPr>
              <p:nvPr/>
            </p:nvSpPr>
            <p:spPr bwMode="auto">
              <a:xfrm>
                <a:off x="1817" y="9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4" name="Oval 171"/>
              <p:cNvSpPr>
                <a:spLocks noChangeArrowheads="1"/>
              </p:cNvSpPr>
              <p:nvPr/>
            </p:nvSpPr>
            <p:spPr bwMode="auto">
              <a:xfrm>
                <a:off x="1867" y="96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5" name="Oval 172"/>
              <p:cNvSpPr>
                <a:spLocks noChangeArrowheads="1"/>
              </p:cNvSpPr>
              <p:nvPr/>
            </p:nvSpPr>
            <p:spPr bwMode="auto">
              <a:xfrm>
                <a:off x="1918" y="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6" name="Oval 173"/>
              <p:cNvSpPr>
                <a:spLocks noChangeArrowheads="1"/>
              </p:cNvSpPr>
              <p:nvPr/>
            </p:nvSpPr>
            <p:spPr bwMode="auto">
              <a:xfrm>
                <a:off x="1968" y="96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7" name="Oval 174"/>
              <p:cNvSpPr>
                <a:spLocks noChangeArrowheads="1"/>
              </p:cNvSpPr>
              <p:nvPr/>
            </p:nvSpPr>
            <p:spPr bwMode="auto">
              <a:xfrm>
                <a:off x="2018" y="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8" name="Oval 175"/>
              <p:cNvSpPr>
                <a:spLocks noChangeArrowheads="1"/>
              </p:cNvSpPr>
              <p:nvPr/>
            </p:nvSpPr>
            <p:spPr bwMode="auto">
              <a:xfrm>
                <a:off x="2069" y="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9" name="Oval 176"/>
              <p:cNvSpPr>
                <a:spLocks noChangeArrowheads="1"/>
              </p:cNvSpPr>
              <p:nvPr/>
            </p:nvSpPr>
            <p:spPr bwMode="auto">
              <a:xfrm>
                <a:off x="2119" y="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0" name="Oval 177"/>
              <p:cNvSpPr>
                <a:spLocks noChangeArrowheads="1"/>
              </p:cNvSpPr>
              <p:nvPr/>
            </p:nvSpPr>
            <p:spPr bwMode="auto">
              <a:xfrm>
                <a:off x="2170" y="9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1" name="Oval 178"/>
              <p:cNvSpPr>
                <a:spLocks noChangeArrowheads="1"/>
              </p:cNvSpPr>
              <p:nvPr/>
            </p:nvSpPr>
            <p:spPr bwMode="auto">
              <a:xfrm>
                <a:off x="2220" y="9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2" name="Oval 179"/>
              <p:cNvSpPr>
                <a:spLocks noChangeArrowheads="1"/>
              </p:cNvSpPr>
              <p:nvPr/>
            </p:nvSpPr>
            <p:spPr bwMode="auto">
              <a:xfrm>
                <a:off x="2270" y="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3" name="Oval 180"/>
              <p:cNvSpPr>
                <a:spLocks noChangeArrowheads="1"/>
              </p:cNvSpPr>
              <p:nvPr/>
            </p:nvSpPr>
            <p:spPr bwMode="auto">
              <a:xfrm>
                <a:off x="2321" y="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4" name="Oval 181"/>
              <p:cNvSpPr>
                <a:spLocks noChangeArrowheads="1"/>
              </p:cNvSpPr>
              <p:nvPr/>
            </p:nvSpPr>
            <p:spPr bwMode="auto">
              <a:xfrm>
                <a:off x="2371" y="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5" name="Oval 182"/>
              <p:cNvSpPr>
                <a:spLocks noChangeArrowheads="1"/>
              </p:cNvSpPr>
              <p:nvPr/>
            </p:nvSpPr>
            <p:spPr bwMode="auto">
              <a:xfrm>
                <a:off x="2422" y="96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6" name="Oval 183"/>
              <p:cNvSpPr>
                <a:spLocks noChangeArrowheads="1"/>
              </p:cNvSpPr>
              <p:nvPr/>
            </p:nvSpPr>
            <p:spPr bwMode="auto">
              <a:xfrm>
                <a:off x="2472" y="9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7" name="Oval 184"/>
              <p:cNvSpPr>
                <a:spLocks noChangeArrowheads="1"/>
              </p:cNvSpPr>
              <p:nvPr/>
            </p:nvSpPr>
            <p:spPr bwMode="auto">
              <a:xfrm>
                <a:off x="2522" y="101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8" name="Oval 185"/>
              <p:cNvSpPr>
                <a:spLocks noChangeArrowheads="1"/>
              </p:cNvSpPr>
              <p:nvPr/>
            </p:nvSpPr>
            <p:spPr bwMode="auto">
              <a:xfrm>
                <a:off x="2573" y="10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9" name="Oval 186"/>
              <p:cNvSpPr>
                <a:spLocks noChangeArrowheads="1"/>
              </p:cNvSpPr>
              <p:nvPr/>
            </p:nvSpPr>
            <p:spPr bwMode="auto">
              <a:xfrm>
                <a:off x="2623" y="10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0" name="Oval 187"/>
              <p:cNvSpPr>
                <a:spLocks noChangeArrowheads="1"/>
              </p:cNvSpPr>
              <p:nvPr/>
            </p:nvSpPr>
            <p:spPr bwMode="auto">
              <a:xfrm>
                <a:off x="2674" y="112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1" name="Oval 188"/>
              <p:cNvSpPr>
                <a:spLocks noChangeArrowheads="1"/>
              </p:cNvSpPr>
              <p:nvPr/>
            </p:nvSpPr>
            <p:spPr bwMode="auto">
              <a:xfrm>
                <a:off x="2724" y="11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2" name="Oval 189"/>
              <p:cNvSpPr>
                <a:spLocks noChangeArrowheads="1"/>
              </p:cNvSpPr>
              <p:nvPr/>
            </p:nvSpPr>
            <p:spPr bwMode="auto">
              <a:xfrm>
                <a:off x="2774" y="119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3" name="Oval 190"/>
              <p:cNvSpPr>
                <a:spLocks noChangeArrowheads="1"/>
              </p:cNvSpPr>
              <p:nvPr/>
            </p:nvSpPr>
            <p:spPr bwMode="auto">
              <a:xfrm>
                <a:off x="2825" y="125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 name="Oval 191"/>
              <p:cNvSpPr>
                <a:spLocks noChangeArrowheads="1"/>
              </p:cNvSpPr>
              <p:nvPr/>
            </p:nvSpPr>
            <p:spPr bwMode="auto">
              <a:xfrm>
                <a:off x="2875" y="125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 name="Oval 192"/>
              <p:cNvSpPr>
                <a:spLocks noChangeArrowheads="1"/>
              </p:cNvSpPr>
              <p:nvPr/>
            </p:nvSpPr>
            <p:spPr bwMode="auto">
              <a:xfrm>
                <a:off x="2926" y="1332"/>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 name="Oval 193"/>
              <p:cNvSpPr>
                <a:spLocks noChangeArrowheads="1"/>
              </p:cNvSpPr>
              <p:nvPr/>
            </p:nvSpPr>
            <p:spPr bwMode="auto">
              <a:xfrm>
                <a:off x="2976" y="135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 name="Oval 194"/>
              <p:cNvSpPr>
                <a:spLocks noChangeArrowheads="1"/>
              </p:cNvSpPr>
              <p:nvPr/>
            </p:nvSpPr>
            <p:spPr bwMode="auto">
              <a:xfrm>
                <a:off x="3026" y="140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 name="Oval 195"/>
              <p:cNvSpPr>
                <a:spLocks noChangeArrowheads="1"/>
              </p:cNvSpPr>
              <p:nvPr/>
            </p:nvSpPr>
            <p:spPr bwMode="auto">
              <a:xfrm>
                <a:off x="3080" y="148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 name="Oval 196"/>
              <p:cNvSpPr>
                <a:spLocks noChangeArrowheads="1"/>
              </p:cNvSpPr>
              <p:nvPr/>
            </p:nvSpPr>
            <p:spPr bwMode="auto">
              <a:xfrm>
                <a:off x="3131" y="154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 name="Oval 197"/>
              <p:cNvSpPr>
                <a:spLocks noChangeArrowheads="1"/>
              </p:cNvSpPr>
              <p:nvPr/>
            </p:nvSpPr>
            <p:spPr bwMode="auto">
              <a:xfrm>
                <a:off x="3181" y="156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Oval 198"/>
              <p:cNvSpPr>
                <a:spLocks noChangeArrowheads="1"/>
              </p:cNvSpPr>
              <p:nvPr/>
            </p:nvSpPr>
            <p:spPr bwMode="auto">
              <a:xfrm>
                <a:off x="3232" y="161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Oval 199"/>
              <p:cNvSpPr>
                <a:spLocks noChangeArrowheads="1"/>
              </p:cNvSpPr>
              <p:nvPr/>
            </p:nvSpPr>
            <p:spPr bwMode="auto">
              <a:xfrm>
                <a:off x="3282" y="16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Oval 200"/>
              <p:cNvSpPr>
                <a:spLocks noChangeArrowheads="1"/>
              </p:cNvSpPr>
              <p:nvPr/>
            </p:nvSpPr>
            <p:spPr bwMode="auto">
              <a:xfrm>
                <a:off x="3332" y="174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Oval 201"/>
              <p:cNvSpPr>
                <a:spLocks noChangeArrowheads="1"/>
              </p:cNvSpPr>
              <p:nvPr/>
            </p:nvSpPr>
            <p:spPr bwMode="auto">
              <a:xfrm>
                <a:off x="3383" y="180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Oval 202"/>
              <p:cNvSpPr>
                <a:spLocks noChangeArrowheads="1"/>
              </p:cNvSpPr>
              <p:nvPr/>
            </p:nvSpPr>
            <p:spPr bwMode="auto">
              <a:xfrm>
                <a:off x="3433" y="18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Oval 203"/>
              <p:cNvSpPr>
                <a:spLocks noChangeArrowheads="1"/>
              </p:cNvSpPr>
              <p:nvPr/>
            </p:nvSpPr>
            <p:spPr bwMode="auto">
              <a:xfrm>
                <a:off x="3484" y="19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Oval 204"/>
              <p:cNvSpPr>
                <a:spLocks noChangeArrowheads="1"/>
              </p:cNvSpPr>
              <p:nvPr/>
            </p:nvSpPr>
            <p:spPr bwMode="auto">
              <a:xfrm>
                <a:off x="3534" y="195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30" name="Oval 206"/>
            <p:cNvSpPr>
              <a:spLocks noChangeArrowheads="1"/>
            </p:cNvSpPr>
            <p:nvPr/>
          </p:nvSpPr>
          <p:spPr bwMode="auto">
            <a:xfrm>
              <a:off x="3584" y="200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Oval 207"/>
            <p:cNvSpPr>
              <a:spLocks noChangeArrowheads="1"/>
            </p:cNvSpPr>
            <p:nvPr/>
          </p:nvSpPr>
          <p:spPr bwMode="auto">
            <a:xfrm>
              <a:off x="3635" y="20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Oval 208"/>
            <p:cNvSpPr>
              <a:spLocks noChangeArrowheads="1"/>
            </p:cNvSpPr>
            <p:nvPr/>
          </p:nvSpPr>
          <p:spPr bwMode="auto">
            <a:xfrm>
              <a:off x="3685" y="21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Oval 209"/>
            <p:cNvSpPr>
              <a:spLocks noChangeArrowheads="1"/>
            </p:cNvSpPr>
            <p:nvPr/>
          </p:nvSpPr>
          <p:spPr bwMode="auto">
            <a:xfrm>
              <a:off x="3736" y="21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Oval 210"/>
            <p:cNvSpPr>
              <a:spLocks noChangeArrowheads="1"/>
            </p:cNvSpPr>
            <p:nvPr/>
          </p:nvSpPr>
          <p:spPr bwMode="auto">
            <a:xfrm>
              <a:off x="3786" y="22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Oval 211"/>
            <p:cNvSpPr>
              <a:spLocks noChangeArrowheads="1"/>
            </p:cNvSpPr>
            <p:nvPr/>
          </p:nvSpPr>
          <p:spPr bwMode="auto">
            <a:xfrm>
              <a:off x="3836" y="226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Oval 212"/>
            <p:cNvSpPr>
              <a:spLocks noChangeArrowheads="1"/>
            </p:cNvSpPr>
            <p:nvPr/>
          </p:nvSpPr>
          <p:spPr bwMode="auto">
            <a:xfrm>
              <a:off x="3887" y="229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Oval 213"/>
            <p:cNvSpPr>
              <a:spLocks noChangeArrowheads="1"/>
            </p:cNvSpPr>
            <p:nvPr/>
          </p:nvSpPr>
          <p:spPr bwMode="auto">
            <a:xfrm>
              <a:off x="3937" y="23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Oval 214"/>
            <p:cNvSpPr>
              <a:spLocks noChangeArrowheads="1"/>
            </p:cNvSpPr>
            <p:nvPr/>
          </p:nvSpPr>
          <p:spPr bwMode="auto">
            <a:xfrm>
              <a:off x="3988" y="237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Oval 215"/>
            <p:cNvSpPr>
              <a:spLocks noChangeArrowheads="1"/>
            </p:cNvSpPr>
            <p:nvPr/>
          </p:nvSpPr>
          <p:spPr bwMode="auto">
            <a:xfrm>
              <a:off x="4038" y="242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Oval 216"/>
            <p:cNvSpPr>
              <a:spLocks noChangeArrowheads="1"/>
            </p:cNvSpPr>
            <p:nvPr/>
          </p:nvSpPr>
          <p:spPr bwMode="auto">
            <a:xfrm>
              <a:off x="4088" y="24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Oval 217"/>
            <p:cNvSpPr>
              <a:spLocks noChangeArrowheads="1"/>
            </p:cNvSpPr>
            <p:nvPr/>
          </p:nvSpPr>
          <p:spPr bwMode="auto">
            <a:xfrm>
              <a:off x="4139" y="247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Oval 218"/>
            <p:cNvSpPr>
              <a:spLocks noChangeArrowheads="1"/>
            </p:cNvSpPr>
            <p:nvPr/>
          </p:nvSpPr>
          <p:spPr bwMode="auto">
            <a:xfrm>
              <a:off x="4189" y="25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Oval 219"/>
            <p:cNvSpPr>
              <a:spLocks noChangeArrowheads="1"/>
            </p:cNvSpPr>
            <p:nvPr/>
          </p:nvSpPr>
          <p:spPr bwMode="auto">
            <a:xfrm>
              <a:off x="4240" y="256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Oval 220"/>
            <p:cNvSpPr>
              <a:spLocks noChangeArrowheads="1"/>
            </p:cNvSpPr>
            <p:nvPr/>
          </p:nvSpPr>
          <p:spPr bwMode="auto">
            <a:xfrm>
              <a:off x="4290" y="25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Oval 221"/>
            <p:cNvSpPr>
              <a:spLocks noChangeArrowheads="1"/>
            </p:cNvSpPr>
            <p:nvPr/>
          </p:nvSpPr>
          <p:spPr bwMode="auto">
            <a:xfrm>
              <a:off x="4340" y="25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Oval 222"/>
            <p:cNvSpPr>
              <a:spLocks noChangeArrowheads="1"/>
            </p:cNvSpPr>
            <p:nvPr/>
          </p:nvSpPr>
          <p:spPr bwMode="auto">
            <a:xfrm>
              <a:off x="4391" y="262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Oval 223"/>
            <p:cNvSpPr>
              <a:spLocks noChangeArrowheads="1"/>
            </p:cNvSpPr>
            <p:nvPr/>
          </p:nvSpPr>
          <p:spPr bwMode="auto">
            <a:xfrm>
              <a:off x="4441" y="26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Oval 224"/>
            <p:cNvSpPr>
              <a:spLocks noChangeArrowheads="1"/>
            </p:cNvSpPr>
            <p:nvPr/>
          </p:nvSpPr>
          <p:spPr bwMode="auto">
            <a:xfrm>
              <a:off x="4492" y="26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Oval 225"/>
            <p:cNvSpPr>
              <a:spLocks noChangeArrowheads="1"/>
            </p:cNvSpPr>
            <p:nvPr/>
          </p:nvSpPr>
          <p:spPr bwMode="auto">
            <a:xfrm>
              <a:off x="4542" y="269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Oval 226"/>
            <p:cNvSpPr>
              <a:spLocks noChangeArrowheads="1"/>
            </p:cNvSpPr>
            <p:nvPr/>
          </p:nvSpPr>
          <p:spPr bwMode="auto">
            <a:xfrm>
              <a:off x="4592" y="27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Oval 227"/>
            <p:cNvSpPr>
              <a:spLocks noChangeArrowheads="1"/>
            </p:cNvSpPr>
            <p:nvPr/>
          </p:nvSpPr>
          <p:spPr bwMode="auto">
            <a:xfrm>
              <a:off x="4643" y="272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Oval 228"/>
            <p:cNvSpPr>
              <a:spLocks noChangeArrowheads="1"/>
            </p:cNvSpPr>
            <p:nvPr/>
          </p:nvSpPr>
          <p:spPr bwMode="auto">
            <a:xfrm>
              <a:off x="4693" y="276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Oval 229"/>
            <p:cNvSpPr>
              <a:spLocks noChangeArrowheads="1"/>
            </p:cNvSpPr>
            <p:nvPr/>
          </p:nvSpPr>
          <p:spPr bwMode="auto">
            <a:xfrm>
              <a:off x="4747" y="2779"/>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Oval 230"/>
            <p:cNvSpPr>
              <a:spLocks noChangeArrowheads="1"/>
            </p:cNvSpPr>
            <p:nvPr/>
          </p:nvSpPr>
          <p:spPr bwMode="auto">
            <a:xfrm>
              <a:off x="4798" y="2783"/>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Oval 231"/>
            <p:cNvSpPr>
              <a:spLocks noChangeArrowheads="1"/>
            </p:cNvSpPr>
            <p:nvPr/>
          </p:nvSpPr>
          <p:spPr bwMode="auto">
            <a:xfrm>
              <a:off x="4848" y="28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Oval 232"/>
            <p:cNvSpPr>
              <a:spLocks noChangeArrowheads="1"/>
            </p:cNvSpPr>
            <p:nvPr/>
          </p:nvSpPr>
          <p:spPr bwMode="auto">
            <a:xfrm>
              <a:off x="4898" y="281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Oval 233"/>
            <p:cNvSpPr>
              <a:spLocks noChangeArrowheads="1"/>
            </p:cNvSpPr>
            <p:nvPr/>
          </p:nvSpPr>
          <p:spPr bwMode="auto">
            <a:xfrm>
              <a:off x="4949" y="2826"/>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Oval 234"/>
            <p:cNvSpPr>
              <a:spLocks noChangeArrowheads="1"/>
            </p:cNvSpPr>
            <p:nvPr/>
          </p:nvSpPr>
          <p:spPr bwMode="auto">
            <a:xfrm>
              <a:off x="4999" y="285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 name="Oval 235"/>
            <p:cNvSpPr>
              <a:spLocks noChangeArrowheads="1"/>
            </p:cNvSpPr>
            <p:nvPr/>
          </p:nvSpPr>
          <p:spPr bwMode="auto">
            <a:xfrm>
              <a:off x="5050" y="287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 name="Oval 236"/>
            <p:cNvSpPr>
              <a:spLocks noChangeArrowheads="1"/>
            </p:cNvSpPr>
            <p:nvPr/>
          </p:nvSpPr>
          <p:spPr bwMode="auto">
            <a:xfrm>
              <a:off x="5100" y="288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Oval 237"/>
            <p:cNvSpPr>
              <a:spLocks noChangeArrowheads="1"/>
            </p:cNvSpPr>
            <p:nvPr/>
          </p:nvSpPr>
          <p:spPr bwMode="auto">
            <a:xfrm>
              <a:off x="5150" y="29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 name="Oval 238"/>
            <p:cNvSpPr>
              <a:spLocks noChangeArrowheads="1"/>
            </p:cNvSpPr>
            <p:nvPr/>
          </p:nvSpPr>
          <p:spPr bwMode="auto">
            <a:xfrm>
              <a:off x="5201" y="290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Oval 239"/>
            <p:cNvSpPr>
              <a:spLocks noChangeArrowheads="1"/>
            </p:cNvSpPr>
            <p:nvPr/>
          </p:nvSpPr>
          <p:spPr bwMode="auto">
            <a:xfrm>
              <a:off x="5251" y="29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Oval 240"/>
            <p:cNvSpPr>
              <a:spLocks noChangeArrowheads="1"/>
            </p:cNvSpPr>
            <p:nvPr/>
          </p:nvSpPr>
          <p:spPr bwMode="auto">
            <a:xfrm>
              <a:off x="5302" y="292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Oval 241"/>
            <p:cNvSpPr>
              <a:spLocks noChangeArrowheads="1"/>
            </p:cNvSpPr>
            <p:nvPr/>
          </p:nvSpPr>
          <p:spPr bwMode="auto">
            <a:xfrm>
              <a:off x="5352" y="294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 name="Oval 242"/>
            <p:cNvSpPr>
              <a:spLocks noChangeArrowheads="1"/>
            </p:cNvSpPr>
            <p:nvPr/>
          </p:nvSpPr>
          <p:spPr bwMode="auto">
            <a:xfrm>
              <a:off x="5402" y="29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 name="Oval 243"/>
            <p:cNvSpPr>
              <a:spLocks noChangeArrowheads="1"/>
            </p:cNvSpPr>
            <p:nvPr/>
          </p:nvSpPr>
          <p:spPr bwMode="auto">
            <a:xfrm>
              <a:off x="5453" y="295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 name="Oval 244"/>
            <p:cNvSpPr>
              <a:spLocks noChangeArrowheads="1"/>
            </p:cNvSpPr>
            <p:nvPr/>
          </p:nvSpPr>
          <p:spPr bwMode="auto">
            <a:xfrm>
              <a:off x="5503" y="29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Oval 245"/>
            <p:cNvSpPr>
              <a:spLocks noChangeArrowheads="1"/>
            </p:cNvSpPr>
            <p:nvPr/>
          </p:nvSpPr>
          <p:spPr bwMode="auto">
            <a:xfrm>
              <a:off x="5554" y="30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 name="Oval 246"/>
            <p:cNvSpPr>
              <a:spLocks noChangeArrowheads="1"/>
            </p:cNvSpPr>
            <p:nvPr/>
          </p:nvSpPr>
          <p:spPr bwMode="auto">
            <a:xfrm>
              <a:off x="5604" y="29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Oval 247"/>
            <p:cNvSpPr>
              <a:spLocks noChangeArrowheads="1"/>
            </p:cNvSpPr>
            <p:nvPr/>
          </p:nvSpPr>
          <p:spPr bwMode="auto">
            <a:xfrm>
              <a:off x="5654" y="301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 name="Oval 248"/>
            <p:cNvSpPr>
              <a:spLocks noChangeArrowheads="1"/>
            </p:cNvSpPr>
            <p:nvPr/>
          </p:nvSpPr>
          <p:spPr bwMode="auto">
            <a:xfrm>
              <a:off x="5705" y="303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Oval 249"/>
            <p:cNvSpPr>
              <a:spLocks noChangeArrowheads="1"/>
            </p:cNvSpPr>
            <p:nvPr/>
          </p:nvSpPr>
          <p:spPr bwMode="auto">
            <a:xfrm>
              <a:off x="5755" y="30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Oval 250"/>
            <p:cNvSpPr>
              <a:spLocks noChangeArrowheads="1"/>
            </p:cNvSpPr>
            <p:nvPr/>
          </p:nvSpPr>
          <p:spPr bwMode="auto">
            <a:xfrm>
              <a:off x="5806" y="304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Oval 251"/>
            <p:cNvSpPr>
              <a:spLocks noChangeArrowheads="1"/>
            </p:cNvSpPr>
            <p:nvPr/>
          </p:nvSpPr>
          <p:spPr bwMode="auto">
            <a:xfrm>
              <a:off x="5856" y="305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Oval 252"/>
            <p:cNvSpPr>
              <a:spLocks noChangeArrowheads="1"/>
            </p:cNvSpPr>
            <p:nvPr/>
          </p:nvSpPr>
          <p:spPr bwMode="auto">
            <a:xfrm>
              <a:off x="5906" y="306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Oval 253"/>
            <p:cNvSpPr>
              <a:spLocks noChangeArrowheads="1"/>
            </p:cNvSpPr>
            <p:nvPr/>
          </p:nvSpPr>
          <p:spPr bwMode="auto">
            <a:xfrm>
              <a:off x="5957" y="308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 name="Oval 254"/>
            <p:cNvSpPr>
              <a:spLocks noChangeArrowheads="1"/>
            </p:cNvSpPr>
            <p:nvPr/>
          </p:nvSpPr>
          <p:spPr bwMode="auto">
            <a:xfrm>
              <a:off x="6007" y="30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Oval 255"/>
            <p:cNvSpPr>
              <a:spLocks noChangeArrowheads="1"/>
            </p:cNvSpPr>
            <p:nvPr/>
          </p:nvSpPr>
          <p:spPr bwMode="auto">
            <a:xfrm>
              <a:off x="6058" y="31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Oval 256"/>
            <p:cNvSpPr>
              <a:spLocks noChangeArrowheads="1"/>
            </p:cNvSpPr>
            <p:nvPr/>
          </p:nvSpPr>
          <p:spPr bwMode="auto">
            <a:xfrm>
              <a:off x="6108" y="312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Oval 257"/>
            <p:cNvSpPr>
              <a:spLocks noChangeArrowheads="1"/>
            </p:cNvSpPr>
            <p:nvPr/>
          </p:nvSpPr>
          <p:spPr bwMode="auto">
            <a:xfrm>
              <a:off x="6158" y="3164"/>
              <a:ext cx="36" cy="33"/>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Oval 258"/>
            <p:cNvSpPr>
              <a:spLocks noChangeArrowheads="1"/>
            </p:cNvSpPr>
            <p:nvPr/>
          </p:nvSpPr>
          <p:spPr bwMode="auto">
            <a:xfrm>
              <a:off x="6209" y="318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Oval 259"/>
            <p:cNvSpPr>
              <a:spLocks noChangeArrowheads="1"/>
            </p:cNvSpPr>
            <p:nvPr/>
          </p:nvSpPr>
          <p:spPr bwMode="auto">
            <a:xfrm>
              <a:off x="6259" y="322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 name="Oval 260"/>
            <p:cNvSpPr>
              <a:spLocks noChangeArrowheads="1"/>
            </p:cNvSpPr>
            <p:nvPr/>
          </p:nvSpPr>
          <p:spPr bwMode="auto">
            <a:xfrm>
              <a:off x="6310" y="326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2" name="Oval 261"/>
            <p:cNvSpPr>
              <a:spLocks noChangeArrowheads="1"/>
            </p:cNvSpPr>
            <p:nvPr/>
          </p:nvSpPr>
          <p:spPr bwMode="auto">
            <a:xfrm>
              <a:off x="6360" y="33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3" name="Oval 262"/>
            <p:cNvSpPr>
              <a:spLocks noChangeArrowheads="1"/>
            </p:cNvSpPr>
            <p:nvPr/>
          </p:nvSpPr>
          <p:spPr bwMode="auto">
            <a:xfrm>
              <a:off x="6414" y="3370"/>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4" name="Oval 263"/>
            <p:cNvSpPr>
              <a:spLocks noChangeArrowheads="1"/>
            </p:cNvSpPr>
            <p:nvPr/>
          </p:nvSpPr>
          <p:spPr bwMode="auto">
            <a:xfrm>
              <a:off x="6464" y="3416"/>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2" name="Oval 264"/>
            <p:cNvSpPr>
              <a:spLocks noChangeArrowheads="1"/>
            </p:cNvSpPr>
            <p:nvPr/>
          </p:nvSpPr>
          <p:spPr bwMode="auto">
            <a:xfrm>
              <a:off x="6515" y="34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3" name="Oval 265"/>
            <p:cNvSpPr>
              <a:spLocks noChangeArrowheads="1"/>
            </p:cNvSpPr>
            <p:nvPr/>
          </p:nvSpPr>
          <p:spPr bwMode="auto">
            <a:xfrm>
              <a:off x="6565" y="349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4" name="Rectangle 266"/>
            <p:cNvSpPr>
              <a:spLocks noChangeArrowheads="1"/>
            </p:cNvSpPr>
            <p:nvPr/>
          </p:nvSpPr>
          <p:spPr bwMode="auto">
            <a:xfrm>
              <a:off x="1730" y="3406"/>
              <a:ext cx="137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Mean Parent Rank = 32.7</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05" name="Rectangle 267"/>
            <p:cNvSpPr>
              <a:spLocks noChangeArrowheads="1"/>
            </p:cNvSpPr>
            <p:nvPr/>
          </p:nvSpPr>
          <p:spPr bwMode="auto">
            <a:xfrm>
              <a:off x="4812" y="3406"/>
              <a:ext cx="137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Mean Parent Rank = 57.9</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06" name="Line 268"/>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7" name="Line 269"/>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8" name="Rectangle 270"/>
            <p:cNvSpPr>
              <a:spLocks noChangeArrowheads="1"/>
            </p:cNvSpPr>
            <p:nvPr/>
          </p:nvSpPr>
          <p:spPr bwMode="auto">
            <a:xfrm rot="16200000">
              <a:off x="1194" y="347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09" name="Line 271"/>
            <p:cNvSpPr>
              <a:spLocks noChangeShapeType="1"/>
            </p:cNvSpPr>
            <p:nvPr/>
          </p:nvSpPr>
          <p:spPr bwMode="auto">
            <a:xfrm flipH="1">
              <a:off x="1378" y="289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0" name="Rectangle 272"/>
            <p:cNvSpPr>
              <a:spLocks noChangeArrowheads="1"/>
            </p:cNvSpPr>
            <p:nvPr/>
          </p:nvSpPr>
          <p:spPr bwMode="auto">
            <a:xfrm rot="16200000">
              <a:off x="1090" y="2760"/>
              <a:ext cx="36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.005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11" name="Line 273"/>
            <p:cNvSpPr>
              <a:spLocks noChangeShapeType="1"/>
            </p:cNvSpPr>
            <p:nvPr/>
          </p:nvSpPr>
          <p:spPr bwMode="auto">
            <a:xfrm flipH="1">
              <a:off x="1378" y="218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2" name="Rectangle 274"/>
            <p:cNvSpPr>
              <a:spLocks noChangeArrowheads="1"/>
            </p:cNvSpPr>
            <p:nvPr/>
          </p:nvSpPr>
          <p:spPr bwMode="auto">
            <a:xfrm rot="16200000">
              <a:off x="1131" y="2046"/>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13" name="Line 275"/>
            <p:cNvSpPr>
              <a:spLocks noChangeShapeType="1"/>
            </p:cNvSpPr>
            <p:nvPr/>
          </p:nvSpPr>
          <p:spPr bwMode="auto">
            <a:xfrm flipH="1">
              <a:off x="1378" y="146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4" name="Rectangle 276"/>
            <p:cNvSpPr>
              <a:spLocks noChangeArrowheads="1"/>
            </p:cNvSpPr>
            <p:nvPr/>
          </p:nvSpPr>
          <p:spPr bwMode="auto">
            <a:xfrm rot="16200000">
              <a:off x="1090" y="1327"/>
              <a:ext cx="36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15" name="Line 277"/>
            <p:cNvSpPr>
              <a:spLocks noChangeShapeType="1"/>
            </p:cNvSpPr>
            <p:nvPr/>
          </p:nvSpPr>
          <p:spPr bwMode="auto">
            <a:xfrm flipH="1">
              <a:off x="1378" y="7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6" name="Rectangle 278"/>
            <p:cNvSpPr>
              <a:spLocks noChangeArrowheads="1"/>
            </p:cNvSpPr>
            <p:nvPr/>
          </p:nvSpPr>
          <p:spPr bwMode="auto">
            <a:xfrm rot="16200000">
              <a:off x="1131" y="612"/>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17" name="Rectangle 279"/>
            <p:cNvSpPr>
              <a:spLocks noChangeArrowheads="1"/>
            </p:cNvSpPr>
            <p:nvPr/>
          </p:nvSpPr>
          <p:spPr bwMode="auto">
            <a:xfrm rot="16200000">
              <a:off x="-854" y="1981"/>
              <a:ext cx="382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Share of Parents at Given Household Income Percentile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18" name="Line 280"/>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9" name="Line 281"/>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0" name="Rectangle 282"/>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21" name="Line 283"/>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2" name="Rectangle 284"/>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23" name="Line 285"/>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4" name="Rectangle 286"/>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25" name="Line 287"/>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6" name="Rectangle 288"/>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27" name="Line 289"/>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8" name="Rectangle 290"/>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29" name="Line 291"/>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0" name="Rectangle 292"/>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31" name="Rectangle 293"/>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Parent Household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33" name="Oval 295"/>
            <p:cNvSpPr>
              <a:spLocks noChangeArrowheads="1"/>
            </p:cNvSpPr>
            <p:nvPr/>
          </p:nvSpPr>
          <p:spPr bwMode="auto">
            <a:xfrm>
              <a:off x="6086" y="6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4" name="Oval 296"/>
            <p:cNvSpPr>
              <a:spLocks noChangeArrowheads="1"/>
            </p:cNvSpPr>
            <p:nvPr/>
          </p:nvSpPr>
          <p:spPr bwMode="auto">
            <a:xfrm>
              <a:off x="6086" y="81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5" name="Rectangle 297"/>
            <p:cNvSpPr>
              <a:spLocks noChangeArrowheads="1"/>
            </p:cNvSpPr>
            <p:nvPr/>
          </p:nvSpPr>
          <p:spPr bwMode="auto">
            <a:xfrm>
              <a:off x="6209" y="552"/>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dirty="0">
                  <a:ln>
                    <a:noFill/>
                  </a:ln>
                  <a:solidFill>
                    <a:srgbClr val="000000"/>
                  </a:solidFill>
                  <a:effectLst/>
                  <a:latin typeface="Arial" panose="020B0604020202020204" pitchFamily="34" charset="0"/>
                </a:rPr>
                <a:t>White</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836" name="Rectangle 298"/>
            <p:cNvSpPr>
              <a:spLocks noChangeArrowheads="1"/>
            </p:cNvSpPr>
            <p:nvPr/>
          </p:nvSpPr>
          <p:spPr bwMode="auto">
            <a:xfrm>
              <a:off x="6209" y="758"/>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dirty="0">
                  <a:ln>
                    <a:noFill/>
                  </a:ln>
                  <a:solidFill>
                    <a:srgbClr val="000000"/>
                  </a:solidFill>
                  <a:effectLst/>
                  <a:latin typeface="Arial" panose="020B0604020202020204" pitchFamily="34" charset="0"/>
                </a:rPr>
                <a:t>Black</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837" name="Rectangle 299"/>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2932943980"/>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 name="TextBox 92"/>
          <p:cNvSpPr txBox="1"/>
          <p:nvPr/>
        </p:nvSpPr>
        <p:spPr>
          <a:xfrm>
            <a:off x="1549534" y="87875"/>
            <a:ext cx="9143867" cy="369332"/>
          </a:xfrm>
          <a:prstGeom prst="rect">
            <a:avLst/>
          </a:prstGeom>
          <a:noFill/>
        </p:spPr>
        <p:txBody>
          <a:bodyPr wrap="square" rtlCol="0">
            <a:spAutoFit/>
          </a:bodyPr>
          <a:lstStyle/>
          <a:p>
            <a:pPr lvl="0" algn="ctr">
              <a:defRPr/>
            </a:pPr>
            <a:r>
              <a:rPr lang="en-US" b="1" kern="0" dirty="0">
                <a:solidFill>
                  <a:srgbClr val="1E2D53"/>
                </a:solidFill>
                <a:latin typeface="Arial"/>
                <a:cs typeface="Arial"/>
              </a:rPr>
              <a:t>Density of Parent Household Income Ranks by Race</a:t>
            </a:r>
            <a:endParaRPr kumimoji="0" lang="en-US" sz="1800" b="1" i="0" u="none" strike="noStrike" kern="0" cap="none" spc="0" normalizeH="0" baseline="0" noProof="0" dirty="0">
              <a:ln>
                <a:noFill/>
              </a:ln>
              <a:solidFill>
                <a:srgbClr val="1E2D53"/>
              </a:solidFill>
              <a:effectLst/>
              <a:uLnTx/>
              <a:uFillTx/>
              <a:latin typeface="Arial"/>
              <a:ea typeface="+mn-ea"/>
              <a:cs typeface="Arial"/>
            </a:endParaRPr>
          </a:p>
        </p:txBody>
      </p:sp>
      <p:grpSp>
        <p:nvGrpSpPr>
          <p:cNvPr id="3" name="Group 4"/>
          <p:cNvGrpSpPr>
            <a:grpSpLocks noChangeAspect="1"/>
          </p:cNvGrpSpPr>
          <p:nvPr/>
        </p:nvGrpSpPr>
        <p:grpSpPr bwMode="auto">
          <a:xfrm>
            <a:off x="1522413" y="200025"/>
            <a:ext cx="9231313" cy="6453188"/>
            <a:chOff x="959" y="126"/>
            <a:chExt cx="5815" cy="4065"/>
          </a:xfrm>
        </p:grpSpPr>
        <p:grpSp>
          <p:nvGrpSpPr>
            <p:cNvPr id="5" name="Group 205"/>
            <p:cNvGrpSpPr>
              <a:grpSpLocks/>
            </p:cNvGrpSpPr>
            <p:nvPr/>
          </p:nvGrpSpPr>
          <p:grpSpPr bwMode="auto">
            <a:xfrm>
              <a:off x="1435" y="497"/>
              <a:ext cx="5242" cy="3114"/>
              <a:chOff x="1435" y="497"/>
              <a:chExt cx="5242" cy="3114"/>
            </a:xfrm>
          </p:grpSpPr>
          <p:sp>
            <p:nvSpPr>
              <p:cNvPr id="605"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6" name="Line 9"/>
              <p:cNvSpPr>
                <a:spLocks noChangeShapeType="1"/>
              </p:cNvSpPr>
              <p:nvPr/>
            </p:nvSpPr>
            <p:spPr bwMode="auto">
              <a:xfrm>
                <a:off x="1435" y="289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7" name="Line 10"/>
              <p:cNvSpPr>
                <a:spLocks noChangeShapeType="1"/>
              </p:cNvSpPr>
              <p:nvPr/>
            </p:nvSpPr>
            <p:spPr bwMode="auto">
              <a:xfrm>
                <a:off x="1435" y="218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8" name="Line 11"/>
              <p:cNvSpPr>
                <a:spLocks noChangeShapeType="1"/>
              </p:cNvSpPr>
              <p:nvPr/>
            </p:nvSpPr>
            <p:spPr bwMode="auto">
              <a:xfrm>
                <a:off x="1435" y="146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9" name="Line 12"/>
              <p:cNvSpPr>
                <a:spLocks noChangeShapeType="1"/>
              </p:cNvSpPr>
              <p:nvPr/>
            </p:nvSpPr>
            <p:spPr bwMode="auto">
              <a:xfrm>
                <a:off x="1435" y="74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0" name="Oval 13"/>
              <p:cNvSpPr>
                <a:spLocks noChangeArrowheads="1"/>
              </p:cNvSpPr>
              <p:nvPr/>
            </p:nvSpPr>
            <p:spPr bwMode="auto">
              <a:xfrm>
                <a:off x="1565" y="28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 name="Oval 14"/>
              <p:cNvSpPr>
                <a:spLocks noChangeArrowheads="1"/>
              </p:cNvSpPr>
              <p:nvPr/>
            </p:nvSpPr>
            <p:spPr bwMode="auto">
              <a:xfrm>
                <a:off x="1615" y="28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2" name="Oval 15"/>
              <p:cNvSpPr>
                <a:spLocks noChangeArrowheads="1"/>
              </p:cNvSpPr>
              <p:nvPr/>
            </p:nvSpPr>
            <p:spPr bwMode="auto">
              <a:xfrm>
                <a:off x="1666" y="28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3" name="Oval 16"/>
              <p:cNvSpPr>
                <a:spLocks noChangeArrowheads="1"/>
              </p:cNvSpPr>
              <p:nvPr/>
            </p:nvSpPr>
            <p:spPr bwMode="auto">
              <a:xfrm>
                <a:off x="1716" y="281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4" name="Oval 17"/>
              <p:cNvSpPr>
                <a:spLocks noChangeArrowheads="1"/>
              </p:cNvSpPr>
              <p:nvPr/>
            </p:nvSpPr>
            <p:spPr bwMode="auto">
              <a:xfrm>
                <a:off x="1766" y="27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 name="Oval 18"/>
              <p:cNvSpPr>
                <a:spLocks noChangeArrowheads="1"/>
              </p:cNvSpPr>
              <p:nvPr/>
            </p:nvSpPr>
            <p:spPr bwMode="auto">
              <a:xfrm>
                <a:off x="1817" y="27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 name="Oval 19"/>
              <p:cNvSpPr>
                <a:spLocks noChangeArrowheads="1"/>
              </p:cNvSpPr>
              <p:nvPr/>
            </p:nvSpPr>
            <p:spPr bwMode="auto">
              <a:xfrm>
                <a:off x="1867" y="27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 name="Oval 20"/>
              <p:cNvSpPr>
                <a:spLocks noChangeArrowheads="1"/>
              </p:cNvSpPr>
              <p:nvPr/>
            </p:nvSpPr>
            <p:spPr bwMode="auto">
              <a:xfrm>
                <a:off x="1918" y="27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 name="Oval 21"/>
              <p:cNvSpPr>
                <a:spLocks noChangeArrowheads="1"/>
              </p:cNvSpPr>
              <p:nvPr/>
            </p:nvSpPr>
            <p:spPr bwMode="auto">
              <a:xfrm>
                <a:off x="1968" y="27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 name="Oval 22"/>
              <p:cNvSpPr>
                <a:spLocks noChangeArrowheads="1"/>
              </p:cNvSpPr>
              <p:nvPr/>
            </p:nvSpPr>
            <p:spPr bwMode="auto">
              <a:xfrm>
                <a:off x="2018" y="27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0" name="Oval 23"/>
              <p:cNvSpPr>
                <a:spLocks noChangeArrowheads="1"/>
              </p:cNvSpPr>
              <p:nvPr/>
            </p:nvSpPr>
            <p:spPr bwMode="auto">
              <a:xfrm>
                <a:off x="2069" y="27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1" name="Oval 24"/>
              <p:cNvSpPr>
                <a:spLocks noChangeArrowheads="1"/>
              </p:cNvSpPr>
              <p:nvPr/>
            </p:nvSpPr>
            <p:spPr bwMode="auto">
              <a:xfrm>
                <a:off x="2119" y="27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 name="Oval 25"/>
              <p:cNvSpPr>
                <a:spLocks noChangeArrowheads="1"/>
              </p:cNvSpPr>
              <p:nvPr/>
            </p:nvSpPr>
            <p:spPr bwMode="auto">
              <a:xfrm>
                <a:off x="2170" y="27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 name="Oval 26"/>
              <p:cNvSpPr>
                <a:spLocks noChangeArrowheads="1"/>
              </p:cNvSpPr>
              <p:nvPr/>
            </p:nvSpPr>
            <p:spPr bwMode="auto">
              <a:xfrm>
                <a:off x="2220" y="272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 name="Oval 27"/>
              <p:cNvSpPr>
                <a:spLocks noChangeArrowheads="1"/>
              </p:cNvSpPr>
              <p:nvPr/>
            </p:nvSpPr>
            <p:spPr bwMode="auto">
              <a:xfrm>
                <a:off x="2270" y="27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5" name="Oval 28"/>
              <p:cNvSpPr>
                <a:spLocks noChangeArrowheads="1"/>
              </p:cNvSpPr>
              <p:nvPr/>
            </p:nvSpPr>
            <p:spPr bwMode="auto">
              <a:xfrm>
                <a:off x="2321" y="270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6" name="Oval 29"/>
              <p:cNvSpPr>
                <a:spLocks noChangeArrowheads="1"/>
              </p:cNvSpPr>
              <p:nvPr/>
            </p:nvSpPr>
            <p:spPr bwMode="auto">
              <a:xfrm>
                <a:off x="2371" y="26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7" name="Oval 30"/>
              <p:cNvSpPr>
                <a:spLocks noChangeArrowheads="1"/>
              </p:cNvSpPr>
              <p:nvPr/>
            </p:nvSpPr>
            <p:spPr bwMode="auto">
              <a:xfrm>
                <a:off x="2422" y="26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8" name="Oval 31"/>
              <p:cNvSpPr>
                <a:spLocks noChangeArrowheads="1"/>
              </p:cNvSpPr>
              <p:nvPr/>
            </p:nvSpPr>
            <p:spPr bwMode="auto">
              <a:xfrm>
                <a:off x="2472" y="26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9" name="Oval 32"/>
              <p:cNvSpPr>
                <a:spLocks noChangeArrowheads="1"/>
              </p:cNvSpPr>
              <p:nvPr/>
            </p:nvSpPr>
            <p:spPr bwMode="auto">
              <a:xfrm>
                <a:off x="2522" y="26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0" name="Oval 33"/>
              <p:cNvSpPr>
                <a:spLocks noChangeArrowheads="1"/>
              </p:cNvSpPr>
              <p:nvPr/>
            </p:nvSpPr>
            <p:spPr bwMode="auto">
              <a:xfrm>
                <a:off x="2573" y="26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1" name="Oval 34"/>
              <p:cNvSpPr>
                <a:spLocks noChangeArrowheads="1"/>
              </p:cNvSpPr>
              <p:nvPr/>
            </p:nvSpPr>
            <p:spPr bwMode="auto">
              <a:xfrm>
                <a:off x="2623" y="26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2" name="Oval 35"/>
              <p:cNvSpPr>
                <a:spLocks noChangeArrowheads="1"/>
              </p:cNvSpPr>
              <p:nvPr/>
            </p:nvSpPr>
            <p:spPr bwMode="auto">
              <a:xfrm>
                <a:off x="2674" y="26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3" name="Oval 36"/>
              <p:cNvSpPr>
                <a:spLocks noChangeArrowheads="1"/>
              </p:cNvSpPr>
              <p:nvPr/>
            </p:nvSpPr>
            <p:spPr bwMode="auto">
              <a:xfrm>
                <a:off x="2724" y="258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4" name="Oval 37"/>
              <p:cNvSpPr>
                <a:spLocks noChangeArrowheads="1"/>
              </p:cNvSpPr>
              <p:nvPr/>
            </p:nvSpPr>
            <p:spPr bwMode="auto">
              <a:xfrm>
                <a:off x="2774" y="25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5" name="Oval 38"/>
              <p:cNvSpPr>
                <a:spLocks noChangeArrowheads="1"/>
              </p:cNvSpPr>
              <p:nvPr/>
            </p:nvSpPr>
            <p:spPr bwMode="auto">
              <a:xfrm>
                <a:off x="2825" y="254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 name="Oval 39"/>
              <p:cNvSpPr>
                <a:spLocks noChangeArrowheads="1"/>
              </p:cNvSpPr>
              <p:nvPr/>
            </p:nvSpPr>
            <p:spPr bwMode="auto">
              <a:xfrm>
                <a:off x="2875" y="253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 name="Oval 40"/>
              <p:cNvSpPr>
                <a:spLocks noChangeArrowheads="1"/>
              </p:cNvSpPr>
              <p:nvPr/>
            </p:nvSpPr>
            <p:spPr bwMode="auto">
              <a:xfrm>
                <a:off x="2926" y="251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8" name="Oval 41"/>
              <p:cNvSpPr>
                <a:spLocks noChangeArrowheads="1"/>
              </p:cNvSpPr>
              <p:nvPr/>
            </p:nvSpPr>
            <p:spPr bwMode="auto">
              <a:xfrm>
                <a:off x="2976" y="24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9" name="Oval 42"/>
              <p:cNvSpPr>
                <a:spLocks noChangeArrowheads="1"/>
              </p:cNvSpPr>
              <p:nvPr/>
            </p:nvSpPr>
            <p:spPr bwMode="auto">
              <a:xfrm>
                <a:off x="3026" y="24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0" name="Oval 43"/>
              <p:cNvSpPr>
                <a:spLocks noChangeArrowheads="1"/>
              </p:cNvSpPr>
              <p:nvPr/>
            </p:nvSpPr>
            <p:spPr bwMode="auto">
              <a:xfrm>
                <a:off x="3080" y="24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1" name="Oval 44"/>
              <p:cNvSpPr>
                <a:spLocks noChangeArrowheads="1"/>
              </p:cNvSpPr>
              <p:nvPr/>
            </p:nvSpPr>
            <p:spPr bwMode="auto">
              <a:xfrm>
                <a:off x="3131" y="2423"/>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2" name="Oval 45"/>
              <p:cNvSpPr>
                <a:spLocks noChangeArrowheads="1"/>
              </p:cNvSpPr>
              <p:nvPr/>
            </p:nvSpPr>
            <p:spPr bwMode="auto">
              <a:xfrm>
                <a:off x="3181" y="24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3" name="Oval 46"/>
              <p:cNvSpPr>
                <a:spLocks noChangeArrowheads="1"/>
              </p:cNvSpPr>
              <p:nvPr/>
            </p:nvSpPr>
            <p:spPr bwMode="auto">
              <a:xfrm>
                <a:off x="3232" y="23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4" name="Oval 47"/>
              <p:cNvSpPr>
                <a:spLocks noChangeArrowheads="1"/>
              </p:cNvSpPr>
              <p:nvPr/>
            </p:nvSpPr>
            <p:spPr bwMode="auto">
              <a:xfrm>
                <a:off x="3282" y="23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5" name="Oval 48"/>
              <p:cNvSpPr>
                <a:spLocks noChangeArrowheads="1"/>
              </p:cNvSpPr>
              <p:nvPr/>
            </p:nvSpPr>
            <p:spPr bwMode="auto">
              <a:xfrm>
                <a:off x="3332" y="232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6" name="Oval 49"/>
              <p:cNvSpPr>
                <a:spLocks noChangeArrowheads="1"/>
              </p:cNvSpPr>
              <p:nvPr/>
            </p:nvSpPr>
            <p:spPr bwMode="auto">
              <a:xfrm>
                <a:off x="3383" y="231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7" name="Oval 50"/>
              <p:cNvSpPr>
                <a:spLocks noChangeArrowheads="1"/>
              </p:cNvSpPr>
              <p:nvPr/>
            </p:nvSpPr>
            <p:spPr bwMode="auto">
              <a:xfrm>
                <a:off x="3433" y="22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8" name="Oval 51"/>
              <p:cNvSpPr>
                <a:spLocks noChangeArrowheads="1"/>
              </p:cNvSpPr>
              <p:nvPr/>
            </p:nvSpPr>
            <p:spPr bwMode="auto">
              <a:xfrm>
                <a:off x="3484" y="22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9" name="Oval 52"/>
              <p:cNvSpPr>
                <a:spLocks noChangeArrowheads="1"/>
              </p:cNvSpPr>
              <p:nvPr/>
            </p:nvSpPr>
            <p:spPr bwMode="auto">
              <a:xfrm>
                <a:off x="3534" y="22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0" name="Oval 53"/>
              <p:cNvSpPr>
                <a:spLocks noChangeArrowheads="1"/>
              </p:cNvSpPr>
              <p:nvPr/>
            </p:nvSpPr>
            <p:spPr bwMode="auto">
              <a:xfrm>
                <a:off x="3584" y="22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1" name="Oval 54"/>
              <p:cNvSpPr>
                <a:spLocks noChangeArrowheads="1"/>
              </p:cNvSpPr>
              <p:nvPr/>
            </p:nvSpPr>
            <p:spPr bwMode="auto">
              <a:xfrm>
                <a:off x="3635" y="2210"/>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2" name="Oval 55"/>
              <p:cNvSpPr>
                <a:spLocks noChangeArrowheads="1"/>
              </p:cNvSpPr>
              <p:nvPr/>
            </p:nvSpPr>
            <p:spPr bwMode="auto">
              <a:xfrm>
                <a:off x="3685"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3" name="Oval 56"/>
              <p:cNvSpPr>
                <a:spLocks noChangeArrowheads="1"/>
              </p:cNvSpPr>
              <p:nvPr/>
            </p:nvSpPr>
            <p:spPr bwMode="auto">
              <a:xfrm>
                <a:off x="3736" y="21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4" name="Oval 57"/>
              <p:cNvSpPr>
                <a:spLocks noChangeArrowheads="1"/>
              </p:cNvSpPr>
              <p:nvPr/>
            </p:nvSpPr>
            <p:spPr bwMode="auto">
              <a:xfrm>
                <a:off x="3786" y="21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5" name="Oval 58"/>
              <p:cNvSpPr>
                <a:spLocks noChangeArrowheads="1"/>
              </p:cNvSpPr>
              <p:nvPr/>
            </p:nvSpPr>
            <p:spPr bwMode="auto">
              <a:xfrm>
                <a:off x="3836" y="2131"/>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6" name="Oval 59"/>
              <p:cNvSpPr>
                <a:spLocks noChangeArrowheads="1"/>
              </p:cNvSpPr>
              <p:nvPr/>
            </p:nvSpPr>
            <p:spPr bwMode="auto">
              <a:xfrm>
                <a:off x="3887" y="21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7" name="Oval 60"/>
              <p:cNvSpPr>
                <a:spLocks noChangeArrowheads="1"/>
              </p:cNvSpPr>
              <p:nvPr/>
            </p:nvSpPr>
            <p:spPr bwMode="auto">
              <a:xfrm>
                <a:off x="3937" y="20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8" name="Oval 61"/>
              <p:cNvSpPr>
                <a:spLocks noChangeArrowheads="1"/>
              </p:cNvSpPr>
              <p:nvPr/>
            </p:nvSpPr>
            <p:spPr bwMode="auto">
              <a:xfrm>
                <a:off x="3988" y="207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9" name="Oval 62"/>
              <p:cNvSpPr>
                <a:spLocks noChangeArrowheads="1"/>
              </p:cNvSpPr>
              <p:nvPr/>
            </p:nvSpPr>
            <p:spPr bwMode="auto">
              <a:xfrm>
                <a:off x="4038" y="20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0" name="Oval 63"/>
              <p:cNvSpPr>
                <a:spLocks noChangeArrowheads="1"/>
              </p:cNvSpPr>
              <p:nvPr/>
            </p:nvSpPr>
            <p:spPr bwMode="auto">
              <a:xfrm>
                <a:off x="4088" y="20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1" name="Oval 64"/>
              <p:cNvSpPr>
                <a:spLocks noChangeArrowheads="1"/>
              </p:cNvSpPr>
              <p:nvPr/>
            </p:nvSpPr>
            <p:spPr bwMode="auto">
              <a:xfrm>
                <a:off x="4139" y="20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2" name="Oval 65"/>
              <p:cNvSpPr>
                <a:spLocks noChangeArrowheads="1"/>
              </p:cNvSpPr>
              <p:nvPr/>
            </p:nvSpPr>
            <p:spPr bwMode="auto">
              <a:xfrm>
                <a:off x="4189" y="2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3" name="Oval 66"/>
              <p:cNvSpPr>
                <a:spLocks noChangeArrowheads="1"/>
              </p:cNvSpPr>
              <p:nvPr/>
            </p:nvSpPr>
            <p:spPr bwMode="auto">
              <a:xfrm>
                <a:off x="4240" y="19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4" name="Oval 67"/>
              <p:cNvSpPr>
                <a:spLocks noChangeArrowheads="1"/>
              </p:cNvSpPr>
              <p:nvPr/>
            </p:nvSpPr>
            <p:spPr bwMode="auto">
              <a:xfrm>
                <a:off x="4290" y="19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5" name="Oval 68"/>
              <p:cNvSpPr>
                <a:spLocks noChangeArrowheads="1"/>
              </p:cNvSpPr>
              <p:nvPr/>
            </p:nvSpPr>
            <p:spPr bwMode="auto">
              <a:xfrm>
                <a:off x="4340" y="19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6" name="Oval 69"/>
              <p:cNvSpPr>
                <a:spLocks noChangeArrowheads="1"/>
              </p:cNvSpPr>
              <p:nvPr/>
            </p:nvSpPr>
            <p:spPr bwMode="auto">
              <a:xfrm>
                <a:off x="4391" y="19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7" name="Oval 70"/>
              <p:cNvSpPr>
                <a:spLocks noChangeArrowheads="1"/>
              </p:cNvSpPr>
              <p:nvPr/>
            </p:nvSpPr>
            <p:spPr bwMode="auto">
              <a:xfrm>
                <a:off x="4441" y="19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8" name="Oval 71"/>
              <p:cNvSpPr>
                <a:spLocks noChangeArrowheads="1"/>
              </p:cNvSpPr>
              <p:nvPr/>
            </p:nvSpPr>
            <p:spPr bwMode="auto">
              <a:xfrm>
                <a:off x="4492" y="19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9" name="Oval 72"/>
              <p:cNvSpPr>
                <a:spLocks noChangeArrowheads="1"/>
              </p:cNvSpPr>
              <p:nvPr/>
            </p:nvSpPr>
            <p:spPr bwMode="auto">
              <a:xfrm>
                <a:off x="4542" y="19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 name="Oval 73"/>
              <p:cNvSpPr>
                <a:spLocks noChangeArrowheads="1"/>
              </p:cNvSpPr>
              <p:nvPr/>
            </p:nvSpPr>
            <p:spPr bwMode="auto">
              <a:xfrm>
                <a:off x="4592" y="191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1" name="Oval 74"/>
              <p:cNvSpPr>
                <a:spLocks noChangeArrowheads="1"/>
              </p:cNvSpPr>
              <p:nvPr/>
            </p:nvSpPr>
            <p:spPr bwMode="auto">
              <a:xfrm>
                <a:off x="4643" y="19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 name="Oval 75"/>
              <p:cNvSpPr>
                <a:spLocks noChangeArrowheads="1"/>
              </p:cNvSpPr>
              <p:nvPr/>
            </p:nvSpPr>
            <p:spPr bwMode="auto">
              <a:xfrm>
                <a:off x="4693" y="18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 name="Oval 76"/>
              <p:cNvSpPr>
                <a:spLocks noChangeArrowheads="1"/>
              </p:cNvSpPr>
              <p:nvPr/>
            </p:nvSpPr>
            <p:spPr bwMode="auto">
              <a:xfrm>
                <a:off x="4747" y="1879"/>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 name="Oval 77"/>
              <p:cNvSpPr>
                <a:spLocks noChangeArrowheads="1"/>
              </p:cNvSpPr>
              <p:nvPr/>
            </p:nvSpPr>
            <p:spPr bwMode="auto">
              <a:xfrm>
                <a:off x="4798" y="1876"/>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 name="Oval 78"/>
              <p:cNvSpPr>
                <a:spLocks noChangeArrowheads="1"/>
              </p:cNvSpPr>
              <p:nvPr/>
            </p:nvSpPr>
            <p:spPr bwMode="auto">
              <a:xfrm>
                <a:off x="4848" y="18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 name="Oval 79"/>
              <p:cNvSpPr>
                <a:spLocks noChangeArrowheads="1"/>
              </p:cNvSpPr>
              <p:nvPr/>
            </p:nvSpPr>
            <p:spPr bwMode="auto">
              <a:xfrm>
                <a:off x="4898" y="18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 name="Oval 80"/>
              <p:cNvSpPr>
                <a:spLocks noChangeArrowheads="1"/>
              </p:cNvSpPr>
              <p:nvPr/>
            </p:nvSpPr>
            <p:spPr bwMode="auto">
              <a:xfrm>
                <a:off x="4949" y="18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8" name="Oval 81"/>
              <p:cNvSpPr>
                <a:spLocks noChangeArrowheads="1"/>
              </p:cNvSpPr>
              <p:nvPr/>
            </p:nvSpPr>
            <p:spPr bwMode="auto">
              <a:xfrm>
                <a:off x="4999" y="18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 name="Oval 82"/>
              <p:cNvSpPr>
                <a:spLocks noChangeArrowheads="1"/>
              </p:cNvSpPr>
              <p:nvPr/>
            </p:nvSpPr>
            <p:spPr bwMode="auto">
              <a:xfrm>
                <a:off x="5050" y="18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 name="Oval 83"/>
              <p:cNvSpPr>
                <a:spLocks noChangeArrowheads="1"/>
              </p:cNvSpPr>
              <p:nvPr/>
            </p:nvSpPr>
            <p:spPr bwMode="auto">
              <a:xfrm>
                <a:off x="5100" y="18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 name="Oval 84"/>
              <p:cNvSpPr>
                <a:spLocks noChangeArrowheads="1"/>
              </p:cNvSpPr>
              <p:nvPr/>
            </p:nvSpPr>
            <p:spPr bwMode="auto">
              <a:xfrm>
                <a:off x="5150" y="18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 name="Oval 85"/>
              <p:cNvSpPr>
                <a:spLocks noChangeArrowheads="1"/>
              </p:cNvSpPr>
              <p:nvPr/>
            </p:nvSpPr>
            <p:spPr bwMode="auto">
              <a:xfrm>
                <a:off x="5201" y="18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 name="Oval 86"/>
              <p:cNvSpPr>
                <a:spLocks noChangeArrowheads="1"/>
              </p:cNvSpPr>
              <p:nvPr/>
            </p:nvSpPr>
            <p:spPr bwMode="auto">
              <a:xfrm>
                <a:off x="5251" y="180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 name="Oval 87"/>
              <p:cNvSpPr>
                <a:spLocks noChangeArrowheads="1"/>
              </p:cNvSpPr>
              <p:nvPr/>
            </p:nvSpPr>
            <p:spPr bwMode="auto">
              <a:xfrm>
                <a:off x="5302" y="18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 name="Oval 88"/>
              <p:cNvSpPr>
                <a:spLocks noChangeArrowheads="1"/>
              </p:cNvSpPr>
              <p:nvPr/>
            </p:nvSpPr>
            <p:spPr bwMode="auto">
              <a:xfrm>
                <a:off x="5352" y="17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 name="Oval 89"/>
              <p:cNvSpPr>
                <a:spLocks noChangeArrowheads="1"/>
              </p:cNvSpPr>
              <p:nvPr/>
            </p:nvSpPr>
            <p:spPr bwMode="auto">
              <a:xfrm>
                <a:off x="5402" y="17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 name="Oval 90"/>
              <p:cNvSpPr>
                <a:spLocks noChangeArrowheads="1"/>
              </p:cNvSpPr>
              <p:nvPr/>
            </p:nvSpPr>
            <p:spPr bwMode="auto">
              <a:xfrm>
                <a:off x="5453" y="17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 name="Oval 91"/>
              <p:cNvSpPr>
                <a:spLocks noChangeArrowheads="1"/>
              </p:cNvSpPr>
              <p:nvPr/>
            </p:nvSpPr>
            <p:spPr bwMode="auto">
              <a:xfrm>
                <a:off x="5503" y="17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 name="Oval 92"/>
              <p:cNvSpPr>
                <a:spLocks noChangeArrowheads="1"/>
              </p:cNvSpPr>
              <p:nvPr/>
            </p:nvSpPr>
            <p:spPr bwMode="auto">
              <a:xfrm>
                <a:off x="5554" y="17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0" name="Oval 93"/>
              <p:cNvSpPr>
                <a:spLocks noChangeArrowheads="1"/>
              </p:cNvSpPr>
              <p:nvPr/>
            </p:nvSpPr>
            <p:spPr bwMode="auto">
              <a:xfrm>
                <a:off x="5604" y="17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1" name="Oval 94"/>
              <p:cNvSpPr>
                <a:spLocks noChangeArrowheads="1"/>
              </p:cNvSpPr>
              <p:nvPr/>
            </p:nvSpPr>
            <p:spPr bwMode="auto">
              <a:xfrm>
                <a:off x="5654" y="17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 name="Oval 95"/>
              <p:cNvSpPr>
                <a:spLocks noChangeArrowheads="1"/>
              </p:cNvSpPr>
              <p:nvPr/>
            </p:nvSpPr>
            <p:spPr bwMode="auto">
              <a:xfrm>
                <a:off x="5705" y="17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 name="Oval 96"/>
              <p:cNvSpPr>
                <a:spLocks noChangeArrowheads="1"/>
              </p:cNvSpPr>
              <p:nvPr/>
            </p:nvSpPr>
            <p:spPr bwMode="auto">
              <a:xfrm>
                <a:off x="5755" y="17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 name="Oval 97"/>
              <p:cNvSpPr>
                <a:spLocks noChangeArrowheads="1"/>
              </p:cNvSpPr>
              <p:nvPr/>
            </p:nvSpPr>
            <p:spPr bwMode="auto">
              <a:xfrm>
                <a:off x="5806"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 name="Oval 98"/>
              <p:cNvSpPr>
                <a:spLocks noChangeArrowheads="1"/>
              </p:cNvSpPr>
              <p:nvPr/>
            </p:nvSpPr>
            <p:spPr bwMode="auto">
              <a:xfrm>
                <a:off x="5856" y="17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6" name="Oval 99"/>
              <p:cNvSpPr>
                <a:spLocks noChangeArrowheads="1"/>
              </p:cNvSpPr>
              <p:nvPr/>
            </p:nvSpPr>
            <p:spPr bwMode="auto">
              <a:xfrm>
                <a:off x="5906"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 name="Oval 100"/>
              <p:cNvSpPr>
                <a:spLocks noChangeArrowheads="1"/>
              </p:cNvSpPr>
              <p:nvPr/>
            </p:nvSpPr>
            <p:spPr bwMode="auto">
              <a:xfrm>
                <a:off x="5957"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 name="Oval 101"/>
              <p:cNvSpPr>
                <a:spLocks noChangeArrowheads="1"/>
              </p:cNvSpPr>
              <p:nvPr/>
            </p:nvSpPr>
            <p:spPr bwMode="auto">
              <a:xfrm>
                <a:off x="6007" y="17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 name="Oval 102"/>
              <p:cNvSpPr>
                <a:spLocks noChangeArrowheads="1"/>
              </p:cNvSpPr>
              <p:nvPr/>
            </p:nvSpPr>
            <p:spPr bwMode="auto">
              <a:xfrm>
                <a:off x="6058" y="17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 name="Oval 103"/>
              <p:cNvSpPr>
                <a:spLocks noChangeArrowheads="1"/>
              </p:cNvSpPr>
              <p:nvPr/>
            </p:nvSpPr>
            <p:spPr bwMode="auto">
              <a:xfrm>
                <a:off x="6108" y="17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 name="Oval 104"/>
              <p:cNvSpPr>
                <a:spLocks noChangeArrowheads="1"/>
              </p:cNvSpPr>
              <p:nvPr/>
            </p:nvSpPr>
            <p:spPr bwMode="auto">
              <a:xfrm>
                <a:off x="6158" y="17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2" name="Oval 105"/>
              <p:cNvSpPr>
                <a:spLocks noChangeArrowheads="1"/>
              </p:cNvSpPr>
              <p:nvPr/>
            </p:nvSpPr>
            <p:spPr bwMode="auto">
              <a:xfrm>
                <a:off x="6209" y="17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3" name="Oval 106"/>
              <p:cNvSpPr>
                <a:spLocks noChangeArrowheads="1"/>
              </p:cNvSpPr>
              <p:nvPr/>
            </p:nvSpPr>
            <p:spPr bwMode="auto">
              <a:xfrm>
                <a:off x="6259" y="16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 name="Oval 107"/>
              <p:cNvSpPr>
                <a:spLocks noChangeArrowheads="1"/>
              </p:cNvSpPr>
              <p:nvPr/>
            </p:nvSpPr>
            <p:spPr bwMode="auto">
              <a:xfrm>
                <a:off x="6310" y="168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 name="Oval 108"/>
              <p:cNvSpPr>
                <a:spLocks noChangeArrowheads="1"/>
              </p:cNvSpPr>
              <p:nvPr/>
            </p:nvSpPr>
            <p:spPr bwMode="auto">
              <a:xfrm>
                <a:off x="6360" y="16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 name="Oval 109"/>
              <p:cNvSpPr>
                <a:spLocks noChangeArrowheads="1"/>
              </p:cNvSpPr>
              <p:nvPr/>
            </p:nvSpPr>
            <p:spPr bwMode="auto">
              <a:xfrm>
                <a:off x="6414" y="1652"/>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 name="Oval 110"/>
              <p:cNvSpPr>
                <a:spLocks noChangeArrowheads="1"/>
              </p:cNvSpPr>
              <p:nvPr/>
            </p:nvSpPr>
            <p:spPr bwMode="auto">
              <a:xfrm>
                <a:off x="6464" y="1642"/>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 name="Oval 111"/>
              <p:cNvSpPr>
                <a:spLocks noChangeArrowheads="1"/>
              </p:cNvSpPr>
              <p:nvPr/>
            </p:nvSpPr>
            <p:spPr bwMode="auto">
              <a:xfrm>
                <a:off x="6515" y="16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 name="Oval 112"/>
              <p:cNvSpPr>
                <a:spLocks noChangeArrowheads="1"/>
              </p:cNvSpPr>
              <p:nvPr/>
            </p:nvSpPr>
            <p:spPr bwMode="auto">
              <a:xfrm>
                <a:off x="6565" y="161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 name="Oval 113"/>
              <p:cNvSpPr>
                <a:spLocks noChangeArrowheads="1"/>
              </p:cNvSpPr>
              <p:nvPr/>
            </p:nvSpPr>
            <p:spPr bwMode="auto">
              <a:xfrm>
                <a:off x="1565" y="49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 name="Oval 114"/>
              <p:cNvSpPr>
                <a:spLocks noChangeArrowheads="1"/>
              </p:cNvSpPr>
              <p:nvPr/>
            </p:nvSpPr>
            <p:spPr bwMode="auto">
              <a:xfrm>
                <a:off x="1615" y="70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2" name="Oval 115"/>
              <p:cNvSpPr>
                <a:spLocks noChangeArrowheads="1"/>
              </p:cNvSpPr>
              <p:nvPr/>
            </p:nvSpPr>
            <p:spPr bwMode="auto">
              <a:xfrm>
                <a:off x="1666" y="78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 name="Oval 116"/>
              <p:cNvSpPr>
                <a:spLocks noChangeArrowheads="1"/>
              </p:cNvSpPr>
              <p:nvPr/>
            </p:nvSpPr>
            <p:spPr bwMode="auto">
              <a:xfrm>
                <a:off x="1716" y="83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 name="Oval 117"/>
              <p:cNvSpPr>
                <a:spLocks noChangeArrowheads="1"/>
              </p:cNvSpPr>
              <p:nvPr/>
            </p:nvSpPr>
            <p:spPr bwMode="auto">
              <a:xfrm>
                <a:off x="1766" y="88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 name="Oval 118"/>
              <p:cNvSpPr>
                <a:spLocks noChangeArrowheads="1"/>
              </p:cNvSpPr>
              <p:nvPr/>
            </p:nvSpPr>
            <p:spPr bwMode="auto">
              <a:xfrm>
                <a:off x="1817" y="9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 name="Oval 119"/>
              <p:cNvSpPr>
                <a:spLocks noChangeArrowheads="1"/>
              </p:cNvSpPr>
              <p:nvPr/>
            </p:nvSpPr>
            <p:spPr bwMode="auto">
              <a:xfrm>
                <a:off x="1867" y="96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 name="Oval 120"/>
              <p:cNvSpPr>
                <a:spLocks noChangeArrowheads="1"/>
              </p:cNvSpPr>
              <p:nvPr/>
            </p:nvSpPr>
            <p:spPr bwMode="auto">
              <a:xfrm>
                <a:off x="1918" y="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 name="Oval 121"/>
              <p:cNvSpPr>
                <a:spLocks noChangeArrowheads="1"/>
              </p:cNvSpPr>
              <p:nvPr/>
            </p:nvSpPr>
            <p:spPr bwMode="auto">
              <a:xfrm>
                <a:off x="1968" y="96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9" name="Oval 122"/>
              <p:cNvSpPr>
                <a:spLocks noChangeArrowheads="1"/>
              </p:cNvSpPr>
              <p:nvPr/>
            </p:nvSpPr>
            <p:spPr bwMode="auto">
              <a:xfrm>
                <a:off x="2018" y="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 name="Oval 123"/>
              <p:cNvSpPr>
                <a:spLocks noChangeArrowheads="1"/>
              </p:cNvSpPr>
              <p:nvPr/>
            </p:nvSpPr>
            <p:spPr bwMode="auto">
              <a:xfrm>
                <a:off x="2069" y="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 name="Oval 124"/>
              <p:cNvSpPr>
                <a:spLocks noChangeArrowheads="1"/>
              </p:cNvSpPr>
              <p:nvPr/>
            </p:nvSpPr>
            <p:spPr bwMode="auto">
              <a:xfrm>
                <a:off x="2119" y="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 name="Oval 125"/>
              <p:cNvSpPr>
                <a:spLocks noChangeArrowheads="1"/>
              </p:cNvSpPr>
              <p:nvPr/>
            </p:nvSpPr>
            <p:spPr bwMode="auto">
              <a:xfrm>
                <a:off x="2170" y="9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 name="Oval 126"/>
              <p:cNvSpPr>
                <a:spLocks noChangeArrowheads="1"/>
              </p:cNvSpPr>
              <p:nvPr/>
            </p:nvSpPr>
            <p:spPr bwMode="auto">
              <a:xfrm>
                <a:off x="2220" y="9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 name="Oval 127"/>
              <p:cNvSpPr>
                <a:spLocks noChangeArrowheads="1"/>
              </p:cNvSpPr>
              <p:nvPr/>
            </p:nvSpPr>
            <p:spPr bwMode="auto">
              <a:xfrm>
                <a:off x="2270" y="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 name="Oval 128"/>
              <p:cNvSpPr>
                <a:spLocks noChangeArrowheads="1"/>
              </p:cNvSpPr>
              <p:nvPr/>
            </p:nvSpPr>
            <p:spPr bwMode="auto">
              <a:xfrm>
                <a:off x="2321" y="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 name="Oval 129"/>
              <p:cNvSpPr>
                <a:spLocks noChangeArrowheads="1"/>
              </p:cNvSpPr>
              <p:nvPr/>
            </p:nvSpPr>
            <p:spPr bwMode="auto">
              <a:xfrm>
                <a:off x="2371" y="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7" name="Oval 130"/>
              <p:cNvSpPr>
                <a:spLocks noChangeArrowheads="1"/>
              </p:cNvSpPr>
              <p:nvPr/>
            </p:nvSpPr>
            <p:spPr bwMode="auto">
              <a:xfrm>
                <a:off x="2422" y="96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 name="Oval 131"/>
              <p:cNvSpPr>
                <a:spLocks noChangeArrowheads="1"/>
              </p:cNvSpPr>
              <p:nvPr/>
            </p:nvSpPr>
            <p:spPr bwMode="auto">
              <a:xfrm>
                <a:off x="2472" y="9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 name="Oval 132"/>
              <p:cNvSpPr>
                <a:spLocks noChangeArrowheads="1"/>
              </p:cNvSpPr>
              <p:nvPr/>
            </p:nvSpPr>
            <p:spPr bwMode="auto">
              <a:xfrm>
                <a:off x="2522" y="101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 name="Oval 133"/>
              <p:cNvSpPr>
                <a:spLocks noChangeArrowheads="1"/>
              </p:cNvSpPr>
              <p:nvPr/>
            </p:nvSpPr>
            <p:spPr bwMode="auto">
              <a:xfrm>
                <a:off x="2573" y="10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 name="Oval 134"/>
              <p:cNvSpPr>
                <a:spLocks noChangeArrowheads="1"/>
              </p:cNvSpPr>
              <p:nvPr/>
            </p:nvSpPr>
            <p:spPr bwMode="auto">
              <a:xfrm>
                <a:off x="2623" y="10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Oval 135"/>
              <p:cNvSpPr>
                <a:spLocks noChangeArrowheads="1"/>
              </p:cNvSpPr>
              <p:nvPr/>
            </p:nvSpPr>
            <p:spPr bwMode="auto">
              <a:xfrm>
                <a:off x="2674" y="112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3" name="Oval 136"/>
              <p:cNvSpPr>
                <a:spLocks noChangeArrowheads="1"/>
              </p:cNvSpPr>
              <p:nvPr/>
            </p:nvSpPr>
            <p:spPr bwMode="auto">
              <a:xfrm>
                <a:off x="2724" y="11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 name="Oval 137"/>
              <p:cNvSpPr>
                <a:spLocks noChangeArrowheads="1"/>
              </p:cNvSpPr>
              <p:nvPr/>
            </p:nvSpPr>
            <p:spPr bwMode="auto">
              <a:xfrm>
                <a:off x="2774" y="119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 name="Oval 138"/>
              <p:cNvSpPr>
                <a:spLocks noChangeArrowheads="1"/>
              </p:cNvSpPr>
              <p:nvPr/>
            </p:nvSpPr>
            <p:spPr bwMode="auto">
              <a:xfrm>
                <a:off x="2825" y="125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6" name="Oval 139"/>
              <p:cNvSpPr>
                <a:spLocks noChangeArrowheads="1"/>
              </p:cNvSpPr>
              <p:nvPr/>
            </p:nvSpPr>
            <p:spPr bwMode="auto">
              <a:xfrm>
                <a:off x="2875" y="125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7" name="Oval 140"/>
              <p:cNvSpPr>
                <a:spLocks noChangeArrowheads="1"/>
              </p:cNvSpPr>
              <p:nvPr/>
            </p:nvSpPr>
            <p:spPr bwMode="auto">
              <a:xfrm>
                <a:off x="2926" y="1332"/>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8" name="Oval 141"/>
              <p:cNvSpPr>
                <a:spLocks noChangeArrowheads="1"/>
              </p:cNvSpPr>
              <p:nvPr/>
            </p:nvSpPr>
            <p:spPr bwMode="auto">
              <a:xfrm>
                <a:off x="2976" y="135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9" name="Oval 142"/>
              <p:cNvSpPr>
                <a:spLocks noChangeArrowheads="1"/>
              </p:cNvSpPr>
              <p:nvPr/>
            </p:nvSpPr>
            <p:spPr bwMode="auto">
              <a:xfrm>
                <a:off x="3026" y="140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0" name="Oval 143"/>
              <p:cNvSpPr>
                <a:spLocks noChangeArrowheads="1"/>
              </p:cNvSpPr>
              <p:nvPr/>
            </p:nvSpPr>
            <p:spPr bwMode="auto">
              <a:xfrm>
                <a:off x="3080" y="148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1" name="Oval 144"/>
              <p:cNvSpPr>
                <a:spLocks noChangeArrowheads="1"/>
              </p:cNvSpPr>
              <p:nvPr/>
            </p:nvSpPr>
            <p:spPr bwMode="auto">
              <a:xfrm>
                <a:off x="3131" y="154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 name="Oval 145"/>
              <p:cNvSpPr>
                <a:spLocks noChangeArrowheads="1"/>
              </p:cNvSpPr>
              <p:nvPr/>
            </p:nvSpPr>
            <p:spPr bwMode="auto">
              <a:xfrm>
                <a:off x="3181" y="156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3" name="Oval 146"/>
              <p:cNvSpPr>
                <a:spLocks noChangeArrowheads="1"/>
              </p:cNvSpPr>
              <p:nvPr/>
            </p:nvSpPr>
            <p:spPr bwMode="auto">
              <a:xfrm>
                <a:off x="3232" y="161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 name="Oval 147"/>
              <p:cNvSpPr>
                <a:spLocks noChangeArrowheads="1"/>
              </p:cNvSpPr>
              <p:nvPr/>
            </p:nvSpPr>
            <p:spPr bwMode="auto">
              <a:xfrm>
                <a:off x="3282" y="16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5" name="Oval 148"/>
              <p:cNvSpPr>
                <a:spLocks noChangeArrowheads="1"/>
              </p:cNvSpPr>
              <p:nvPr/>
            </p:nvSpPr>
            <p:spPr bwMode="auto">
              <a:xfrm>
                <a:off x="3332" y="174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 name="Oval 149"/>
              <p:cNvSpPr>
                <a:spLocks noChangeArrowheads="1"/>
              </p:cNvSpPr>
              <p:nvPr/>
            </p:nvSpPr>
            <p:spPr bwMode="auto">
              <a:xfrm>
                <a:off x="3383" y="180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7" name="Oval 150"/>
              <p:cNvSpPr>
                <a:spLocks noChangeArrowheads="1"/>
              </p:cNvSpPr>
              <p:nvPr/>
            </p:nvSpPr>
            <p:spPr bwMode="auto">
              <a:xfrm>
                <a:off x="3433" y="18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 name="Oval 151"/>
              <p:cNvSpPr>
                <a:spLocks noChangeArrowheads="1"/>
              </p:cNvSpPr>
              <p:nvPr/>
            </p:nvSpPr>
            <p:spPr bwMode="auto">
              <a:xfrm>
                <a:off x="3484" y="19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 name="Oval 152"/>
              <p:cNvSpPr>
                <a:spLocks noChangeArrowheads="1"/>
              </p:cNvSpPr>
              <p:nvPr/>
            </p:nvSpPr>
            <p:spPr bwMode="auto">
              <a:xfrm>
                <a:off x="3534" y="195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0" name="Oval 153"/>
              <p:cNvSpPr>
                <a:spLocks noChangeArrowheads="1"/>
              </p:cNvSpPr>
              <p:nvPr/>
            </p:nvSpPr>
            <p:spPr bwMode="auto">
              <a:xfrm>
                <a:off x="3584" y="200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 name="Oval 154"/>
              <p:cNvSpPr>
                <a:spLocks noChangeArrowheads="1"/>
              </p:cNvSpPr>
              <p:nvPr/>
            </p:nvSpPr>
            <p:spPr bwMode="auto">
              <a:xfrm>
                <a:off x="3635" y="20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 name="Oval 155"/>
              <p:cNvSpPr>
                <a:spLocks noChangeArrowheads="1"/>
              </p:cNvSpPr>
              <p:nvPr/>
            </p:nvSpPr>
            <p:spPr bwMode="auto">
              <a:xfrm>
                <a:off x="3685" y="21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 name="Oval 156"/>
              <p:cNvSpPr>
                <a:spLocks noChangeArrowheads="1"/>
              </p:cNvSpPr>
              <p:nvPr/>
            </p:nvSpPr>
            <p:spPr bwMode="auto">
              <a:xfrm>
                <a:off x="3736" y="21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 name="Oval 157"/>
              <p:cNvSpPr>
                <a:spLocks noChangeArrowheads="1"/>
              </p:cNvSpPr>
              <p:nvPr/>
            </p:nvSpPr>
            <p:spPr bwMode="auto">
              <a:xfrm>
                <a:off x="3786" y="22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5" name="Oval 158"/>
              <p:cNvSpPr>
                <a:spLocks noChangeArrowheads="1"/>
              </p:cNvSpPr>
              <p:nvPr/>
            </p:nvSpPr>
            <p:spPr bwMode="auto">
              <a:xfrm>
                <a:off x="3836" y="226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 name="Oval 159"/>
              <p:cNvSpPr>
                <a:spLocks noChangeArrowheads="1"/>
              </p:cNvSpPr>
              <p:nvPr/>
            </p:nvSpPr>
            <p:spPr bwMode="auto">
              <a:xfrm>
                <a:off x="3887" y="229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7" name="Oval 160"/>
              <p:cNvSpPr>
                <a:spLocks noChangeArrowheads="1"/>
              </p:cNvSpPr>
              <p:nvPr/>
            </p:nvSpPr>
            <p:spPr bwMode="auto">
              <a:xfrm>
                <a:off x="3937" y="23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8" name="Oval 161"/>
              <p:cNvSpPr>
                <a:spLocks noChangeArrowheads="1"/>
              </p:cNvSpPr>
              <p:nvPr/>
            </p:nvSpPr>
            <p:spPr bwMode="auto">
              <a:xfrm>
                <a:off x="3988" y="237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9" name="Oval 162"/>
              <p:cNvSpPr>
                <a:spLocks noChangeArrowheads="1"/>
              </p:cNvSpPr>
              <p:nvPr/>
            </p:nvSpPr>
            <p:spPr bwMode="auto">
              <a:xfrm>
                <a:off x="4038" y="242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0" name="Oval 163"/>
              <p:cNvSpPr>
                <a:spLocks noChangeArrowheads="1"/>
              </p:cNvSpPr>
              <p:nvPr/>
            </p:nvSpPr>
            <p:spPr bwMode="auto">
              <a:xfrm>
                <a:off x="4088" y="24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1" name="Oval 164"/>
              <p:cNvSpPr>
                <a:spLocks noChangeArrowheads="1"/>
              </p:cNvSpPr>
              <p:nvPr/>
            </p:nvSpPr>
            <p:spPr bwMode="auto">
              <a:xfrm>
                <a:off x="4139" y="247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2" name="Oval 165"/>
              <p:cNvSpPr>
                <a:spLocks noChangeArrowheads="1"/>
              </p:cNvSpPr>
              <p:nvPr/>
            </p:nvSpPr>
            <p:spPr bwMode="auto">
              <a:xfrm>
                <a:off x="4189" y="25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3" name="Oval 166"/>
              <p:cNvSpPr>
                <a:spLocks noChangeArrowheads="1"/>
              </p:cNvSpPr>
              <p:nvPr/>
            </p:nvSpPr>
            <p:spPr bwMode="auto">
              <a:xfrm>
                <a:off x="4240" y="256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4" name="Oval 167"/>
              <p:cNvSpPr>
                <a:spLocks noChangeArrowheads="1"/>
              </p:cNvSpPr>
              <p:nvPr/>
            </p:nvSpPr>
            <p:spPr bwMode="auto">
              <a:xfrm>
                <a:off x="4290" y="25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 name="Oval 168"/>
              <p:cNvSpPr>
                <a:spLocks noChangeArrowheads="1"/>
              </p:cNvSpPr>
              <p:nvPr/>
            </p:nvSpPr>
            <p:spPr bwMode="auto">
              <a:xfrm>
                <a:off x="4340" y="25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6" name="Oval 169"/>
              <p:cNvSpPr>
                <a:spLocks noChangeArrowheads="1"/>
              </p:cNvSpPr>
              <p:nvPr/>
            </p:nvSpPr>
            <p:spPr bwMode="auto">
              <a:xfrm>
                <a:off x="4391" y="262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 name="Oval 170"/>
              <p:cNvSpPr>
                <a:spLocks noChangeArrowheads="1"/>
              </p:cNvSpPr>
              <p:nvPr/>
            </p:nvSpPr>
            <p:spPr bwMode="auto">
              <a:xfrm>
                <a:off x="4441" y="26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 name="Oval 171"/>
              <p:cNvSpPr>
                <a:spLocks noChangeArrowheads="1"/>
              </p:cNvSpPr>
              <p:nvPr/>
            </p:nvSpPr>
            <p:spPr bwMode="auto">
              <a:xfrm>
                <a:off x="4492" y="26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 name="Oval 172"/>
              <p:cNvSpPr>
                <a:spLocks noChangeArrowheads="1"/>
              </p:cNvSpPr>
              <p:nvPr/>
            </p:nvSpPr>
            <p:spPr bwMode="auto">
              <a:xfrm>
                <a:off x="4542" y="269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0" name="Oval 173"/>
              <p:cNvSpPr>
                <a:spLocks noChangeArrowheads="1"/>
              </p:cNvSpPr>
              <p:nvPr/>
            </p:nvSpPr>
            <p:spPr bwMode="auto">
              <a:xfrm>
                <a:off x="4592" y="27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1" name="Oval 174"/>
              <p:cNvSpPr>
                <a:spLocks noChangeArrowheads="1"/>
              </p:cNvSpPr>
              <p:nvPr/>
            </p:nvSpPr>
            <p:spPr bwMode="auto">
              <a:xfrm>
                <a:off x="4643" y="272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2" name="Oval 175"/>
              <p:cNvSpPr>
                <a:spLocks noChangeArrowheads="1"/>
              </p:cNvSpPr>
              <p:nvPr/>
            </p:nvSpPr>
            <p:spPr bwMode="auto">
              <a:xfrm>
                <a:off x="4693" y="276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 name="Oval 176"/>
              <p:cNvSpPr>
                <a:spLocks noChangeArrowheads="1"/>
              </p:cNvSpPr>
              <p:nvPr/>
            </p:nvSpPr>
            <p:spPr bwMode="auto">
              <a:xfrm>
                <a:off x="4747" y="2779"/>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 name="Oval 177"/>
              <p:cNvSpPr>
                <a:spLocks noChangeArrowheads="1"/>
              </p:cNvSpPr>
              <p:nvPr/>
            </p:nvSpPr>
            <p:spPr bwMode="auto">
              <a:xfrm>
                <a:off x="4798" y="2783"/>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5" name="Oval 178"/>
              <p:cNvSpPr>
                <a:spLocks noChangeArrowheads="1"/>
              </p:cNvSpPr>
              <p:nvPr/>
            </p:nvSpPr>
            <p:spPr bwMode="auto">
              <a:xfrm>
                <a:off x="4848" y="28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6" name="Oval 179"/>
              <p:cNvSpPr>
                <a:spLocks noChangeArrowheads="1"/>
              </p:cNvSpPr>
              <p:nvPr/>
            </p:nvSpPr>
            <p:spPr bwMode="auto">
              <a:xfrm>
                <a:off x="4898" y="281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7" name="Oval 180"/>
              <p:cNvSpPr>
                <a:spLocks noChangeArrowheads="1"/>
              </p:cNvSpPr>
              <p:nvPr/>
            </p:nvSpPr>
            <p:spPr bwMode="auto">
              <a:xfrm>
                <a:off x="4949" y="2826"/>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8" name="Oval 181"/>
              <p:cNvSpPr>
                <a:spLocks noChangeArrowheads="1"/>
              </p:cNvSpPr>
              <p:nvPr/>
            </p:nvSpPr>
            <p:spPr bwMode="auto">
              <a:xfrm>
                <a:off x="4999" y="285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9" name="Oval 182"/>
              <p:cNvSpPr>
                <a:spLocks noChangeArrowheads="1"/>
              </p:cNvSpPr>
              <p:nvPr/>
            </p:nvSpPr>
            <p:spPr bwMode="auto">
              <a:xfrm>
                <a:off x="5050" y="287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0" name="Oval 183"/>
              <p:cNvSpPr>
                <a:spLocks noChangeArrowheads="1"/>
              </p:cNvSpPr>
              <p:nvPr/>
            </p:nvSpPr>
            <p:spPr bwMode="auto">
              <a:xfrm>
                <a:off x="5100" y="288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1" name="Oval 184"/>
              <p:cNvSpPr>
                <a:spLocks noChangeArrowheads="1"/>
              </p:cNvSpPr>
              <p:nvPr/>
            </p:nvSpPr>
            <p:spPr bwMode="auto">
              <a:xfrm>
                <a:off x="5150" y="29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2" name="Oval 185"/>
              <p:cNvSpPr>
                <a:spLocks noChangeArrowheads="1"/>
              </p:cNvSpPr>
              <p:nvPr/>
            </p:nvSpPr>
            <p:spPr bwMode="auto">
              <a:xfrm>
                <a:off x="5201" y="290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3" name="Oval 186"/>
              <p:cNvSpPr>
                <a:spLocks noChangeArrowheads="1"/>
              </p:cNvSpPr>
              <p:nvPr/>
            </p:nvSpPr>
            <p:spPr bwMode="auto">
              <a:xfrm>
                <a:off x="5251" y="29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4" name="Oval 187"/>
              <p:cNvSpPr>
                <a:spLocks noChangeArrowheads="1"/>
              </p:cNvSpPr>
              <p:nvPr/>
            </p:nvSpPr>
            <p:spPr bwMode="auto">
              <a:xfrm>
                <a:off x="5302" y="292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5" name="Oval 188"/>
              <p:cNvSpPr>
                <a:spLocks noChangeArrowheads="1"/>
              </p:cNvSpPr>
              <p:nvPr/>
            </p:nvSpPr>
            <p:spPr bwMode="auto">
              <a:xfrm>
                <a:off x="5352" y="294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6" name="Oval 189"/>
              <p:cNvSpPr>
                <a:spLocks noChangeArrowheads="1"/>
              </p:cNvSpPr>
              <p:nvPr/>
            </p:nvSpPr>
            <p:spPr bwMode="auto">
              <a:xfrm>
                <a:off x="5402" y="29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7" name="Oval 190"/>
              <p:cNvSpPr>
                <a:spLocks noChangeArrowheads="1"/>
              </p:cNvSpPr>
              <p:nvPr/>
            </p:nvSpPr>
            <p:spPr bwMode="auto">
              <a:xfrm>
                <a:off x="5453" y="295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8" name="Oval 191"/>
              <p:cNvSpPr>
                <a:spLocks noChangeArrowheads="1"/>
              </p:cNvSpPr>
              <p:nvPr/>
            </p:nvSpPr>
            <p:spPr bwMode="auto">
              <a:xfrm>
                <a:off x="5503" y="29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9" name="Oval 192"/>
              <p:cNvSpPr>
                <a:spLocks noChangeArrowheads="1"/>
              </p:cNvSpPr>
              <p:nvPr/>
            </p:nvSpPr>
            <p:spPr bwMode="auto">
              <a:xfrm>
                <a:off x="5554" y="30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0" name="Oval 193"/>
              <p:cNvSpPr>
                <a:spLocks noChangeArrowheads="1"/>
              </p:cNvSpPr>
              <p:nvPr/>
            </p:nvSpPr>
            <p:spPr bwMode="auto">
              <a:xfrm>
                <a:off x="5604" y="29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1" name="Oval 194"/>
              <p:cNvSpPr>
                <a:spLocks noChangeArrowheads="1"/>
              </p:cNvSpPr>
              <p:nvPr/>
            </p:nvSpPr>
            <p:spPr bwMode="auto">
              <a:xfrm>
                <a:off x="5654" y="301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2" name="Oval 195"/>
              <p:cNvSpPr>
                <a:spLocks noChangeArrowheads="1"/>
              </p:cNvSpPr>
              <p:nvPr/>
            </p:nvSpPr>
            <p:spPr bwMode="auto">
              <a:xfrm>
                <a:off x="5705" y="303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3" name="Oval 196"/>
              <p:cNvSpPr>
                <a:spLocks noChangeArrowheads="1"/>
              </p:cNvSpPr>
              <p:nvPr/>
            </p:nvSpPr>
            <p:spPr bwMode="auto">
              <a:xfrm>
                <a:off x="5755" y="30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4" name="Oval 197"/>
              <p:cNvSpPr>
                <a:spLocks noChangeArrowheads="1"/>
              </p:cNvSpPr>
              <p:nvPr/>
            </p:nvSpPr>
            <p:spPr bwMode="auto">
              <a:xfrm>
                <a:off x="5806" y="304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5" name="Oval 198"/>
              <p:cNvSpPr>
                <a:spLocks noChangeArrowheads="1"/>
              </p:cNvSpPr>
              <p:nvPr/>
            </p:nvSpPr>
            <p:spPr bwMode="auto">
              <a:xfrm>
                <a:off x="5856" y="305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6" name="Oval 199"/>
              <p:cNvSpPr>
                <a:spLocks noChangeArrowheads="1"/>
              </p:cNvSpPr>
              <p:nvPr/>
            </p:nvSpPr>
            <p:spPr bwMode="auto">
              <a:xfrm>
                <a:off x="5906" y="306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7" name="Oval 200"/>
              <p:cNvSpPr>
                <a:spLocks noChangeArrowheads="1"/>
              </p:cNvSpPr>
              <p:nvPr/>
            </p:nvSpPr>
            <p:spPr bwMode="auto">
              <a:xfrm>
                <a:off x="5957" y="308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8" name="Oval 201"/>
              <p:cNvSpPr>
                <a:spLocks noChangeArrowheads="1"/>
              </p:cNvSpPr>
              <p:nvPr/>
            </p:nvSpPr>
            <p:spPr bwMode="auto">
              <a:xfrm>
                <a:off x="6007" y="30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9" name="Oval 202"/>
              <p:cNvSpPr>
                <a:spLocks noChangeArrowheads="1"/>
              </p:cNvSpPr>
              <p:nvPr/>
            </p:nvSpPr>
            <p:spPr bwMode="auto">
              <a:xfrm>
                <a:off x="6058" y="31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0" name="Oval 203"/>
              <p:cNvSpPr>
                <a:spLocks noChangeArrowheads="1"/>
              </p:cNvSpPr>
              <p:nvPr/>
            </p:nvSpPr>
            <p:spPr bwMode="auto">
              <a:xfrm>
                <a:off x="6108" y="312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1" name="Oval 204"/>
              <p:cNvSpPr>
                <a:spLocks noChangeArrowheads="1"/>
              </p:cNvSpPr>
              <p:nvPr/>
            </p:nvSpPr>
            <p:spPr bwMode="auto">
              <a:xfrm>
                <a:off x="6158" y="3164"/>
                <a:ext cx="36" cy="33"/>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 name="Group 406"/>
            <p:cNvGrpSpPr>
              <a:grpSpLocks/>
            </p:cNvGrpSpPr>
            <p:nvPr/>
          </p:nvGrpSpPr>
          <p:grpSpPr bwMode="auto">
            <a:xfrm>
              <a:off x="1565" y="1134"/>
              <a:ext cx="5036" cy="2401"/>
              <a:chOff x="1565" y="1134"/>
              <a:chExt cx="5036" cy="2401"/>
            </a:xfrm>
          </p:grpSpPr>
          <p:sp>
            <p:nvSpPr>
              <p:cNvPr id="402" name="Oval 206"/>
              <p:cNvSpPr>
                <a:spLocks noChangeArrowheads="1"/>
              </p:cNvSpPr>
              <p:nvPr/>
            </p:nvSpPr>
            <p:spPr bwMode="auto">
              <a:xfrm>
                <a:off x="6209" y="318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 name="Oval 207"/>
              <p:cNvSpPr>
                <a:spLocks noChangeArrowheads="1"/>
              </p:cNvSpPr>
              <p:nvPr/>
            </p:nvSpPr>
            <p:spPr bwMode="auto">
              <a:xfrm>
                <a:off x="6259" y="322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Oval 208"/>
              <p:cNvSpPr>
                <a:spLocks noChangeArrowheads="1"/>
              </p:cNvSpPr>
              <p:nvPr/>
            </p:nvSpPr>
            <p:spPr bwMode="auto">
              <a:xfrm>
                <a:off x="6310" y="326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 name="Oval 209"/>
              <p:cNvSpPr>
                <a:spLocks noChangeArrowheads="1"/>
              </p:cNvSpPr>
              <p:nvPr/>
            </p:nvSpPr>
            <p:spPr bwMode="auto">
              <a:xfrm>
                <a:off x="6360" y="33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Oval 210"/>
              <p:cNvSpPr>
                <a:spLocks noChangeArrowheads="1"/>
              </p:cNvSpPr>
              <p:nvPr/>
            </p:nvSpPr>
            <p:spPr bwMode="auto">
              <a:xfrm>
                <a:off x="6414" y="3370"/>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 name="Oval 211"/>
              <p:cNvSpPr>
                <a:spLocks noChangeArrowheads="1"/>
              </p:cNvSpPr>
              <p:nvPr/>
            </p:nvSpPr>
            <p:spPr bwMode="auto">
              <a:xfrm>
                <a:off x="6464" y="3416"/>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Oval 212"/>
              <p:cNvSpPr>
                <a:spLocks noChangeArrowheads="1"/>
              </p:cNvSpPr>
              <p:nvPr/>
            </p:nvSpPr>
            <p:spPr bwMode="auto">
              <a:xfrm>
                <a:off x="6515" y="34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 name="Oval 213"/>
              <p:cNvSpPr>
                <a:spLocks noChangeArrowheads="1"/>
              </p:cNvSpPr>
              <p:nvPr/>
            </p:nvSpPr>
            <p:spPr bwMode="auto">
              <a:xfrm>
                <a:off x="6565" y="349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Oval 214"/>
              <p:cNvSpPr>
                <a:spLocks noChangeArrowheads="1"/>
              </p:cNvSpPr>
              <p:nvPr/>
            </p:nvSpPr>
            <p:spPr bwMode="auto">
              <a:xfrm>
                <a:off x="1565" y="169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 name="Oval 215"/>
              <p:cNvSpPr>
                <a:spLocks noChangeArrowheads="1"/>
              </p:cNvSpPr>
              <p:nvPr/>
            </p:nvSpPr>
            <p:spPr bwMode="auto">
              <a:xfrm>
                <a:off x="1615" y="173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Oval 216"/>
              <p:cNvSpPr>
                <a:spLocks noChangeArrowheads="1"/>
              </p:cNvSpPr>
              <p:nvPr/>
            </p:nvSpPr>
            <p:spPr bwMode="auto">
              <a:xfrm>
                <a:off x="1666" y="173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 name="Oval 217"/>
              <p:cNvSpPr>
                <a:spLocks noChangeArrowheads="1"/>
              </p:cNvSpPr>
              <p:nvPr/>
            </p:nvSpPr>
            <p:spPr bwMode="auto">
              <a:xfrm>
                <a:off x="1716" y="173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Oval 218"/>
              <p:cNvSpPr>
                <a:spLocks noChangeArrowheads="1"/>
              </p:cNvSpPr>
              <p:nvPr/>
            </p:nvSpPr>
            <p:spPr bwMode="auto">
              <a:xfrm>
                <a:off x="1766" y="173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 name="Oval 219"/>
              <p:cNvSpPr>
                <a:spLocks noChangeArrowheads="1"/>
              </p:cNvSpPr>
              <p:nvPr/>
            </p:nvSpPr>
            <p:spPr bwMode="auto">
              <a:xfrm>
                <a:off x="1817" y="173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 name="Oval 220"/>
              <p:cNvSpPr>
                <a:spLocks noChangeArrowheads="1"/>
              </p:cNvSpPr>
              <p:nvPr/>
            </p:nvSpPr>
            <p:spPr bwMode="auto">
              <a:xfrm>
                <a:off x="1867" y="1753"/>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Oval 221"/>
              <p:cNvSpPr>
                <a:spLocks noChangeArrowheads="1"/>
              </p:cNvSpPr>
              <p:nvPr/>
            </p:nvSpPr>
            <p:spPr bwMode="auto">
              <a:xfrm>
                <a:off x="1918" y="1796"/>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Oval 222"/>
              <p:cNvSpPr>
                <a:spLocks noChangeArrowheads="1"/>
              </p:cNvSpPr>
              <p:nvPr/>
            </p:nvSpPr>
            <p:spPr bwMode="auto">
              <a:xfrm>
                <a:off x="1968" y="1858"/>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 name="Oval 223"/>
              <p:cNvSpPr>
                <a:spLocks noChangeArrowheads="1"/>
              </p:cNvSpPr>
              <p:nvPr/>
            </p:nvSpPr>
            <p:spPr bwMode="auto">
              <a:xfrm>
                <a:off x="2018" y="1901"/>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 name="Oval 224"/>
              <p:cNvSpPr>
                <a:spLocks noChangeArrowheads="1"/>
              </p:cNvSpPr>
              <p:nvPr/>
            </p:nvSpPr>
            <p:spPr bwMode="auto">
              <a:xfrm>
                <a:off x="2069" y="1940"/>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Oval 225"/>
              <p:cNvSpPr>
                <a:spLocks noChangeArrowheads="1"/>
              </p:cNvSpPr>
              <p:nvPr/>
            </p:nvSpPr>
            <p:spPr bwMode="auto">
              <a:xfrm>
                <a:off x="2119" y="1984"/>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Oval 226"/>
              <p:cNvSpPr>
                <a:spLocks noChangeArrowheads="1"/>
              </p:cNvSpPr>
              <p:nvPr/>
            </p:nvSpPr>
            <p:spPr bwMode="auto">
              <a:xfrm>
                <a:off x="2170" y="2023"/>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Oval 227"/>
              <p:cNvSpPr>
                <a:spLocks noChangeArrowheads="1"/>
              </p:cNvSpPr>
              <p:nvPr/>
            </p:nvSpPr>
            <p:spPr bwMode="auto">
              <a:xfrm>
                <a:off x="2220" y="2045"/>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 name="Oval 228"/>
              <p:cNvSpPr>
                <a:spLocks noChangeArrowheads="1"/>
              </p:cNvSpPr>
              <p:nvPr/>
            </p:nvSpPr>
            <p:spPr bwMode="auto">
              <a:xfrm>
                <a:off x="2270" y="2045"/>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 name="Oval 229"/>
              <p:cNvSpPr>
                <a:spLocks noChangeArrowheads="1"/>
              </p:cNvSpPr>
              <p:nvPr/>
            </p:nvSpPr>
            <p:spPr bwMode="auto">
              <a:xfrm>
                <a:off x="2321" y="2005"/>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Oval 230"/>
              <p:cNvSpPr>
                <a:spLocks noChangeArrowheads="1"/>
              </p:cNvSpPr>
              <p:nvPr/>
            </p:nvSpPr>
            <p:spPr bwMode="auto">
              <a:xfrm>
                <a:off x="2371" y="2110"/>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 name="Oval 231"/>
              <p:cNvSpPr>
                <a:spLocks noChangeArrowheads="1"/>
              </p:cNvSpPr>
              <p:nvPr/>
            </p:nvSpPr>
            <p:spPr bwMode="auto">
              <a:xfrm>
                <a:off x="2422" y="2110"/>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Oval 232"/>
              <p:cNvSpPr>
                <a:spLocks noChangeArrowheads="1"/>
              </p:cNvSpPr>
              <p:nvPr/>
            </p:nvSpPr>
            <p:spPr bwMode="auto">
              <a:xfrm>
                <a:off x="2472" y="2110"/>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Oval 233"/>
              <p:cNvSpPr>
                <a:spLocks noChangeArrowheads="1"/>
              </p:cNvSpPr>
              <p:nvPr/>
            </p:nvSpPr>
            <p:spPr bwMode="auto">
              <a:xfrm>
                <a:off x="2522" y="2149"/>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Oval 234"/>
              <p:cNvSpPr>
                <a:spLocks noChangeArrowheads="1"/>
              </p:cNvSpPr>
              <p:nvPr/>
            </p:nvSpPr>
            <p:spPr bwMode="auto">
              <a:xfrm>
                <a:off x="2573" y="2131"/>
                <a:ext cx="36" cy="33"/>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Oval 235"/>
              <p:cNvSpPr>
                <a:spLocks noChangeArrowheads="1"/>
              </p:cNvSpPr>
              <p:nvPr/>
            </p:nvSpPr>
            <p:spPr bwMode="auto">
              <a:xfrm>
                <a:off x="2623" y="2149"/>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Oval 236"/>
              <p:cNvSpPr>
                <a:spLocks noChangeArrowheads="1"/>
              </p:cNvSpPr>
              <p:nvPr/>
            </p:nvSpPr>
            <p:spPr bwMode="auto">
              <a:xfrm>
                <a:off x="2674" y="2131"/>
                <a:ext cx="36" cy="33"/>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Oval 237"/>
              <p:cNvSpPr>
                <a:spLocks noChangeArrowheads="1"/>
              </p:cNvSpPr>
              <p:nvPr/>
            </p:nvSpPr>
            <p:spPr bwMode="auto">
              <a:xfrm>
                <a:off x="2724" y="2131"/>
                <a:ext cx="36" cy="33"/>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Oval 238"/>
              <p:cNvSpPr>
                <a:spLocks noChangeArrowheads="1"/>
              </p:cNvSpPr>
              <p:nvPr/>
            </p:nvSpPr>
            <p:spPr bwMode="auto">
              <a:xfrm>
                <a:off x="2774" y="2149"/>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Oval 239"/>
              <p:cNvSpPr>
                <a:spLocks noChangeArrowheads="1"/>
              </p:cNvSpPr>
              <p:nvPr/>
            </p:nvSpPr>
            <p:spPr bwMode="auto">
              <a:xfrm>
                <a:off x="2825" y="2149"/>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Oval 240"/>
              <p:cNvSpPr>
                <a:spLocks noChangeArrowheads="1"/>
              </p:cNvSpPr>
              <p:nvPr/>
            </p:nvSpPr>
            <p:spPr bwMode="auto">
              <a:xfrm>
                <a:off x="2875" y="2149"/>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Oval 241"/>
              <p:cNvSpPr>
                <a:spLocks noChangeArrowheads="1"/>
              </p:cNvSpPr>
              <p:nvPr/>
            </p:nvSpPr>
            <p:spPr bwMode="auto">
              <a:xfrm>
                <a:off x="2926" y="2171"/>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Oval 242"/>
              <p:cNvSpPr>
                <a:spLocks noChangeArrowheads="1"/>
              </p:cNvSpPr>
              <p:nvPr/>
            </p:nvSpPr>
            <p:spPr bwMode="auto">
              <a:xfrm>
                <a:off x="2976" y="2214"/>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Oval 243"/>
              <p:cNvSpPr>
                <a:spLocks noChangeArrowheads="1"/>
              </p:cNvSpPr>
              <p:nvPr/>
            </p:nvSpPr>
            <p:spPr bwMode="auto">
              <a:xfrm>
                <a:off x="3026" y="2214"/>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Oval 244"/>
              <p:cNvSpPr>
                <a:spLocks noChangeArrowheads="1"/>
              </p:cNvSpPr>
              <p:nvPr/>
            </p:nvSpPr>
            <p:spPr bwMode="auto">
              <a:xfrm>
                <a:off x="3080" y="219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Oval 245"/>
              <p:cNvSpPr>
                <a:spLocks noChangeArrowheads="1"/>
              </p:cNvSpPr>
              <p:nvPr/>
            </p:nvSpPr>
            <p:spPr bwMode="auto">
              <a:xfrm>
                <a:off x="3131" y="2257"/>
                <a:ext cx="36" cy="33"/>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Oval 246"/>
              <p:cNvSpPr>
                <a:spLocks noChangeArrowheads="1"/>
              </p:cNvSpPr>
              <p:nvPr/>
            </p:nvSpPr>
            <p:spPr bwMode="auto">
              <a:xfrm>
                <a:off x="3181" y="219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Oval 247"/>
              <p:cNvSpPr>
                <a:spLocks noChangeArrowheads="1"/>
              </p:cNvSpPr>
              <p:nvPr/>
            </p:nvSpPr>
            <p:spPr bwMode="auto">
              <a:xfrm>
                <a:off x="3232" y="2257"/>
                <a:ext cx="36" cy="33"/>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Oval 248"/>
              <p:cNvSpPr>
                <a:spLocks noChangeArrowheads="1"/>
              </p:cNvSpPr>
              <p:nvPr/>
            </p:nvSpPr>
            <p:spPr bwMode="auto">
              <a:xfrm>
                <a:off x="3282" y="2257"/>
                <a:ext cx="36" cy="33"/>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Oval 249"/>
              <p:cNvSpPr>
                <a:spLocks noChangeArrowheads="1"/>
              </p:cNvSpPr>
              <p:nvPr/>
            </p:nvSpPr>
            <p:spPr bwMode="auto">
              <a:xfrm>
                <a:off x="3332" y="2257"/>
                <a:ext cx="36" cy="33"/>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Oval 250"/>
              <p:cNvSpPr>
                <a:spLocks noChangeArrowheads="1"/>
              </p:cNvSpPr>
              <p:nvPr/>
            </p:nvSpPr>
            <p:spPr bwMode="auto">
              <a:xfrm>
                <a:off x="3383" y="2275"/>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Oval 251"/>
              <p:cNvSpPr>
                <a:spLocks noChangeArrowheads="1"/>
              </p:cNvSpPr>
              <p:nvPr/>
            </p:nvSpPr>
            <p:spPr bwMode="auto">
              <a:xfrm>
                <a:off x="3433" y="2275"/>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Oval 252"/>
              <p:cNvSpPr>
                <a:spLocks noChangeArrowheads="1"/>
              </p:cNvSpPr>
              <p:nvPr/>
            </p:nvSpPr>
            <p:spPr bwMode="auto">
              <a:xfrm>
                <a:off x="3484" y="2275"/>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Oval 253"/>
              <p:cNvSpPr>
                <a:spLocks noChangeArrowheads="1"/>
              </p:cNvSpPr>
              <p:nvPr/>
            </p:nvSpPr>
            <p:spPr bwMode="auto">
              <a:xfrm>
                <a:off x="3534" y="2297"/>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Oval 254"/>
              <p:cNvSpPr>
                <a:spLocks noChangeArrowheads="1"/>
              </p:cNvSpPr>
              <p:nvPr/>
            </p:nvSpPr>
            <p:spPr bwMode="auto">
              <a:xfrm>
                <a:off x="3584" y="2275"/>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Oval 255"/>
              <p:cNvSpPr>
                <a:spLocks noChangeArrowheads="1"/>
              </p:cNvSpPr>
              <p:nvPr/>
            </p:nvSpPr>
            <p:spPr bwMode="auto">
              <a:xfrm>
                <a:off x="3635" y="2297"/>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Oval 256"/>
              <p:cNvSpPr>
                <a:spLocks noChangeArrowheads="1"/>
              </p:cNvSpPr>
              <p:nvPr/>
            </p:nvSpPr>
            <p:spPr bwMode="auto">
              <a:xfrm>
                <a:off x="3685" y="2297"/>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Oval 257"/>
              <p:cNvSpPr>
                <a:spLocks noChangeArrowheads="1"/>
              </p:cNvSpPr>
              <p:nvPr/>
            </p:nvSpPr>
            <p:spPr bwMode="auto">
              <a:xfrm>
                <a:off x="3736" y="2275"/>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Oval 258"/>
              <p:cNvSpPr>
                <a:spLocks noChangeArrowheads="1"/>
              </p:cNvSpPr>
              <p:nvPr/>
            </p:nvSpPr>
            <p:spPr bwMode="auto">
              <a:xfrm>
                <a:off x="3786" y="2297"/>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Oval 259"/>
              <p:cNvSpPr>
                <a:spLocks noChangeArrowheads="1"/>
              </p:cNvSpPr>
              <p:nvPr/>
            </p:nvSpPr>
            <p:spPr bwMode="auto">
              <a:xfrm>
                <a:off x="3836" y="236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Oval 260"/>
              <p:cNvSpPr>
                <a:spLocks noChangeArrowheads="1"/>
              </p:cNvSpPr>
              <p:nvPr/>
            </p:nvSpPr>
            <p:spPr bwMode="auto">
              <a:xfrm>
                <a:off x="3887" y="236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Oval 261"/>
              <p:cNvSpPr>
                <a:spLocks noChangeArrowheads="1"/>
              </p:cNvSpPr>
              <p:nvPr/>
            </p:nvSpPr>
            <p:spPr bwMode="auto">
              <a:xfrm>
                <a:off x="3937" y="2318"/>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 name="Oval 262"/>
              <p:cNvSpPr>
                <a:spLocks noChangeArrowheads="1"/>
              </p:cNvSpPr>
              <p:nvPr/>
            </p:nvSpPr>
            <p:spPr bwMode="auto">
              <a:xfrm>
                <a:off x="3988" y="2340"/>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Oval 263"/>
              <p:cNvSpPr>
                <a:spLocks noChangeArrowheads="1"/>
              </p:cNvSpPr>
              <p:nvPr/>
            </p:nvSpPr>
            <p:spPr bwMode="auto">
              <a:xfrm>
                <a:off x="4038" y="2380"/>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 name="Oval 264"/>
              <p:cNvSpPr>
                <a:spLocks noChangeArrowheads="1"/>
              </p:cNvSpPr>
              <p:nvPr/>
            </p:nvSpPr>
            <p:spPr bwMode="auto">
              <a:xfrm>
                <a:off x="4088" y="236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Oval 265"/>
              <p:cNvSpPr>
                <a:spLocks noChangeArrowheads="1"/>
              </p:cNvSpPr>
              <p:nvPr/>
            </p:nvSpPr>
            <p:spPr bwMode="auto">
              <a:xfrm>
                <a:off x="4139" y="2380"/>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 name="Oval 266"/>
              <p:cNvSpPr>
                <a:spLocks noChangeArrowheads="1"/>
              </p:cNvSpPr>
              <p:nvPr/>
            </p:nvSpPr>
            <p:spPr bwMode="auto">
              <a:xfrm>
                <a:off x="4189" y="2380"/>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Oval 267"/>
              <p:cNvSpPr>
                <a:spLocks noChangeArrowheads="1"/>
              </p:cNvSpPr>
              <p:nvPr/>
            </p:nvSpPr>
            <p:spPr bwMode="auto">
              <a:xfrm>
                <a:off x="4240" y="236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Oval 268"/>
              <p:cNvSpPr>
                <a:spLocks noChangeArrowheads="1"/>
              </p:cNvSpPr>
              <p:nvPr/>
            </p:nvSpPr>
            <p:spPr bwMode="auto">
              <a:xfrm>
                <a:off x="4290" y="2401"/>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Oval 269"/>
              <p:cNvSpPr>
                <a:spLocks noChangeArrowheads="1"/>
              </p:cNvSpPr>
              <p:nvPr/>
            </p:nvSpPr>
            <p:spPr bwMode="auto">
              <a:xfrm>
                <a:off x="4340" y="236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Oval 270"/>
              <p:cNvSpPr>
                <a:spLocks noChangeArrowheads="1"/>
              </p:cNvSpPr>
              <p:nvPr/>
            </p:nvSpPr>
            <p:spPr bwMode="auto">
              <a:xfrm>
                <a:off x="4391" y="2423"/>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 name="Oval 271"/>
              <p:cNvSpPr>
                <a:spLocks noChangeArrowheads="1"/>
              </p:cNvSpPr>
              <p:nvPr/>
            </p:nvSpPr>
            <p:spPr bwMode="auto">
              <a:xfrm>
                <a:off x="4441" y="236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 name="Oval 272"/>
              <p:cNvSpPr>
                <a:spLocks noChangeArrowheads="1"/>
              </p:cNvSpPr>
              <p:nvPr/>
            </p:nvSpPr>
            <p:spPr bwMode="auto">
              <a:xfrm>
                <a:off x="4492" y="2423"/>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 name="Oval 273"/>
              <p:cNvSpPr>
                <a:spLocks noChangeArrowheads="1"/>
              </p:cNvSpPr>
              <p:nvPr/>
            </p:nvSpPr>
            <p:spPr bwMode="auto">
              <a:xfrm>
                <a:off x="4542" y="2401"/>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Oval 274"/>
              <p:cNvSpPr>
                <a:spLocks noChangeArrowheads="1"/>
              </p:cNvSpPr>
              <p:nvPr/>
            </p:nvSpPr>
            <p:spPr bwMode="auto">
              <a:xfrm>
                <a:off x="4592" y="2423"/>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Oval 275"/>
              <p:cNvSpPr>
                <a:spLocks noChangeArrowheads="1"/>
              </p:cNvSpPr>
              <p:nvPr/>
            </p:nvSpPr>
            <p:spPr bwMode="auto">
              <a:xfrm>
                <a:off x="4643" y="2401"/>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Oval 276"/>
              <p:cNvSpPr>
                <a:spLocks noChangeArrowheads="1"/>
              </p:cNvSpPr>
              <p:nvPr/>
            </p:nvSpPr>
            <p:spPr bwMode="auto">
              <a:xfrm>
                <a:off x="4693" y="2444"/>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Oval 277"/>
              <p:cNvSpPr>
                <a:spLocks noChangeArrowheads="1"/>
              </p:cNvSpPr>
              <p:nvPr/>
            </p:nvSpPr>
            <p:spPr bwMode="auto">
              <a:xfrm>
                <a:off x="4747" y="2401"/>
                <a:ext cx="33"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Oval 278"/>
              <p:cNvSpPr>
                <a:spLocks noChangeArrowheads="1"/>
              </p:cNvSpPr>
              <p:nvPr/>
            </p:nvSpPr>
            <p:spPr bwMode="auto">
              <a:xfrm>
                <a:off x="4798" y="2401"/>
                <a:ext cx="32"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Oval 279"/>
              <p:cNvSpPr>
                <a:spLocks noChangeArrowheads="1"/>
              </p:cNvSpPr>
              <p:nvPr/>
            </p:nvSpPr>
            <p:spPr bwMode="auto">
              <a:xfrm>
                <a:off x="4848" y="2401"/>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 name="Oval 280"/>
              <p:cNvSpPr>
                <a:spLocks noChangeArrowheads="1"/>
              </p:cNvSpPr>
              <p:nvPr/>
            </p:nvSpPr>
            <p:spPr bwMode="auto">
              <a:xfrm>
                <a:off x="4898" y="236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 name="Oval 281"/>
              <p:cNvSpPr>
                <a:spLocks noChangeArrowheads="1"/>
              </p:cNvSpPr>
              <p:nvPr/>
            </p:nvSpPr>
            <p:spPr bwMode="auto">
              <a:xfrm>
                <a:off x="4949" y="2401"/>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 name="Oval 282"/>
              <p:cNvSpPr>
                <a:spLocks noChangeArrowheads="1"/>
              </p:cNvSpPr>
              <p:nvPr/>
            </p:nvSpPr>
            <p:spPr bwMode="auto">
              <a:xfrm>
                <a:off x="4999" y="2401"/>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 name="Oval 283"/>
              <p:cNvSpPr>
                <a:spLocks noChangeArrowheads="1"/>
              </p:cNvSpPr>
              <p:nvPr/>
            </p:nvSpPr>
            <p:spPr bwMode="auto">
              <a:xfrm>
                <a:off x="5050" y="2423"/>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Oval 284"/>
              <p:cNvSpPr>
                <a:spLocks noChangeArrowheads="1"/>
              </p:cNvSpPr>
              <p:nvPr/>
            </p:nvSpPr>
            <p:spPr bwMode="auto">
              <a:xfrm>
                <a:off x="5100" y="2423"/>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Oval 285"/>
              <p:cNvSpPr>
                <a:spLocks noChangeArrowheads="1"/>
              </p:cNvSpPr>
              <p:nvPr/>
            </p:nvSpPr>
            <p:spPr bwMode="auto">
              <a:xfrm>
                <a:off x="5150" y="2380"/>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Oval 286"/>
              <p:cNvSpPr>
                <a:spLocks noChangeArrowheads="1"/>
              </p:cNvSpPr>
              <p:nvPr/>
            </p:nvSpPr>
            <p:spPr bwMode="auto">
              <a:xfrm>
                <a:off x="5201" y="2401"/>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Oval 287"/>
              <p:cNvSpPr>
                <a:spLocks noChangeArrowheads="1"/>
              </p:cNvSpPr>
              <p:nvPr/>
            </p:nvSpPr>
            <p:spPr bwMode="auto">
              <a:xfrm>
                <a:off x="5251" y="2423"/>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Oval 288"/>
              <p:cNvSpPr>
                <a:spLocks noChangeArrowheads="1"/>
              </p:cNvSpPr>
              <p:nvPr/>
            </p:nvSpPr>
            <p:spPr bwMode="auto">
              <a:xfrm>
                <a:off x="5302" y="236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Oval 289"/>
              <p:cNvSpPr>
                <a:spLocks noChangeArrowheads="1"/>
              </p:cNvSpPr>
              <p:nvPr/>
            </p:nvSpPr>
            <p:spPr bwMode="auto">
              <a:xfrm>
                <a:off x="5352" y="2340"/>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Oval 290"/>
              <p:cNvSpPr>
                <a:spLocks noChangeArrowheads="1"/>
              </p:cNvSpPr>
              <p:nvPr/>
            </p:nvSpPr>
            <p:spPr bwMode="auto">
              <a:xfrm>
                <a:off x="5402" y="236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Oval 291"/>
              <p:cNvSpPr>
                <a:spLocks noChangeArrowheads="1"/>
              </p:cNvSpPr>
              <p:nvPr/>
            </p:nvSpPr>
            <p:spPr bwMode="auto">
              <a:xfrm>
                <a:off x="5453" y="236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Oval 292"/>
              <p:cNvSpPr>
                <a:spLocks noChangeArrowheads="1"/>
              </p:cNvSpPr>
              <p:nvPr/>
            </p:nvSpPr>
            <p:spPr bwMode="auto">
              <a:xfrm>
                <a:off x="5503" y="2318"/>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Oval 293"/>
              <p:cNvSpPr>
                <a:spLocks noChangeArrowheads="1"/>
              </p:cNvSpPr>
              <p:nvPr/>
            </p:nvSpPr>
            <p:spPr bwMode="auto">
              <a:xfrm>
                <a:off x="5554" y="2318"/>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Oval 294"/>
              <p:cNvSpPr>
                <a:spLocks noChangeArrowheads="1"/>
              </p:cNvSpPr>
              <p:nvPr/>
            </p:nvSpPr>
            <p:spPr bwMode="auto">
              <a:xfrm>
                <a:off x="5604" y="2236"/>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Oval 295"/>
              <p:cNvSpPr>
                <a:spLocks noChangeArrowheads="1"/>
              </p:cNvSpPr>
              <p:nvPr/>
            </p:nvSpPr>
            <p:spPr bwMode="auto">
              <a:xfrm>
                <a:off x="5654" y="2257"/>
                <a:ext cx="36" cy="33"/>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Oval 296"/>
              <p:cNvSpPr>
                <a:spLocks noChangeArrowheads="1"/>
              </p:cNvSpPr>
              <p:nvPr/>
            </p:nvSpPr>
            <p:spPr bwMode="auto">
              <a:xfrm>
                <a:off x="5705" y="2214"/>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Oval 297"/>
              <p:cNvSpPr>
                <a:spLocks noChangeArrowheads="1"/>
              </p:cNvSpPr>
              <p:nvPr/>
            </p:nvSpPr>
            <p:spPr bwMode="auto">
              <a:xfrm>
                <a:off x="5755" y="219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Oval 298"/>
              <p:cNvSpPr>
                <a:spLocks noChangeArrowheads="1"/>
              </p:cNvSpPr>
              <p:nvPr/>
            </p:nvSpPr>
            <p:spPr bwMode="auto">
              <a:xfrm>
                <a:off x="5806" y="2149"/>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Oval 299"/>
              <p:cNvSpPr>
                <a:spLocks noChangeArrowheads="1"/>
              </p:cNvSpPr>
              <p:nvPr/>
            </p:nvSpPr>
            <p:spPr bwMode="auto">
              <a:xfrm>
                <a:off x="5856" y="2110"/>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Oval 300"/>
              <p:cNvSpPr>
                <a:spLocks noChangeArrowheads="1"/>
              </p:cNvSpPr>
              <p:nvPr/>
            </p:nvSpPr>
            <p:spPr bwMode="auto">
              <a:xfrm>
                <a:off x="5906" y="2066"/>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Oval 301"/>
              <p:cNvSpPr>
                <a:spLocks noChangeArrowheads="1"/>
              </p:cNvSpPr>
              <p:nvPr/>
            </p:nvSpPr>
            <p:spPr bwMode="auto">
              <a:xfrm>
                <a:off x="5957" y="2005"/>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Oval 302"/>
              <p:cNvSpPr>
                <a:spLocks noChangeArrowheads="1"/>
              </p:cNvSpPr>
              <p:nvPr/>
            </p:nvSpPr>
            <p:spPr bwMode="auto">
              <a:xfrm>
                <a:off x="6007" y="1984"/>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Oval 303"/>
              <p:cNvSpPr>
                <a:spLocks noChangeArrowheads="1"/>
              </p:cNvSpPr>
              <p:nvPr/>
            </p:nvSpPr>
            <p:spPr bwMode="auto">
              <a:xfrm>
                <a:off x="6058" y="1940"/>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Oval 304"/>
              <p:cNvSpPr>
                <a:spLocks noChangeArrowheads="1"/>
              </p:cNvSpPr>
              <p:nvPr/>
            </p:nvSpPr>
            <p:spPr bwMode="auto">
              <a:xfrm>
                <a:off x="6108" y="1901"/>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Oval 305"/>
              <p:cNvSpPr>
                <a:spLocks noChangeArrowheads="1"/>
              </p:cNvSpPr>
              <p:nvPr/>
            </p:nvSpPr>
            <p:spPr bwMode="auto">
              <a:xfrm>
                <a:off x="6158" y="1879"/>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Oval 306"/>
              <p:cNvSpPr>
                <a:spLocks noChangeArrowheads="1"/>
              </p:cNvSpPr>
              <p:nvPr/>
            </p:nvSpPr>
            <p:spPr bwMode="auto">
              <a:xfrm>
                <a:off x="6209" y="1858"/>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Oval 307"/>
              <p:cNvSpPr>
                <a:spLocks noChangeArrowheads="1"/>
              </p:cNvSpPr>
              <p:nvPr/>
            </p:nvSpPr>
            <p:spPr bwMode="auto">
              <a:xfrm>
                <a:off x="6259" y="1796"/>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 name="Oval 308"/>
              <p:cNvSpPr>
                <a:spLocks noChangeArrowheads="1"/>
              </p:cNvSpPr>
              <p:nvPr/>
            </p:nvSpPr>
            <p:spPr bwMode="auto">
              <a:xfrm>
                <a:off x="6310" y="173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Oval 309"/>
              <p:cNvSpPr>
                <a:spLocks noChangeArrowheads="1"/>
              </p:cNvSpPr>
              <p:nvPr/>
            </p:nvSpPr>
            <p:spPr bwMode="auto">
              <a:xfrm>
                <a:off x="6360" y="1775"/>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Oval 310"/>
              <p:cNvSpPr>
                <a:spLocks noChangeArrowheads="1"/>
              </p:cNvSpPr>
              <p:nvPr/>
            </p:nvSpPr>
            <p:spPr bwMode="auto">
              <a:xfrm>
                <a:off x="6414" y="1753"/>
                <a:ext cx="32"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Oval 311"/>
              <p:cNvSpPr>
                <a:spLocks noChangeArrowheads="1"/>
              </p:cNvSpPr>
              <p:nvPr/>
            </p:nvSpPr>
            <p:spPr bwMode="auto">
              <a:xfrm>
                <a:off x="6464" y="1732"/>
                <a:ext cx="33"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Oval 312"/>
              <p:cNvSpPr>
                <a:spLocks noChangeArrowheads="1"/>
              </p:cNvSpPr>
              <p:nvPr/>
            </p:nvSpPr>
            <p:spPr bwMode="auto">
              <a:xfrm>
                <a:off x="6515" y="1753"/>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Oval 313"/>
              <p:cNvSpPr>
                <a:spLocks noChangeArrowheads="1"/>
              </p:cNvSpPr>
              <p:nvPr/>
            </p:nvSpPr>
            <p:spPr bwMode="auto">
              <a:xfrm>
                <a:off x="6565" y="1796"/>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Oval 314"/>
              <p:cNvSpPr>
                <a:spLocks noChangeArrowheads="1"/>
              </p:cNvSpPr>
              <p:nvPr/>
            </p:nvSpPr>
            <p:spPr bwMode="auto">
              <a:xfrm>
                <a:off x="1565" y="1681"/>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Oval 315"/>
              <p:cNvSpPr>
                <a:spLocks noChangeArrowheads="1"/>
              </p:cNvSpPr>
              <p:nvPr/>
            </p:nvSpPr>
            <p:spPr bwMode="auto">
              <a:xfrm>
                <a:off x="1615" y="1408"/>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Oval 316"/>
              <p:cNvSpPr>
                <a:spLocks noChangeArrowheads="1"/>
              </p:cNvSpPr>
              <p:nvPr/>
            </p:nvSpPr>
            <p:spPr bwMode="auto">
              <a:xfrm>
                <a:off x="1666" y="1379"/>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Oval 317"/>
              <p:cNvSpPr>
                <a:spLocks noChangeArrowheads="1"/>
              </p:cNvSpPr>
              <p:nvPr/>
            </p:nvSpPr>
            <p:spPr bwMode="auto">
              <a:xfrm>
                <a:off x="1716" y="1300"/>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Oval 318"/>
              <p:cNvSpPr>
                <a:spLocks noChangeArrowheads="1"/>
              </p:cNvSpPr>
              <p:nvPr/>
            </p:nvSpPr>
            <p:spPr bwMode="auto">
              <a:xfrm>
                <a:off x="1766" y="1271"/>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Oval 319"/>
              <p:cNvSpPr>
                <a:spLocks noChangeArrowheads="1"/>
              </p:cNvSpPr>
              <p:nvPr/>
            </p:nvSpPr>
            <p:spPr bwMode="auto">
              <a:xfrm>
                <a:off x="1817" y="1217"/>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Oval 320"/>
              <p:cNvSpPr>
                <a:spLocks noChangeArrowheads="1"/>
              </p:cNvSpPr>
              <p:nvPr/>
            </p:nvSpPr>
            <p:spPr bwMode="auto">
              <a:xfrm>
                <a:off x="1867" y="1163"/>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Oval 321"/>
              <p:cNvSpPr>
                <a:spLocks noChangeArrowheads="1"/>
              </p:cNvSpPr>
              <p:nvPr/>
            </p:nvSpPr>
            <p:spPr bwMode="auto">
              <a:xfrm>
                <a:off x="1918" y="1163"/>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Oval 322"/>
              <p:cNvSpPr>
                <a:spLocks noChangeArrowheads="1"/>
              </p:cNvSpPr>
              <p:nvPr/>
            </p:nvSpPr>
            <p:spPr bwMode="auto">
              <a:xfrm>
                <a:off x="1968" y="1163"/>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Oval 323"/>
              <p:cNvSpPr>
                <a:spLocks noChangeArrowheads="1"/>
              </p:cNvSpPr>
              <p:nvPr/>
            </p:nvSpPr>
            <p:spPr bwMode="auto">
              <a:xfrm>
                <a:off x="2018" y="1134"/>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 name="Oval 324"/>
              <p:cNvSpPr>
                <a:spLocks noChangeArrowheads="1"/>
              </p:cNvSpPr>
              <p:nvPr/>
            </p:nvSpPr>
            <p:spPr bwMode="auto">
              <a:xfrm>
                <a:off x="2069" y="1134"/>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 name="Oval 325"/>
              <p:cNvSpPr>
                <a:spLocks noChangeArrowheads="1"/>
              </p:cNvSpPr>
              <p:nvPr/>
            </p:nvSpPr>
            <p:spPr bwMode="auto">
              <a:xfrm>
                <a:off x="2119" y="1134"/>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Oval 326"/>
              <p:cNvSpPr>
                <a:spLocks noChangeArrowheads="1"/>
              </p:cNvSpPr>
              <p:nvPr/>
            </p:nvSpPr>
            <p:spPr bwMode="auto">
              <a:xfrm>
                <a:off x="2170" y="1134"/>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Oval 327"/>
              <p:cNvSpPr>
                <a:spLocks noChangeArrowheads="1"/>
              </p:cNvSpPr>
              <p:nvPr/>
            </p:nvSpPr>
            <p:spPr bwMode="auto">
              <a:xfrm>
                <a:off x="2220" y="1163"/>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Oval 328"/>
              <p:cNvSpPr>
                <a:spLocks noChangeArrowheads="1"/>
              </p:cNvSpPr>
              <p:nvPr/>
            </p:nvSpPr>
            <p:spPr bwMode="auto">
              <a:xfrm>
                <a:off x="2270" y="1163"/>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Oval 329"/>
              <p:cNvSpPr>
                <a:spLocks noChangeArrowheads="1"/>
              </p:cNvSpPr>
              <p:nvPr/>
            </p:nvSpPr>
            <p:spPr bwMode="auto">
              <a:xfrm>
                <a:off x="2321" y="1163"/>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Oval 330"/>
              <p:cNvSpPr>
                <a:spLocks noChangeArrowheads="1"/>
              </p:cNvSpPr>
              <p:nvPr/>
            </p:nvSpPr>
            <p:spPr bwMode="auto">
              <a:xfrm>
                <a:off x="2371" y="1188"/>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Oval 331"/>
              <p:cNvSpPr>
                <a:spLocks noChangeArrowheads="1"/>
              </p:cNvSpPr>
              <p:nvPr/>
            </p:nvSpPr>
            <p:spPr bwMode="auto">
              <a:xfrm>
                <a:off x="2422" y="1188"/>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Oval 332"/>
              <p:cNvSpPr>
                <a:spLocks noChangeArrowheads="1"/>
              </p:cNvSpPr>
              <p:nvPr/>
            </p:nvSpPr>
            <p:spPr bwMode="auto">
              <a:xfrm>
                <a:off x="2472" y="1217"/>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Oval 333"/>
              <p:cNvSpPr>
                <a:spLocks noChangeArrowheads="1"/>
              </p:cNvSpPr>
              <p:nvPr/>
            </p:nvSpPr>
            <p:spPr bwMode="auto">
              <a:xfrm>
                <a:off x="2522" y="1217"/>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Oval 334"/>
              <p:cNvSpPr>
                <a:spLocks noChangeArrowheads="1"/>
              </p:cNvSpPr>
              <p:nvPr/>
            </p:nvSpPr>
            <p:spPr bwMode="auto">
              <a:xfrm>
                <a:off x="2573" y="1271"/>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Oval 335"/>
              <p:cNvSpPr>
                <a:spLocks noChangeArrowheads="1"/>
              </p:cNvSpPr>
              <p:nvPr/>
            </p:nvSpPr>
            <p:spPr bwMode="auto">
              <a:xfrm>
                <a:off x="2623" y="1300"/>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Oval 336"/>
              <p:cNvSpPr>
                <a:spLocks noChangeArrowheads="1"/>
              </p:cNvSpPr>
              <p:nvPr/>
            </p:nvSpPr>
            <p:spPr bwMode="auto">
              <a:xfrm>
                <a:off x="2674" y="1300"/>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Oval 337"/>
              <p:cNvSpPr>
                <a:spLocks noChangeArrowheads="1"/>
              </p:cNvSpPr>
              <p:nvPr/>
            </p:nvSpPr>
            <p:spPr bwMode="auto">
              <a:xfrm>
                <a:off x="2724" y="1325"/>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 name="Oval 338"/>
              <p:cNvSpPr>
                <a:spLocks noChangeArrowheads="1"/>
              </p:cNvSpPr>
              <p:nvPr/>
            </p:nvSpPr>
            <p:spPr bwMode="auto">
              <a:xfrm>
                <a:off x="2774" y="1379"/>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Oval 339"/>
              <p:cNvSpPr>
                <a:spLocks noChangeArrowheads="1"/>
              </p:cNvSpPr>
              <p:nvPr/>
            </p:nvSpPr>
            <p:spPr bwMode="auto">
              <a:xfrm>
                <a:off x="2825" y="1408"/>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Oval 340"/>
              <p:cNvSpPr>
                <a:spLocks noChangeArrowheads="1"/>
              </p:cNvSpPr>
              <p:nvPr/>
            </p:nvSpPr>
            <p:spPr bwMode="auto">
              <a:xfrm>
                <a:off x="2875" y="1436"/>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Oval 341"/>
              <p:cNvSpPr>
                <a:spLocks noChangeArrowheads="1"/>
              </p:cNvSpPr>
              <p:nvPr/>
            </p:nvSpPr>
            <p:spPr bwMode="auto">
              <a:xfrm>
                <a:off x="2926" y="1462"/>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Oval 342"/>
              <p:cNvSpPr>
                <a:spLocks noChangeArrowheads="1"/>
              </p:cNvSpPr>
              <p:nvPr/>
            </p:nvSpPr>
            <p:spPr bwMode="auto">
              <a:xfrm>
                <a:off x="2976" y="1516"/>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Oval 343"/>
              <p:cNvSpPr>
                <a:spLocks noChangeArrowheads="1"/>
              </p:cNvSpPr>
              <p:nvPr/>
            </p:nvSpPr>
            <p:spPr bwMode="auto">
              <a:xfrm>
                <a:off x="3026" y="1516"/>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Oval 344"/>
              <p:cNvSpPr>
                <a:spLocks noChangeArrowheads="1"/>
              </p:cNvSpPr>
              <p:nvPr/>
            </p:nvSpPr>
            <p:spPr bwMode="auto">
              <a:xfrm>
                <a:off x="3080" y="1570"/>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 name="Oval 345"/>
              <p:cNvSpPr>
                <a:spLocks noChangeArrowheads="1"/>
              </p:cNvSpPr>
              <p:nvPr/>
            </p:nvSpPr>
            <p:spPr bwMode="auto">
              <a:xfrm>
                <a:off x="3131" y="1627"/>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 name="Oval 346"/>
              <p:cNvSpPr>
                <a:spLocks noChangeArrowheads="1"/>
              </p:cNvSpPr>
              <p:nvPr/>
            </p:nvSpPr>
            <p:spPr bwMode="auto">
              <a:xfrm>
                <a:off x="3181" y="1652"/>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 name="Oval 347"/>
              <p:cNvSpPr>
                <a:spLocks noChangeArrowheads="1"/>
              </p:cNvSpPr>
              <p:nvPr/>
            </p:nvSpPr>
            <p:spPr bwMode="auto">
              <a:xfrm>
                <a:off x="3232" y="1681"/>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 name="Oval 348"/>
              <p:cNvSpPr>
                <a:spLocks noChangeArrowheads="1"/>
              </p:cNvSpPr>
              <p:nvPr/>
            </p:nvSpPr>
            <p:spPr bwMode="auto">
              <a:xfrm>
                <a:off x="3282" y="1735"/>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 name="Oval 349"/>
              <p:cNvSpPr>
                <a:spLocks noChangeArrowheads="1"/>
              </p:cNvSpPr>
              <p:nvPr/>
            </p:nvSpPr>
            <p:spPr bwMode="auto">
              <a:xfrm>
                <a:off x="3332" y="1764"/>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 name="Oval 350"/>
              <p:cNvSpPr>
                <a:spLocks noChangeArrowheads="1"/>
              </p:cNvSpPr>
              <p:nvPr/>
            </p:nvSpPr>
            <p:spPr bwMode="auto">
              <a:xfrm>
                <a:off x="3383" y="1789"/>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 name="Oval 351"/>
              <p:cNvSpPr>
                <a:spLocks noChangeArrowheads="1"/>
              </p:cNvSpPr>
              <p:nvPr/>
            </p:nvSpPr>
            <p:spPr bwMode="auto">
              <a:xfrm>
                <a:off x="3433" y="1818"/>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 name="Oval 352"/>
              <p:cNvSpPr>
                <a:spLocks noChangeArrowheads="1"/>
              </p:cNvSpPr>
              <p:nvPr/>
            </p:nvSpPr>
            <p:spPr bwMode="auto">
              <a:xfrm>
                <a:off x="3484" y="1872"/>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 name="Oval 353"/>
              <p:cNvSpPr>
                <a:spLocks noChangeArrowheads="1"/>
              </p:cNvSpPr>
              <p:nvPr/>
            </p:nvSpPr>
            <p:spPr bwMode="auto">
              <a:xfrm>
                <a:off x="3534" y="1901"/>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 name="Oval 354"/>
              <p:cNvSpPr>
                <a:spLocks noChangeArrowheads="1"/>
              </p:cNvSpPr>
              <p:nvPr/>
            </p:nvSpPr>
            <p:spPr bwMode="auto">
              <a:xfrm>
                <a:off x="3584" y="1926"/>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 name="Oval 355"/>
              <p:cNvSpPr>
                <a:spLocks noChangeArrowheads="1"/>
              </p:cNvSpPr>
              <p:nvPr/>
            </p:nvSpPr>
            <p:spPr bwMode="auto">
              <a:xfrm>
                <a:off x="3635" y="1955"/>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 name="Oval 356"/>
              <p:cNvSpPr>
                <a:spLocks noChangeArrowheads="1"/>
              </p:cNvSpPr>
              <p:nvPr/>
            </p:nvSpPr>
            <p:spPr bwMode="auto">
              <a:xfrm>
                <a:off x="3685" y="2009"/>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3" name="Oval 357"/>
              <p:cNvSpPr>
                <a:spLocks noChangeArrowheads="1"/>
              </p:cNvSpPr>
              <p:nvPr/>
            </p:nvSpPr>
            <p:spPr bwMode="auto">
              <a:xfrm>
                <a:off x="3736" y="2038"/>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4" name="Oval 358"/>
              <p:cNvSpPr>
                <a:spLocks noChangeArrowheads="1"/>
              </p:cNvSpPr>
              <p:nvPr/>
            </p:nvSpPr>
            <p:spPr bwMode="auto">
              <a:xfrm>
                <a:off x="3786" y="2063"/>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 name="Oval 359"/>
              <p:cNvSpPr>
                <a:spLocks noChangeArrowheads="1"/>
              </p:cNvSpPr>
              <p:nvPr/>
            </p:nvSpPr>
            <p:spPr bwMode="auto">
              <a:xfrm>
                <a:off x="3836" y="2117"/>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 name="Oval 360"/>
              <p:cNvSpPr>
                <a:spLocks noChangeArrowheads="1"/>
              </p:cNvSpPr>
              <p:nvPr/>
            </p:nvSpPr>
            <p:spPr bwMode="auto">
              <a:xfrm>
                <a:off x="3887" y="2117"/>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 name="Oval 361"/>
              <p:cNvSpPr>
                <a:spLocks noChangeArrowheads="1"/>
              </p:cNvSpPr>
              <p:nvPr/>
            </p:nvSpPr>
            <p:spPr bwMode="auto">
              <a:xfrm>
                <a:off x="3937" y="2174"/>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8" name="Oval 362"/>
              <p:cNvSpPr>
                <a:spLocks noChangeArrowheads="1"/>
              </p:cNvSpPr>
              <p:nvPr/>
            </p:nvSpPr>
            <p:spPr bwMode="auto">
              <a:xfrm>
                <a:off x="3988" y="2228"/>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9" name="Oval 363"/>
              <p:cNvSpPr>
                <a:spLocks noChangeArrowheads="1"/>
              </p:cNvSpPr>
              <p:nvPr/>
            </p:nvSpPr>
            <p:spPr bwMode="auto">
              <a:xfrm>
                <a:off x="4038" y="2228"/>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0" name="Oval 364"/>
              <p:cNvSpPr>
                <a:spLocks noChangeArrowheads="1"/>
              </p:cNvSpPr>
              <p:nvPr/>
            </p:nvSpPr>
            <p:spPr bwMode="auto">
              <a:xfrm>
                <a:off x="4088" y="2254"/>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1" name="Oval 365"/>
              <p:cNvSpPr>
                <a:spLocks noChangeArrowheads="1"/>
              </p:cNvSpPr>
              <p:nvPr/>
            </p:nvSpPr>
            <p:spPr bwMode="auto">
              <a:xfrm>
                <a:off x="4139" y="2311"/>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2" name="Oval 366"/>
              <p:cNvSpPr>
                <a:spLocks noChangeArrowheads="1"/>
              </p:cNvSpPr>
              <p:nvPr/>
            </p:nvSpPr>
            <p:spPr bwMode="auto">
              <a:xfrm>
                <a:off x="4189" y="2336"/>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3" name="Oval 367"/>
              <p:cNvSpPr>
                <a:spLocks noChangeArrowheads="1"/>
              </p:cNvSpPr>
              <p:nvPr/>
            </p:nvSpPr>
            <p:spPr bwMode="auto">
              <a:xfrm>
                <a:off x="4240" y="2365"/>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4" name="Oval 368"/>
              <p:cNvSpPr>
                <a:spLocks noChangeArrowheads="1"/>
              </p:cNvSpPr>
              <p:nvPr/>
            </p:nvSpPr>
            <p:spPr bwMode="auto">
              <a:xfrm>
                <a:off x="4290" y="2390"/>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5" name="Oval 369"/>
              <p:cNvSpPr>
                <a:spLocks noChangeArrowheads="1"/>
              </p:cNvSpPr>
              <p:nvPr/>
            </p:nvSpPr>
            <p:spPr bwMode="auto">
              <a:xfrm>
                <a:off x="4340" y="2390"/>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6" name="Oval 370"/>
              <p:cNvSpPr>
                <a:spLocks noChangeArrowheads="1"/>
              </p:cNvSpPr>
              <p:nvPr/>
            </p:nvSpPr>
            <p:spPr bwMode="auto">
              <a:xfrm>
                <a:off x="4391" y="2448"/>
                <a:ext cx="36" cy="32"/>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7" name="Oval 371"/>
              <p:cNvSpPr>
                <a:spLocks noChangeArrowheads="1"/>
              </p:cNvSpPr>
              <p:nvPr/>
            </p:nvSpPr>
            <p:spPr bwMode="auto">
              <a:xfrm>
                <a:off x="4441" y="2473"/>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8" name="Oval 372"/>
              <p:cNvSpPr>
                <a:spLocks noChangeArrowheads="1"/>
              </p:cNvSpPr>
              <p:nvPr/>
            </p:nvSpPr>
            <p:spPr bwMode="auto">
              <a:xfrm>
                <a:off x="4492" y="2513"/>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9" name="Oval 373"/>
              <p:cNvSpPr>
                <a:spLocks noChangeArrowheads="1"/>
              </p:cNvSpPr>
              <p:nvPr/>
            </p:nvSpPr>
            <p:spPr bwMode="auto">
              <a:xfrm>
                <a:off x="4542" y="2513"/>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0" name="Oval 374"/>
              <p:cNvSpPr>
                <a:spLocks noChangeArrowheads="1"/>
              </p:cNvSpPr>
              <p:nvPr/>
            </p:nvSpPr>
            <p:spPr bwMode="auto">
              <a:xfrm>
                <a:off x="4592" y="2545"/>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1" name="Oval 375"/>
              <p:cNvSpPr>
                <a:spLocks noChangeArrowheads="1"/>
              </p:cNvSpPr>
              <p:nvPr/>
            </p:nvSpPr>
            <p:spPr bwMode="auto">
              <a:xfrm>
                <a:off x="4643" y="2570"/>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2" name="Oval 376"/>
              <p:cNvSpPr>
                <a:spLocks noChangeArrowheads="1"/>
              </p:cNvSpPr>
              <p:nvPr/>
            </p:nvSpPr>
            <p:spPr bwMode="auto">
              <a:xfrm>
                <a:off x="4693" y="2599"/>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3" name="Oval 377"/>
              <p:cNvSpPr>
                <a:spLocks noChangeArrowheads="1"/>
              </p:cNvSpPr>
              <p:nvPr/>
            </p:nvSpPr>
            <p:spPr bwMode="auto">
              <a:xfrm>
                <a:off x="4747" y="2628"/>
                <a:ext cx="33"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4" name="Oval 378"/>
              <p:cNvSpPr>
                <a:spLocks noChangeArrowheads="1"/>
              </p:cNvSpPr>
              <p:nvPr/>
            </p:nvSpPr>
            <p:spPr bwMode="auto">
              <a:xfrm>
                <a:off x="4798" y="2639"/>
                <a:ext cx="32"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5" name="Oval 379"/>
              <p:cNvSpPr>
                <a:spLocks noChangeArrowheads="1"/>
              </p:cNvSpPr>
              <p:nvPr/>
            </p:nvSpPr>
            <p:spPr bwMode="auto">
              <a:xfrm>
                <a:off x="4848" y="2650"/>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 name="Oval 380"/>
              <p:cNvSpPr>
                <a:spLocks noChangeArrowheads="1"/>
              </p:cNvSpPr>
              <p:nvPr/>
            </p:nvSpPr>
            <p:spPr bwMode="auto">
              <a:xfrm>
                <a:off x="4898" y="2675"/>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 name="Oval 381"/>
              <p:cNvSpPr>
                <a:spLocks noChangeArrowheads="1"/>
              </p:cNvSpPr>
              <p:nvPr/>
            </p:nvSpPr>
            <p:spPr bwMode="auto">
              <a:xfrm>
                <a:off x="4949" y="2675"/>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 name="Oval 382"/>
              <p:cNvSpPr>
                <a:spLocks noChangeArrowheads="1"/>
              </p:cNvSpPr>
              <p:nvPr/>
            </p:nvSpPr>
            <p:spPr bwMode="auto">
              <a:xfrm>
                <a:off x="4999" y="2714"/>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 name="Oval 383"/>
              <p:cNvSpPr>
                <a:spLocks noChangeArrowheads="1"/>
              </p:cNvSpPr>
              <p:nvPr/>
            </p:nvSpPr>
            <p:spPr bwMode="auto">
              <a:xfrm>
                <a:off x="5050" y="2718"/>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0" name="Oval 384"/>
              <p:cNvSpPr>
                <a:spLocks noChangeArrowheads="1"/>
              </p:cNvSpPr>
              <p:nvPr/>
            </p:nvSpPr>
            <p:spPr bwMode="auto">
              <a:xfrm>
                <a:off x="5100" y="2725"/>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1" name="Oval 385"/>
              <p:cNvSpPr>
                <a:spLocks noChangeArrowheads="1"/>
              </p:cNvSpPr>
              <p:nvPr/>
            </p:nvSpPr>
            <p:spPr bwMode="auto">
              <a:xfrm>
                <a:off x="5150" y="2743"/>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2" name="Oval 386"/>
              <p:cNvSpPr>
                <a:spLocks noChangeArrowheads="1"/>
              </p:cNvSpPr>
              <p:nvPr/>
            </p:nvSpPr>
            <p:spPr bwMode="auto">
              <a:xfrm>
                <a:off x="5201" y="2765"/>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 name="Oval 387"/>
              <p:cNvSpPr>
                <a:spLocks noChangeArrowheads="1"/>
              </p:cNvSpPr>
              <p:nvPr/>
            </p:nvSpPr>
            <p:spPr bwMode="auto">
              <a:xfrm>
                <a:off x="5251" y="2779"/>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 name="Oval 388"/>
              <p:cNvSpPr>
                <a:spLocks noChangeArrowheads="1"/>
              </p:cNvSpPr>
              <p:nvPr/>
            </p:nvSpPr>
            <p:spPr bwMode="auto">
              <a:xfrm>
                <a:off x="5302" y="2797"/>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5" name="Oval 389"/>
              <p:cNvSpPr>
                <a:spLocks noChangeArrowheads="1"/>
              </p:cNvSpPr>
              <p:nvPr/>
            </p:nvSpPr>
            <p:spPr bwMode="auto">
              <a:xfrm>
                <a:off x="5352" y="2830"/>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6" name="Oval 390"/>
              <p:cNvSpPr>
                <a:spLocks noChangeArrowheads="1"/>
              </p:cNvSpPr>
              <p:nvPr/>
            </p:nvSpPr>
            <p:spPr bwMode="auto">
              <a:xfrm>
                <a:off x="5402" y="2833"/>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7" name="Oval 391"/>
              <p:cNvSpPr>
                <a:spLocks noChangeArrowheads="1"/>
              </p:cNvSpPr>
              <p:nvPr/>
            </p:nvSpPr>
            <p:spPr bwMode="auto">
              <a:xfrm>
                <a:off x="5453" y="2844"/>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8" name="Oval 392"/>
              <p:cNvSpPr>
                <a:spLocks noChangeArrowheads="1"/>
              </p:cNvSpPr>
              <p:nvPr/>
            </p:nvSpPr>
            <p:spPr bwMode="auto">
              <a:xfrm>
                <a:off x="5503" y="2851"/>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9" name="Oval 393"/>
              <p:cNvSpPr>
                <a:spLocks noChangeArrowheads="1"/>
              </p:cNvSpPr>
              <p:nvPr/>
            </p:nvSpPr>
            <p:spPr bwMode="auto">
              <a:xfrm>
                <a:off x="5554" y="2873"/>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0" name="Oval 394"/>
              <p:cNvSpPr>
                <a:spLocks noChangeArrowheads="1"/>
              </p:cNvSpPr>
              <p:nvPr/>
            </p:nvSpPr>
            <p:spPr bwMode="auto">
              <a:xfrm>
                <a:off x="5604" y="2884"/>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1" name="Oval 395"/>
              <p:cNvSpPr>
                <a:spLocks noChangeArrowheads="1"/>
              </p:cNvSpPr>
              <p:nvPr/>
            </p:nvSpPr>
            <p:spPr bwMode="auto">
              <a:xfrm>
                <a:off x="5654" y="2894"/>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2" name="Oval 396"/>
              <p:cNvSpPr>
                <a:spLocks noChangeArrowheads="1"/>
              </p:cNvSpPr>
              <p:nvPr/>
            </p:nvSpPr>
            <p:spPr bwMode="auto">
              <a:xfrm>
                <a:off x="5705" y="2912"/>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3" name="Oval 397"/>
              <p:cNvSpPr>
                <a:spLocks noChangeArrowheads="1"/>
              </p:cNvSpPr>
              <p:nvPr/>
            </p:nvSpPr>
            <p:spPr bwMode="auto">
              <a:xfrm>
                <a:off x="5755" y="2927"/>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4" name="Oval 398"/>
              <p:cNvSpPr>
                <a:spLocks noChangeArrowheads="1"/>
              </p:cNvSpPr>
              <p:nvPr/>
            </p:nvSpPr>
            <p:spPr bwMode="auto">
              <a:xfrm>
                <a:off x="5806" y="2938"/>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5" name="Oval 399"/>
              <p:cNvSpPr>
                <a:spLocks noChangeArrowheads="1"/>
              </p:cNvSpPr>
              <p:nvPr/>
            </p:nvSpPr>
            <p:spPr bwMode="auto">
              <a:xfrm>
                <a:off x="5856" y="2948"/>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6" name="Oval 400"/>
              <p:cNvSpPr>
                <a:spLocks noChangeArrowheads="1"/>
              </p:cNvSpPr>
              <p:nvPr/>
            </p:nvSpPr>
            <p:spPr bwMode="auto">
              <a:xfrm>
                <a:off x="5906" y="2966"/>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7" name="Oval 401"/>
              <p:cNvSpPr>
                <a:spLocks noChangeArrowheads="1"/>
              </p:cNvSpPr>
              <p:nvPr/>
            </p:nvSpPr>
            <p:spPr bwMode="auto">
              <a:xfrm>
                <a:off x="5957" y="2981"/>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8" name="Oval 402"/>
              <p:cNvSpPr>
                <a:spLocks noChangeArrowheads="1"/>
              </p:cNvSpPr>
              <p:nvPr/>
            </p:nvSpPr>
            <p:spPr bwMode="auto">
              <a:xfrm>
                <a:off x="6007" y="3013"/>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9" name="Oval 403"/>
              <p:cNvSpPr>
                <a:spLocks noChangeArrowheads="1"/>
              </p:cNvSpPr>
              <p:nvPr/>
            </p:nvSpPr>
            <p:spPr bwMode="auto">
              <a:xfrm>
                <a:off x="6058" y="3020"/>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0" name="Oval 404"/>
              <p:cNvSpPr>
                <a:spLocks noChangeArrowheads="1"/>
              </p:cNvSpPr>
              <p:nvPr/>
            </p:nvSpPr>
            <p:spPr bwMode="auto">
              <a:xfrm>
                <a:off x="6108" y="3053"/>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1" name="Oval 405"/>
              <p:cNvSpPr>
                <a:spLocks noChangeArrowheads="1"/>
              </p:cNvSpPr>
              <p:nvPr/>
            </p:nvSpPr>
            <p:spPr bwMode="auto">
              <a:xfrm>
                <a:off x="6158" y="3071"/>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Oval 407"/>
            <p:cNvSpPr>
              <a:spLocks noChangeArrowheads="1"/>
            </p:cNvSpPr>
            <p:nvPr/>
          </p:nvSpPr>
          <p:spPr bwMode="auto">
            <a:xfrm>
              <a:off x="6209" y="3082"/>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Oval 408"/>
            <p:cNvSpPr>
              <a:spLocks noChangeArrowheads="1"/>
            </p:cNvSpPr>
            <p:nvPr/>
          </p:nvSpPr>
          <p:spPr bwMode="auto">
            <a:xfrm>
              <a:off x="6259" y="3114"/>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Oval 409"/>
            <p:cNvSpPr>
              <a:spLocks noChangeArrowheads="1"/>
            </p:cNvSpPr>
            <p:nvPr/>
          </p:nvSpPr>
          <p:spPr bwMode="auto">
            <a:xfrm>
              <a:off x="6310" y="3136"/>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Oval 410"/>
            <p:cNvSpPr>
              <a:spLocks noChangeArrowheads="1"/>
            </p:cNvSpPr>
            <p:nvPr/>
          </p:nvSpPr>
          <p:spPr bwMode="auto">
            <a:xfrm>
              <a:off x="6360" y="3164"/>
              <a:ext cx="36" cy="33"/>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Oval 411"/>
            <p:cNvSpPr>
              <a:spLocks noChangeArrowheads="1"/>
            </p:cNvSpPr>
            <p:nvPr/>
          </p:nvSpPr>
          <p:spPr bwMode="auto">
            <a:xfrm>
              <a:off x="6414" y="3197"/>
              <a:ext cx="32"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Oval 412"/>
            <p:cNvSpPr>
              <a:spLocks noChangeArrowheads="1"/>
            </p:cNvSpPr>
            <p:nvPr/>
          </p:nvSpPr>
          <p:spPr bwMode="auto">
            <a:xfrm>
              <a:off x="6464" y="3211"/>
              <a:ext cx="33"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Oval 413"/>
            <p:cNvSpPr>
              <a:spLocks noChangeArrowheads="1"/>
            </p:cNvSpPr>
            <p:nvPr/>
          </p:nvSpPr>
          <p:spPr bwMode="auto">
            <a:xfrm>
              <a:off x="6515" y="3244"/>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Oval 414"/>
            <p:cNvSpPr>
              <a:spLocks noChangeArrowheads="1"/>
            </p:cNvSpPr>
            <p:nvPr/>
          </p:nvSpPr>
          <p:spPr bwMode="auto">
            <a:xfrm>
              <a:off x="6565" y="3287"/>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Oval 415"/>
            <p:cNvSpPr>
              <a:spLocks noChangeArrowheads="1"/>
            </p:cNvSpPr>
            <p:nvPr/>
          </p:nvSpPr>
          <p:spPr bwMode="auto">
            <a:xfrm>
              <a:off x="1565" y="73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Oval 416"/>
            <p:cNvSpPr>
              <a:spLocks noChangeArrowheads="1"/>
            </p:cNvSpPr>
            <p:nvPr/>
          </p:nvSpPr>
          <p:spPr bwMode="auto">
            <a:xfrm>
              <a:off x="1615" y="99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Oval 417"/>
            <p:cNvSpPr>
              <a:spLocks noChangeArrowheads="1"/>
            </p:cNvSpPr>
            <p:nvPr/>
          </p:nvSpPr>
          <p:spPr bwMode="auto">
            <a:xfrm>
              <a:off x="1666" y="108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Oval 418"/>
            <p:cNvSpPr>
              <a:spLocks noChangeArrowheads="1"/>
            </p:cNvSpPr>
            <p:nvPr/>
          </p:nvSpPr>
          <p:spPr bwMode="auto">
            <a:xfrm>
              <a:off x="1716" y="117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Oval 419"/>
            <p:cNvSpPr>
              <a:spLocks noChangeArrowheads="1"/>
            </p:cNvSpPr>
            <p:nvPr/>
          </p:nvSpPr>
          <p:spPr bwMode="auto">
            <a:xfrm>
              <a:off x="1766" y="108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Oval 420"/>
            <p:cNvSpPr>
              <a:spLocks noChangeArrowheads="1"/>
            </p:cNvSpPr>
            <p:nvPr/>
          </p:nvSpPr>
          <p:spPr bwMode="auto">
            <a:xfrm>
              <a:off x="1817" y="108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Oval 421"/>
            <p:cNvSpPr>
              <a:spLocks noChangeArrowheads="1"/>
            </p:cNvSpPr>
            <p:nvPr/>
          </p:nvSpPr>
          <p:spPr bwMode="auto">
            <a:xfrm>
              <a:off x="1867" y="125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Oval 422"/>
            <p:cNvSpPr>
              <a:spLocks noChangeArrowheads="1"/>
            </p:cNvSpPr>
            <p:nvPr/>
          </p:nvSpPr>
          <p:spPr bwMode="auto">
            <a:xfrm>
              <a:off x="1918" y="125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Oval 423"/>
            <p:cNvSpPr>
              <a:spLocks noChangeArrowheads="1"/>
            </p:cNvSpPr>
            <p:nvPr/>
          </p:nvSpPr>
          <p:spPr bwMode="auto">
            <a:xfrm>
              <a:off x="1968" y="125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Oval 424"/>
            <p:cNvSpPr>
              <a:spLocks noChangeArrowheads="1"/>
            </p:cNvSpPr>
            <p:nvPr/>
          </p:nvSpPr>
          <p:spPr bwMode="auto">
            <a:xfrm>
              <a:off x="2018" y="134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Oval 425"/>
            <p:cNvSpPr>
              <a:spLocks noChangeArrowheads="1"/>
            </p:cNvSpPr>
            <p:nvPr/>
          </p:nvSpPr>
          <p:spPr bwMode="auto">
            <a:xfrm>
              <a:off x="2069" y="134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Oval 426"/>
            <p:cNvSpPr>
              <a:spLocks noChangeArrowheads="1"/>
            </p:cNvSpPr>
            <p:nvPr/>
          </p:nvSpPr>
          <p:spPr bwMode="auto">
            <a:xfrm>
              <a:off x="2119" y="142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Oval 427"/>
            <p:cNvSpPr>
              <a:spLocks noChangeArrowheads="1"/>
            </p:cNvSpPr>
            <p:nvPr/>
          </p:nvSpPr>
          <p:spPr bwMode="auto">
            <a:xfrm>
              <a:off x="2170" y="134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Oval 428"/>
            <p:cNvSpPr>
              <a:spLocks noChangeArrowheads="1"/>
            </p:cNvSpPr>
            <p:nvPr/>
          </p:nvSpPr>
          <p:spPr bwMode="auto">
            <a:xfrm>
              <a:off x="2220" y="151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Oval 429"/>
            <p:cNvSpPr>
              <a:spLocks noChangeArrowheads="1"/>
            </p:cNvSpPr>
            <p:nvPr/>
          </p:nvSpPr>
          <p:spPr bwMode="auto">
            <a:xfrm>
              <a:off x="2270" y="151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Oval 430"/>
            <p:cNvSpPr>
              <a:spLocks noChangeArrowheads="1"/>
            </p:cNvSpPr>
            <p:nvPr/>
          </p:nvSpPr>
          <p:spPr bwMode="auto">
            <a:xfrm>
              <a:off x="2321" y="151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Oval 431"/>
            <p:cNvSpPr>
              <a:spLocks noChangeArrowheads="1"/>
            </p:cNvSpPr>
            <p:nvPr/>
          </p:nvSpPr>
          <p:spPr bwMode="auto">
            <a:xfrm>
              <a:off x="2371" y="151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 name="Oval 432"/>
            <p:cNvSpPr>
              <a:spLocks noChangeArrowheads="1"/>
            </p:cNvSpPr>
            <p:nvPr/>
          </p:nvSpPr>
          <p:spPr bwMode="auto">
            <a:xfrm>
              <a:off x="2422" y="151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 name="Oval 433"/>
            <p:cNvSpPr>
              <a:spLocks noChangeArrowheads="1"/>
            </p:cNvSpPr>
            <p:nvPr/>
          </p:nvSpPr>
          <p:spPr bwMode="auto">
            <a:xfrm>
              <a:off x="2472" y="151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Oval 434"/>
            <p:cNvSpPr>
              <a:spLocks noChangeArrowheads="1"/>
            </p:cNvSpPr>
            <p:nvPr/>
          </p:nvSpPr>
          <p:spPr bwMode="auto">
            <a:xfrm>
              <a:off x="2522" y="142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Oval 435"/>
            <p:cNvSpPr>
              <a:spLocks noChangeArrowheads="1"/>
            </p:cNvSpPr>
            <p:nvPr/>
          </p:nvSpPr>
          <p:spPr bwMode="auto">
            <a:xfrm>
              <a:off x="2573" y="151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Oval 436"/>
            <p:cNvSpPr>
              <a:spLocks noChangeArrowheads="1"/>
            </p:cNvSpPr>
            <p:nvPr/>
          </p:nvSpPr>
          <p:spPr bwMode="auto">
            <a:xfrm>
              <a:off x="2623" y="151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 name="Oval 437"/>
            <p:cNvSpPr>
              <a:spLocks noChangeArrowheads="1"/>
            </p:cNvSpPr>
            <p:nvPr/>
          </p:nvSpPr>
          <p:spPr bwMode="auto">
            <a:xfrm>
              <a:off x="2674" y="151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Oval 438"/>
            <p:cNvSpPr>
              <a:spLocks noChangeArrowheads="1"/>
            </p:cNvSpPr>
            <p:nvPr/>
          </p:nvSpPr>
          <p:spPr bwMode="auto">
            <a:xfrm>
              <a:off x="2724" y="151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Oval 439"/>
            <p:cNvSpPr>
              <a:spLocks noChangeArrowheads="1"/>
            </p:cNvSpPr>
            <p:nvPr/>
          </p:nvSpPr>
          <p:spPr bwMode="auto">
            <a:xfrm>
              <a:off x="2774" y="160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Oval 440"/>
            <p:cNvSpPr>
              <a:spLocks noChangeArrowheads="1"/>
            </p:cNvSpPr>
            <p:nvPr/>
          </p:nvSpPr>
          <p:spPr bwMode="auto">
            <a:xfrm>
              <a:off x="2825" y="160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Oval 441"/>
            <p:cNvSpPr>
              <a:spLocks noChangeArrowheads="1"/>
            </p:cNvSpPr>
            <p:nvPr/>
          </p:nvSpPr>
          <p:spPr bwMode="auto">
            <a:xfrm>
              <a:off x="2875" y="151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Oval 442"/>
            <p:cNvSpPr>
              <a:spLocks noChangeArrowheads="1"/>
            </p:cNvSpPr>
            <p:nvPr/>
          </p:nvSpPr>
          <p:spPr bwMode="auto">
            <a:xfrm>
              <a:off x="2926" y="168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Oval 443"/>
            <p:cNvSpPr>
              <a:spLocks noChangeArrowheads="1"/>
            </p:cNvSpPr>
            <p:nvPr/>
          </p:nvSpPr>
          <p:spPr bwMode="auto">
            <a:xfrm>
              <a:off x="2976" y="160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Oval 444"/>
            <p:cNvSpPr>
              <a:spLocks noChangeArrowheads="1"/>
            </p:cNvSpPr>
            <p:nvPr/>
          </p:nvSpPr>
          <p:spPr bwMode="auto">
            <a:xfrm>
              <a:off x="3026" y="160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Oval 445"/>
            <p:cNvSpPr>
              <a:spLocks noChangeArrowheads="1"/>
            </p:cNvSpPr>
            <p:nvPr/>
          </p:nvSpPr>
          <p:spPr bwMode="auto">
            <a:xfrm>
              <a:off x="3080" y="1775"/>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Oval 446"/>
            <p:cNvSpPr>
              <a:spLocks noChangeArrowheads="1"/>
            </p:cNvSpPr>
            <p:nvPr/>
          </p:nvSpPr>
          <p:spPr bwMode="auto">
            <a:xfrm>
              <a:off x="3131" y="168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Oval 447"/>
            <p:cNvSpPr>
              <a:spLocks noChangeArrowheads="1"/>
            </p:cNvSpPr>
            <p:nvPr/>
          </p:nvSpPr>
          <p:spPr bwMode="auto">
            <a:xfrm>
              <a:off x="3181" y="168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Oval 448"/>
            <p:cNvSpPr>
              <a:spLocks noChangeArrowheads="1"/>
            </p:cNvSpPr>
            <p:nvPr/>
          </p:nvSpPr>
          <p:spPr bwMode="auto">
            <a:xfrm>
              <a:off x="3232" y="168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Oval 449"/>
            <p:cNvSpPr>
              <a:spLocks noChangeArrowheads="1"/>
            </p:cNvSpPr>
            <p:nvPr/>
          </p:nvSpPr>
          <p:spPr bwMode="auto">
            <a:xfrm>
              <a:off x="3282" y="1775"/>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Oval 450"/>
            <p:cNvSpPr>
              <a:spLocks noChangeArrowheads="1"/>
            </p:cNvSpPr>
            <p:nvPr/>
          </p:nvSpPr>
          <p:spPr bwMode="auto">
            <a:xfrm>
              <a:off x="3332" y="168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Oval 451"/>
            <p:cNvSpPr>
              <a:spLocks noChangeArrowheads="1"/>
            </p:cNvSpPr>
            <p:nvPr/>
          </p:nvSpPr>
          <p:spPr bwMode="auto">
            <a:xfrm>
              <a:off x="3383" y="1775"/>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Oval 452"/>
            <p:cNvSpPr>
              <a:spLocks noChangeArrowheads="1"/>
            </p:cNvSpPr>
            <p:nvPr/>
          </p:nvSpPr>
          <p:spPr bwMode="auto">
            <a:xfrm>
              <a:off x="3433" y="190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Oval 453"/>
            <p:cNvSpPr>
              <a:spLocks noChangeArrowheads="1"/>
            </p:cNvSpPr>
            <p:nvPr/>
          </p:nvSpPr>
          <p:spPr bwMode="auto">
            <a:xfrm>
              <a:off x="3484" y="190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Oval 454"/>
            <p:cNvSpPr>
              <a:spLocks noChangeArrowheads="1"/>
            </p:cNvSpPr>
            <p:nvPr/>
          </p:nvSpPr>
          <p:spPr bwMode="auto">
            <a:xfrm>
              <a:off x="3534" y="186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Oval 455"/>
            <p:cNvSpPr>
              <a:spLocks noChangeArrowheads="1"/>
            </p:cNvSpPr>
            <p:nvPr/>
          </p:nvSpPr>
          <p:spPr bwMode="auto">
            <a:xfrm>
              <a:off x="3584" y="190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Oval 456"/>
            <p:cNvSpPr>
              <a:spLocks noChangeArrowheads="1"/>
            </p:cNvSpPr>
            <p:nvPr/>
          </p:nvSpPr>
          <p:spPr bwMode="auto">
            <a:xfrm>
              <a:off x="3635" y="199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Oval 457"/>
            <p:cNvSpPr>
              <a:spLocks noChangeArrowheads="1"/>
            </p:cNvSpPr>
            <p:nvPr/>
          </p:nvSpPr>
          <p:spPr bwMode="auto">
            <a:xfrm>
              <a:off x="3685" y="199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Oval 458"/>
            <p:cNvSpPr>
              <a:spLocks noChangeArrowheads="1"/>
            </p:cNvSpPr>
            <p:nvPr/>
          </p:nvSpPr>
          <p:spPr bwMode="auto">
            <a:xfrm>
              <a:off x="3736" y="203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Oval 459"/>
            <p:cNvSpPr>
              <a:spLocks noChangeArrowheads="1"/>
            </p:cNvSpPr>
            <p:nvPr/>
          </p:nvSpPr>
          <p:spPr bwMode="auto">
            <a:xfrm>
              <a:off x="3786" y="199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Oval 460"/>
            <p:cNvSpPr>
              <a:spLocks noChangeArrowheads="1"/>
            </p:cNvSpPr>
            <p:nvPr/>
          </p:nvSpPr>
          <p:spPr bwMode="auto">
            <a:xfrm>
              <a:off x="3836" y="203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Oval 461"/>
            <p:cNvSpPr>
              <a:spLocks noChangeArrowheads="1"/>
            </p:cNvSpPr>
            <p:nvPr/>
          </p:nvSpPr>
          <p:spPr bwMode="auto">
            <a:xfrm>
              <a:off x="3887" y="203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Oval 462"/>
            <p:cNvSpPr>
              <a:spLocks noChangeArrowheads="1"/>
            </p:cNvSpPr>
            <p:nvPr/>
          </p:nvSpPr>
          <p:spPr bwMode="auto">
            <a:xfrm>
              <a:off x="3937" y="212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Oval 463"/>
            <p:cNvSpPr>
              <a:spLocks noChangeArrowheads="1"/>
            </p:cNvSpPr>
            <p:nvPr/>
          </p:nvSpPr>
          <p:spPr bwMode="auto">
            <a:xfrm>
              <a:off x="3988" y="212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Oval 464"/>
            <p:cNvSpPr>
              <a:spLocks noChangeArrowheads="1"/>
            </p:cNvSpPr>
            <p:nvPr/>
          </p:nvSpPr>
          <p:spPr bwMode="auto">
            <a:xfrm>
              <a:off x="4038" y="212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Oval 465"/>
            <p:cNvSpPr>
              <a:spLocks noChangeArrowheads="1"/>
            </p:cNvSpPr>
            <p:nvPr/>
          </p:nvSpPr>
          <p:spPr bwMode="auto">
            <a:xfrm>
              <a:off x="4088" y="216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Oval 466"/>
            <p:cNvSpPr>
              <a:spLocks noChangeArrowheads="1"/>
            </p:cNvSpPr>
            <p:nvPr/>
          </p:nvSpPr>
          <p:spPr bwMode="auto">
            <a:xfrm>
              <a:off x="4139" y="220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Oval 467"/>
            <p:cNvSpPr>
              <a:spLocks noChangeArrowheads="1"/>
            </p:cNvSpPr>
            <p:nvPr/>
          </p:nvSpPr>
          <p:spPr bwMode="auto">
            <a:xfrm>
              <a:off x="4189" y="229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Oval 468"/>
            <p:cNvSpPr>
              <a:spLocks noChangeArrowheads="1"/>
            </p:cNvSpPr>
            <p:nvPr/>
          </p:nvSpPr>
          <p:spPr bwMode="auto">
            <a:xfrm>
              <a:off x="4240" y="229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Oval 469"/>
            <p:cNvSpPr>
              <a:spLocks noChangeArrowheads="1"/>
            </p:cNvSpPr>
            <p:nvPr/>
          </p:nvSpPr>
          <p:spPr bwMode="auto">
            <a:xfrm>
              <a:off x="4290" y="229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Oval 470"/>
            <p:cNvSpPr>
              <a:spLocks noChangeArrowheads="1"/>
            </p:cNvSpPr>
            <p:nvPr/>
          </p:nvSpPr>
          <p:spPr bwMode="auto">
            <a:xfrm>
              <a:off x="4340" y="225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Oval 471"/>
            <p:cNvSpPr>
              <a:spLocks noChangeArrowheads="1"/>
            </p:cNvSpPr>
            <p:nvPr/>
          </p:nvSpPr>
          <p:spPr bwMode="auto">
            <a:xfrm>
              <a:off x="4391" y="233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Oval 472"/>
            <p:cNvSpPr>
              <a:spLocks noChangeArrowheads="1"/>
            </p:cNvSpPr>
            <p:nvPr/>
          </p:nvSpPr>
          <p:spPr bwMode="auto">
            <a:xfrm>
              <a:off x="4441" y="229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Oval 473"/>
            <p:cNvSpPr>
              <a:spLocks noChangeArrowheads="1"/>
            </p:cNvSpPr>
            <p:nvPr/>
          </p:nvSpPr>
          <p:spPr bwMode="auto">
            <a:xfrm>
              <a:off x="4492" y="238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Oval 474"/>
            <p:cNvSpPr>
              <a:spLocks noChangeArrowheads="1"/>
            </p:cNvSpPr>
            <p:nvPr/>
          </p:nvSpPr>
          <p:spPr bwMode="auto">
            <a:xfrm>
              <a:off x="4542" y="238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Oval 475"/>
            <p:cNvSpPr>
              <a:spLocks noChangeArrowheads="1"/>
            </p:cNvSpPr>
            <p:nvPr/>
          </p:nvSpPr>
          <p:spPr bwMode="auto">
            <a:xfrm>
              <a:off x="4592" y="2380"/>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Oval 476"/>
            <p:cNvSpPr>
              <a:spLocks noChangeArrowheads="1"/>
            </p:cNvSpPr>
            <p:nvPr/>
          </p:nvSpPr>
          <p:spPr bwMode="auto">
            <a:xfrm>
              <a:off x="4643" y="242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Oval 477"/>
            <p:cNvSpPr>
              <a:spLocks noChangeArrowheads="1"/>
            </p:cNvSpPr>
            <p:nvPr/>
          </p:nvSpPr>
          <p:spPr bwMode="auto">
            <a:xfrm>
              <a:off x="4693" y="242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Oval 478"/>
            <p:cNvSpPr>
              <a:spLocks noChangeArrowheads="1"/>
            </p:cNvSpPr>
            <p:nvPr/>
          </p:nvSpPr>
          <p:spPr bwMode="auto">
            <a:xfrm>
              <a:off x="4747" y="2470"/>
              <a:ext cx="33" cy="32"/>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Oval 479"/>
            <p:cNvSpPr>
              <a:spLocks noChangeArrowheads="1"/>
            </p:cNvSpPr>
            <p:nvPr/>
          </p:nvSpPr>
          <p:spPr bwMode="auto">
            <a:xfrm>
              <a:off x="4798" y="2513"/>
              <a:ext cx="32"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 name="Oval 480"/>
            <p:cNvSpPr>
              <a:spLocks noChangeArrowheads="1"/>
            </p:cNvSpPr>
            <p:nvPr/>
          </p:nvSpPr>
          <p:spPr bwMode="auto">
            <a:xfrm>
              <a:off x="4848" y="255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Oval 481"/>
            <p:cNvSpPr>
              <a:spLocks noChangeArrowheads="1"/>
            </p:cNvSpPr>
            <p:nvPr/>
          </p:nvSpPr>
          <p:spPr bwMode="auto">
            <a:xfrm>
              <a:off x="4898" y="2513"/>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Oval 482"/>
            <p:cNvSpPr>
              <a:spLocks noChangeArrowheads="1"/>
            </p:cNvSpPr>
            <p:nvPr/>
          </p:nvSpPr>
          <p:spPr bwMode="auto">
            <a:xfrm>
              <a:off x="4949" y="255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Oval 483"/>
            <p:cNvSpPr>
              <a:spLocks noChangeArrowheads="1"/>
            </p:cNvSpPr>
            <p:nvPr/>
          </p:nvSpPr>
          <p:spPr bwMode="auto">
            <a:xfrm>
              <a:off x="4999" y="255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Oval 484"/>
            <p:cNvSpPr>
              <a:spLocks noChangeArrowheads="1"/>
            </p:cNvSpPr>
            <p:nvPr/>
          </p:nvSpPr>
          <p:spPr bwMode="auto">
            <a:xfrm>
              <a:off x="5050" y="259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Oval 485"/>
            <p:cNvSpPr>
              <a:spLocks noChangeArrowheads="1"/>
            </p:cNvSpPr>
            <p:nvPr/>
          </p:nvSpPr>
          <p:spPr bwMode="auto">
            <a:xfrm>
              <a:off x="5100" y="259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Oval 486"/>
            <p:cNvSpPr>
              <a:spLocks noChangeArrowheads="1"/>
            </p:cNvSpPr>
            <p:nvPr/>
          </p:nvSpPr>
          <p:spPr bwMode="auto">
            <a:xfrm>
              <a:off x="5150" y="264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Oval 487"/>
            <p:cNvSpPr>
              <a:spLocks noChangeArrowheads="1"/>
            </p:cNvSpPr>
            <p:nvPr/>
          </p:nvSpPr>
          <p:spPr bwMode="auto">
            <a:xfrm>
              <a:off x="5201" y="2686"/>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Oval 488"/>
            <p:cNvSpPr>
              <a:spLocks noChangeArrowheads="1"/>
            </p:cNvSpPr>
            <p:nvPr/>
          </p:nvSpPr>
          <p:spPr bwMode="auto">
            <a:xfrm>
              <a:off x="5251" y="272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Oval 489"/>
            <p:cNvSpPr>
              <a:spLocks noChangeArrowheads="1"/>
            </p:cNvSpPr>
            <p:nvPr/>
          </p:nvSpPr>
          <p:spPr bwMode="auto">
            <a:xfrm>
              <a:off x="5302" y="264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Oval 490"/>
            <p:cNvSpPr>
              <a:spLocks noChangeArrowheads="1"/>
            </p:cNvSpPr>
            <p:nvPr/>
          </p:nvSpPr>
          <p:spPr bwMode="auto">
            <a:xfrm>
              <a:off x="5352" y="272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Oval 491"/>
            <p:cNvSpPr>
              <a:spLocks noChangeArrowheads="1"/>
            </p:cNvSpPr>
            <p:nvPr/>
          </p:nvSpPr>
          <p:spPr bwMode="auto">
            <a:xfrm>
              <a:off x="5402" y="272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Oval 492"/>
            <p:cNvSpPr>
              <a:spLocks noChangeArrowheads="1"/>
            </p:cNvSpPr>
            <p:nvPr/>
          </p:nvSpPr>
          <p:spPr bwMode="auto">
            <a:xfrm>
              <a:off x="5453" y="277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Oval 493"/>
            <p:cNvSpPr>
              <a:spLocks noChangeArrowheads="1"/>
            </p:cNvSpPr>
            <p:nvPr/>
          </p:nvSpPr>
          <p:spPr bwMode="auto">
            <a:xfrm>
              <a:off x="5503" y="2729"/>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Oval 494"/>
            <p:cNvSpPr>
              <a:spLocks noChangeArrowheads="1"/>
            </p:cNvSpPr>
            <p:nvPr/>
          </p:nvSpPr>
          <p:spPr bwMode="auto">
            <a:xfrm>
              <a:off x="5554" y="2815"/>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Oval 495"/>
            <p:cNvSpPr>
              <a:spLocks noChangeArrowheads="1"/>
            </p:cNvSpPr>
            <p:nvPr/>
          </p:nvSpPr>
          <p:spPr bwMode="auto">
            <a:xfrm>
              <a:off x="5604" y="285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Oval 496"/>
            <p:cNvSpPr>
              <a:spLocks noChangeArrowheads="1"/>
            </p:cNvSpPr>
            <p:nvPr/>
          </p:nvSpPr>
          <p:spPr bwMode="auto">
            <a:xfrm>
              <a:off x="5654" y="290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Oval 497"/>
            <p:cNvSpPr>
              <a:spLocks noChangeArrowheads="1"/>
            </p:cNvSpPr>
            <p:nvPr/>
          </p:nvSpPr>
          <p:spPr bwMode="auto">
            <a:xfrm>
              <a:off x="5705" y="285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Oval 498"/>
            <p:cNvSpPr>
              <a:spLocks noChangeArrowheads="1"/>
            </p:cNvSpPr>
            <p:nvPr/>
          </p:nvSpPr>
          <p:spPr bwMode="auto">
            <a:xfrm>
              <a:off x="5755" y="2945"/>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Oval 499"/>
            <p:cNvSpPr>
              <a:spLocks noChangeArrowheads="1"/>
            </p:cNvSpPr>
            <p:nvPr/>
          </p:nvSpPr>
          <p:spPr bwMode="auto">
            <a:xfrm>
              <a:off x="5806" y="2902"/>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 name="Oval 500"/>
            <p:cNvSpPr>
              <a:spLocks noChangeArrowheads="1"/>
            </p:cNvSpPr>
            <p:nvPr/>
          </p:nvSpPr>
          <p:spPr bwMode="auto">
            <a:xfrm>
              <a:off x="5856" y="285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 name="Oval 501"/>
            <p:cNvSpPr>
              <a:spLocks noChangeArrowheads="1"/>
            </p:cNvSpPr>
            <p:nvPr/>
          </p:nvSpPr>
          <p:spPr bwMode="auto">
            <a:xfrm>
              <a:off x="5906" y="298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 name="Oval 502"/>
            <p:cNvSpPr>
              <a:spLocks noChangeArrowheads="1"/>
            </p:cNvSpPr>
            <p:nvPr/>
          </p:nvSpPr>
          <p:spPr bwMode="auto">
            <a:xfrm>
              <a:off x="5957" y="298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Oval 503"/>
            <p:cNvSpPr>
              <a:spLocks noChangeArrowheads="1"/>
            </p:cNvSpPr>
            <p:nvPr/>
          </p:nvSpPr>
          <p:spPr bwMode="auto">
            <a:xfrm>
              <a:off x="6007" y="307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Oval 504"/>
            <p:cNvSpPr>
              <a:spLocks noChangeArrowheads="1"/>
            </p:cNvSpPr>
            <p:nvPr/>
          </p:nvSpPr>
          <p:spPr bwMode="auto">
            <a:xfrm>
              <a:off x="6058" y="307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 name="Oval 505"/>
            <p:cNvSpPr>
              <a:spLocks noChangeArrowheads="1"/>
            </p:cNvSpPr>
            <p:nvPr/>
          </p:nvSpPr>
          <p:spPr bwMode="auto">
            <a:xfrm>
              <a:off x="6108" y="307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Oval 506"/>
            <p:cNvSpPr>
              <a:spLocks noChangeArrowheads="1"/>
            </p:cNvSpPr>
            <p:nvPr/>
          </p:nvSpPr>
          <p:spPr bwMode="auto">
            <a:xfrm>
              <a:off x="6158" y="311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Oval 507"/>
            <p:cNvSpPr>
              <a:spLocks noChangeArrowheads="1"/>
            </p:cNvSpPr>
            <p:nvPr/>
          </p:nvSpPr>
          <p:spPr bwMode="auto">
            <a:xfrm>
              <a:off x="6209" y="311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Oval 508"/>
            <p:cNvSpPr>
              <a:spLocks noChangeArrowheads="1"/>
            </p:cNvSpPr>
            <p:nvPr/>
          </p:nvSpPr>
          <p:spPr bwMode="auto">
            <a:xfrm>
              <a:off x="6259" y="3118"/>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Oval 509"/>
            <p:cNvSpPr>
              <a:spLocks noChangeArrowheads="1"/>
            </p:cNvSpPr>
            <p:nvPr/>
          </p:nvSpPr>
          <p:spPr bwMode="auto">
            <a:xfrm>
              <a:off x="6310" y="320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 name="Oval 510"/>
            <p:cNvSpPr>
              <a:spLocks noChangeArrowheads="1"/>
            </p:cNvSpPr>
            <p:nvPr/>
          </p:nvSpPr>
          <p:spPr bwMode="auto">
            <a:xfrm>
              <a:off x="6360" y="324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 name="Oval 511"/>
            <p:cNvSpPr>
              <a:spLocks noChangeArrowheads="1"/>
            </p:cNvSpPr>
            <p:nvPr/>
          </p:nvSpPr>
          <p:spPr bwMode="auto">
            <a:xfrm>
              <a:off x="6414" y="3290"/>
              <a:ext cx="32"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 name="Oval 512"/>
            <p:cNvSpPr>
              <a:spLocks noChangeArrowheads="1"/>
            </p:cNvSpPr>
            <p:nvPr/>
          </p:nvSpPr>
          <p:spPr bwMode="auto">
            <a:xfrm>
              <a:off x="6464" y="3334"/>
              <a:ext cx="33"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 name="Oval 513"/>
            <p:cNvSpPr>
              <a:spLocks noChangeArrowheads="1"/>
            </p:cNvSpPr>
            <p:nvPr/>
          </p:nvSpPr>
          <p:spPr bwMode="auto">
            <a:xfrm>
              <a:off x="6515" y="3334"/>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Oval 514"/>
            <p:cNvSpPr>
              <a:spLocks noChangeArrowheads="1"/>
            </p:cNvSpPr>
            <p:nvPr/>
          </p:nvSpPr>
          <p:spPr bwMode="auto">
            <a:xfrm>
              <a:off x="6565" y="3377"/>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Line 515"/>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 name="Line 516"/>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 name="Rectangle 517"/>
            <p:cNvSpPr>
              <a:spLocks noChangeArrowheads="1"/>
            </p:cNvSpPr>
            <p:nvPr/>
          </p:nvSpPr>
          <p:spPr bwMode="auto">
            <a:xfrm rot="16200000">
              <a:off x="1194" y="347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67" name="Line 518"/>
            <p:cNvSpPr>
              <a:spLocks noChangeShapeType="1"/>
            </p:cNvSpPr>
            <p:nvPr/>
          </p:nvSpPr>
          <p:spPr bwMode="auto">
            <a:xfrm flipH="1">
              <a:off x="1378" y="289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 name="Rectangle 519"/>
            <p:cNvSpPr>
              <a:spLocks noChangeArrowheads="1"/>
            </p:cNvSpPr>
            <p:nvPr/>
          </p:nvSpPr>
          <p:spPr bwMode="auto">
            <a:xfrm rot="16200000">
              <a:off x="1090" y="2760"/>
              <a:ext cx="36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.005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69" name="Line 520"/>
            <p:cNvSpPr>
              <a:spLocks noChangeShapeType="1"/>
            </p:cNvSpPr>
            <p:nvPr/>
          </p:nvSpPr>
          <p:spPr bwMode="auto">
            <a:xfrm flipH="1">
              <a:off x="1378" y="218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 name="Rectangle 521"/>
            <p:cNvSpPr>
              <a:spLocks noChangeArrowheads="1"/>
            </p:cNvSpPr>
            <p:nvPr/>
          </p:nvSpPr>
          <p:spPr bwMode="auto">
            <a:xfrm rot="16200000">
              <a:off x="1131" y="2046"/>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71" name="Line 522"/>
            <p:cNvSpPr>
              <a:spLocks noChangeShapeType="1"/>
            </p:cNvSpPr>
            <p:nvPr/>
          </p:nvSpPr>
          <p:spPr bwMode="auto">
            <a:xfrm flipH="1">
              <a:off x="1378" y="146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2" name="Rectangle 523"/>
            <p:cNvSpPr>
              <a:spLocks noChangeArrowheads="1"/>
            </p:cNvSpPr>
            <p:nvPr/>
          </p:nvSpPr>
          <p:spPr bwMode="auto">
            <a:xfrm rot="16200000">
              <a:off x="1090" y="1327"/>
              <a:ext cx="36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73" name="Line 524"/>
            <p:cNvSpPr>
              <a:spLocks noChangeShapeType="1"/>
            </p:cNvSpPr>
            <p:nvPr/>
          </p:nvSpPr>
          <p:spPr bwMode="auto">
            <a:xfrm flipH="1">
              <a:off x="1378" y="74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 name="Rectangle 525"/>
            <p:cNvSpPr>
              <a:spLocks noChangeArrowheads="1"/>
            </p:cNvSpPr>
            <p:nvPr/>
          </p:nvSpPr>
          <p:spPr bwMode="auto">
            <a:xfrm rot="16200000">
              <a:off x="1131" y="612"/>
              <a:ext cx="27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75" name="Rectangle 526"/>
            <p:cNvSpPr>
              <a:spLocks noChangeArrowheads="1"/>
            </p:cNvSpPr>
            <p:nvPr/>
          </p:nvSpPr>
          <p:spPr bwMode="auto">
            <a:xfrm rot="16200000">
              <a:off x="-854" y="1981"/>
              <a:ext cx="382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Share of Parents at Given Household Income Percentile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76" name="Line 527"/>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 name="Line 528"/>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 name="Rectangle 529"/>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79" name="Line 530"/>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0" name="Rectangle 531"/>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81" name="Line 532"/>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 name="Rectangle 533"/>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83" name="Line 534"/>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 name="Rectangle 535"/>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85" name="Line 536"/>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 name="Rectangle 537"/>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87" name="Line 538"/>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 name="Rectangle 539"/>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89" name="Rectangle 540"/>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Parent Household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91" name="Oval 542"/>
            <p:cNvSpPr>
              <a:spLocks noChangeArrowheads="1"/>
            </p:cNvSpPr>
            <p:nvPr/>
          </p:nvSpPr>
          <p:spPr bwMode="auto">
            <a:xfrm>
              <a:off x="4513" y="6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 name="Oval 543"/>
            <p:cNvSpPr>
              <a:spLocks noChangeArrowheads="1"/>
            </p:cNvSpPr>
            <p:nvPr/>
          </p:nvSpPr>
          <p:spPr bwMode="auto">
            <a:xfrm>
              <a:off x="5899" y="6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Oval 544"/>
            <p:cNvSpPr>
              <a:spLocks noChangeArrowheads="1"/>
            </p:cNvSpPr>
            <p:nvPr/>
          </p:nvSpPr>
          <p:spPr bwMode="auto">
            <a:xfrm>
              <a:off x="4513" y="822"/>
              <a:ext cx="36" cy="36"/>
            </a:xfrm>
            <a:prstGeom prst="ellipse">
              <a:avLst/>
            </a:prstGeom>
            <a:solidFill>
              <a:srgbClr val="55752F"/>
            </a:solidFill>
            <a:ln w="22225">
              <a:solidFill>
                <a:srgbClr val="55752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Oval 545"/>
            <p:cNvSpPr>
              <a:spLocks noChangeArrowheads="1"/>
            </p:cNvSpPr>
            <p:nvPr/>
          </p:nvSpPr>
          <p:spPr bwMode="auto">
            <a:xfrm>
              <a:off x="5899" y="822"/>
              <a:ext cx="36" cy="36"/>
            </a:xfrm>
            <a:prstGeom prst="ellipse">
              <a:avLst/>
            </a:prstGeom>
            <a:solidFill>
              <a:srgbClr val="E37E00"/>
            </a:solidFill>
            <a:ln w="22225">
              <a:solidFill>
                <a:srgbClr val="E37E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 name="Oval 546"/>
            <p:cNvSpPr>
              <a:spLocks noChangeArrowheads="1"/>
            </p:cNvSpPr>
            <p:nvPr/>
          </p:nvSpPr>
          <p:spPr bwMode="auto">
            <a:xfrm>
              <a:off x="4513" y="1031"/>
              <a:ext cx="36" cy="36"/>
            </a:xfrm>
            <a:prstGeom prst="ellipse">
              <a:avLst/>
            </a:prstGeom>
            <a:solidFill>
              <a:srgbClr val="938DD2"/>
            </a:solidFill>
            <a:ln w="22225">
              <a:solidFill>
                <a:srgbClr val="938D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 name="Rectangle 547"/>
            <p:cNvSpPr>
              <a:spLocks noChangeArrowheads="1"/>
            </p:cNvSpPr>
            <p:nvPr/>
          </p:nvSpPr>
          <p:spPr bwMode="auto">
            <a:xfrm>
              <a:off x="4636" y="552"/>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dirty="0">
                  <a:ln>
                    <a:noFill/>
                  </a:ln>
                  <a:solidFill>
                    <a:srgbClr val="000000"/>
                  </a:solidFill>
                  <a:effectLst/>
                  <a:latin typeface="Arial" panose="020B0604020202020204" pitchFamily="34" charset="0"/>
                </a:rPr>
                <a:t>White</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397" name="Rectangle 548"/>
            <p:cNvSpPr>
              <a:spLocks noChangeArrowheads="1"/>
            </p:cNvSpPr>
            <p:nvPr/>
          </p:nvSpPr>
          <p:spPr bwMode="auto">
            <a:xfrm>
              <a:off x="6022" y="552"/>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dirty="0">
                  <a:ln>
                    <a:noFill/>
                  </a:ln>
                  <a:solidFill>
                    <a:srgbClr val="000000"/>
                  </a:solidFill>
                  <a:effectLst/>
                  <a:latin typeface="Arial" panose="020B0604020202020204" pitchFamily="34" charset="0"/>
                </a:rPr>
                <a:t>Black</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398" name="Rectangle 549"/>
            <p:cNvSpPr>
              <a:spLocks noChangeArrowheads="1"/>
            </p:cNvSpPr>
            <p:nvPr/>
          </p:nvSpPr>
          <p:spPr bwMode="auto">
            <a:xfrm>
              <a:off x="4636" y="765"/>
              <a:ext cx="443"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Asian</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99" name="Rectangle 550"/>
            <p:cNvSpPr>
              <a:spLocks noChangeArrowheads="1"/>
            </p:cNvSpPr>
            <p:nvPr/>
          </p:nvSpPr>
          <p:spPr bwMode="auto">
            <a:xfrm>
              <a:off x="6022" y="765"/>
              <a:ext cx="64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Hispanic</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00" name="Rectangle 551"/>
            <p:cNvSpPr>
              <a:spLocks noChangeArrowheads="1"/>
            </p:cNvSpPr>
            <p:nvPr/>
          </p:nvSpPr>
          <p:spPr bwMode="auto">
            <a:xfrm>
              <a:off x="4636" y="974"/>
              <a:ext cx="1113"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1900" dirty="0" smtClean="0">
                  <a:solidFill>
                    <a:srgbClr val="000000"/>
                  </a:solidFill>
                </a:rPr>
                <a:t>American Indian</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401" name="Rectangle 552"/>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3617390476"/>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92"/>
          <p:cNvSpPr txBox="1"/>
          <p:nvPr/>
        </p:nvSpPr>
        <p:spPr>
          <a:xfrm>
            <a:off x="1524134" y="87882"/>
            <a:ext cx="914386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1E2D53"/>
                </a:solidFill>
                <a:effectLst/>
                <a:uLnTx/>
                <a:uFillTx/>
                <a:latin typeface="Arial"/>
                <a:ea typeface="+mn-ea"/>
                <a:cs typeface="Arial"/>
              </a:rPr>
              <a:t>Hours</a:t>
            </a:r>
            <a:r>
              <a:rPr kumimoji="0" lang="en-US" sz="1800" b="1" i="0" u="none" strike="noStrike" kern="0" cap="none" spc="0" normalizeH="0" noProof="0" dirty="0">
                <a:ln>
                  <a:noFill/>
                </a:ln>
                <a:solidFill>
                  <a:srgbClr val="1E2D53"/>
                </a:solidFill>
                <a:effectLst/>
                <a:uLnTx/>
                <a:uFillTx/>
                <a:latin typeface="Arial"/>
                <a:ea typeface="+mn-ea"/>
                <a:cs typeface="Arial"/>
              </a:rPr>
              <a:t> Worked </a:t>
            </a:r>
            <a:r>
              <a:rPr kumimoji="0" lang="en-US" sz="1800" b="1" i="0" u="none" strike="noStrike" kern="0" cap="none" spc="0" normalizeH="0" baseline="0" noProof="0" dirty="0">
                <a:ln>
                  <a:noFill/>
                </a:ln>
                <a:solidFill>
                  <a:srgbClr val="1E2D53"/>
                </a:solidFill>
                <a:effectLst/>
                <a:uLnTx/>
                <a:uFillTx/>
                <a:latin typeface="Arial"/>
                <a:ea typeface="+mn-ea"/>
                <a:cs typeface="Arial"/>
              </a:rPr>
              <a:t>vs. Parent Income Rank</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kern="0" dirty="0">
                <a:solidFill>
                  <a:srgbClr val="1E2D53"/>
                </a:solidFill>
                <a:latin typeface="Arial"/>
                <a:cs typeface="Arial"/>
              </a:rPr>
              <a:t>M</a:t>
            </a:r>
            <a:r>
              <a:rPr kumimoji="0" lang="en-US" sz="1800" b="0" i="0" u="none" strike="noStrike" kern="0" cap="none" spc="0" normalizeH="0" baseline="0" noProof="0" dirty="0">
                <a:ln>
                  <a:noFill/>
                </a:ln>
                <a:solidFill>
                  <a:srgbClr val="1E2D53"/>
                </a:solidFill>
                <a:effectLst/>
                <a:uLnTx/>
                <a:uFillTx/>
                <a:latin typeface="Arial"/>
                <a:ea typeface="+mn-ea"/>
                <a:cs typeface="Arial"/>
              </a:rPr>
              <a:t>ale Children</a:t>
            </a:r>
          </a:p>
        </p:txBody>
      </p:sp>
      <p:grpSp>
        <p:nvGrpSpPr>
          <p:cNvPr id="1144" name="Group 4"/>
          <p:cNvGrpSpPr>
            <a:grpSpLocks noChangeAspect="1"/>
          </p:cNvGrpSpPr>
          <p:nvPr/>
        </p:nvGrpSpPr>
        <p:grpSpPr bwMode="auto">
          <a:xfrm>
            <a:off x="1522413" y="200025"/>
            <a:ext cx="9231313" cy="6453188"/>
            <a:chOff x="959" y="126"/>
            <a:chExt cx="5815" cy="4065"/>
          </a:xfrm>
        </p:grpSpPr>
        <p:grpSp>
          <p:nvGrpSpPr>
            <p:cNvPr id="1146" name="Group 205"/>
            <p:cNvGrpSpPr>
              <a:grpSpLocks/>
            </p:cNvGrpSpPr>
            <p:nvPr/>
          </p:nvGrpSpPr>
          <p:grpSpPr bwMode="auto">
            <a:xfrm>
              <a:off x="1435" y="515"/>
              <a:ext cx="5242" cy="3096"/>
              <a:chOff x="1435" y="515"/>
              <a:chExt cx="5242" cy="3096"/>
            </a:xfrm>
          </p:grpSpPr>
          <p:sp>
            <p:nvSpPr>
              <p:cNvPr id="1169"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Line 9"/>
              <p:cNvSpPr>
                <a:spLocks noChangeShapeType="1"/>
              </p:cNvSpPr>
              <p:nvPr/>
            </p:nvSpPr>
            <p:spPr bwMode="auto">
              <a:xfrm>
                <a:off x="1435" y="299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1" name="Line 10"/>
              <p:cNvSpPr>
                <a:spLocks noChangeShapeType="1"/>
              </p:cNvSpPr>
              <p:nvPr/>
            </p:nvSpPr>
            <p:spPr bwMode="auto">
              <a:xfrm>
                <a:off x="1435" y="237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Line 11"/>
              <p:cNvSpPr>
                <a:spLocks noChangeShapeType="1"/>
              </p:cNvSpPr>
              <p:nvPr/>
            </p:nvSpPr>
            <p:spPr bwMode="auto">
              <a:xfrm>
                <a:off x="1435" y="175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3" name="Line 12"/>
              <p:cNvSpPr>
                <a:spLocks noChangeShapeType="1"/>
              </p:cNvSpPr>
              <p:nvPr/>
            </p:nvSpPr>
            <p:spPr bwMode="auto">
              <a:xfrm>
                <a:off x="1435" y="113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Line 13"/>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5" name="Oval 14"/>
              <p:cNvSpPr>
                <a:spLocks noChangeArrowheads="1"/>
              </p:cNvSpPr>
              <p:nvPr/>
            </p:nvSpPr>
            <p:spPr bwMode="auto">
              <a:xfrm>
                <a:off x="1565" y="18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6" name="Oval 15"/>
              <p:cNvSpPr>
                <a:spLocks noChangeArrowheads="1"/>
              </p:cNvSpPr>
              <p:nvPr/>
            </p:nvSpPr>
            <p:spPr bwMode="auto">
              <a:xfrm>
                <a:off x="1615" y="17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7" name="Oval 16"/>
              <p:cNvSpPr>
                <a:spLocks noChangeArrowheads="1"/>
              </p:cNvSpPr>
              <p:nvPr/>
            </p:nvSpPr>
            <p:spPr bwMode="auto">
              <a:xfrm>
                <a:off x="1666" y="17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8" name="Oval 17"/>
              <p:cNvSpPr>
                <a:spLocks noChangeArrowheads="1"/>
              </p:cNvSpPr>
              <p:nvPr/>
            </p:nvSpPr>
            <p:spPr bwMode="auto">
              <a:xfrm>
                <a:off x="1716" y="17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9" name="Oval 18"/>
              <p:cNvSpPr>
                <a:spLocks noChangeArrowheads="1"/>
              </p:cNvSpPr>
              <p:nvPr/>
            </p:nvSpPr>
            <p:spPr bwMode="auto">
              <a:xfrm>
                <a:off x="1766" y="16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0" name="Oval 19"/>
              <p:cNvSpPr>
                <a:spLocks noChangeArrowheads="1"/>
              </p:cNvSpPr>
              <p:nvPr/>
            </p:nvSpPr>
            <p:spPr bwMode="auto">
              <a:xfrm>
                <a:off x="1817" y="16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1" name="Oval 20"/>
              <p:cNvSpPr>
                <a:spLocks noChangeArrowheads="1"/>
              </p:cNvSpPr>
              <p:nvPr/>
            </p:nvSpPr>
            <p:spPr bwMode="auto">
              <a:xfrm>
                <a:off x="1867" y="16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2" name="Oval 21"/>
              <p:cNvSpPr>
                <a:spLocks noChangeArrowheads="1"/>
              </p:cNvSpPr>
              <p:nvPr/>
            </p:nvSpPr>
            <p:spPr bwMode="auto">
              <a:xfrm>
                <a:off x="1918" y="1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3" name="Oval 22"/>
              <p:cNvSpPr>
                <a:spLocks noChangeArrowheads="1"/>
              </p:cNvSpPr>
              <p:nvPr/>
            </p:nvSpPr>
            <p:spPr bwMode="auto">
              <a:xfrm>
                <a:off x="1968" y="160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4" name="Oval 23"/>
              <p:cNvSpPr>
                <a:spLocks noChangeArrowheads="1"/>
              </p:cNvSpPr>
              <p:nvPr/>
            </p:nvSpPr>
            <p:spPr bwMode="auto">
              <a:xfrm>
                <a:off x="2018" y="165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5" name="Oval 24"/>
              <p:cNvSpPr>
                <a:spLocks noChangeArrowheads="1"/>
              </p:cNvSpPr>
              <p:nvPr/>
            </p:nvSpPr>
            <p:spPr bwMode="auto">
              <a:xfrm>
                <a:off x="2069" y="16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6" name="Oval 25"/>
              <p:cNvSpPr>
                <a:spLocks noChangeArrowheads="1"/>
              </p:cNvSpPr>
              <p:nvPr/>
            </p:nvSpPr>
            <p:spPr bwMode="auto">
              <a:xfrm>
                <a:off x="2119" y="160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7" name="Oval 26"/>
              <p:cNvSpPr>
                <a:spLocks noChangeArrowheads="1"/>
              </p:cNvSpPr>
              <p:nvPr/>
            </p:nvSpPr>
            <p:spPr bwMode="auto">
              <a:xfrm>
                <a:off x="2170" y="157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8" name="Oval 27"/>
              <p:cNvSpPr>
                <a:spLocks noChangeArrowheads="1"/>
              </p:cNvSpPr>
              <p:nvPr/>
            </p:nvSpPr>
            <p:spPr bwMode="auto">
              <a:xfrm>
                <a:off x="2220"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9" name="Oval 28"/>
              <p:cNvSpPr>
                <a:spLocks noChangeArrowheads="1"/>
              </p:cNvSpPr>
              <p:nvPr/>
            </p:nvSpPr>
            <p:spPr bwMode="auto">
              <a:xfrm>
                <a:off x="2270" y="151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0" name="Oval 29"/>
              <p:cNvSpPr>
                <a:spLocks noChangeArrowheads="1"/>
              </p:cNvSpPr>
              <p:nvPr/>
            </p:nvSpPr>
            <p:spPr bwMode="auto">
              <a:xfrm>
                <a:off x="2321"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1" name="Oval 30"/>
              <p:cNvSpPr>
                <a:spLocks noChangeArrowheads="1"/>
              </p:cNvSpPr>
              <p:nvPr/>
            </p:nvSpPr>
            <p:spPr bwMode="auto">
              <a:xfrm>
                <a:off x="2371" y="15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2" name="Oval 31"/>
              <p:cNvSpPr>
                <a:spLocks noChangeArrowheads="1"/>
              </p:cNvSpPr>
              <p:nvPr/>
            </p:nvSpPr>
            <p:spPr bwMode="auto">
              <a:xfrm>
                <a:off x="2422" y="154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3" name="Oval 32"/>
              <p:cNvSpPr>
                <a:spLocks noChangeArrowheads="1"/>
              </p:cNvSpPr>
              <p:nvPr/>
            </p:nvSpPr>
            <p:spPr bwMode="auto">
              <a:xfrm>
                <a:off x="2472"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4" name="Oval 33"/>
              <p:cNvSpPr>
                <a:spLocks noChangeArrowheads="1"/>
              </p:cNvSpPr>
              <p:nvPr/>
            </p:nvSpPr>
            <p:spPr bwMode="auto">
              <a:xfrm>
                <a:off x="2522" y="15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5" name="Oval 34"/>
              <p:cNvSpPr>
                <a:spLocks noChangeArrowheads="1"/>
              </p:cNvSpPr>
              <p:nvPr/>
            </p:nvSpPr>
            <p:spPr bwMode="auto">
              <a:xfrm>
                <a:off x="2573" y="15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6" name="Oval 35"/>
              <p:cNvSpPr>
                <a:spLocks noChangeArrowheads="1"/>
              </p:cNvSpPr>
              <p:nvPr/>
            </p:nvSpPr>
            <p:spPr bwMode="auto">
              <a:xfrm>
                <a:off x="2623" y="14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7" name="Oval 36"/>
              <p:cNvSpPr>
                <a:spLocks noChangeArrowheads="1"/>
              </p:cNvSpPr>
              <p:nvPr/>
            </p:nvSpPr>
            <p:spPr bwMode="auto">
              <a:xfrm>
                <a:off x="2674" y="14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8" name="Oval 37"/>
              <p:cNvSpPr>
                <a:spLocks noChangeArrowheads="1"/>
              </p:cNvSpPr>
              <p:nvPr/>
            </p:nvSpPr>
            <p:spPr bwMode="auto">
              <a:xfrm>
                <a:off x="2724" y="14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9" name="Oval 38"/>
              <p:cNvSpPr>
                <a:spLocks noChangeArrowheads="1"/>
              </p:cNvSpPr>
              <p:nvPr/>
            </p:nvSpPr>
            <p:spPr bwMode="auto">
              <a:xfrm>
                <a:off x="2774" y="1458"/>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0" name="Oval 39"/>
              <p:cNvSpPr>
                <a:spLocks noChangeArrowheads="1"/>
              </p:cNvSpPr>
              <p:nvPr/>
            </p:nvSpPr>
            <p:spPr bwMode="auto">
              <a:xfrm>
                <a:off x="2825" y="142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1" name="Oval 40"/>
              <p:cNvSpPr>
                <a:spLocks noChangeArrowheads="1"/>
              </p:cNvSpPr>
              <p:nvPr/>
            </p:nvSpPr>
            <p:spPr bwMode="auto">
              <a:xfrm>
                <a:off x="2875" y="13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2" name="Oval 41"/>
              <p:cNvSpPr>
                <a:spLocks noChangeArrowheads="1"/>
              </p:cNvSpPr>
              <p:nvPr/>
            </p:nvSpPr>
            <p:spPr bwMode="auto">
              <a:xfrm>
                <a:off x="2926" y="14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3" name="Oval 42"/>
              <p:cNvSpPr>
                <a:spLocks noChangeArrowheads="1"/>
              </p:cNvSpPr>
              <p:nvPr/>
            </p:nvSpPr>
            <p:spPr bwMode="auto">
              <a:xfrm>
                <a:off x="2976" y="141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4" name="Oval 43"/>
              <p:cNvSpPr>
                <a:spLocks noChangeArrowheads="1"/>
              </p:cNvSpPr>
              <p:nvPr/>
            </p:nvSpPr>
            <p:spPr bwMode="auto">
              <a:xfrm>
                <a:off x="3026" y="13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5" name="Oval 44"/>
              <p:cNvSpPr>
                <a:spLocks noChangeArrowheads="1"/>
              </p:cNvSpPr>
              <p:nvPr/>
            </p:nvSpPr>
            <p:spPr bwMode="auto">
              <a:xfrm>
                <a:off x="3080" y="13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6" name="Oval 45"/>
              <p:cNvSpPr>
                <a:spLocks noChangeArrowheads="1"/>
              </p:cNvSpPr>
              <p:nvPr/>
            </p:nvSpPr>
            <p:spPr bwMode="auto">
              <a:xfrm>
                <a:off x="3131" y="13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7" name="Oval 46"/>
              <p:cNvSpPr>
                <a:spLocks noChangeArrowheads="1"/>
              </p:cNvSpPr>
              <p:nvPr/>
            </p:nvSpPr>
            <p:spPr bwMode="auto">
              <a:xfrm>
                <a:off x="3181" y="13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8" name="Oval 47"/>
              <p:cNvSpPr>
                <a:spLocks noChangeArrowheads="1"/>
              </p:cNvSpPr>
              <p:nvPr/>
            </p:nvSpPr>
            <p:spPr bwMode="auto">
              <a:xfrm>
                <a:off x="3232" y="13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9" name="Oval 48"/>
              <p:cNvSpPr>
                <a:spLocks noChangeArrowheads="1"/>
              </p:cNvSpPr>
              <p:nvPr/>
            </p:nvSpPr>
            <p:spPr bwMode="auto">
              <a:xfrm>
                <a:off x="3282" y="13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0" name="Oval 49"/>
              <p:cNvSpPr>
                <a:spLocks noChangeArrowheads="1"/>
              </p:cNvSpPr>
              <p:nvPr/>
            </p:nvSpPr>
            <p:spPr bwMode="auto">
              <a:xfrm>
                <a:off x="3332" y="13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1" name="Oval 50"/>
              <p:cNvSpPr>
                <a:spLocks noChangeArrowheads="1"/>
              </p:cNvSpPr>
              <p:nvPr/>
            </p:nvSpPr>
            <p:spPr bwMode="auto">
              <a:xfrm>
                <a:off x="3383" y="13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2" name="Oval 51"/>
              <p:cNvSpPr>
                <a:spLocks noChangeArrowheads="1"/>
              </p:cNvSpPr>
              <p:nvPr/>
            </p:nvSpPr>
            <p:spPr bwMode="auto">
              <a:xfrm>
                <a:off x="3433" y="13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3" name="Oval 52"/>
              <p:cNvSpPr>
                <a:spLocks noChangeArrowheads="1"/>
              </p:cNvSpPr>
              <p:nvPr/>
            </p:nvSpPr>
            <p:spPr bwMode="auto">
              <a:xfrm>
                <a:off x="3484" y="13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4" name="Oval 53"/>
              <p:cNvSpPr>
                <a:spLocks noChangeArrowheads="1"/>
              </p:cNvSpPr>
              <p:nvPr/>
            </p:nvSpPr>
            <p:spPr bwMode="auto">
              <a:xfrm>
                <a:off x="3534" y="13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5" name="Oval 54"/>
              <p:cNvSpPr>
                <a:spLocks noChangeArrowheads="1"/>
              </p:cNvSpPr>
              <p:nvPr/>
            </p:nvSpPr>
            <p:spPr bwMode="auto">
              <a:xfrm>
                <a:off x="3584" y="13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6" name="Oval 55"/>
              <p:cNvSpPr>
                <a:spLocks noChangeArrowheads="1"/>
              </p:cNvSpPr>
              <p:nvPr/>
            </p:nvSpPr>
            <p:spPr bwMode="auto">
              <a:xfrm>
                <a:off x="3635" y="13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7" name="Oval 56"/>
              <p:cNvSpPr>
                <a:spLocks noChangeArrowheads="1"/>
              </p:cNvSpPr>
              <p:nvPr/>
            </p:nvSpPr>
            <p:spPr bwMode="auto">
              <a:xfrm>
                <a:off x="3685" y="13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8" name="Oval 57"/>
              <p:cNvSpPr>
                <a:spLocks noChangeArrowheads="1"/>
              </p:cNvSpPr>
              <p:nvPr/>
            </p:nvSpPr>
            <p:spPr bwMode="auto">
              <a:xfrm>
                <a:off x="3736" y="13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9" name="Oval 58"/>
              <p:cNvSpPr>
                <a:spLocks noChangeArrowheads="1"/>
              </p:cNvSpPr>
              <p:nvPr/>
            </p:nvSpPr>
            <p:spPr bwMode="auto">
              <a:xfrm>
                <a:off x="3786" y="13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0" name="Oval 59"/>
              <p:cNvSpPr>
                <a:spLocks noChangeArrowheads="1"/>
              </p:cNvSpPr>
              <p:nvPr/>
            </p:nvSpPr>
            <p:spPr bwMode="auto">
              <a:xfrm>
                <a:off x="3836" y="12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1" name="Oval 60"/>
              <p:cNvSpPr>
                <a:spLocks noChangeArrowheads="1"/>
              </p:cNvSpPr>
              <p:nvPr/>
            </p:nvSpPr>
            <p:spPr bwMode="auto">
              <a:xfrm>
                <a:off x="3887" y="1307"/>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2" name="Oval 61"/>
              <p:cNvSpPr>
                <a:spLocks noChangeArrowheads="1"/>
              </p:cNvSpPr>
              <p:nvPr/>
            </p:nvSpPr>
            <p:spPr bwMode="auto">
              <a:xfrm>
                <a:off x="3937" y="13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3" name="Oval 62"/>
              <p:cNvSpPr>
                <a:spLocks noChangeArrowheads="1"/>
              </p:cNvSpPr>
              <p:nvPr/>
            </p:nvSpPr>
            <p:spPr bwMode="auto">
              <a:xfrm>
                <a:off x="3988" y="12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4" name="Oval 63"/>
              <p:cNvSpPr>
                <a:spLocks noChangeArrowheads="1"/>
              </p:cNvSpPr>
              <p:nvPr/>
            </p:nvSpPr>
            <p:spPr bwMode="auto">
              <a:xfrm>
                <a:off x="4038" y="128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5" name="Oval 64"/>
              <p:cNvSpPr>
                <a:spLocks noChangeArrowheads="1"/>
              </p:cNvSpPr>
              <p:nvPr/>
            </p:nvSpPr>
            <p:spPr bwMode="auto">
              <a:xfrm>
                <a:off x="4088" y="12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6" name="Oval 65"/>
              <p:cNvSpPr>
                <a:spLocks noChangeArrowheads="1"/>
              </p:cNvSpPr>
              <p:nvPr/>
            </p:nvSpPr>
            <p:spPr bwMode="auto">
              <a:xfrm>
                <a:off x="4139" y="128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7" name="Oval 66"/>
              <p:cNvSpPr>
                <a:spLocks noChangeArrowheads="1"/>
              </p:cNvSpPr>
              <p:nvPr/>
            </p:nvSpPr>
            <p:spPr bwMode="auto">
              <a:xfrm>
                <a:off x="4189" y="12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8" name="Oval 67"/>
              <p:cNvSpPr>
                <a:spLocks noChangeArrowheads="1"/>
              </p:cNvSpPr>
              <p:nvPr/>
            </p:nvSpPr>
            <p:spPr bwMode="auto">
              <a:xfrm>
                <a:off x="4240" y="12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9" name="Oval 68"/>
              <p:cNvSpPr>
                <a:spLocks noChangeArrowheads="1"/>
              </p:cNvSpPr>
              <p:nvPr/>
            </p:nvSpPr>
            <p:spPr bwMode="auto">
              <a:xfrm>
                <a:off x="4290" y="128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0" name="Oval 69"/>
              <p:cNvSpPr>
                <a:spLocks noChangeArrowheads="1"/>
              </p:cNvSpPr>
              <p:nvPr/>
            </p:nvSpPr>
            <p:spPr bwMode="auto">
              <a:xfrm>
                <a:off x="4340" y="12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1" name="Oval 70"/>
              <p:cNvSpPr>
                <a:spLocks noChangeArrowheads="1"/>
              </p:cNvSpPr>
              <p:nvPr/>
            </p:nvSpPr>
            <p:spPr bwMode="auto">
              <a:xfrm>
                <a:off x="4391" y="12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2" name="Oval 71"/>
              <p:cNvSpPr>
                <a:spLocks noChangeArrowheads="1"/>
              </p:cNvSpPr>
              <p:nvPr/>
            </p:nvSpPr>
            <p:spPr bwMode="auto">
              <a:xfrm>
                <a:off x="4441" y="12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3" name="Oval 72"/>
              <p:cNvSpPr>
                <a:spLocks noChangeArrowheads="1"/>
              </p:cNvSpPr>
              <p:nvPr/>
            </p:nvSpPr>
            <p:spPr bwMode="auto">
              <a:xfrm>
                <a:off x="4492" y="12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4" name="Oval 73"/>
              <p:cNvSpPr>
                <a:spLocks noChangeArrowheads="1"/>
              </p:cNvSpPr>
              <p:nvPr/>
            </p:nvSpPr>
            <p:spPr bwMode="auto">
              <a:xfrm>
                <a:off x="4542" y="12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5" name="Oval 74"/>
              <p:cNvSpPr>
                <a:spLocks noChangeArrowheads="1"/>
              </p:cNvSpPr>
              <p:nvPr/>
            </p:nvSpPr>
            <p:spPr bwMode="auto">
              <a:xfrm>
                <a:off x="4592" y="123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6" name="Oval 75"/>
              <p:cNvSpPr>
                <a:spLocks noChangeArrowheads="1"/>
              </p:cNvSpPr>
              <p:nvPr/>
            </p:nvSpPr>
            <p:spPr bwMode="auto">
              <a:xfrm>
                <a:off x="4643" y="12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7" name="Oval 76"/>
              <p:cNvSpPr>
                <a:spLocks noChangeArrowheads="1"/>
              </p:cNvSpPr>
              <p:nvPr/>
            </p:nvSpPr>
            <p:spPr bwMode="auto">
              <a:xfrm>
                <a:off x="4693" y="12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8" name="Oval 77"/>
              <p:cNvSpPr>
                <a:spLocks noChangeArrowheads="1"/>
              </p:cNvSpPr>
              <p:nvPr/>
            </p:nvSpPr>
            <p:spPr bwMode="auto">
              <a:xfrm>
                <a:off x="4747" y="1217"/>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9" name="Oval 78"/>
              <p:cNvSpPr>
                <a:spLocks noChangeArrowheads="1"/>
              </p:cNvSpPr>
              <p:nvPr/>
            </p:nvSpPr>
            <p:spPr bwMode="auto">
              <a:xfrm>
                <a:off x="4798" y="1220"/>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0" name="Oval 79"/>
              <p:cNvSpPr>
                <a:spLocks noChangeArrowheads="1"/>
              </p:cNvSpPr>
              <p:nvPr/>
            </p:nvSpPr>
            <p:spPr bwMode="auto">
              <a:xfrm>
                <a:off x="4848" y="121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1" name="Oval 80"/>
              <p:cNvSpPr>
                <a:spLocks noChangeArrowheads="1"/>
              </p:cNvSpPr>
              <p:nvPr/>
            </p:nvSpPr>
            <p:spPr bwMode="auto">
              <a:xfrm>
                <a:off x="4898" y="11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2" name="Oval 81"/>
              <p:cNvSpPr>
                <a:spLocks noChangeArrowheads="1"/>
              </p:cNvSpPr>
              <p:nvPr/>
            </p:nvSpPr>
            <p:spPr bwMode="auto">
              <a:xfrm>
                <a:off x="4949" y="11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3" name="Oval 82"/>
              <p:cNvSpPr>
                <a:spLocks noChangeArrowheads="1"/>
              </p:cNvSpPr>
              <p:nvPr/>
            </p:nvSpPr>
            <p:spPr bwMode="auto">
              <a:xfrm>
                <a:off x="4999" y="12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4" name="Oval 83"/>
              <p:cNvSpPr>
                <a:spLocks noChangeArrowheads="1"/>
              </p:cNvSpPr>
              <p:nvPr/>
            </p:nvSpPr>
            <p:spPr bwMode="auto">
              <a:xfrm>
                <a:off x="5050" y="11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5" name="Oval 84"/>
              <p:cNvSpPr>
                <a:spLocks noChangeArrowheads="1"/>
              </p:cNvSpPr>
              <p:nvPr/>
            </p:nvSpPr>
            <p:spPr bwMode="auto">
              <a:xfrm>
                <a:off x="5100" y="118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6" name="Oval 85"/>
              <p:cNvSpPr>
                <a:spLocks noChangeArrowheads="1"/>
              </p:cNvSpPr>
              <p:nvPr/>
            </p:nvSpPr>
            <p:spPr bwMode="auto">
              <a:xfrm>
                <a:off x="5150" y="11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7" name="Oval 86"/>
              <p:cNvSpPr>
                <a:spLocks noChangeArrowheads="1"/>
              </p:cNvSpPr>
              <p:nvPr/>
            </p:nvSpPr>
            <p:spPr bwMode="auto">
              <a:xfrm>
                <a:off x="5201" y="11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8" name="Oval 87"/>
              <p:cNvSpPr>
                <a:spLocks noChangeArrowheads="1"/>
              </p:cNvSpPr>
              <p:nvPr/>
            </p:nvSpPr>
            <p:spPr bwMode="auto">
              <a:xfrm>
                <a:off x="5251" y="11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9" name="Oval 88"/>
              <p:cNvSpPr>
                <a:spLocks noChangeArrowheads="1"/>
              </p:cNvSpPr>
              <p:nvPr/>
            </p:nvSpPr>
            <p:spPr bwMode="auto">
              <a:xfrm>
                <a:off x="5302" y="11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0" name="Oval 89"/>
              <p:cNvSpPr>
                <a:spLocks noChangeArrowheads="1"/>
              </p:cNvSpPr>
              <p:nvPr/>
            </p:nvSpPr>
            <p:spPr bwMode="auto">
              <a:xfrm>
                <a:off x="5352" y="11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1" name="Oval 90"/>
              <p:cNvSpPr>
                <a:spLocks noChangeArrowheads="1"/>
              </p:cNvSpPr>
              <p:nvPr/>
            </p:nvSpPr>
            <p:spPr bwMode="auto">
              <a:xfrm>
                <a:off x="5402" y="11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2" name="Oval 91"/>
              <p:cNvSpPr>
                <a:spLocks noChangeArrowheads="1"/>
              </p:cNvSpPr>
              <p:nvPr/>
            </p:nvSpPr>
            <p:spPr bwMode="auto">
              <a:xfrm>
                <a:off x="5453" y="117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3" name="Oval 92"/>
              <p:cNvSpPr>
                <a:spLocks noChangeArrowheads="1"/>
              </p:cNvSpPr>
              <p:nvPr/>
            </p:nvSpPr>
            <p:spPr bwMode="auto">
              <a:xfrm>
                <a:off x="5503" y="115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4" name="Oval 93"/>
              <p:cNvSpPr>
                <a:spLocks noChangeArrowheads="1"/>
              </p:cNvSpPr>
              <p:nvPr/>
            </p:nvSpPr>
            <p:spPr bwMode="auto">
              <a:xfrm>
                <a:off x="5554" y="11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5" name="Oval 94"/>
              <p:cNvSpPr>
                <a:spLocks noChangeArrowheads="1"/>
              </p:cNvSpPr>
              <p:nvPr/>
            </p:nvSpPr>
            <p:spPr bwMode="auto">
              <a:xfrm>
                <a:off x="5604" y="11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6" name="Oval 95"/>
              <p:cNvSpPr>
                <a:spLocks noChangeArrowheads="1"/>
              </p:cNvSpPr>
              <p:nvPr/>
            </p:nvSpPr>
            <p:spPr bwMode="auto">
              <a:xfrm>
                <a:off x="5654" y="11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7" name="Oval 96"/>
              <p:cNvSpPr>
                <a:spLocks noChangeArrowheads="1"/>
              </p:cNvSpPr>
              <p:nvPr/>
            </p:nvSpPr>
            <p:spPr bwMode="auto">
              <a:xfrm>
                <a:off x="5705" y="11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8" name="Oval 97"/>
              <p:cNvSpPr>
                <a:spLocks noChangeArrowheads="1"/>
              </p:cNvSpPr>
              <p:nvPr/>
            </p:nvSpPr>
            <p:spPr bwMode="auto">
              <a:xfrm>
                <a:off x="5755" y="11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9" name="Oval 98"/>
              <p:cNvSpPr>
                <a:spLocks noChangeArrowheads="1"/>
              </p:cNvSpPr>
              <p:nvPr/>
            </p:nvSpPr>
            <p:spPr bwMode="auto">
              <a:xfrm>
                <a:off x="5806" y="11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0" name="Oval 99"/>
              <p:cNvSpPr>
                <a:spLocks noChangeArrowheads="1"/>
              </p:cNvSpPr>
              <p:nvPr/>
            </p:nvSpPr>
            <p:spPr bwMode="auto">
              <a:xfrm>
                <a:off x="5856" y="11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1" name="Oval 100"/>
              <p:cNvSpPr>
                <a:spLocks noChangeArrowheads="1"/>
              </p:cNvSpPr>
              <p:nvPr/>
            </p:nvSpPr>
            <p:spPr bwMode="auto">
              <a:xfrm>
                <a:off x="5906" y="1112"/>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2" name="Oval 101"/>
              <p:cNvSpPr>
                <a:spLocks noChangeArrowheads="1"/>
              </p:cNvSpPr>
              <p:nvPr/>
            </p:nvSpPr>
            <p:spPr bwMode="auto">
              <a:xfrm>
                <a:off x="5957" y="110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3" name="Oval 102"/>
              <p:cNvSpPr>
                <a:spLocks noChangeArrowheads="1"/>
              </p:cNvSpPr>
              <p:nvPr/>
            </p:nvSpPr>
            <p:spPr bwMode="auto">
              <a:xfrm>
                <a:off x="6007" y="1112"/>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4" name="Oval 103"/>
              <p:cNvSpPr>
                <a:spLocks noChangeArrowheads="1"/>
              </p:cNvSpPr>
              <p:nvPr/>
            </p:nvSpPr>
            <p:spPr bwMode="auto">
              <a:xfrm>
                <a:off x="6058" y="11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5" name="Oval 104"/>
              <p:cNvSpPr>
                <a:spLocks noChangeArrowheads="1"/>
              </p:cNvSpPr>
              <p:nvPr/>
            </p:nvSpPr>
            <p:spPr bwMode="auto">
              <a:xfrm>
                <a:off x="6108" y="10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6" name="Oval 105"/>
              <p:cNvSpPr>
                <a:spLocks noChangeArrowheads="1"/>
              </p:cNvSpPr>
              <p:nvPr/>
            </p:nvSpPr>
            <p:spPr bwMode="auto">
              <a:xfrm>
                <a:off x="6158" y="10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7" name="Oval 106"/>
              <p:cNvSpPr>
                <a:spLocks noChangeArrowheads="1"/>
              </p:cNvSpPr>
              <p:nvPr/>
            </p:nvSpPr>
            <p:spPr bwMode="auto">
              <a:xfrm>
                <a:off x="6209" y="10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8" name="Oval 107"/>
              <p:cNvSpPr>
                <a:spLocks noChangeArrowheads="1"/>
              </p:cNvSpPr>
              <p:nvPr/>
            </p:nvSpPr>
            <p:spPr bwMode="auto">
              <a:xfrm>
                <a:off x="6259" y="10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9" name="Oval 108"/>
              <p:cNvSpPr>
                <a:spLocks noChangeArrowheads="1"/>
              </p:cNvSpPr>
              <p:nvPr/>
            </p:nvSpPr>
            <p:spPr bwMode="auto">
              <a:xfrm>
                <a:off x="6310" y="10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0" name="Oval 109"/>
              <p:cNvSpPr>
                <a:spLocks noChangeArrowheads="1"/>
              </p:cNvSpPr>
              <p:nvPr/>
            </p:nvSpPr>
            <p:spPr bwMode="auto">
              <a:xfrm>
                <a:off x="6360" y="10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1" name="Oval 110"/>
              <p:cNvSpPr>
                <a:spLocks noChangeArrowheads="1"/>
              </p:cNvSpPr>
              <p:nvPr/>
            </p:nvSpPr>
            <p:spPr bwMode="auto">
              <a:xfrm>
                <a:off x="6414" y="1026"/>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2" name="Oval 111"/>
              <p:cNvSpPr>
                <a:spLocks noChangeArrowheads="1"/>
              </p:cNvSpPr>
              <p:nvPr/>
            </p:nvSpPr>
            <p:spPr bwMode="auto">
              <a:xfrm>
                <a:off x="6464" y="1001"/>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3" name="Oval 112"/>
              <p:cNvSpPr>
                <a:spLocks noChangeArrowheads="1"/>
              </p:cNvSpPr>
              <p:nvPr/>
            </p:nvSpPr>
            <p:spPr bwMode="auto">
              <a:xfrm>
                <a:off x="6515" y="979"/>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4" name="Oval 113"/>
              <p:cNvSpPr>
                <a:spLocks noChangeArrowheads="1"/>
              </p:cNvSpPr>
              <p:nvPr/>
            </p:nvSpPr>
            <p:spPr bwMode="auto">
              <a:xfrm>
                <a:off x="6565" y="9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5" name="Oval 114"/>
              <p:cNvSpPr>
                <a:spLocks noChangeArrowheads="1"/>
              </p:cNvSpPr>
              <p:nvPr/>
            </p:nvSpPr>
            <p:spPr bwMode="auto">
              <a:xfrm>
                <a:off x="1565" y="25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6" name="Oval 115"/>
              <p:cNvSpPr>
                <a:spLocks noChangeArrowheads="1"/>
              </p:cNvSpPr>
              <p:nvPr/>
            </p:nvSpPr>
            <p:spPr bwMode="auto">
              <a:xfrm>
                <a:off x="1615" y="245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7" name="Oval 116"/>
              <p:cNvSpPr>
                <a:spLocks noChangeArrowheads="1"/>
              </p:cNvSpPr>
              <p:nvPr/>
            </p:nvSpPr>
            <p:spPr bwMode="auto">
              <a:xfrm>
                <a:off x="1666" y="247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8" name="Oval 117"/>
              <p:cNvSpPr>
                <a:spLocks noChangeArrowheads="1"/>
              </p:cNvSpPr>
              <p:nvPr/>
            </p:nvSpPr>
            <p:spPr bwMode="auto">
              <a:xfrm>
                <a:off x="1716" y="240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9" name="Oval 118"/>
              <p:cNvSpPr>
                <a:spLocks noChangeArrowheads="1"/>
              </p:cNvSpPr>
              <p:nvPr/>
            </p:nvSpPr>
            <p:spPr bwMode="auto">
              <a:xfrm>
                <a:off x="1766" y="243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0" name="Oval 119"/>
              <p:cNvSpPr>
                <a:spLocks noChangeArrowheads="1"/>
              </p:cNvSpPr>
              <p:nvPr/>
            </p:nvSpPr>
            <p:spPr bwMode="auto">
              <a:xfrm>
                <a:off x="1817" y="238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1" name="Oval 120"/>
              <p:cNvSpPr>
                <a:spLocks noChangeArrowheads="1"/>
              </p:cNvSpPr>
              <p:nvPr/>
            </p:nvSpPr>
            <p:spPr bwMode="auto">
              <a:xfrm>
                <a:off x="1867" y="23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2" name="Oval 121"/>
              <p:cNvSpPr>
                <a:spLocks noChangeArrowheads="1"/>
              </p:cNvSpPr>
              <p:nvPr/>
            </p:nvSpPr>
            <p:spPr bwMode="auto">
              <a:xfrm>
                <a:off x="1918" y="231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3" name="Oval 122"/>
              <p:cNvSpPr>
                <a:spLocks noChangeArrowheads="1"/>
              </p:cNvSpPr>
              <p:nvPr/>
            </p:nvSpPr>
            <p:spPr bwMode="auto">
              <a:xfrm>
                <a:off x="1968" y="227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4" name="Oval 123"/>
              <p:cNvSpPr>
                <a:spLocks noChangeArrowheads="1"/>
              </p:cNvSpPr>
              <p:nvPr/>
            </p:nvSpPr>
            <p:spPr bwMode="auto">
              <a:xfrm>
                <a:off x="2018" y="2250"/>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5" name="Oval 124"/>
              <p:cNvSpPr>
                <a:spLocks noChangeArrowheads="1"/>
              </p:cNvSpPr>
              <p:nvPr/>
            </p:nvSpPr>
            <p:spPr bwMode="auto">
              <a:xfrm>
                <a:off x="2069" y="223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6" name="Oval 125"/>
              <p:cNvSpPr>
                <a:spLocks noChangeArrowheads="1"/>
              </p:cNvSpPr>
              <p:nvPr/>
            </p:nvSpPr>
            <p:spPr bwMode="auto">
              <a:xfrm>
                <a:off x="2119" y="231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7" name="Oval 126"/>
              <p:cNvSpPr>
                <a:spLocks noChangeArrowheads="1"/>
              </p:cNvSpPr>
              <p:nvPr/>
            </p:nvSpPr>
            <p:spPr bwMode="auto">
              <a:xfrm>
                <a:off x="2170" y="226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Oval 127"/>
              <p:cNvSpPr>
                <a:spLocks noChangeArrowheads="1"/>
              </p:cNvSpPr>
              <p:nvPr/>
            </p:nvSpPr>
            <p:spPr bwMode="auto">
              <a:xfrm>
                <a:off x="2220" y="227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9" name="Oval 128"/>
              <p:cNvSpPr>
                <a:spLocks noChangeArrowheads="1"/>
              </p:cNvSpPr>
              <p:nvPr/>
            </p:nvSpPr>
            <p:spPr bwMode="auto">
              <a:xfrm>
                <a:off x="2270" y="223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0" name="Oval 129"/>
              <p:cNvSpPr>
                <a:spLocks noChangeArrowheads="1"/>
              </p:cNvSpPr>
              <p:nvPr/>
            </p:nvSpPr>
            <p:spPr bwMode="auto">
              <a:xfrm>
                <a:off x="2321" y="2174"/>
                <a:ext cx="36" cy="33"/>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1" name="Oval 130"/>
              <p:cNvSpPr>
                <a:spLocks noChangeArrowheads="1"/>
              </p:cNvSpPr>
              <p:nvPr/>
            </p:nvSpPr>
            <p:spPr bwMode="auto">
              <a:xfrm>
                <a:off x="2371" y="220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2" name="Oval 131"/>
              <p:cNvSpPr>
                <a:spLocks noChangeArrowheads="1"/>
              </p:cNvSpPr>
              <p:nvPr/>
            </p:nvSpPr>
            <p:spPr bwMode="auto">
              <a:xfrm>
                <a:off x="2422" y="213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3" name="Oval 132"/>
              <p:cNvSpPr>
                <a:spLocks noChangeArrowheads="1"/>
              </p:cNvSpPr>
              <p:nvPr/>
            </p:nvSpPr>
            <p:spPr bwMode="auto">
              <a:xfrm>
                <a:off x="2472" y="216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4" name="Oval 133"/>
              <p:cNvSpPr>
                <a:spLocks noChangeArrowheads="1"/>
              </p:cNvSpPr>
              <p:nvPr/>
            </p:nvSpPr>
            <p:spPr bwMode="auto">
              <a:xfrm>
                <a:off x="2522" y="21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5" name="Oval 134"/>
              <p:cNvSpPr>
                <a:spLocks noChangeArrowheads="1"/>
              </p:cNvSpPr>
              <p:nvPr/>
            </p:nvSpPr>
            <p:spPr bwMode="auto">
              <a:xfrm>
                <a:off x="2573" y="208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6" name="Oval 135"/>
              <p:cNvSpPr>
                <a:spLocks noChangeArrowheads="1"/>
              </p:cNvSpPr>
              <p:nvPr/>
            </p:nvSpPr>
            <p:spPr bwMode="auto">
              <a:xfrm>
                <a:off x="2623" y="213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7" name="Oval 136"/>
              <p:cNvSpPr>
                <a:spLocks noChangeArrowheads="1"/>
              </p:cNvSpPr>
              <p:nvPr/>
            </p:nvSpPr>
            <p:spPr bwMode="auto">
              <a:xfrm>
                <a:off x="2674" y="21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8" name="Oval 137"/>
              <p:cNvSpPr>
                <a:spLocks noChangeArrowheads="1"/>
              </p:cNvSpPr>
              <p:nvPr/>
            </p:nvSpPr>
            <p:spPr bwMode="auto">
              <a:xfrm>
                <a:off x="2724" y="220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9" name="Oval 138"/>
              <p:cNvSpPr>
                <a:spLocks noChangeArrowheads="1"/>
              </p:cNvSpPr>
              <p:nvPr/>
            </p:nvSpPr>
            <p:spPr bwMode="auto">
              <a:xfrm>
                <a:off x="2774" y="21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0" name="Oval 139"/>
              <p:cNvSpPr>
                <a:spLocks noChangeArrowheads="1"/>
              </p:cNvSpPr>
              <p:nvPr/>
            </p:nvSpPr>
            <p:spPr bwMode="auto">
              <a:xfrm>
                <a:off x="2825" y="20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1" name="Oval 140"/>
              <p:cNvSpPr>
                <a:spLocks noChangeArrowheads="1"/>
              </p:cNvSpPr>
              <p:nvPr/>
            </p:nvSpPr>
            <p:spPr bwMode="auto">
              <a:xfrm>
                <a:off x="2875" y="214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2" name="Oval 141"/>
              <p:cNvSpPr>
                <a:spLocks noChangeArrowheads="1"/>
              </p:cNvSpPr>
              <p:nvPr/>
            </p:nvSpPr>
            <p:spPr bwMode="auto">
              <a:xfrm>
                <a:off x="2926" y="21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3" name="Oval 142"/>
              <p:cNvSpPr>
                <a:spLocks noChangeArrowheads="1"/>
              </p:cNvSpPr>
              <p:nvPr/>
            </p:nvSpPr>
            <p:spPr bwMode="auto">
              <a:xfrm>
                <a:off x="2976" y="21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4" name="Oval 143"/>
              <p:cNvSpPr>
                <a:spLocks noChangeArrowheads="1"/>
              </p:cNvSpPr>
              <p:nvPr/>
            </p:nvSpPr>
            <p:spPr bwMode="auto">
              <a:xfrm>
                <a:off x="3026" y="204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5" name="Oval 144"/>
              <p:cNvSpPr>
                <a:spLocks noChangeArrowheads="1"/>
              </p:cNvSpPr>
              <p:nvPr/>
            </p:nvSpPr>
            <p:spPr bwMode="auto">
              <a:xfrm>
                <a:off x="3080" y="205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6" name="Oval 145"/>
              <p:cNvSpPr>
                <a:spLocks noChangeArrowheads="1"/>
              </p:cNvSpPr>
              <p:nvPr/>
            </p:nvSpPr>
            <p:spPr bwMode="auto">
              <a:xfrm>
                <a:off x="3131" y="20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7" name="Oval 146"/>
              <p:cNvSpPr>
                <a:spLocks noChangeArrowheads="1"/>
              </p:cNvSpPr>
              <p:nvPr/>
            </p:nvSpPr>
            <p:spPr bwMode="auto">
              <a:xfrm>
                <a:off x="3181" y="1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8" name="Oval 147"/>
              <p:cNvSpPr>
                <a:spLocks noChangeArrowheads="1"/>
              </p:cNvSpPr>
              <p:nvPr/>
            </p:nvSpPr>
            <p:spPr bwMode="auto">
              <a:xfrm>
                <a:off x="3232" y="201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9" name="Oval 148"/>
              <p:cNvSpPr>
                <a:spLocks noChangeArrowheads="1"/>
              </p:cNvSpPr>
              <p:nvPr/>
            </p:nvSpPr>
            <p:spPr bwMode="auto">
              <a:xfrm>
                <a:off x="3282" y="206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0" name="Oval 149"/>
              <p:cNvSpPr>
                <a:spLocks noChangeArrowheads="1"/>
              </p:cNvSpPr>
              <p:nvPr/>
            </p:nvSpPr>
            <p:spPr bwMode="auto">
              <a:xfrm>
                <a:off x="3332" y="202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1" name="Oval 150"/>
              <p:cNvSpPr>
                <a:spLocks noChangeArrowheads="1"/>
              </p:cNvSpPr>
              <p:nvPr/>
            </p:nvSpPr>
            <p:spPr bwMode="auto">
              <a:xfrm>
                <a:off x="3383" y="20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2" name="Oval 151"/>
              <p:cNvSpPr>
                <a:spLocks noChangeArrowheads="1"/>
              </p:cNvSpPr>
              <p:nvPr/>
            </p:nvSpPr>
            <p:spPr bwMode="auto">
              <a:xfrm>
                <a:off x="3433" y="20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3" name="Oval 152"/>
              <p:cNvSpPr>
                <a:spLocks noChangeArrowheads="1"/>
              </p:cNvSpPr>
              <p:nvPr/>
            </p:nvSpPr>
            <p:spPr bwMode="auto">
              <a:xfrm>
                <a:off x="3484" y="192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4" name="Oval 153"/>
              <p:cNvSpPr>
                <a:spLocks noChangeArrowheads="1"/>
              </p:cNvSpPr>
              <p:nvPr/>
            </p:nvSpPr>
            <p:spPr bwMode="auto">
              <a:xfrm>
                <a:off x="3534" y="190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5" name="Oval 154"/>
              <p:cNvSpPr>
                <a:spLocks noChangeArrowheads="1"/>
              </p:cNvSpPr>
              <p:nvPr/>
            </p:nvSpPr>
            <p:spPr bwMode="auto">
              <a:xfrm>
                <a:off x="3584" y="196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6" name="Oval 155"/>
              <p:cNvSpPr>
                <a:spLocks noChangeArrowheads="1"/>
              </p:cNvSpPr>
              <p:nvPr/>
            </p:nvSpPr>
            <p:spPr bwMode="auto">
              <a:xfrm>
                <a:off x="3635" y="19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7" name="Oval 156"/>
              <p:cNvSpPr>
                <a:spLocks noChangeArrowheads="1"/>
              </p:cNvSpPr>
              <p:nvPr/>
            </p:nvSpPr>
            <p:spPr bwMode="auto">
              <a:xfrm>
                <a:off x="3685" y="188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8" name="Oval 157"/>
              <p:cNvSpPr>
                <a:spLocks noChangeArrowheads="1"/>
              </p:cNvSpPr>
              <p:nvPr/>
            </p:nvSpPr>
            <p:spPr bwMode="auto">
              <a:xfrm>
                <a:off x="3736" y="187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9" name="Oval 158"/>
              <p:cNvSpPr>
                <a:spLocks noChangeArrowheads="1"/>
              </p:cNvSpPr>
              <p:nvPr/>
            </p:nvSpPr>
            <p:spPr bwMode="auto">
              <a:xfrm>
                <a:off x="3786" y="18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0" name="Oval 159"/>
              <p:cNvSpPr>
                <a:spLocks noChangeArrowheads="1"/>
              </p:cNvSpPr>
              <p:nvPr/>
            </p:nvSpPr>
            <p:spPr bwMode="auto">
              <a:xfrm>
                <a:off x="3836" y="196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1" name="Oval 160"/>
              <p:cNvSpPr>
                <a:spLocks noChangeArrowheads="1"/>
              </p:cNvSpPr>
              <p:nvPr/>
            </p:nvSpPr>
            <p:spPr bwMode="auto">
              <a:xfrm>
                <a:off x="3887" y="184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2" name="Oval 161"/>
              <p:cNvSpPr>
                <a:spLocks noChangeArrowheads="1"/>
              </p:cNvSpPr>
              <p:nvPr/>
            </p:nvSpPr>
            <p:spPr bwMode="auto">
              <a:xfrm>
                <a:off x="3937" y="19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3" name="Oval 162"/>
              <p:cNvSpPr>
                <a:spLocks noChangeArrowheads="1"/>
              </p:cNvSpPr>
              <p:nvPr/>
            </p:nvSpPr>
            <p:spPr bwMode="auto">
              <a:xfrm>
                <a:off x="3988" y="198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4" name="Oval 163"/>
              <p:cNvSpPr>
                <a:spLocks noChangeArrowheads="1"/>
              </p:cNvSpPr>
              <p:nvPr/>
            </p:nvSpPr>
            <p:spPr bwMode="auto">
              <a:xfrm>
                <a:off x="4038" y="19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5" name="Oval 164"/>
              <p:cNvSpPr>
                <a:spLocks noChangeArrowheads="1"/>
              </p:cNvSpPr>
              <p:nvPr/>
            </p:nvSpPr>
            <p:spPr bwMode="auto">
              <a:xfrm>
                <a:off x="4088" y="187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6" name="Oval 165"/>
              <p:cNvSpPr>
                <a:spLocks noChangeArrowheads="1"/>
              </p:cNvSpPr>
              <p:nvPr/>
            </p:nvSpPr>
            <p:spPr bwMode="auto">
              <a:xfrm>
                <a:off x="4139" y="18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7" name="Oval 166"/>
              <p:cNvSpPr>
                <a:spLocks noChangeArrowheads="1"/>
              </p:cNvSpPr>
              <p:nvPr/>
            </p:nvSpPr>
            <p:spPr bwMode="auto">
              <a:xfrm>
                <a:off x="4189" y="189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8" name="Oval 167"/>
              <p:cNvSpPr>
                <a:spLocks noChangeArrowheads="1"/>
              </p:cNvSpPr>
              <p:nvPr/>
            </p:nvSpPr>
            <p:spPr bwMode="auto">
              <a:xfrm>
                <a:off x="4240" y="172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9" name="Oval 168"/>
              <p:cNvSpPr>
                <a:spLocks noChangeArrowheads="1"/>
              </p:cNvSpPr>
              <p:nvPr/>
            </p:nvSpPr>
            <p:spPr bwMode="auto">
              <a:xfrm>
                <a:off x="4290" y="187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0" name="Oval 169"/>
              <p:cNvSpPr>
                <a:spLocks noChangeArrowheads="1"/>
              </p:cNvSpPr>
              <p:nvPr/>
            </p:nvSpPr>
            <p:spPr bwMode="auto">
              <a:xfrm>
                <a:off x="4340" y="18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1" name="Oval 170"/>
              <p:cNvSpPr>
                <a:spLocks noChangeArrowheads="1"/>
              </p:cNvSpPr>
              <p:nvPr/>
            </p:nvSpPr>
            <p:spPr bwMode="auto">
              <a:xfrm>
                <a:off x="4391" y="17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2" name="Oval 171"/>
              <p:cNvSpPr>
                <a:spLocks noChangeArrowheads="1"/>
              </p:cNvSpPr>
              <p:nvPr/>
            </p:nvSpPr>
            <p:spPr bwMode="auto">
              <a:xfrm>
                <a:off x="4441" y="19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3" name="Oval 172"/>
              <p:cNvSpPr>
                <a:spLocks noChangeArrowheads="1"/>
              </p:cNvSpPr>
              <p:nvPr/>
            </p:nvSpPr>
            <p:spPr bwMode="auto">
              <a:xfrm>
                <a:off x="4492" y="196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4" name="Oval 173"/>
              <p:cNvSpPr>
                <a:spLocks noChangeArrowheads="1"/>
              </p:cNvSpPr>
              <p:nvPr/>
            </p:nvSpPr>
            <p:spPr bwMode="auto">
              <a:xfrm>
                <a:off x="4542" y="185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5" name="Oval 174"/>
              <p:cNvSpPr>
                <a:spLocks noChangeArrowheads="1"/>
              </p:cNvSpPr>
              <p:nvPr/>
            </p:nvSpPr>
            <p:spPr bwMode="auto">
              <a:xfrm>
                <a:off x="4592" y="186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6" name="Oval 175"/>
              <p:cNvSpPr>
                <a:spLocks noChangeArrowheads="1"/>
              </p:cNvSpPr>
              <p:nvPr/>
            </p:nvSpPr>
            <p:spPr bwMode="auto">
              <a:xfrm>
                <a:off x="4643" y="173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7" name="Oval 176"/>
              <p:cNvSpPr>
                <a:spLocks noChangeArrowheads="1"/>
              </p:cNvSpPr>
              <p:nvPr/>
            </p:nvSpPr>
            <p:spPr bwMode="auto">
              <a:xfrm>
                <a:off x="4693" y="177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8" name="Oval 177"/>
              <p:cNvSpPr>
                <a:spLocks noChangeArrowheads="1"/>
              </p:cNvSpPr>
              <p:nvPr/>
            </p:nvSpPr>
            <p:spPr bwMode="auto">
              <a:xfrm>
                <a:off x="4747" y="1847"/>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9" name="Oval 178"/>
              <p:cNvSpPr>
                <a:spLocks noChangeArrowheads="1"/>
              </p:cNvSpPr>
              <p:nvPr/>
            </p:nvSpPr>
            <p:spPr bwMode="auto">
              <a:xfrm>
                <a:off x="4798" y="1663"/>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0" name="Oval 179"/>
              <p:cNvSpPr>
                <a:spLocks noChangeArrowheads="1"/>
              </p:cNvSpPr>
              <p:nvPr/>
            </p:nvSpPr>
            <p:spPr bwMode="auto">
              <a:xfrm>
                <a:off x="4848" y="18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1" name="Oval 180"/>
              <p:cNvSpPr>
                <a:spLocks noChangeArrowheads="1"/>
              </p:cNvSpPr>
              <p:nvPr/>
            </p:nvSpPr>
            <p:spPr bwMode="auto">
              <a:xfrm>
                <a:off x="4898" y="183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2" name="Oval 181"/>
              <p:cNvSpPr>
                <a:spLocks noChangeArrowheads="1"/>
              </p:cNvSpPr>
              <p:nvPr/>
            </p:nvSpPr>
            <p:spPr bwMode="auto">
              <a:xfrm>
                <a:off x="4949" y="17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3" name="Oval 182"/>
              <p:cNvSpPr>
                <a:spLocks noChangeArrowheads="1"/>
              </p:cNvSpPr>
              <p:nvPr/>
            </p:nvSpPr>
            <p:spPr bwMode="auto">
              <a:xfrm>
                <a:off x="4999" y="16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4" name="Oval 183"/>
              <p:cNvSpPr>
                <a:spLocks noChangeArrowheads="1"/>
              </p:cNvSpPr>
              <p:nvPr/>
            </p:nvSpPr>
            <p:spPr bwMode="auto">
              <a:xfrm>
                <a:off x="5050" y="16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5" name="Oval 184"/>
              <p:cNvSpPr>
                <a:spLocks noChangeArrowheads="1"/>
              </p:cNvSpPr>
              <p:nvPr/>
            </p:nvSpPr>
            <p:spPr bwMode="auto">
              <a:xfrm>
                <a:off x="5100" y="178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6" name="Oval 185"/>
              <p:cNvSpPr>
                <a:spLocks noChangeArrowheads="1"/>
              </p:cNvSpPr>
              <p:nvPr/>
            </p:nvSpPr>
            <p:spPr bwMode="auto">
              <a:xfrm>
                <a:off x="5150" y="16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7" name="Oval 186"/>
              <p:cNvSpPr>
                <a:spLocks noChangeArrowheads="1"/>
              </p:cNvSpPr>
              <p:nvPr/>
            </p:nvSpPr>
            <p:spPr bwMode="auto">
              <a:xfrm>
                <a:off x="5201" y="16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8" name="Oval 187"/>
              <p:cNvSpPr>
                <a:spLocks noChangeArrowheads="1"/>
              </p:cNvSpPr>
              <p:nvPr/>
            </p:nvSpPr>
            <p:spPr bwMode="auto">
              <a:xfrm>
                <a:off x="5251" y="16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9" name="Oval 188"/>
              <p:cNvSpPr>
                <a:spLocks noChangeArrowheads="1"/>
              </p:cNvSpPr>
              <p:nvPr/>
            </p:nvSpPr>
            <p:spPr bwMode="auto">
              <a:xfrm>
                <a:off x="5302" y="177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0" name="Oval 189"/>
              <p:cNvSpPr>
                <a:spLocks noChangeArrowheads="1"/>
              </p:cNvSpPr>
              <p:nvPr/>
            </p:nvSpPr>
            <p:spPr bwMode="auto">
              <a:xfrm>
                <a:off x="5352" y="16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1" name="Oval 190"/>
              <p:cNvSpPr>
                <a:spLocks noChangeArrowheads="1"/>
              </p:cNvSpPr>
              <p:nvPr/>
            </p:nvSpPr>
            <p:spPr bwMode="auto">
              <a:xfrm>
                <a:off x="5402" y="18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2" name="Oval 191"/>
              <p:cNvSpPr>
                <a:spLocks noChangeArrowheads="1"/>
              </p:cNvSpPr>
              <p:nvPr/>
            </p:nvSpPr>
            <p:spPr bwMode="auto">
              <a:xfrm>
                <a:off x="5453" y="17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3" name="Oval 192"/>
              <p:cNvSpPr>
                <a:spLocks noChangeArrowheads="1"/>
              </p:cNvSpPr>
              <p:nvPr/>
            </p:nvSpPr>
            <p:spPr bwMode="auto">
              <a:xfrm>
                <a:off x="5503" y="16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4" name="Oval 193"/>
              <p:cNvSpPr>
                <a:spLocks noChangeArrowheads="1"/>
              </p:cNvSpPr>
              <p:nvPr/>
            </p:nvSpPr>
            <p:spPr bwMode="auto">
              <a:xfrm>
                <a:off x="5554" y="16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5" name="Oval 194"/>
              <p:cNvSpPr>
                <a:spLocks noChangeArrowheads="1"/>
              </p:cNvSpPr>
              <p:nvPr/>
            </p:nvSpPr>
            <p:spPr bwMode="auto">
              <a:xfrm>
                <a:off x="5604" y="157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6" name="Oval 195"/>
              <p:cNvSpPr>
                <a:spLocks noChangeArrowheads="1"/>
              </p:cNvSpPr>
              <p:nvPr/>
            </p:nvSpPr>
            <p:spPr bwMode="auto">
              <a:xfrm>
                <a:off x="5654" y="160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7" name="Oval 196"/>
              <p:cNvSpPr>
                <a:spLocks noChangeArrowheads="1"/>
              </p:cNvSpPr>
              <p:nvPr/>
            </p:nvSpPr>
            <p:spPr bwMode="auto">
              <a:xfrm>
                <a:off x="5705" y="17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8" name="Oval 197"/>
              <p:cNvSpPr>
                <a:spLocks noChangeArrowheads="1"/>
              </p:cNvSpPr>
              <p:nvPr/>
            </p:nvSpPr>
            <p:spPr bwMode="auto">
              <a:xfrm>
                <a:off x="5755" y="159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9" name="Oval 198"/>
              <p:cNvSpPr>
                <a:spLocks noChangeArrowheads="1"/>
              </p:cNvSpPr>
              <p:nvPr/>
            </p:nvSpPr>
            <p:spPr bwMode="auto">
              <a:xfrm>
                <a:off x="5806" y="14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0" name="Oval 199"/>
              <p:cNvSpPr>
                <a:spLocks noChangeArrowheads="1"/>
              </p:cNvSpPr>
              <p:nvPr/>
            </p:nvSpPr>
            <p:spPr bwMode="auto">
              <a:xfrm>
                <a:off x="5856" y="160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1" name="Oval 200"/>
              <p:cNvSpPr>
                <a:spLocks noChangeArrowheads="1"/>
              </p:cNvSpPr>
              <p:nvPr/>
            </p:nvSpPr>
            <p:spPr bwMode="auto">
              <a:xfrm>
                <a:off x="5906" y="164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2" name="Oval 201"/>
              <p:cNvSpPr>
                <a:spLocks noChangeArrowheads="1"/>
              </p:cNvSpPr>
              <p:nvPr/>
            </p:nvSpPr>
            <p:spPr bwMode="auto">
              <a:xfrm>
                <a:off x="5957" y="155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3" name="Oval 202"/>
              <p:cNvSpPr>
                <a:spLocks noChangeArrowheads="1"/>
              </p:cNvSpPr>
              <p:nvPr/>
            </p:nvSpPr>
            <p:spPr bwMode="auto">
              <a:xfrm>
                <a:off x="6007" y="15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4" name="Oval 203"/>
              <p:cNvSpPr>
                <a:spLocks noChangeArrowheads="1"/>
              </p:cNvSpPr>
              <p:nvPr/>
            </p:nvSpPr>
            <p:spPr bwMode="auto">
              <a:xfrm>
                <a:off x="6058" y="15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5" name="Oval 204"/>
              <p:cNvSpPr>
                <a:spLocks noChangeArrowheads="1"/>
              </p:cNvSpPr>
              <p:nvPr/>
            </p:nvSpPr>
            <p:spPr bwMode="auto">
              <a:xfrm>
                <a:off x="6108" y="147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47" name="Oval 206"/>
            <p:cNvSpPr>
              <a:spLocks noChangeArrowheads="1"/>
            </p:cNvSpPr>
            <p:nvPr/>
          </p:nvSpPr>
          <p:spPr bwMode="auto">
            <a:xfrm>
              <a:off x="6158" y="146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8" name="Oval 207"/>
            <p:cNvSpPr>
              <a:spLocks noChangeArrowheads="1"/>
            </p:cNvSpPr>
            <p:nvPr/>
          </p:nvSpPr>
          <p:spPr bwMode="auto">
            <a:xfrm>
              <a:off x="6209" y="155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9" name="Oval 208"/>
            <p:cNvSpPr>
              <a:spLocks noChangeArrowheads="1"/>
            </p:cNvSpPr>
            <p:nvPr/>
          </p:nvSpPr>
          <p:spPr bwMode="auto">
            <a:xfrm>
              <a:off x="6259" y="143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0" name="Oval 209"/>
            <p:cNvSpPr>
              <a:spLocks noChangeArrowheads="1"/>
            </p:cNvSpPr>
            <p:nvPr/>
          </p:nvSpPr>
          <p:spPr bwMode="auto">
            <a:xfrm>
              <a:off x="6310" y="127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1" name="Oval 210"/>
            <p:cNvSpPr>
              <a:spLocks noChangeArrowheads="1"/>
            </p:cNvSpPr>
            <p:nvPr/>
          </p:nvSpPr>
          <p:spPr bwMode="auto">
            <a:xfrm>
              <a:off x="6360" y="14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 name="Oval 211"/>
            <p:cNvSpPr>
              <a:spLocks noChangeArrowheads="1"/>
            </p:cNvSpPr>
            <p:nvPr/>
          </p:nvSpPr>
          <p:spPr bwMode="auto">
            <a:xfrm>
              <a:off x="6414" y="1346"/>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 name="Oval 212"/>
            <p:cNvSpPr>
              <a:spLocks noChangeArrowheads="1"/>
            </p:cNvSpPr>
            <p:nvPr/>
          </p:nvSpPr>
          <p:spPr bwMode="auto">
            <a:xfrm>
              <a:off x="6464" y="1163"/>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 name="Oval 213"/>
            <p:cNvSpPr>
              <a:spLocks noChangeArrowheads="1"/>
            </p:cNvSpPr>
            <p:nvPr/>
          </p:nvSpPr>
          <p:spPr bwMode="auto">
            <a:xfrm>
              <a:off x="6515" y="14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2" name="Oval 214"/>
            <p:cNvSpPr>
              <a:spLocks noChangeArrowheads="1"/>
            </p:cNvSpPr>
            <p:nvPr/>
          </p:nvSpPr>
          <p:spPr bwMode="auto">
            <a:xfrm>
              <a:off x="6565" y="137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3" name="Freeform 215"/>
            <p:cNvSpPr>
              <a:spLocks/>
            </p:cNvSpPr>
            <p:nvPr/>
          </p:nvSpPr>
          <p:spPr bwMode="auto">
            <a:xfrm>
              <a:off x="1583" y="1429"/>
              <a:ext cx="5000" cy="972"/>
            </a:xfrm>
            <a:custGeom>
              <a:avLst/>
              <a:gdLst>
                <a:gd name="T0" fmla="*/ 0 w 1389"/>
                <a:gd name="T1" fmla="*/ 270 h 270"/>
                <a:gd name="T2" fmla="*/ 694 w 1389"/>
                <a:gd name="T3" fmla="*/ 135 h 270"/>
                <a:gd name="T4" fmla="*/ 1389 w 1389"/>
                <a:gd name="T5" fmla="*/ 0 h 270"/>
              </a:gdLst>
              <a:ahLst/>
              <a:cxnLst>
                <a:cxn ang="0">
                  <a:pos x="T0" y="T1"/>
                </a:cxn>
                <a:cxn ang="0">
                  <a:pos x="T2" y="T3"/>
                </a:cxn>
                <a:cxn ang="0">
                  <a:pos x="T4" y="T5"/>
                </a:cxn>
              </a:cxnLst>
              <a:rect l="0" t="0" r="r" b="b"/>
              <a:pathLst>
                <a:path w="1389" h="270">
                  <a:moveTo>
                    <a:pt x="0" y="270"/>
                  </a:moveTo>
                  <a:lnTo>
                    <a:pt x="694" y="135"/>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8" name="Freeform 216"/>
            <p:cNvSpPr>
              <a:spLocks/>
            </p:cNvSpPr>
            <p:nvPr/>
          </p:nvSpPr>
          <p:spPr bwMode="auto">
            <a:xfrm>
              <a:off x="1583" y="1008"/>
              <a:ext cx="5000" cy="655"/>
            </a:xfrm>
            <a:custGeom>
              <a:avLst/>
              <a:gdLst>
                <a:gd name="T0" fmla="*/ 0 w 1389"/>
                <a:gd name="T1" fmla="*/ 182 h 182"/>
                <a:gd name="T2" fmla="*/ 694 w 1389"/>
                <a:gd name="T3" fmla="*/ 91 h 182"/>
                <a:gd name="T4" fmla="*/ 1389 w 1389"/>
                <a:gd name="T5" fmla="*/ 0 h 182"/>
              </a:gdLst>
              <a:ahLst/>
              <a:cxnLst>
                <a:cxn ang="0">
                  <a:pos x="T0" y="T1"/>
                </a:cxn>
                <a:cxn ang="0">
                  <a:pos x="T2" y="T3"/>
                </a:cxn>
                <a:cxn ang="0">
                  <a:pos x="T4" y="T5"/>
                </a:cxn>
              </a:cxnLst>
              <a:rect l="0" t="0" r="r" b="b"/>
              <a:pathLst>
                <a:path w="1389" h="182">
                  <a:moveTo>
                    <a:pt x="0" y="182"/>
                  </a:moveTo>
                  <a:lnTo>
                    <a:pt x="694" y="91"/>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9" name="Line 217"/>
            <p:cNvSpPr>
              <a:spLocks noChangeShapeType="1"/>
            </p:cNvSpPr>
            <p:nvPr/>
          </p:nvSpPr>
          <p:spPr bwMode="auto">
            <a:xfrm>
              <a:off x="2792" y="1505"/>
              <a:ext cx="0" cy="659"/>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0" name="Line 218"/>
            <p:cNvSpPr>
              <a:spLocks noChangeShapeType="1"/>
            </p:cNvSpPr>
            <p:nvPr/>
          </p:nvSpPr>
          <p:spPr bwMode="auto">
            <a:xfrm>
              <a:off x="5320" y="1174"/>
              <a:ext cx="0" cy="50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1" name="Rectangle 219"/>
            <p:cNvSpPr>
              <a:spLocks noChangeArrowheads="1"/>
            </p:cNvSpPr>
            <p:nvPr/>
          </p:nvSpPr>
          <p:spPr bwMode="auto">
            <a:xfrm>
              <a:off x="2584" y="2401"/>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p=25: 10.6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32" name="Rectangle 220"/>
            <p:cNvSpPr>
              <a:spLocks noChangeArrowheads="1"/>
            </p:cNvSpPr>
            <p:nvPr/>
          </p:nvSpPr>
          <p:spPr bwMode="auto">
            <a:xfrm>
              <a:off x="5140" y="886"/>
              <a:ext cx="91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p=75: 8.1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33" name="Line 221"/>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4" name="Line 222"/>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5" name="Rectangle 223"/>
            <p:cNvSpPr>
              <a:spLocks noChangeArrowheads="1"/>
            </p:cNvSpPr>
            <p:nvPr/>
          </p:nvSpPr>
          <p:spPr bwMode="auto">
            <a:xfrm rot="16200000">
              <a:off x="1194" y="347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36" name="Line 224"/>
            <p:cNvSpPr>
              <a:spLocks noChangeShapeType="1"/>
            </p:cNvSpPr>
            <p:nvPr/>
          </p:nvSpPr>
          <p:spPr bwMode="auto">
            <a:xfrm flipH="1">
              <a:off x="1378" y="299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7" name="Rectangle 225"/>
            <p:cNvSpPr>
              <a:spLocks noChangeArrowheads="1"/>
            </p:cNvSpPr>
            <p:nvPr/>
          </p:nvSpPr>
          <p:spPr bwMode="auto">
            <a:xfrm rot="16200000">
              <a:off x="1153" y="2855"/>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38" name="Line 226"/>
            <p:cNvSpPr>
              <a:spLocks noChangeShapeType="1"/>
            </p:cNvSpPr>
            <p:nvPr/>
          </p:nvSpPr>
          <p:spPr bwMode="auto">
            <a:xfrm flipH="1">
              <a:off x="1378" y="237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9" name="Rectangle 227"/>
            <p:cNvSpPr>
              <a:spLocks noChangeArrowheads="1"/>
            </p:cNvSpPr>
            <p:nvPr/>
          </p:nvSpPr>
          <p:spPr bwMode="auto">
            <a:xfrm rot="16200000">
              <a:off x="1153" y="223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40" name="Line 228"/>
            <p:cNvSpPr>
              <a:spLocks noChangeShapeType="1"/>
            </p:cNvSpPr>
            <p:nvPr/>
          </p:nvSpPr>
          <p:spPr bwMode="auto">
            <a:xfrm flipH="1">
              <a:off x="1378" y="175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1" name="Rectangle 229"/>
            <p:cNvSpPr>
              <a:spLocks noChangeArrowheads="1"/>
            </p:cNvSpPr>
            <p:nvPr/>
          </p:nvSpPr>
          <p:spPr bwMode="auto">
            <a:xfrm rot="16200000">
              <a:off x="1153" y="161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42" name="Line 230"/>
            <p:cNvSpPr>
              <a:spLocks noChangeShapeType="1"/>
            </p:cNvSpPr>
            <p:nvPr/>
          </p:nvSpPr>
          <p:spPr bwMode="auto">
            <a:xfrm flipH="1">
              <a:off x="1378" y="113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3" name="Rectangle 231"/>
            <p:cNvSpPr>
              <a:spLocks noChangeArrowheads="1"/>
            </p:cNvSpPr>
            <p:nvPr/>
          </p:nvSpPr>
          <p:spPr bwMode="auto">
            <a:xfrm rot="16200000">
              <a:off x="1153" y="9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44" name="Line 232"/>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5" name="Rectangle 233"/>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46" name="Rectangle 234"/>
            <p:cNvSpPr>
              <a:spLocks noChangeArrowheads="1"/>
            </p:cNvSpPr>
            <p:nvPr/>
          </p:nvSpPr>
          <p:spPr bwMode="auto">
            <a:xfrm rot="16200000">
              <a:off x="-409" y="1918"/>
              <a:ext cx="293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Weekly Hours Worked in ACS (Age &gt;= 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47" name="Line 235"/>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8" name="Line 236"/>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9" name="Rectangle 237"/>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50" name="Line 238"/>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1" name="Rectangle 239"/>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52" name="Line 240"/>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Rectangle 241"/>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53" name="Line 242"/>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Rectangle 243"/>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55" name="Line 244"/>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Rectangle 245"/>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57" name="Line 246"/>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Rectangle 247"/>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59" name="Rectangle 248"/>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Parent Household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60" name="Rectangle 249"/>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61" name="Oval 250"/>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2" name="Oval 251"/>
            <p:cNvSpPr>
              <a:spLocks noChangeArrowheads="1"/>
            </p:cNvSpPr>
            <p:nvPr/>
          </p:nvSpPr>
          <p:spPr bwMode="auto">
            <a:xfrm>
              <a:off x="6086" y="34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3" name="Rectangle 252"/>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64" name="Rectangle 253"/>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65" name="Rectangle 254"/>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438076556"/>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92"/>
          <p:cNvSpPr txBox="1"/>
          <p:nvPr/>
        </p:nvSpPr>
        <p:spPr>
          <a:xfrm>
            <a:off x="1524134" y="87882"/>
            <a:ext cx="914386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1E2D53"/>
                </a:solidFill>
                <a:effectLst/>
                <a:uLnTx/>
                <a:uFillTx/>
                <a:latin typeface="Arial"/>
                <a:ea typeface="+mn-ea"/>
                <a:cs typeface="Arial"/>
              </a:rPr>
              <a:t>Hours</a:t>
            </a:r>
            <a:r>
              <a:rPr kumimoji="0" lang="en-US" sz="1800" b="1" i="0" u="none" strike="noStrike" kern="0" cap="none" spc="0" normalizeH="0" noProof="0" dirty="0">
                <a:ln>
                  <a:noFill/>
                </a:ln>
                <a:solidFill>
                  <a:srgbClr val="1E2D53"/>
                </a:solidFill>
                <a:effectLst/>
                <a:uLnTx/>
                <a:uFillTx/>
                <a:latin typeface="Arial"/>
                <a:ea typeface="+mn-ea"/>
                <a:cs typeface="Arial"/>
              </a:rPr>
              <a:t> Worked </a:t>
            </a:r>
            <a:r>
              <a:rPr kumimoji="0" lang="en-US" sz="1800" b="1" i="0" u="none" strike="noStrike" kern="0" cap="none" spc="0" normalizeH="0" baseline="0" noProof="0" dirty="0">
                <a:ln>
                  <a:noFill/>
                </a:ln>
                <a:solidFill>
                  <a:srgbClr val="1E2D53"/>
                </a:solidFill>
                <a:effectLst/>
                <a:uLnTx/>
                <a:uFillTx/>
                <a:latin typeface="Arial"/>
                <a:ea typeface="+mn-ea"/>
                <a:cs typeface="Arial"/>
              </a:rPr>
              <a:t>vs. Parent Income Rank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1E2D53"/>
                </a:solidFill>
                <a:effectLst/>
                <a:uLnTx/>
                <a:uFillTx/>
                <a:latin typeface="Arial"/>
                <a:ea typeface="+mn-ea"/>
                <a:cs typeface="Arial"/>
              </a:rPr>
              <a:t>Female Children</a:t>
            </a:r>
          </a:p>
        </p:txBody>
      </p:sp>
      <p:grpSp>
        <p:nvGrpSpPr>
          <p:cNvPr id="3" name="Group 4"/>
          <p:cNvGrpSpPr>
            <a:grpSpLocks noChangeAspect="1"/>
          </p:cNvGrpSpPr>
          <p:nvPr/>
        </p:nvGrpSpPr>
        <p:grpSpPr bwMode="auto">
          <a:xfrm>
            <a:off x="1522413" y="200025"/>
            <a:ext cx="9231313" cy="6453188"/>
            <a:chOff x="959" y="126"/>
            <a:chExt cx="5815" cy="4065"/>
          </a:xfrm>
        </p:grpSpPr>
        <p:grpSp>
          <p:nvGrpSpPr>
            <p:cNvPr id="5" name="Group 205"/>
            <p:cNvGrpSpPr>
              <a:grpSpLocks/>
            </p:cNvGrpSpPr>
            <p:nvPr/>
          </p:nvGrpSpPr>
          <p:grpSpPr bwMode="auto">
            <a:xfrm>
              <a:off x="1435" y="515"/>
              <a:ext cx="5242" cy="3096"/>
              <a:chOff x="1435" y="515"/>
              <a:chExt cx="5242" cy="3096"/>
            </a:xfrm>
          </p:grpSpPr>
          <p:sp>
            <p:nvSpPr>
              <p:cNvPr id="1366"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Line 9"/>
              <p:cNvSpPr>
                <a:spLocks noChangeShapeType="1"/>
              </p:cNvSpPr>
              <p:nvPr/>
            </p:nvSpPr>
            <p:spPr bwMode="auto">
              <a:xfrm>
                <a:off x="1435" y="299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Line 10"/>
              <p:cNvSpPr>
                <a:spLocks noChangeShapeType="1"/>
              </p:cNvSpPr>
              <p:nvPr/>
            </p:nvSpPr>
            <p:spPr bwMode="auto">
              <a:xfrm>
                <a:off x="1435" y="237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9" name="Line 11"/>
              <p:cNvSpPr>
                <a:spLocks noChangeShapeType="1"/>
              </p:cNvSpPr>
              <p:nvPr/>
            </p:nvSpPr>
            <p:spPr bwMode="auto">
              <a:xfrm>
                <a:off x="1435" y="175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0" name="Line 12"/>
              <p:cNvSpPr>
                <a:spLocks noChangeShapeType="1"/>
              </p:cNvSpPr>
              <p:nvPr/>
            </p:nvSpPr>
            <p:spPr bwMode="auto">
              <a:xfrm>
                <a:off x="1435" y="113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1" name="Line 13"/>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2" name="Oval 14"/>
              <p:cNvSpPr>
                <a:spLocks noChangeArrowheads="1"/>
              </p:cNvSpPr>
              <p:nvPr/>
            </p:nvSpPr>
            <p:spPr bwMode="auto">
              <a:xfrm>
                <a:off x="1565" y="22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3" name="Oval 15"/>
              <p:cNvSpPr>
                <a:spLocks noChangeArrowheads="1"/>
              </p:cNvSpPr>
              <p:nvPr/>
            </p:nvSpPr>
            <p:spPr bwMode="auto">
              <a:xfrm>
                <a:off x="1615" y="22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4" name="Oval 16"/>
              <p:cNvSpPr>
                <a:spLocks noChangeArrowheads="1"/>
              </p:cNvSpPr>
              <p:nvPr/>
            </p:nvSpPr>
            <p:spPr bwMode="auto">
              <a:xfrm>
                <a:off x="1666"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5" name="Oval 17"/>
              <p:cNvSpPr>
                <a:spLocks noChangeArrowheads="1"/>
              </p:cNvSpPr>
              <p:nvPr/>
            </p:nvSpPr>
            <p:spPr bwMode="auto">
              <a:xfrm>
                <a:off x="1716" y="22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0" name="Oval 18"/>
              <p:cNvSpPr>
                <a:spLocks noChangeArrowheads="1"/>
              </p:cNvSpPr>
              <p:nvPr/>
            </p:nvSpPr>
            <p:spPr bwMode="auto">
              <a:xfrm>
                <a:off x="1766"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1" name="Oval 19"/>
              <p:cNvSpPr>
                <a:spLocks noChangeArrowheads="1"/>
              </p:cNvSpPr>
              <p:nvPr/>
            </p:nvSpPr>
            <p:spPr bwMode="auto">
              <a:xfrm>
                <a:off x="1817" y="21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2" name="Oval 20"/>
              <p:cNvSpPr>
                <a:spLocks noChangeArrowheads="1"/>
              </p:cNvSpPr>
              <p:nvPr/>
            </p:nvSpPr>
            <p:spPr bwMode="auto">
              <a:xfrm>
                <a:off x="1867"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3" name="Oval 21"/>
              <p:cNvSpPr>
                <a:spLocks noChangeArrowheads="1"/>
              </p:cNvSpPr>
              <p:nvPr/>
            </p:nvSpPr>
            <p:spPr bwMode="auto">
              <a:xfrm>
                <a:off x="1918" y="21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4" name="Oval 22"/>
              <p:cNvSpPr>
                <a:spLocks noChangeArrowheads="1"/>
              </p:cNvSpPr>
              <p:nvPr/>
            </p:nvSpPr>
            <p:spPr bwMode="auto">
              <a:xfrm>
                <a:off x="1968" y="21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5" name="Oval 23"/>
              <p:cNvSpPr>
                <a:spLocks noChangeArrowheads="1"/>
              </p:cNvSpPr>
              <p:nvPr/>
            </p:nvSpPr>
            <p:spPr bwMode="auto">
              <a:xfrm>
                <a:off x="2018" y="21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6" name="Oval 24"/>
              <p:cNvSpPr>
                <a:spLocks noChangeArrowheads="1"/>
              </p:cNvSpPr>
              <p:nvPr/>
            </p:nvSpPr>
            <p:spPr bwMode="auto">
              <a:xfrm>
                <a:off x="2069" y="21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 name="Oval 25"/>
              <p:cNvSpPr>
                <a:spLocks noChangeArrowheads="1"/>
              </p:cNvSpPr>
              <p:nvPr/>
            </p:nvSpPr>
            <p:spPr bwMode="auto">
              <a:xfrm>
                <a:off x="2119" y="21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 name="Oval 26"/>
              <p:cNvSpPr>
                <a:spLocks noChangeArrowheads="1"/>
              </p:cNvSpPr>
              <p:nvPr/>
            </p:nvSpPr>
            <p:spPr bwMode="auto">
              <a:xfrm>
                <a:off x="2170" y="20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9" name="Oval 27"/>
              <p:cNvSpPr>
                <a:spLocks noChangeArrowheads="1"/>
              </p:cNvSpPr>
              <p:nvPr/>
            </p:nvSpPr>
            <p:spPr bwMode="auto">
              <a:xfrm>
                <a:off x="2220" y="20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0" name="Oval 28"/>
              <p:cNvSpPr>
                <a:spLocks noChangeArrowheads="1"/>
              </p:cNvSpPr>
              <p:nvPr/>
            </p:nvSpPr>
            <p:spPr bwMode="auto">
              <a:xfrm>
                <a:off x="2270" y="20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1" name="Oval 29"/>
              <p:cNvSpPr>
                <a:spLocks noChangeArrowheads="1"/>
              </p:cNvSpPr>
              <p:nvPr/>
            </p:nvSpPr>
            <p:spPr bwMode="auto">
              <a:xfrm>
                <a:off x="2321" y="21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2" name="Oval 30"/>
              <p:cNvSpPr>
                <a:spLocks noChangeArrowheads="1"/>
              </p:cNvSpPr>
              <p:nvPr/>
            </p:nvSpPr>
            <p:spPr bwMode="auto">
              <a:xfrm>
                <a:off x="2371" y="20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3" name="Oval 31"/>
              <p:cNvSpPr>
                <a:spLocks noChangeArrowheads="1"/>
              </p:cNvSpPr>
              <p:nvPr/>
            </p:nvSpPr>
            <p:spPr bwMode="auto">
              <a:xfrm>
                <a:off x="2422" y="20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4" name="Oval 32"/>
              <p:cNvSpPr>
                <a:spLocks noChangeArrowheads="1"/>
              </p:cNvSpPr>
              <p:nvPr/>
            </p:nvSpPr>
            <p:spPr bwMode="auto">
              <a:xfrm>
                <a:off x="2472" y="20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5" name="Oval 33"/>
              <p:cNvSpPr>
                <a:spLocks noChangeArrowheads="1"/>
              </p:cNvSpPr>
              <p:nvPr/>
            </p:nvSpPr>
            <p:spPr bwMode="auto">
              <a:xfrm>
                <a:off x="2522" y="20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6" name="Oval 34"/>
              <p:cNvSpPr>
                <a:spLocks noChangeArrowheads="1"/>
              </p:cNvSpPr>
              <p:nvPr/>
            </p:nvSpPr>
            <p:spPr bwMode="auto">
              <a:xfrm>
                <a:off x="2573" y="20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7" name="Oval 35"/>
              <p:cNvSpPr>
                <a:spLocks noChangeArrowheads="1"/>
              </p:cNvSpPr>
              <p:nvPr/>
            </p:nvSpPr>
            <p:spPr bwMode="auto">
              <a:xfrm>
                <a:off x="2623" y="20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8" name="Oval 36"/>
              <p:cNvSpPr>
                <a:spLocks noChangeArrowheads="1"/>
              </p:cNvSpPr>
              <p:nvPr/>
            </p:nvSpPr>
            <p:spPr bwMode="auto">
              <a:xfrm>
                <a:off x="2674" y="200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9" name="Oval 37"/>
              <p:cNvSpPr>
                <a:spLocks noChangeArrowheads="1"/>
              </p:cNvSpPr>
              <p:nvPr/>
            </p:nvSpPr>
            <p:spPr bwMode="auto">
              <a:xfrm>
                <a:off x="2724" y="20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0" name="Oval 38"/>
              <p:cNvSpPr>
                <a:spLocks noChangeArrowheads="1"/>
              </p:cNvSpPr>
              <p:nvPr/>
            </p:nvSpPr>
            <p:spPr bwMode="auto">
              <a:xfrm>
                <a:off x="2774" y="20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1" name="Oval 39"/>
              <p:cNvSpPr>
                <a:spLocks noChangeArrowheads="1"/>
              </p:cNvSpPr>
              <p:nvPr/>
            </p:nvSpPr>
            <p:spPr bwMode="auto">
              <a:xfrm>
                <a:off x="2825" y="19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2" name="Oval 40"/>
              <p:cNvSpPr>
                <a:spLocks noChangeArrowheads="1"/>
              </p:cNvSpPr>
              <p:nvPr/>
            </p:nvSpPr>
            <p:spPr bwMode="auto">
              <a:xfrm>
                <a:off x="2875" y="20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3" name="Oval 41"/>
              <p:cNvSpPr>
                <a:spLocks noChangeArrowheads="1"/>
              </p:cNvSpPr>
              <p:nvPr/>
            </p:nvSpPr>
            <p:spPr bwMode="auto">
              <a:xfrm>
                <a:off x="2926" y="199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5" name="Oval 42"/>
              <p:cNvSpPr>
                <a:spLocks noChangeArrowheads="1"/>
              </p:cNvSpPr>
              <p:nvPr/>
            </p:nvSpPr>
            <p:spPr bwMode="auto">
              <a:xfrm>
                <a:off x="2976" y="19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6" name="Oval 43"/>
              <p:cNvSpPr>
                <a:spLocks noChangeArrowheads="1"/>
              </p:cNvSpPr>
              <p:nvPr/>
            </p:nvSpPr>
            <p:spPr bwMode="auto">
              <a:xfrm>
                <a:off x="3026" y="1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7" name="Oval 44"/>
              <p:cNvSpPr>
                <a:spLocks noChangeArrowheads="1"/>
              </p:cNvSpPr>
              <p:nvPr/>
            </p:nvSpPr>
            <p:spPr bwMode="auto">
              <a:xfrm>
                <a:off x="3080" y="19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8" name="Oval 45"/>
              <p:cNvSpPr>
                <a:spLocks noChangeArrowheads="1"/>
              </p:cNvSpPr>
              <p:nvPr/>
            </p:nvSpPr>
            <p:spPr bwMode="auto">
              <a:xfrm>
                <a:off x="3131" y="19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 name="Oval 46"/>
              <p:cNvSpPr>
                <a:spLocks noChangeArrowheads="1"/>
              </p:cNvSpPr>
              <p:nvPr/>
            </p:nvSpPr>
            <p:spPr bwMode="auto">
              <a:xfrm>
                <a:off x="3181" y="19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 name="Oval 47"/>
              <p:cNvSpPr>
                <a:spLocks noChangeArrowheads="1"/>
              </p:cNvSpPr>
              <p:nvPr/>
            </p:nvSpPr>
            <p:spPr bwMode="auto">
              <a:xfrm>
                <a:off x="3232" y="19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 name="Oval 48"/>
              <p:cNvSpPr>
                <a:spLocks noChangeArrowheads="1"/>
              </p:cNvSpPr>
              <p:nvPr/>
            </p:nvSpPr>
            <p:spPr bwMode="auto">
              <a:xfrm>
                <a:off x="3282" y="19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6" name="Oval 49"/>
              <p:cNvSpPr>
                <a:spLocks noChangeArrowheads="1"/>
              </p:cNvSpPr>
              <p:nvPr/>
            </p:nvSpPr>
            <p:spPr bwMode="auto">
              <a:xfrm>
                <a:off x="3332" y="19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7" name="Oval 50"/>
              <p:cNvSpPr>
                <a:spLocks noChangeArrowheads="1"/>
              </p:cNvSpPr>
              <p:nvPr/>
            </p:nvSpPr>
            <p:spPr bwMode="auto">
              <a:xfrm>
                <a:off x="3383" y="195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 name="Oval 51"/>
              <p:cNvSpPr>
                <a:spLocks noChangeArrowheads="1"/>
              </p:cNvSpPr>
              <p:nvPr/>
            </p:nvSpPr>
            <p:spPr bwMode="auto">
              <a:xfrm>
                <a:off x="3433" y="1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 name="Oval 52"/>
              <p:cNvSpPr>
                <a:spLocks noChangeArrowheads="1"/>
              </p:cNvSpPr>
              <p:nvPr/>
            </p:nvSpPr>
            <p:spPr bwMode="auto">
              <a:xfrm>
                <a:off x="3484" y="1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6" name="Oval 53"/>
              <p:cNvSpPr>
                <a:spLocks noChangeArrowheads="1"/>
              </p:cNvSpPr>
              <p:nvPr/>
            </p:nvSpPr>
            <p:spPr bwMode="auto">
              <a:xfrm>
                <a:off x="3534" y="19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7" name="Oval 54"/>
              <p:cNvSpPr>
                <a:spLocks noChangeArrowheads="1"/>
              </p:cNvSpPr>
              <p:nvPr/>
            </p:nvSpPr>
            <p:spPr bwMode="auto">
              <a:xfrm>
                <a:off x="3584" y="19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8" name="Oval 55"/>
              <p:cNvSpPr>
                <a:spLocks noChangeArrowheads="1"/>
              </p:cNvSpPr>
              <p:nvPr/>
            </p:nvSpPr>
            <p:spPr bwMode="auto">
              <a:xfrm>
                <a:off x="3635" y="19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9" name="Oval 56"/>
              <p:cNvSpPr>
                <a:spLocks noChangeArrowheads="1"/>
              </p:cNvSpPr>
              <p:nvPr/>
            </p:nvSpPr>
            <p:spPr bwMode="auto">
              <a:xfrm>
                <a:off x="3685" y="19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0" name="Oval 57"/>
              <p:cNvSpPr>
                <a:spLocks noChangeArrowheads="1"/>
              </p:cNvSpPr>
              <p:nvPr/>
            </p:nvSpPr>
            <p:spPr bwMode="auto">
              <a:xfrm>
                <a:off x="3736" y="191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1" name="Oval 58"/>
              <p:cNvSpPr>
                <a:spLocks noChangeArrowheads="1"/>
              </p:cNvSpPr>
              <p:nvPr/>
            </p:nvSpPr>
            <p:spPr bwMode="auto">
              <a:xfrm>
                <a:off x="3786" y="19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2" name="Oval 59"/>
              <p:cNvSpPr>
                <a:spLocks noChangeArrowheads="1"/>
              </p:cNvSpPr>
              <p:nvPr/>
            </p:nvSpPr>
            <p:spPr bwMode="auto">
              <a:xfrm>
                <a:off x="3836" y="19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3" name="Oval 60"/>
              <p:cNvSpPr>
                <a:spLocks noChangeArrowheads="1"/>
              </p:cNvSpPr>
              <p:nvPr/>
            </p:nvSpPr>
            <p:spPr bwMode="auto">
              <a:xfrm>
                <a:off x="3887" y="18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4" name="Oval 61"/>
              <p:cNvSpPr>
                <a:spLocks noChangeArrowheads="1"/>
              </p:cNvSpPr>
              <p:nvPr/>
            </p:nvSpPr>
            <p:spPr bwMode="auto">
              <a:xfrm>
                <a:off x="3937" y="18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5" name="Oval 62"/>
              <p:cNvSpPr>
                <a:spLocks noChangeArrowheads="1"/>
              </p:cNvSpPr>
              <p:nvPr/>
            </p:nvSpPr>
            <p:spPr bwMode="auto">
              <a:xfrm>
                <a:off x="3988" y="19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6" name="Oval 63"/>
              <p:cNvSpPr>
                <a:spLocks noChangeArrowheads="1"/>
              </p:cNvSpPr>
              <p:nvPr/>
            </p:nvSpPr>
            <p:spPr bwMode="auto">
              <a:xfrm>
                <a:off x="4038" y="18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7" name="Oval 64"/>
              <p:cNvSpPr>
                <a:spLocks noChangeArrowheads="1"/>
              </p:cNvSpPr>
              <p:nvPr/>
            </p:nvSpPr>
            <p:spPr bwMode="auto">
              <a:xfrm>
                <a:off x="4088" y="18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8" name="Oval 65"/>
              <p:cNvSpPr>
                <a:spLocks noChangeArrowheads="1"/>
              </p:cNvSpPr>
              <p:nvPr/>
            </p:nvSpPr>
            <p:spPr bwMode="auto">
              <a:xfrm>
                <a:off x="4139" y="18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9" name="Oval 66"/>
              <p:cNvSpPr>
                <a:spLocks noChangeArrowheads="1"/>
              </p:cNvSpPr>
              <p:nvPr/>
            </p:nvSpPr>
            <p:spPr bwMode="auto">
              <a:xfrm>
                <a:off x="4189" y="18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0" name="Oval 67"/>
              <p:cNvSpPr>
                <a:spLocks noChangeArrowheads="1"/>
              </p:cNvSpPr>
              <p:nvPr/>
            </p:nvSpPr>
            <p:spPr bwMode="auto">
              <a:xfrm>
                <a:off x="4240" y="18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1" name="Oval 68"/>
              <p:cNvSpPr>
                <a:spLocks noChangeArrowheads="1"/>
              </p:cNvSpPr>
              <p:nvPr/>
            </p:nvSpPr>
            <p:spPr bwMode="auto">
              <a:xfrm>
                <a:off x="4290" y="18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2" name="Oval 69"/>
              <p:cNvSpPr>
                <a:spLocks noChangeArrowheads="1"/>
              </p:cNvSpPr>
              <p:nvPr/>
            </p:nvSpPr>
            <p:spPr bwMode="auto">
              <a:xfrm>
                <a:off x="4340" y="18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3" name="Oval 70"/>
              <p:cNvSpPr>
                <a:spLocks noChangeArrowheads="1"/>
              </p:cNvSpPr>
              <p:nvPr/>
            </p:nvSpPr>
            <p:spPr bwMode="auto">
              <a:xfrm>
                <a:off x="4391" y="18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4" name="Oval 71"/>
              <p:cNvSpPr>
                <a:spLocks noChangeArrowheads="1"/>
              </p:cNvSpPr>
              <p:nvPr/>
            </p:nvSpPr>
            <p:spPr bwMode="auto">
              <a:xfrm>
                <a:off x="4441" y="18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5" name="Oval 72"/>
              <p:cNvSpPr>
                <a:spLocks noChangeArrowheads="1"/>
              </p:cNvSpPr>
              <p:nvPr/>
            </p:nvSpPr>
            <p:spPr bwMode="auto">
              <a:xfrm>
                <a:off x="4492" y="18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6" name="Oval 73"/>
              <p:cNvSpPr>
                <a:spLocks noChangeArrowheads="1"/>
              </p:cNvSpPr>
              <p:nvPr/>
            </p:nvSpPr>
            <p:spPr bwMode="auto">
              <a:xfrm>
                <a:off x="4542" y="18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7" name="Oval 74"/>
              <p:cNvSpPr>
                <a:spLocks noChangeArrowheads="1"/>
              </p:cNvSpPr>
              <p:nvPr/>
            </p:nvSpPr>
            <p:spPr bwMode="auto">
              <a:xfrm>
                <a:off x="4592" y="18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8" name="Oval 75"/>
              <p:cNvSpPr>
                <a:spLocks noChangeArrowheads="1"/>
              </p:cNvSpPr>
              <p:nvPr/>
            </p:nvSpPr>
            <p:spPr bwMode="auto">
              <a:xfrm>
                <a:off x="4643" y="18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9" name="Oval 76"/>
              <p:cNvSpPr>
                <a:spLocks noChangeArrowheads="1"/>
              </p:cNvSpPr>
              <p:nvPr/>
            </p:nvSpPr>
            <p:spPr bwMode="auto">
              <a:xfrm>
                <a:off x="4693" y="18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0" name="Oval 77"/>
              <p:cNvSpPr>
                <a:spLocks noChangeArrowheads="1"/>
              </p:cNvSpPr>
              <p:nvPr/>
            </p:nvSpPr>
            <p:spPr bwMode="auto">
              <a:xfrm>
                <a:off x="4747" y="1789"/>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1" name="Oval 78"/>
              <p:cNvSpPr>
                <a:spLocks noChangeArrowheads="1"/>
              </p:cNvSpPr>
              <p:nvPr/>
            </p:nvSpPr>
            <p:spPr bwMode="auto">
              <a:xfrm>
                <a:off x="4798" y="1807"/>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2" name="Oval 79"/>
              <p:cNvSpPr>
                <a:spLocks noChangeArrowheads="1"/>
              </p:cNvSpPr>
              <p:nvPr/>
            </p:nvSpPr>
            <p:spPr bwMode="auto">
              <a:xfrm>
                <a:off x="4848" y="18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3" name="Oval 80"/>
              <p:cNvSpPr>
                <a:spLocks noChangeArrowheads="1"/>
              </p:cNvSpPr>
              <p:nvPr/>
            </p:nvSpPr>
            <p:spPr bwMode="auto">
              <a:xfrm>
                <a:off x="4898" y="17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4" name="Oval 81"/>
              <p:cNvSpPr>
                <a:spLocks noChangeArrowheads="1"/>
              </p:cNvSpPr>
              <p:nvPr/>
            </p:nvSpPr>
            <p:spPr bwMode="auto">
              <a:xfrm>
                <a:off x="4949" y="17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5" name="Oval 82"/>
              <p:cNvSpPr>
                <a:spLocks noChangeArrowheads="1"/>
              </p:cNvSpPr>
              <p:nvPr/>
            </p:nvSpPr>
            <p:spPr bwMode="auto">
              <a:xfrm>
                <a:off x="4999" y="17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6" name="Oval 83"/>
              <p:cNvSpPr>
                <a:spLocks noChangeArrowheads="1"/>
              </p:cNvSpPr>
              <p:nvPr/>
            </p:nvSpPr>
            <p:spPr bwMode="auto">
              <a:xfrm>
                <a:off x="5050" y="17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7" name="Oval 84"/>
              <p:cNvSpPr>
                <a:spLocks noChangeArrowheads="1"/>
              </p:cNvSpPr>
              <p:nvPr/>
            </p:nvSpPr>
            <p:spPr bwMode="auto">
              <a:xfrm>
                <a:off x="5100" y="17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8" name="Oval 85"/>
              <p:cNvSpPr>
                <a:spLocks noChangeArrowheads="1"/>
              </p:cNvSpPr>
              <p:nvPr/>
            </p:nvSpPr>
            <p:spPr bwMode="auto">
              <a:xfrm>
                <a:off x="5150" y="17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9" name="Oval 86"/>
              <p:cNvSpPr>
                <a:spLocks noChangeArrowheads="1"/>
              </p:cNvSpPr>
              <p:nvPr/>
            </p:nvSpPr>
            <p:spPr bwMode="auto">
              <a:xfrm>
                <a:off x="5201" y="17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0" name="Oval 87"/>
              <p:cNvSpPr>
                <a:spLocks noChangeArrowheads="1"/>
              </p:cNvSpPr>
              <p:nvPr/>
            </p:nvSpPr>
            <p:spPr bwMode="auto">
              <a:xfrm>
                <a:off x="5251" y="17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1" name="Oval 88"/>
              <p:cNvSpPr>
                <a:spLocks noChangeArrowheads="1"/>
              </p:cNvSpPr>
              <p:nvPr/>
            </p:nvSpPr>
            <p:spPr bwMode="auto">
              <a:xfrm>
                <a:off x="5302" y="17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2" name="Oval 89"/>
              <p:cNvSpPr>
                <a:spLocks noChangeArrowheads="1"/>
              </p:cNvSpPr>
              <p:nvPr/>
            </p:nvSpPr>
            <p:spPr bwMode="auto">
              <a:xfrm>
                <a:off x="5352"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3" name="Oval 90"/>
              <p:cNvSpPr>
                <a:spLocks noChangeArrowheads="1"/>
              </p:cNvSpPr>
              <p:nvPr/>
            </p:nvSpPr>
            <p:spPr bwMode="auto">
              <a:xfrm>
                <a:off x="5402" y="17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4" name="Oval 91"/>
              <p:cNvSpPr>
                <a:spLocks noChangeArrowheads="1"/>
              </p:cNvSpPr>
              <p:nvPr/>
            </p:nvSpPr>
            <p:spPr bwMode="auto">
              <a:xfrm>
                <a:off x="5453"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5" name="Oval 92"/>
              <p:cNvSpPr>
                <a:spLocks noChangeArrowheads="1"/>
              </p:cNvSpPr>
              <p:nvPr/>
            </p:nvSpPr>
            <p:spPr bwMode="auto">
              <a:xfrm>
                <a:off x="5503"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6" name="Oval 93"/>
              <p:cNvSpPr>
                <a:spLocks noChangeArrowheads="1"/>
              </p:cNvSpPr>
              <p:nvPr/>
            </p:nvSpPr>
            <p:spPr bwMode="auto">
              <a:xfrm>
                <a:off x="5554" y="17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7" name="Oval 94"/>
              <p:cNvSpPr>
                <a:spLocks noChangeArrowheads="1"/>
              </p:cNvSpPr>
              <p:nvPr/>
            </p:nvSpPr>
            <p:spPr bwMode="auto">
              <a:xfrm>
                <a:off x="5604" y="17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8" name="Oval 95"/>
              <p:cNvSpPr>
                <a:spLocks noChangeArrowheads="1"/>
              </p:cNvSpPr>
              <p:nvPr/>
            </p:nvSpPr>
            <p:spPr bwMode="auto">
              <a:xfrm>
                <a:off x="5654" y="16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9" name="Oval 96"/>
              <p:cNvSpPr>
                <a:spLocks noChangeArrowheads="1"/>
              </p:cNvSpPr>
              <p:nvPr/>
            </p:nvSpPr>
            <p:spPr bwMode="auto">
              <a:xfrm>
                <a:off x="5705" y="16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0" name="Oval 97"/>
              <p:cNvSpPr>
                <a:spLocks noChangeArrowheads="1"/>
              </p:cNvSpPr>
              <p:nvPr/>
            </p:nvSpPr>
            <p:spPr bwMode="auto">
              <a:xfrm>
                <a:off x="5755" y="16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1" name="Oval 98"/>
              <p:cNvSpPr>
                <a:spLocks noChangeArrowheads="1"/>
              </p:cNvSpPr>
              <p:nvPr/>
            </p:nvSpPr>
            <p:spPr bwMode="auto">
              <a:xfrm>
                <a:off x="5806" y="16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2" name="Oval 99"/>
              <p:cNvSpPr>
                <a:spLocks noChangeArrowheads="1"/>
              </p:cNvSpPr>
              <p:nvPr/>
            </p:nvSpPr>
            <p:spPr bwMode="auto">
              <a:xfrm>
                <a:off x="5856" y="168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3" name="Oval 100"/>
              <p:cNvSpPr>
                <a:spLocks noChangeArrowheads="1"/>
              </p:cNvSpPr>
              <p:nvPr/>
            </p:nvSpPr>
            <p:spPr bwMode="auto">
              <a:xfrm>
                <a:off x="5906" y="16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4" name="Oval 101"/>
              <p:cNvSpPr>
                <a:spLocks noChangeArrowheads="1"/>
              </p:cNvSpPr>
              <p:nvPr/>
            </p:nvSpPr>
            <p:spPr bwMode="auto">
              <a:xfrm>
                <a:off x="5957" y="16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5" name="Oval 102"/>
              <p:cNvSpPr>
                <a:spLocks noChangeArrowheads="1"/>
              </p:cNvSpPr>
              <p:nvPr/>
            </p:nvSpPr>
            <p:spPr bwMode="auto">
              <a:xfrm>
                <a:off x="6007" y="16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6" name="Oval 103"/>
              <p:cNvSpPr>
                <a:spLocks noChangeArrowheads="1"/>
              </p:cNvSpPr>
              <p:nvPr/>
            </p:nvSpPr>
            <p:spPr bwMode="auto">
              <a:xfrm>
                <a:off x="6058" y="16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7" name="Oval 104"/>
              <p:cNvSpPr>
                <a:spLocks noChangeArrowheads="1"/>
              </p:cNvSpPr>
              <p:nvPr/>
            </p:nvSpPr>
            <p:spPr bwMode="auto">
              <a:xfrm>
                <a:off x="6108" y="165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8" name="Oval 105"/>
              <p:cNvSpPr>
                <a:spLocks noChangeArrowheads="1"/>
              </p:cNvSpPr>
              <p:nvPr/>
            </p:nvSpPr>
            <p:spPr bwMode="auto">
              <a:xfrm>
                <a:off x="6158" y="16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9" name="Oval 106"/>
              <p:cNvSpPr>
                <a:spLocks noChangeArrowheads="1"/>
              </p:cNvSpPr>
              <p:nvPr/>
            </p:nvSpPr>
            <p:spPr bwMode="auto">
              <a:xfrm>
                <a:off x="6209" y="16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0" name="Oval 107"/>
              <p:cNvSpPr>
                <a:spLocks noChangeArrowheads="1"/>
              </p:cNvSpPr>
              <p:nvPr/>
            </p:nvSpPr>
            <p:spPr bwMode="auto">
              <a:xfrm>
                <a:off x="6259" y="16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1" name="Oval 108"/>
              <p:cNvSpPr>
                <a:spLocks noChangeArrowheads="1"/>
              </p:cNvSpPr>
              <p:nvPr/>
            </p:nvSpPr>
            <p:spPr bwMode="auto">
              <a:xfrm>
                <a:off x="6310" y="16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2" name="Oval 109"/>
              <p:cNvSpPr>
                <a:spLocks noChangeArrowheads="1"/>
              </p:cNvSpPr>
              <p:nvPr/>
            </p:nvSpPr>
            <p:spPr bwMode="auto">
              <a:xfrm>
                <a:off x="6360" y="16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3" name="Oval 110"/>
              <p:cNvSpPr>
                <a:spLocks noChangeArrowheads="1"/>
              </p:cNvSpPr>
              <p:nvPr/>
            </p:nvSpPr>
            <p:spPr bwMode="auto">
              <a:xfrm>
                <a:off x="6414" y="1616"/>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4" name="Oval 111"/>
              <p:cNvSpPr>
                <a:spLocks noChangeArrowheads="1"/>
              </p:cNvSpPr>
              <p:nvPr/>
            </p:nvSpPr>
            <p:spPr bwMode="auto">
              <a:xfrm>
                <a:off x="6464" y="1602"/>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5" name="Oval 112"/>
              <p:cNvSpPr>
                <a:spLocks noChangeArrowheads="1"/>
              </p:cNvSpPr>
              <p:nvPr/>
            </p:nvSpPr>
            <p:spPr bwMode="auto">
              <a:xfrm>
                <a:off x="6515" y="16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6" name="Oval 113"/>
              <p:cNvSpPr>
                <a:spLocks noChangeArrowheads="1"/>
              </p:cNvSpPr>
              <p:nvPr/>
            </p:nvSpPr>
            <p:spPr bwMode="auto">
              <a:xfrm>
                <a:off x="6565" y="17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7" name="Oval 114"/>
              <p:cNvSpPr>
                <a:spLocks noChangeArrowheads="1"/>
              </p:cNvSpPr>
              <p:nvPr/>
            </p:nvSpPr>
            <p:spPr bwMode="auto">
              <a:xfrm>
                <a:off x="1565" y="225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8" name="Oval 115"/>
              <p:cNvSpPr>
                <a:spLocks noChangeArrowheads="1"/>
              </p:cNvSpPr>
              <p:nvPr/>
            </p:nvSpPr>
            <p:spPr bwMode="auto">
              <a:xfrm>
                <a:off x="1615" y="22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9" name="Oval 116"/>
              <p:cNvSpPr>
                <a:spLocks noChangeArrowheads="1"/>
              </p:cNvSpPr>
              <p:nvPr/>
            </p:nvSpPr>
            <p:spPr bwMode="auto">
              <a:xfrm>
                <a:off x="1666" y="221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0" name="Oval 117"/>
              <p:cNvSpPr>
                <a:spLocks noChangeArrowheads="1"/>
              </p:cNvSpPr>
              <p:nvPr/>
            </p:nvSpPr>
            <p:spPr bwMode="auto">
              <a:xfrm>
                <a:off x="1716" y="216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1" name="Oval 118"/>
              <p:cNvSpPr>
                <a:spLocks noChangeArrowheads="1"/>
              </p:cNvSpPr>
              <p:nvPr/>
            </p:nvSpPr>
            <p:spPr bwMode="auto">
              <a:xfrm>
                <a:off x="1766" y="21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2" name="Oval 119"/>
              <p:cNvSpPr>
                <a:spLocks noChangeArrowheads="1"/>
              </p:cNvSpPr>
              <p:nvPr/>
            </p:nvSpPr>
            <p:spPr bwMode="auto">
              <a:xfrm>
                <a:off x="1817" y="2135"/>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3" name="Oval 120"/>
              <p:cNvSpPr>
                <a:spLocks noChangeArrowheads="1"/>
              </p:cNvSpPr>
              <p:nvPr/>
            </p:nvSpPr>
            <p:spPr bwMode="auto">
              <a:xfrm>
                <a:off x="1867" y="215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4" name="Oval 121"/>
              <p:cNvSpPr>
                <a:spLocks noChangeArrowheads="1"/>
              </p:cNvSpPr>
              <p:nvPr/>
            </p:nvSpPr>
            <p:spPr bwMode="auto">
              <a:xfrm>
                <a:off x="1918" y="21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5" name="Oval 122"/>
              <p:cNvSpPr>
                <a:spLocks noChangeArrowheads="1"/>
              </p:cNvSpPr>
              <p:nvPr/>
            </p:nvSpPr>
            <p:spPr bwMode="auto">
              <a:xfrm>
                <a:off x="1968" y="20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6" name="Oval 123"/>
              <p:cNvSpPr>
                <a:spLocks noChangeArrowheads="1"/>
              </p:cNvSpPr>
              <p:nvPr/>
            </p:nvSpPr>
            <p:spPr bwMode="auto">
              <a:xfrm>
                <a:off x="2018" y="20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7" name="Oval 124"/>
              <p:cNvSpPr>
                <a:spLocks noChangeArrowheads="1"/>
              </p:cNvSpPr>
              <p:nvPr/>
            </p:nvSpPr>
            <p:spPr bwMode="auto">
              <a:xfrm>
                <a:off x="2069" y="207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8" name="Oval 125"/>
              <p:cNvSpPr>
                <a:spLocks noChangeArrowheads="1"/>
              </p:cNvSpPr>
              <p:nvPr/>
            </p:nvSpPr>
            <p:spPr bwMode="auto">
              <a:xfrm>
                <a:off x="2119" y="2056"/>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9" name="Oval 126"/>
              <p:cNvSpPr>
                <a:spLocks noChangeArrowheads="1"/>
              </p:cNvSpPr>
              <p:nvPr/>
            </p:nvSpPr>
            <p:spPr bwMode="auto">
              <a:xfrm>
                <a:off x="2170" y="205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0" name="Oval 127"/>
              <p:cNvSpPr>
                <a:spLocks noChangeArrowheads="1"/>
              </p:cNvSpPr>
              <p:nvPr/>
            </p:nvSpPr>
            <p:spPr bwMode="auto">
              <a:xfrm>
                <a:off x="2220" y="205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1" name="Oval 128"/>
              <p:cNvSpPr>
                <a:spLocks noChangeArrowheads="1"/>
              </p:cNvSpPr>
              <p:nvPr/>
            </p:nvSpPr>
            <p:spPr bwMode="auto">
              <a:xfrm>
                <a:off x="2270" y="19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2" name="Oval 129"/>
              <p:cNvSpPr>
                <a:spLocks noChangeArrowheads="1"/>
              </p:cNvSpPr>
              <p:nvPr/>
            </p:nvSpPr>
            <p:spPr bwMode="auto">
              <a:xfrm>
                <a:off x="2321" y="20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3" name="Oval 130"/>
              <p:cNvSpPr>
                <a:spLocks noChangeArrowheads="1"/>
              </p:cNvSpPr>
              <p:nvPr/>
            </p:nvSpPr>
            <p:spPr bwMode="auto">
              <a:xfrm>
                <a:off x="2371" y="195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4" name="Oval 131"/>
              <p:cNvSpPr>
                <a:spLocks noChangeArrowheads="1"/>
              </p:cNvSpPr>
              <p:nvPr/>
            </p:nvSpPr>
            <p:spPr bwMode="auto">
              <a:xfrm>
                <a:off x="2422" y="197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5" name="Oval 132"/>
              <p:cNvSpPr>
                <a:spLocks noChangeArrowheads="1"/>
              </p:cNvSpPr>
              <p:nvPr/>
            </p:nvSpPr>
            <p:spPr bwMode="auto">
              <a:xfrm>
                <a:off x="2472" y="200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6" name="Oval 133"/>
              <p:cNvSpPr>
                <a:spLocks noChangeArrowheads="1"/>
              </p:cNvSpPr>
              <p:nvPr/>
            </p:nvSpPr>
            <p:spPr bwMode="auto">
              <a:xfrm>
                <a:off x="2522" y="19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7" name="Oval 134"/>
              <p:cNvSpPr>
                <a:spLocks noChangeArrowheads="1"/>
              </p:cNvSpPr>
              <p:nvPr/>
            </p:nvSpPr>
            <p:spPr bwMode="auto">
              <a:xfrm>
                <a:off x="2573" y="197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8" name="Oval 135"/>
              <p:cNvSpPr>
                <a:spLocks noChangeArrowheads="1"/>
              </p:cNvSpPr>
              <p:nvPr/>
            </p:nvSpPr>
            <p:spPr bwMode="auto">
              <a:xfrm>
                <a:off x="2623" y="193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9" name="Oval 136"/>
              <p:cNvSpPr>
                <a:spLocks noChangeArrowheads="1"/>
              </p:cNvSpPr>
              <p:nvPr/>
            </p:nvSpPr>
            <p:spPr bwMode="auto">
              <a:xfrm>
                <a:off x="2674" y="199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0" name="Oval 137"/>
              <p:cNvSpPr>
                <a:spLocks noChangeArrowheads="1"/>
              </p:cNvSpPr>
              <p:nvPr/>
            </p:nvSpPr>
            <p:spPr bwMode="auto">
              <a:xfrm>
                <a:off x="2724" y="19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1" name="Oval 138"/>
              <p:cNvSpPr>
                <a:spLocks noChangeArrowheads="1"/>
              </p:cNvSpPr>
              <p:nvPr/>
            </p:nvSpPr>
            <p:spPr bwMode="auto">
              <a:xfrm>
                <a:off x="2774" y="199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2" name="Oval 139"/>
              <p:cNvSpPr>
                <a:spLocks noChangeArrowheads="1"/>
              </p:cNvSpPr>
              <p:nvPr/>
            </p:nvSpPr>
            <p:spPr bwMode="auto">
              <a:xfrm>
                <a:off x="2825" y="19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3" name="Oval 140"/>
              <p:cNvSpPr>
                <a:spLocks noChangeArrowheads="1"/>
              </p:cNvSpPr>
              <p:nvPr/>
            </p:nvSpPr>
            <p:spPr bwMode="auto">
              <a:xfrm>
                <a:off x="2875" y="193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4" name="Oval 141"/>
              <p:cNvSpPr>
                <a:spLocks noChangeArrowheads="1"/>
              </p:cNvSpPr>
              <p:nvPr/>
            </p:nvSpPr>
            <p:spPr bwMode="auto">
              <a:xfrm>
                <a:off x="2926" y="191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5" name="Oval 142"/>
              <p:cNvSpPr>
                <a:spLocks noChangeArrowheads="1"/>
              </p:cNvSpPr>
              <p:nvPr/>
            </p:nvSpPr>
            <p:spPr bwMode="auto">
              <a:xfrm>
                <a:off x="2976" y="196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6" name="Oval 143"/>
              <p:cNvSpPr>
                <a:spLocks noChangeArrowheads="1"/>
              </p:cNvSpPr>
              <p:nvPr/>
            </p:nvSpPr>
            <p:spPr bwMode="auto">
              <a:xfrm>
                <a:off x="3026" y="18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7" name="Oval 144"/>
              <p:cNvSpPr>
                <a:spLocks noChangeArrowheads="1"/>
              </p:cNvSpPr>
              <p:nvPr/>
            </p:nvSpPr>
            <p:spPr bwMode="auto">
              <a:xfrm>
                <a:off x="3080" y="189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8" name="Oval 145"/>
              <p:cNvSpPr>
                <a:spLocks noChangeArrowheads="1"/>
              </p:cNvSpPr>
              <p:nvPr/>
            </p:nvSpPr>
            <p:spPr bwMode="auto">
              <a:xfrm>
                <a:off x="3131" y="19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9" name="Oval 146"/>
              <p:cNvSpPr>
                <a:spLocks noChangeArrowheads="1"/>
              </p:cNvSpPr>
              <p:nvPr/>
            </p:nvSpPr>
            <p:spPr bwMode="auto">
              <a:xfrm>
                <a:off x="3181" y="189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0" name="Oval 147"/>
              <p:cNvSpPr>
                <a:spLocks noChangeArrowheads="1"/>
              </p:cNvSpPr>
              <p:nvPr/>
            </p:nvSpPr>
            <p:spPr bwMode="auto">
              <a:xfrm>
                <a:off x="3232" y="191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1" name="Oval 148"/>
              <p:cNvSpPr>
                <a:spLocks noChangeArrowheads="1"/>
              </p:cNvSpPr>
              <p:nvPr/>
            </p:nvSpPr>
            <p:spPr bwMode="auto">
              <a:xfrm>
                <a:off x="3282" y="19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2" name="Oval 149"/>
              <p:cNvSpPr>
                <a:spLocks noChangeArrowheads="1"/>
              </p:cNvSpPr>
              <p:nvPr/>
            </p:nvSpPr>
            <p:spPr bwMode="auto">
              <a:xfrm>
                <a:off x="3332" y="18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3" name="Oval 150"/>
              <p:cNvSpPr>
                <a:spLocks noChangeArrowheads="1"/>
              </p:cNvSpPr>
              <p:nvPr/>
            </p:nvSpPr>
            <p:spPr bwMode="auto">
              <a:xfrm>
                <a:off x="3383" y="188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4" name="Oval 151"/>
              <p:cNvSpPr>
                <a:spLocks noChangeArrowheads="1"/>
              </p:cNvSpPr>
              <p:nvPr/>
            </p:nvSpPr>
            <p:spPr bwMode="auto">
              <a:xfrm>
                <a:off x="3433" y="1868"/>
                <a:ext cx="36" cy="33"/>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5" name="Oval 152"/>
              <p:cNvSpPr>
                <a:spLocks noChangeArrowheads="1"/>
              </p:cNvSpPr>
              <p:nvPr/>
            </p:nvSpPr>
            <p:spPr bwMode="auto">
              <a:xfrm>
                <a:off x="3484" y="186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6" name="Oval 153"/>
              <p:cNvSpPr>
                <a:spLocks noChangeArrowheads="1"/>
              </p:cNvSpPr>
              <p:nvPr/>
            </p:nvSpPr>
            <p:spPr bwMode="auto">
              <a:xfrm>
                <a:off x="3534" y="177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7" name="Oval 154"/>
              <p:cNvSpPr>
                <a:spLocks noChangeArrowheads="1"/>
              </p:cNvSpPr>
              <p:nvPr/>
            </p:nvSpPr>
            <p:spPr bwMode="auto">
              <a:xfrm>
                <a:off x="3584" y="188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8" name="Oval 155"/>
              <p:cNvSpPr>
                <a:spLocks noChangeArrowheads="1"/>
              </p:cNvSpPr>
              <p:nvPr/>
            </p:nvSpPr>
            <p:spPr bwMode="auto">
              <a:xfrm>
                <a:off x="3635" y="18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9" name="Oval 156"/>
              <p:cNvSpPr>
                <a:spLocks noChangeArrowheads="1"/>
              </p:cNvSpPr>
              <p:nvPr/>
            </p:nvSpPr>
            <p:spPr bwMode="auto">
              <a:xfrm>
                <a:off x="3685" y="189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0" name="Oval 157"/>
              <p:cNvSpPr>
                <a:spLocks noChangeArrowheads="1"/>
              </p:cNvSpPr>
              <p:nvPr/>
            </p:nvSpPr>
            <p:spPr bwMode="auto">
              <a:xfrm>
                <a:off x="3736" y="18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1" name="Oval 158"/>
              <p:cNvSpPr>
                <a:spLocks noChangeArrowheads="1"/>
              </p:cNvSpPr>
              <p:nvPr/>
            </p:nvSpPr>
            <p:spPr bwMode="auto">
              <a:xfrm>
                <a:off x="3786" y="18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2" name="Oval 159"/>
              <p:cNvSpPr>
                <a:spLocks noChangeArrowheads="1"/>
              </p:cNvSpPr>
              <p:nvPr/>
            </p:nvSpPr>
            <p:spPr bwMode="auto">
              <a:xfrm>
                <a:off x="3836" y="17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3" name="Oval 160"/>
              <p:cNvSpPr>
                <a:spLocks noChangeArrowheads="1"/>
              </p:cNvSpPr>
              <p:nvPr/>
            </p:nvSpPr>
            <p:spPr bwMode="auto">
              <a:xfrm>
                <a:off x="3887" y="17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4" name="Oval 161"/>
              <p:cNvSpPr>
                <a:spLocks noChangeArrowheads="1"/>
              </p:cNvSpPr>
              <p:nvPr/>
            </p:nvSpPr>
            <p:spPr bwMode="auto">
              <a:xfrm>
                <a:off x="3937" y="18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5" name="Oval 162"/>
              <p:cNvSpPr>
                <a:spLocks noChangeArrowheads="1"/>
              </p:cNvSpPr>
              <p:nvPr/>
            </p:nvSpPr>
            <p:spPr bwMode="auto">
              <a:xfrm>
                <a:off x="3988" y="17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6" name="Oval 163"/>
              <p:cNvSpPr>
                <a:spLocks noChangeArrowheads="1"/>
              </p:cNvSpPr>
              <p:nvPr/>
            </p:nvSpPr>
            <p:spPr bwMode="auto">
              <a:xfrm>
                <a:off x="4038" y="17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7" name="Oval 164"/>
              <p:cNvSpPr>
                <a:spLocks noChangeArrowheads="1"/>
              </p:cNvSpPr>
              <p:nvPr/>
            </p:nvSpPr>
            <p:spPr bwMode="auto">
              <a:xfrm>
                <a:off x="4088" y="183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8" name="Oval 165"/>
              <p:cNvSpPr>
                <a:spLocks noChangeArrowheads="1"/>
              </p:cNvSpPr>
              <p:nvPr/>
            </p:nvSpPr>
            <p:spPr bwMode="auto">
              <a:xfrm>
                <a:off x="4139" y="181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9" name="Oval 166"/>
              <p:cNvSpPr>
                <a:spLocks noChangeArrowheads="1"/>
              </p:cNvSpPr>
              <p:nvPr/>
            </p:nvSpPr>
            <p:spPr bwMode="auto">
              <a:xfrm>
                <a:off x="4189" y="181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0" name="Oval 167"/>
              <p:cNvSpPr>
                <a:spLocks noChangeArrowheads="1"/>
              </p:cNvSpPr>
              <p:nvPr/>
            </p:nvSpPr>
            <p:spPr bwMode="auto">
              <a:xfrm>
                <a:off x="4240" y="178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1" name="Oval 168"/>
              <p:cNvSpPr>
                <a:spLocks noChangeArrowheads="1"/>
              </p:cNvSpPr>
              <p:nvPr/>
            </p:nvSpPr>
            <p:spPr bwMode="auto">
              <a:xfrm>
                <a:off x="4290" y="18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2" name="Oval 169"/>
              <p:cNvSpPr>
                <a:spLocks noChangeArrowheads="1"/>
              </p:cNvSpPr>
              <p:nvPr/>
            </p:nvSpPr>
            <p:spPr bwMode="auto">
              <a:xfrm>
                <a:off x="4340" y="181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3" name="Oval 170"/>
              <p:cNvSpPr>
                <a:spLocks noChangeArrowheads="1"/>
              </p:cNvSpPr>
              <p:nvPr/>
            </p:nvSpPr>
            <p:spPr bwMode="auto">
              <a:xfrm>
                <a:off x="4391" y="182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4" name="Oval 171"/>
              <p:cNvSpPr>
                <a:spLocks noChangeArrowheads="1"/>
              </p:cNvSpPr>
              <p:nvPr/>
            </p:nvSpPr>
            <p:spPr bwMode="auto">
              <a:xfrm>
                <a:off x="4441" y="18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5" name="Oval 172"/>
              <p:cNvSpPr>
                <a:spLocks noChangeArrowheads="1"/>
              </p:cNvSpPr>
              <p:nvPr/>
            </p:nvSpPr>
            <p:spPr bwMode="auto">
              <a:xfrm>
                <a:off x="4492" y="177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6" name="Oval 173"/>
              <p:cNvSpPr>
                <a:spLocks noChangeArrowheads="1"/>
              </p:cNvSpPr>
              <p:nvPr/>
            </p:nvSpPr>
            <p:spPr bwMode="auto">
              <a:xfrm>
                <a:off x="4542" y="17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7" name="Oval 174"/>
              <p:cNvSpPr>
                <a:spLocks noChangeArrowheads="1"/>
              </p:cNvSpPr>
              <p:nvPr/>
            </p:nvSpPr>
            <p:spPr bwMode="auto">
              <a:xfrm>
                <a:off x="4592" y="18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8" name="Oval 175"/>
              <p:cNvSpPr>
                <a:spLocks noChangeArrowheads="1"/>
              </p:cNvSpPr>
              <p:nvPr/>
            </p:nvSpPr>
            <p:spPr bwMode="auto">
              <a:xfrm>
                <a:off x="4643" y="176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9" name="Oval 176"/>
              <p:cNvSpPr>
                <a:spLocks noChangeArrowheads="1"/>
              </p:cNvSpPr>
              <p:nvPr/>
            </p:nvSpPr>
            <p:spPr bwMode="auto">
              <a:xfrm>
                <a:off x="4693" y="180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0" name="Oval 177"/>
              <p:cNvSpPr>
                <a:spLocks noChangeArrowheads="1"/>
              </p:cNvSpPr>
              <p:nvPr/>
            </p:nvSpPr>
            <p:spPr bwMode="auto">
              <a:xfrm>
                <a:off x="4747" y="1804"/>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1" name="Oval 178"/>
              <p:cNvSpPr>
                <a:spLocks noChangeArrowheads="1"/>
              </p:cNvSpPr>
              <p:nvPr/>
            </p:nvSpPr>
            <p:spPr bwMode="auto">
              <a:xfrm>
                <a:off x="4798" y="1800"/>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2" name="Oval 179"/>
              <p:cNvSpPr>
                <a:spLocks noChangeArrowheads="1"/>
              </p:cNvSpPr>
              <p:nvPr/>
            </p:nvSpPr>
            <p:spPr bwMode="auto">
              <a:xfrm>
                <a:off x="4848" y="17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3" name="Oval 180"/>
              <p:cNvSpPr>
                <a:spLocks noChangeArrowheads="1"/>
              </p:cNvSpPr>
              <p:nvPr/>
            </p:nvSpPr>
            <p:spPr bwMode="auto">
              <a:xfrm>
                <a:off x="4898" y="16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4" name="Oval 181"/>
              <p:cNvSpPr>
                <a:spLocks noChangeArrowheads="1"/>
              </p:cNvSpPr>
              <p:nvPr/>
            </p:nvSpPr>
            <p:spPr bwMode="auto">
              <a:xfrm>
                <a:off x="4949" y="16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5" name="Oval 182"/>
              <p:cNvSpPr>
                <a:spLocks noChangeArrowheads="1"/>
              </p:cNvSpPr>
              <p:nvPr/>
            </p:nvSpPr>
            <p:spPr bwMode="auto">
              <a:xfrm>
                <a:off x="4999" y="17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6" name="Oval 183"/>
              <p:cNvSpPr>
                <a:spLocks noChangeArrowheads="1"/>
              </p:cNvSpPr>
              <p:nvPr/>
            </p:nvSpPr>
            <p:spPr bwMode="auto">
              <a:xfrm>
                <a:off x="5050" y="18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7" name="Oval 184"/>
              <p:cNvSpPr>
                <a:spLocks noChangeArrowheads="1"/>
              </p:cNvSpPr>
              <p:nvPr/>
            </p:nvSpPr>
            <p:spPr bwMode="auto">
              <a:xfrm>
                <a:off x="5100" y="166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8" name="Oval 185"/>
              <p:cNvSpPr>
                <a:spLocks noChangeArrowheads="1"/>
              </p:cNvSpPr>
              <p:nvPr/>
            </p:nvSpPr>
            <p:spPr bwMode="auto">
              <a:xfrm>
                <a:off x="5150" y="166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9" name="Oval 186"/>
              <p:cNvSpPr>
                <a:spLocks noChangeArrowheads="1"/>
              </p:cNvSpPr>
              <p:nvPr/>
            </p:nvSpPr>
            <p:spPr bwMode="auto">
              <a:xfrm>
                <a:off x="5201" y="16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0" name="Oval 187"/>
              <p:cNvSpPr>
                <a:spLocks noChangeArrowheads="1"/>
              </p:cNvSpPr>
              <p:nvPr/>
            </p:nvSpPr>
            <p:spPr bwMode="auto">
              <a:xfrm>
                <a:off x="5251" y="16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1" name="Oval 188"/>
              <p:cNvSpPr>
                <a:spLocks noChangeArrowheads="1"/>
              </p:cNvSpPr>
              <p:nvPr/>
            </p:nvSpPr>
            <p:spPr bwMode="auto">
              <a:xfrm>
                <a:off x="5302" y="166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2" name="Oval 189"/>
              <p:cNvSpPr>
                <a:spLocks noChangeArrowheads="1"/>
              </p:cNvSpPr>
              <p:nvPr/>
            </p:nvSpPr>
            <p:spPr bwMode="auto">
              <a:xfrm>
                <a:off x="5352" y="16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3" name="Oval 190"/>
              <p:cNvSpPr>
                <a:spLocks noChangeArrowheads="1"/>
              </p:cNvSpPr>
              <p:nvPr/>
            </p:nvSpPr>
            <p:spPr bwMode="auto">
              <a:xfrm>
                <a:off x="5402" y="170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4" name="Oval 191"/>
              <p:cNvSpPr>
                <a:spLocks noChangeArrowheads="1"/>
              </p:cNvSpPr>
              <p:nvPr/>
            </p:nvSpPr>
            <p:spPr bwMode="auto">
              <a:xfrm>
                <a:off x="5453" y="16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5" name="Oval 192"/>
              <p:cNvSpPr>
                <a:spLocks noChangeArrowheads="1"/>
              </p:cNvSpPr>
              <p:nvPr/>
            </p:nvSpPr>
            <p:spPr bwMode="auto">
              <a:xfrm>
                <a:off x="5503" y="167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6" name="Oval 193"/>
              <p:cNvSpPr>
                <a:spLocks noChangeArrowheads="1"/>
              </p:cNvSpPr>
              <p:nvPr/>
            </p:nvSpPr>
            <p:spPr bwMode="auto">
              <a:xfrm>
                <a:off x="5554" y="16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7" name="Oval 194"/>
              <p:cNvSpPr>
                <a:spLocks noChangeArrowheads="1"/>
              </p:cNvSpPr>
              <p:nvPr/>
            </p:nvSpPr>
            <p:spPr bwMode="auto">
              <a:xfrm>
                <a:off x="5604" y="157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8" name="Oval 195"/>
              <p:cNvSpPr>
                <a:spLocks noChangeArrowheads="1"/>
              </p:cNvSpPr>
              <p:nvPr/>
            </p:nvSpPr>
            <p:spPr bwMode="auto">
              <a:xfrm>
                <a:off x="5654" y="15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9" name="Oval 196"/>
              <p:cNvSpPr>
                <a:spLocks noChangeArrowheads="1"/>
              </p:cNvSpPr>
              <p:nvPr/>
            </p:nvSpPr>
            <p:spPr bwMode="auto">
              <a:xfrm>
                <a:off x="5705" y="162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0" name="Oval 197"/>
              <p:cNvSpPr>
                <a:spLocks noChangeArrowheads="1"/>
              </p:cNvSpPr>
              <p:nvPr/>
            </p:nvSpPr>
            <p:spPr bwMode="auto">
              <a:xfrm>
                <a:off x="5755" y="17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1" name="Oval 198"/>
              <p:cNvSpPr>
                <a:spLocks noChangeArrowheads="1"/>
              </p:cNvSpPr>
              <p:nvPr/>
            </p:nvSpPr>
            <p:spPr bwMode="auto">
              <a:xfrm>
                <a:off x="5806" y="16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2" name="Oval 199"/>
              <p:cNvSpPr>
                <a:spLocks noChangeArrowheads="1"/>
              </p:cNvSpPr>
              <p:nvPr/>
            </p:nvSpPr>
            <p:spPr bwMode="auto">
              <a:xfrm>
                <a:off x="5856" y="161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3" name="Oval 200"/>
              <p:cNvSpPr>
                <a:spLocks noChangeArrowheads="1"/>
              </p:cNvSpPr>
              <p:nvPr/>
            </p:nvSpPr>
            <p:spPr bwMode="auto">
              <a:xfrm>
                <a:off x="5906" y="16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4" name="Oval 201"/>
              <p:cNvSpPr>
                <a:spLocks noChangeArrowheads="1"/>
              </p:cNvSpPr>
              <p:nvPr/>
            </p:nvSpPr>
            <p:spPr bwMode="auto">
              <a:xfrm>
                <a:off x="5957" y="158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5" name="Oval 202"/>
              <p:cNvSpPr>
                <a:spLocks noChangeArrowheads="1"/>
              </p:cNvSpPr>
              <p:nvPr/>
            </p:nvSpPr>
            <p:spPr bwMode="auto">
              <a:xfrm>
                <a:off x="6007" y="161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6" name="Oval 203"/>
              <p:cNvSpPr>
                <a:spLocks noChangeArrowheads="1"/>
              </p:cNvSpPr>
              <p:nvPr/>
            </p:nvSpPr>
            <p:spPr bwMode="auto">
              <a:xfrm>
                <a:off x="6058" y="157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7" name="Oval 204"/>
              <p:cNvSpPr>
                <a:spLocks noChangeArrowheads="1"/>
              </p:cNvSpPr>
              <p:nvPr/>
            </p:nvSpPr>
            <p:spPr bwMode="auto">
              <a:xfrm>
                <a:off x="6108" y="152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Oval 206"/>
            <p:cNvSpPr>
              <a:spLocks noChangeArrowheads="1"/>
            </p:cNvSpPr>
            <p:nvPr/>
          </p:nvSpPr>
          <p:spPr bwMode="auto">
            <a:xfrm>
              <a:off x="6158" y="155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Oval 207"/>
            <p:cNvSpPr>
              <a:spLocks noChangeArrowheads="1"/>
            </p:cNvSpPr>
            <p:nvPr/>
          </p:nvSpPr>
          <p:spPr bwMode="auto">
            <a:xfrm>
              <a:off x="6209" y="14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Oval 208"/>
            <p:cNvSpPr>
              <a:spLocks noChangeArrowheads="1"/>
            </p:cNvSpPr>
            <p:nvPr/>
          </p:nvSpPr>
          <p:spPr bwMode="auto">
            <a:xfrm>
              <a:off x="6259" y="152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Oval 209"/>
            <p:cNvSpPr>
              <a:spLocks noChangeArrowheads="1"/>
            </p:cNvSpPr>
            <p:nvPr/>
          </p:nvSpPr>
          <p:spPr bwMode="auto">
            <a:xfrm>
              <a:off x="6310" y="15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Oval 210"/>
            <p:cNvSpPr>
              <a:spLocks noChangeArrowheads="1"/>
            </p:cNvSpPr>
            <p:nvPr/>
          </p:nvSpPr>
          <p:spPr bwMode="auto">
            <a:xfrm>
              <a:off x="6360" y="156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Oval 211"/>
            <p:cNvSpPr>
              <a:spLocks noChangeArrowheads="1"/>
            </p:cNvSpPr>
            <p:nvPr/>
          </p:nvSpPr>
          <p:spPr bwMode="auto">
            <a:xfrm>
              <a:off x="6414" y="1508"/>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Oval 212"/>
            <p:cNvSpPr>
              <a:spLocks noChangeArrowheads="1"/>
            </p:cNvSpPr>
            <p:nvPr/>
          </p:nvSpPr>
          <p:spPr bwMode="auto">
            <a:xfrm>
              <a:off x="6464" y="1350"/>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Oval 213"/>
            <p:cNvSpPr>
              <a:spLocks noChangeArrowheads="1"/>
            </p:cNvSpPr>
            <p:nvPr/>
          </p:nvSpPr>
          <p:spPr bwMode="auto">
            <a:xfrm>
              <a:off x="6515" y="150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Oval 214"/>
            <p:cNvSpPr>
              <a:spLocks noChangeArrowheads="1"/>
            </p:cNvSpPr>
            <p:nvPr/>
          </p:nvSpPr>
          <p:spPr bwMode="auto">
            <a:xfrm>
              <a:off x="6565" y="17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215"/>
            <p:cNvSpPr>
              <a:spLocks/>
            </p:cNvSpPr>
            <p:nvPr/>
          </p:nvSpPr>
          <p:spPr bwMode="auto">
            <a:xfrm>
              <a:off x="1583" y="1530"/>
              <a:ext cx="5000" cy="616"/>
            </a:xfrm>
            <a:custGeom>
              <a:avLst/>
              <a:gdLst>
                <a:gd name="T0" fmla="*/ 0 w 1389"/>
                <a:gd name="T1" fmla="*/ 171 h 171"/>
                <a:gd name="T2" fmla="*/ 694 w 1389"/>
                <a:gd name="T3" fmla="*/ 85 h 171"/>
                <a:gd name="T4" fmla="*/ 1389 w 1389"/>
                <a:gd name="T5" fmla="*/ 0 h 171"/>
              </a:gdLst>
              <a:ahLst/>
              <a:cxnLst>
                <a:cxn ang="0">
                  <a:pos x="T0" y="T1"/>
                </a:cxn>
                <a:cxn ang="0">
                  <a:pos x="T2" y="T3"/>
                </a:cxn>
                <a:cxn ang="0">
                  <a:pos x="T4" y="T5"/>
                </a:cxn>
              </a:cxnLst>
              <a:rect l="0" t="0" r="r" b="b"/>
              <a:pathLst>
                <a:path w="1389" h="171">
                  <a:moveTo>
                    <a:pt x="0" y="171"/>
                  </a:moveTo>
                  <a:lnTo>
                    <a:pt x="694" y="85"/>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216"/>
            <p:cNvSpPr>
              <a:spLocks/>
            </p:cNvSpPr>
            <p:nvPr/>
          </p:nvSpPr>
          <p:spPr bwMode="auto">
            <a:xfrm>
              <a:off x="1583" y="1620"/>
              <a:ext cx="5000" cy="576"/>
            </a:xfrm>
            <a:custGeom>
              <a:avLst/>
              <a:gdLst>
                <a:gd name="T0" fmla="*/ 0 w 1389"/>
                <a:gd name="T1" fmla="*/ 160 h 160"/>
                <a:gd name="T2" fmla="*/ 694 w 1389"/>
                <a:gd name="T3" fmla="*/ 80 h 160"/>
                <a:gd name="T4" fmla="*/ 1389 w 1389"/>
                <a:gd name="T5" fmla="*/ 0 h 160"/>
              </a:gdLst>
              <a:ahLst/>
              <a:cxnLst>
                <a:cxn ang="0">
                  <a:pos x="T0" y="T1"/>
                </a:cxn>
                <a:cxn ang="0">
                  <a:pos x="T2" y="T3"/>
                </a:cxn>
                <a:cxn ang="0">
                  <a:pos x="T4" y="T5"/>
                </a:cxn>
              </a:cxnLst>
              <a:rect l="0" t="0" r="r" b="b"/>
              <a:pathLst>
                <a:path w="1389" h="160">
                  <a:moveTo>
                    <a:pt x="0" y="160"/>
                  </a:moveTo>
                  <a:lnTo>
                    <a:pt x="694" y="80"/>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217"/>
            <p:cNvSpPr>
              <a:spLocks noChangeShapeType="1"/>
            </p:cNvSpPr>
            <p:nvPr/>
          </p:nvSpPr>
          <p:spPr bwMode="auto">
            <a:xfrm flipV="1">
              <a:off x="2792" y="1994"/>
              <a:ext cx="0" cy="62"/>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Line 218"/>
            <p:cNvSpPr>
              <a:spLocks noChangeShapeType="1"/>
            </p:cNvSpPr>
            <p:nvPr/>
          </p:nvSpPr>
          <p:spPr bwMode="auto">
            <a:xfrm flipV="1">
              <a:off x="5320" y="1685"/>
              <a:ext cx="0" cy="83"/>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Rectangle 219"/>
            <p:cNvSpPr>
              <a:spLocks noChangeArrowheads="1"/>
            </p:cNvSpPr>
            <p:nvPr/>
          </p:nvSpPr>
          <p:spPr bwMode="auto">
            <a:xfrm>
              <a:off x="2594" y="2218"/>
              <a:ext cx="95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p=25: -1.0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 name="Rectangle 220"/>
            <p:cNvSpPr>
              <a:spLocks noChangeArrowheads="1"/>
            </p:cNvSpPr>
            <p:nvPr/>
          </p:nvSpPr>
          <p:spPr bwMode="auto">
            <a:xfrm>
              <a:off x="5122" y="1256"/>
              <a:ext cx="95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p=75: -1.3</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 name="Line 221"/>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222"/>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Rectangle 223"/>
            <p:cNvSpPr>
              <a:spLocks noChangeArrowheads="1"/>
            </p:cNvSpPr>
            <p:nvPr/>
          </p:nvSpPr>
          <p:spPr bwMode="auto">
            <a:xfrm rot="16200000">
              <a:off x="1194" y="3477"/>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 name="Line 224"/>
            <p:cNvSpPr>
              <a:spLocks noChangeShapeType="1"/>
            </p:cNvSpPr>
            <p:nvPr/>
          </p:nvSpPr>
          <p:spPr bwMode="auto">
            <a:xfrm flipH="1">
              <a:off x="1378" y="299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Rectangle 225"/>
            <p:cNvSpPr>
              <a:spLocks noChangeArrowheads="1"/>
            </p:cNvSpPr>
            <p:nvPr/>
          </p:nvSpPr>
          <p:spPr bwMode="auto">
            <a:xfrm rot="16200000">
              <a:off x="1153" y="2855"/>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7" name="Line 226"/>
            <p:cNvSpPr>
              <a:spLocks noChangeShapeType="1"/>
            </p:cNvSpPr>
            <p:nvPr/>
          </p:nvSpPr>
          <p:spPr bwMode="auto">
            <a:xfrm flipH="1">
              <a:off x="1378" y="237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Rectangle 227"/>
            <p:cNvSpPr>
              <a:spLocks noChangeArrowheads="1"/>
            </p:cNvSpPr>
            <p:nvPr/>
          </p:nvSpPr>
          <p:spPr bwMode="auto">
            <a:xfrm rot="16200000">
              <a:off x="1153" y="223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9" name="Line 228"/>
            <p:cNvSpPr>
              <a:spLocks noChangeShapeType="1"/>
            </p:cNvSpPr>
            <p:nvPr/>
          </p:nvSpPr>
          <p:spPr bwMode="auto">
            <a:xfrm flipH="1">
              <a:off x="1378" y="175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Rectangle 229"/>
            <p:cNvSpPr>
              <a:spLocks noChangeArrowheads="1"/>
            </p:cNvSpPr>
            <p:nvPr/>
          </p:nvSpPr>
          <p:spPr bwMode="auto">
            <a:xfrm rot="16200000">
              <a:off x="1153" y="161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Line 230"/>
            <p:cNvSpPr>
              <a:spLocks noChangeShapeType="1"/>
            </p:cNvSpPr>
            <p:nvPr/>
          </p:nvSpPr>
          <p:spPr bwMode="auto">
            <a:xfrm flipH="1">
              <a:off x="1378" y="113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2" name="Rectangle 231"/>
            <p:cNvSpPr>
              <a:spLocks noChangeArrowheads="1"/>
            </p:cNvSpPr>
            <p:nvPr/>
          </p:nvSpPr>
          <p:spPr bwMode="auto">
            <a:xfrm rot="16200000">
              <a:off x="1153" y="9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3" name="Line 232"/>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4" name="Rectangle 233"/>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5" name="Rectangle 234"/>
            <p:cNvSpPr>
              <a:spLocks noChangeArrowheads="1"/>
            </p:cNvSpPr>
            <p:nvPr/>
          </p:nvSpPr>
          <p:spPr bwMode="auto">
            <a:xfrm rot="16200000">
              <a:off x="-409" y="1918"/>
              <a:ext cx="293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Weekly Hours Worked in ACS (Age &gt;= 30)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6" name="Line 235"/>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7" name="Line 236"/>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8" name="Rectangle 237"/>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9" name="Line 238"/>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0" name="Rectangle 239"/>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1" name="Line 240"/>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2" name="Rectangle 241"/>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3" name="Line 242"/>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4" name="Rectangle 243"/>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5" name="Line 244"/>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6" name="Rectangle 245"/>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7" name="Line 246"/>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8" name="Rectangle 247"/>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9" name="Rectangle 248"/>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Parent Household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90" name="Rectangle 249"/>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1" name="Oval 250"/>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 name="Oval 251"/>
            <p:cNvSpPr>
              <a:spLocks noChangeArrowheads="1"/>
            </p:cNvSpPr>
            <p:nvPr/>
          </p:nvSpPr>
          <p:spPr bwMode="auto">
            <a:xfrm>
              <a:off x="6086" y="34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 name="Rectangle 252"/>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96" name="Rectangle 253"/>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97" name="Rectangle 254"/>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2247545175"/>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92"/>
          <p:cNvSpPr txBox="1"/>
          <p:nvPr/>
        </p:nvSpPr>
        <p:spPr>
          <a:xfrm>
            <a:off x="1524134" y="87882"/>
            <a:ext cx="914386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1E2D53"/>
                </a:solidFill>
                <a:effectLst/>
                <a:uLnTx/>
                <a:uFillTx/>
                <a:latin typeface="Arial"/>
                <a:ea typeface="+mn-ea"/>
                <a:cs typeface="Arial"/>
              </a:rPr>
              <a:t>High School Completion Rates vs. Parent Income Rank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1E2D53"/>
                </a:solidFill>
                <a:effectLst/>
                <a:uLnTx/>
                <a:uFillTx/>
                <a:latin typeface="Arial"/>
                <a:ea typeface="+mn-ea"/>
                <a:cs typeface="Arial"/>
              </a:rPr>
              <a:t>Male Children</a:t>
            </a:r>
          </a:p>
        </p:txBody>
      </p:sp>
      <p:grpSp>
        <p:nvGrpSpPr>
          <p:cNvPr id="3" name="Group 4"/>
          <p:cNvGrpSpPr>
            <a:grpSpLocks noChangeAspect="1"/>
          </p:cNvGrpSpPr>
          <p:nvPr/>
        </p:nvGrpSpPr>
        <p:grpSpPr bwMode="auto">
          <a:xfrm>
            <a:off x="1522413" y="200025"/>
            <a:ext cx="9231313" cy="6453188"/>
            <a:chOff x="959" y="126"/>
            <a:chExt cx="5815" cy="4065"/>
          </a:xfrm>
        </p:grpSpPr>
        <p:grpSp>
          <p:nvGrpSpPr>
            <p:cNvPr id="5" name="Group 205"/>
            <p:cNvGrpSpPr>
              <a:grpSpLocks/>
            </p:cNvGrpSpPr>
            <p:nvPr/>
          </p:nvGrpSpPr>
          <p:grpSpPr bwMode="auto">
            <a:xfrm>
              <a:off x="1435" y="515"/>
              <a:ext cx="5242" cy="3096"/>
              <a:chOff x="1435" y="515"/>
              <a:chExt cx="5242" cy="3096"/>
            </a:xfrm>
          </p:grpSpPr>
          <p:sp>
            <p:nvSpPr>
              <p:cNvPr id="1365"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Line 9"/>
              <p:cNvSpPr>
                <a:spLocks noChangeShapeType="1"/>
              </p:cNvSpPr>
              <p:nvPr/>
            </p:nvSpPr>
            <p:spPr bwMode="auto">
              <a:xfrm>
                <a:off x="1435" y="299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Line 10"/>
              <p:cNvSpPr>
                <a:spLocks noChangeShapeType="1"/>
              </p:cNvSpPr>
              <p:nvPr/>
            </p:nvSpPr>
            <p:spPr bwMode="auto">
              <a:xfrm>
                <a:off x="1435" y="237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Line 11"/>
              <p:cNvSpPr>
                <a:spLocks noChangeShapeType="1"/>
              </p:cNvSpPr>
              <p:nvPr/>
            </p:nvSpPr>
            <p:spPr bwMode="auto">
              <a:xfrm>
                <a:off x="1435" y="175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9" name="Line 12"/>
              <p:cNvSpPr>
                <a:spLocks noChangeShapeType="1"/>
              </p:cNvSpPr>
              <p:nvPr/>
            </p:nvSpPr>
            <p:spPr bwMode="auto">
              <a:xfrm>
                <a:off x="1435" y="113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0" name="Line 13"/>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1" name="Oval 14"/>
              <p:cNvSpPr>
                <a:spLocks noChangeArrowheads="1"/>
              </p:cNvSpPr>
              <p:nvPr/>
            </p:nvSpPr>
            <p:spPr bwMode="auto">
              <a:xfrm>
                <a:off x="1565" y="25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2" name="Oval 15"/>
              <p:cNvSpPr>
                <a:spLocks noChangeArrowheads="1"/>
              </p:cNvSpPr>
              <p:nvPr/>
            </p:nvSpPr>
            <p:spPr bwMode="auto">
              <a:xfrm>
                <a:off x="1615" y="249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3" name="Oval 16"/>
              <p:cNvSpPr>
                <a:spLocks noChangeArrowheads="1"/>
              </p:cNvSpPr>
              <p:nvPr/>
            </p:nvSpPr>
            <p:spPr bwMode="auto">
              <a:xfrm>
                <a:off x="1666" y="235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4" name="Oval 17"/>
              <p:cNvSpPr>
                <a:spLocks noChangeArrowheads="1"/>
              </p:cNvSpPr>
              <p:nvPr/>
            </p:nvSpPr>
            <p:spPr bwMode="auto">
              <a:xfrm>
                <a:off x="1716" y="23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5" name="Oval 18"/>
              <p:cNvSpPr>
                <a:spLocks noChangeArrowheads="1"/>
              </p:cNvSpPr>
              <p:nvPr/>
            </p:nvSpPr>
            <p:spPr bwMode="auto">
              <a:xfrm>
                <a:off x="1766" y="23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0" name="Oval 19"/>
              <p:cNvSpPr>
                <a:spLocks noChangeArrowheads="1"/>
              </p:cNvSpPr>
              <p:nvPr/>
            </p:nvSpPr>
            <p:spPr bwMode="auto">
              <a:xfrm>
                <a:off x="1817" y="2272"/>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1" name="Oval 20"/>
              <p:cNvSpPr>
                <a:spLocks noChangeArrowheads="1"/>
              </p:cNvSpPr>
              <p:nvPr/>
            </p:nvSpPr>
            <p:spPr bwMode="auto">
              <a:xfrm>
                <a:off x="1867" y="22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2" name="Oval 21"/>
              <p:cNvSpPr>
                <a:spLocks noChangeArrowheads="1"/>
              </p:cNvSpPr>
              <p:nvPr/>
            </p:nvSpPr>
            <p:spPr bwMode="auto">
              <a:xfrm>
                <a:off x="1918" y="22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3" name="Oval 22"/>
              <p:cNvSpPr>
                <a:spLocks noChangeArrowheads="1"/>
              </p:cNvSpPr>
              <p:nvPr/>
            </p:nvSpPr>
            <p:spPr bwMode="auto">
              <a:xfrm>
                <a:off x="1968" y="220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4" name="Oval 23"/>
              <p:cNvSpPr>
                <a:spLocks noChangeArrowheads="1"/>
              </p:cNvSpPr>
              <p:nvPr/>
            </p:nvSpPr>
            <p:spPr bwMode="auto">
              <a:xfrm>
                <a:off x="2018" y="220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5" name="Oval 24"/>
              <p:cNvSpPr>
                <a:spLocks noChangeArrowheads="1"/>
              </p:cNvSpPr>
              <p:nvPr/>
            </p:nvSpPr>
            <p:spPr bwMode="auto">
              <a:xfrm>
                <a:off x="2069" y="21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6" name="Oval 25"/>
              <p:cNvSpPr>
                <a:spLocks noChangeArrowheads="1"/>
              </p:cNvSpPr>
              <p:nvPr/>
            </p:nvSpPr>
            <p:spPr bwMode="auto">
              <a:xfrm>
                <a:off x="2119" y="21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 name="Oval 26"/>
              <p:cNvSpPr>
                <a:spLocks noChangeArrowheads="1"/>
              </p:cNvSpPr>
              <p:nvPr/>
            </p:nvSpPr>
            <p:spPr bwMode="auto">
              <a:xfrm>
                <a:off x="2170" y="20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 name="Oval 27"/>
              <p:cNvSpPr>
                <a:spLocks noChangeArrowheads="1"/>
              </p:cNvSpPr>
              <p:nvPr/>
            </p:nvSpPr>
            <p:spPr bwMode="auto">
              <a:xfrm>
                <a:off x="2220" y="20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9" name="Oval 28"/>
              <p:cNvSpPr>
                <a:spLocks noChangeArrowheads="1"/>
              </p:cNvSpPr>
              <p:nvPr/>
            </p:nvSpPr>
            <p:spPr bwMode="auto">
              <a:xfrm>
                <a:off x="2270" y="20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0" name="Oval 29"/>
              <p:cNvSpPr>
                <a:spLocks noChangeArrowheads="1"/>
              </p:cNvSpPr>
              <p:nvPr/>
            </p:nvSpPr>
            <p:spPr bwMode="auto">
              <a:xfrm>
                <a:off x="2321" y="19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1" name="Oval 30"/>
              <p:cNvSpPr>
                <a:spLocks noChangeArrowheads="1"/>
              </p:cNvSpPr>
              <p:nvPr/>
            </p:nvSpPr>
            <p:spPr bwMode="auto">
              <a:xfrm>
                <a:off x="2371" y="200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2" name="Oval 31"/>
              <p:cNvSpPr>
                <a:spLocks noChangeArrowheads="1"/>
              </p:cNvSpPr>
              <p:nvPr/>
            </p:nvSpPr>
            <p:spPr bwMode="auto">
              <a:xfrm>
                <a:off x="2422" y="19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3" name="Oval 32"/>
              <p:cNvSpPr>
                <a:spLocks noChangeArrowheads="1"/>
              </p:cNvSpPr>
              <p:nvPr/>
            </p:nvSpPr>
            <p:spPr bwMode="auto">
              <a:xfrm>
                <a:off x="2472" y="19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4" name="Oval 33"/>
              <p:cNvSpPr>
                <a:spLocks noChangeArrowheads="1"/>
              </p:cNvSpPr>
              <p:nvPr/>
            </p:nvSpPr>
            <p:spPr bwMode="auto">
              <a:xfrm>
                <a:off x="2522" y="19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5" name="Oval 34"/>
              <p:cNvSpPr>
                <a:spLocks noChangeArrowheads="1"/>
              </p:cNvSpPr>
              <p:nvPr/>
            </p:nvSpPr>
            <p:spPr bwMode="auto">
              <a:xfrm>
                <a:off x="2573" y="19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6" name="Oval 35"/>
              <p:cNvSpPr>
                <a:spLocks noChangeArrowheads="1"/>
              </p:cNvSpPr>
              <p:nvPr/>
            </p:nvSpPr>
            <p:spPr bwMode="auto">
              <a:xfrm>
                <a:off x="2623" y="18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7" name="Oval 36"/>
              <p:cNvSpPr>
                <a:spLocks noChangeArrowheads="1"/>
              </p:cNvSpPr>
              <p:nvPr/>
            </p:nvSpPr>
            <p:spPr bwMode="auto">
              <a:xfrm>
                <a:off x="2674" y="18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8" name="Oval 37"/>
              <p:cNvSpPr>
                <a:spLocks noChangeArrowheads="1"/>
              </p:cNvSpPr>
              <p:nvPr/>
            </p:nvSpPr>
            <p:spPr bwMode="auto">
              <a:xfrm>
                <a:off x="2724" y="18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9" name="Oval 38"/>
              <p:cNvSpPr>
                <a:spLocks noChangeArrowheads="1"/>
              </p:cNvSpPr>
              <p:nvPr/>
            </p:nvSpPr>
            <p:spPr bwMode="auto">
              <a:xfrm>
                <a:off x="2774" y="17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0" name="Oval 39"/>
              <p:cNvSpPr>
                <a:spLocks noChangeArrowheads="1"/>
              </p:cNvSpPr>
              <p:nvPr/>
            </p:nvSpPr>
            <p:spPr bwMode="auto">
              <a:xfrm>
                <a:off x="2825" y="18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1" name="Oval 40"/>
              <p:cNvSpPr>
                <a:spLocks noChangeArrowheads="1"/>
              </p:cNvSpPr>
              <p:nvPr/>
            </p:nvSpPr>
            <p:spPr bwMode="auto">
              <a:xfrm>
                <a:off x="2875" y="18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2" name="Oval 41"/>
              <p:cNvSpPr>
                <a:spLocks noChangeArrowheads="1"/>
              </p:cNvSpPr>
              <p:nvPr/>
            </p:nvSpPr>
            <p:spPr bwMode="auto">
              <a:xfrm>
                <a:off x="2926" y="17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3" name="Oval 42"/>
              <p:cNvSpPr>
                <a:spLocks noChangeArrowheads="1"/>
              </p:cNvSpPr>
              <p:nvPr/>
            </p:nvSpPr>
            <p:spPr bwMode="auto">
              <a:xfrm>
                <a:off x="2976" y="17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5" name="Oval 43"/>
              <p:cNvSpPr>
                <a:spLocks noChangeArrowheads="1"/>
              </p:cNvSpPr>
              <p:nvPr/>
            </p:nvSpPr>
            <p:spPr bwMode="auto">
              <a:xfrm>
                <a:off x="3026" y="17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5" name="Oval 44"/>
              <p:cNvSpPr>
                <a:spLocks noChangeArrowheads="1"/>
              </p:cNvSpPr>
              <p:nvPr/>
            </p:nvSpPr>
            <p:spPr bwMode="auto">
              <a:xfrm>
                <a:off x="3080" y="17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6" name="Oval 45"/>
              <p:cNvSpPr>
                <a:spLocks noChangeArrowheads="1"/>
              </p:cNvSpPr>
              <p:nvPr/>
            </p:nvSpPr>
            <p:spPr bwMode="auto">
              <a:xfrm>
                <a:off x="3131" y="165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7" name="Oval 46"/>
              <p:cNvSpPr>
                <a:spLocks noChangeArrowheads="1"/>
              </p:cNvSpPr>
              <p:nvPr/>
            </p:nvSpPr>
            <p:spPr bwMode="auto">
              <a:xfrm>
                <a:off x="3181" y="16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 name="Oval 47"/>
              <p:cNvSpPr>
                <a:spLocks noChangeArrowheads="1"/>
              </p:cNvSpPr>
              <p:nvPr/>
            </p:nvSpPr>
            <p:spPr bwMode="auto">
              <a:xfrm>
                <a:off x="3232" y="15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 name="Oval 48"/>
              <p:cNvSpPr>
                <a:spLocks noChangeArrowheads="1"/>
              </p:cNvSpPr>
              <p:nvPr/>
            </p:nvSpPr>
            <p:spPr bwMode="auto">
              <a:xfrm>
                <a:off x="3282" y="16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 name="Oval 49"/>
              <p:cNvSpPr>
                <a:spLocks noChangeArrowheads="1"/>
              </p:cNvSpPr>
              <p:nvPr/>
            </p:nvSpPr>
            <p:spPr bwMode="auto">
              <a:xfrm>
                <a:off x="3332" y="16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6" name="Oval 50"/>
              <p:cNvSpPr>
                <a:spLocks noChangeArrowheads="1"/>
              </p:cNvSpPr>
              <p:nvPr/>
            </p:nvSpPr>
            <p:spPr bwMode="auto">
              <a:xfrm>
                <a:off x="3383" y="15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7" name="Oval 51"/>
              <p:cNvSpPr>
                <a:spLocks noChangeArrowheads="1"/>
              </p:cNvSpPr>
              <p:nvPr/>
            </p:nvSpPr>
            <p:spPr bwMode="auto">
              <a:xfrm>
                <a:off x="3433" y="155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 name="Oval 52"/>
              <p:cNvSpPr>
                <a:spLocks noChangeArrowheads="1"/>
              </p:cNvSpPr>
              <p:nvPr/>
            </p:nvSpPr>
            <p:spPr bwMode="auto">
              <a:xfrm>
                <a:off x="3484" y="155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 name="Oval 53"/>
              <p:cNvSpPr>
                <a:spLocks noChangeArrowheads="1"/>
              </p:cNvSpPr>
              <p:nvPr/>
            </p:nvSpPr>
            <p:spPr bwMode="auto">
              <a:xfrm>
                <a:off x="3534" y="14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6" name="Oval 54"/>
              <p:cNvSpPr>
                <a:spLocks noChangeArrowheads="1"/>
              </p:cNvSpPr>
              <p:nvPr/>
            </p:nvSpPr>
            <p:spPr bwMode="auto">
              <a:xfrm>
                <a:off x="3584" y="151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7" name="Oval 55"/>
              <p:cNvSpPr>
                <a:spLocks noChangeArrowheads="1"/>
              </p:cNvSpPr>
              <p:nvPr/>
            </p:nvSpPr>
            <p:spPr bwMode="auto">
              <a:xfrm>
                <a:off x="3635" y="15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8" name="Oval 56"/>
              <p:cNvSpPr>
                <a:spLocks noChangeArrowheads="1"/>
              </p:cNvSpPr>
              <p:nvPr/>
            </p:nvSpPr>
            <p:spPr bwMode="auto">
              <a:xfrm>
                <a:off x="3685" y="14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9" name="Oval 57"/>
              <p:cNvSpPr>
                <a:spLocks noChangeArrowheads="1"/>
              </p:cNvSpPr>
              <p:nvPr/>
            </p:nvSpPr>
            <p:spPr bwMode="auto">
              <a:xfrm>
                <a:off x="3736" y="14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0" name="Oval 58"/>
              <p:cNvSpPr>
                <a:spLocks noChangeArrowheads="1"/>
              </p:cNvSpPr>
              <p:nvPr/>
            </p:nvSpPr>
            <p:spPr bwMode="auto">
              <a:xfrm>
                <a:off x="3786" y="14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1" name="Oval 59"/>
              <p:cNvSpPr>
                <a:spLocks noChangeArrowheads="1"/>
              </p:cNvSpPr>
              <p:nvPr/>
            </p:nvSpPr>
            <p:spPr bwMode="auto">
              <a:xfrm>
                <a:off x="3836" y="14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2" name="Oval 60"/>
              <p:cNvSpPr>
                <a:spLocks noChangeArrowheads="1"/>
              </p:cNvSpPr>
              <p:nvPr/>
            </p:nvSpPr>
            <p:spPr bwMode="auto">
              <a:xfrm>
                <a:off x="3887" y="14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3" name="Oval 61"/>
              <p:cNvSpPr>
                <a:spLocks noChangeArrowheads="1"/>
              </p:cNvSpPr>
              <p:nvPr/>
            </p:nvSpPr>
            <p:spPr bwMode="auto">
              <a:xfrm>
                <a:off x="3937" y="1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4" name="Oval 62"/>
              <p:cNvSpPr>
                <a:spLocks noChangeArrowheads="1"/>
              </p:cNvSpPr>
              <p:nvPr/>
            </p:nvSpPr>
            <p:spPr bwMode="auto">
              <a:xfrm>
                <a:off x="3988" y="14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5" name="Oval 63"/>
              <p:cNvSpPr>
                <a:spLocks noChangeArrowheads="1"/>
              </p:cNvSpPr>
              <p:nvPr/>
            </p:nvSpPr>
            <p:spPr bwMode="auto">
              <a:xfrm>
                <a:off x="4038" y="13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6" name="Oval 64"/>
              <p:cNvSpPr>
                <a:spLocks noChangeArrowheads="1"/>
              </p:cNvSpPr>
              <p:nvPr/>
            </p:nvSpPr>
            <p:spPr bwMode="auto">
              <a:xfrm>
                <a:off x="4088" y="13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7" name="Oval 65"/>
              <p:cNvSpPr>
                <a:spLocks noChangeArrowheads="1"/>
              </p:cNvSpPr>
              <p:nvPr/>
            </p:nvSpPr>
            <p:spPr bwMode="auto">
              <a:xfrm>
                <a:off x="4139" y="13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8" name="Oval 66"/>
              <p:cNvSpPr>
                <a:spLocks noChangeArrowheads="1"/>
              </p:cNvSpPr>
              <p:nvPr/>
            </p:nvSpPr>
            <p:spPr bwMode="auto">
              <a:xfrm>
                <a:off x="4189" y="13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9" name="Oval 67"/>
              <p:cNvSpPr>
                <a:spLocks noChangeArrowheads="1"/>
              </p:cNvSpPr>
              <p:nvPr/>
            </p:nvSpPr>
            <p:spPr bwMode="auto">
              <a:xfrm>
                <a:off x="4240" y="13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0" name="Oval 68"/>
              <p:cNvSpPr>
                <a:spLocks noChangeArrowheads="1"/>
              </p:cNvSpPr>
              <p:nvPr/>
            </p:nvSpPr>
            <p:spPr bwMode="auto">
              <a:xfrm>
                <a:off x="4290" y="13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1" name="Oval 69"/>
              <p:cNvSpPr>
                <a:spLocks noChangeArrowheads="1"/>
              </p:cNvSpPr>
              <p:nvPr/>
            </p:nvSpPr>
            <p:spPr bwMode="auto">
              <a:xfrm>
                <a:off x="4340" y="12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2" name="Oval 70"/>
              <p:cNvSpPr>
                <a:spLocks noChangeArrowheads="1"/>
              </p:cNvSpPr>
              <p:nvPr/>
            </p:nvSpPr>
            <p:spPr bwMode="auto">
              <a:xfrm>
                <a:off x="4391" y="12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3" name="Oval 71"/>
              <p:cNvSpPr>
                <a:spLocks noChangeArrowheads="1"/>
              </p:cNvSpPr>
              <p:nvPr/>
            </p:nvSpPr>
            <p:spPr bwMode="auto">
              <a:xfrm>
                <a:off x="4441" y="12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4" name="Oval 72"/>
              <p:cNvSpPr>
                <a:spLocks noChangeArrowheads="1"/>
              </p:cNvSpPr>
              <p:nvPr/>
            </p:nvSpPr>
            <p:spPr bwMode="auto">
              <a:xfrm>
                <a:off x="4492" y="12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5" name="Oval 73"/>
              <p:cNvSpPr>
                <a:spLocks noChangeArrowheads="1"/>
              </p:cNvSpPr>
              <p:nvPr/>
            </p:nvSpPr>
            <p:spPr bwMode="auto">
              <a:xfrm>
                <a:off x="4542" y="12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6" name="Oval 74"/>
              <p:cNvSpPr>
                <a:spLocks noChangeArrowheads="1"/>
              </p:cNvSpPr>
              <p:nvPr/>
            </p:nvSpPr>
            <p:spPr bwMode="auto">
              <a:xfrm>
                <a:off x="4592" y="11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7" name="Oval 75"/>
              <p:cNvSpPr>
                <a:spLocks noChangeArrowheads="1"/>
              </p:cNvSpPr>
              <p:nvPr/>
            </p:nvSpPr>
            <p:spPr bwMode="auto">
              <a:xfrm>
                <a:off x="4643" y="12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8" name="Oval 76"/>
              <p:cNvSpPr>
                <a:spLocks noChangeArrowheads="1"/>
              </p:cNvSpPr>
              <p:nvPr/>
            </p:nvSpPr>
            <p:spPr bwMode="auto">
              <a:xfrm>
                <a:off x="4693" y="11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9" name="Oval 77"/>
              <p:cNvSpPr>
                <a:spLocks noChangeArrowheads="1"/>
              </p:cNvSpPr>
              <p:nvPr/>
            </p:nvSpPr>
            <p:spPr bwMode="auto">
              <a:xfrm>
                <a:off x="4747" y="1192"/>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0" name="Oval 78"/>
              <p:cNvSpPr>
                <a:spLocks noChangeArrowheads="1"/>
              </p:cNvSpPr>
              <p:nvPr/>
            </p:nvSpPr>
            <p:spPr bwMode="auto">
              <a:xfrm>
                <a:off x="4798" y="1174"/>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1" name="Oval 79"/>
              <p:cNvSpPr>
                <a:spLocks noChangeArrowheads="1"/>
              </p:cNvSpPr>
              <p:nvPr/>
            </p:nvSpPr>
            <p:spPr bwMode="auto">
              <a:xfrm>
                <a:off x="4848" y="11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2" name="Oval 80"/>
              <p:cNvSpPr>
                <a:spLocks noChangeArrowheads="1"/>
              </p:cNvSpPr>
              <p:nvPr/>
            </p:nvSpPr>
            <p:spPr bwMode="auto">
              <a:xfrm>
                <a:off x="4898" y="11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3" name="Oval 81"/>
              <p:cNvSpPr>
                <a:spLocks noChangeArrowheads="1"/>
              </p:cNvSpPr>
              <p:nvPr/>
            </p:nvSpPr>
            <p:spPr bwMode="auto">
              <a:xfrm>
                <a:off x="4949" y="114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4" name="Oval 82"/>
              <p:cNvSpPr>
                <a:spLocks noChangeArrowheads="1"/>
              </p:cNvSpPr>
              <p:nvPr/>
            </p:nvSpPr>
            <p:spPr bwMode="auto">
              <a:xfrm>
                <a:off x="4999" y="112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5" name="Oval 83"/>
              <p:cNvSpPr>
                <a:spLocks noChangeArrowheads="1"/>
              </p:cNvSpPr>
              <p:nvPr/>
            </p:nvSpPr>
            <p:spPr bwMode="auto">
              <a:xfrm>
                <a:off x="5050" y="11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6" name="Oval 84"/>
              <p:cNvSpPr>
                <a:spLocks noChangeArrowheads="1"/>
              </p:cNvSpPr>
              <p:nvPr/>
            </p:nvSpPr>
            <p:spPr bwMode="auto">
              <a:xfrm>
                <a:off x="5100" y="109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7" name="Oval 85"/>
              <p:cNvSpPr>
                <a:spLocks noChangeArrowheads="1"/>
              </p:cNvSpPr>
              <p:nvPr/>
            </p:nvSpPr>
            <p:spPr bwMode="auto">
              <a:xfrm>
                <a:off x="5150" y="11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8" name="Oval 86"/>
              <p:cNvSpPr>
                <a:spLocks noChangeArrowheads="1"/>
              </p:cNvSpPr>
              <p:nvPr/>
            </p:nvSpPr>
            <p:spPr bwMode="auto">
              <a:xfrm>
                <a:off x="5201" y="108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9" name="Oval 87"/>
              <p:cNvSpPr>
                <a:spLocks noChangeArrowheads="1"/>
              </p:cNvSpPr>
              <p:nvPr/>
            </p:nvSpPr>
            <p:spPr bwMode="auto">
              <a:xfrm>
                <a:off x="5251" y="10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0" name="Oval 88"/>
              <p:cNvSpPr>
                <a:spLocks noChangeArrowheads="1"/>
              </p:cNvSpPr>
              <p:nvPr/>
            </p:nvSpPr>
            <p:spPr bwMode="auto">
              <a:xfrm>
                <a:off x="5302" y="10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1" name="Oval 89"/>
              <p:cNvSpPr>
                <a:spLocks noChangeArrowheads="1"/>
              </p:cNvSpPr>
              <p:nvPr/>
            </p:nvSpPr>
            <p:spPr bwMode="auto">
              <a:xfrm>
                <a:off x="5352" y="105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2" name="Oval 90"/>
              <p:cNvSpPr>
                <a:spLocks noChangeArrowheads="1"/>
              </p:cNvSpPr>
              <p:nvPr/>
            </p:nvSpPr>
            <p:spPr bwMode="auto">
              <a:xfrm>
                <a:off x="5402" y="10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3" name="Oval 91"/>
              <p:cNvSpPr>
                <a:spLocks noChangeArrowheads="1"/>
              </p:cNvSpPr>
              <p:nvPr/>
            </p:nvSpPr>
            <p:spPr bwMode="auto">
              <a:xfrm>
                <a:off x="5453" y="10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4" name="Oval 92"/>
              <p:cNvSpPr>
                <a:spLocks noChangeArrowheads="1"/>
              </p:cNvSpPr>
              <p:nvPr/>
            </p:nvSpPr>
            <p:spPr bwMode="auto">
              <a:xfrm>
                <a:off x="5503" y="10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5" name="Oval 93"/>
              <p:cNvSpPr>
                <a:spLocks noChangeArrowheads="1"/>
              </p:cNvSpPr>
              <p:nvPr/>
            </p:nvSpPr>
            <p:spPr bwMode="auto">
              <a:xfrm>
                <a:off x="5554" y="1015"/>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6" name="Oval 94"/>
              <p:cNvSpPr>
                <a:spLocks noChangeArrowheads="1"/>
              </p:cNvSpPr>
              <p:nvPr/>
            </p:nvSpPr>
            <p:spPr bwMode="auto">
              <a:xfrm>
                <a:off x="5604" y="9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7" name="Oval 95"/>
              <p:cNvSpPr>
                <a:spLocks noChangeArrowheads="1"/>
              </p:cNvSpPr>
              <p:nvPr/>
            </p:nvSpPr>
            <p:spPr bwMode="auto">
              <a:xfrm>
                <a:off x="5654" y="9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8" name="Oval 96"/>
              <p:cNvSpPr>
                <a:spLocks noChangeArrowheads="1"/>
              </p:cNvSpPr>
              <p:nvPr/>
            </p:nvSpPr>
            <p:spPr bwMode="auto">
              <a:xfrm>
                <a:off x="5705" y="9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9" name="Oval 97"/>
              <p:cNvSpPr>
                <a:spLocks noChangeArrowheads="1"/>
              </p:cNvSpPr>
              <p:nvPr/>
            </p:nvSpPr>
            <p:spPr bwMode="auto">
              <a:xfrm>
                <a:off x="5755" y="9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0" name="Oval 98"/>
              <p:cNvSpPr>
                <a:spLocks noChangeArrowheads="1"/>
              </p:cNvSpPr>
              <p:nvPr/>
            </p:nvSpPr>
            <p:spPr bwMode="auto">
              <a:xfrm>
                <a:off x="5806" y="9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1" name="Oval 99"/>
              <p:cNvSpPr>
                <a:spLocks noChangeArrowheads="1"/>
              </p:cNvSpPr>
              <p:nvPr/>
            </p:nvSpPr>
            <p:spPr bwMode="auto">
              <a:xfrm>
                <a:off x="5856" y="9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2" name="Oval 100"/>
              <p:cNvSpPr>
                <a:spLocks noChangeArrowheads="1"/>
              </p:cNvSpPr>
              <p:nvPr/>
            </p:nvSpPr>
            <p:spPr bwMode="auto">
              <a:xfrm>
                <a:off x="5906" y="92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3" name="Oval 101"/>
              <p:cNvSpPr>
                <a:spLocks noChangeArrowheads="1"/>
              </p:cNvSpPr>
              <p:nvPr/>
            </p:nvSpPr>
            <p:spPr bwMode="auto">
              <a:xfrm>
                <a:off x="5957" y="9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4" name="Oval 102"/>
              <p:cNvSpPr>
                <a:spLocks noChangeArrowheads="1"/>
              </p:cNvSpPr>
              <p:nvPr/>
            </p:nvSpPr>
            <p:spPr bwMode="auto">
              <a:xfrm>
                <a:off x="6007" y="9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5" name="Oval 103"/>
              <p:cNvSpPr>
                <a:spLocks noChangeArrowheads="1"/>
              </p:cNvSpPr>
              <p:nvPr/>
            </p:nvSpPr>
            <p:spPr bwMode="auto">
              <a:xfrm>
                <a:off x="6058" y="9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6" name="Oval 104"/>
              <p:cNvSpPr>
                <a:spLocks noChangeArrowheads="1"/>
              </p:cNvSpPr>
              <p:nvPr/>
            </p:nvSpPr>
            <p:spPr bwMode="auto">
              <a:xfrm>
                <a:off x="6108" y="8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7" name="Oval 105"/>
              <p:cNvSpPr>
                <a:spLocks noChangeArrowheads="1"/>
              </p:cNvSpPr>
              <p:nvPr/>
            </p:nvSpPr>
            <p:spPr bwMode="auto">
              <a:xfrm>
                <a:off x="6158" y="8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8" name="Oval 106"/>
              <p:cNvSpPr>
                <a:spLocks noChangeArrowheads="1"/>
              </p:cNvSpPr>
              <p:nvPr/>
            </p:nvSpPr>
            <p:spPr bwMode="auto">
              <a:xfrm>
                <a:off x="6209" y="8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9" name="Oval 107"/>
              <p:cNvSpPr>
                <a:spLocks noChangeArrowheads="1"/>
              </p:cNvSpPr>
              <p:nvPr/>
            </p:nvSpPr>
            <p:spPr bwMode="auto">
              <a:xfrm>
                <a:off x="6259" y="8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0" name="Oval 108"/>
              <p:cNvSpPr>
                <a:spLocks noChangeArrowheads="1"/>
              </p:cNvSpPr>
              <p:nvPr/>
            </p:nvSpPr>
            <p:spPr bwMode="auto">
              <a:xfrm>
                <a:off x="6310" y="8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1" name="Oval 109"/>
              <p:cNvSpPr>
                <a:spLocks noChangeArrowheads="1"/>
              </p:cNvSpPr>
              <p:nvPr/>
            </p:nvSpPr>
            <p:spPr bwMode="auto">
              <a:xfrm>
                <a:off x="6360" y="8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2" name="Oval 110"/>
              <p:cNvSpPr>
                <a:spLocks noChangeArrowheads="1"/>
              </p:cNvSpPr>
              <p:nvPr/>
            </p:nvSpPr>
            <p:spPr bwMode="auto">
              <a:xfrm>
                <a:off x="6414" y="850"/>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3" name="Oval 111"/>
              <p:cNvSpPr>
                <a:spLocks noChangeArrowheads="1"/>
              </p:cNvSpPr>
              <p:nvPr/>
            </p:nvSpPr>
            <p:spPr bwMode="auto">
              <a:xfrm>
                <a:off x="6464" y="860"/>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4" name="Oval 112"/>
              <p:cNvSpPr>
                <a:spLocks noChangeArrowheads="1"/>
              </p:cNvSpPr>
              <p:nvPr/>
            </p:nvSpPr>
            <p:spPr bwMode="auto">
              <a:xfrm>
                <a:off x="6515" y="8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5" name="Oval 113"/>
              <p:cNvSpPr>
                <a:spLocks noChangeArrowheads="1"/>
              </p:cNvSpPr>
              <p:nvPr/>
            </p:nvSpPr>
            <p:spPr bwMode="auto">
              <a:xfrm>
                <a:off x="6565" y="8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6" name="Oval 114"/>
              <p:cNvSpPr>
                <a:spLocks noChangeArrowheads="1"/>
              </p:cNvSpPr>
              <p:nvPr/>
            </p:nvSpPr>
            <p:spPr bwMode="auto">
              <a:xfrm>
                <a:off x="1565" y="308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7" name="Oval 115"/>
              <p:cNvSpPr>
                <a:spLocks noChangeArrowheads="1"/>
              </p:cNvSpPr>
              <p:nvPr/>
            </p:nvSpPr>
            <p:spPr bwMode="auto">
              <a:xfrm>
                <a:off x="1615" y="308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8" name="Oval 116"/>
              <p:cNvSpPr>
                <a:spLocks noChangeArrowheads="1"/>
              </p:cNvSpPr>
              <p:nvPr/>
            </p:nvSpPr>
            <p:spPr bwMode="auto">
              <a:xfrm>
                <a:off x="1666" y="29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9" name="Oval 117"/>
              <p:cNvSpPr>
                <a:spLocks noChangeArrowheads="1"/>
              </p:cNvSpPr>
              <p:nvPr/>
            </p:nvSpPr>
            <p:spPr bwMode="auto">
              <a:xfrm>
                <a:off x="1716" y="29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0" name="Oval 118"/>
              <p:cNvSpPr>
                <a:spLocks noChangeArrowheads="1"/>
              </p:cNvSpPr>
              <p:nvPr/>
            </p:nvSpPr>
            <p:spPr bwMode="auto">
              <a:xfrm>
                <a:off x="1766" y="287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1" name="Oval 119"/>
              <p:cNvSpPr>
                <a:spLocks noChangeArrowheads="1"/>
              </p:cNvSpPr>
              <p:nvPr/>
            </p:nvSpPr>
            <p:spPr bwMode="auto">
              <a:xfrm>
                <a:off x="1817" y="29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2" name="Oval 120"/>
              <p:cNvSpPr>
                <a:spLocks noChangeArrowheads="1"/>
              </p:cNvSpPr>
              <p:nvPr/>
            </p:nvSpPr>
            <p:spPr bwMode="auto">
              <a:xfrm>
                <a:off x="1867" y="281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3" name="Oval 121"/>
              <p:cNvSpPr>
                <a:spLocks noChangeArrowheads="1"/>
              </p:cNvSpPr>
              <p:nvPr/>
            </p:nvSpPr>
            <p:spPr bwMode="auto">
              <a:xfrm>
                <a:off x="1918" y="285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4" name="Oval 122"/>
              <p:cNvSpPr>
                <a:spLocks noChangeArrowheads="1"/>
              </p:cNvSpPr>
              <p:nvPr/>
            </p:nvSpPr>
            <p:spPr bwMode="auto">
              <a:xfrm>
                <a:off x="1968" y="28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5" name="Oval 123"/>
              <p:cNvSpPr>
                <a:spLocks noChangeArrowheads="1"/>
              </p:cNvSpPr>
              <p:nvPr/>
            </p:nvSpPr>
            <p:spPr bwMode="auto">
              <a:xfrm>
                <a:off x="2018" y="27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6" name="Oval 124"/>
              <p:cNvSpPr>
                <a:spLocks noChangeArrowheads="1"/>
              </p:cNvSpPr>
              <p:nvPr/>
            </p:nvSpPr>
            <p:spPr bwMode="auto">
              <a:xfrm>
                <a:off x="2069" y="26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7" name="Oval 125"/>
              <p:cNvSpPr>
                <a:spLocks noChangeArrowheads="1"/>
              </p:cNvSpPr>
              <p:nvPr/>
            </p:nvSpPr>
            <p:spPr bwMode="auto">
              <a:xfrm>
                <a:off x="2119" y="26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8" name="Oval 126"/>
              <p:cNvSpPr>
                <a:spLocks noChangeArrowheads="1"/>
              </p:cNvSpPr>
              <p:nvPr/>
            </p:nvSpPr>
            <p:spPr bwMode="auto">
              <a:xfrm>
                <a:off x="2170" y="266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9" name="Oval 127"/>
              <p:cNvSpPr>
                <a:spLocks noChangeArrowheads="1"/>
              </p:cNvSpPr>
              <p:nvPr/>
            </p:nvSpPr>
            <p:spPr bwMode="auto">
              <a:xfrm>
                <a:off x="2220" y="268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0" name="Oval 128"/>
              <p:cNvSpPr>
                <a:spLocks noChangeArrowheads="1"/>
              </p:cNvSpPr>
              <p:nvPr/>
            </p:nvSpPr>
            <p:spPr bwMode="auto">
              <a:xfrm>
                <a:off x="2270" y="26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1" name="Oval 129"/>
              <p:cNvSpPr>
                <a:spLocks noChangeArrowheads="1"/>
              </p:cNvSpPr>
              <p:nvPr/>
            </p:nvSpPr>
            <p:spPr bwMode="auto">
              <a:xfrm>
                <a:off x="2321" y="258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2" name="Oval 130"/>
              <p:cNvSpPr>
                <a:spLocks noChangeArrowheads="1"/>
              </p:cNvSpPr>
              <p:nvPr/>
            </p:nvSpPr>
            <p:spPr bwMode="auto">
              <a:xfrm>
                <a:off x="2371" y="253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3" name="Oval 131"/>
              <p:cNvSpPr>
                <a:spLocks noChangeArrowheads="1"/>
              </p:cNvSpPr>
              <p:nvPr/>
            </p:nvSpPr>
            <p:spPr bwMode="auto">
              <a:xfrm>
                <a:off x="2422" y="24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4" name="Oval 132"/>
              <p:cNvSpPr>
                <a:spLocks noChangeArrowheads="1"/>
              </p:cNvSpPr>
              <p:nvPr/>
            </p:nvSpPr>
            <p:spPr bwMode="auto">
              <a:xfrm>
                <a:off x="2472" y="250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5" name="Oval 133"/>
              <p:cNvSpPr>
                <a:spLocks noChangeArrowheads="1"/>
              </p:cNvSpPr>
              <p:nvPr/>
            </p:nvSpPr>
            <p:spPr bwMode="auto">
              <a:xfrm>
                <a:off x="2522" y="24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6" name="Oval 134"/>
              <p:cNvSpPr>
                <a:spLocks noChangeArrowheads="1"/>
              </p:cNvSpPr>
              <p:nvPr/>
            </p:nvSpPr>
            <p:spPr bwMode="auto">
              <a:xfrm>
                <a:off x="2573" y="25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7" name="Oval 135"/>
              <p:cNvSpPr>
                <a:spLocks noChangeArrowheads="1"/>
              </p:cNvSpPr>
              <p:nvPr/>
            </p:nvSpPr>
            <p:spPr bwMode="auto">
              <a:xfrm>
                <a:off x="2623" y="242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8" name="Oval 136"/>
              <p:cNvSpPr>
                <a:spLocks noChangeArrowheads="1"/>
              </p:cNvSpPr>
              <p:nvPr/>
            </p:nvSpPr>
            <p:spPr bwMode="auto">
              <a:xfrm>
                <a:off x="2674" y="247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9" name="Oval 137"/>
              <p:cNvSpPr>
                <a:spLocks noChangeArrowheads="1"/>
              </p:cNvSpPr>
              <p:nvPr/>
            </p:nvSpPr>
            <p:spPr bwMode="auto">
              <a:xfrm>
                <a:off x="2724" y="244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0" name="Oval 138"/>
              <p:cNvSpPr>
                <a:spLocks noChangeArrowheads="1"/>
              </p:cNvSpPr>
              <p:nvPr/>
            </p:nvSpPr>
            <p:spPr bwMode="auto">
              <a:xfrm>
                <a:off x="2774" y="24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1" name="Oval 139"/>
              <p:cNvSpPr>
                <a:spLocks noChangeArrowheads="1"/>
              </p:cNvSpPr>
              <p:nvPr/>
            </p:nvSpPr>
            <p:spPr bwMode="auto">
              <a:xfrm>
                <a:off x="2825" y="23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2" name="Oval 140"/>
              <p:cNvSpPr>
                <a:spLocks noChangeArrowheads="1"/>
              </p:cNvSpPr>
              <p:nvPr/>
            </p:nvSpPr>
            <p:spPr bwMode="auto">
              <a:xfrm>
                <a:off x="2875" y="229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3" name="Oval 141"/>
              <p:cNvSpPr>
                <a:spLocks noChangeArrowheads="1"/>
              </p:cNvSpPr>
              <p:nvPr/>
            </p:nvSpPr>
            <p:spPr bwMode="auto">
              <a:xfrm>
                <a:off x="2926" y="23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4" name="Oval 142"/>
              <p:cNvSpPr>
                <a:spLocks noChangeArrowheads="1"/>
              </p:cNvSpPr>
              <p:nvPr/>
            </p:nvSpPr>
            <p:spPr bwMode="auto">
              <a:xfrm>
                <a:off x="2976" y="225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5" name="Oval 143"/>
              <p:cNvSpPr>
                <a:spLocks noChangeArrowheads="1"/>
              </p:cNvSpPr>
              <p:nvPr/>
            </p:nvSpPr>
            <p:spPr bwMode="auto">
              <a:xfrm>
                <a:off x="3026" y="22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6" name="Oval 144"/>
              <p:cNvSpPr>
                <a:spLocks noChangeArrowheads="1"/>
              </p:cNvSpPr>
              <p:nvPr/>
            </p:nvSpPr>
            <p:spPr bwMode="auto">
              <a:xfrm>
                <a:off x="3080" y="220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7" name="Oval 145"/>
              <p:cNvSpPr>
                <a:spLocks noChangeArrowheads="1"/>
              </p:cNvSpPr>
              <p:nvPr/>
            </p:nvSpPr>
            <p:spPr bwMode="auto">
              <a:xfrm>
                <a:off x="3131" y="215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8" name="Oval 146"/>
              <p:cNvSpPr>
                <a:spLocks noChangeArrowheads="1"/>
              </p:cNvSpPr>
              <p:nvPr/>
            </p:nvSpPr>
            <p:spPr bwMode="auto">
              <a:xfrm>
                <a:off x="3181" y="20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9" name="Oval 147"/>
              <p:cNvSpPr>
                <a:spLocks noChangeArrowheads="1"/>
              </p:cNvSpPr>
              <p:nvPr/>
            </p:nvSpPr>
            <p:spPr bwMode="auto">
              <a:xfrm>
                <a:off x="3232" y="214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0" name="Oval 148"/>
              <p:cNvSpPr>
                <a:spLocks noChangeArrowheads="1"/>
              </p:cNvSpPr>
              <p:nvPr/>
            </p:nvSpPr>
            <p:spPr bwMode="auto">
              <a:xfrm>
                <a:off x="3282" y="21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1" name="Oval 149"/>
              <p:cNvSpPr>
                <a:spLocks noChangeArrowheads="1"/>
              </p:cNvSpPr>
              <p:nvPr/>
            </p:nvSpPr>
            <p:spPr bwMode="auto">
              <a:xfrm>
                <a:off x="3332" y="20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2" name="Oval 150"/>
              <p:cNvSpPr>
                <a:spLocks noChangeArrowheads="1"/>
              </p:cNvSpPr>
              <p:nvPr/>
            </p:nvSpPr>
            <p:spPr bwMode="auto">
              <a:xfrm>
                <a:off x="3383" y="20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3" name="Oval 151"/>
              <p:cNvSpPr>
                <a:spLocks noChangeArrowheads="1"/>
              </p:cNvSpPr>
              <p:nvPr/>
            </p:nvSpPr>
            <p:spPr bwMode="auto">
              <a:xfrm>
                <a:off x="3433" y="20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4" name="Oval 152"/>
              <p:cNvSpPr>
                <a:spLocks noChangeArrowheads="1"/>
              </p:cNvSpPr>
              <p:nvPr/>
            </p:nvSpPr>
            <p:spPr bwMode="auto">
              <a:xfrm>
                <a:off x="3484" y="20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5" name="Oval 153"/>
              <p:cNvSpPr>
                <a:spLocks noChangeArrowheads="1"/>
              </p:cNvSpPr>
              <p:nvPr/>
            </p:nvSpPr>
            <p:spPr bwMode="auto">
              <a:xfrm>
                <a:off x="3534" y="193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6" name="Oval 154"/>
              <p:cNvSpPr>
                <a:spLocks noChangeArrowheads="1"/>
              </p:cNvSpPr>
              <p:nvPr/>
            </p:nvSpPr>
            <p:spPr bwMode="auto">
              <a:xfrm>
                <a:off x="3584" y="197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7" name="Oval 155"/>
              <p:cNvSpPr>
                <a:spLocks noChangeArrowheads="1"/>
              </p:cNvSpPr>
              <p:nvPr/>
            </p:nvSpPr>
            <p:spPr bwMode="auto">
              <a:xfrm>
                <a:off x="3635" y="19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8" name="Oval 156"/>
              <p:cNvSpPr>
                <a:spLocks noChangeArrowheads="1"/>
              </p:cNvSpPr>
              <p:nvPr/>
            </p:nvSpPr>
            <p:spPr bwMode="auto">
              <a:xfrm>
                <a:off x="3685" y="182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9" name="Oval 157"/>
              <p:cNvSpPr>
                <a:spLocks noChangeArrowheads="1"/>
              </p:cNvSpPr>
              <p:nvPr/>
            </p:nvSpPr>
            <p:spPr bwMode="auto">
              <a:xfrm>
                <a:off x="3736" y="179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0" name="Oval 158"/>
              <p:cNvSpPr>
                <a:spLocks noChangeArrowheads="1"/>
              </p:cNvSpPr>
              <p:nvPr/>
            </p:nvSpPr>
            <p:spPr bwMode="auto">
              <a:xfrm>
                <a:off x="3786" y="179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1" name="Oval 159"/>
              <p:cNvSpPr>
                <a:spLocks noChangeArrowheads="1"/>
              </p:cNvSpPr>
              <p:nvPr/>
            </p:nvSpPr>
            <p:spPr bwMode="auto">
              <a:xfrm>
                <a:off x="3836" y="168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2" name="Oval 160"/>
              <p:cNvSpPr>
                <a:spLocks noChangeArrowheads="1"/>
              </p:cNvSpPr>
              <p:nvPr/>
            </p:nvSpPr>
            <p:spPr bwMode="auto">
              <a:xfrm>
                <a:off x="3887" y="17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3" name="Oval 161"/>
              <p:cNvSpPr>
                <a:spLocks noChangeArrowheads="1"/>
              </p:cNvSpPr>
              <p:nvPr/>
            </p:nvSpPr>
            <p:spPr bwMode="auto">
              <a:xfrm>
                <a:off x="3937" y="179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4" name="Oval 162"/>
              <p:cNvSpPr>
                <a:spLocks noChangeArrowheads="1"/>
              </p:cNvSpPr>
              <p:nvPr/>
            </p:nvSpPr>
            <p:spPr bwMode="auto">
              <a:xfrm>
                <a:off x="3988" y="174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5" name="Oval 163"/>
              <p:cNvSpPr>
                <a:spLocks noChangeArrowheads="1"/>
              </p:cNvSpPr>
              <p:nvPr/>
            </p:nvSpPr>
            <p:spPr bwMode="auto">
              <a:xfrm>
                <a:off x="4038" y="16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6" name="Oval 164"/>
              <p:cNvSpPr>
                <a:spLocks noChangeArrowheads="1"/>
              </p:cNvSpPr>
              <p:nvPr/>
            </p:nvSpPr>
            <p:spPr bwMode="auto">
              <a:xfrm>
                <a:off x="4088" y="16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7" name="Oval 165"/>
              <p:cNvSpPr>
                <a:spLocks noChangeArrowheads="1"/>
              </p:cNvSpPr>
              <p:nvPr/>
            </p:nvSpPr>
            <p:spPr bwMode="auto">
              <a:xfrm>
                <a:off x="4139" y="170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8" name="Oval 166"/>
              <p:cNvSpPr>
                <a:spLocks noChangeArrowheads="1"/>
              </p:cNvSpPr>
              <p:nvPr/>
            </p:nvSpPr>
            <p:spPr bwMode="auto">
              <a:xfrm>
                <a:off x="4189" y="1728"/>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9" name="Oval 167"/>
              <p:cNvSpPr>
                <a:spLocks noChangeArrowheads="1"/>
              </p:cNvSpPr>
              <p:nvPr/>
            </p:nvSpPr>
            <p:spPr bwMode="auto">
              <a:xfrm>
                <a:off x="4240" y="175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0" name="Oval 168"/>
              <p:cNvSpPr>
                <a:spLocks noChangeArrowheads="1"/>
              </p:cNvSpPr>
              <p:nvPr/>
            </p:nvSpPr>
            <p:spPr bwMode="auto">
              <a:xfrm>
                <a:off x="4290" y="167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1" name="Oval 169"/>
              <p:cNvSpPr>
                <a:spLocks noChangeArrowheads="1"/>
              </p:cNvSpPr>
              <p:nvPr/>
            </p:nvSpPr>
            <p:spPr bwMode="auto">
              <a:xfrm>
                <a:off x="4340" y="164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2" name="Oval 170"/>
              <p:cNvSpPr>
                <a:spLocks noChangeArrowheads="1"/>
              </p:cNvSpPr>
              <p:nvPr/>
            </p:nvSpPr>
            <p:spPr bwMode="auto">
              <a:xfrm>
                <a:off x="4391" y="156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3" name="Oval 171"/>
              <p:cNvSpPr>
                <a:spLocks noChangeArrowheads="1"/>
              </p:cNvSpPr>
              <p:nvPr/>
            </p:nvSpPr>
            <p:spPr bwMode="auto">
              <a:xfrm>
                <a:off x="4441" y="170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4" name="Oval 172"/>
              <p:cNvSpPr>
                <a:spLocks noChangeArrowheads="1"/>
              </p:cNvSpPr>
              <p:nvPr/>
            </p:nvSpPr>
            <p:spPr bwMode="auto">
              <a:xfrm>
                <a:off x="4492" y="162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5" name="Oval 173"/>
              <p:cNvSpPr>
                <a:spLocks noChangeArrowheads="1"/>
              </p:cNvSpPr>
              <p:nvPr/>
            </p:nvSpPr>
            <p:spPr bwMode="auto">
              <a:xfrm>
                <a:off x="4542" y="161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6" name="Oval 174"/>
              <p:cNvSpPr>
                <a:spLocks noChangeArrowheads="1"/>
              </p:cNvSpPr>
              <p:nvPr/>
            </p:nvSpPr>
            <p:spPr bwMode="auto">
              <a:xfrm>
                <a:off x="4592" y="14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7" name="Oval 175"/>
              <p:cNvSpPr>
                <a:spLocks noChangeArrowheads="1"/>
              </p:cNvSpPr>
              <p:nvPr/>
            </p:nvSpPr>
            <p:spPr bwMode="auto">
              <a:xfrm>
                <a:off x="4643" y="151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8" name="Oval 176"/>
              <p:cNvSpPr>
                <a:spLocks noChangeArrowheads="1"/>
              </p:cNvSpPr>
              <p:nvPr/>
            </p:nvSpPr>
            <p:spPr bwMode="auto">
              <a:xfrm>
                <a:off x="4693" y="14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9" name="Oval 177"/>
              <p:cNvSpPr>
                <a:spLocks noChangeArrowheads="1"/>
              </p:cNvSpPr>
              <p:nvPr/>
            </p:nvSpPr>
            <p:spPr bwMode="auto">
              <a:xfrm>
                <a:off x="4747" y="1552"/>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0" name="Oval 178"/>
              <p:cNvSpPr>
                <a:spLocks noChangeArrowheads="1"/>
              </p:cNvSpPr>
              <p:nvPr/>
            </p:nvSpPr>
            <p:spPr bwMode="auto">
              <a:xfrm>
                <a:off x="4798" y="1498"/>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1" name="Oval 179"/>
              <p:cNvSpPr>
                <a:spLocks noChangeArrowheads="1"/>
              </p:cNvSpPr>
              <p:nvPr/>
            </p:nvSpPr>
            <p:spPr bwMode="auto">
              <a:xfrm>
                <a:off x="4848" y="151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2" name="Oval 180"/>
              <p:cNvSpPr>
                <a:spLocks noChangeArrowheads="1"/>
              </p:cNvSpPr>
              <p:nvPr/>
            </p:nvSpPr>
            <p:spPr bwMode="auto">
              <a:xfrm>
                <a:off x="4898" y="14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3" name="Oval 181"/>
              <p:cNvSpPr>
                <a:spLocks noChangeArrowheads="1"/>
              </p:cNvSpPr>
              <p:nvPr/>
            </p:nvSpPr>
            <p:spPr bwMode="auto">
              <a:xfrm>
                <a:off x="4949" y="14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4" name="Oval 182"/>
              <p:cNvSpPr>
                <a:spLocks noChangeArrowheads="1"/>
              </p:cNvSpPr>
              <p:nvPr/>
            </p:nvSpPr>
            <p:spPr bwMode="auto">
              <a:xfrm>
                <a:off x="4999" y="15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5" name="Oval 183"/>
              <p:cNvSpPr>
                <a:spLocks noChangeArrowheads="1"/>
              </p:cNvSpPr>
              <p:nvPr/>
            </p:nvSpPr>
            <p:spPr bwMode="auto">
              <a:xfrm>
                <a:off x="5050" y="1519"/>
                <a:ext cx="36" cy="33"/>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6" name="Oval 184"/>
              <p:cNvSpPr>
                <a:spLocks noChangeArrowheads="1"/>
              </p:cNvSpPr>
              <p:nvPr/>
            </p:nvSpPr>
            <p:spPr bwMode="auto">
              <a:xfrm>
                <a:off x="5100" y="141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7" name="Oval 185"/>
              <p:cNvSpPr>
                <a:spLocks noChangeArrowheads="1"/>
              </p:cNvSpPr>
              <p:nvPr/>
            </p:nvSpPr>
            <p:spPr bwMode="auto">
              <a:xfrm>
                <a:off x="5150" y="134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8" name="Oval 186"/>
              <p:cNvSpPr>
                <a:spLocks noChangeArrowheads="1"/>
              </p:cNvSpPr>
              <p:nvPr/>
            </p:nvSpPr>
            <p:spPr bwMode="auto">
              <a:xfrm>
                <a:off x="5201" y="134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9" name="Oval 187"/>
              <p:cNvSpPr>
                <a:spLocks noChangeArrowheads="1"/>
              </p:cNvSpPr>
              <p:nvPr/>
            </p:nvSpPr>
            <p:spPr bwMode="auto">
              <a:xfrm>
                <a:off x="5251" y="12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0" name="Oval 188"/>
              <p:cNvSpPr>
                <a:spLocks noChangeArrowheads="1"/>
              </p:cNvSpPr>
              <p:nvPr/>
            </p:nvSpPr>
            <p:spPr bwMode="auto">
              <a:xfrm>
                <a:off x="5302" y="142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1" name="Oval 189"/>
              <p:cNvSpPr>
                <a:spLocks noChangeArrowheads="1"/>
              </p:cNvSpPr>
              <p:nvPr/>
            </p:nvSpPr>
            <p:spPr bwMode="auto">
              <a:xfrm>
                <a:off x="5352" y="14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2" name="Oval 190"/>
              <p:cNvSpPr>
                <a:spLocks noChangeArrowheads="1"/>
              </p:cNvSpPr>
              <p:nvPr/>
            </p:nvSpPr>
            <p:spPr bwMode="auto">
              <a:xfrm>
                <a:off x="5402" y="13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3" name="Oval 191"/>
              <p:cNvSpPr>
                <a:spLocks noChangeArrowheads="1"/>
              </p:cNvSpPr>
              <p:nvPr/>
            </p:nvSpPr>
            <p:spPr bwMode="auto">
              <a:xfrm>
                <a:off x="5453" y="13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4" name="Oval 192"/>
              <p:cNvSpPr>
                <a:spLocks noChangeArrowheads="1"/>
              </p:cNvSpPr>
              <p:nvPr/>
            </p:nvSpPr>
            <p:spPr bwMode="auto">
              <a:xfrm>
                <a:off x="5503" y="115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5" name="Oval 193"/>
              <p:cNvSpPr>
                <a:spLocks noChangeArrowheads="1"/>
              </p:cNvSpPr>
              <p:nvPr/>
            </p:nvSpPr>
            <p:spPr bwMode="auto">
              <a:xfrm>
                <a:off x="5554" y="130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6" name="Oval 194"/>
              <p:cNvSpPr>
                <a:spLocks noChangeArrowheads="1"/>
              </p:cNvSpPr>
              <p:nvPr/>
            </p:nvSpPr>
            <p:spPr bwMode="auto">
              <a:xfrm>
                <a:off x="5604" y="12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7" name="Oval 195"/>
              <p:cNvSpPr>
                <a:spLocks noChangeArrowheads="1"/>
              </p:cNvSpPr>
              <p:nvPr/>
            </p:nvSpPr>
            <p:spPr bwMode="auto">
              <a:xfrm>
                <a:off x="5654" y="113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8" name="Oval 196"/>
              <p:cNvSpPr>
                <a:spLocks noChangeArrowheads="1"/>
              </p:cNvSpPr>
              <p:nvPr/>
            </p:nvSpPr>
            <p:spPr bwMode="auto">
              <a:xfrm>
                <a:off x="5705" y="12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9" name="Oval 197"/>
              <p:cNvSpPr>
                <a:spLocks noChangeArrowheads="1"/>
              </p:cNvSpPr>
              <p:nvPr/>
            </p:nvSpPr>
            <p:spPr bwMode="auto">
              <a:xfrm>
                <a:off x="5755" y="110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0" name="Oval 198"/>
              <p:cNvSpPr>
                <a:spLocks noChangeArrowheads="1"/>
              </p:cNvSpPr>
              <p:nvPr/>
            </p:nvSpPr>
            <p:spPr bwMode="auto">
              <a:xfrm>
                <a:off x="5806" y="109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1" name="Oval 199"/>
              <p:cNvSpPr>
                <a:spLocks noChangeArrowheads="1"/>
              </p:cNvSpPr>
              <p:nvPr/>
            </p:nvSpPr>
            <p:spPr bwMode="auto">
              <a:xfrm>
                <a:off x="5856" y="11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2" name="Oval 200"/>
              <p:cNvSpPr>
                <a:spLocks noChangeArrowheads="1"/>
              </p:cNvSpPr>
              <p:nvPr/>
            </p:nvSpPr>
            <p:spPr bwMode="auto">
              <a:xfrm>
                <a:off x="5906" y="10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3" name="Oval 201"/>
              <p:cNvSpPr>
                <a:spLocks noChangeArrowheads="1"/>
              </p:cNvSpPr>
              <p:nvPr/>
            </p:nvSpPr>
            <p:spPr bwMode="auto">
              <a:xfrm>
                <a:off x="5957" y="106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4" name="Oval 202"/>
              <p:cNvSpPr>
                <a:spLocks noChangeArrowheads="1"/>
              </p:cNvSpPr>
              <p:nvPr/>
            </p:nvSpPr>
            <p:spPr bwMode="auto">
              <a:xfrm>
                <a:off x="6007" y="10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5" name="Oval 203"/>
              <p:cNvSpPr>
                <a:spLocks noChangeArrowheads="1"/>
              </p:cNvSpPr>
              <p:nvPr/>
            </p:nvSpPr>
            <p:spPr bwMode="auto">
              <a:xfrm>
                <a:off x="6058" y="109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6" name="Oval 204"/>
              <p:cNvSpPr>
                <a:spLocks noChangeArrowheads="1"/>
              </p:cNvSpPr>
              <p:nvPr/>
            </p:nvSpPr>
            <p:spPr bwMode="auto">
              <a:xfrm>
                <a:off x="6108" y="11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Oval 206"/>
            <p:cNvSpPr>
              <a:spLocks noChangeArrowheads="1"/>
            </p:cNvSpPr>
            <p:nvPr/>
          </p:nvSpPr>
          <p:spPr bwMode="auto">
            <a:xfrm>
              <a:off x="6158" y="103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Oval 207"/>
            <p:cNvSpPr>
              <a:spLocks noChangeArrowheads="1"/>
            </p:cNvSpPr>
            <p:nvPr/>
          </p:nvSpPr>
          <p:spPr bwMode="auto">
            <a:xfrm>
              <a:off x="6209" y="10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Oval 208"/>
            <p:cNvSpPr>
              <a:spLocks noChangeArrowheads="1"/>
            </p:cNvSpPr>
            <p:nvPr/>
          </p:nvSpPr>
          <p:spPr bwMode="auto">
            <a:xfrm>
              <a:off x="6259" y="98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Oval 209"/>
            <p:cNvSpPr>
              <a:spLocks noChangeArrowheads="1"/>
            </p:cNvSpPr>
            <p:nvPr/>
          </p:nvSpPr>
          <p:spPr bwMode="auto">
            <a:xfrm>
              <a:off x="6310" y="9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Oval 210"/>
            <p:cNvSpPr>
              <a:spLocks noChangeArrowheads="1"/>
            </p:cNvSpPr>
            <p:nvPr/>
          </p:nvSpPr>
          <p:spPr bwMode="auto">
            <a:xfrm>
              <a:off x="6360" y="92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Oval 211"/>
            <p:cNvSpPr>
              <a:spLocks noChangeArrowheads="1"/>
            </p:cNvSpPr>
            <p:nvPr/>
          </p:nvSpPr>
          <p:spPr bwMode="auto">
            <a:xfrm>
              <a:off x="6414" y="972"/>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Oval 212"/>
            <p:cNvSpPr>
              <a:spLocks noChangeArrowheads="1"/>
            </p:cNvSpPr>
            <p:nvPr/>
          </p:nvSpPr>
          <p:spPr bwMode="auto">
            <a:xfrm>
              <a:off x="6464" y="965"/>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Oval 213"/>
            <p:cNvSpPr>
              <a:spLocks noChangeArrowheads="1"/>
            </p:cNvSpPr>
            <p:nvPr/>
          </p:nvSpPr>
          <p:spPr bwMode="auto">
            <a:xfrm>
              <a:off x="6515" y="8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Oval 214"/>
            <p:cNvSpPr>
              <a:spLocks noChangeArrowheads="1"/>
            </p:cNvSpPr>
            <p:nvPr/>
          </p:nvSpPr>
          <p:spPr bwMode="auto">
            <a:xfrm>
              <a:off x="6565" y="12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215"/>
            <p:cNvSpPr>
              <a:spLocks/>
            </p:cNvSpPr>
            <p:nvPr/>
          </p:nvSpPr>
          <p:spPr bwMode="auto">
            <a:xfrm>
              <a:off x="1583" y="824"/>
              <a:ext cx="5000" cy="2070"/>
            </a:xfrm>
            <a:custGeom>
              <a:avLst/>
              <a:gdLst>
                <a:gd name="T0" fmla="*/ 0 w 1389"/>
                <a:gd name="T1" fmla="*/ 575 h 575"/>
                <a:gd name="T2" fmla="*/ 694 w 1389"/>
                <a:gd name="T3" fmla="*/ 287 h 575"/>
                <a:gd name="T4" fmla="*/ 1389 w 1389"/>
                <a:gd name="T5" fmla="*/ 0 h 575"/>
              </a:gdLst>
              <a:ahLst/>
              <a:cxnLst>
                <a:cxn ang="0">
                  <a:pos x="T0" y="T1"/>
                </a:cxn>
                <a:cxn ang="0">
                  <a:pos x="T2" y="T3"/>
                </a:cxn>
                <a:cxn ang="0">
                  <a:pos x="T4" y="T5"/>
                </a:cxn>
              </a:cxnLst>
              <a:rect l="0" t="0" r="r" b="b"/>
              <a:pathLst>
                <a:path w="1389" h="575">
                  <a:moveTo>
                    <a:pt x="0" y="575"/>
                  </a:moveTo>
                  <a:lnTo>
                    <a:pt x="694" y="287"/>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216"/>
            <p:cNvSpPr>
              <a:spLocks/>
            </p:cNvSpPr>
            <p:nvPr/>
          </p:nvSpPr>
          <p:spPr bwMode="auto">
            <a:xfrm>
              <a:off x="1583" y="695"/>
              <a:ext cx="5000" cy="1562"/>
            </a:xfrm>
            <a:custGeom>
              <a:avLst/>
              <a:gdLst>
                <a:gd name="T0" fmla="*/ 0 w 1389"/>
                <a:gd name="T1" fmla="*/ 434 h 434"/>
                <a:gd name="T2" fmla="*/ 694 w 1389"/>
                <a:gd name="T3" fmla="*/ 217 h 434"/>
                <a:gd name="T4" fmla="*/ 1389 w 1389"/>
                <a:gd name="T5" fmla="*/ 0 h 434"/>
              </a:gdLst>
              <a:ahLst/>
              <a:cxnLst>
                <a:cxn ang="0">
                  <a:pos x="T0" y="T1"/>
                </a:cxn>
                <a:cxn ang="0">
                  <a:pos x="T2" y="T3"/>
                </a:cxn>
                <a:cxn ang="0">
                  <a:pos x="T4" y="T5"/>
                </a:cxn>
              </a:cxnLst>
              <a:rect l="0" t="0" r="r" b="b"/>
              <a:pathLst>
                <a:path w="1389" h="434">
                  <a:moveTo>
                    <a:pt x="0" y="434"/>
                  </a:moveTo>
                  <a:lnTo>
                    <a:pt x="694" y="217"/>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217"/>
            <p:cNvSpPr>
              <a:spLocks noChangeShapeType="1"/>
            </p:cNvSpPr>
            <p:nvPr/>
          </p:nvSpPr>
          <p:spPr bwMode="auto">
            <a:xfrm>
              <a:off x="2792" y="1879"/>
              <a:ext cx="0" cy="511"/>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Line 218"/>
            <p:cNvSpPr>
              <a:spLocks noChangeShapeType="1"/>
            </p:cNvSpPr>
            <p:nvPr/>
          </p:nvSpPr>
          <p:spPr bwMode="auto">
            <a:xfrm>
              <a:off x="5320" y="1087"/>
              <a:ext cx="0" cy="259"/>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Rectangle 219"/>
            <p:cNvSpPr>
              <a:spLocks noChangeArrowheads="1"/>
            </p:cNvSpPr>
            <p:nvPr/>
          </p:nvSpPr>
          <p:spPr bwMode="auto">
            <a:xfrm>
              <a:off x="2717" y="2682"/>
              <a:ext cx="91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p=25: 8.3</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 name="Rectangle 220"/>
            <p:cNvSpPr>
              <a:spLocks noChangeArrowheads="1"/>
            </p:cNvSpPr>
            <p:nvPr/>
          </p:nvSpPr>
          <p:spPr bwMode="auto">
            <a:xfrm>
              <a:off x="5140" y="1566"/>
              <a:ext cx="91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p=75: 4.2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 name="Line 221"/>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222"/>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Rectangle 223"/>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 name="Line 224"/>
            <p:cNvSpPr>
              <a:spLocks noChangeShapeType="1"/>
            </p:cNvSpPr>
            <p:nvPr/>
          </p:nvSpPr>
          <p:spPr bwMode="auto">
            <a:xfrm flipH="1">
              <a:off x="1378" y="299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Rectangle 225"/>
            <p:cNvSpPr>
              <a:spLocks noChangeArrowheads="1"/>
            </p:cNvSpPr>
            <p:nvPr/>
          </p:nvSpPr>
          <p:spPr bwMode="auto">
            <a:xfrm rot="16200000">
              <a:off x="1153" y="2855"/>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7" name="Line 226"/>
            <p:cNvSpPr>
              <a:spLocks noChangeShapeType="1"/>
            </p:cNvSpPr>
            <p:nvPr/>
          </p:nvSpPr>
          <p:spPr bwMode="auto">
            <a:xfrm flipH="1">
              <a:off x="1378" y="237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Rectangle 227"/>
            <p:cNvSpPr>
              <a:spLocks noChangeArrowheads="1"/>
            </p:cNvSpPr>
            <p:nvPr/>
          </p:nvSpPr>
          <p:spPr bwMode="auto">
            <a:xfrm rot="16200000">
              <a:off x="1153" y="223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70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9" name="Line 228"/>
            <p:cNvSpPr>
              <a:spLocks noChangeShapeType="1"/>
            </p:cNvSpPr>
            <p:nvPr/>
          </p:nvSpPr>
          <p:spPr bwMode="auto">
            <a:xfrm flipH="1">
              <a:off x="1378" y="175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Rectangle 229"/>
            <p:cNvSpPr>
              <a:spLocks noChangeArrowheads="1"/>
            </p:cNvSpPr>
            <p:nvPr/>
          </p:nvSpPr>
          <p:spPr bwMode="auto">
            <a:xfrm rot="16200000">
              <a:off x="1153" y="161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Line 230"/>
            <p:cNvSpPr>
              <a:spLocks noChangeShapeType="1"/>
            </p:cNvSpPr>
            <p:nvPr/>
          </p:nvSpPr>
          <p:spPr bwMode="auto">
            <a:xfrm flipH="1">
              <a:off x="1378" y="113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2" name="Rectangle 231"/>
            <p:cNvSpPr>
              <a:spLocks noChangeArrowheads="1"/>
            </p:cNvSpPr>
            <p:nvPr/>
          </p:nvSpPr>
          <p:spPr bwMode="auto">
            <a:xfrm rot="16200000">
              <a:off x="1153" y="9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90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3" name="Line 232"/>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4" name="Rectangle 233"/>
            <p:cNvSpPr>
              <a:spLocks noChangeArrowheads="1"/>
            </p:cNvSpPr>
            <p:nvPr/>
          </p:nvSpPr>
          <p:spPr bwMode="auto">
            <a:xfrm rot="16200000">
              <a:off x="1111" y="381"/>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5" name="Rectangle 234"/>
            <p:cNvSpPr>
              <a:spLocks noChangeArrowheads="1"/>
            </p:cNvSpPr>
            <p:nvPr/>
          </p:nvSpPr>
          <p:spPr bwMode="auto">
            <a:xfrm rot="16200000">
              <a:off x="-765" y="1919"/>
              <a:ext cx="365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Pct. of Children with High School Degree (Age &gt;= 19)</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6" name="Line 235"/>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7" name="Line 236"/>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8" name="Rectangle 237"/>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9" name="Line 238"/>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0" name="Rectangle 239"/>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1" name="Line 240"/>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2" name="Rectangle 241"/>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3" name="Line 242"/>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4" name="Rectangle 243"/>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5" name="Line 244"/>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6" name="Rectangle 245"/>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7" name="Line 246"/>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8" name="Rectangle 247"/>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9" name="Rectangle 248"/>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Parent Household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90" name="Rectangle 249"/>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1" name="Oval 250"/>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 name="Oval 251"/>
            <p:cNvSpPr>
              <a:spLocks noChangeArrowheads="1"/>
            </p:cNvSpPr>
            <p:nvPr/>
          </p:nvSpPr>
          <p:spPr bwMode="auto">
            <a:xfrm>
              <a:off x="6086" y="34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 name="Rectangle 252"/>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96" name="Rectangle 253"/>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97" name="Rectangle 254"/>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3822953263"/>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92"/>
          <p:cNvSpPr txBox="1"/>
          <p:nvPr/>
        </p:nvSpPr>
        <p:spPr>
          <a:xfrm>
            <a:off x="1524134" y="87882"/>
            <a:ext cx="914386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1E2D53"/>
                </a:solidFill>
                <a:effectLst/>
                <a:uLnTx/>
                <a:uFillTx/>
                <a:latin typeface="Arial"/>
                <a:ea typeface="+mn-ea"/>
                <a:cs typeface="Arial"/>
              </a:rPr>
              <a:t>High School Completion Rates vs. Parent Income Rank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1E2D53"/>
                </a:solidFill>
                <a:effectLst/>
                <a:uLnTx/>
                <a:uFillTx/>
                <a:latin typeface="Arial"/>
                <a:ea typeface="+mn-ea"/>
                <a:cs typeface="Arial"/>
              </a:rPr>
              <a:t>Female Children</a:t>
            </a:r>
          </a:p>
        </p:txBody>
      </p:sp>
      <p:grpSp>
        <p:nvGrpSpPr>
          <p:cNvPr id="1144" name="Group 4"/>
          <p:cNvGrpSpPr>
            <a:grpSpLocks noChangeAspect="1"/>
          </p:cNvGrpSpPr>
          <p:nvPr/>
        </p:nvGrpSpPr>
        <p:grpSpPr bwMode="auto">
          <a:xfrm>
            <a:off x="1522413" y="200025"/>
            <a:ext cx="9231313" cy="6453188"/>
            <a:chOff x="959" y="126"/>
            <a:chExt cx="5815" cy="4065"/>
          </a:xfrm>
        </p:grpSpPr>
        <p:grpSp>
          <p:nvGrpSpPr>
            <p:cNvPr id="1146" name="Group 205"/>
            <p:cNvGrpSpPr>
              <a:grpSpLocks/>
            </p:cNvGrpSpPr>
            <p:nvPr/>
          </p:nvGrpSpPr>
          <p:grpSpPr bwMode="auto">
            <a:xfrm>
              <a:off x="1435" y="515"/>
              <a:ext cx="5242" cy="3096"/>
              <a:chOff x="1435" y="515"/>
              <a:chExt cx="5242" cy="3096"/>
            </a:xfrm>
          </p:grpSpPr>
          <p:sp>
            <p:nvSpPr>
              <p:cNvPr id="1168"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9" name="Line 9"/>
              <p:cNvSpPr>
                <a:spLocks noChangeShapeType="1"/>
              </p:cNvSpPr>
              <p:nvPr/>
            </p:nvSpPr>
            <p:spPr bwMode="auto">
              <a:xfrm>
                <a:off x="1435" y="299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Line 10"/>
              <p:cNvSpPr>
                <a:spLocks noChangeShapeType="1"/>
              </p:cNvSpPr>
              <p:nvPr/>
            </p:nvSpPr>
            <p:spPr bwMode="auto">
              <a:xfrm>
                <a:off x="1435" y="2372"/>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1" name="Line 11"/>
              <p:cNvSpPr>
                <a:spLocks noChangeShapeType="1"/>
              </p:cNvSpPr>
              <p:nvPr/>
            </p:nvSpPr>
            <p:spPr bwMode="auto">
              <a:xfrm>
                <a:off x="1435" y="175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Line 12"/>
              <p:cNvSpPr>
                <a:spLocks noChangeShapeType="1"/>
              </p:cNvSpPr>
              <p:nvPr/>
            </p:nvSpPr>
            <p:spPr bwMode="auto">
              <a:xfrm>
                <a:off x="1435" y="1134"/>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3" name="Line 13"/>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Oval 14"/>
              <p:cNvSpPr>
                <a:spLocks noChangeArrowheads="1"/>
              </p:cNvSpPr>
              <p:nvPr/>
            </p:nvSpPr>
            <p:spPr bwMode="auto">
              <a:xfrm>
                <a:off x="1565" y="21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5" name="Oval 15"/>
              <p:cNvSpPr>
                <a:spLocks noChangeArrowheads="1"/>
              </p:cNvSpPr>
              <p:nvPr/>
            </p:nvSpPr>
            <p:spPr bwMode="auto">
              <a:xfrm>
                <a:off x="1615" y="211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6" name="Oval 16"/>
              <p:cNvSpPr>
                <a:spLocks noChangeArrowheads="1"/>
              </p:cNvSpPr>
              <p:nvPr/>
            </p:nvSpPr>
            <p:spPr bwMode="auto">
              <a:xfrm>
                <a:off x="1666" y="19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7" name="Oval 17"/>
              <p:cNvSpPr>
                <a:spLocks noChangeArrowheads="1"/>
              </p:cNvSpPr>
              <p:nvPr/>
            </p:nvSpPr>
            <p:spPr bwMode="auto">
              <a:xfrm>
                <a:off x="1716" y="195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8" name="Oval 18"/>
              <p:cNvSpPr>
                <a:spLocks noChangeArrowheads="1"/>
              </p:cNvSpPr>
              <p:nvPr/>
            </p:nvSpPr>
            <p:spPr bwMode="auto">
              <a:xfrm>
                <a:off x="1766" y="19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9" name="Oval 19"/>
              <p:cNvSpPr>
                <a:spLocks noChangeArrowheads="1"/>
              </p:cNvSpPr>
              <p:nvPr/>
            </p:nvSpPr>
            <p:spPr bwMode="auto">
              <a:xfrm>
                <a:off x="1817" y="19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0" name="Oval 20"/>
              <p:cNvSpPr>
                <a:spLocks noChangeArrowheads="1"/>
              </p:cNvSpPr>
              <p:nvPr/>
            </p:nvSpPr>
            <p:spPr bwMode="auto">
              <a:xfrm>
                <a:off x="1867" y="18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1" name="Oval 21"/>
              <p:cNvSpPr>
                <a:spLocks noChangeArrowheads="1"/>
              </p:cNvSpPr>
              <p:nvPr/>
            </p:nvSpPr>
            <p:spPr bwMode="auto">
              <a:xfrm>
                <a:off x="1918" y="18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2" name="Oval 22"/>
              <p:cNvSpPr>
                <a:spLocks noChangeArrowheads="1"/>
              </p:cNvSpPr>
              <p:nvPr/>
            </p:nvSpPr>
            <p:spPr bwMode="auto">
              <a:xfrm>
                <a:off x="1968" y="18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3" name="Oval 23"/>
              <p:cNvSpPr>
                <a:spLocks noChangeArrowheads="1"/>
              </p:cNvSpPr>
              <p:nvPr/>
            </p:nvSpPr>
            <p:spPr bwMode="auto">
              <a:xfrm>
                <a:off x="2018" y="17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4" name="Oval 24"/>
              <p:cNvSpPr>
                <a:spLocks noChangeArrowheads="1"/>
              </p:cNvSpPr>
              <p:nvPr/>
            </p:nvSpPr>
            <p:spPr bwMode="auto">
              <a:xfrm>
                <a:off x="2069" y="1789"/>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5" name="Oval 25"/>
              <p:cNvSpPr>
                <a:spLocks noChangeArrowheads="1"/>
              </p:cNvSpPr>
              <p:nvPr/>
            </p:nvSpPr>
            <p:spPr bwMode="auto">
              <a:xfrm>
                <a:off x="2119" y="17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6" name="Oval 26"/>
              <p:cNvSpPr>
                <a:spLocks noChangeArrowheads="1"/>
              </p:cNvSpPr>
              <p:nvPr/>
            </p:nvSpPr>
            <p:spPr bwMode="auto">
              <a:xfrm>
                <a:off x="2170" y="17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7" name="Oval 27"/>
              <p:cNvSpPr>
                <a:spLocks noChangeArrowheads="1"/>
              </p:cNvSpPr>
              <p:nvPr/>
            </p:nvSpPr>
            <p:spPr bwMode="auto">
              <a:xfrm>
                <a:off x="2220" y="16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8" name="Oval 28"/>
              <p:cNvSpPr>
                <a:spLocks noChangeArrowheads="1"/>
              </p:cNvSpPr>
              <p:nvPr/>
            </p:nvSpPr>
            <p:spPr bwMode="auto">
              <a:xfrm>
                <a:off x="2270" y="163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9" name="Oval 29"/>
              <p:cNvSpPr>
                <a:spLocks noChangeArrowheads="1"/>
              </p:cNvSpPr>
              <p:nvPr/>
            </p:nvSpPr>
            <p:spPr bwMode="auto">
              <a:xfrm>
                <a:off x="2321" y="1634"/>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0" name="Oval 30"/>
              <p:cNvSpPr>
                <a:spLocks noChangeArrowheads="1"/>
              </p:cNvSpPr>
              <p:nvPr/>
            </p:nvSpPr>
            <p:spPr bwMode="auto">
              <a:xfrm>
                <a:off x="2371" y="15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1" name="Oval 31"/>
              <p:cNvSpPr>
                <a:spLocks noChangeArrowheads="1"/>
              </p:cNvSpPr>
              <p:nvPr/>
            </p:nvSpPr>
            <p:spPr bwMode="auto">
              <a:xfrm>
                <a:off x="2422" y="15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2" name="Oval 32"/>
              <p:cNvSpPr>
                <a:spLocks noChangeArrowheads="1"/>
              </p:cNvSpPr>
              <p:nvPr/>
            </p:nvSpPr>
            <p:spPr bwMode="auto">
              <a:xfrm>
                <a:off x="2472" y="15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3" name="Oval 33"/>
              <p:cNvSpPr>
                <a:spLocks noChangeArrowheads="1"/>
              </p:cNvSpPr>
              <p:nvPr/>
            </p:nvSpPr>
            <p:spPr bwMode="auto">
              <a:xfrm>
                <a:off x="2522" y="15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4" name="Oval 34"/>
              <p:cNvSpPr>
                <a:spLocks noChangeArrowheads="1"/>
              </p:cNvSpPr>
              <p:nvPr/>
            </p:nvSpPr>
            <p:spPr bwMode="auto">
              <a:xfrm>
                <a:off x="2573" y="1494"/>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5" name="Oval 35"/>
              <p:cNvSpPr>
                <a:spLocks noChangeArrowheads="1"/>
              </p:cNvSpPr>
              <p:nvPr/>
            </p:nvSpPr>
            <p:spPr bwMode="auto">
              <a:xfrm>
                <a:off x="2623" y="1519"/>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6" name="Oval 36"/>
              <p:cNvSpPr>
                <a:spLocks noChangeArrowheads="1"/>
              </p:cNvSpPr>
              <p:nvPr/>
            </p:nvSpPr>
            <p:spPr bwMode="auto">
              <a:xfrm>
                <a:off x="2674" y="14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7" name="Oval 37"/>
              <p:cNvSpPr>
                <a:spLocks noChangeArrowheads="1"/>
              </p:cNvSpPr>
              <p:nvPr/>
            </p:nvSpPr>
            <p:spPr bwMode="auto">
              <a:xfrm>
                <a:off x="2724" y="146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8" name="Oval 38"/>
              <p:cNvSpPr>
                <a:spLocks noChangeArrowheads="1"/>
              </p:cNvSpPr>
              <p:nvPr/>
            </p:nvSpPr>
            <p:spPr bwMode="auto">
              <a:xfrm>
                <a:off x="2774" y="14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9" name="Oval 39"/>
              <p:cNvSpPr>
                <a:spLocks noChangeArrowheads="1"/>
              </p:cNvSpPr>
              <p:nvPr/>
            </p:nvSpPr>
            <p:spPr bwMode="auto">
              <a:xfrm>
                <a:off x="2825" y="13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0" name="Oval 40"/>
              <p:cNvSpPr>
                <a:spLocks noChangeArrowheads="1"/>
              </p:cNvSpPr>
              <p:nvPr/>
            </p:nvSpPr>
            <p:spPr bwMode="auto">
              <a:xfrm>
                <a:off x="2875" y="13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1" name="Oval 41"/>
              <p:cNvSpPr>
                <a:spLocks noChangeArrowheads="1"/>
              </p:cNvSpPr>
              <p:nvPr/>
            </p:nvSpPr>
            <p:spPr bwMode="auto">
              <a:xfrm>
                <a:off x="2926" y="13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2" name="Oval 42"/>
              <p:cNvSpPr>
                <a:spLocks noChangeArrowheads="1"/>
              </p:cNvSpPr>
              <p:nvPr/>
            </p:nvSpPr>
            <p:spPr bwMode="auto">
              <a:xfrm>
                <a:off x="2976" y="13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3" name="Oval 43"/>
              <p:cNvSpPr>
                <a:spLocks noChangeArrowheads="1"/>
              </p:cNvSpPr>
              <p:nvPr/>
            </p:nvSpPr>
            <p:spPr bwMode="auto">
              <a:xfrm>
                <a:off x="3026" y="13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4" name="Oval 44"/>
              <p:cNvSpPr>
                <a:spLocks noChangeArrowheads="1"/>
              </p:cNvSpPr>
              <p:nvPr/>
            </p:nvSpPr>
            <p:spPr bwMode="auto">
              <a:xfrm>
                <a:off x="3080" y="13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5" name="Oval 45"/>
              <p:cNvSpPr>
                <a:spLocks noChangeArrowheads="1"/>
              </p:cNvSpPr>
              <p:nvPr/>
            </p:nvSpPr>
            <p:spPr bwMode="auto">
              <a:xfrm>
                <a:off x="3131" y="128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6" name="Oval 46"/>
              <p:cNvSpPr>
                <a:spLocks noChangeArrowheads="1"/>
              </p:cNvSpPr>
              <p:nvPr/>
            </p:nvSpPr>
            <p:spPr bwMode="auto">
              <a:xfrm>
                <a:off x="3181" y="13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7" name="Oval 47"/>
              <p:cNvSpPr>
                <a:spLocks noChangeArrowheads="1"/>
              </p:cNvSpPr>
              <p:nvPr/>
            </p:nvSpPr>
            <p:spPr bwMode="auto">
              <a:xfrm>
                <a:off x="3232" y="13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8" name="Oval 48"/>
              <p:cNvSpPr>
                <a:spLocks noChangeArrowheads="1"/>
              </p:cNvSpPr>
              <p:nvPr/>
            </p:nvSpPr>
            <p:spPr bwMode="auto">
              <a:xfrm>
                <a:off x="3282" y="13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9" name="Oval 49"/>
              <p:cNvSpPr>
                <a:spLocks noChangeArrowheads="1"/>
              </p:cNvSpPr>
              <p:nvPr/>
            </p:nvSpPr>
            <p:spPr bwMode="auto">
              <a:xfrm>
                <a:off x="3332" y="12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0" name="Oval 50"/>
              <p:cNvSpPr>
                <a:spLocks noChangeArrowheads="1"/>
              </p:cNvSpPr>
              <p:nvPr/>
            </p:nvSpPr>
            <p:spPr bwMode="auto">
              <a:xfrm>
                <a:off x="3383" y="12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1" name="Oval 51"/>
              <p:cNvSpPr>
                <a:spLocks noChangeArrowheads="1"/>
              </p:cNvSpPr>
              <p:nvPr/>
            </p:nvSpPr>
            <p:spPr bwMode="auto">
              <a:xfrm>
                <a:off x="3433" y="12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2" name="Oval 52"/>
              <p:cNvSpPr>
                <a:spLocks noChangeArrowheads="1"/>
              </p:cNvSpPr>
              <p:nvPr/>
            </p:nvSpPr>
            <p:spPr bwMode="auto">
              <a:xfrm>
                <a:off x="3484" y="123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3" name="Oval 53"/>
              <p:cNvSpPr>
                <a:spLocks noChangeArrowheads="1"/>
              </p:cNvSpPr>
              <p:nvPr/>
            </p:nvSpPr>
            <p:spPr bwMode="auto">
              <a:xfrm>
                <a:off x="3534" y="117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4" name="Oval 54"/>
              <p:cNvSpPr>
                <a:spLocks noChangeArrowheads="1"/>
              </p:cNvSpPr>
              <p:nvPr/>
            </p:nvSpPr>
            <p:spPr bwMode="auto">
              <a:xfrm>
                <a:off x="3584" y="12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5" name="Oval 55"/>
              <p:cNvSpPr>
                <a:spLocks noChangeArrowheads="1"/>
              </p:cNvSpPr>
              <p:nvPr/>
            </p:nvSpPr>
            <p:spPr bwMode="auto">
              <a:xfrm>
                <a:off x="3635" y="11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6" name="Oval 56"/>
              <p:cNvSpPr>
                <a:spLocks noChangeArrowheads="1"/>
              </p:cNvSpPr>
              <p:nvPr/>
            </p:nvSpPr>
            <p:spPr bwMode="auto">
              <a:xfrm>
                <a:off x="3685" y="11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7" name="Oval 57"/>
              <p:cNvSpPr>
                <a:spLocks noChangeArrowheads="1"/>
              </p:cNvSpPr>
              <p:nvPr/>
            </p:nvSpPr>
            <p:spPr bwMode="auto">
              <a:xfrm>
                <a:off x="3736" y="11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8" name="Oval 58"/>
              <p:cNvSpPr>
                <a:spLocks noChangeArrowheads="1"/>
              </p:cNvSpPr>
              <p:nvPr/>
            </p:nvSpPr>
            <p:spPr bwMode="auto">
              <a:xfrm>
                <a:off x="3786" y="11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9" name="Oval 59"/>
              <p:cNvSpPr>
                <a:spLocks noChangeArrowheads="1"/>
              </p:cNvSpPr>
              <p:nvPr/>
            </p:nvSpPr>
            <p:spPr bwMode="auto">
              <a:xfrm>
                <a:off x="3836" y="115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0" name="Oval 60"/>
              <p:cNvSpPr>
                <a:spLocks noChangeArrowheads="1"/>
              </p:cNvSpPr>
              <p:nvPr/>
            </p:nvSpPr>
            <p:spPr bwMode="auto">
              <a:xfrm>
                <a:off x="3887" y="11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1" name="Oval 61"/>
              <p:cNvSpPr>
                <a:spLocks noChangeArrowheads="1"/>
              </p:cNvSpPr>
              <p:nvPr/>
            </p:nvSpPr>
            <p:spPr bwMode="auto">
              <a:xfrm>
                <a:off x="3937" y="11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2" name="Oval 62"/>
              <p:cNvSpPr>
                <a:spLocks noChangeArrowheads="1"/>
              </p:cNvSpPr>
              <p:nvPr/>
            </p:nvSpPr>
            <p:spPr bwMode="auto">
              <a:xfrm>
                <a:off x="3988" y="11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3" name="Oval 63"/>
              <p:cNvSpPr>
                <a:spLocks noChangeArrowheads="1"/>
              </p:cNvSpPr>
              <p:nvPr/>
            </p:nvSpPr>
            <p:spPr bwMode="auto">
              <a:xfrm>
                <a:off x="4038" y="10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4" name="Oval 64"/>
              <p:cNvSpPr>
                <a:spLocks noChangeArrowheads="1"/>
              </p:cNvSpPr>
              <p:nvPr/>
            </p:nvSpPr>
            <p:spPr bwMode="auto">
              <a:xfrm>
                <a:off x="4088" y="11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5" name="Oval 65"/>
              <p:cNvSpPr>
                <a:spLocks noChangeArrowheads="1"/>
              </p:cNvSpPr>
              <p:nvPr/>
            </p:nvSpPr>
            <p:spPr bwMode="auto">
              <a:xfrm>
                <a:off x="4139" y="1094"/>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6" name="Oval 66"/>
              <p:cNvSpPr>
                <a:spLocks noChangeArrowheads="1"/>
              </p:cNvSpPr>
              <p:nvPr/>
            </p:nvSpPr>
            <p:spPr bwMode="auto">
              <a:xfrm>
                <a:off x="4189" y="10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7" name="Oval 67"/>
              <p:cNvSpPr>
                <a:spLocks noChangeArrowheads="1"/>
              </p:cNvSpPr>
              <p:nvPr/>
            </p:nvSpPr>
            <p:spPr bwMode="auto">
              <a:xfrm>
                <a:off x="4240" y="105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8" name="Oval 68"/>
              <p:cNvSpPr>
                <a:spLocks noChangeArrowheads="1"/>
              </p:cNvSpPr>
              <p:nvPr/>
            </p:nvSpPr>
            <p:spPr bwMode="auto">
              <a:xfrm>
                <a:off x="4290" y="1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9" name="Oval 69"/>
              <p:cNvSpPr>
                <a:spLocks noChangeArrowheads="1"/>
              </p:cNvSpPr>
              <p:nvPr/>
            </p:nvSpPr>
            <p:spPr bwMode="auto">
              <a:xfrm>
                <a:off x="4340" y="10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0" name="Oval 70"/>
              <p:cNvSpPr>
                <a:spLocks noChangeArrowheads="1"/>
              </p:cNvSpPr>
              <p:nvPr/>
            </p:nvSpPr>
            <p:spPr bwMode="auto">
              <a:xfrm>
                <a:off x="4391" y="10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1" name="Oval 71"/>
              <p:cNvSpPr>
                <a:spLocks noChangeArrowheads="1"/>
              </p:cNvSpPr>
              <p:nvPr/>
            </p:nvSpPr>
            <p:spPr bwMode="auto">
              <a:xfrm>
                <a:off x="4441" y="101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2" name="Oval 72"/>
              <p:cNvSpPr>
                <a:spLocks noChangeArrowheads="1"/>
              </p:cNvSpPr>
              <p:nvPr/>
            </p:nvSpPr>
            <p:spPr bwMode="auto">
              <a:xfrm>
                <a:off x="4492" y="10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3" name="Oval 73"/>
              <p:cNvSpPr>
                <a:spLocks noChangeArrowheads="1"/>
              </p:cNvSpPr>
              <p:nvPr/>
            </p:nvSpPr>
            <p:spPr bwMode="auto">
              <a:xfrm>
                <a:off x="4542" y="9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4" name="Oval 74"/>
              <p:cNvSpPr>
                <a:spLocks noChangeArrowheads="1"/>
              </p:cNvSpPr>
              <p:nvPr/>
            </p:nvSpPr>
            <p:spPr bwMode="auto">
              <a:xfrm>
                <a:off x="4592" y="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5" name="Oval 75"/>
              <p:cNvSpPr>
                <a:spLocks noChangeArrowheads="1"/>
              </p:cNvSpPr>
              <p:nvPr/>
            </p:nvSpPr>
            <p:spPr bwMode="auto">
              <a:xfrm>
                <a:off x="4643" y="9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6" name="Oval 76"/>
              <p:cNvSpPr>
                <a:spLocks noChangeArrowheads="1"/>
              </p:cNvSpPr>
              <p:nvPr/>
            </p:nvSpPr>
            <p:spPr bwMode="auto">
              <a:xfrm>
                <a:off x="4693" y="9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7" name="Oval 77"/>
              <p:cNvSpPr>
                <a:spLocks noChangeArrowheads="1"/>
              </p:cNvSpPr>
              <p:nvPr/>
            </p:nvSpPr>
            <p:spPr bwMode="auto">
              <a:xfrm>
                <a:off x="4747" y="940"/>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8" name="Oval 78"/>
              <p:cNvSpPr>
                <a:spLocks noChangeArrowheads="1"/>
              </p:cNvSpPr>
              <p:nvPr/>
            </p:nvSpPr>
            <p:spPr bwMode="auto">
              <a:xfrm>
                <a:off x="4798" y="929"/>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9" name="Oval 79"/>
              <p:cNvSpPr>
                <a:spLocks noChangeArrowheads="1"/>
              </p:cNvSpPr>
              <p:nvPr/>
            </p:nvSpPr>
            <p:spPr bwMode="auto">
              <a:xfrm>
                <a:off x="4848" y="9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0" name="Oval 80"/>
              <p:cNvSpPr>
                <a:spLocks noChangeArrowheads="1"/>
              </p:cNvSpPr>
              <p:nvPr/>
            </p:nvSpPr>
            <p:spPr bwMode="auto">
              <a:xfrm>
                <a:off x="4898" y="9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1" name="Oval 81"/>
              <p:cNvSpPr>
                <a:spLocks noChangeArrowheads="1"/>
              </p:cNvSpPr>
              <p:nvPr/>
            </p:nvSpPr>
            <p:spPr bwMode="auto">
              <a:xfrm>
                <a:off x="4949" y="9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2" name="Oval 82"/>
              <p:cNvSpPr>
                <a:spLocks noChangeArrowheads="1"/>
              </p:cNvSpPr>
              <p:nvPr/>
            </p:nvSpPr>
            <p:spPr bwMode="auto">
              <a:xfrm>
                <a:off x="4999" y="9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3" name="Oval 83"/>
              <p:cNvSpPr>
                <a:spLocks noChangeArrowheads="1"/>
              </p:cNvSpPr>
              <p:nvPr/>
            </p:nvSpPr>
            <p:spPr bwMode="auto">
              <a:xfrm>
                <a:off x="5050" y="9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4" name="Oval 84"/>
              <p:cNvSpPr>
                <a:spLocks noChangeArrowheads="1"/>
              </p:cNvSpPr>
              <p:nvPr/>
            </p:nvSpPr>
            <p:spPr bwMode="auto">
              <a:xfrm>
                <a:off x="5100" y="9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5" name="Oval 85"/>
              <p:cNvSpPr>
                <a:spLocks noChangeArrowheads="1"/>
              </p:cNvSpPr>
              <p:nvPr/>
            </p:nvSpPr>
            <p:spPr bwMode="auto">
              <a:xfrm>
                <a:off x="5150" y="896"/>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6" name="Oval 86"/>
              <p:cNvSpPr>
                <a:spLocks noChangeArrowheads="1"/>
              </p:cNvSpPr>
              <p:nvPr/>
            </p:nvSpPr>
            <p:spPr bwMode="auto">
              <a:xfrm>
                <a:off x="5201" y="8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7" name="Oval 87"/>
              <p:cNvSpPr>
                <a:spLocks noChangeArrowheads="1"/>
              </p:cNvSpPr>
              <p:nvPr/>
            </p:nvSpPr>
            <p:spPr bwMode="auto">
              <a:xfrm>
                <a:off x="5251" y="8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8" name="Oval 88"/>
              <p:cNvSpPr>
                <a:spLocks noChangeArrowheads="1"/>
              </p:cNvSpPr>
              <p:nvPr/>
            </p:nvSpPr>
            <p:spPr bwMode="auto">
              <a:xfrm>
                <a:off x="5302" y="8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9" name="Oval 89"/>
              <p:cNvSpPr>
                <a:spLocks noChangeArrowheads="1"/>
              </p:cNvSpPr>
              <p:nvPr/>
            </p:nvSpPr>
            <p:spPr bwMode="auto">
              <a:xfrm>
                <a:off x="5352" y="8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0" name="Oval 90"/>
              <p:cNvSpPr>
                <a:spLocks noChangeArrowheads="1"/>
              </p:cNvSpPr>
              <p:nvPr/>
            </p:nvSpPr>
            <p:spPr bwMode="auto">
              <a:xfrm>
                <a:off x="5402" y="8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1" name="Oval 91"/>
              <p:cNvSpPr>
                <a:spLocks noChangeArrowheads="1"/>
              </p:cNvSpPr>
              <p:nvPr/>
            </p:nvSpPr>
            <p:spPr bwMode="auto">
              <a:xfrm>
                <a:off x="5453" y="8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2" name="Oval 92"/>
              <p:cNvSpPr>
                <a:spLocks noChangeArrowheads="1"/>
              </p:cNvSpPr>
              <p:nvPr/>
            </p:nvSpPr>
            <p:spPr bwMode="auto">
              <a:xfrm>
                <a:off x="5503" y="8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3" name="Oval 93"/>
              <p:cNvSpPr>
                <a:spLocks noChangeArrowheads="1"/>
              </p:cNvSpPr>
              <p:nvPr/>
            </p:nvSpPr>
            <p:spPr bwMode="auto">
              <a:xfrm>
                <a:off x="5554" y="8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4" name="Oval 94"/>
              <p:cNvSpPr>
                <a:spLocks noChangeArrowheads="1"/>
              </p:cNvSpPr>
              <p:nvPr/>
            </p:nvSpPr>
            <p:spPr bwMode="auto">
              <a:xfrm>
                <a:off x="5604" y="8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5" name="Oval 95"/>
              <p:cNvSpPr>
                <a:spLocks noChangeArrowheads="1"/>
              </p:cNvSpPr>
              <p:nvPr/>
            </p:nvSpPr>
            <p:spPr bwMode="auto">
              <a:xfrm>
                <a:off x="5654" y="8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6" name="Oval 96"/>
              <p:cNvSpPr>
                <a:spLocks noChangeArrowheads="1"/>
              </p:cNvSpPr>
              <p:nvPr/>
            </p:nvSpPr>
            <p:spPr bwMode="auto">
              <a:xfrm>
                <a:off x="5705" y="8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7" name="Oval 97"/>
              <p:cNvSpPr>
                <a:spLocks noChangeArrowheads="1"/>
              </p:cNvSpPr>
              <p:nvPr/>
            </p:nvSpPr>
            <p:spPr bwMode="auto">
              <a:xfrm>
                <a:off x="5755" y="7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8" name="Oval 98"/>
              <p:cNvSpPr>
                <a:spLocks noChangeArrowheads="1"/>
              </p:cNvSpPr>
              <p:nvPr/>
            </p:nvSpPr>
            <p:spPr bwMode="auto">
              <a:xfrm>
                <a:off x="5806" y="806"/>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9" name="Oval 99"/>
              <p:cNvSpPr>
                <a:spLocks noChangeArrowheads="1"/>
              </p:cNvSpPr>
              <p:nvPr/>
            </p:nvSpPr>
            <p:spPr bwMode="auto">
              <a:xfrm>
                <a:off x="5856" y="7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0" name="Oval 100"/>
              <p:cNvSpPr>
                <a:spLocks noChangeArrowheads="1"/>
              </p:cNvSpPr>
              <p:nvPr/>
            </p:nvSpPr>
            <p:spPr bwMode="auto">
              <a:xfrm>
                <a:off x="5906" y="7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1" name="Oval 101"/>
              <p:cNvSpPr>
                <a:spLocks noChangeArrowheads="1"/>
              </p:cNvSpPr>
              <p:nvPr/>
            </p:nvSpPr>
            <p:spPr bwMode="auto">
              <a:xfrm>
                <a:off x="5957" y="7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2" name="Oval 102"/>
              <p:cNvSpPr>
                <a:spLocks noChangeArrowheads="1"/>
              </p:cNvSpPr>
              <p:nvPr/>
            </p:nvSpPr>
            <p:spPr bwMode="auto">
              <a:xfrm>
                <a:off x="6007" y="7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3" name="Oval 103"/>
              <p:cNvSpPr>
                <a:spLocks noChangeArrowheads="1"/>
              </p:cNvSpPr>
              <p:nvPr/>
            </p:nvSpPr>
            <p:spPr bwMode="auto">
              <a:xfrm>
                <a:off x="6058" y="7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4" name="Oval 104"/>
              <p:cNvSpPr>
                <a:spLocks noChangeArrowheads="1"/>
              </p:cNvSpPr>
              <p:nvPr/>
            </p:nvSpPr>
            <p:spPr bwMode="auto">
              <a:xfrm>
                <a:off x="6108" y="74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5" name="Oval 105"/>
              <p:cNvSpPr>
                <a:spLocks noChangeArrowheads="1"/>
              </p:cNvSpPr>
              <p:nvPr/>
            </p:nvSpPr>
            <p:spPr bwMode="auto">
              <a:xfrm>
                <a:off x="6158" y="7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6" name="Oval 106"/>
              <p:cNvSpPr>
                <a:spLocks noChangeArrowheads="1"/>
              </p:cNvSpPr>
              <p:nvPr/>
            </p:nvSpPr>
            <p:spPr bwMode="auto">
              <a:xfrm>
                <a:off x="6209" y="7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7" name="Oval 107"/>
              <p:cNvSpPr>
                <a:spLocks noChangeArrowheads="1"/>
              </p:cNvSpPr>
              <p:nvPr/>
            </p:nvSpPr>
            <p:spPr bwMode="auto">
              <a:xfrm>
                <a:off x="6259" y="74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8" name="Oval 108"/>
              <p:cNvSpPr>
                <a:spLocks noChangeArrowheads="1"/>
              </p:cNvSpPr>
              <p:nvPr/>
            </p:nvSpPr>
            <p:spPr bwMode="auto">
              <a:xfrm>
                <a:off x="6310" y="7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9" name="Oval 109"/>
              <p:cNvSpPr>
                <a:spLocks noChangeArrowheads="1"/>
              </p:cNvSpPr>
              <p:nvPr/>
            </p:nvSpPr>
            <p:spPr bwMode="auto">
              <a:xfrm>
                <a:off x="6360" y="7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0" name="Oval 110"/>
              <p:cNvSpPr>
                <a:spLocks noChangeArrowheads="1"/>
              </p:cNvSpPr>
              <p:nvPr/>
            </p:nvSpPr>
            <p:spPr bwMode="auto">
              <a:xfrm>
                <a:off x="6414" y="720"/>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1" name="Oval 111"/>
              <p:cNvSpPr>
                <a:spLocks noChangeArrowheads="1"/>
              </p:cNvSpPr>
              <p:nvPr/>
            </p:nvSpPr>
            <p:spPr bwMode="auto">
              <a:xfrm>
                <a:off x="6464" y="727"/>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2" name="Oval 112"/>
              <p:cNvSpPr>
                <a:spLocks noChangeArrowheads="1"/>
              </p:cNvSpPr>
              <p:nvPr/>
            </p:nvSpPr>
            <p:spPr bwMode="auto">
              <a:xfrm>
                <a:off x="6515" y="7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3" name="Oval 113"/>
              <p:cNvSpPr>
                <a:spLocks noChangeArrowheads="1"/>
              </p:cNvSpPr>
              <p:nvPr/>
            </p:nvSpPr>
            <p:spPr bwMode="auto">
              <a:xfrm>
                <a:off x="6565" y="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4" name="Oval 114"/>
              <p:cNvSpPr>
                <a:spLocks noChangeArrowheads="1"/>
              </p:cNvSpPr>
              <p:nvPr/>
            </p:nvSpPr>
            <p:spPr bwMode="auto">
              <a:xfrm>
                <a:off x="1565" y="250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5" name="Oval 115"/>
              <p:cNvSpPr>
                <a:spLocks noChangeArrowheads="1"/>
              </p:cNvSpPr>
              <p:nvPr/>
            </p:nvSpPr>
            <p:spPr bwMode="auto">
              <a:xfrm>
                <a:off x="1615" y="237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6" name="Oval 116"/>
              <p:cNvSpPr>
                <a:spLocks noChangeArrowheads="1"/>
              </p:cNvSpPr>
              <p:nvPr/>
            </p:nvSpPr>
            <p:spPr bwMode="auto">
              <a:xfrm>
                <a:off x="1666" y="223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7" name="Oval 117"/>
              <p:cNvSpPr>
                <a:spLocks noChangeArrowheads="1"/>
              </p:cNvSpPr>
              <p:nvPr/>
            </p:nvSpPr>
            <p:spPr bwMode="auto">
              <a:xfrm>
                <a:off x="1716" y="22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8" name="Oval 118"/>
              <p:cNvSpPr>
                <a:spLocks noChangeArrowheads="1"/>
              </p:cNvSpPr>
              <p:nvPr/>
            </p:nvSpPr>
            <p:spPr bwMode="auto">
              <a:xfrm>
                <a:off x="1766" y="220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9" name="Oval 119"/>
              <p:cNvSpPr>
                <a:spLocks noChangeArrowheads="1"/>
              </p:cNvSpPr>
              <p:nvPr/>
            </p:nvSpPr>
            <p:spPr bwMode="auto">
              <a:xfrm>
                <a:off x="1817" y="21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0" name="Oval 120"/>
              <p:cNvSpPr>
                <a:spLocks noChangeArrowheads="1"/>
              </p:cNvSpPr>
              <p:nvPr/>
            </p:nvSpPr>
            <p:spPr bwMode="auto">
              <a:xfrm>
                <a:off x="1867" y="21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1" name="Oval 121"/>
              <p:cNvSpPr>
                <a:spLocks noChangeArrowheads="1"/>
              </p:cNvSpPr>
              <p:nvPr/>
            </p:nvSpPr>
            <p:spPr bwMode="auto">
              <a:xfrm>
                <a:off x="1918" y="20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2" name="Oval 122"/>
              <p:cNvSpPr>
                <a:spLocks noChangeArrowheads="1"/>
              </p:cNvSpPr>
              <p:nvPr/>
            </p:nvSpPr>
            <p:spPr bwMode="auto">
              <a:xfrm>
                <a:off x="1968" y="20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3" name="Oval 123"/>
              <p:cNvSpPr>
                <a:spLocks noChangeArrowheads="1"/>
              </p:cNvSpPr>
              <p:nvPr/>
            </p:nvSpPr>
            <p:spPr bwMode="auto">
              <a:xfrm>
                <a:off x="2018" y="19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4" name="Oval 124"/>
              <p:cNvSpPr>
                <a:spLocks noChangeArrowheads="1"/>
              </p:cNvSpPr>
              <p:nvPr/>
            </p:nvSpPr>
            <p:spPr bwMode="auto">
              <a:xfrm>
                <a:off x="2069" y="203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5" name="Oval 125"/>
              <p:cNvSpPr>
                <a:spLocks noChangeArrowheads="1"/>
              </p:cNvSpPr>
              <p:nvPr/>
            </p:nvSpPr>
            <p:spPr bwMode="auto">
              <a:xfrm>
                <a:off x="2119" y="190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6" name="Oval 126"/>
              <p:cNvSpPr>
                <a:spLocks noChangeArrowheads="1"/>
              </p:cNvSpPr>
              <p:nvPr/>
            </p:nvSpPr>
            <p:spPr bwMode="auto">
              <a:xfrm>
                <a:off x="2170" y="186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7" name="Oval 127"/>
              <p:cNvSpPr>
                <a:spLocks noChangeArrowheads="1"/>
              </p:cNvSpPr>
              <p:nvPr/>
            </p:nvSpPr>
            <p:spPr bwMode="auto">
              <a:xfrm>
                <a:off x="2220" y="187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Oval 128"/>
              <p:cNvSpPr>
                <a:spLocks noChangeArrowheads="1"/>
              </p:cNvSpPr>
              <p:nvPr/>
            </p:nvSpPr>
            <p:spPr bwMode="auto">
              <a:xfrm>
                <a:off x="2270" y="18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9" name="Oval 129"/>
              <p:cNvSpPr>
                <a:spLocks noChangeArrowheads="1"/>
              </p:cNvSpPr>
              <p:nvPr/>
            </p:nvSpPr>
            <p:spPr bwMode="auto">
              <a:xfrm>
                <a:off x="2321" y="18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0" name="Oval 130"/>
              <p:cNvSpPr>
                <a:spLocks noChangeArrowheads="1"/>
              </p:cNvSpPr>
              <p:nvPr/>
            </p:nvSpPr>
            <p:spPr bwMode="auto">
              <a:xfrm>
                <a:off x="2371" y="181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1" name="Oval 131"/>
              <p:cNvSpPr>
                <a:spLocks noChangeArrowheads="1"/>
              </p:cNvSpPr>
              <p:nvPr/>
            </p:nvSpPr>
            <p:spPr bwMode="auto">
              <a:xfrm>
                <a:off x="2422" y="18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2" name="Oval 132"/>
              <p:cNvSpPr>
                <a:spLocks noChangeArrowheads="1"/>
              </p:cNvSpPr>
              <p:nvPr/>
            </p:nvSpPr>
            <p:spPr bwMode="auto">
              <a:xfrm>
                <a:off x="2472" y="17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3" name="Oval 133"/>
              <p:cNvSpPr>
                <a:spLocks noChangeArrowheads="1"/>
              </p:cNvSpPr>
              <p:nvPr/>
            </p:nvSpPr>
            <p:spPr bwMode="auto">
              <a:xfrm>
                <a:off x="2522" y="178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4" name="Oval 134"/>
              <p:cNvSpPr>
                <a:spLocks noChangeArrowheads="1"/>
              </p:cNvSpPr>
              <p:nvPr/>
            </p:nvSpPr>
            <p:spPr bwMode="auto">
              <a:xfrm>
                <a:off x="2573" y="173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5" name="Oval 135"/>
              <p:cNvSpPr>
                <a:spLocks noChangeArrowheads="1"/>
              </p:cNvSpPr>
              <p:nvPr/>
            </p:nvSpPr>
            <p:spPr bwMode="auto">
              <a:xfrm>
                <a:off x="2623" y="17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6" name="Oval 136"/>
              <p:cNvSpPr>
                <a:spLocks noChangeArrowheads="1"/>
              </p:cNvSpPr>
              <p:nvPr/>
            </p:nvSpPr>
            <p:spPr bwMode="auto">
              <a:xfrm>
                <a:off x="2674" y="173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7" name="Oval 137"/>
              <p:cNvSpPr>
                <a:spLocks noChangeArrowheads="1"/>
              </p:cNvSpPr>
              <p:nvPr/>
            </p:nvSpPr>
            <p:spPr bwMode="auto">
              <a:xfrm>
                <a:off x="2724" y="16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8" name="Oval 138"/>
              <p:cNvSpPr>
                <a:spLocks noChangeArrowheads="1"/>
              </p:cNvSpPr>
              <p:nvPr/>
            </p:nvSpPr>
            <p:spPr bwMode="auto">
              <a:xfrm>
                <a:off x="2774" y="16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9" name="Oval 139"/>
              <p:cNvSpPr>
                <a:spLocks noChangeArrowheads="1"/>
              </p:cNvSpPr>
              <p:nvPr/>
            </p:nvSpPr>
            <p:spPr bwMode="auto">
              <a:xfrm>
                <a:off x="2825" y="160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0" name="Oval 140"/>
              <p:cNvSpPr>
                <a:spLocks noChangeArrowheads="1"/>
              </p:cNvSpPr>
              <p:nvPr/>
            </p:nvSpPr>
            <p:spPr bwMode="auto">
              <a:xfrm>
                <a:off x="2875" y="17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1" name="Oval 141"/>
              <p:cNvSpPr>
                <a:spLocks noChangeArrowheads="1"/>
              </p:cNvSpPr>
              <p:nvPr/>
            </p:nvSpPr>
            <p:spPr bwMode="auto">
              <a:xfrm>
                <a:off x="2926" y="1595"/>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2" name="Oval 142"/>
              <p:cNvSpPr>
                <a:spLocks noChangeArrowheads="1"/>
              </p:cNvSpPr>
              <p:nvPr/>
            </p:nvSpPr>
            <p:spPr bwMode="auto">
              <a:xfrm>
                <a:off x="2976" y="160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3" name="Oval 143"/>
              <p:cNvSpPr>
                <a:spLocks noChangeArrowheads="1"/>
              </p:cNvSpPr>
              <p:nvPr/>
            </p:nvSpPr>
            <p:spPr bwMode="auto">
              <a:xfrm>
                <a:off x="3026" y="15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4" name="Oval 144"/>
              <p:cNvSpPr>
                <a:spLocks noChangeArrowheads="1"/>
              </p:cNvSpPr>
              <p:nvPr/>
            </p:nvSpPr>
            <p:spPr bwMode="auto">
              <a:xfrm>
                <a:off x="3080" y="15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5" name="Oval 145"/>
              <p:cNvSpPr>
                <a:spLocks noChangeArrowheads="1"/>
              </p:cNvSpPr>
              <p:nvPr/>
            </p:nvSpPr>
            <p:spPr bwMode="auto">
              <a:xfrm>
                <a:off x="3131" y="162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6" name="Oval 146"/>
              <p:cNvSpPr>
                <a:spLocks noChangeArrowheads="1"/>
              </p:cNvSpPr>
              <p:nvPr/>
            </p:nvSpPr>
            <p:spPr bwMode="auto">
              <a:xfrm>
                <a:off x="3181" y="15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7" name="Oval 147"/>
              <p:cNvSpPr>
                <a:spLocks noChangeArrowheads="1"/>
              </p:cNvSpPr>
              <p:nvPr/>
            </p:nvSpPr>
            <p:spPr bwMode="auto">
              <a:xfrm>
                <a:off x="3232" y="151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8" name="Oval 148"/>
              <p:cNvSpPr>
                <a:spLocks noChangeArrowheads="1"/>
              </p:cNvSpPr>
              <p:nvPr/>
            </p:nvSpPr>
            <p:spPr bwMode="auto">
              <a:xfrm>
                <a:off x="3282" y="139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9" name="Oval 149"/>
              <p:cNvSpPr>
                <a:spLocks noChangeArrowheads="1"/>
              </p:cNvSpPr>
              <p:nvPr/>
            </p:nvSpPr>
            <p:spPr bwMode="auto">
              <a:xfrm>
                <a:off x="3332" y="14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0" name="Oval 150"/>
              <p:cNvSpPr>
                <a:spLocks noChangeArrowheads="1"/>
              </p:cNvSpPr>
              <p:nvPr/>
            </p:nvSpPr>
            <p:spPr bwMode="auto">
              <a:xfrm>
                <a:off x="3383" y="15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1" name="Oval 151"/>
              <p:cNvSpPr>
                <a:spLocks noChangeArrowheads="1"/>
              </p:cNvSpPr>
              <p:nvPr/>
            </p:nvSpPr>
            <p:spPr bwMode="auto">
              <a:xfrm>
                <a:off x="3433" y="13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2" name="Oval 152"/>
              <p:cNvSpPr>
                <a:spLocks noChangeArrowheads="1"/>
              </p:cNvSpPr>
              <p:nvPr/>
            </p:nvSpPr>
            <p:spPr bwMode="auto">
              <a:xfrm>
                <a:off x="3484" y="1379"/>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3" name="Oval 153"/>
              <p:cNvSpPr>
                <a:spLocks noChangeArrowheads="1"/>
              </p:cNvSpPr>
              <p:nvPr/>
            </p:nvSpPr>
            <p:spPr bwMode="auto">
              <a:xfrm>
                <a:off x="3534" y="138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4" name="Oval 154"/>
              <p:cNvSpPr>
                <a:spLocks noChangeArrowheads="1"/>
              </p:cNvSpPr>
              <p:nvPr/>
            </p:nvSpPr>
            <p:spPr bwMode="auto">
              <a:xfrm>
                <a:off x="3584" y="133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5" name="Oval 155"/>
              <p:cNvSpPr>
                <a:spLocks noChangeArrowheads="1"/>
              </p:cNvSpPr>
              <p:nvPr/>
            </p:nvSpPr>
            <p:spPr bwMode="auto">
              <a:xfrm>
                <a:off x="3635" y="131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6" name="Oval 156"/>
              <p:cNvSpPr>
                <a:spLocks noChangeArrowheads="1"/>
              </p:cNvSpPr>
              <p:nvPr/>
            </p:nvSpPr>
            <p:spPr bwMode="auto">
              <a:xfrm>
                <a:off x="3685" y="12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7" name="Oval 157"/>
              <p:cNvSpPr>
                <a:spLocks noChangeArrowheads="1"/>
              </p:cNvSpPr>
              <p:nvPr/>
            </p:nvSpPr>
            <p:spPr bwMode="auto">
              <a:xfrm>
                <a:off x="3736" y="141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8" name="Oval 158"/>
              <p:cNvSpPr>
                <a:spLocks noChangeArrowheads="1"/>
              </p:cNvSpPr>
              <p:nvPr/>
            </p:nvSpPr>
            <p:spPr bwMode="auto">
              <a:xfrm>
                <a:off x="3786" y="128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9" name="Oval 159"/>
              <p:cNvSpPr>
                <a:spLocks noChangeArrowheads="1"/>
              </p:cNvSpPr>
              <p:nvPr/>
            </p:nvSpPr>
            <p:spPr bwMode="auto">
              <a:xfrm>
                <a:off x="3836" y="133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0" name="Oval 160"/>
              <p:cNvSpPr>
                <a:spLocks noChangeArrowheads="1"/>
              </p:cNvSpPr>
              <p:nvPr/>
            </p:nvSpPr>
            <p:spPr bwMode="auto">
              <a:xfrm>
                <a:off x="3887" y="12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1" name="Oval 161"/>
              <p:cNvSpPr>
                <a:spLocks noChangeArrowheads="1"/>
              </p:cNvSpPr>
              <p:nvPr/>
            </p:nvSpPr>
            <p:spPr bwMode="auto">
              <a:xfrm>
                <a:off x="3937" y="12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2" name="Oval 162"/>
              <p:cNvSpPr>
                <a:spLocks noChangeArrowheads="1"/>
              </p:cNvSpPr>
              <p:nvPr/>
            </p:nvSpPr>
            <p:spPr bwMode="auto">
              <a:xfrm>
                <a:off x="3988" y="136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3" name="Oval 163"/>
              <p:cNvSpPr>
                <a:spLocks noChangeArrowheads="1"/>
              </p:cNvSpPr>
              <p:nvPr/>
            </p:nvSpPr>
            <p:spPr bwMode="auto">
              <a:xfrm>
                <a:off x="4038" y="11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4" name="Oval 164"/>
              <p:cNvSpPr>
                <a:spLocks noChangeArrowheads="1"/>
              </p:cNvSpPr>
              <p:nvPr/>
            </p:nvSpPr>
            <p:spPr bwMode="auto">
              <a:xfrm>
                <a:off x="4088" y="112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5" name="Oval 165"/>
              <p:cNvSpPr>
                <a:spLocks noChangeArrowheads="1"/>
              </p:cNvSpPr>
              <p:nvPr/>
            </p:nvSpPr>
            <p:spPr bwMode="auto">
              <a:xfrm>
                <a:off x="4139" y="12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6" name="Oval 166"/>
              <p:cNvSpPr>
                <a:spLocks noChangeArrowheads="1"/>
              </p:cNvSpPr>
              <p:nvPr/>
            </p:nvSpPr>
            <p:spPr bwMode="auto">
              <a:xfrm>
                <a:off x="4189" y="114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7" name="Oval 167"/>
              <p:cNvSpPr>
                <a:spLocks noChangeArrowheads="1"/>
              </p:cNvSpPr>
              <p:nvPr/>
            </p:nvSpPr>
            <p:spPr bwMode="auto">
              <a:xfrm>
                <a:off x="4240" y="120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8" name="Oval 168"/>
              <p:cNvSpPr>
                <a:spLocks noChangeArrowheads="1"/>
              </p:cNvSpPr>
              <p:nvPr/>
            </p:nvSpPr>
            <p:spPr bwMode="auto">
              <a:xfrm>
                <a:off x="4290" y="12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9" name="Oval 169"/>
              <p:cNvSpPr>
                <a:spLocks noChangeArrowheads="1"/>
              </p:cNvSpPr>
              <p:nvPr/>
            </p:nvSpPr>
            <p:spPr bwMode="auto">
              <a:xfrm>
                <a:off x="4340" y="12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0" name="Oval 170"/>
              <p:cNvSpPr>
                <a:spLocks noChangeArrowheads="1"/>
              </p:cNvSpPr>
              <p:nvPr/>
            </p:nvSpPr>
            <p:spPr bwMode="auto">
              <a:xfrm>
                <a:off x="4391" y="11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1" name="Oval 171"/>
              <p:cNvSpPr>
                <a:spLocks noChangeArrowheads="1"/>
              </p:cNvSpPr>
              <p:nvPr/>
            </p:nvSpPr>
            <p:spPr bwMode="auto">
              <a:xfrm>
                <a:off x="4441" y="121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2" name="Oval 172"/>
              <p:cNvSpPr>
                <a:spLocks noChangeArrowheads="1"/>
              </p:cNvSpPr>
              <p:nvPr/>
            </p:nvSpPr>
            <p:spPr bwMode="auto">
              <a:xfrm>
                <a:off x="4492" y="114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3" name="Oval 173"/>
              <p:cNvSpPr>
                <a:spLocks noChangeArrowheads="1"/>
              </p:cNvSpPr>
              <p:nvPr/>
            </p:nvSpPr>
            <p:spPr bwMode="auto">
              <a:xfrm>
                <a:off x="4542" y="106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4" name="Oval 174"/>
              <p:cNvSpPr>
                <a:spLocks noChangeArrowheads="1"/>
              </p:cNvSpPr>
              <p:nvPr/>
            </p:nvSpPr>
            <p:spPr bwMode="auto">
              <a:xfrm>
                <a:off x="4592" y="11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5" name="Oval 175"/>
              <p:cNvSpPr>
                <a:spLocks noChangeArrowheads="1"/>
              </p:cNvSpPr>
              <p:nvPr/>
            </p:nvSpPr>
            <p:spPr bwMode="auto">
              <a:xfrm>
                <a:off x="4643" y="113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6" name="Oval 176"/>
              <p:cNvSpPr>
                <a:spLocks noChangeArrowheads="1"/>
              </p:cNvSpPr>
              <p:nvPr/>
            </p:nvSpPr>
            <p:spPr bwMode="auto">
              <a:xfrm>
                <a:off x="4693" y="115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7" name="Oval 177"/>
              <p:cNvSpPr>
                <a:spLocks noChangeArrowheads="1"/>
              </p:cNvSpPr>
              <p:nvPr/>
            </p:nvSpPr>
            <p:spPr bwMode="auto">
              <a:xfrm>
                <a:off x="4747" y="1048"/>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8" name="Oval 178"/>
              <p:cNvSpPr>
                <a:spLocks noChangeArrowheads="1"/>
              </p:cNvSpPr>
              <p:nvPr/>
            </p:nvSpPr>
            <p:spPr bwMode="auto">
              <a:xfrm>
                <a:off x="4798" y="1062"/>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9" name="Oval 179"/>
              <p:cNvSpPr>
                <a:spLocks noChangeArrowheads="1"/>
              </p:cNvSpPr>
              <p:nvPr/>
            </p:nvSpPr>
            <p:spPr bwMode="auto">
              <a:xfrm>
                <a:off x="4848" y="106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0" name="Oval 180"/>
              <p:cNvSpPr>
                <a:spLocks noChangeArrowheads="1"/>
              </p:cNvSpPr>
              <p:nvPr/>
            </p:nvSpPr>
            <p:spPr bwMode="auto">
              <a:xfrm>
                <a:off x="4898" y="106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1" name="Oval 181"/>
              <p:cNvSpPr>
                <a:spLocks noChangeArrowheads="1"/>
              </p:cNvSpPr>
              <p:nvPr/>
            </p:nvSpPr>
            <p:spPr bwMode="auto">
              <a:xfrm>
                <a:off x="4949" y="9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2" name="Oval 182"/>
              <p:cNvSpPr>
                <a:spLocks noChangeArrowheads="1"/>
              </p:cNvSpPr>
              <p:nvPr/>
            </p:nvSpPr>
            <p:spPr bwMode="auto">
              <a:xfrm>
                <a:off x="4999" y="106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3" name="Oval 183"/>
              <p:cNvSpPr>
                <a:spLocks noChangeArrowheads="1"/>
              </p:cNvSpPr>
              <p:nvPr/>
            </p:nvSpPr>
            <p:spPr bwMode="auto">
              <a:xfrm>
                <a:off x="5050" y="9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4" name="Oval 184"/>
              <p:cNvSpPr>
                <a:spLocks noChangeArrowheads="1"/>
              </p:cNvSpPr>
              <p:nvPr/>
            </p:nvSpPr>
            <p:spPr bwMode="auto">
              <a:xfrm>
                <a:off x="5100" y="97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5" name="Oval 185"/>
              <p:cNvSpPr>
                <a:spLocks noChangeArrowheads="1"/>
              </p:cNvSpPr>
              <p:nvPr/>
            </p:nvSpPr>
            <p:spPr bwMode="auto">
              <a:xfrm>
                <a:off x="5150" y="103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6" name="Oval 186"/>
              <p:cNvSpPr>
                <a:spLocks noChangeArrowheads="1"/>
              </p:cNvSpPr>
              <p:nvPr/>
            </p:nvSpPr>
            <p:spPr bwMode="auto">
              <a:xfrm>
                <a:off x="5201" y="9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7" name="Oval 187"/>
              <p:cNvSpPr>
                <a:spLocks noChangeArrowheads="1"/>
              </p:cNvSpPr>
              <p:nvPr/>
            </p:nvSpPr>
            <p:spPr bwMode="auto">
              <a:xfrm>
                <a:off x="5251" y="11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8" name="Oval 188"/>
              <p:cNvSpPr>
                <a:spLocks noChangeArrowheads="1"/>
              </p:cNvSpPr>
              <p:nvPr/>
            </p:nvSpPr>
            <p:spPr bwMode="auto">
              <a:xfrm>
                <a:off x="5302" y="10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9" name="Oval 189"/>
              <p:cNvSpPr>
                <a:spLocks noChangeArrowheads="1"/>
              </p:cNvSpPr>
              <p:nvPr/>
            </p:nvSpPr>
            <p:spPr bwMode="auto">
              <a:xfrm>
                <a:off x="5352" y="91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0" name="Oval 190"/>
              <p:cNvSpPr>
                <a:spLocks noChangeArrowheads="1"/>
              </p:cNvSpPr>
              <p:nvPr/>
            </p:nvSpPr>
            <p:spPr bwMode="auto">
              <a:xfrm>
                <a:off x="5402" y="93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1" name="Oval 191"/>
              <p:cNvSpPr>
                <a:spLocks noChangeArrowheads="1"/>
              </p:cNvSpPr>
              <p:nvPr/>
            </p:nvSpPr>
            <p:spPr bwMode="auto">
              <a:xfrm>
                <a:off x="5453" y="95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2" name="Oval 192"/>
              <p:cNvSpPr>
                <a:spLocks noChangeArrowheads="1"/>
              </p:cNvSpPr>
              <p:nvPr/>
            </p:nvSpPr>
            <p:spPr bwMode="auto">
              <a:xfrm>
                <a:off x="5503" y="9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3" name="Oval 193"/>
              <p:cNvSpPr>
                <a:spLocks noChangeArrowheads="1"/>
              </p:cNvSpPr>
              <p:nvPr/>
            </p:nvSpPr>
            <p:spPr bwMode="auto">
              <a:xfrm>
                <a:off x="5554" y="98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4" name="Oval 194"/>
              <p:cNvSpPr>
                <a:spLocks noChangeArrowheads="1"/>
              </p:cNvSpPr>
              <p:nvPr/>
            </p:nvSpPr>
            <p:spPr bwMode="auto">
              <a:xfrm>
                <a:off x="5604" y="99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5" name="Oval 195"/>
              <p:cNvSpPr>
                <a:spLocks noChangeArrowheads="1"/>
              </p:cNvSpPr>
              <p:nvPr/>
            </p:nvSpPr>
            <p:spPr bwMode="auto">
              <a:xfrm>
                <a:off x="5654" y="8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6" name="Oval 196"/>
              <p:cNvSpPr>
                <a:spLocks noChangeArrowheads="1"/>
              </p:cNvSpPr>
              <p:nvPr/>
            </p:nvSpPr>
            <p:spPr bwMode="auto">
              <a:xfrm>
                <a:off x="5705" y="9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7" name="Oval 197"/>
              <p:cNvSpPr>
                <a:spLocks noChangeArrowheads="1"/>
              </p:cNvSpPr>
              <p:nvPr/>
            </p:nvSpPr>
            <p:spPr bwMode="auto">
              <a:xfrm>
                <a:off x="5755" y="9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8" name="Oval 198"/>
              <p:cNvSpPr>
                <a:spLocks noChangeArrowheads="1"/>
              </p:cNvSpPr>
              <p:nvPr/>
            </p:nvSpPr>
            <p:spPr bwMode="auto">
              <a:xfrm>
                <a:off x="5806" y="91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9" name="Oval 199"/>
              <p:cNvSpPr>
                <a:spLocks noChangeArrowheads="1"/>
              </p:cNvSpPr>
              <p:nvPr/>
            </p:nvSpPr>
            <p:spPr bwMode="auto">
              <a:xfrm>
                <a:off x="5856" y="8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0" name="Oval 200"/>
              <p:cNvSpPr>
                <a:spLocks noChangeArrowheads="1"/>
              </p:cNvSpPr>
              <p:nvPr/>
            </p:nvSpPr>
            <p:spPr bwMode="auto">
              <a:xfrm>
                <a:off x="5906" y="83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1" name="Oval 201"/>
              <p:cNvSpPr>
                <a:spLocks noChangeArrowheads="1"/>
              </p:cNvSpPr>
              <p:nvPr/>
            </p:nvSpPr>
            <p:spPr bwMode="auto">
              <a:xfrm>
                <a:off x="5957" y="83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2" name="Oval 202"/>
              <p:cNvSpPr>
                <a:spLocks noChangeArrowheads="1"/>
              </p:cNvSpPr>
              <p:nvPr/>
            </p:nvSpPr>
            <p:spPr bwMode="auto">
              <a:xfrm>
                <a:off x="6007" y="8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3" name="Oval 203"/>
              <p:cNvSpPr>
                <a:spLocks noChangeArrowheads="1"/>
              </p:cNvSpPr>
              <p:nvPr/>
            </p:nvSpPr>
            <p:spPr bwMode="auto">
              <a:xfrm>
                <a:off x="6058" y="8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4" name="Oval 204"/>
              <p:cNvSpPr>
                <a:spLocks noChangeArrowheads="1"/>
              </p:cNvSpPr>
              <p:nvPr/>
            </p:nvSpPr>
            <p:spPr bwMode="auto">
              <a:xfrm>
                <a:off x="6108" y="74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47" name="Oval 206"/>
            <p:cNvSpPr>
              <a:spLocks noChangeArrowheads="1"/>
            </p:cNvSpPr>
            <p:nvPr/>
          </p:nvSpPr>
          <p:spPr bwMode="auto">
            <a:xfrm>
              <a:off x="6158" y="8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8" name="Oval 207"/>
            <p:cNvSpPr>
              <a:spLocks noChangeArrowheads="1"/>
            </p:cNvSpPr>
            <p:nvPr/>
          </p:nvSpPr>
          <p:spPr bwMode="auto">
            <a:xfrm>
              <a:off x="6209" y="7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9" name="Oval 208"/>
            <p:cNvSpPr>
              <a:spLocks noChangeArrowheads="1"/>
            </p:cNvSpPr>
            <p:nvPr/>
          </p:nvSpPr>
          <p:spPr bwMode="auto">
            <a:xfrm>
              <a:off x="6259" y="7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0" name="Oval 209"/>
            <p:cNvSpPr>
              <a:spLocks noChangeArrowheads="1"/>
            </p:cNvSpPr>
            <p:nvPr/>
          </p:nvSpPr>
          <p:spPr bwMode="auto">
            <a:xfrm>
              <a:off x="6310" y="71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1" name="Oval 210"/>
            <p:cNvSpPr>
              <a:spLocks noChangeArrowheads="1"/>
            </p:cNvSpPr>
            <p:nvPr/>
          </p:nvSpPr>
          <p:spPr bwMode="auto">
            <a:xfrm>
              <a:off x="6360" y="7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 name="Oval 211"/>
            <p:cNvSpPr>
              <a:spLocks noChangeArrowheads="1"/>
            </p:cNvSpPr>
            <p:nvPr/>
          </p:nvSpPr>
          <p:spPr bwMode="auto">
            <a:xfrm>
              <a:off x="6414" y="760"/>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 name="Oval 212"/>
            <p:cNvSpPr>
              <a:spLocks noChangeArrowheads="1"/>
            </p:cNvSpPr>
            <p:nvPr/>
          </p:nvSpPr>
          <p:spPr bwMode="auto">
            <a:xfrm>
              <a:off x="6464" y="716"/>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 name="Oval 213"/>
            <p:cNvSpPr>
              <a:spLocks noChangeArrowheads="1"/>
            </p:cNvSpPr>
            <p:nvPr/>
          </p:nvSpPr>
          <p:spPr bwMode="auto">
            <a:xfrm>
              <a:off x="6515" y="7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2" name="Freeform 214"/>
            <p:cNvSpPr>
              <a:spLocks/>
            </p:cNvSpPr>
            <p:nvPr/>
          </p:nvSpPr>
          <p:spPr bwMode="auto">
            <a:xfrm>
              <a:off x="1583" y="623"/>
              <a:ext cx="4950" cy="1469"/>
            </a:xfrm>
            <a:custGeom>
              <a:avLst/>
              <a:gdLst>
                <a:gd name="T0" fmla="*/ 0 w 1375"/>
                <a:gd name="T1" fmla="*/ 408 h 408"/>
                <a:gd name="T2" fmla="*/ 687 w 1375"/>
                <a:gd name="T3" fmla="*/ 204 h 408"/>
                <a:gd name="T4" fmla="*/ 1375 w 1375"/>
                <a:gd name="T5" fmla="*/ 0 h 408"/>
              </a:gdLst>
              <a:ahLst/>
              <a:cxnLst>
                <a:cxn ang="0">
                  <a:pos x="T0" y="T1"/>
                </a:cxn>
                <a:cxn ang="0">
                  <a:pos x="T2" y="T3"/>
                </a:cxn>
                <a:cxn ang="0">
                  <a:pos x="T4" y="T5"/>
                </a:cxn>
              </a:cxnLst>
              <a:rect l="0" t="0" r="r" b="b"/>
              <a:pathLst>
                <a:path w="1375" h="408">
                  <a:moveTo>
                    <a:pt x="0" y="408"/>
                  </a:moveTo>
                  <a:lnTo>
                    <a:pt x="687" y="204"/>
                  </a:lnTo>
                  <a:lnTo>
                    <a:pt x="1375"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3" name="Freeform 215"/>
            <p:cNvSpPr>
              <a:spLocks/>
            </p:cNvSpPr>
            <p:nvPr/>
          </p:nvSpPr>
          <p:spPr bwMode="auto">
            <a:xfrm>
              <a:off x="1583" y="576"/>
              <a:ext cx="5000" cy="1242"/>
            </a:xfrm>
            <a:custGeom>
              <a:avLst/>
              <a:gdLst>
                <a:gd name="T0" fmla="*/ 0 w 1389"/>
                <a:gd name="T1" fmla="*/ 345 h 345"/>
                <a:gd name="T2" fmla="*/ 694 w 1389"/>
                <a:gd name="T3" fmla="*/ 173 h 345"/>
                <a:gd name="T4" fmla="*/ 1389 w 1389"/>
                <a:gd name="T5" fmla="*/ 0 h 345"/>
              </a:gdLst>
              <a:ahLst/>
              <a:cxnLst>
                <a:cxn ang="0">
                  <a:pos x="T0" y="T1"/>
                </a:cxn>
                <a:cxn ang="0">
                  <a:pos x="T2" y="T3"/>
                </a:cxn>
                <a:cxn ang="0">
                  <a:pos x="T4" y="T5"/>
                </a:cxn>
              </a:cxnLst>
              <a:rect l="0" t="0" r="r" b="b"/>
              <a:pathLst>
                <a:path w="1389" h="345">
                  <a:moveTo>
                    <a:pt x="0" y="345"/>
                  </a:moveTo>
                  <a:lnTo>
                    <a:pt x="694" y="173"/>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8" name="Line 216"/>
            <p:cNvSpPr>
              <a:spLocks noChangeShapeType="1"/>
            </p:cNvSpPr>
            <p:nvPr/>
          </p:nvSpPr>
          <p:spPr bwMode="auto">
            <a:xfrm>
              <a:off x="2792" y="1516"/>
              <a:ext cx="0" cy="216"/>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9" name="Line 217"/>
            <p:cNvSpPr>
              <a:spLocks noChangeShapeType="1"/>
            </p:cNvSpPr>
            <p:nvPr/>
          </p:nvSpPr>
          <p:spPr bwMode="auto">
            <a:xfrm>
              <a:off x="5320" y="889"/>
              <a:ext cx="0" cy="94"/>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0" name="Rectangle 218"/>
            <p:cNvSpPr>
              <a:spLocks noChangeArrowheads="1"/>
            </p:cNvSpPr>
            <p:nvPr/>
          </p:nvSpPr>
          <p:spPr bwMode="auto">
            <a:xfrm>
              <a:off x="2717" y="1937"/>
              <a:ext cx="91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p=25: 3.5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31" name="Rectangle 219"/>
            <p:cNvSpPr>
              <a:spLocks noChangeArrowheads="1"/>
            </p:cNvSpPr>
            <p:nvPr/>
          </p:nvSpPr>
          <p:spPr bwMode="auto">
            <a:xfrm>
              <a:off x="5140" y="1256"/>
              <a:ext cx="91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p=75: 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32" name="Line 220"/>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3" name="Line 221"/>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4" name="Rectangle 222"/>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50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35" name="Line 223"/>
            <p:cNvSpPr>
              <a:spLocks noChangeShapeType="1"/>
            </p:cNvSpPr>
            <p:nvPr/>
          </p:nvSpPr>
          <p:spPr bwMode="auto">
            <a:xfrm flipH="1">
              <a:off x="1378" y="299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6" name="Rectangle 224"/>
            <p:cNvSpPr>
              <a:spLocks noChangeArrowheads="1"/>
            </p:cNvSpPr>
            <p:nvPr/>
          </p:nvSpPr>
          <p:spPr bwMode="auto">
            <a:xfrm rot="16200000">
              <a:off x="1153" y="2855"/>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37" name="Line 225"/>
            <p:cNvSpPr>
              <a:spLocks noChangeShapeType="1"/>
            </p:cNvSpPr>
            <p:nvPr/>
          </p:nvSpPr>
          <p:spPr bwMode="auto">
            <a:xfrm flipH="1">
              <a:off x="1378" y="2372"/>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8" name="Rectangle 226"/>
            <p:cNvSpPr>
              <a:spLocks noChangeArrowheads="1"/>
            </p:cNvSpPr>
            <p:nvPr/>
          </p:nvSpPr>
          <p:spPr bwMode="auto">
            <a:xfrm rot="16200000">
              <a:off x="1153" y="223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70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39" name="Line 227"/>
            <p:cNvSpPr>
              <a:spLocks noChangeShapeType="1"/>
            </p:cNvSpPr>
            <p:nvPr/>
          </p:nvSpPr>
          <p:spPr bwMode="auto">
            <a:xfrm flipH="1">
              <a:off x="1378" y="175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0" name="Rectangle 228"/>
            <p:cNvSpPr>
              <a:spLocks noChangeArrowheads="1"/>
            </p:cNvSpPr>
            <p:nvPr/>
          </p:nvSpPr>
          <p:spPr bwMode="auto">
            <a:xfrm rot="16200000">
              <a:off x="1153" y="1617"/>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41" name="Line 229"/>
            <p:cNvSpPr>
              <a:spLocks noChangeShapeType="1"/>
            </p:cNvSpPr>
            <p:nvPr/>
          </p:nvSpPr>
          <p:spPr bwMode="auto">
            <a:xfrm flipH="1">
              <a:off x="1378" y="1134"/>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2" name="Rectangle 230"/>
            <p:cNvSpPr>
              <a:spLocks noChangeArrowheads="1"/>
            </p:cNvSpPr>
            <p:nvPr/>
          </p:nvSpPr>
          <p:spPr bwMode="auto">
            <a:xfrm rot="16200000">
              <a:off x="1153" y="9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90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43" name="Line 231"/>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4" name="Rectangle 232"/>
            <p:cNvSpPr>
              <a:spLocks noChangeArrowheads="1"/>
            </p:cNvSpPr>
            <p:nvPr/>
          </p:nvSpPr>
          <p:spPr bwMode="auto">
            <a:xfrm rot="16200000">
              <a:off x="1111" y="381"/>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45" name="Rectangle 233"/>
            <p:cNvSpPr>
              <a:spLocks noChangeArrowheads="1"/>
            </p:cNvSpPr>
            <p:nvPr/>
          </p:nvSpPr>
          <p:spPr bwMode="auto">
            <a:xfrm rot="16200000">
              <a:off x="-765" y="1919"/>
              <a:ext cx="365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Pct. of Children with High School Degree (Age &gt;= 19)</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46" name="Line 234"/>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7" name="Line 235"/>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8" name="Rectangle 236"/>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49" name="Line 237"/>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0" name="Rectangle 238"/>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51" name="Line 239"/>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2" name="Rectangle 240"/>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52" name="Line 241"/>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3" name="Rectangle 242"/>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54" name="Line 243"/>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5" name="Rectangle 244"/>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56" name="Line 245"/>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7" name="Rectangle 246"/>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58" name="Rectangle 247"/>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Parent Household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59" name="Rectangle 248"/>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60" name="Oval 249"/>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1" name="Oval 250"/>
            <p:cNvSpPr>
              <a:spLocks noChangeArrowheads="1"/>
            </p:cNvSpPr>
            <p:nvPr/>
          </p:nvSpPr>
          <p:spPr bwMode="auto">
            <a:xfrm>
              <a:off x="6086" y="34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2" name="Rectangle 251"/>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63" name="Rectangle 252"/>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64" name="Rectangle 253"/>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54368560"/>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 name="TextBox 92"/>
          <p:cNvSpPr txBox="1"/>
          <p:nvPr/>
        </p:nvSpPr>
        <p:spPr>
          <a:xfrm>
            <a:off x="1524134" y="87882"/>
            <a:ext cx="914386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1E2D53"/>
                </a:solidFill>
                <a:effectLst/>
                <a:uLnTx/>
                <a:uFillTx/>
                <a:latin typeface="Arial"/>
                <a:ea typeface="+mn-ea"/>
                <a:cs typeface="+mn-cs"/>
              </a:rPr>
              <a:t>College Attendance Rates vs. Parent Income Rank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1E2D53"/>
                </a:solidFill>
                <a:effectLst/>
                <a:uLnTx/>
                <a:uFillTx/>
                <a:latin typeface="Arial"/>
                <a:ea typeface="+mn-ea"/>
                <a:cs typeface="+mn-cs"/>
              </a:rPr>
              <a:t>Male Children</a:t>
            </a:r>
          </a:p>
        </p:txBody>
      </p:sp>
      <p:grpSp>
        <p:nvGrpSpPr>
          <p:cNvPr id="5" name="Group 4"/>
          <p:cNvGrpSpPr>
            <a:grpSpLocks noChangeAspect="1"/>
          </p:cNvGrpSpPr>
          <p:nvPr/>
        </p:nvGrpSpPr>
        <p:grpSpPr bwMode="auto">
          <a:xfrm>
            <a:off x="1522413" y="200025"/>
            <a:ext cx="9231313" cy="6453188"/>
            <a:chOff x="959" y="126"/>
            <a:chExt cx="5815" cy="4065"/>
          </a:xfrm>
        </p:grpSpPr>
        <p:grpSp>
          <p:nvGrpSpPr>
            <p:cNvPr id="702" name="Group 205"/>
            <p:cNvGrpSpPr>
              <a:grpSpLocks/>
            </p:cNvGrpSpPr>
            <p:nvPr/>
          </p:nvGrpSpPr>
          <p:grpSpPr bwMode="auto">
            <a:xfrm>
              <a:off x="1435" y="515"/>
              <a:ext cx="5242" cy="3096"/>
              <a:chOff x="1435" y="515"/>
              <a:chExt cx="5242" cy="3096"/>
            </a:xfrm>
          </p:grpSpPr>
          <p:sp>
            <p:nvSpPr>
              <p:cNvPr id="725"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6" name="Line 9"/>
              <p:cNvSpPr>
                <a:spLocks noChangeShapeType="1"/>
              </p:cNvSpPr>
              <p:nvPr/>
            </p:nvSpPr>
            <p:spPr bwMode="auto">
              <a:xfrm>
                <a:off x="1435" y="2837"/>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7" name="Line 10"/>
              <p:cNvSpPr>
                <a:spLocks noChangeShapeType="1"/>
              </p:cNvSpPr>
              <p:nvPr/>
            </p:nvSpPr>
            <p:spPr bwMode="auto">
              <a:xfrm>
                <a:off x="1435" y="206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8" name="Line 11"/>
              <p:cNvSpPr>
                <a:spLocks noChangeShapeType="1"/>
              </p:cNvSpPr>
              <p:nvPr/>
            </p:nvSpPr>
            <p:spPr bwMode="auto">
              <a:xfrm>
                <a:off x="1435" y="128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9" name="Line 12"/>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0" name="Oval 13"/>
              <p:cNvSpPr>
                <a:spLocks noChangeArrowheads="1"/>
              </p:cNvSpPr>
              <p:nvPr/>
            </p:nvSpPr>
            <p:spPr bwMode="auto">
              <a:xfrm>
                <a:off x="1565" y="32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 name="Oval 14"/>
              <p:cNvSpPr>
                <a:spLocks noChangeArrowheads="1"/>
              </p:cNvSpPr>
              <p:nvPr/>
            </p:nvSpPr>
            <p:spPr bwMode="auto">
              <a:xfrm>
                <a:off x="1615" y="30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Oval 15"/>
              <p:cNvSpPr>
                <a:spLocks noChangeArrowheads="1"/>
              </p:cNvSpPr>
              <p:nvPr/>
            </p:nvSpPr>
            <p:spPr bwMode="auto">
              <a:xfrm>
                <a:off x="1666" y="30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3" name="Oval 16"/>
              <p:cNvSpPr>
                <a:spLocks noChangeArrowheads="1"/>
              </p:cNvSpPr>
              <p:nvPr/>
            </p:nvSpPr>
            <p:spPr bwMode="auto">
              <a:xfrm>
                <a:off x="1716" y="303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 name="Oval 17"/>
              <p:cNvSpPr>
                <a:spLocks noChangeArrowheads="1"/>
              </p:cNvSpPr>
              <p:nvPr/>
            </p:nvSpPr>
            <p:spPr bwMode="auto">
              <a:xfrm>
                <a:off x="1766" y="30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 name="Oval 18"/>
              <p:cNvSpPr>
                <a:spLocks noChangeArrowheads="1"/>
              </p:cNvSpPr>
              <p:nvPr/>
            </p:nvSpPr>
            <p:spPr bwMode="auto">
              <a:xfrm>
                <a:off x="1817" y="303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6" name="Oval 19"/>
              <p:cNvSpPr>
                <a:spLocks noChangeArrowheads="1"/>
              </p:cNvSpPr>
              <p:nvPr/>
            </p:nvSpPr>
            <p:spPr bwMode="auto">
              <a:xfrm>
                <a:off x="1867" y="29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7" name="Oval 20"/>
              <p:cNvSpPr>
                <a:spLocks noChangeArrowheads="1"/>
              </p:cNvSpPr>
              <p:nvPr/>
            </p:nvSpPr>
            <p:spPr bwMode="auto">
              <a:xfrm>
                <a:off x="1918" y="29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8" name="Oval 21"/>
              <p:cNvSpPr>
                <a:spLocks noChangeArrowheads="1"/>
              </p:cNvSpPr>
              <p:nvPr/>
            </p:nvSpPr>
            <p:spPr bwMode="auto">
              <a:xfrm>
                <a:off x="1968" y="29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9" name="Oval 22"/>
              <p:cNvSpPr>
                <a:spLocks noChangeArrowheads="1"/>
              </p:cNvSpPr>
              <p:nvPr/>
            </p:nvSpPr>
            <p:spPr bwMode="auto">
              <a:xfrm>
                <a:off x="2018" y="297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0" name="Oval 23"/>
              <p:cNvSpPr>
                <a:spLocks noChangeArrowheads="1"/>
              </p:cNvSpPr>
              <p:nvPr/>
            </p:nvSpPr>
            <p:spPr bwMode="auto">
              <a:xfrm>
                <a:off x="2069" y="296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1" name="Oval 24"/>
              <p:cNvSpPr>
                <a:spLocks noChangeArrowheads="1"/>
              </p:cNvSpPr>
              <p:nvPr/>
            </p:nvSpPr>
            <p:spPr bwMode="auto">
              <a:xfrm>
                <a:off x="2119" y="292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 name="Oval 25"/>
              <p:cNvSpPr>
                <a:spLocks noChangeArrowheads="1"/>
              </p:cNvSpPr>
              <p:nvPr/>
            </p:nvSpPr>
            <p:spPr bwMode="auto">
              <a:xfrm>
                <a:off x="2170" y="292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3" name="Oval 26"/>
              <p:cNvSpPr>
                <a:spLocks noChangeArrowheads="1"/>
              </p:cNvSpPr>
              <p:nvPr/>
            </p:nvSpPr>
            <p:spPr bwMode="auto">
              <a:xfrm>
                <a:off x="2220" y="28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 name="Oval 27"/>
              <p:cNvSpPr>
                <a:spLocks noChangeArrowheads="1"/>
              </p:cNvSpPr>
              <p:nvPr/>
            </p:nvSpPr>
            <p:spPr bwMode="auto">
              <a:xfrm>
                <a:off x="2270" y="28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5" name="Oval 28"/>
              <p:cNvSpPr>
                <a:spLocks noChangeArrowheads="1"/>
              </p:cNvSpPr>
              <p:nvPr/>
            </p:nvSpPr>
            <p:spPr bwMode="auto">
              <a:xfrm>
                <a:off x="2321" y="28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 name="Oval 29"/>
              <p:cNvSpPr>
                <a:spLocks noChangeArrowheads="1"/>
              </p:cNvSpPr>
              <p:nvPr/>
            </p:nvSpPr>
            <p:spPr bwMode="auto">
              <a:xfrm>
                <a:off x="2371" y="28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7" name="Oval 30"/>
              <p:cNvSpPr>
                <a:spLocks noChangeArrowheads="1"/>
              </p:cNvSpPr>
              <p:nvPr/>
            </p:nvSpPr>
            <p:spPr bwMode="auto">
              <a:xfrm>
                <a:off x="2422" y="285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 name="Oval 31"/>
              <p:cNvSpPr>
                <a:spLocks noChangeArrowheads="1"/>
              </p:cNvSpPr>
              <p:nvPr/>
            </p:nvSpPr>
            <p:spPr bwMode="auto">
              <a:xfrm>
                <a:off x="2472" y="28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 name="Oval 32"/>
              <p:cNvSpPr>
                <a:spLocks noChangeArrowheads="1"/>
              </p:cNvSpPr>
              <p:nvPr/>
            </p:nvSpPr>
            <p:spPr bwMode="auto">
              <a:xfrm>
                <a:off x="2522" y="277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0" name="Oval 33"/>
              <p:cNvSpPr>
                <a:spLocks noChangeArrowheads="1"/>
              </p:cNvSpPr>
              <p:nvPr/>
            </p:nvSpPr>
            <p:spPr bwMode="auto">
              <a:xfrm>
                <a:off x="2573" y="27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 name="Oval 34"/>
              <p:cNvSpPr>
                <a:spLocks noChangeArrowheads="1"/>
              </p:cNvSpPr>
              <p:nvPr/>
            </p:nvSpPr>
            <p:spPr bwMode="auto">
              <a:xfrm>
                <a:off x="2623" y="27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 name="Oval 35"/>
              <p:cNvSpPr>
                <a:spLocks noChangeArrowheads="1"/>
              </p:cNvSpPr>
              <p:nvPr/>
            </p:nvSpPr>
            <p:spPr bwMode="auto">
              <a:xfrm>
                <a:off x="2674" y="27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 name="Oval 36"/>
              <p:cNvSpPr>
                <a:spLocks noChangeArrowheads="1"/>
              </p:cNvSpPr>
              <p:nvPr/>
            </p:nvSpPr>
            <p:spPr bwMode="auto">
              <a:xfrm>
                <a:off x="2724" y="27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 name="Oval 37"/>
              <p:cNvSpPr>
                <a:spLocks noChangeArrowheads="1"/>
              </p:cNvSpPr>
              <p:nvPr/>
            </p:nvSpPr>
            <p:spPr bwMode="auto">
              <a:xfrm>
                <a:off x="2774" y="27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5" name="Oval 38"/>
              <p:cNvSpPr>
                <a:spLocks noChangeArrowheads="1"/>
              </p:cNvSpPr>
              <p:nvPr/>
            </p:nvSpPr>
            <p:spPr bwMode="auto">
              <a:xfrm>
                <a:off x="2825" y="26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 name="Oval 39"/>
              <p:cNvSpPr>
                <a:spLocks noChangeArrowheads="1"/>
              </p:cNvSpPr>
              <p:nvPr/>
            </p:nvSpPr>
            <p:spPr bwMode="auto">
              <a:xfrm>
                <a:off x="2875" y="26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7" name="Oval 40"/>
              <p:cNvSpPr>
                <a:spLocks noChangeArrowheads="1"/>
              </p:cNvSpPr>
              <p:nvPr/>
            </p:nvSpPr>
            <p:spPr bwMode="auto">
              <a:xfrm>
                <a:off x="2926" y="26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8" name="Oval 41"/>
              <p:cNvSpPr>
                <a:spLocks noChangeArrowheads="1"/>
              </p:cNvSpPr>
              <p:nvPr/>
            </p:nvSpPr>
            <p:spPr bwMode="auto">
              <a:xfrm>
                <a:off x="2976" y="26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9" name="Oval 42"/>
              <p:cNvSpPr>
                <a:spLocks noChangeArrowheads="1"/>
              </p:cNvSpPr>
              <p:nvPr/>
            </p:nvSpPr>
            <p:spPr bwMode="auto">
              <a:xfrm>
                <a:off x="3026" y="26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0" name="Oval 43"/>
              <p:cNvSpPr>
                <a:spLocks noChangeArrowheads="1"/>
              </p:cNvSpPr>
              <p:nvPr/>
            </p:nvSpPr>
            <p:spPr bwMode="auto">
              <a:xfrm>
                <a:off x="3080" y="25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1" name="Oval 44"/>
              <p:cNvSpPr>
                <a:spLocks noChangeArrowheads="1"/>
              </p:cNvSpPr>
              <p:nvPr/>
            </p:nvSpPr>
            <p:spPr bwMode="auto">
              <a:xfrm>
                <a:off x="3131" y="25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2" name="Oval 45"/>
              <p:cNvSpPr>
                <a:spLocks noChangeArrowheads="1"/>
              </p:cNvSpPr>
              <p:nvPr/>
            </p:nvSpPr>
            <p:spPr bwMode="auto">
              <a:xfrm>
                <a:off x="3181" y="25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3" name="Oval 46"/>
              <p:cNvSpPr>
                <a:spLocks noChangeArrowheads="1"/>
              </p:cNvSpPr>
              <p:nvPr/>
            </p:nvSpPr>
            <p:spPr bwMode="auto">
              <a:xfrm>
                <a:off x="3232" y="25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4" name="Oval 47"/>
              <p:cNvSpPr>
                <a:spLocks noChangeArrowheads="1"/>
              </p:cNvSpPr>
              <p:nvPr/>
            </p:nvSpPr>
            <p:spPr bwMode="auto">
              <a:xfrm>
                <a:off x="3282" y="25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 name="Oval 48"/>
              <p:cNvSpPr>
                <a:spLocks noChangeArrowheads="1"/>
              </p:cNvSpPr>
              <p:nvPr/>
            </p:nvSpPr>
            <p:spPr bwMode="auto">
              <a:xfrm>
                <a:off x="3332" y="251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6" name="Oval 49"/>
              <p:cNvSpPr>
                <a:spLocks noChangeArrowheads="1"/>
              </p:cNvSpPr>
              <p:nvPr/>
            </p:nvSpPr>
            <p:spPr bwMode="auto">
              <a:xfrm>
                <a:off x="3383" y="24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 name="Oval 50"/>
              <p:cNvSpPr>
                <a:spLocks noChangeArrowheads="1"/>
              </p:cNvSpPr>
              <p:nvPr/>
            </p:nvSpPr>
            <p:spPr bwMode="auto">
              <a:xfrm>
                <a:off x="3433" y="247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 name="Oval 51"/>
              <p:cNvSpPr>
                <a:spLocks noChangeArrowheads="1"/>
              </p:cNvSpPr>
              <p:nvPr/>
            </p:nvSpPr>
            <p:spPr bwMode="auto">
              <a:xfrm>
                <a:off x="3484" y="24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 name="Oval 52"/>
              <p:cNvSpPr>
                <a:spLocks noChangeArrowheads="1"/>
              </p:cNvSpPr>
              <p:nvPr/>
            </p:nvSpPr>
            <p:spPr bwMode="auto">
              <a:xfrm>
                <a:off x="3534" y="24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0" name="Oval 53"/>
              <p:cNvSpPr>
                <a:spLocks noChangeArrowheads="1"/>
              </p:cNvSpPr>
              <p:nvPr/>
            </p:nvSpPr>
            <p:spPr bwMode="auto">
              <a:xfrm>
                <a:off x="3584" y="23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1" name="Oval 54"/>
              <p:cNvSpPr>
                <a:spLocks noChangeArrowheads="1"/>
              </p:cNvSpPr>
              <p:nvPr/>
            </p:nvSpPr>
            <p:spPr bwMode="auto">
              <a:xfrm>
                <a:off x="3635" y="241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2" name="Oval 55"/>
              <p:cNvSpPr>
                <a:spLocks noChangeArrowheads="1"/>
              </p:cNvSpPr>
              <p:nvPr/>
            </p:nvSpPr>
            <p:spPr bwMode="auto">
              <a:xfrm>
                <a:off x="3685" y="23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 name="Oval 56"/>
              <p:cNvSpPr>
                <a:spLocks noChangeArrowheads="1"/>
              </p:cNvSpPr>
              <p:nvPr/>
            </p:nvSpPr>
            <p:spPr bwMode="auto">
              <a:xfrm>
                <a:off x="3736" y="23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 name="Oval 57"/>
              <p:cNvSpPr>
                <a:spLocks noChangeArrowheads="1"/>
              </p:cNvSpPr>
              <p:nvPr/>
            </p:nvSpPr>
            <p:spPr bwMode="auto">
              <a:xfrm>
                <a:off x="3786" y="23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5" name="Oval 58"/>
              <p:cNvSpPr>
                <a:spLocks noChangeArrowheads="1"/>
              </p:cNvSpPr>
              <p:nvPr/>
            </p:nvSpPr>
            <p:spPr bwMode="auto">
              <a:xfrm>
                <a:off x="3836" y="23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6" name="Oval 59"/>
              <p:cNvSpPr>
                <a:spLocks noChangeArrowheads="1"/>
              </p:cNvSpPr>
              <p:nvPr/>
            </p:nvSpPr>
            <p:spPr bwMode="auto">
              <a:xfrm>
                <a:off x="3887" y="22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7" name="Oval 60"/>
              <p:cNvSpPr>
                <a:spLocks noChangeArrowheads="1"/>
              </p:cNvSpPr>
              <p:nvPr/>
            </p:nvSpPr>
            <p:spPr bwMode="auto">
              <a:xfrm>
                <a:off x="3937" y="23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8" name="Oval 61"/>
              <p:cNvSpPr>
                <a:spLocks noChangeArrowheads="1"/>
              </p:cNvSpPr>
              <p:nvPr/>
            </p:nvSpPr>
            <p:spPr bwMode="auto">
              <a:xfrm>
                <a:off x="3988" y="227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9" name="Oval 62"/>
              <p:cNvSpPr>
                <a:spLocks noChangeArrowheads="1"/>
              </p:cNvSpPr>
              <p:nvPr/>
            </p:nvSpPr>
            <p:spPr bwMode="auto">
              <a:xfrm>
                <a:off x="4038" y="22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0" name="Oval 63"/>
              <p:cNvSpPr>
                <a:spLocks noChangeArrowheads="1"/>
              </p:cNvSpPr>
              <p:nvPr/>
            </p:nvSpPr>
            <p:spPr bwMode="auto">
              <a:xfrm>
                <a:off x="4088" y="22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1" name="Oval 64"/>
              <p:cNvSpPr>
                <a:spLocks noChangeArrowheads="1"/>
              </p:cNvSpPr>
              <p:nvPr/>
            </p:nvSpPr>
            <p:spPr bwMode="auto">
              <a:xfrm>
                <a:off x="4139" y="22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2" name="Oval 65"/>
              <p:cNvSpPr>
                <a:spLocks noChangeArrowheads="1"/>
              </p:cNvSpPr>
              <p:nvPr/>
            </p:nvSpPr>
            <p:spPr bwMode="auto">
              <a:xfrm>
                <a:off x="4189" y="22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3" name="Oval 66"/>
              <p:cNvSpPr>
                <a:spLocks noChangeArrowheads="1"/>
              </p:cNvSpPr>
              <p:nvPr/>
            </p:nvSpPr>
            <p:spPr bwMode="auto">
              <a:xfrm>
                <a:off x="4240" y="218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4" name="Oval 67"/>
              <p:cNvSpPr>
                <a:spLocks noChangeArrowheads="1"/>
              </p:cNvSpPr>
              <p:nvPr/>
            </p:nvSpPr>
            <p:spPr bwMode="auto">
              <a:xfrm>
                <a:off x="4290" y="21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5" name="Oval 68"/>
              <p:cNvSpPr>
                <a:spLocks noChangeArrowheads="1"/>
              </p:cNvSpPr>
              <p:nvPr/>
            </p:nvSpPr>
            <p:spPr bwMode="auto">
              <a:xfrm>
                <a:off x="4340" y="214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6" name="Oval 69"/>
              <p:cNvSpPr>
                <a:spLocks noChangeArrowheads="1"/>
              </p:cNvSpPr>
              <p:nvPr/>
            </p:nvSpPr>
            <p:spPr bwMode="auto">
              <a:xfrm>
                <a:off x="4391" y="212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7" name="Oval 70"/>
              <p:cNvSpPr>
                <a:spLocks noChangeArrowheads="1"/>
              </p:cNvSpPr>
              <p:nvPr/>
            </p:nvSpPr>
            <p:spPr bwMode="auto">
              <a:xfrm>
                <a:off x="4441" y="20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8" name="Oval 71"/>
              <p:cNvSpPr>
                <a:spLocks noChangeArrowheads="1"/>
              </p:cNvSpPr>
              <p:nvPr/>
            </p:nvSpPr>
            <p:spPr bwMode="auto">
              <a:xfrm>
                <a:off x="4492" y="20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9" name="Oval 72"/>
              <p:cNvSpPr>
                <a:spLocks noChangeArrowheads="1"/>
              </p:cNvSpPr>
              <p:nvPr/>
            </p:nvSpPr>
            <p:spPr bwMode="auto">
              <a:xfrm>
                <a:off x="4542" y="20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0" name="Oval 73"/>
              <p:cNvSpPr>
                <a:spLocks noChangeArrowheads="1"/>
              </p:cNvSpPr>
              <p:nvPr/>
            </p:nvSpPr>
            <p:spPr bwMode="auto">
              <a:xfrm>
                <a:off x="4592" y="200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1" name="Oval 74"/>
              <p:cNvSpPr>
                <a:spLocks noChangeArrowheads="1"/>
              </p:cNvSpPr>
              <p:nvPr/>
            </p:nvSpPr>
            <p:spPr bwMode="auto">
              <a:xfrm>
                <a:off x="4643" y="2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2" name="Oval 75"/>
              <p:cNvSpPr>
                <a:spLocks noChangeArrowheads="1"/>
              </p:cNvSpPr>
              <p:nvPr/>
            </p:nvSpPr>
            <p:spPr bwMode="auto">
              <a:xfrm>
                <a:off x="4693" y="1958"/>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3" name="Oval 76"/>
              <p:cNvSpPr>
                <a:spLocks noChangeArrowheads="1"/>
              </p:cNvSpPr>
              <p:nvPr/>
            </p:nvSpPr>
            <p:spPr bwMode="auto">
              <a:xfrm>
                <a:off x="4747" y="1966"/>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4" name="Oval 77"/>
              <p:cNvSpPr>
                <a:spLocks noChangeArrowheads="1"/>
              </p:cNvSpPr>
              <p:nvPr/>
            </p:nvSpPr>
            <p:spPr bwMode="auto">
              <a:xfrm>
                <a:off x="4798" y="1912"/>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5" name="Oval 78"/>
              <p:cNvSpPr>
                <a:spLocks noChangeArrowheads="1"/>
              </p:cNvSpPr>
              <p:nvPr/>
            </p:nvSpPr>
            <p:spPr bwMode="auto">
              <a:xfrm>
                <a:off x="4848" y="19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6" name="Oval 79"/>
              <p:cNvSpPr>
                <a:spLocks noChangeArrowheads="1"/>
              </p:cNvSpPr>
              <p:nvPr/>
            </p:nvSpPr>
            <p:spPr bwMode="auto">
              <a:xfrm>
                <a:off x="4898" y="18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7" name="Oval 80"/>
              <p:cNvSpPr>
                <a:spLocks noChangeArrowheads="1"/>
              </p:cNvSpPr>
              <p:nvPr/>
            </p:nvSpPr>
            <p:spPr bwMode="auto">
              <a:xfrm>
                <a:off x="4949" y="18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8" name="Oval 81"/>
              <p:cNvSpPr>
                <a:spLocks noChangeArrowheads="1"/>
              </p:cNvSpPr>
              <p:nvPr/>
            </p:nvSpPr>
            <p:spPr bwMode="auto">
              <a:xfrm>
                <a:off x="4999" y="18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9" name="Oval 82"/>
              <p:cNvSpPr>
                <a:spLocks noChangeArrowheads="1"/>
              </p:cNvSpPr>
              <p:nvPr/>
            </p:nvSpPr>
            <p:spPr bwMode="auto">
              <a:xfrm>
                <a:off x="5050" y="17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0" name="Oval 83"/>
              <p:cNvSpPr>
                <a:spLocks noChangeArrowheads="1"/>
              </p:cNvSpPr>
              <p:nvPr/>
            </p:nvSpPr>
            <p:spPr bwMode="auto">
              <a:xfrm>
                <a:off x="5100" y="17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1" name="Oval 84"/>
              <p:cNvSpPr>
                <a:spLocks noChangeArrowheads="1"/>
              </p:cNvSpPr>
              <p:nvPr/>
            </p:nvSpPr>
            <p:spPr bwMode="auto">
              <a:xfrm>
                <a:off x="5150" y="17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2" name="Oval 85"/>
              <p:cNvSpPr>
                <a:spLocks noChangeArrowheads="1"/>
              </p:cNvSpPr>
              <p:nvPr/>
            </p:nvSpPr>
            <p:spPr bwMode="auto">
              <a:xfrm>
                <a:off x="5201" y="17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3" name="Oval 86"/>
              <p:cNvSpPr>
                <a:spLocks noChangeArrowheads="1"/>
              </p:cNvSpPr>
              <p:nvPr/>
            </p:nvSpPr>
            <p:spPr bwMode="auto">
              <a:xfrm>
                <a:off x="5251" y="16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4" name="Oval 87"/>
              <p:cNvSpPr>
                <a:spLocks noChangeArrowheads="1"/>
              </p:cNvSpPr>
              <p:nvPr/>
            </p:nvSpPr>
            <p:spPr bwMode="auto">
              <a:xfrm>
                <a:off x="5302" y="16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5" name="Oval 88"/>
              <p:cNvSpPr>
                <a:spLocks noChangeArrowheads="1"/>
              </p:cNvSpPr>
              <p:nvPr/>
            </p:nvSpPr>
            <p:spPr bwMode="auto">
              <a:xfrm>
                <a:off x="5352" y="1624"/>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6" name="Oval 89"/>
              <p:cNvSpPr>
                <a:spLocks noChangeArrowheads="1"/>
              </p:cNvSpPr>
              <p:nvPr/>
            </p:nvSpPr>
            <p:spPr bwMode="auto">
              <a:xfrm>
                <a:off x="5402" y="160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7" name="Oval 90"/>
              <p:cNvSpPr>
                <a:spLocks noChangeArrowheads="1"/>
              </p:cNvSpPr>
              <p:nvPr/>
            </p:nvSpPr>
            <p:spPr bwMode="auto">
              <a:xfrm>
                <a:off x="5453" y="157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8" name="Oval 91"/>
              <p:cNvSpPr>
                <a:spLocks noChangeArrowheads="1"/>
              </p:cNvSpPr>
              <p:nvPr/>
            </p:nvSpPr>
            <p:spPr bwMode="auto">
              <a:xfrm>
                <a:off x="5503" y="154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9" name="Oval 92"/>
              <p:cNvSpPr>
                <a:spLocks noChangeArrowheads="1"/>
              </p:cNvSpPr>
              <p:nvPr/>
            </p:nvSpPr>
            <p:spPr bwMode="auto">
              <a:xfrm>
                <a:off x="5554"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0" name="Oval 93"/>
              <p:cNvSpPr>
                <a:spLocks noChangeArrowheads="1"/>
              </p:cNvSpPr>
              <p:nvPr/>
            </p:nvSpPr>
            <p:spPr bwMode="auto">
              <a:xfrm>
                <a:off x="5604" y="14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1" name="Oval 94"/>
              <p:cNvSpPr>
                <a:spLocks noChangeArrowheads="1"/>
              </p:cNvSpPr>
              <p:nvPr/>
            </p:nvSpPr>
            <p:spPr bwMode="auto">
              <a:xfrm>
                <a:off x="5654" y="14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2" name="Oval 95"/>
              <p:cNvSpPr>
                <a:spLocks noChangeArrowheads="1"/>
              </p:cNvSpPr>
              <p:nvPr/>
            </p:nvSpPr>
            <p:spPr bwMode="auto">
              <a:xfrm>
                <a:off x="5705" y="14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3" name="Oval 96"/>
              <p:cNvSpPr>
                <a:spLocks noChangeArrowheads="1"/>
              </p:cNvSpPr>
              <p:nvPr/>
            </p:nvSpPr>
            <p:spPr bwMode="auto">
              <a:xfrm>
                <a:off x="5755" y="140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4" name="Oval 97"/>
              <p:cNvSpPr>
                <a:spLocks noChangeArrowheads="1"/>
              </p:cNvSpPr>
              <p:nvPr/>
            </p:nvSpPr>
            <p:spPr bwMode="auto">
              <a:xfrm>
                <a:off x="5806" y="13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5" name="Oval 98"/>
              <p:cNvSpPr>
                <a:spLocks noChangeArrowheads="1"/>
              </p:cNvSpPr>
              <p:nvPr/>
            </p:nvSpPr>
            <p:spPr bwMode="auto">
              <a:xfrm>
                <a:off x="5856" y="13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6" name="Oval 99"/>
              <p:cNvSpPr>
                <a:spLocks noChangeArrowheads="1"/>
              </p:cNvSpPr>
              <p:nvPr/>
            </p:nvSpPr>
            <p:spPr bwMode="auto">
              <a:xfrm>
                <a:off x="5906" y="12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7" name="Oval 100"/>
              <p:cNvSpPr>
                <a:spLocks noChangeArrowheads="1"/>
              </p:cNvSpPr>
              <p:nvPr/>
            </p:nvSpPr>
            <p:spPr bwMode="auto">
              <a:xfrm>
                <a:off x="5957" y="124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8" name="Oval 101"/>
              <p:cNvSpPr>
                <a:spLocks noChangeArrowheads="1"/>
              </p:cNvSpPr>
              <p:nvPr/>
            </p:nvSpPr>
            <p:spPr bwMode="auto">
              <a:xfrm>
                <a:off x="6007" y="12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9" name="Oval 102"/>
              <p:cNvSpPr>
                <a:spLocks noChangeArrowheads="1"/>
              </p:cNvSpPr>
              <p:nvPr/>
            </p:nvSpPr>
            <p:spPr bwMode="auto">
              <a:xfrm>
                <a:off x="6058" y="11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 name="Oval 103"/>
              <p:cNvSpPr>
                <a:spLocks noChangeArrowheads="1"/>
              </p:cNvSpPr>
              <p:nvPr/>
            </p:nvSpPr>
            <p:spPr bwMode="auto">
              <a:xfrm>
                <a:off x="6108" y="11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1" name="Oval 104"/>
              <p:cNvSpPr>
                <a:spLocks noChangeArrowheads="1"/>
              </p:cNvSpPr>
              <p:nvPr/>
            </p:nvSpPr>
            <p:spPr bwMode="auto">
              <a:xfrm>
                <a:off x="6158" y="11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2" name="Oval 105"/>
              <p:cNvSpPr>
                <a:spLocks noChangeArrowheads="1"/>
              </p:cNvSpPr>
              <p:nvPr/>
            </p:nvSpPr>
            <p:spPr bwMode="auto">
              <a:xfrm>
                <a:off x="6209" y="10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3" name="Oval 106"/>
              <p:cNvSpPr>
                <a:spLocks noChangeArrowheads="1"/>
              </p:cNvSpPr>
              <p:nvPr/>
            </p:nvSpPr>
            <p:spPr bwMode="auto">
              <a:xfrm>
                <a:off x="6259" y="10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4" name="Oval 107"/>
              <p:cNvSpPr>
                <a:spLocks noChangeArrowheads="1"/>
              </p:cNvSpPr>
              <p:nvPr/>
            </p:nvSpPr>
            <p:spPr bwMode="auto">
              <a:xfrm>
                <a:off x="6310" y="10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5" name="Oval 108"/>
              <p:cNvSpPr>
                <a:spLocks noChangeArrowheads="1"/>
              </p:cNvSpPr>
              <p:nvPr/>
            </p:nvSpPr>
            <p:spPr bwMode="auto">
              <a:xfrm>
                <a:off x="6360" y="9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6" name="Oval 109"/>
              <p:cNvSpPr>
                <a:spLocks noChangeArrowheads="1"/>
              </p:cNvSpPr>
              <p:nvPr/>
            </p:nvSpPr>
            <p:spPr bwMode="auto">
              <a:xfrm>
                <a:off x="6414" y="947"/>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7" name="Oval 110"/>
              <p:cNvSpPr>
                <a:spLocks noChangeArrowheads="1"/>
              </p:cNvSpPr>
              <p:nvPr/>
            </p:nvSpPr>
            <p:spPr bwMode="auto">
              <a:xfrm>
                <a:off x="6464" y="922"/>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8" name="Oval 111"/>
              <p:cNvSpPr>
                <a:spLocks noChangeArrowheads="1"/>
              </p:cNvSpPr>
              <p:nvPr/>
            </p:nvSpPr>
            <p:spPr bwMode="auto">
              <a:xfrm>
                <a:off x="6515" y="8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9" name="Oval 112"/>
              <p:cNvSpPr>
                <a:spLocks noChangeArrowheads="1"/>
              </p:cNvSpPr>
              <p:nvPr/>
            </p:nvSpPr>
            <p:spPr bwMode="auto">
              <a:xfrm>
                <a:off x="6565" y="8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0" name="Oval 113"/>
              <p:cNvSpPr>
                <a:spLocks noChangeArrowheads="1"/>
              </p:cNvSpPr>
              <p:nvPr/>
            </p:nvSpPr>
            <p:spPr bwMode="auto">
              <a:xfrm>
                <a:off x="1565" y="343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1" name="Oval 114"/>
              <p:cNvSpPr>
                <a:spLocks noChangeArrowheads="1"/>
              </p:cNvSpPr>
              <p:nvPr/>
            </p:nvSpPr>
            <p:spPr bwMode="auto">
              <a:xfrm>
                <a:off x="1615" y="341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2" name="Oval 115"/>
              <p:cNvSpPr>
                <a:spLocks noChangeArrowheads="1"/>
              </p:cNvSpPr>
              <p:nvPr/>
            </p:nvSpPr>
            <p:spPr bwMode="auto">
              <a:xfrm>
                <a:off x="1666" y="338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3" name="Oval 116"/>
              <p:cNvSpPr>
                <a:spLocks noChangeArrowheads="1"/>
              </p:cNvSpPr>
              <p:nvPr/>
            </p:nvSpPr>
            <p:spPr bwMode="auto">
              <a:xfrm>
                <a:off x="1716" y="328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4" name="Oval 117"/>
              <p:cNvSpPr>
                <a:spLocks noChangeArrowheads="1"/>
              </p:cNvSpPr>
              <p:nvPr/>
            </p:nvSpPr>
            <p:spPr bwMode="auto">
              <a:xfrm>
                <a:off x="1766" y="32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5" name="Oval 118"/>
              <p:cNvSpPr>
                <a:spLocks noChangeArrowheads="1"/>
              </p:cNvSpPr>
              <p:nvPr/>
            </p:nvSpPr>
            <p:spPr bwMode="auto">
              <a:xfrm>
                <a:off x="1817" y="328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6" name="Oval 119"/>
              <p:cNvSpPr>
                <a:spLocks noChangeArrowheads="1"/>
              </p:cNvSpPr>
              <p:nvPr/>
            </p:nvSpPr>
            <p:spPr bwMode="auto">
              <a:xfrm>
                <a:off x="1867" y="32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7" name="Oval 120"/>
              <p:cNvSpPr>
                <a:spLocks noChangeArrowheads="1"/>
              </p:cNvSpPr>
              <p:nvPr/>
            </p:nvSpPr>
            <p:spPr bwMode="auto">
              <a:xfrm>
                <a:off x="1918" y="32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8" name="Oval 121"/>
              <p:cNvSpPr>
                <a:spLocks noChangeArrowheads="1"/>
              </p:cNvSpPr>
              <p:nvPr/>
            </p:nvSpPr>
            <p:spPr bwMode="auto">
              <a:xfrm>
                <a:off x="1968" y="32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9" name="Oval 122"/>
              <p:cNvSpPr>
                <a:spLocks noChangeArrowheads="1"/>
              </p:cNvSpPr>
              <p:nvPr/>
            </p:nvSpPr>
            <p:spPr bwMode="auto">
              <a:xfrm>
                <a:off x="2018" y="322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0" name="Oval 123"/>
              <p:cNvSpPr>
                <a:spLocks noChangeArrowheads="1"/>
              </p:cNvSpPr>
              <p:nvPr/>
            </p:nvSpPr>
            <p:spPr bwMode="auto">
              <a:xfrm>
                <a:off x="2069" y="318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1" name="Oval 124"/>
              <p:cNvSpPr>
                <a:spLocks noChangeArrowheads="1"/>
              </p:cNvSpPr>
              <p:nvPr/>
            </p:nvSpPr>
            <p:spPr bwMode="auto">
              <a:xfrm>
                <a:off x="2119" y="32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2" name="Oval 125"/>
              <p:cNvSpPr>
                <a:spLocks noChangeArrowheads="1"/>
              </p:cNvSpPr>
              <p:nvPr/>
            </p:nvSpPr>
            <p:spPr bwMode="auto">
              <a:xfrm>
                <a:off x="2170" y="317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3" name="Oval 126"/>
              <p:cNvSpPr>
                <a:spLocks noChangeArrowheads="1"/>
              </p:cNvSpPr>
              <p:nvPr/>
            </p:nvSpPr>
            <p:spPr bwMode="auto">
              <a:xfrm>
                <a:off x="2220" y="315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4" name="Oval 127"/>
              <p:cNvSpPr>
                <a:spLocks noChangeArrowheads="1"/>
              </p:cNvSpPr>
              <p:nvPr/>
            </p:nvSpPr>
            <p:spPr bwMode="auto">
              <a:xfrm>
                <a:off x="2270" y="319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5" name="Oval 128"/>
              <p:cNvSpPr>
                <a:spLocks noChangeArrowheads="1"/>
              </p:cNvSpPr>
              <p:nvPr/>
            </p:nvSpPr>
            <p:spPr bwMode="auto">
              <a:xfrm>
                <a:off x="2321" y="313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6" name="Oval 129"/>
              <p:cNvSpPr>
                <a:spLocks noChangeArrowheads="1"/>
              </p:cNvSpPr>
              <p:nvPr/>
            </p:nvSpPr>
            <p:spPr bwMode="auto">
              <a:xfrm>
                <a:off x="2371" y="31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7" name="Oval 130"/>
              <p:cNvSpPr>
                <a:spLocks noChangeArrowheads="1"/>
              </p:cNvSpPr>
              <p:nvPr/>
            </p:nvSpPr>
            <p:spPr bwMode="auto">
              <a:xfrm>
                <a:off x="2422" y="310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8" name="Oval 131"/>
              <p:cNvSpPr>
                <a:spLocks noChangeArrowheads="1"/>
              </p:cNvSpPr>
              <p:nvPr/>
            </p:nvSpPr>
            <p:spPr bwMode="auto">
              <a:xfrm>
                <a:off x="2472" y="314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9" name="Oval 132"/>
              <p:cNvSpPr>
                <a:spLocks noChangeArrowheads="1"/>
              </p:cNvSpPr>
              <p:nvPr/>
            </p:nvSpPr>
            <p:spPr bwMode="auto">
              <a:xfrm>
                <a:off x="2522" y="310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0" name="Oval 133"/>
              <p:cNvSpPr>
                <a:spLocks noChangeArrowheads="1"/>
              </p:cNvSpPr>
              <p:nvPr/>
            </p:nvSpPr>
            <p:spPr bwMode="auto">
              <a:xfrm>
                <a:off x="2573" y="30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1" name="Oval 134"/>
              <p:cNvSpPr>
                <a:spLocks noChangeArrowheads="1"/>
              </p:cNvSpPr>
              <p:nvPr/>
            </p:nvSpPr>
            <p:spPr bwMode="auto">
              <a:xfrm>
                <a:off x="2623" y="304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2" name="Oval 135"/>
              <p:cNvSpPr>
                <a:spLocks noChangeArrowheads="1"/>
              </p:cNvSpPr>
              <p:nvPr/>
            </p:nvSpPr>
            <p:spPr bwMode="auto">
              <a:xfrm>
                <a:off x="2674" y="30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3" name="Oval 136"/>
              <p:cNvSpPr>
                <a:spLocks noChangeArrowheads="1"/>
              </p:cNvSpPr>
              <p:nvPr/>
            </p:nvSpPr>
            <p:spPr bwMode="auto">
              <a:xfrm>
                <a:off x="2724" y="299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4" name="Oval 137"/>
              <p:cNvSpPr>
                <a:spLocks noChangeArrowheads="1"/>
              </p:cNvSpPr>
              <p:nvPr/>
            </p:nvSpPr>
            <p:spPr bwMode="auto">
              <a:xfrm>
                <a:off x="2774" y="29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5" name="Oval 138"/>
              <p:cNvSpPr>
                <a:spLocks noChangeArrowheads="1"/>
              </p:cNvSpPr>
              <p:nvPr/>
            </p:nvSpPr>
            <p:spPr bwMode="auto">
              <a:xfrm>
                <a:off x="2825" y="290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6" name="Oval 139"/>
              <p:cNvSpPr>
                <a:spLocks noChangeArrowheads="1"/>
              </p:cNvSpPr>
              <p:nvPr/>
            </p:nvSpPr>
            <p:spPr bwMode="auto">
              <a:xfrm>
                <a:off x="2875" y="293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7" name="Oval 140"/>
              <p:cNvSpPr>
                <a:spLocks noChangeArrowheads="1"/>
              </p:cNvSpPr>
              <p:nvPr/>
            </p:nvSpPr>
            <p:spPr bwMode="auto">
              <a:xfrm>
                <a:off x="2926" y="29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8" name="Oval 141"/>
              <p:cNvSpPr>
                <a:spLocks noChangeArrowheads="1"/>
              </p:cNvSpPr>
              <p:nvPr/>
            </p:nvSpPr>
            <p:spPr bwMode="auto">
              <a:xfrm>
                <a:off x="2976" y="288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9" name="Oval 142"/>
              <p:cNvSpPr>
                <a:spLocks noChangeArrowheads="1"/>
              </p:cNvSpPr>
              <p:nvPr/>
            </p:nvSpPr>
            <p:spPr bwMode="auto">
              <a:xfrm>
                <a:off x="3026" y="288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0" name="Oval 143"/>
              <p:cNvSpPr>
                <a:spLocks noChangeArrowheads="1"/>
              </p:cNvSpPr>
              <p:nvPr/>
            </p:nvSpPr>
            <p:spPr bwMode="auto">
              <a:xfrm>
                <a:off x="3080" y="283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 name="Oval 144"/>
              <p:cNvSpPr>
                <a:spLocks noChangeArrowheads="1"/>
              </p:cNvSpPr>
              <p:nvPr/>
            </p:nvSpPr>
            <p:spPr bwMode="auto">
              <a:xfrm>
                <a:off x="3131" y="277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2" name="Oval 145"/>
              <p:cNvSpPr>
                <a:spLocks noChangeArrowheads="1"/>
              </p:cNvSpPr>
              <p:nvPr/>
            </p:nvSpPr>
            <p:spPr bwMode="auto">
              <a:xfrm>
                <a:off x="3181" y="281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3" name="Oval 146"/>
              <p:cNvSpPr>
                <a:spLocks noChangeArrowheads="1"/>
              </p:cNvSpPr>
              <p:nvPr/>
            </p:nvSpPr>
            <p:spPr bwMode="auto">
              <a:xfrm>
                <a:off x="3232" y="275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4" name="Oval 147"/>
              <p:cNvSpPr>
                <a:spLocks noChangeArrowheads="1"/>
              </p:cNvSpPr>
              <p:nvPr/>
            </p:nvSpPr>
            <p:spPr bwMode="auto">
              <a:xfrm>
                <a:off x="3282" y="276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5" name="Oval 148"/>
              <p:cNvSpPr>
                <a:spLocks noChangeArrowheads="1"/>
              </p:cNvSpPr>
              <p:nvPr/>
            </p:nvSpPr>
            <p:spPr bwMode="auto">
              <a:xfrm>
                <a:off x="3332" y="27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6" name="Oval 149"/>
              <p:cNvSpPr>
                <a:spLocks noChangeArrowheads="1"/>
              </p:cNvSpPr>
              <p:nvPr/>
            </p:nvSpPr>
            <p:spPr bwMode="auto">
              <a:xfrm>
                <a:off x="3383" y="27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 name="Oval 150"/>
              <p:cNvSpPr>
                <a:spLocks noChangeArrowheads="1"/>
              </p:cNvSpPr>
              <p:nvPr/>
            </p:nvSpPr>
            <p:spPr bwMode="auto">
              <a:xfrm>
                <a:off x="3433" y="26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8" name="Oval 151"/>
              <p:cNvSpPr>
                <a:spLocks noChangeArrowheads="1"/>
              </p:cNvSpPr>
              <p:nvPr/>
            </p:nvSpPr>
            <p:spPr bwMode="auto">
              <a:xfrm>
                <a:off x="3484" y="262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9" name="Oval 152"/>
              <p:cNvSpPr>
                <a:spLocks noChangeArrowheads="1"/>
              </p:cNvSpPr>
              <p:nvPr/>
            </p:nvSpPr>
            <p:spPr bwMode="auto">
              <a:xfrm>
                <a:off x="3534" y="25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0" name="Oval 153"/>
              <p:cNvSpPr>
                <a:spLocks noChangeArrowheads="1"/>
              </p:cNvSpPr>
              <p:nvPr/>
            </p:nvSpPr>
            <p:spPr bwMode="auto">
              <a:xfrm>
                <a:off x="3584" y="26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1" name="Oval 154"/>
              <p:cNvSpPr>
                <a:spLocks noChangeArrowheads="1"/>
              </p:cNvSpPr>
              <p:nvPr/>
            </p:nvSpPr>
            <p:spPr bwMode="auto">
              <a:xfrm>
                <a:off x="3635" y="263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2" name="Oval 155"/>
              <p:cNvSpPr>
                <a:spLocks noChangeArrowheads="1"/>
              </p:cNvSpPr>
              <p:nvPr/>
            </p:nvSpPr>
            <p:spPr bwMode="auto">
              <a:xfrm>
                <a:off x="3685" y="25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3" name="Oval 156"/>
              <p:cNvSpPr>
                <a:spLocks noChangeArrowheads="1"/>
              </p:cNvSpPr>
              <p:nvPr/>
            </p:nvSpPr>
            <p:spPr bwMode="auto">
              <a:xfrm>
                <a:off x="3736" y="25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4" name="Oval 157"/>
              <p:cNvSpPr>
                <a:spLocks noChangeArrowheads="1"/>
              </p:cNvSpPr>
              <p:nvPr/>
            </p:nvSpPr>
            <p:spPr bwMode="auto">
              <a:xfrm>
                <a:off x="3786" y="246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5" name="Oval 158"/>
              <p:cNvSpPr>
                <a:spLocks noChangeArrowheads="1"/>
              </p:cNvSpPr>
              <p:nvPr/>
            </p:nvSpPr>
            <p:spPr bwMode="auto">
              <a:xfrm>
                <a:off x="3836" y="247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6" name="Oval 159"/>
              <p:cNvSpPr>
                <a:spLocks noChangeArrowheads="1"/>
              </p:cNvSpPr>
              <p:nvPr/>
            </p:nvSpPr>
            <p:spPr bwMode="auto">
              <a:xfrm>
                <a:off x="3887" y="244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7" name="Oval 160"/>
              <p:cNvSpPr>
                <a:spLocks noChangeArrowheads="1"/>
              </p:cNvSpPr>
              <p:nvPr/>
            </p:nvSpPr>
            <p:spPr bwMode="auto">
              <a:xfrm>
                <a:off x="3937" y="248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8" name="Oval 161"/>
              <p:cNvSpPr>
                <a:spLocks noChangeArrowheads="1"/>
              </p:cNvSpPr>
              <p:nvPr/>
            </p:nvSpPr>
            <p:spPr bwMode="auto">
              <a:xfrm>
                <a:off x="3988" y="252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9" name="Oval 162"/>
              <p:cNvSpPr>
                <a:spLocks noChangeArrowheads="1"/>
              </p:cNvSpPr>
              <p:nvPr/>
            </p:nvSpPr>
            <p:spPr bwMode="auto">
              <a:xfrm>
                <a:off x="4038" y="249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0" name="Oval 163"/>
              <p:cNvSpPr>
                <a:spLocks noChangeArrowheads="1"/>
              </p:cNvSpPr>
              <p:nvPr/>
            </p:nvSpPr>
            <p:spPr bwMode="auto">
              <a:xfrm>
                <a:off x="4088" y="23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1" name="Oval 164"/>
              <p:cNvSpPr>
                <a:spLocks noChangeArrowheads="1"/>
              </p:cNvSpPr>
              <p:nvPr/>
            </p:nvSpPr>
            <p:spPr bwMode="auto">
              <a:xfrm>
                <a:off x="4139" y="23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2" name="Oval 165"/>
              <p:cNvSpPr>
                <a:spLocks noChangeArrowheads="1"/>
              </p:cNvSpPr>
              <p:nvPr/>
            </p:nvSpPr>
            <p:spPr bwMode="auto">
              <a:xfrm>
                <a:off x="4189" y="238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3" name="Oval 166"/>
              <p:cNvSpPr>
                <a:spLocks noChangeArrowheads="1"/>
              </p:cNvSpPr>
              <p:nvPr/>
            </p:nvSpPr>
            <p:spPr bwMode="auto">
              <a:xfrm>
                <a:off x="4240" y="231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4" name="Oval 167"/>
              <p:cNvSpPr>
                <a:spLocks noChangeArrowheads="1"/>
              </p:cNvSpPr>
              <p:nvPr/>
            </p:nvSpPr>
            <p:spPr bwMode="auto">
              <a:xfrm>
                <a:off x="4290" y="233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5" name="Oval 168"/>
              <p:cNvSpPr>
                <a:spLocks noChangeArrowheads="1"/>
              </p:cNvSpPr>
              <p:nvPr/>
            </p:nvSpPr>
            <p:spPr bwMode="auto">
              <a:xfrm>
                <a:off x="4340" y="241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6" name="Oval 169"/>
              <p:cNvSpPr>
                <a:spLocks noChangeArrowheads="1"/>
              </p:cNvSpPr>
              <p:nvPr/>
            </p:nvSpPr>
            <p:spPr bwMode="auto">
              <a:xfrm>
                <a:off x="4391" y="230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7" name="Oval 170"/>
              <p:cNvSpPr>
                <a:spLocks noChangeArrowheads="1"/>
              </p:cNvSpPr>
              <p:nvPr/>
            </p:nvSpPr>
            <p:spPr bwMode="auto">
              <a:xfrm>
                <a:off x="4441" y="237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8" name="Oval 171"/>
              <p:cNvSpPr>
                <a:spLocks noChangeArrowheads="1"/>
              </p:cNvSpPr>
              <p:nvPr/>
            </p:nvSpPr>
            <p:spPr bwMode="auto">
              <a:xfrm>
                <a:off x="4492" y="236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9" name="Oval 172"/>
              <p:cNvSpPr>
                <a:spLocks noChangeArrowheads="1"/>
              </p:cNvSpPr>
              <p:nvPr/>
            </p:nvSpPr>
            <p:spPr bwMode="auto">
              <a:xfrm>
                <a:off x="4542" y="221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0" name="Oval 173"/>
              <p:cNvSpPr>
                <a:spLocks noChangeArrowheads="1"/>
              </p:cNvSpPr>
              <p:nvPr/>
            </p:nvSpPr>
            <p:spPr bwMode="auto">
              <a:xfrm>
                <a:off x="4592" y="229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1" name="Oval 174"/>
              <p:cNvSpPr>
                <a:spLocks noChangeArrowheads="1"/>
              </p:cNvSpPr>
              <p:nvPr/>
            </p:nvSpPr>
            <p:spPr bwMode="auto">
              <a:xfrm>
                <a:off x="4643" y="231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2" name="Oval 175"/>
              <p:cNvSpPr>
                <a:spLocks noChangeArrowheads="1"/>
              </p:cNvSpPr>
              <p:nvPr/>
            </p:nvSpPr>
            <p:spPr bwMode="auto">
              <a:xfrm>
                <a:off x="4693" y="21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3" name="Oval 176"/>
              <p:cNvSpPr>
                <a:spLocks noChangeArrowheads="1"/>
              </p:cNvSpPr>
              <p:nvPr/>
            </p:nvSpPr>
            <p:spPr bwMode="auto">
              <a:xfrm>
                <a:off x="4747" y="2239"/>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4" name="Oval 177"/>
              <p:cNvSpPr>
                <a:spLocks noChangeArrowheads="1"/>
              </p:cNvSpPr>
              <p:nvPr/>
            </p:nvSpPr>
            <p:spPr bwMode="auto">
              <a:xfrm>
                <a:off x="4798" y="2311"/>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5" name="Oval 178"/>
              <p:cNvSpPr>
                <a:spLocks noChangeArrowheads="1"/>
              </p:cNvSpPr>
              <p:nvPr/>
            </p:nvSpPr>
            <p:spPr bwMode="auto">
              <a:xfrm>
                <a:off x="4848" y="21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6" name="Oval 179"/>
              <p:cNvSpPr>
                <a:spLocks noChangeArrowheads="1"/>
              </p:cNvSpPr>
              <p:nvPr/>
            </p:nvSpPr>
            <p:spPr bwMode="auto">
              <a:xfrm>
                <a:off x="4898" y="21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 name="Oval 180"/>
              <p:cNvSpPr>
                <a:spLocks noChangeArrowheads="1"/>
              </p:cNvSpPr>
              <p:nvPr/>
            </p:nvSpPr>
            <p:spPr bwMode="auto">
              <a:xfrm>
                <a:off x="4949" y="216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 name="Oval 181"/>
              <p:cNvSpPr>
                <a:spLocks noChangeArrowheads="1"/>
              </p:cNvSpPr>
              <p:nvPr/>
            </p:nvSpPr>
            <p:spPr bwMode="auto">
              <a:xfrm>
                <a:off x="4999" y="217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 name="Oval 182"/>
              <p:cNvSpPr>
                <a:spLocks noChangeArrowheads="1"/>
              </p:cNvSpPr>
              <p:nvPr/>
            </p:nvSpPr>
            <p:spPr bwMode="auto">
              <a:xfrm>
                <a:off x="5050" y="205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 name="Oval 183"/>
              <p:cNvSpPr>
                <a:spLocks noChangeArrowheads="1"/>
              </p:cNvSpPr>
              <p:nvPr/>
            </p:nvSpPr>
            <p:spPr bwMode="auto">
              <a:xfrm>
                <a:off x="5100" y="220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 name="Oval 184"/>
              <p:cNvSpPr>
                <a:spLocks noChangeArrowheads="1"/>
              </p:cNvSpPr>
              <p:nvPr/>
            </p:nvSpPr>
            <p:spPr bwMode="auto">
              <a:xfrm>
                <a:off x="5150" y="199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 name="Oval 185"/>
              <p:cNvSpPr>
                <a:spLocks noChangeArrowheads="1"/>
              </p:cNvSpPr>
              <p:nvPr/>
            </p:nvSpPr>
            <p:spPr bwMode="auto">
              <a:xfrm>
                <a:off x="5201" y="205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3" name="Oval 186"/>
              <p:cNvSpPr>
                <a:spLocks noChangeArrowheads="1"/>
              </p:cNvSpPr>
              <p:nvPr/>
            </p:nvSpPr>
            <p:spPr bwMode="auto">
              <a:xfrm>
                <a:off x="5251" y="199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4" name="Oval 187"/>
              <p:cNvSpPr>
                <a:spLocks noChangeArrowheads="1"/>
              </p:cNvSpPr>
              <p:nvPr/>
            </p:nvSpPr>
            <p:spPr bwMode="auto">
              <a:xfrm>
                <a:off x="5302" y="203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 name="Oval 188"/>
              <p:cNvSpPr>
                <a:spLocks noChangeArrowheads="1"/>
              </p:cNvSpPr>
              <p:nvPr/>
            </p:nvSpPr>
            <p:spPr bwMode="auto">
              <a:xfrm>
                <a:off x="5352" y="20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 name="Oval 189"/>
              <p:cNvSpPr>
                <a:spLocks noChangeArrowheads="1"/>
              </p:cNvSpPr>
              <p:nvPr/>
            </p:nvSpPr>
            <p:spPr bwMode="auto">
              <a:xfrm>
                <a:off x="5402" y="203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 name="Oval 190"/>
              <p:cNvSpPr>
                <a:spLocks noChangeArrowheads="1"/>
              </p:cNvSpPr>
              <p:nvPr/>
            </p:nvSpPr>
            <p:spPr bwMode="auto">
              <a:xfrm>
                <a:off x="5453" y="195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 name="Oval 191"/>
              <p:cNvSpPr>
                <a:spLocks noChangeArrowheads="1"/>
              </p:cNvSpPr>
              <p:nvPr/>
            </p:nvSpPr>
            <p:spPr bwMode="auto">
              <a:xfrm>
                <a:off x="5503" y="178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9" name="Oval 192"/>
              <p:cNvSpPr>
                <a:spLocks noChangeArrowheads="1"/>
              </p:cNvSpPr>
              <p:nvPr/>
            </p:nvSpPr>
            <p:spPr bwMode="auto">
              <a:xfrm>
                <a:off x="5554" y="188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 name="Oval 193"/>
              <p:cNvSpPr>
                <a:spLocks noChangeArrowheads="1"/>
              </p:cNvSpPr>
              <p:nvPr/>
            </p:nvSpPr>
            <p:spPr bwMode="auto">
              <a:xfrm>
                <a:off x="5604" y="181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1" name="Oval 194"/>
              <p:cNvSpPr>
                <a:spLocks noChangeArrowheads="1"/>
              </p:cNvSpPr>
              <p:nvPr/>
            </p:nvSpPr>
            <p:spPr bwMode="auto">
              <a:xfrm>
                <a:off x="5654" y="18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 name="Oval 195"/>
              <p:cNvSpPr>
                <a:spLocks noChangeArrowheads="1"/>
              </p:cNvSpPr>
              <p:nvPr/>
            </p:nvSpPr>
            <p:spPr bwMode="auto">
              <a:xfrm>
                <a:off x="5705" y="18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3" name="Oval 196"/>
              <p:cNvSpPr>
                <a:spLocks noChangeArrowheads="1"/>
              </p:cNvSpPr>
              <p:nvPr/>
            </p:nvSpPr>
            <p:spPr bwMode="auto">
              <a:xfrm>
                <a:off x="5755" y="176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4" name="Oval 197"/>
              <p:cNvSpPr>
                <a:spLocks noChangeArrowheads="1"/>
              </p:cNvSpPr>
              <p:nvPr/>
            </p:nvSpPr>
            <p:spPr bwMode="auto">
              <a:xfrm>
                <a:off x="5806" y="178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5" name="Oval 198"/>
              <p:cNvSpPr>
                <a:spLocks noChangeArrowheads="1"/>
              </p:cNvSpPr>
              <p:nvPr/>
            </p:nvSpPr>
            <p:spPr bwMode="auto">
              <a:xfrm>
                <a:off x="5856" y="159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6" name="Oval 199"/>
              <p:cNvSpPr>
                <a:spLocks noChangeArrowheads="1"/>
              </p:cNvSpPr>
              <p:nvPr/>
            </p:nvSpPr>
            <p:spPr bwMode="auto">
              <a:xfrm>
                <a:off x="5906" y="16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 name="Oval 200"/>
              <p:cNvSpPr>
                <a:spLocks noChangeArrowheads="1"/>
              </p:cNvSpPr>
              <p:nvPr/>
            </p:nvSpPr>
            <p:spPr bwMode="auto">
              <a:xfrm>
                <a:off x="5957" y="162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8" name="Oval 201"/>
              <p:cNvSpPr>
                <a:spLocks noChangeArrowheads="1"/>
              </p:cNvSpPr>
              <p:nvPr/>
            </p:nvSpPr>
            <p:spPr bwMode="auto">
              <a:xfrm>
                <a:off x="6007" y="17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9" name="Oval 202"/>
              <p:cNvSpPr>
                <a:spLocks noChangeArrowheads="1"/>
              </p:cNvSpPr>
              <p:nvPr/>
            </p:nvSpPr>
            <p:spPr bwMode="auto">
              <a:xfrm>
                <a:off x="6058" y="163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0" name="Oval 203"/>
              <p:cNvSpPr>
                <a:spLocks noChangeArrowheads="1"/>
              </p:cNvSpPr>
              <p:nvPr/>
            </p:nvSpPr>
            <p:spPr bwMode="auto">
              <a:xfrm>
                <a:off x="6108" y="15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 name="Oval 204"/>
              <p:cNvSpPr>
                <a:spLocks noChangeArrowheads="1"/>
              </p:cNvSpPr>
              <p:nvPr/>
            </p:nvSpPr>
            <p:spPr bwMode="auto">
              <a:xfrm>
                <a:off x="6158" y="14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03" name="Oval 206"/>
            <p:cNvSpPr>
              <a:spLocks noChangeArrowheads="1"/>
            </p:cNvSpPr>
            <p:nvPr/>
          </p:nvSpPr>
          <p:spPr bwMode="auto">
            <a:xfrm>
              <a:off x="6209" y="150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Oval 207"/>
            <p:cNvSpPr>
              <a:spLocks noChangeArrowheads="1"/>
            </p:cNvSpPr>
            <p:nvPr/>
          </p:nvSpPr>
          <p:spPr bwMode="auto">
            <a:xfrm>
              <a:off x="6259" y="133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Oval 208"/>
            <p:cNvSpPr>
              <a:spLocks noChangeArrowheads="1"/>
            </p:cNvSpPr>
            <p:nvPr/>
          </p:nvSpPr>
          <p:spPr bwMode="auto">
            <a:xfrm>
              <a:off x="6310" y="11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Oval 209"/>
            <p:cNvSpPr>
              <a:spLocks noChangeArrowheads="1"/>
            </p:cNvSpPr>
            <p:nvPr/>
          </p:nvSpPr>
          <p:spPr bwMode="auto">
            <a:xfrm>
              <a:off x="6360" y="117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Oval 210"/>
            <p:cNvSpPr>
              <a:spLocks noChangeArrowheads="1"/>
            </p:cNvSpPr>
            <p:nvPr/>
          </p:nvSpPr>
          <p:spPr bwMode="auto">
            <a:xfrm>
              <a:off x="6414" y="1264"/>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Oval 211"/>
            <p:cNvSpPr>
              <a:spLocks noChangeArrowheads="1"/>
            </p:cNvSpPr>
            <p:nvPr/>
          </p:nvSpPr>
          <p:spPr bwMode="auto">
            <a:xfrm>
              <a:off x="6464" y="1210"/>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Oval 212"/>
            <p:cNvSpPr>
              <a:spLocks noChangeArrowheads="1"/>
            </p:cNvSpPr>
            <p:nvPr/>
          </p:nvSpPr>
          <p:spPr bwMode="auto">
            <a:xfrm>
              <a:off x="6515" y="101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Oval 213"/>
            <p:cNvSpPr>
              <a:spLocks noChangeArrowheads="1"/>
            </p:cNvSpPr>
            <p:nvPr/>
          </p:nvSpPr>
          <p:spPr bwMode="auto">
            <a:xfrm>
              <a:off x="6565" y="124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Freeform 214"/>
            <p:cNvSpPr>
              <a:spLocks/>
            </p:cNvSpPr>
            <p:nvPr/>
          </p:nvSpPr>
          <p:spPr bwMode="auto">
            <a:xfrm>
              <a:off x="1583" y="1080"/>
              <a:ext cx="5000" cy="2178"/>
            </a:xfrm>
            <a:custGeom>
              <a:avLst/>
              <a:gdLst>
                <a:gd name="T0" fmla="*/ 14 w 1389"/>
                <a:gd name="T1" fmla="*/ 599 h 605"/>
                <a:gd name="T2" fmla="*/ 42 w 1389"/>
                <a:gd name="T3" fmla="*/ 587 h 605"/>
                <a:gd name="T4" fmla="*/ 70 w 1389"/>
                <a:gd name="T5" fmla="*/ 575 h 605"/>
                <a:gd name="T6" fmla="*/ 98 w 1389"/>
                <a:gd name="T7" fmla="*/ 563 h 605"/>
                <a:gd name="T8" fmla="*/ 126 w 1389"/>
                <a:gd name="T9" fmla="*/ 550 h 605"/>
                <a:gd name="T10" fmla="*/ 154 w 1389"/>
                <a:gd name="T11" fmla="*/ 538 h 605"/>
                <a:gd name="T12" fmla="*/ 182 w 1389"/>
                <a:gd name="T13" fmla="*/ 526 h 605"/>
                <a:gd name="T14" fmla="*/ 210 w 1389"/>
                <a:gd name="T15" fmla="*/ 514 h 605"/>
                <a:gd name="T16" fmla="*/ 238 w 1389"/>
                <a:gd name="T17" fmla="*/ 501 h 605"/>
                <a:gd name="T18" fmla="*/ 266 w 1389"/>
                <a:gd name="T19" fmla="*/ 489 h 605"/>
                <a:gd name="T20" fmla="*/ 294 w 1389"/>
                <a:gd name="T21" fmla="*/ 477 h 605"/>
                <a:gd name="T22" fmla="*/ 322 w 1389"/>
                <a:gd name="T23" fmla="*/ 465 h 605"/>
                <a:gd name="T24" fmla="*/ 350 w 1389"/>
                <a:gd name="T25" fmla="*/ 452 h 605"/>
                <a:gd name="T26" fmla="*/ 378 w 1389"/>
                <a:gd name="T27" fmla="*/ 440 h 605"/>
                <a:gd name="T28" fmla="*/ 406 w 1389"/>
                <a:gd name="T29" fmla="*/ 428 h 605"/>
                <a:gd name="T30" fmla="*/ 435 w 1389"/>
                <a:gd name="T31" fmla="*/ 416 h 605"/>
                <a:gd name="T32" fmla="*/ 463 w 1389"/>
                <a:gd name="T33" fmla="*/ 404 h 605"/>
                <a:gd name="T34" fmla="*/ 491 w 1389"/>
                <a:gd name="T35" fmla="*/ 391 h 605"/>
                <a:gd name="T36" fmla="*/ 519 w 1389"/>
                <a:gd name="T37" fmla="*/ 379 h 605"/>
                <a:gd name="T38" fmla="*/ 547 w 1389"/>
                <a:gd name="T39" fmla="*/ 367 h 605"/>
                <a:gd name="T40" fmla="*/ 575 w 1389"/>
                <a:gd name="T41" fmla="*/ 355 h 605"/>
                <a:gd name="T42" fmla="*/ 603 w 1389"/>
                <a:gd name="T43" fmla="*/ 342 h 605"/>
                <a:gd name="T44" fmla="*/ 631 w 1389"/>
                <a:gd name="T45" fmla="*/ 330 h 605"/>
                <a:gd name="T46" fmla="*/ 659 w 1389"/>
                <a:gd name="T47" fmla="*/ 318 h 605"/>
                <a:gd name="T48" fmla="*/ 687 w 1389"/>
                <a:gd name="T49" fmla="*/ 306 h 605"/>
                <a:gd name="T50" fmla="*/ 715 w 1389"/>
                <a:gd name="T51" fmla="*/ 293 h 605"/>
                <a:gd name="T52" fmla="*/ 743 w 1389"/>
                <a:gd name="T53" fmla="*/ 281 h 605"/>
                <a:gd name="T54" fmla="*/ 771 w 1389"/>
                <a:gd name="T55" fmla="*/ 269 h 605"/>
                <a:gd name="T56" fmla="*/ 799 w 1389"/>
                <a:gd name="T57" fmla="*/ 257 h 605"/>
                <a:gd name="T58" fmla="*/ 827 w 1389"/>
                <a:gd name="T59" fmla="*/ 244 h 605"/>
                <a:gd name="T60" fmla="*/ 855 w 1389"/>
                <a:gd name="T61" fmla="*/ 232 h 605"/>
                <a:gd name="T62" fmla="*/ 883 w 1389"/>
                <a:gd name="T63" fmla="*/ 220 h 605"/>
                <a:gd name="T64" fmla="*/ 912 w 1389"/>
                <a:gd name="T65" fmla="*/ 208 h 605"/>
                <a:gd name="T66" fmla="*/ 940 w 1389"/>
                <a:gd name="T67" fmla="*/ 196 h 605"/>
                <a:gd name="T68" fmla="*/ 968 w 1389"/>
                <a:gd name="T69" fmla="*/ 183 h 605"/>
                <a:gd name="T70" fmla="*/ 996 w 1389"/>
                <a:gd name="T71" fmla="*/ 171 h 605"/>
                <a:gd name="T72" fmla="*/ 1024 w 1389"/>
                <a:gd name="T73" fmla="*/ 159 h 605"/>
                <a:gd name="T74" fmla="*/ 1052 w 1389"/>
                <a:gd name="T75" fmla="*/ 147 h 605"/>
                <a:gd name="T76" fmla="*/ 1080 w 1389"/>
                <a:gd name="T77" fmla="*/ 134 h 605"/>
                <a:gd name="T78" fmla="*/ 1108 w 1389"/>
                <a:gd name="T79" fmla="*/ 122 h 605"/>
                <a:gd name="T80" fmla="*/ 1136 w 1389"/>
                <a:gd name="T81" fmla="*/ 110 h 605"/>
                <a:gd name="T82" fmla="*/ 1164 w 1389"/>
                <a:gd name="T83" fmla="*/ 98 h 605"/>
                <a:gd name="T84" fmla="*/ 1192 w 1389"/>
                <a:gd name="T85" fmla="*/ 85 h 605"/>
                <a:gd name="T86" fmla="*/ 1220 w 1389"/>
                <a:gd name="T87" fmla="*/ 73 h 605"/>
                <a:gd name="T88" fmla="*/ 1248 w 1389"/>
                <a:gd name="T89" fmla="*/ 61 h 605"/>
                <a:gd name="T90" fmla="*/ 1276 w 1389"/>
                <a:gd name="T91" fmla="*/ 49 h 605"/>
                <a:gd name="T92" fmla="*/ 1304 w 1389"/>
                <a:gd name="T93" fmla="*/ 37 h 605"/>
                <a:gd name="T94" fmla="*/ 1332 w 1389"/>
                <a:gd name="T95" fmla="*/ 24 h 605"/>
                <a:gd name="T96" fmla="*/ 1361 w 1389"/>
                <a:gd name="T97" fmla="*/ 12 h 605"/>
                <a:gd name="T98" fmla="*/ 1389 w 1389"/>
                <a:gd name="T99"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89" h="605">
                  <a:moveTo>
                    <a:pt x="0" y="605"/>
                  </a:moveTo>
                  <a:lnTo>
                    <a:pt x="14" y="599"/>
                  </a:lnTo>
                  <a:lnTo>
                    <a:pt x="28" y="593"/>
                  </a:lnTo>
                  <a:lnTo>
                    <a:pt x="42" y="587"/>
                  </a:lnTo>
                  <a:lnTo>
                    <a:pt x="56" y="581"/>
                  </a:lnTo>
                  <a:lnTo>
                    <a:pt x="70" y="575"/>
                  </a:lnTo>
                  <a:lnTo>
                    <a:pt x="84" y="569"/>
                  </a:lnTo>
                  <a:lnTo>
                    <a:pt x="98" y="563"/>
                  </a:lnTo>
                  <a:lnTo>
                    <a:pt x="112" y="556"/>
                  </a:lnTo>
                  <a:lnTo>
                    <a:pt x="126" y="550"/>
                  </a:lnTo>
                  <a:lnTo>
                    <a:pt x="140" y="544"/>
                  </a:lnTo>
                  <a:lnTo>
                    <a:pt x="154" y="538"/>
                  </a:lnTo>
                  <a:lnTo>
                    <a:pt x="168" y="532"/>
                  </a:lnTo>
                  <a:lnTo>
                    <a:pt x="182" y="526"/>
                  </a:lnTo>
                  <a:lnTo>
                    <a:pt x="196" y="520"/>
                  </a:lnTo>
                  <a:lnTo>
                    <a:pt x="210" y="514"/>
                  </a:lnTo>
                  <a:lnTo>
                    <a:pt x="224" y="507"/>
                  </a:lnTo>
                  <a:lnTo>
                    <a:pt x="238" y="501"/>
                  </a:lnTo>
                  <a:lnTo>
                    <a:pt x="252" y="495"/>
                  </a:lnTo>
                  <a:lnTo>
                    <a:pt x="266" y="489"/>
                  </a:lnTo>
                  <a:lnTo>
                    <a:pt x="280" y="483"/>
                  </a:lnTo>
                  <a:lnTo>
                    <a:pt x="294" y="477"/>
                  </a:lnTo>
                  <a:lnTo>
                    <a:pt x="308" y="471"/>
                  </a:lnTo>
                  <a:lnTo>
                    <a:pt x="322" y="465"/>
                  </a:lnTo>
                  <a:lnTo>
                    <a:pt x="336" y="459"/>
                  </a:lnTo>
                  <a:lnTo>
                    <a:pt x="350" y="452"/>
                  </a:lnTo>
                  <a:lnTo>
                    <a:pt x="364" y="446"/>
                  </a:lnTo>
                  <a:lnTo>
                    <a:pt x="378" y="440"/>
                  </a:lnTo>
                  <a:lnTo>
                    <a:pt x="392" y="434"/>
                  </a:lnTo>
                  <a:lnTo>
                    <a:pt x="406" y="428"/>
                  </a:lnTo>
                  <a:lnTo>
                    <a:pt x="421" y="422"/>
                  </a:lnTo>
                  <a:lnTo>
                    <a:pt x="435" y="416"/>
                  </a:lnTo>
                  <a:lnTo>
                    <a:pt x="449" y="410"/>
                  </a:lnTo>
                  <a:lnTo>
                    <a:pt x="463" y="404"/>
                  </a:lnTo>
                  <a:lnTo>
                    <a:pt x="477" y="397"/>
                  </a:lnTo>
                  <a:lnTo>
                    <a:pt x="491" y="391"/>
                  </a:lnTo>
                  <a:lnTo>
                    <a:pt x="505" y="385"/>
                  </a:lnTo>
                  <a:lnTo>
                    <a:pt x="519" y="379"/>
                  </a:lnTo>
                  <a:lnTo>
                    <a:pt x="533" y="373"/>
                  </a:lnTo>
                  <a:lnTo>
                    <a:pt x="547" y="367"/>
                  </a:lnTo>
                  <a:lnTo>
                    <a:pt x="561" y="361"/>
                  </a:lnTo>
                  <a:lnTo>
                    <a:pt x="575" y="355"/>
                  </a:lnTo>
                  <a:lnTo>
                    <a:pt x="589" y="348"/>
                  </a:lnTo>
                  <a:lnTo>
                    <a:pt x="603" y="342"/>
                  </a:lnTo>
                  <a:lnTo>
                    <a:pt x="617" y="336"/>
                  </a:lnTo>
                  <a:lnTo>
                    <a:pt x="631" y="330"/>
                  </a:lnTo>
                  <a:lnTo>
                    <a:pt x="645" y="324"/>
                  </a:lnTo>
                  <a:lnTo>
                    <a:pt x="659" y="318"/>
                  </a:lnTo>
                  <a:lnTo>
                    <a:pt x="673" y="312"/>
                  </a:lnTo>
                  <a:lnTo>
                    <a:pt x="687" y="306"/>
                  </a:lnTo>
                  <a:lnTo>
                    <a:pt x="701" y="300"/>
                  </a:lnTo>
                  <a:lnTo>
                    <a:pt x="715" y="293"/>
                  </a:lnTo>
                  <a:lnTo>
                    <a:pt x="729" y="287"/>
                  </a:lnTo>
                  <a:lnTo>
                    <a:pt x="743" y="281"/>
                  </a:lnTo>
                  <a:lnTo>
                    <a:pt x="757" y="275"/>
                  </a:lnTo>
                  <a:lnTo>
                    <a:pt x="771" y="269"/>
                  </a:lnTo>
                  <a:lnTo>
                    <a:pt x="785" y="263"/>
                  </a:lnTo>
                  <a:lnTo>
                    <a:pt x="799" y="257"/>
                  </a:lnTo>
                  <a:lnTo>
                    <a:pt x="813" y="251"/>
                  </a:lnTo>
                  <a:lnTo>
                    <a:pt x="827" y="244"/>
                  </a:lnTo>
                  <a:lnTo>
                    <a:pt x="841" y="238"/>
                  </a:lnTo>
                  <a:lnTo>
                    <a:pt x="855" y="232"/>
                  </a:lnTo>
                  <a:lnTo>
                    <a:pt x="869" y="226"/>
                  </a:lnTo>
                  <a:lnTo>
                    <a:pt x="883" y="220"/>
                  </a:lnTo>
                  <a:lnTo>
                    <a:pt x="898" y="214"/>
                  </a:lnTo>
                  <a:lnTo>
                    <a:pt x="912" y="208"/>
                  </a:lnTo>
                  <a:lnTo>
                    <a:pt x="926" y="202"/>
                  </a:lnTo>
                  <a:lnTo>
                    <a:pt x="940" y="196"/>
                  </a:lnTo>
                  <a:lnTo>
                    <a:pt x="954" y="189"/>
                  </a:lnTo>
                  <a:lnTo>
                    <a:pt x="968" y="183"/>
                  </a:lnTo>
                  <a:lnTo>
                    <a:pt x="982" y="177"/>
                  </a:lnTo>
                  <a:lnTo>
                    <a:pt x="996" y="171"/>
                  </a:lnTo>
                  <a:lnTo>
                    <a:pt x="1010" y="165"/>
                  </a:lnTo>
                  <a:lnTo>
                    <a:pt x="1024" y="159"/>
                  </a:lnTo>
                  <a:lnTo>
                    <a:pt x="1038" y="153"/>
                  </a:lnTo>
                  <a:lnTo>
                    <a:pt x="1052" y="147"/>
                  </a:lnTo>
                  <a:lnTo>
                    <a:pt x="1066" y="141"/>
                  </a:lnTo>
                  <a:lnTo>
                    <a:pt x="1080" y="134"/>
                  </a:lnTo>
                  <a:lnTo>
                    <a:pt x="1094" y="128"/>
                  </a:lnTo>
                  <a:lnTo>
                    <a:pt x="1108" y="122"/>
                  </a:lnTo>
                  <a:lnTo>
                    <a:pt x="1122" y="116"/>
                  </a:lnTo>
                  <a:lnTo>
                    <a:pt x="1136" y="110"/>
                  </a:lnTo>
                  <a:lnTo>
                    <a:pt x="1150" y="104"/>
                  </a:lnTo>
                  <a:lnTo>
                    <a:pt x="1164" y="98"/>
                  </a:lnTo>
                  <a:lnTo>
                    <a:pt x="1178" y="92"/>
                  </a:lnTo>
                  <a:lnTo>
                    <a:pt x="1192" y="85"/>
                  </a:lnTo>
                  <a:lnTo>
                    <a:pt x="1206" y="79"/>
                  </a:lnTo>
                  <a:lnTo>
                    <a:pt x="1220" y="73"/>
                  </a:lnTo>
                  <a:lnTo>
                    <a:pt x="1234" y="67"/>
                  </a:lnTo>
                  <a:lnTo>
                    <a:pt x="1248" y="61"/>
                  </a:lnTo>
                  <a:lnTo>
                    <a:pt x="1262" y="55"/>
                  </a:lnTo>
                  <a:lnTo>
                    <a:pt x="1276" y="49"/>
                  </a:lnTo>
                  <a:lnTo>
                    <a:pt x="1290" y="43"/>
                  </a:lnTo>
                  <a:lnTo>
                    <a:pt x="1304" y="37"/>
                  </a:lnTo>
                  <a:lnTo>
                    <a:pt x="1318" y="30"/>
                  </a:lnTo>
                  <a:lnTo>
                    <a:pt x="1332" y="24"/>
                  </a:lnTo>
                  <a:lnTo>
                    <a:pt x="1346" y="18"/>
                  </a:lnTo>
                  <a:lnTo>
                    <a:pt x="1361" y="12"/>
                  </a:lnTo>
                  <a:lnTo>
                    <a:pt x="1375" y="6"/>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5" name="Freeform 215"/>
            <p:cNvSpPr>
              <a:spLocks/>
            </p:cNvSpPr>
            <p:nvPr/>
          </p:nvSpPr>
          <p:spPr bwMode="auto">
            <a:xfrm>
              <a:off x="1583" y="1397"/>
              <a:ext cx="5000" cy="2095"/>
            </a:xfrm>
            <a:custGeom>
              <a:avLst/>
              <a:gdLst>
                <a:gd name="T0" fmla="*/ 14 w 1389"/>
                <a:gd name="T1" fmla="*/ 576 h 582"/>
                <a:gd name="T2" fmla="*/ 42 w 1389"/>
                <a:gd name="T3" fmla="*/ 564 h 582"/>
                <a:gd name="T4" fmla="*/ 70 w 1389"/>
                <a:gd name="T5" fmla="*/ 552 h 582"/>
                <a:gd name="T6" fmla="*/ 98 w 1389"/>
                <a:gd name="T7" fmla="*/ 540 h 582"/>
                <a:gd name="T8" fmla="*/ 126 w 1389"/>
                <a:gd name="T9" fmla="*/ 529 h 582"/>
                <a:gd name="T10" fmla="*/ 154 w 1389"/>
                <a:gd name="T11" fmla="*/ 517 h 582"/>
                <a:gd name="T12" fmla="*/ 182 w 1389"/>
                <a:gd name="T13" fmla="*/ 505 h 582"/>
                <a:gd name="T14" fmla="*/ 210 w 1389"/>
                <a:gd name="T15" fmla="*/ 493 h 582"/>
                <a:gd name="T16" fmla="*/ 238 w 1389"/>
                <a:gd name="T17" fmla="*/ 482 h 582"/>
                <a:gd name="T18" fmla="*/ 266 w 1389"/>
                <a:gd name="T19" fmla="*/ 470 h 582"/>
                <a:gd name="T20" fmla="*/ 294 w 1389"/>
                <a:gd name="T21" fmla="*/ 458 h 582"/>
                <a:gd name="T22" fmla="*/ 322 w 1389"/>
                <a:gd name="T23" fmla="*/ 446 h 582"/>
                <a:gd name="T24" fmla="*/ 350 w 1389"/>
                <a:gd name="T25" fmla="*/ 435 h 582"/>
                <a:gd name="T26" fmla="*/ 378 w 1389"/>
                <a:gd name="T27" fmla="*/ 423 h 582"/>
                <a:gd name="T28" fmla="*/ 406 w 1389"/>
                <a:gd name="T29" fmla="*/ 411 h 582"/>
                <a:gd name="T30" fmla="*/ 435 w 1389"/>
                <a:gd name="T31" fmla="*/ 400 h 582"/>
                <a:gd name="T32" fmla="*/ 463 w 1389"/>
                <a:gd name="T33" fmla="*/ 388 h 582"/>
                <a:gd name="T34" fmla="*/ 491 w 1389"/>
                <a:gd name="T35" fmla="*/ 376 h 582"/>
                <a:gd name="T36" fmla="*/ 519 w 1389"/>
                <a:gd name="T37" fmla="*/ 364 h 582"/>
                <a:gd name="T38" fmla="*/ 547 w 1389"/>
                <a:gd name="T39" fmla="*/ 353 h 582"/>
                <a:gd name="T40" fmla="*/ 575 w 1389"/>
                <a:gd name="T41" fmla="*/ 341 h 582"/>
                <a:gd name="T42" fmla="*/ 603 w 1389"/>
                <a:gd name="T43" fmla="*/ 329 h 582"/>
                <a:gd name="T44" fmla="*/ 631 w 1389"/>
                <a:gd name="T45" fmla="*/ 317 h 582"/>
                <a:gd name="T46" fmla="*/ 659 w 1389"/>
                <a:gd name="T47" fmla="*/ 306 h 582"/>
                <a:gd name="T48" fmla="*/ 687 w 1389"/>
                <a:gd name="T49" fmla="*/ 294 h 582"/>
                <a:gd name="T50" fmla="*/ 715 w 1389"/>
                <a:gd name="T51" fmla="*/ 282 h 582"/>
                <a:gd name="T52" fmla="*/ 743 w 1389"/>
                <a:gd name="T53" fmla="*/ 270 h 582"/>
                <a:gd name="T54" fmla="*/ 771 w 1389"/>
                <a:gd name="T55" fmla="*/ 259 h 582"/>
                <a:gd name="T56" fmla="*/ 799 w 1389"/>
                <a:gd name="T57" fmla="*/ 247 h 582"/>
                <a:gd name="T58" fmla="*/ 827 w 1389"/>
                <a:gd name="T59" fmla="*/ 235 h 582"/>
                <a:gd name="T60" fmla="*/ 855 w 1389"/>
                <a:gd name="T61" fmla="*/ 223 h 582"/>
                <a:gd name="T62" fmla="*/ 883 w 1389"/>
                <a:gd name="T63" fmla="*/ 212 h 582"/>
                <a:gd name="T64" fmla="*/ 912 w 1389"/>
                <a:gd name="T65" fmla="*/ 200 h 582"/>
                <a:gd name="T66" fmla="*/ 940 w 1389"/>
                <a:gd name="T67" fmla="*/ 188 h 582"/>
                <a:gd name="T68" fmla="*/ 968 w 1389"/>
                <a:gd name="T69" fmla="*/ 176 h 582"/>
                <a:gd name="T70" fmla="*/ 996 w 1389"/>
                <a:gd name="T71" fmla="*/ 165 h 582"/>
                <a:gd name="T72" fmla="*/ 1024 w 1389"/>
                <a:gd name="T73" fmla="*/ 153 h 582"/>
                <a:gd name="T74" fmla="*/ 1052 w 1389"/>
                <a:gd name="T75" fmla="*/ 141 h 582"/>
                <a:gd name="T76" fmla="*/ 1080 w 1389"/>
                <a:gd name="T77" fmla="*/ 129 h 582"/>
                <a:gd name="T78" fmla="*/ 1108 w 1389"/>
                <a:gd name="T79" fmla="*/ 118 h 582"/>
                <a:gd name="T80" fmla="*/ 1136 w 1389"/>
                <a:gd name="T81" fmla="*/ 106 h 582"/>
                <a:gd name="T82" fmla="*/ 1164 w 1389"/>
                <a:gd name="T83" fmla="*/ 94 h 582"/>
                <a:gd name="T84" fmla="*/ 1192 w 1389"/>
                <a:gd name="T85" fmla="*/ 83 h 582"/>
                <a:gd name="T86" fmla="*/ 1220 w 1389"/>
                <a:gd name="T87" fmla="*/ 71 h 582"/>
                <a:gd name="T88" fmla="*/ 1248 w 1389"/>
                <a:gd name="T89" fmla="*/ 59 h 582"/>
                <a:gd name="T90" fmla="*/ 1276 w 1389"/>
                <a:gd name="T91" fmla="*/ 47 h 582"/>
                <a:gd name="T92" fmla="*/ 1304 w 1389"/>
                <a:gd name="T93" fmla="*/ 36 h 582"/>
                <a:gd name="T94" fmla="*/ 1332 w 1389"/>
                <a:gd name="T95" fmla="*/ 24 h 582"/>
                <a:gd name="T96" fmla="*/ 1361 w 1389"/>
                <a:gd name="T97" fmla="*/ 12 h 582"/>
                <a:gd name="T98" fmla="*/ 1389 w 1389"/>
                <a:gd name="T99" fmla="*/ 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89" h="582">
                  <a:moveTo>
                    <a:pt x="0" y="582"/>
                  </a:moveTo>
                  <a:lnTo>
                    <a:pt x="14" y="576"/>
                  </a:lnTo>
                  <a:lnTo>
                    <a:pt x="28" y="570"/>
                  </a:lnTo>
                  <a:lnTo>
                    <a:pt x="42" y="564"/>
                  </a:lnTo>
                  <a:lnTo>
                    <a:pt x="56" y="558"/>
                  </a:lnTo>
                  <a:lnTo>
                    <a:pt x="70" y="552"/>
                  </a:lnTo>
                  <a:lnTo>
                    <a:pt x="84" y="546"/>
                  </a:lnTo>
                  <a:lnTo>
                    <a:pt x="98" y="540"/>
                  </a:lnTo>
                  <a:lnTo>
                    <a:pt x="112" y="535"/>
                  </a:lnTo>
                  <a:lnTo>
                    <a:pt x="126" y="529"/>
                  </a:lnTo>
                  <a:lnTo>
                    <a:pt x="140" y="523"/>
                  </a:lnTo>
                  <a:lnTo>
                    <a:pt x="154" y="517"/>
                  </a:lnTo>
                  <a:lnTo>
                    <a:pt x="168" y="511"/>
                  </a:lnTo>
                  <a:lnTo>
                    <a:pt x="182" y="505"/>
                  </a:lnTo>
                  <a:lnTo>
                    <a:pt x="196" y="499"/>
                  </a:lnTo>
                  <a:lnTo>
                    <a:pt x="210" y="493"/>
                  </a:lnTo>
                  <a:lnTo>
                    <a:pt x="224" y="488"/>
                  </a:lnTo>
                  <a:lnTo>
                    <a:pt x="238" y="482"/>
                  </a:lnTo>
                  <a:lnTo>
                    <a:pt x="252" y="476"/>
                  </a:lnTo>
                  <a:lnTo>
                    <a:pt x="266" y="470"/>
                  </a:lnTo>
                  <a:lnTo>
                    <a:pt x="280" y="464"/>
                  </a:lnTo>
                  <a:lnTo>
                    <a:pt x="294" y="458"/>
                  </a:lnTo>
                  <a:lnTo>
                    <a:pt x="308" y="452"/>
                  </a:lnTo>
                  <a:lnTo>
                    <a:pt x="322" y="446"/>
                  </a:lnTo>
                  <a:lnTo>
                    <a:pt x="336" y="441"/>
                  </a:lnTo>
                  <a:lnTo>
                    <a:pt x="350" y="435"/>
                  </a:lnTo>
                  <a:lnTo>
                    <a:pt x="364" y="429"/>
                  </a:lnTo>
                  <a:lnTo>
                    <a:pt x="378" y="423"/>
                  </a:lnTo>
                  <a:lnTo>
                    <a:pt x="392" y="417"/>
                  </a:lnTo>
                  <a:lnTo>
                    <a:pt x="406" y="411"/>
                  </a:lnTo>
                  <a:lnTo>
                    <a:pt x="421" y="405"/>
                  </a:lnTo>
                  <a:lnTo>
                    <a:pt x="435" y="400"/>
                  </a:lnTo>
                  <a:lnTo>
                    <a:pt x="449" y="394"/>
                  </a:lnTo>
                  <a:lnTo>
                    <a:pt x="463" y="388"/>
                  </a:lnTo>
                  <a:lnTo>
                    <a:pt x="477" y="382"/>
                  </a:lnTo>
                  <a:lnTo>
                    <a:pt x="491" y="376"/>
                  </a:lnTo>
                  <a:lnTo>
                    <a:pt x="505" y="370"/>
                  </a:lnTo>
                  <a:lnTo>
                    <a:pt x="519" y="364"/>
                  </a:lnTo>
                  <a:lnTo>
                    <a:pt x="533" y="358"/>
                  </a:lnTo>
                  <a:lnTo>
                    <a:pt x="547" y="353"/>
                  </a:lnTo>
                  <a:lnTo>
                    <a:pt x="561" y="347"/>
                  </a:lnTo>
                  <a:lnTo>
                    <a:pt x="575" y="341"/>
                  </a:lnTo>
                  <a:lnTo>
                    <a:pt x="589" y="335"/>
                  </a:lnTo>
                  <a:lnTo>
                    <a:pt x="603" y="329"/>
                  </a:lnTo>
                  <a:lnTo>
                    <a:pt x="617" y="323"/>
                  </a:lnTo>
                  <a:lnTo>
                    <a:pt x="631" y="317"/>
                  </a:lnTo>
                  <a:lnTo>
                    <a:pt x="645" y="312"/>
                  </a:lnTo>
                  <a:lnTo>
                    <a:pt x="659" y="306"/>
                  </a:lnTo>
                  <a:lnTo>
                    <a:pt x="673" y="300"/>
                  </a:lnTo>
                  <a:lnTo>
                    <a:pt x="687" y="294"/>
                  </a:lnTo>
                  <a:lnTo>
                    <a:pt x="701" y="288"/>
                  </a:lnTo>
                  <a:lnTo>
                    <a:pt x="715" y="282"/>
                  </a:lnTo>
                  <a:lnTo>
                    <a:pt x="729" y="276"/>
                  </a:lnTo>
                  <a:lnTo>
                    <a:pt x="743" y="270"/>
                  </a:lnTo>
                  <a:lnTo>
                    <a:pt x="757" y="265"/>
                  </a:lnTo>
                  <a:lnTo>
                    <a:pt x="771" y="259"/>
                  </a:lnTo>
                  <a:lnTo>
                    <a:pt x="785" y="253"/>
                  </a:lnTo>
                  <a:lnTo>
                    <a:pt x="799" y="247"/>
                  </a:lnTo>
                  <a:lnTo>
                    <a:pt x="813" y="241"/>
                  </a:lnTo>
                  <a:lnTo>
                    <a:pt x="827" y="235"/>
                  </a:lnTo>
                  <a:lnTo>
                    <a:pt x="841" y="229"/>
                  </a:lnTo>
                  <a:lnTo>
                    <a:pt x="855" y="223"/>
                  </a:lnTo>
                  <a:lnTo>
                    <a:pt x="869" y="218"/>
                  </a:lnTo>
                  <a:lnTo>
                    <a:pt x="883" y="212"/>
                  </a:lnTo>
                  <a:lnTo>
                    <a:pt x="898" y="206"/>
                  </a:lnTo>
                  <a:lnTo>
                    <a:pt x="912" y="200"/>
                  </a:lnTo>
                  <a:lnTo>
                    <a:pt x="926" y="194"/>
                  </a:lnTo>
                  <a:lnTo>
                    <a:pt x="940" y="188"/>
                  </a:lnTo>
                  <a:lnTo>
                    <a:pt x="954" y="182"/>
                  </a:lnTo>
                  <a:lnTo>
                    <a:pt x="968" y="176"/>
                  </a:lnTo>
                  <a:lnTo>
                    <a:pt x="982" y="171"/>
                  </a:lnTo>
                  <a:lnTo>
                    <a:pt x="996" y="165"/>
                  </a:lnTo>
                  <a:lnTo>
                    <a:pt x="1010" y="159"/>
                  </a:lnTo>
                  <a:lnTo>
                    <a:pt x="1024" y="153"/>
                  </a:lnTo>
                  <a:lnTo>
                    <a:pt x="1038" y="147"/>
                  </a:lnTo>
                  <a:lnTo>
                    <a:pt x="1052" y="141"/>
                  </a:lnTo>
                  <a:lnTo>
                    <a:pt x="1066" y="135"/>
                  </a:lnTo>
                  <a:lnTo>
                    <a:pt x="1080" y="129"/>
                  </a:lnTo>
                  <a:lnTo>
                    <a:pt x="1094" y="124"/>
                  </a:lnTo>
                  <a:lnTo>
                    <a:pt x="1108" y="118"/>
                  </a:lnTo>
                  <a:lnTo>
                    <a:pt x="1122" y="112"/>
                  </a:lnTo>
                  <a:lnTo>
                    <a:pt x="1136" y="106"/>
                  </a:lnTo>
                  <a:lnTo>
                    <a:pt x="1150" y="100"/>
                  </a:lnTo>
                  <a:lnTo>
                    <a:pt x="1164" y="94"/>
                  </a:lnTo>
                  <a:lnTo>
                    <a:pt x="1178" y="88"/>
                  </a:lnTo>
                  <a:lnTo>
                    <a:pt x="1192" y="83"/>
                  </a:lnTo>
                  <a:lnTo>
                    <a:pt x="1206" y="77"/>
                  </a:lnTo>
                  <a:lnTo>
                    <a:pt x="1220" y="71"/>
                  </a:lnTo>
                  <a:lnTo>
                    <a:pt x="1234" y="65"/>
                  </a:lnTo>
                  <a:lnTo>
                    <a:pt x="1248" y="59"/>
                  </a:lnTo>
                  <a:lnTo>
                    <a:pt x="1262" y="53"/>
                  </a:lnTo>
                  <a:lnTo>
                    <a:pt x="1276" y="47"/>
                  </a:lnTo>
                  <a:lnTo>
                    <a:pt x="1290" y="41"/>
                  </a:lnTo>
                  <a:lnTo>
                    <a:pt x="1304" y="36"/>
                  </a:lnTo>
                  <a:lnTo>
                    <a:pt x="1318" y="30"/>
                  </a:lnTo>
                  <a:lnTo>
                    <a:pt x="1332" y="24"/>
                  </a:lnTo>
                  <a:lnTo>
                    <a:pt x="1346" y="18"/>
                  </a:lnTo>
                  <a:lnTo>
                    <a:pt x="1361" y="12"/>
                  </a:lnTo>
                  <a:lnTo>
                    <a:pt x="1375" y="6"/>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6" name="Line 216"/>
            <p:cNvSpPr>
              <a:spLocks noChangeShapeType="1"/>
            </p:cNvSpPr>
            <p:nvPr/>
          </p:nvSpPr>
          <p:spPr bwMode="auto">
            <a:xfrm>
              <a:off x="2792" y="2732"/>
              <a:ext cx="0" cy="252"/>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7" name="Line 217"/>
            <p:cNvSpPr>
              <a:spLocks noChangeShapeType="1"/>
            </p:cNvSpPr>
            <p:nvPr/>
          </p:nvSpPr>
          <p:spPr bwMode="auto">
            <a:xfrm>
              <a:off x="5320" y="1631"/>
              <a:ext cx="0" cy="295"/>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8" name="Rectangle 218"/>
            <p:cNvSpPr>
              <a:spLocks noChangeArrowheads="1"/>
            </p:cNvSpPr>
            <p:nvPr/>
          </p:nvSpPr>
          <p:spPr bwMode="auto">
            <a:xfrm>
              <a:off x="2076" y="2387"/>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p=25:  6.5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89" name="Rectangle 219"/>
            <p:cNvSpPr>
              <a:spLocks noChangeArrowheads="1"/>
            </p:cNvSpPr>
            <p:nvPr/>
          </p:nvSpPr>
          <p:spPr bwMode="auto">
            <a:xfrm>
              <a:off x="4301" y="1498"/>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p=75:  7.7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0" name="Line 220"/>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1" name="Line 221"/>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2" name="Rectangle 222"/>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3" name="Line 223"/>
            <p:cNvSpPr>
              <a:spLocks noChangeShapeType="1"/>
            </p:cNvSpPr>
            <p:nvPr/>
          </p:nvSpPr>
          <p:spPr bwMode="auto">
            <a:xfrm flipH="1">
              <a:off x="1378" y="2837"/>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4" name="Rectangle 224"/>
            <p:cNvSpPr>
              <a:spLocks noChangeArrowheads="1"/>
            </p:cNvSpPr>
            <p:nvPr/>
          </p:nvSpPr>
          <p:spPr bwMode="auto">
            <a:xfrm rot="16200000">
              <a:off x="1153" y="2701"/>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5" name="Line 225"/>
            <p:cNvSpPr>
              <a:spLocks noChangeShapeType="1"/>
            </p:cNvSpPr>
            <p:nvPr/>
          </p:nvSpPr>
          <p:spPr bwMode="auto">
            <a:xfrm flipH="1">
              <a:off x="1378" y="206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6" name="Rectangle 226"/>
            <p:cNvSpPr>
              <a:spLocks noChangeArrowheads="1"/>
            </p:cNvSpPr>
            <p:nvPr/>
          </p:nvSpPr>
          <p:spPr bwMode="auto">
            <a:xfrm rot="16200000">
              <a:off x="1153" y="192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7" name="Line 227"/>
            <p:cNvSpPr>
              <a:spLocks noChangeShapeType="1"/>
            </p:cNvSpPr>
            <p:nvPr/>
          </p:nvSpPr>
          <p:spPr bwMode="auto">
            <a:xfrm flipH="1">
              <a:off x="1378" y="128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8" name="Rectangle 228"/>
            <p:cNvSpPr>
              <a:spLocks noChangeArrowheads="1"/>
            </p:cNvSpPr>
            <p:nvPr/>
          </p:nvSpPr>
          <p:spPr bwMode="auto">
            <a:xfrm rot="16200000">
              <a:off x="1153" y="1153"/>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9" name="Line 229"/>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0" name="Rectangle 230"/>
            <p:cNvSpPr>
              <a:spLocks noChangeArrowheads="1"/>
            </p:cNvSpPr>
            <p:nvPr/>
          </p:nvSpPr>
          <p:spPr bwMode="auto">
            <a:xfrm rot="16200000">
              <a:off x="1111" y="381"/>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01" name="Rectangle 231"/>
            <p:cNvSpPr>
              <a:spLocks noChangeArrowheads="1"/>
            </p:cNvSpPr>
            <p:nvPr/>
          </p:nvSpPr>
          <p:spPr bwMode="auto">
            <a:xfrm rot="16200000">
              <a:off x="-364" y="1920"/>
              <a:ext cx="284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College Attendance Rate for Children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02" name="Line 232"/>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3" name="Line 233"/>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4" name="Rectangle 234"/>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05" name="Line 235"/>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6" name="Rectangle 236"/>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07" name="Line 237"/>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8" name="Rectangle 238"/>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09" name="Line 239"/>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0" name="Rectangle 240"/>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11" name="Line 241"/>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2" name="Rectangle 242"/>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13" name="Line 243"/>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4" name="Rectangle 244"/>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15" name="Rectangle 245"/>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Parent Household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16" name="Rectangle 246"/>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7" name="Oval 247"/>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 name="Oval 248"/>
            <p:cNvSpPr>
              <a:spLocks noChangeArrowheads="1"/>
            </p:cNvSpPr>
            <p:nvPr/>
          </p:nvSpPr>
          <p:spPr bwMode="auto">
            <a:xfrm>
              <a:off x="6086" y="34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9" name="Rectangle 249"/>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20" name="Rectangle 250"/>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21" name="Rectangle 251"/>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645959387"/>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92"/>
          <p:cNvSpPr txBox="1"/>
          <p:nvPr/>
        </p:nvSpPr>
        <p:spPr>
          <a:xfrm>
            <a:off x="1524134" y="87882"/>
            <a:ext cx="914386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1E2D53"/>
                </a:solidFill>
                <a:effectLst/>
                <a:uLnTx/>
                <a:uFillTx/>
                <a:latin typeface="Arial"/>
                <a:ea typeface="+mn-ea"/>
                <a:cs typeface="Arial"/>
              </a:rPr>
              <a:t>College Attendance Rates vs. Parent Income Rank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1E2D53"/>
                </a:solidFill>
                <a:effectLst/>
                <a:uLnTx/>
                <a:uFillTx/>
                <a:latin typeface="Arial"/>
                <a:ea typeface="+mn-ea"/>
                <a:cs typeface="Arial"/>
              </a:rPr>
              <a:t>Female Children</a:t>
            </a:r>
          </a:p>
        </p:txBody>
      </p:sp>
      <p:grpSp>
        <p:nvGrpSpPr>
          <p:cNvPr id="3" name="Group 4"/>
          <p:cNvGrpSpPr>
            <a:grpSpLocks noChangeAspect="1"/>
          </p:cNvGrpSpPr>
          <p:nvPr/>
        </p:nvGrpSpPr>
        <p:grpSpPr bwMode="auto">
          <a:xfrm>
            <a:off x="1381125" y="0"/>
            <a:ext cx="9429750" cy="6858000"/>
            <a:chOff x="870" y="0"/>
            <a:chExt cx="5940" cy="4320"/>
          </a:xfrm>
        </p:grpSpPr>
        <p:sp>
          <p:nvSpPr>
            <p:cNvPr id="4" name="AutoShape 3"/>
            <p:cNvSpPr>
              <a:spLocks noChangeAspect="1" noChangeArrowheads="1" noTextEdit="1"/>
            </p:cNvSpPr>
            <p:nvPr/>
          </p:nvSpPr>
          <p:spPr bwMode="auto">
            <a:xfrm>
              <a:off x="870" y="0"/>
              <a:ext cx="594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 name="Group 205"/>
            <p:cNvGrpSpPr>
              <a:grpSpLocks/>
            </p:cNvGrpSpPr>
            <p:nvPr/>
          </p:nvGrpSpPr>
          <p:grpSpPr bwMode="auto">
            <a:xfrm>
              <a:off x="1435" y="421"/>
              <a:ext cx="5242" cy="3287"/>
              <a:chOff x="1435" y="421"/>
              <a:chExt cx="5242" cy="3287"/>
            </a:xfrm>
          </p:grpSpPr>
          <p:sp>
            <p:nvSpPr>
              <p:cNvPr id="694" name="Rectangle 7"/>
              <p:cNvSpPr>
                <a:spLocks noChangeArrowheads="1"/>
              </p:cNvSpPr>
              <p:nvPr/>
            </p:nvSpPr>
            <p:spPr bwMode="auto">
              <a:xfrm>
                <a:off x="1435" y="421"/>
                <a:ext cx="5242" cy="3287"/>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5"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6" name="Line 9"/>
              <p:cNvSpPr>
                <a:spLocks noChangeShapeType="1"/>
              </p:cNvSpPr>
              <p:nvPr/>
            </p:nvSpPr>
            <p:spPr bwMode="auto">
              <a:xfrm>
                <a:off x="1435" y="2837"/>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7" name="Line 10"/>
              <p:cNvSpPr>
                <a:spLocks noChangeShapeType="1"/>
              </p:cNvSpPr>
              <p:nvPr/>
            </p:nvSpPr>
            <p:spPr bwMode="auto">
              <a:xfrm>
                <a:off x="1435" y="2063"/>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8" name="Line 11"/>
              <p:cNvSpPr>
                <a:spLocks noChangeShapeType="1"/>
              </p:cNvSpPr>
              <p:nvPr/>
            </p:nvSpPr>
            <p:spPr bwMode="auto">
              <a:xfrm>
                <a:off x="1435" y="1289"/>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9" name="Line 12"/>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0" name="Oval 13"/>
              <p:cNvSpPr>
                <a:spLocks noChangeArrowheads="1"/>
              </p:cNvSpPr>
              <p:nvPr/>
            </p:nvSpPr>
            <p:spPr bwMode="auto">
              <a:xfrm>
                <a:off x="1565" y="271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 name="Oval 14"/>
              <p:cNvSpPr>
                <a:spLocks noChangeArrowheads="1"/>
              </p:cNvSpPr>
              <p:nvPr/>
            </p:nvSpPr>
            <p:spPr bwMode="auto">
              <a:xfrm>
                <a:off x="1615" y="26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 name="Oval 15"/>
              <p:cNvSpPr>
                <a:spLocks noChangeArrowheads="1"/>
              </p:cNvSpPr>
              <p:nvPr/>
            </p:nvSpPr>
            <p:spPr bwMode="auto">
              <a:xfrm>
                <a:off x="1666" y="25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 name="Oval 16"/>
              <p:cNvSpPr>
                <a:spLocks noChangeArrowheads="1"/>
              </p:cNvSpPr>
              <p:nvPr/>
            </p:nvSpPr>
            <p:spPr bwMode="auto">
              <a:xfrm>
                <a:off x="1716" y="25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6" name="Oval 17"/>
              <p:cNvSpPr>
                <a:spLocks noChangeArrowheads="1"/>
              </p:cNvSpPr>
              <p:nvPr/>
            </p:nvSpPr>
            <p:spPr bwMode="auto">
              <a:xfrm>
                <a:off x="1766" y="258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7" name="Oval 18"/>
              <p:cNvSpPr>
                <a:spLocks noChangeArrowheads="1"/>
              </p:cNvSpPr>
              <p:nvPr/>
            </p:nvSpPr>
            <p:spPr bwMode="auto">
              <a:xfrm>
                <a:off x="1817" y="252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 name="Oval 19"/>
              <p:cNvSpPr>
                <a:spLocks noChangeArrowheads="1"/>
              </p:cNvSpPr>
              <p:nvPr/>
            </p:nvSpPr>
            <p:spPr bwMode="auto">
              <a:xfrm>
                <a:off x="1867" y="24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 name="Oval 20"/>
              <p:cNvSpPr>
                <a:spLocks noChangeArrowheads="1"/>
              </p:cNvSpPr>
              <p:nvPr/>
            </p:nvSpPr>
            <p:spPr bwMode="auto">
              <a:xfrm>
                <a:off x="1918" y="24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0" name="Oval 21"/>
              <p:cNvSpPr>
                <a:spLocks noChangeArrowheads="1"/>
              </p:cNvSpPr>
              <p:nvPr/>
            </p:nvSpPr>
            <p:spPr bwMode="auto">
              <a:xfrm>
                <a:off x="1968" y="248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1" name="Oval 22"/>
              <p:cNvSpPr>
                <a:spLocks noChangeArrowheads="1"/>
              </p:cNvSpPr>
              <p:nvPr/>
            </p:nvSpPr>
            <p:spPr bwMode="auto">
              <a:xfrm>
                <a:off x="2018" y="24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2" name="Oval 23"/>
              <p:cNvSpPr>
                <a:spLocks noChangeArrowheads="1"/>
              </p:cNvSpPr>
              <p:nvPr/>
            </p:nvSpPr>
            <p:spPr bwMode="auto">
              <a:xfrm>
                <a:off x="2069" y="23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3" name="Oval 24"/>
              <p:cNvSpPr>
                <a:spLocks noChangeArrowheads="1"/>
              </p:cNvSpPr>
              <p:nvPr/>
            </p:nvSpPr>
            <p:spPr bwMode="auto">
              <a:xfrm>
                <a:off x="2119" y="23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4" name="Oval 25"/>
              <p:cNvSpPr>
                <a:spLocks noChangeArrowheads="1"/>
              </p:cNvSpPr>
              <p:nvPr/>
            </p:nvSpPr>
            <p:spPr bwMode="auto">
              <a:xfrm>
                <a:off x="2170" y="23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5" name="Oval 26"/>
              <p:cNvSpPr>
                <a:spLocks noChangeArrowheads="1"/>
              </p:cNvSpPr>
              <p:nvPr/>
            </p:nvSpPr>
            <p:spPr bwMode="auto">
              <a:xfrm>
                <a:off x="2220" y="236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6" name="Oval 27"/>
              <p:cNvSpPr>
                <a:spLocks noChangeArrowheads="1"/>
              </p:cNvSpPr>
              <p:nvPr/>
            </p:nvSpPr>
            <p:spPr bwMode="auto">
              <a:xfrm>
                <a:off x="2270" y="23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7" name="Oval 28"/>
              <p:cNvSpPr>
                <a:spLocks noChangeArrowheads="1"/>
              </p:cNvSpPr>
              <p:nvPr/>
            </p:nvSpPr>
            <p:spPr bwMode="auto">
              <a:xfrm>
                <a:off x="2321" y="23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8" name="Oval 29"/>
              <p:cNvSpPr>
                <a:spLocks noChangeArrowheads="1"/>
              </p:cNvSpPr>
              <p:nvPr/>
            </p:nvSpPr>
            <p:spPr bwMode="auto">
              <a:xfrm>
                <a:off x="2371" y="22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9" name="Oval 30"/>
              <p:cNvSpPr>
                <a:spLocks noChangeArrowheads="1"/>
              </p:cNvSpPr>
              <p:nvPr/>
            </p:nvSpPr>
            <p:spPr bwMode="auto">
              <a:xfrm>
                <a:off x="2422" y="22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0" name="Oval 31"/>
              <p:cNvSpPr>
                <a:spLocks noChangeArrowheads="1"/>
              </p:cNvSpPr>
              <p:nvPr/>
            </p:nvSpPr>
            <p:spPr bwMode="auto">
              <a:xfrm>
                <a:off x="2472" y="223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1" name="Oval 32"/>
              <p:cNvSpPr>
                <a:spLocks noChangeArrowheads="1"/>
              </p:cNvSpPr>
              <p:nvPr/>
            </p:nvSpPr>
            <p:spPr bwMode="auto">
              <a:xfrm>
                <a:off x="2522" y="222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2" name="Oval 33"/>
              <p:cNvSpPr>
                <a:spLocks noChangeArrowheads="1"/>
              </p:cNvSpPr>
              <p:nvPr/>
            </p:nvSpPr>
            <p:spPr bwMode="auto">
              <a:xfrm>
                <a:off x="2573" y="22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3" name="Oval 34"/>
              <p:cNvSpPr>
                <a:spLocks noChangeArrowheads="1"/>
              </p:cNvSpPr>
              <p:nvPr/>
            </p:nvSpPr>
            <p:spPr bwMode="auto">
              <a:xfrm>
                <a:off x="2623" y="221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4" name="Oval 35"/>
              <p:cNvSpPr>
                <a:spLocks noChangeArrowheads="1"/>
              </p:cNvSpPr>
              <p:nvPr/>
            </p:nvSpPr>
            <p:spPr bwMode="auto">
              <a:xfrm>
                <a:off x="2674" y="21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5" name="Oval 36"/>
              <p:cNvSpPr>
                <a:spLocks noChangeArrowheads="1"/>
              </p:cNvSpPr>
              <p:nvPr/>
            </p:nvSpPr>
            <p:spPr bwMode="auto">
              <a:xfrm>
                <a:off x="2724" y="21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6" name="Oval 37"/>
              <p:cNvSpPr>
                <a:spLocks noChangeArrowheads="1"/>
              </p:cNvSpPr>
              <p:nvPr/>
            </p:nvSpPr>
            <p:spPr bwMode="auto">
              <a:xfrm>
                <a:off x="2774" y="21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7" name="Oval 38"/>
              <p:cNvSpPr>
                <a:spLocks noChangeArrowheads="1"/>
              </p:cNvSpPr>
              <p:nvPr/>
            </p:nvSpPr>
            <p:spPr bwMode="auto">
              <a:xfrm>
                <a:off x="2825" y="21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8" name="Oval 39"/>
              <p:cNvSpPr>
                <a:spLocks noChangeArrowheads="1"/>
              </p:cNvSpPr>
              <p:nvPr/>
            </p:nvSpPr>
            <p:spPr bwMode="auto">
              <a:xfrm>
                <a:off x="2875" y="20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9" name="Oval 40"/>
              <p:cNvSpPr>
                <a:spLocks noChangeArrowheads="1"/>
              </p:cNvSpPr>
              <p:nvPr/>
            </p:nvSpPr>
            <p:spPr bwMode="auto">
              <a:xfrm>
                <a:off x="2926" y="211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0" name="Oval 41"/>
              <p:cNvSpPr>
                <a:spLocks noChangeArrowheads="1"/>
              </p:cNvSpPr>
              <p:nvPr/>
            </p:nvSpPr>
            <p:spPr bwMode="auto">
              <a:xfrm>
                <a:off x="2976" y="20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1" name="Oval 42"/>
              <p:cNvSpPr>
                <a:spLocks noChangeArrowheads="1"/>
              </p:cNvSpPr>
              <p:nvPr/>
            </p:nvSpPr>
            <p:spPr bwMode="auto">
              <a:xfrm>
                <a:off x="3026" y="20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2" name="Oval 43"/>
              <p:cNvSpPr>
                <a:spLocks noChangeArrowheads="1"/>
              </p:cNvSpPr>
              <p:nvPr/>
            </p:nvSpPr>
            <p:spPr bwMode="auto">
              <a:xfrm>
                <a:off x="3080" y="20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3" name="Oval 44"/>
              <p:cNvSpPr>
                <a:spLocks noChangeArrowheads="1"/>
              </p:cNvSpPr>
              <p:nvPr/>
            </p:nvSpPr>
            <p:spPr bwMode="auto">
              <a:xfrm>
                <a:off x="3131" y="19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4" name="Oval 45"/>
              <p:cNvSpPr>
                <a:spLocks noChangeArrowheads="1"/>
              </p:cNvSpPr>
              <p:nvPr/>
            </p:nvSpPr>
            <p:spPr bwMode="auto">
              <a:xfrm>
                <a:off x="3181" y="20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5" name="Oval 46"/>
              <p:cNvSpPr>
                <a:spLocks noChangeArrowheads="1"/>
              </p:cNvSpPr>
              <p:nvPr/>
            </p:nvSpPr>
            <p:spPr bwMode="auto">
              <a:xfrm>
                <a:off x="3232" y="20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6" name="Oval 47"/>
              <p:cNvSpPr>
                <a:spLocks noChangeArrowheads="1"/>
              </p:cNvSpPr>
              <p:nvPr/>
            </p:nvSpPr>
            <p:spPr bwMode="auto">
              <a:xfrm>
                <a:off x="3282" y="200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7" name="Oval 48"/>
              <p:cNvSpPr>
                <a:spLocks noChangeArrowheads="1"/>
              </p:cNvSpPr>
              <p:nvPr/>
            </p:nvSpPr>
            <p:spPr bwMode="auto">
              <a:xfrm>
                <a:off x="3332" y="1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8" name="Oval 49"/>
              <p:cNvSpPr>
                <a:spLocks noChangeArrowheads="1"/>
              </p:cNvSpPr>
              <p:nvPr/>
            </p:nvSpPr>
            <p:spPr bwMode="auto">
              <a:xfrm>
                <a:off x="3383" y="195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9" name="Oval 50"/>
              <p:cNvSpPr>
                <a:spLocks noChangeArrowheads="1"/>
              </p:cNvSpPr>
              <p:nvPr/>
            </p:nvSpPr>
            <p:spPr bwMode="auto">
              <a:xfrm>
                <a:off x="3433" y="19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0" name="Oval 51"/>
              <p:cNvSpPr>
                <a:spLocks noChangeArrowheads="1"/>
              </p:cNvSpPr>
              <p:nvPr/>
            </p:nvSpPr>
            <p:spPr bwMode="auto">
              <a:xfrm>
                <a:off x="3484" y="19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1" name="Oval 52"/>
              <p:cNvSpPr>
                <a:spLocks noChangeArrowheads="1"/>
              </p:cNvSpPr>
              <p:nvPr/>
            </p:nvSpPr>
            <p:spPr bwMode="auto">
              <a:xfrm>
                <a:off x="3534" y="18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2" name="Oval 53"/>
              <p:cNvSpPr>
                <a:spLocks noChangeArrowheads="1"/>
              </p:cNvSpPr>
              <p:nvPr/>
            </p:nvSpPr>
            <p:spPr bwMode="auto">
              <a:xfrm>
                <a:off x="3584" y="18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3" name="Oval 54"/>
              <p:cNvSpPr>
                <a:spLocks noChangeArrowheads="1"/>
              </p:cNvSpPr>
              <p:nvPr/>
            </p:nvSpPr>
            <p:spPr bwMode="auto">
              <a:xfrm>
                <a:off x="3635" y="18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4" name="Oval 55"/>
              <p:cNvSpPr>
                <a:spLocks noChangeArrowheads="1"/>
              </p:cNvSpPr>
              <p:nvPr/>
            </p:nvSpPr>
            <p:spPr bwMode="auto">
              <a:xfrm>
                <a:off x="3685" y="18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5" name="Oval 56"/>
              <p:cNvSpPr>
                <a:spLocks noChangeArrowheads="1"/>
              </p:cNvSpPr>
              <p:nvPr/>
            </p:nvSpPr>
            <p:spPr bwMode="auto">
              <a:xfrm>
                <a:off x="3736" y="18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6" name="Oval 57"/>
              <p:cNvSpPr>
                <a:spLocks noChangeArrowheads="1"/>
              </p:cNvSpPr>
              <p:nvPr/>
            </p:nvSpPr>
            <p:spPr bwMode="auto">
              <a:xfrm>
                <a:off x="3786" y="18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7" name="Oval 58"/>
              <p:cNvSpPr>
                <a:spLocks noChangeArrowheads="1"/>
              </p:cNvSpPr>
              <p:nvPr/>
            </p:nvSpPr>
            <p:spPr bwMode="auto">
              <a:xfrm>
                <a:off x="3836" y="17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8" name="Oval 59"/>
              <p:cNvSpPr>
                <a:spLocks noChangeArrowheads="1"/>
              </p:cNvSpPr>
              <p:nvPr/>
            </p:nvSpPr>
            <p:spPr bwMode="auto">
              <a:xfrm>
                <a:off x="3887" y="17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9" name="Oval 60"/>
              <p:cNvSpPr>
                <a:spLocks noChangeArrowheads="1"/>
              </p:cNvSpPr>
              <p:nvPr/>
            </p:nvSpPr>
            <p:spPr bwMode="auto">
              <a:xfrm>
                <a:off x="3937" y="17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0" name="Oval 61"/>
              <p:cNvSpPr>
                <a:spLocks noChangeArrowheads="1"/>
              </p:cNvSpPr>
              <p:nvPr/>
            </p:nvSpPr>
            <p:spPr bwMode="auto">
              <a:xfrm>
                <a:off x="3988" y="17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1" name="Oval 62"/>
              <p:cNvSpPr>
                <a:spLocks noChangeArrowheads="1"/>
              </p:cNvSpPr>
              <p:nvPr/>
            </p:nvSpPr>
            <p:spPr bwMode="auto">
              <a:xfrm>
                <a:off x="4038" y="17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2" name="Oval 63"/>
              <p:cNvSpPr>
                <a:spLocks noChangeArrowheads="1"/>
              </p:cNvSpPr>
              <p:nvPr/>
            </p:nvSpPr>
            <p:spPr bwMode="auto">
              <a:xfrm>
                <a:off x="4088" y="172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3" name="Oval 64"/>
              <p:cNvSpPr>
                <a:spLocks noChangeArrowheads="1"/>
              </p:cNvSpPr>
              <p:nvPr/>
            </p:nvSpPr>
            <p:spPr bwMode="auto">
              <a:xfrm>
                <a:off x="4139" y="17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4" name="Oval 65"/>
              <p:cNvSpPr>
                <a:spLocks noChangeArrowheads="1"/>
              </p:cNvSpPr>
              <p:nvPr/>
            </p:nvSpPr>
            <p:spPr bwMode="auto">
              <a:xfrm>
                <a:off x="4189" y="17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5" name="Oval 66"/>
              <p:cNvSpPr>
                <a:spLocks noChangeArrowheads="1"/>
              </p:cNvSpPr>
              <p:nvPr/>
            </p:nvSpPr>
            <p:spPr bwMode="auto">
              <a:xfrm>
                <a:off x="4240" y="16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6" name="Oval 67"/>
              <p:cNvSpPr>
                <a:spLocks noChangeArrowheads="1"/>
              </p:cNvSpPr>
              <p:nvPr/>
            </p:nvSpPr>
            <p:spPr bwMode="auto">
              <a:xfrm>
                <a:off x="4290" y="162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7" name="Oval 68"/>
              <p:cNvSpPr>
                <a:spLocks noChangeArrowheads="1"/>
              </p:cNvSpPr>
              <p:nvPr/>
            </p:nvSpPr>
            <p:spPr bwMode="auto">
              <a:xfrm>
                <a:off x="4340" y="1624"/>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8" name="Oval 69"/>
              <p:cNvSpPr>
                <a:spLocks noChangeArrowheads="1"/>
              </p:cNvSpPr>
              <p:nvPr/>
            </p:nvSpPr>
            <p:spPr bwMode="auto">
              <a:xfrm>
                <a:off x="4391" y="16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9" name="Oval 70"/>
              <p:cNvSpPr>
                <a:spLocks noChangeArrowheads="1"/>
              </p:cNvSpPr>
              <p:nvPr/>
            </p:nvSpPr>
            <p:spPr bwMode="auto">
              <a:xfrm>
                <a:off x="4441" y="159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0" name="Oval 71"/>
              <p:cNvSpPr>
                <a:spLocks noChangeArrowheads="1"/>
              </p:cNvSpPr>
              <p:nvPr/>
            </p:nvSpPr>
            <p:spPr bwMode="auto">
              <a:xfrm>
                <a:off x="4492" y="155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1" name="Oval 72"/>
              <p:cNvSpPr>
                <a:spLocks noChangeArrowheads="1"/>
              </p:cNvSpPr>
              <p:nvPr/>
            </p:nvSpPr>
            <p:spPr bwMode="auto">
              <a:xfrm>
                <a:off x="4542" y="15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2" name="Oval 73"/>
              <p:cNvSpPr>
                <a:spLocks noChangeArrowheads="1"/>
              </p:cNvSpPr>
              <p:nvPr/>
            </p:nvSpPr>
            <p:spPr bwMode="auto">
              <a:xfrm>
                <a:off x="4592" y="15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3" name="Oval 74"/>
              <p:cNvSpPr>
                <a:spLocks noChangeArrowheads="1"/>
              </p:cNvSpPr>
              <p:nvPr/>
            </p:nvSpPr>
            <p:spPr bwMode="auto">
              <a:xfrm>
                <a:off x="4643" y="15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4" name="Oval 75"/>
              <p:cNvSpPr>
                <a:spLocks noChangeArrowheads="1"/>
              </p:cNvSpPr>
              <p:nvPr/>
            </p:nvSpPr>
            <p:spPr bwMode="auto">
              <a:xfrm>
                <a:off x="4693" y="1498"/>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5" name="Oval 76"/>
              <p:cNvSpPr>
                <a:spLocks noChangeArrowheads="1"/>
              </p:cNvSpPr>
              <p:nvPr/>
            </p:nvSpPr>
            <p:spPr bwMode="auto">
              <a:xfrm>
                <a:off x="4747" y="1465"/>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6" name="Oval 77"/>
              <p:cNvSpPr>
                <a:spLocks noChangeArrowheads="1"/>
              </p:cNvSpPr>
              <p:nvPr/>
            </p:nvSpPr>
            <p:spPr bwMode="auto">
              <a:xfrm>
                <a:off x="4798" y="1444"/>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7" name="Oval 78"/>
              <p:cNvSpPr>
                <a:spLocks noChangeArrowheads="1"/>
              </p:cNvSpPr>
              <p:nvPr/>
            </p:nvSpPr>
            <p:spPr bwMode="auto">
              <a:xfrm>
                <a:off x="4848" y="14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8" name="Oval 79"/>
              <p:cNvSpPr>
                <a:spLocks noChangeArrowheads="1"/>
              </p:cNvSpPr>
              <p:nvPr/>
            </p:nvSpPr>
            <p:spPr bwMode="auto">
              <a:xfrm>
                <a:off x="4898" y="1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9" name="Oval 80"/>
              <p:cNvSpPr>
                <a:spLocks noChangeArrowheads="1"/>
              </p:cNvSpPr>
              <p:nvPr/>
            </p:nvSpPr>
            <p:spPr bwMode="auto">
              <a:xfrm>
                <a:off x="4949" y="139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0" name="Oval 81"/>
              <p:cNvSpPr>
                <a:spLocks noChangeArrowheads="1"/>
              </p:cNvSpPr>
              <p:nvPr/>
            </p:nvSpPr>
            <p:spPr bwMode="auto">
              <a:xfrm>
                <a:off x="4999" y="13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1" name="Oval 82"/>
              <p:cNvSpPr>
                <a:spLocks noChangeArrowheads="1"/>
              </p:cNvSpPr>
              <p:nvPr/>
            </p:nvSpPr>
            <p:spPr bwMode="auto">
              <a:xfrm>
                <a:off x="5050" y="1368"/>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2" name="Oval 83"/>
              <p:cNvSpPr>
                <a:spLocks noChangeArrowheads="1"/>
              </p:cNvSpPr>
              <p:nvPr/>
            </p:nvSpPr>
            <p:spPr bwMode="auto">
              <a:xfrm>
                <a:off x="5100" y="13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3" name="Oval 84"/>
              <p:cNvSpPr>
                <a:spLocks noChangeArrowheads="1"/>
              </p:cNvSpPr>
              <p:nvPr/>
            </p:nvSpPr>
            <p:spPr bwMode="auto">
              <a:xfrm>
                <a:off x="5150" y="13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 name="Oval 85"/>
              <p:cNvSpPr>
                <a:spLocks noChangeArrowheads="1"/>
              </p:cNvSpPr>
              <p:nvPr/>
            </p:nvSpPr>
            <p:spPr bwMode="auto">
              <a:xfrm>
                <a:off x="5201" y="128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 name="Oval 86"/>
              <p:cNvSpPr>
                <a:spLocks noChangeArrowheads="1"/>
              </p:cNvSpPr>
              <p:nvPr/>
            </p:nvSpPr>
            <p:spPr bwMode="auto">
              <a:xfrm>
                <a:off x="5251" y="126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 name="Oval 87"/>
              <p:cNvSpPr>
                <a:spLocks noChangeArrowheads="1"/>
              </p:cNvSpPr>
              <p:nvPr/>
            </p:nvSpPr>
            <p:spPr bwMode="auto">
              <a:xfrm>
                <a:off x="5302" y="12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 name="Oval 88"/>
              <p:cNvSpPr>
                <a:spLocks noChangeArrowheads="1"/>
              </p:cNvSpPr>
              <p:nvPr/>
            </p:nvSpPr>
            <p:spPr bwMode="auto">
              <a:xfrm>
                <a:off x="5352" y="122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 name="Oval 89"/>
              <p:cNvSpPr>
                <a:spLocks noChangeArrowheads="1"/>
              </p:cNvSpPr>
              <p:nvPr/>
            </p:nvSpPr>
            <p:spPr bwMode="auto">
              <a:xfrm>
                <a:off x="5402" y="12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 name="Oval 90"/>
              <p:cNvSpPr>
                <a:spLocks noChangeArrowheads="1"/>
              </p:cNvSpPr>
              <p:nvPr/>
            </p:nvSpPr>
            <p:spPr bwMode="auto">
              <a:xfrm>
                <a:off x="5453" y="11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 name="Oval 91"/>
              <p:cNvSpPr>
                <a:spLocks noChangeArrowheads="1"/>
              </p:cNvSpPr>
              <p:nvPr/>
            </p:nvSpPr>
            <p:spPr bwMode="auto">
              <a:xfrm>
                <a:off x="5503" y="118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Oval 92"/>
              <p:cNvSpPr>
                <a:spLocks noChangeArrowheads="1"/>
              </p:cNvSpPr>
              <p:nvPr/>
            </p:nvSpPr>
            <p:spPr bwMode="auto">
              <a:xfrm>
                <a:off x="5554" y="11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Oval 93"/>
              <p:cNvSpPr>
                <a:spLocks noChangeArrowheads="1"/>
              </p:cNvSpPr>
              <p:nvPr/>
            </p:nvSpPr>
            <p:spPr bwMode="auto">
              <a:xfrm>
                <a:off x="5604" y="11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Oval 94"/>
              <p:cNvSpPr>
                <a:spLocks noChangeArrowheads="1"/>
              </p:cNvSpPr>
              <p:nvPr/>
            </p:nvSpPr>
            <p:spPr bwMode="auto">
              <a:xfrm>
                <a:off x="5654" y="108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Oval 95"/>
              <p:cNvSpPr>
                <a:spLocks noChangeArrowheads="1"/>
              </p:cNvSpPr>
              <p:nvPr/>
            </p:nvSpPr>
            <p:spPr bwMode="auto">
              <a:xfrm>
                <a:off x="5705" y="109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Oval 96"/>
              <p:cNvSpPr>
                <a:spLocks noChangeArrowheads="1"/>
              </p:cNvSpPr>
              <p:nvPr/>
            </p:nvSpPr>
            <p:spPr bwMode="auto">
              <a:xfrm>
                <a:off x="5755" y="10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Oval 97"/>
              <p:cNvSpPr>
                <a:spLocks noChangeArrowheads="1"/>
              </p:cNvSpPr>
              <p:nvPr/>
            </p:nvSpPr>
            <p:spPr bwMode="auto">
              <a:xfrm>
                <a:off x="5806" y="103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Oval 98"/>
              <p:cNvSpPr>
                <a:spLocks noChangeArrowheads="1"/>
              </p:cNvSpPr>
              <p:nvPr/>
            </p:nvSpPr>
            <p:spPr bwMode="auto">
              <a:xfrm>
                <a:off x="5856" y="10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Oval 99"/>
              <p:cNvSpPr>
                <a:spLocks noChangeArrowheads="1"/>
              </p:cNvSpPr>
              <p:nvPr/>
            </p:nvSpPr>
            <p:spPr bwMode="auto">
              <a:xfrm>
                <a:off x="5906" y="99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Oval 100"/>
              <p:cNvSpPr>
                <a:spLocks noChangeArrowheads="1"/>
              </p:cNvSpPr>
              <p:nvPr/>
            </p:nvSpPr>
            <p:spPr bwMode="auto">
              <a:xfrm>
                <a:off x="5957" y="9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Oval 101"/>
              <p:cNvSpPr>
                <a:spLocks noChangeArrowheads="1"/>
              </p:cNvSpPr>
              <p:nvPr/>
            </p:nvSpPr>
            <p:spPr bwMode="auto">
              <a:xfrm>
                <a:off x="6007" y="9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Oval 102"/>
              <p:cNvSpPr>
                <a:spLocks noChangeArrowheads="1"/>
              </p:cNvSpPr>
              <p:nvPr/>
            </p:nvSpPr>
            <p:spPr bwMode="auto">
              <a:xfrm>
                <a:off x="6058" y="9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Oval 103"/>
              <p:cNvSpPr>
                <a:spLocks noChangeArrowheads="1"/>
              </p:cNvSpPr>
              <p:nvPr/>
            </p:nvSpPr>
            <p:spPr bwMode="auto">
              <a:xfrm>
                <a:off x="6108" y="90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Oval 104"/>
              <p:cNvSpPr>
                <a:spLocks noChangeArrowheads="1"/>
              </p:cNvSpPr>
              <p:nvPr/>
            </p:nvSpPr>
            <p:spPr bwMode="auto">
              <a:xfrm>
                <a:off x="6158" y="8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 name="Oval 105"/>
              <p:cNvSpPr>
                <a:spLocks noChangeArrowheads="1"/>
              </p:cNvSpPr>
              <p:nvPr/>
            </p:nvSpPr>
            <p:spPr bwMode="auto">
              <a:xfrm>
                <a:off x="6209" y="88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 name="Oval 106"/>
              <p:cNvSpPr>
                <a:spLocks noChangeArrowheads="1"/>
              </p:cNvSpPr>
              <p:nvPr/>
            </p:nvSpPr>
            <p:spPr bwMode="auto">
              <a:xfrm>
                <a:off x="6259" y="85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 name="Oval 107"/>
              <p:cNvSpPr>
                <a:spLocks noChangeArrowheads="1"/>
              </p:cNvSpPr>
              <p:nvPr/>
            </p:nvSpPr>
            <p:spPr bwMode="auto">
              <a:xfrm>
                <a:off x="6310" y="8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7" name="Oval 108"/>
              <p:cNvSpPr>
                <a:spLocks noChangeArrowheads="1"/>
              </p:cNvSpPr>
              <p:nvPr/>
            </p:nvSpPr>
            <p:spPr bwMode="auto">
              <a:xfrm>
                <a:off x="6360" y="8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8" name="Oval 109"/>
              <p:cNvSpPr>
                <a:spLocks noChangeArrowheads="1"/>
              </p:cNvSpPr>
              <p:nvPr/>
            </p:nvSpPr>
            <p:spPr bwMode="auto">
              <a:xfrm>
                <a:off x="6414" y="799"/>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9" name="Oval 110"/>
              <p:cNvSpPr>
                <a:spLocks noChangeArrowheads="1"/>
              </p:cNvSpPr>
              <p:nvPr/>
            </p:nvSpPr>
            <p:spPr bwMode="auto">
              <a:xfrm>
                <a:off x="6464" y="767"/>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0" name="Oval 111"/>
              <p:cNvSpPr>
                <a:spLocks noChangeArrowheads="1"/>
              </p:cNvSpPr>
              <p:nvPr/>
            </p:nvSpPr>
            <p:spPr bwMode="auto">
              <a:xfrm>
                <a:off x="6515" y="7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 name="Oval 112"/>
              <p:cNvSpPr>
                <a:spLocks noChangeArrowheads="1"/>
              </p:cNvSpPr>
              <p:nvPr/>
            </p:nvSpPr>
            <p:spPr bwMode="auto">
              <a:xfrm>
                <a:off x="6565" y="75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 name="Oval 113"/>
              <p:cNvSpPr>
                <a:spLocks noChangeArrowheads="1"/>
              </p:cNvSpPr>
              <p:nvPr/>
            </p:nvSpPr>
            <p:spPr bwMode="auto">
              <a:xfrm>
                <a:off x="1565" y="292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3" name="Oval 114"/>
              <p:cNvSpPr>
                <a:spLocks noChangeArrowheads="1"/>
              </p:cNvSpPr>
              <p:nvPr/>
            </p:nvSpPr>
            <p:spPr bwMode="auto">
              <a:xfrm>
                <a:off x="1615" y="279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 name="Oval 115"/>
              <p:cNvSpPr>
                <a:spLocks noChangeArrowheads="1"/>
              </p:cNvSpPr>
              <p:nvPr/>
            </p:nvSpPr>
            <p:spPr bwMode="auto">
              <a:xfrm>
                <a:off x="1666" y="27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5" name="Oval 116"/>
              <p:cNvSpPr>
                <a:spLocks noChangeArrowheads="1"/>
              </p:cNvSpPr>
              <p:nvPr/>
            </p:nvSpPr>
            <p:spPr bwMode="auto">
              <a:xfrm>
                <a:off x="1716" y="273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 name="Oval 117"/>
              <p:cNvSpPr>
                <a:spLocks noChangeArrowheads="1"/>
              </p:cNvSpPr>
              <p:nvPr/>
            </p:nvSpPr>
            <p:spPr bwMode="auto">
              <a:xfrm>
                <a:off x="1766" y="270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7" name="Oval 118"/>
              <p:cNvSpPr>
                <a:spLocks noChangeArrowheads="1"/>
              </p:cNvSpPr>
              <p:nvPr/>
            </p:nvSpPr>
            <p:spPr bwMode="auto">
              <a:xfrm>
                <a:off x="1817" y="27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 name="Oval 119"/>
              <p:cNvSpPr>
                <a:spLocks noChangeArrowheads="1"/>
              </p:cNvSpPr>
              <p:nvPr/>
            </p:nvSpPr>
            <p:spPr bwMode="auto">
              <a:xfrm>
                <a:off x="1867" y="271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9" name="Oval 120"/>
              <p:cNvSpPr>
                <a:spLocks noChangeArrowheads="1"/>
              </p:cNvSpPr>
              <p:nvPr/>
            </p:nvSpPr>
            <p:spPr bwMode="auto">
              <a:xfrm>
                <a:off x="1918" y="261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 name="Oval 121"/>
              <p:cNvSpPr>
                <a:spLocks noChangeArrowheads="1"/>
              </p:cNvSpPr>
              <p:nvPr/>
            </p:nvSpPr>
            <p:spPr bwMode="auto">
              <a:xfrm>
                <a:off x="1968" y="260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1" name="Oval 122"/>
              <p:cNvSpPr>
                <a:spLocks noChangeArrowheads="1"/>
              </p:cNvSpPr>
              <p:nvPr/>
            </p:nvSpPr>
            <p:spPr bwMode="auto">
              <a:xfrm>
                <a:off x="2018" y="256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 name="Oval 123"/>
              <p:cNvSpPr>
                <a:spLocks noChangeArrowheads="1"/>
              </p:cNvSpPr>
              <p:nvPr/>
            </p:nvSpPr>
            <p:spPr bwMode="auto">
              <a:xfrm>
                <a:off x="2069" y="259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 name="Oval 124"/>
              <p:cNvSpPr>
                <a:spLocks noChangeArrowheads="1"/>
              </p:cNvSpPr>
              <p:nvPr/>
            </p:nvSpPr>
            <p:spPr bwMode="auto">
              <a:xfrm>
                <a:off x="2119" y="25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4" name="Oval 125"/>
              <p:cNvSpPr>
                <a:spLocks noChangeArrowheads="1"/>
              </p:cNvSpPr>
              <p:nvPr/>
            </p:nvSpPr>
            <p:spPr bwMode="auto">
              <a:xfrm>
                <a:off x="2170" y="246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5" name="Oval 126"/>
              <p:cNvSpPr>
                <a:spLocks noChangeArrowheads="1"/>
              </p:cNvSpPr>
              <p:nvPr/>
            </p:nvSpPr>
            <p:spPr bwMode="auto">
              <a:xfrm>
                <a:off x="2220" y="24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 name="Oval 127"/>
              <p:cNvSpPr>
                <a:spLocks noChangeArrowheads="1"/>
              </p:cNvSpPr>
              <p:nvPr/>
            </p:nvSpPr>
            <p:spPr bwMode="auto">
              <a:xfrm>
                <a:off x="2270" y="255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 name="Oval 128"/>
              <p:cNvSpPr>
                <a:spLocks noChangeArrowheads="1"/>
              </p:cNvSpPr>
              <p:nvPr/>
            </p:nvSpPr>
            <p:spPr bwMode="auto">
              <a:xfrm>
                <a:off x="2321" y="247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 name="Oval 129"/>
              <p:cNvSpPr>
                <a:spLocks noChangeArrowheads="1"/>
              </p:cNvSpPr>
              <p:nvPr/>
            </p:nvSpPr>
            <p:spPr bwMode="auto">
              <a:xfrm>
                <a:off x="2371" y="242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 name="Oval 130"/>
              <p:cNvSpPr>
                <a:spLocks noChangeArrowheads="1"/>
              </p:cNvSpPr>
              <p:nvPr/>
            </p:nvSpPr>
            <p:spPr bwMode="auto">
              <a:xfrm>
                <a:off x="2422" y="236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0" name="Oval 131"/>
              <p:cNvSpPr>
                <a:spLocks noChangeArrowheads="1"/>
              </p:cNvSpPr>
              <p:nvPr/>
            </p:nvSpPr>
            <p:spPr bwMode="auto">
              <a:xfrm>
                <a:off x="2472" y="23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 name="Oval 132"/>
              <p:cNvSpPr>
                <a:spLocks noChangeArrowheads="1"/>
              </p:cNvSpPr>
              <p:nvPr/>
            </p:nvSpPr>
            <p:spPr bwMode="auto">
              <a:xfrm>
                <a:off x="2522" y="236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 name="Oval 133"/>
              <p:cNvSpPr>
                <a:spLocks noChangeArrowheads="1"/>
              </p:cNvSpPr>
              <p:nvPr/>
            </p:nvSpPr>
            <p:spPr bwMode="auto">
              <a:xfrm>
                <a:off x="2573" y="236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 name="Oval 134"/>
              <p:cNvSpPr>
                <a:spLocks noChangeArrowheads="1"/>
              </p:cNvSpPr>
              <p:nvPr/>
            </p:nvSpPr>
            <p:spPr bwMode="auto">
              <a:xfrm>
                <a:off x="2623" y="2264"/>
                <a:ext cx="36" cy="33"/>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 name="Oval 135"/>
              <p:cNvSpPr>
                <a:spLocks noChangeArrowheads="1"/>
              </p:cNvSpPr>
              <p:nvPr/>
            </p:nvSpPr>
            <p:spPr bwMode="auto">
              <a:xfrm>
                <a:off x="2674" y="228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 name="Oval 136"/>
              <p:cNvSpPr>
                <a:spLocks noChangeArrowheads="1"/>
              </p:cNvSpPr>
              <p:nvPr/>
            </p:nvSpPr>
            <p:spPr bwMode="auto">
              <a:xfrm>
                <a:off x="2724" y="227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 name="Oval 137"/>
              <p:cNvSpPr>
                <a:spLocks noChangeArrowheads="1"/>
              </p:cNvSpPr>
              <p:nvPr/>
            </p:nvSpPr>
            <p:spPr bwMode="auto">
              <a:xfrm>
                <a:off x="2774" y="226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 name="Oval 138"/>
              <p:cNvSpPr>
                <a:spLocks noChangeArrowheads="1"/>
              </p:cNvSpPr>
              <p:nvPr/>
            </p:nvSpPr>
            <p:spPr bwMode="auto">
              <a:xfrm>
                <a:off x="2825" y="220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8" name="Oval 139"/>
              <p:cNvSpPr>
                <a:spLocks noChangeArrowheads="1"/>
              </p:cNvSpPr>
              <p:nvPr/>
            </p:nvSpPr>
            <p:spPr bwMode="auto">
              <a:xfrm>
                <a:off x="2875" y="226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 name="Oval 140"/>
              <p:cNvSpPr>
                <a:spLocks noChangeArrowheads="1"/>
              </p:cNvSpPr>
              <p:nvPr/>
            </p:nvSpPr>
            <p:spPr bwMode="auto">
              <a:xfrm>
                <a:off x="2926" y="220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 name="Oval 141"/>
              <p:cNvSpPr>
                <a:spLocks noChangeArrowheads="1"/>
              </p:cNvSpPr>
              <p:nvPr/>
            </p:nvSpPr>
            <p:spPr bwMode="auto">
              <a:xfrm>
                <a:off x="2976" y="220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 name="Oval 142"/>
              <p:cNvSpPr>
                <a:spLocks noChangeArrowheads="1"/>
              </p:cNvSpPr>
              <p:nvPr/>
            </p:nvSpPr>
            <p:spPr bwMode="auto">
              <a:xfrm>
                <a:off x="3026" y="217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 name="Oval 143"/>
              <p:cNvSpPr>
                <a:spLocks noChangeArrowheads="1"/>
              </p:cNvSpPr>
              <p:nvPr/>
            </p:nvSpPr>
            <p:spPr bwMode="auto">
              <a:xfrm>
                <a:off x="3080" y="213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 name="Oval 144"/>
              <p:cNvSpPr>
                <a:spLocks noChangeArrowheads="1"/>
              </p:cNvSpPr>
              <p:nvPr/>
            </p:nvSpPr>
            <p:spPr bwMode="auto">
              <a:xfrm>
                <a:off x="3131" y="220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 name="Oval 145"/>
              <p:cNvSpPr>
                <a:spLocks noChangeArrowheads="1"/>
              </p:cNvSpPr>
              <p:nvPr/>
            </p:nvSpPr>
            <p:spPr bwMode="auto">
              <a:xfrm>
                <a:off x="3181" y="215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5" name="Oval 146"/>
              <p:cNvSpPr>
                <a:spLocks noChangeArrowheads="1"/>
              </p:cNvSpPr>
              <p:nvPr/>
            </p:nvSpPr>
            <p:spPr bwMode="auto">
              <a:xfrm>
                <a:off x="3232" y="20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6" name="Oval 147"/>
              <p:cNvSpPr>
                <a:spLocks noChangeArrowheads="1"/>
              </p:cNvSpPr>
              <p:nvPr/>
            </p:nvSpPr>
            <p:spPr bwMode="auto">
              <a:xfrm>
                <a:off x="3282" y="20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7" name="Oval 148"/>
              <p:cNvSpPr>
                <a:spLocks noChangeArrowheads="1"/>
              </p:cNvSpPr>
              <p:nvPr/>
            </p:nvSpPr>
            <p:spPr bwMode="auto">
              <a:xfrm>
                <a:off x="3332" y="202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8" name="Oval 149"/>
              <p:cNvSpPr>
                <a:spLocks noChangeArrowheads="1"/>
              </p:cNvSpPr>
              <p:nvPr/>
            </p:nvSpPr>
            <p:spPr bwMode="auto">
              <a:xfrm>
                <a:off x="3383" y="201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9" name="Oval 150"/>
              <p:cNvSpPr>
                <a:spLocks noChangeArrowheads="1"/>
              </p:cNvSpPr>
              <p:nvPr/>
            </p:nvSpPr>
            <p:spPr bwMode="auto">
              <a:xfrm>
                <a:off x="3433" y="200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0" name="Oval 151"/>
              <p:cNvSpPr>
                <a:spLocks noChangeArrowheads="1"/>
              </p:cNvSpPr>
              <p:nvPr/>
            </p:nvSpPr>
            <p:spPr bwMode="auto">
              <a:xfrm>
                <a:off x="3484" y="197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1" name="Oval 152"/>
              <p:cNvSpPr>
                <a:spLocks noChangeArrowheads="1"/>
              </p:cNvSpPr>
              <p:nvPr/>
            </p:nvSpPr>
            <p:spPr bwMode="auto">
              <a:xfrm>
                <a:off x="3534" y="19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2" name="Oval 153"/>
              <p:cNvSpPr>
                <a:spLocks noChangeArrowheads="1"/>
              </p:cNvSpPr>
              <p:nvPr/>
            </p:nvSpPr>
            <p:spPr bwMode="auto">
              <a:xfrm>
                <a:off x="3584" y="190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3" name="Oval 154"/>
              <p:cNvSpPr>
                <a:spLocks noChangeArrowheads="1"/>
              </p:cNvSpPr>
              <p:nvPr/>
            </p:nvSpPr>
            <p:spPr bwMode="auto">
              <a:xfrm>
                <a:off x="3635" y="188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4" name="Oval 155"/>
              <p:cNvSpPr>
                <a:spLocks noChangeArrowheads="1"/>
              </p:cNvSpPr>
              <p:nvPr/>
            </p:nvSpPr>
            <p:spPr bwMode="auto">
              <a:xfrm>
                <a:off x="3685" y="199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5" name="Oval 156"/>
              <p:cNvSpPr>
                <a:spLocks noChangeArrowheads="1"/>
              </p:cNvSpPr>
              <p:nvPr/>
            </p:nvSpPr>
            <p:spPr bwMode="auto">
              <a:xfrm>
                <a:off x="3736" y="183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6" name="Oval 157"/>
              <p:cNvSpPr>
                <a:spLocks noChangeArrowheads="1"/>
              </p:cNvSpPr>
              <p:nvPr/>
            </p:nvSpPr>
            <p:spPr bwMode="auto">
              <a:xfrm>
                <a:off x="3786" y="190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7" name="Oval 158"/>
              <p:cNvSpPr>
                <a:spLocks noChangeArrowheads="1"/>
              </p:cNvSpPr>
              <p:nvPr/>
            </p:nvSpPr>
            <p:spPr bwMode="auto">
              <a:xfrm>
                <a:off x="3836" y="187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8" name="Oval 159"/>
              <p:cNvSpPr>
                <a:spLocks noChangeArrowheads="1"/>
              </p:cNvSpPr>
              <p:nvPr/>
            </p:nvSpPr>
            <p:spPr bwMode="auto">
              <a:xfrm>
                <a:off x="3887" y="176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9" name="Oval 160"/>
              <p:cNvSpPr>
                <a:spLocks noChangeArrowheads="1"/>
              </p:cNvSpPr>
              <p:nvPr/>
            </p:nvSpPr>
            <p:spPr bwMode="auto">
              <a:xfrm>
                <a:off x="3937" y="186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0" name="Oval 161"/>
              <p:cNvSpPr>
                <a:spLocks noChangeArrowheads="1"/>
              </p:cNvSpPr>
              <p:nvPr/>
            </p:nvSpPr>
            <p:spPr bwMode="auto">
              <a:xfrm>
                <a:off x="3988" y="188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1" name="Oval 162"/>
              <p:cNvSpPr>
                <a:spLocks noChangeArrowheads="1"/>
              </p:cNvSpPr>
              <p:nvPr/>
            </p:nvSpPr>
            <p:spPr bwMode="auto">
              <a:xfrm>
                <a:off x="4038" y="174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2" name="Oval 163"/>
              <p:cNvSpPr>
                <a:spLocks noChangeArrowheads="1"/>
              </p:cNvSpPr>
              <p:nvPr/>
            </p:nvSpPr>
            <p:spPr bwMode="auto">
              <a:xfrm>
                <a:off x="4088" y="18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3" name="Oval 164"/>
              <p:cNvSpPr>
                <a:spLocks noChangeArrowheads="1"/>
              </p:cNvSpPr>
              <p:nvPr/>
            </p:nvSpPr>
            <p:spPr bwMode="auto">
              <a:xfrm>
                <a:off x="4139" y="170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4" name="Oval 165"/>
              <p:cNvSpPr>
                <a:spLocks noChangeArrowheads="1"/>
              </p:cNvSpPr>
              <p:nvPr/>
            </p:nvSpPr>
            <p:spPr bwMode="auto">
              <a:xfrm>
                <a:off x="4189" y="161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5" name="Oval 166"/>
              <p:cNvSpPr>
                <a:spLocks noChangeArrowheads="1"/>
              </p:cNvSpPr>
              <p:nvPr/>
            </p:nvSpPr>
            <p:spPr bwMode="auto">
              <a:xfrm>
                <a:off x="4240" y="17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6" name="Oval 167"/>
              <p:cNvSpPr>
                <a:spLocks noChangeArrowheads="1"/>
              </p:cNvSpPr>
              <p:nvPr/>
            </p:nvSpPr>
            <p:spPr bwMode="auto">
              <a:xfrm>
                <a:off x="4290" y="174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7" name="Oval 168"/>
              <p:cNvSpPr>
                <a:spLocks noChangeArrowheads="1"/>
              </p:cNvSpPr>
              <p:nvPr/>
            </p:nvSpPr>
            <p:spPr bwMode="auto">
              <a:xfrm>
                <a:off x="4340" y="166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8" name="Oval 169"/>
              <p:cNvSpPr>
                <a:spLocks noChangeArrowheads="1"/>
              </p:cNvSpPr>
              <p:nvPr/>
            </p:nvSpPr>
            <p:spPr bwMode="auto">
              <a:xfrm>
                <a:off x="4391" y="170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9" name="Oval 170"/>
              <p:cNvSpPr>
                <a:spLocks noChangeArrowheads="1"/>
              </p:cNvSpPr>
              <p:nvPr/>
            </p:nvSpPr>
            <p:spPr bwMode="auto">
              <a:xfrm>
                <a:off x="4441" y="16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0" name="Oval 171"/>
              <p:cNvSpPr>
                <a:spLocks noChangeArrowheads="1"/>
              </p:cNvSpPr>
              <p:nvPr/>
            </p:nvSpPr>
            <p:spPr bwMode="auto">
              <a:xfrm>
                <a:off x="4492" y="160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1" name="Oval 172"/>
              <p:cNvSpPr>
                <a:spLocks noChangeArrowheads="1"/>
              </p:cNvSpPr>
              <p:nvPr/>
            </p:nvSpPr>
            <p:spPr bwMode="auto">
              <a:xfrm>
                <a:off x="4542" y="155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2" name="Oval 173"/>
              <p:cNvSpPr>
                <a:spLocks noChangeArrowheads="1"/>
              </p:cNvSpPr>
              <p:nvPr/>
            </p:nvSpPr>
            <p:spPr bwMode="auto">
              <a:xfrm>
                <a:off x="4592" y="1598"/>
                <a:ext cx="36" cy="33"/>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3" name="Oval 174"/>
              <p:cNvSpPr>
                <a:spLocks noChangeArrowheads="1"/>
              </p:cNvSpPr>
              <p:nvPr/>
            </p:nvSpPr>
            <p:spPr bwMode="auto">
              <a:xfrm>
                <a:off x="4643" y="165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4" name="Oval 175"/>
              <p:cNvSpPr>
                <a:spLocks noChangeArrowheads="1"/>
              </p:cNvSpPr>
              <p:nvPr/>
            </p:nvSpPr>
            <p:spPr bwMode="auto">
              <a:xfrm>
                <a:off x="4693" y="160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5" name="Oval 176"/>
              <p:cNvSpPr>
                <a:spLocks noChangeArrowheads="1"/>
              </p:cNvSpPr>
              <p:nvPr/>
            </p:nvSpPr>
            <p:spPr bwMode="auto">
              <a:xfrm>
                <a:off x="4747" y="1631"/>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6" name="Oval 177"/>
              <p:cNvSpPr>
                <a:spLocks noChangeArrowheads="1"/>
              </p:cNvSpPr>
              <p:nvPr/>
            </p:nvSpPr>
            <p:spPr bwMode="auto">
              <a:xfrm>
                <a:off x="4798" y="1580"/>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7" name="Oval 178"/>
              <p:cNvSpPr>
                <a:spLocks noChangeArrowheads="1"/>
              </p:cNvSpPr>
              <p:nvPr/>
            </p:nvSpPr>
            <p:spPr bwMode="auto">
              <a:xfrm>
                <a:off x="4848" y="155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8" name="Oval 179"/>
              <p:cNvSpPr>
                <a:spLocks noChangeArrowheads="1"/>
              </p:cNvSpPr>
              <p:nvPr/>
            </p:nvSpPr>
            <p:spPr bwMode="auto">
              <a:xfrm>
                <a:off x="4898" y="15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9" name="Oval 180"/>
              <p:cNvSpPr>
                <a:spLocks noChangeArrowheads="1"/>
              </p:cNvSpPr>
              <p:nvPr/>
            </p:nvSpPr>
            <p:spPr bwMode="auto">
              <a:xfrm>
                <a:off x="4949" y="144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0" name="Oval 181"/>
              <p:cNvSpPr>
                <a:spLocks noChangeArrowheads="1"/>
              </p:cNvSpPr>
              <p:nvPr/>
            </p:nvSpPr>
            <p:spPr bwMode="auto">
              <a:xfrm>
                <a:off x="4999" y="1501"/>
                <a:ext cx="36" cy="33"/>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1" name="Oval 182"/>
              <p:cNvSpPr>
                <a:spLocks noChangeArrowheads="1"/>
              </p:cNvSpPr>
              <p:nvPr/>
            </p:nvSpPr>
            <p:spPr bwMode="auto">
              <a:xfrm>
                <a:off x="5050" y="152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2" name="Oval 183"/>
              <p:cNvSpPr>
                <a:spLocks noChangeArrowheads="1"/>
              </p:cNvSpPr>
              <p:nvPr/>
            </p:nvSpPr>
            <p:spPr bwMode="auto">
              <a:xfrm>
                <a:off x="5100" y="146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3" name="Oval 184"/>
              <p:cNvSpPr>
                <a:spLocks noChangeArrowheads="1"/>
              </p:cNvSpPr>
              <p:nvPr/>
            </p:nvSpPr>
            <p:spPr bwMode="auto">
              <a:xfrm>
                <a:off x="5150" y="148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4" name="Oval 185"/>
              <p:cNvSpPr>
                <a:spLocks noChangeArrowheads="1"/>
              </p:cNvSpPr>
              <p:nvPr/>
            </p:nvSpPr>
            <p:spPr bwMode="auto">
              <a:xfrm>
                <a:off x="5201" y="14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5" name="Oval 186"/>
              <p:cNvSpPr>
                <a:spLocks noChangeArrowheads="1"/>
              </p:cNvSpPr>
              <p:nvPr/>
            </p:nvSpPr>
            <p:spPr bwMode="auto">
              <a:xfrm>
                <a:off x="5251" y="155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6" name="Oval 187"/>
              <p:cNvSpPr>
                <a:spLocks noChangeArrowheads="1"/>
              </p:cNvSpPr>
              <p:nvPr/>
            </p:nvSpPr>
            <p:spPr bwMode="auto">
              <a:xfrm>
                <a:off x="5302" y="143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 name="Oval 188"/>
              <p:cNvSpPr>
                <a:spLocks noChangeArrowheads="1"/>
              </p:cNvSpPr>
              <p:nvPr/>
            </p:nvSpPr>
            <p:spPr bwMode="auto">
              <a:xfrm>
                <a:off x="5352" y="139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 name="Oval 189"/>
              <p:cNvSpPr>
                <a:spLocks noChangeArrowheads="1"/>
              </p:cNvSpPr>
              <p:nvPr/>
            </p:nvSpPr>
            <p:spPr bwMode="auto">
              <a:xfrm>
                <a:off x="5402" y="141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9" name="Oval 190"/>
              <p:cNvSpPr>
                <a:spLocks noChangeArrowheads="1"/>
              </p:cNvSpPr>
              <p:nvPr/>
            </p:nvSpPr>
            <p:spPr bwMode="auto">
              <a:xfrm>
                <a:off x="5453" y="14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0" name="Oval 191"/>
              <p:cNvSpPr>
                <a:spLocks noChangeArrowheads="1"/>
              </p:cNvSpPr>
              <p:nvPr/>
            </p:nvSpPr>
            <p:spPr bwMode="auto">
              <a:xfrm>
                <a:off x="5503" y="13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1" name="Oval 192"/>
              <p:cNvSpPr>
                <a:spLocks noChangeArrowheads="1"/>
              </p:cNvSpPr>
              <p:nvPr/>
            </p:nvSpPr>
            <p:spPr bwMode="auto">
              <a:xfrm>
                <a:off x="5554" y="136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2" name="Oval 193"/>
              <p:cNvSpPr>
                <a:spLocks noChangeArrowheads="1"/>
              </p:cNvSpPr>
              <p:nvPr/>
            </p:nvSpPr>
            <p:spPr bwMode="auto">
              <a:xfrm>
                <a:off x="5604" y="12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3" name="Oval 194"/>
              <p:cNvSpPr>
                <a:spLocks noChangeArrowheads="1"/>
              </p:cNvSpPr>
              <p:nvPr/>
            </p:nvSpPr>
            <p:spPr bwMode="auto">
              <a:xfrm>
                <a:off x="5654" y="121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4" name="Oval 195"/>
              <p:cNvSpPr>
                <a:spLocks noChangeArrowheads="1"/>
              </p:cNvSpPr>
              <p:nvPr/>
            </p:nvSpPr>
            <p:spPr bwMode="auto">
              <a:xfrm>
                <a:off x="5705" y="130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5" name="Oval 196"/>
              <p:cNvSpPr>
                <a:spLocks noChangeArrowheads="1"/>
              </p:cNvSpPr>
              <p:nvPr/>
            </p:nvSpPr>
            <p:spPr bwMode="auto">
              <a:xfrm>
                <a:off x="5755" y="127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6" name="Oval 197"/>
              <p:cNvSpPr>
                <a:spLocks noChangeArrowheads="1"/>
              </p:cNvSpPr>
              <p:nvPr/>
            </p:nvSpPr>
            <p:spPr bwMode="auto">
              <a:xfrm>
                <a:off x="5806" y="12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7" name="Oval 198"/>
              <p:cNvSpPr>
                <a:spLocks noChangeArrowheads="1"/>
              </p:cNvSpPr>
              <p:nvPr/>
            </p:nvSpPr>
            <p:spPr bwMode="auto">
              <a:xfrm>
                <a:off x="5856" y="117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8" name="Oval 199"/>
              <p:cNvSpPr>
                <a:spLocks noChangeArrowheads="1"/>
              </p:cNvSpPr>
              <p:nvPr/>
            </p:nvSpPr>
            <p:spPr bwMode="auto">
              <a:xfrm>
                <a:off x="5906" y="11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9" name="Oval 200"/>
              <p:cNvSpPr>
                <a:spLocks noChangeArrowheads="1"/>
              </p:cNvSpPr>
              <p:nvPr/>
            </p:nvSpPr>
            <p:spPr bwMode="auto">
              <a:xfrm>
                <a:off x="5957" y="113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0" name="Oval 201"/>
              <p:cNvSpPr>
                <a:spLocks noChangeArrowheads="1"/>
              </p:cNvSpPr>
              <p:nvPr/>
            </p:nvSpPr>
            <p:spPr bwMode="auto">
              <a:xfrm>
                <a:off x="6007" y="11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1" name="Oval 202"/>
              <p:cNvSpPr>
                <a:spLocks noChangeArrowheads="1"/>
              </p:cNvSpPr>
              <p:nvPr/>
            </p:nvSpPr>
            <p:spPr bwMode="auto">
              <a:xfrm>
                <a:off x="6058" y="110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2" name="Oval 203"/>
              <p:cNvSpPr>
                <a:spLocks noChangeArrowheads="1"/>
              </p:cNvSpPr>
              <p:nvPr/>
            </p:nvSpPr>
            <p:spPr bwMode="auto">
              <a:xfrm>
                <a:off x="6108" y="106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3" name="Oval 204"/>
              <p:cNvSpPr>
                <a:spLocks noChangeArrowheads="1"/>
              </p:cNvSpPr>
              <p:nvPr/>
            </p:nvSpPr>
            <p:spPr bwMode="auto">
              <a:xfrm>
                <a:off x="6158" y="110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Oval 206"/>
            <p:cNvSpPr>
              <a:spLocks noChangeArrowheads="1"/>
            </p:cNvSpPr>
            <p:nvPr/>
          </p:nvSpPr>
          <p:spPr bwMode="auto">
            <a:xfrm>
              <a:off x="6209" y="100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Oval 207"/>
            <p:cNvSpPr>
              <a:spLocks noChangeArrowheads="1"/>
            </p:cNvSpPr>
            <p:nvPr/>
          </p:nvSpPr>
          <p:spPr bwMode="auto">
            <a:xfrm>
              <a:off x="6259" y="101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Oval 208"/>
            <p:cNvSpPr>
              <a:spLocks noChangeArrowheads="1"/>
            </p:cNvSpPr>
            <p:nvPr/>
          </p:nvSpPr>
          <p:spPr bwMode="auto">
            <a:xfrm>
              <a:off x="6310" y="90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Oval 209"/>
            <p:cNvSpPr>
              <a:spLocks noChangeArrowheads="1"/>
            </p:cNvSpPr>
            <p:nvPr/>
          </p:nvSpPr>
          <p:spPr bwMode="auto">
            <a:xfrm>
              <a:off x="6360" y="10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Oval 210"/>
            <p:cNvSpPr>
              <a:spLocks noChangeArrowheads="1"/>
            </p:cNvSpPr>
            <p:nvPr/>
          </p:nvSpPr>
          <p:spPr bwMode="auto">
            <a:xfrm>
              <a:off x="6414" y="943"/>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Oval 211"/>
            <p:cNvSpPr>
              <a:spLocks noChangeArrowheads="1"/>
            </p:cNvSpPr>
            <p:nvPr/>
          </p:nvSpPr>
          <p:spPr bwMode="auto">
            <a:xfrm>
              <a:off x="6464" y="968"/>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Oval 212"/>
            <p:cNvSpPr>
              <a:spLocks noChangeArrowheads="1"/>
            </p:cNvSpPr>
            <p:nvPr/>
          </p:nvSpPr>
          <p:spPr bwMode="auto">
            <a:xfrm>
              <a:off x="6515" y="111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213"/>
            <p:cNvSpPr>
              <a:spLocks/>
            </p:cNvSpPr>
            <p:nvPr/>
          </p:nvSpPr>
          <p:spPr bwMode="auto">
            <a:xfrm>
              <a:off x="1583" y="788"/>
              <a:ext cx="5000" cy="1854"/>
            </a:xfrm>
            <a:custGeom>
              <a:avLst/>
              <a:gdLst>
                <a:gd name="T0" fmla="*/ 14 w 1389"/>
                <a:gd name="T1" fmla="*/ 510 h 515"/>
                <a:gd name="T2" fmla="*/ 42 w 1389"/>
                <a:gd name="T3" fmla="*/ 500 h 515"/>
                <a:gd name="T4" fmla="*/ 70 w 1389"/>
                <a:gd name="T5" fmla="*/ 489 h 515"/>
                <a:gd name="T6" fmla="*/ 98 w 1389"/>
                <a:gd name="T7" fmla="*/ 479 h 515"/>
                <a:gd name="T8" fmla="*/ 126 w 1389"/>
                <a:gd name="T9" fmla="*/ 468 h 515"/>
                <a:gd name="T10" fmla="*/ 154 w 1389"/>
                <a:gd name="T11" fmla="*/ 458 h 515"/>
                <a:gd name="T12" fmla="*/ 182 w 1389"/>
                <a:gd name="T13" fmla="*/ 447 h 515"/>
                <a:gd name="T14" fmla="*/ 210 w 1389"/>
                <a:gd name="T15" fmla="*/ 437 h 515"/>
                <a:gd name="T16" fmla="*/ 238 w 1389"/>
                <a:gd name="T17" fmla="*/ 427 h 515"/>
                <a:gd name="T18" fmla="*/ 266 w 1389"/>
                <a:gd name="T19" fmla="*/ 416 h 515"/>
                <a:gd name="T20" fmla="*/ 294 w 1389"/>
                <a:gd name="T21" fmla="*/ 406 h 515"/>
                <a:gd name="T22" fmla="*/ 322 w 1389"/>
                <a:gd name="T23" fmla="*/ 395 h 515"/>
                <a:gd name="T24" fmla="*/ 350 w 1389"/>
                <a:gd name="T25" fmla="*/ 385 h 515"/>
                <a:gd name="T26" fmla="*/ 378 w 1389"/>
                <a:gd name="T27" fmla="*/ 375 h 515"/>
                <a:gd name="T28" fmla="*/ 406 w 1389"/>
                <a:gd name="T29" fmla="*/ 364 h 515"/>
                <a:gd name="T30" fmla="*/ 435 w 1389"/>
                <a:gd name="T31" fmla="*/ 354 h 515"/>
                <a:gd name="T32" fmla="*/ 463 w 1389"/>
                <a:gd name="T33" fmla="*/ 343 h 515"/>
                <a:gd name="T34" fmla="*/ 491 w 1389"/>
                <a:gd name="T35" fmla="*/ 333 h 515"/>
                <a:gd name="T36" fmla="*/ 519 w 1389"/>
                <a:gd name="T37" fmla="*/ 323 h 515"/>
                <a:gd name="T38" fmla="*/ 547 w 1389"/>
                <a:gd name="T39" fmla="*/ 312 h 515"/>
                <a:gd name="T40" fmla="*/ 575 w 1389"/>
                <a:gd name="T41" fmla="*/ 302 h 515"/>
                <a:gd name="T42" fmla="*/ 603 w 1389"/>
                <a:gd name="T43" fmla="*/ 291 h 515"/>
                <a:gd name="T44" fmla="*/ 631 w 1389"/>
                <a:gd name="T45" fmla="*/ 281 h 515"/>
                <a:gd name="T46" fmla="*/ 659 w 1389"/>
                <a:gd name="T47" fmla="*/ 271 h 515"/>
                <a:gd name="T48" fmla="*/ 687 w 1389"/>
                <a:gd name="T49" fmla="*/ 260 h 515"/>
                <a:gd name="T50" fmla="*/ 715 w 1389"/>
                <a:gd name="T51" fmla="*/ 250 h 515"/>
                <a:gd name="T52" fmla="*/ 743 w 1389"/>
                <a:gd name="T53" fmla="*/ 239 h 515"/>
                <a:gd name="T54" fmla="*/ 771 w 1389"/>
                <a:gd name="T55" fmla="*/ 229 h 515"/>
                <a:gd name="T56" fmla="*/ 799 w 1389"/>
                <a:gd name="T57" fmla="*/ 219 h 515"/>
                <a:gd name="T58" fmla="*/ 827 w 1389"/>
                <a:gd name="T59" fmla="*/ 208 h 515"/>
                <a:gd name="T60" fmla="*/ 855 w 1389"/>
                <a:gd name="T61" fmla="*/ 198 h 515"/>
                <a:gd name="T62" fmla="*/ 883 w 1389"/>
                <a:gd name="T63" fmla="*/ 187 h 515"/>
                <a:gd name="T64" fmla="*/ 912 w 1389"/>
                <a:gd name="T65" fmla="*/ 177 h 515"/>
                <a:gd name="T66" fmla="*/ 940 w 1389"/>
                <a:gd name="T67" fmla="*/ 167 h 515"/>
                <a:gd name="T68" fmla="*/ 968 w 1389"/>
                <a:gd name="T69" fmla="*/ 156 h 515"/>
                <a:gd name="T70" fmla="*/ 996 w 1389"/>
                <a:gd name="T71" fmla="*/ 146 h 515"/>
                <a:gd name="T72" fmla="*/ 1024 w 1389"/>
                <a:gd name="T73" fmla="*/ 135 h 515"/>
                <a:gd name="T74" fmla="*/ 1052 w 1389"/>
                <a:gd name="T75" fmla="*/ 125 h 515"/>
                <a:gd name="T76" fmla="*/ 1080 w 1389"/>
                <a:gd name="T77" fmla="*/ 115 h 515"/>
                <a:gd name="T78" fmla="*/ 1108 w 1389"/>
                <a:gd name="T79" fmla="*/ 104 h 515"/>
                <a:gd name="T80" fmla="*/ 1136 w 1389"/>
                <a:gd name="T81" fmla="*/ 94 h 515"/>
                <a:gd name="T82" fmla="*/ 1164 w 1389"/>
                <a:gd name="T83" fmla="*/ 83 h 515"/>
                <a:gd name="T84" fmla="*/ 1192 w 1389"/>
                <a:gd name="T85" fmla="*/ 73 h 515"/>
                <a:gd name="T86" fmla="*/ 1220 w 1389"/>
                <a:gd name="T87" fmla="*/ 63 h 515"/>
                <a:gd name="T88" fmla="*/ 1248 w 1389"/>
                <a:gd name="T89" fmla="*/ 52 h 515"/>
                <a:gd name="T90" fmla="*/ 1276 w 1389"/>
                <a:gd name="T91" fmla="*/ 42 h 515"/>
                <a:gd name="T92" fmla="*/ 1304 w 1389"/>
                <a:gd name="T93" fmla="*/ 31 h 515"/>
                <a:gd name="T94" fmla="*/ 1332 w 1389"/>
                <a:gd name="T95" fmla="*/ 21 h 515"/>
                <a:gd name="T96" fmla="*/ 1361 w 1389"/>
                <a:gd name="T97" fmla="*/ 11 h 515"/>
                <a:gd name="T98" fmla="*/ 1389 w 1389"/>
                <a:gd name="T99" fmla="*/ 0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89" h="515">
                  <a:moveTo>
                    <a:pt x="0" y="515"/>
                  </a:moveTo>
                  <a:lnTo>
                    <a:pt x="14" y="510"/>
                  </a:lnTo>
                  <a:lnTo>
                    <a:pt x="28" y="505"/>
                  </a:lnTo>
                  <a:lnTo>
                    <a:pt x="42" y="500"/>
                  </a:lnTo>
                  <a:lnTo>
                    <a:pt x="56" y="494"/>
                  </a:lnTo>
                  <a:lnTo>
                    <a:pt x="70" y="489"/>
                  </a:lnTo>
                  <a:lnTo>
                    <a:pt x="84" y="484"/>
                  </a:lnTo>
                  <a:lnTo>
                    <a:pt x="98" y="479"/>
                  </a:lnTo>
                  <a:lnTo>
                    <a:pt x="112" y="473"/>
                  </a:lnTo>
                  <a:lnTo>
                    <a:pt x="126" y="468"/>
                  </a:lnTo>
                  <a:lnTo>
                    <a:pt x="140" y="463"/>
                  </a:lnTo>
                  <a:lnTo>
                    <a:pt x="154" y="458"/>
                  </a:lnTo>
                  <a:lnTo>
                    <a:pt x="168" y="453"/>
                  </a:lnTo>
                  <a:lnTo>
                    <a:pt x="182" y="447"/>
                  </a:lnTo>
                  <a:lnTo>
                    <a:pt x="196" y="442"/>
                  </a:lnTo>
                  <a:lnTo>
                    <a:pt x="210" y="437"/>
                  </a:lnTo>
                  <a:lnTo>
                    <a:pt x="224" y="432"/>
                  </a:lnTo>
                  <a:lnTo>
                    <a:pt x="238" y="427"/>
                  </a:lnTo>
                  <a:lnTo>
                    <a:pt x="252" y="422"/>
                  </a:lnTo>
                  <a:lnTo>
                    <a:pt x="266" y="416"/>
                  </a:lnTo>
                  <a:lnTo>
                    <a:pt x="280" y="411"/>
                  </a:lnTo>
                  <a:lnTo>
                    <a:pt x="294" y="406"/>
                  </a:lnTo>
                  <a:lnTo>
                    <a:pt x="308" y="401"/>
                  </a:lnTo>
                  <a:lnTo>
                    <a:pt x="322" y="395"/>
                  </a:lnTo>
                  <a:lnTo>
                    <a:pt x="336" y="390"/>
                  </a:lnTo>
                  <a:lnTo>
                    <a:pt x="350" y="385"/>
                  </a:lnTo>
                  <a:lnTo>
                    <a:pt x="364" y="380"/>
                  </a:lnTo>
                  <a:lnTo>
                    <a:pt x="378" y="375"/>
                  </a:lnTo>
                  <a:lnTo>
                    <a:pt x="392" y="369"/>
                  </a:lnTo>
                  <a:lnTo>
                    <a:pt x="406" y="364"/>
                  </a:lnTo>
                  <a:lnTo>
                    <a:pt x="421" y="359"/>
                  </a:lnTo>
                  <a:lnTo>
                    <a:pt x="435" y="354"/>
                  </a:lnTo>
                  <a:lnTo>
                    <a:pt x="449" y="349"/>
                  </a:lnTo>
                  <a:lnTo>
                    <a:pt x="463" y="343"/>
                  </a:lnTo>
                  <a:lnTo>
                    <a:pt x="477" y="338"/>
                  </a:lnTo>
                  <a:lnTo>
                    <a:pt x="491" y="333"/>
                  </a:lnTo>
                  <a:lnTo>
                    <a:pt x="505" y="328"/>
                  </a:lnTo>
                  <a:lnTo>
                    <a:pt x="519" y="323"/>
                  </a:lnTo>
                  <a:lnTo>
                    <a:pt x="533" y="317"/>
                  </a:lnTo>
                  <a:lnTo>
                    <a:pt x="547" y="312"/>
                  </a:lnTo>
                  <a:lnTo>
                    <a:pt x="561" y="307"/>
                  </a:lnTo>
                  <a:lnTo>
                    <a:pt x="575" y="302"/>
                  </a:lnTo>
                  <a:lnTo>
                    <a:pt x="589" y="297"/>
                  </a:lnTo>
                  <a:lnTo>
                    <a:pt x="603" y="291"/>
                  </a:lnTo>
                  <a:lnTo>
                    <a:pt x="617" y="286"/>
                  </a:lnTo>
                  <a:lnTo>
                    <a:pt x="631" y="281"/>
                  </a:lnTo>
                  <a:lnTo>
                    <a:pt x="645" y="276"/>
                  </a:lnTo>
                  <a:lnTo>
                    <a:pt x="659" y="271"/>
                  </a:lnTo>
                  <a:lnTo>
                    <a:pt x="673" y="265"/>
                  </a:lnTo>
                  <a:lnTo>
                    <a:pt x="687" y="260"/>
                  </a:lnTo>
                  <a:lnTo>
                    <a:pt x="701" y="255"/>
                  </a:lnTo>
                  <a:lnTo>
                    <a:pt x="715" y="250"/>
                  </a:lnTo>
                  <a:lnTo>
                    <a:pt x="729" y="245"/>
                  </a:lnTo>
                  <a:lnTo>
                    <a:pt x="743" y="239"/>
                  </a:lnTo>
                  <a:lnTo>
                    <a:pt x="757" y="234"/>
                  </a:lnTo>
                  <a:lnTo>
                    <a:pt x="771" y="229"/>
                  </a:lnTo>
                  <a:lnTo>
                    <a:pt x="785" y="224"/>
                  </a:lnTo>
                  <a:lnTo>
                    <a:pt x="799" y="219"/>
                  </a:lnTo>
                  <a:lnTo>
                    <a:pt x="813" y="213"/>
                  </a:lnTo>
                  <a:lnTo>
                    <a:pt x="827" y="208"/>
                  </a:lnTo>
                  <a:lnTo>
                    <a:pt x="841" y="203"/>
                  </a:lnTo>
                  <a:lnTo>
                    <a:pt x="855" y="198"/>
                  </a:lnTo>
                  <a:lnTo>
                    <a:pt x="869" y="193"/>
                  </a:lnTo>
                  <a:lnTo>
                    <a:pt x="883" y="187"/>
                  </a:lnTo>
                  <a:lnTo>
                    <a:pt x="898" y="182"/>
                  </a:lnTo>
                  <a:lnTo>
                    <a:pt x="912" y="177"/>
                  </a:lnTo>
                  <a:lnTo>
                    <a:pt x="926" y="172"/>
                  </a:lnTo>
                  <a:lnTo>
                    <a:pt x="940" y="167"/>
                  </a:lnTo>
                  <a:lnTo>
                    <a:pt x="954" y="161"/>
                  </a:lnTo>
                  <a:lnTo>
                    <a:pt x="968" y="156"/>
                  </a:lnTo>
                  <a:lnTo>
                    <a:pt x="982" y="151"/>
                  </a:lnTo>
                  <a:lnTo>
                    <a:pt x="996" y="146"/>
                  </a:lnTo>
                  <a:lnTo>
                    <a:pt x="1010" y="141"/>
                  </a:lnTo>
                  <a:lnTo>
                    <a:pt x="1024" y="135"/>
                  </a:lnTo>
                  <a:lnTo>
                    <a:pt x="1038" y="130"/>
                  </a:lnTo>
                  <a:lnTo>
                    <a:pt x="1052" y="125"/>
                  </a:lnTo>
                  <a:lnTo>
                    <a:pt x="1066" y="120"/>
                  </a:lnTo>
                  <a:lnTo>
                    <a:pt x="1080" y="115"/>
                  </a:lnTo>
                  <a:lnTo>
                    <a:pt x="1094" y="109"/>
                  </a:lnTo>
                  <a:lnTo>
                    <a:pt x="1108" y="104"/>
                  </a:lnTo>
                  <a:lnTo>
                    <a:pt x="1122" y="99"/>
                  </a:lnTo>
                  <a:lnTo>
                    <a:pt x="1136" y="94"/>
                  </a:lnTo>
                  <a:lnTo>
                    <a:pt x="1150" y="89"/>
                  </a:lnTo>
                  <a:lnTo>
                    <a:pt x="1164" y="83"/>
                  </a:lnTo>
                  <a:lnTo>
                    <a:pt x="1178" y="78"/>
                  </a:lnTo>
                  <a:lnTo>
                    <a:pt x="1192" y="73"/>
                  </a:lnTo>
                  <a:lnTo>
                    <a:pt x="1206" y="68"/>
                  </a:lnTo>
                  <a:lnTo>
                    <a:pt x="1220" y="63"/>
                  </a:lnTo>
                  <a:lnTo>
                    <a:pt x="1234" y="57"/>
                  </a:lnTo>
                  <a:lnTo>
                    <a:pt x="1248" y="52"/>
                  </a:lnTo>
                  <a:lnTo>
                    <a:pt x="1262" y="47"/>
                  </a:lnTo>
                  <a:lnTo>
                    <a:pt x="1276" y="42"/>
                  </a:lnTo>
                  <a:lnTo>
                    <a:pt x="1290" y="37"/>
                  </a:lnTo>
                  <a:lnTo>
                    <a:pt x="1304" y="31"/>
                  </a:lnTo>
                  <a:lnTo>
                    <a:pt x="1318" y="26"/>
                  </a:lnTo>
                  <a:lnTo>
                    <a:pt x="1332" y="21"/>
                  </a:lnTo>
                  <a:lnTo>
                    <a:pt x="1346" y="16"/>
                  </a:lnTo>
                  <a:lnTo>
                    <a:pt x="1361" y="11"/>
                  </a:lnTo>
                  <a:lnTo>
                    <a:pt x="1375" y="5"/>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214"/>
            <p:cNvSpPr>
              <a:spLocks/>
            </p:cNvSpPr>
            <p:nvPr/>
          </p:nvSpPr>
          <p:spPr bwMode="auto">
            <a:xfrm>
              <a:off x="1583" y="943"/>
              <a:ext cx="5000" cy="1797"/>
            </a:xfrm>
            <a:custGeom>
              <a:avLst/>
              <a:gdLst>
                <a:gd name="T0" fmla="*/ 14 w 1389"/>
                <a:gd name="T1" fmla="*/ 494 h 499"/>
                <a:gd name="T2" fmla="*/ 42 w 1389"/>
                <a:gd name="T3" fmla="*/ 484 h 499"/>
                <a:gd name="T4" fmla="*/ 70 w 1389"/>
                <a:gd name="T5" fmla="*/ 474 h 499"/>
                <a:gd name="T6" fmla="*/ 98 w 1389"/>
                <a:gd name="T7" fmla="*/ 464 h 499"/>
                <a:gd name="T8" fmla="*/ 126 w 1389"/>
                <a:gd name="T9" fmla="*/ 453 h 499"/>
                <a:gd name="T10" fmla="*/ 154 w 1389"/>
                <a:gd name="T11" fmla="*/ 443 h 499"/>
                <a:gd name="T12" fmla="*/ 182 w 1389"/>
                <a:gd name="T13" fmla="*/ 433 h 499"/>
                <a:gd name="T14" fmla="*/ 210 w 1389"/>
                <a:gd name="T15" fmla="*/ 423 h 499"/>
                <a:gd name="T16" fmla="*/ 238 w 1389"/>
                <a:gd name="T17" fmla="*/ 413 h 499"/>
                <a:gd name="T18" fmla="*/ 266 w 1389"/>
                <a:gd name="T19" fmla="*/ 403 h 499"/>
                <a:gd name="T20" fmla="*/ 294 w 1389"/>
                <a:gd name="T21" fmla="*/ 393 h 499"/>
                <a:gd name="T22" fmla="*/ 322 w 1389"/>
                <a:gd name="T23" fmla="*/ 383 h 499"/>
                <a:gd name="T24" fmla="*/ 350 w 1389"/>
                <a:gd name="T25" fmla="*/ 373 h 499"/>
                <a:gd name="T26" fmla="*/ 378 w 1389"/>
                <a:gd name="T27" fmla="*/ 363 h 499"/>
                <a:gd name="T28" fmla="*/ 406 w 1389"/>
                <a:gd name="T29" fmla="*/ 353 h 499"/>
                <a:gd name="T30" fmla="*/ 435 w 1389"/>
                <a:gd name="T31" fmla="*/ 342 h 499"/>
                <a:gd name="T32" fmla="*/ 463 w 1389"/>
                <a:gd name="T33" fmla="*/ 332 h 499"/>
                <a:gd name="T34" fmla="*/ 491 w 1389"/>
                <a:gd name="T35" fmla="*/ 322 h 499"/>
                <a:gd name="T36" fmla="*/ 519 w 1389"/>
                <a:gd name="T37" fmla="*/ 312 h 499"/>
                <a:gd name="T38" fmla="*/ 547 w 1389"/>
                <a:gd name="T39" fmla="*/ 302 h 499"/>
                <a:gd name="T40" fmla="*/ 575 w 1389"/>
                <a:gd name="T41" fmla="*/ 292 h 499"/>
                <a:gd name="T42" fmla="*/ 603 w 1389"/>
                <a:gd name="T43" fmla="*/ 282 h 499"/>
                <a:gd name="T44" fmla="*/ 631 w 1389"/>
                <a:gd name="T45" fmla="*/ 272 h 499"/>
                <a:gd name="T46" fmla="*/ 659 w 1389"/>
                <a:gd name="T47" fmla="*/ 262 h 499"/>
                <a:gd name="T48" fmla="*/ 687 w 1389"/>
                <a:gd name="T49" fmla="*/ 252 h 499"/>
                <a:gd name="T50" fmla="*/ 715 w 1389"/>
                <a:gd name="T51" fmla="*/ 242 h 499"/>
                <a:gd name="T52" fmla="*/ 743 w 1389"/>
                <a:gd name="T53" fmla="*/ 232 h 499"/>
                <a:gd name="T54" fmla="*/ 771 w 1389"/>
                <a:gd name="T55" fmla="*/ 221 h 499"/>
                <a:gd name="T56" fmla="*/ 799 w 1389"/>
                <a:gd name="T57" fmla="*/ 211 h 499"/>
                <a:gd name="T58" fmla="*/ 827 w 1389"/>
                <a:gd name="T59" fmla="*/ 201 h 499"/>
                <a:gd name="T60" fmla="*/ 855 w 1389"/>
                <a:gd name="T61" fmla="*/ 191 h 499"/>
                <a:gd name="T62" fmla="*/ 883 w 1389"/>
                <a:gd name="T63" fmla="*/ 181 h 499"/>
                <a:gd name="T64" fmla="*/ 912 w 1389"/>
                <a:gd name="T65" fmla="*/ 171 h 499"/>
                <a:gd name="T66" fmla="*/ 940 w 1389"/>
                <a:gd name="T67" fmla="*/ 161 h 499"/>
                <a:gd name="T68" fmla="*/ 968 w 1389"/>
                <a:gd name="T69" fmla="*/ 151 h 499"/>
                <a:gd name="T70" fmla="*/ 996 w 1389"/>
                <a:gd name="T71" fmla="*/ 141 h 499"/>
                <a:gd name="T72" fmla="*/ 1024 w 1389"/>
                <a:gd name="T73" fmla="*/ 131 h 499"/>
                <a:gd name="T74" fmla="*/ 1052 w 1389"/>
                <a:gd name="T75" fmla="*/ 121 h 499"/>
                <a:gd name="T76" fmla="*/ 1080 w 1389"/>
                <a:gd name="T77" fmla="*/ 110 h 499"/>
                <a:gd name="T78" fmla="*/ 1108 w 1389"/>
                <a:gd name="T79" fmla="*/ 100 h 499"/>
                <a:gd name="T80" fmla="*/ 1136 w 1389"/>
                <a:gd name="T81" fmla="*/ 90 h 499"/>
                <a:gd name="T82" fmla="*/ 1164 w 1389"/>
                <a:gd name="T83" fmla="*/ 80 h 499"/>
                <a:gd name="T84" fmla="*/ 1192 w 1389"/>
                <a:gd name="T85" fmla="*/ 70 h 499"/>
                <a:gd name="T86" fmla="*/ 1220 w 1389"/>
                <a:gd name="T87" fmla="*/ 60 h 499"/>
                <a:gd name="T88" fmla="*/ 1248 w 1389"/>
                <a:gd name="T89" fmla="*/ 50 h 499"/>
                <a:gd name="T90" fmla="*/ 1276 w 1389"/>
                <a:gd name="T91" fmla="*/ 40 h 499"/>
                <a:gd name="T92" fmla="*/ 1304 w 1389"/>
                <a:gd name="T93" fmla="*/ 30 h 499"/>
                <a:gd name="T94" fmla="*/ 1332 w 1389"/>
                <a:gd name="T95" fmla="*/ 20 h 499"/>
                <a:gd name="T96" fmla="*/ 1361 w 1389"/>
                <a:gd name="T97" fmla="*/ 10 h 499"/>
                <a:gd name="T98" fmla="*/ 1389 w 1389"/>
                <a:gd name="T99" fmla="*/ 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89" h="499">
                  <a:moveTo>
                    <a:pt x="0" y="499"/>
                  </a:moveTo>
                  <a:lnTo>
                    <a:pt x="14" y="494"/>
                  </a:lnTo>
                  <a:lnTo>
                    <a:pt x="28" y="489"/>
                  </a:lnTo>
                  <a:lnTo>
                    <a:pt x="42" y="484"/>
                  </a:lnTo>
                  <a:lnTo>
                    <a:pt x="56" y="479"/>
                  </a:lnTo>
                  <a:lnTo>
                    <a:pt x="70" y="474"/>
                  </a:lnTo>
                  <a:lnTo>
                    <a:pt x="84" y="469"/>
                  </a:lnTo>
                  <a:lnTo>
                    <a:pt x="98" y="464"/>
                  </a:lnTo>
                  <a:lnTo>
                    <a:pt x="112" y="459"/>
                  </a:lnTo>
                  <a:lnTo>
                    <a:pt x="126" y="453"/>
                  </a:lnTo>
                  <a:lnTo>
                    <a:pt x="140" y="448"/>
                  </a:lnTo>
                  <a:lnTo>
                    <a:pt x="154" y="443"/>
                  </a:lnTo>
                  <a:lnTo>
                    <a:pt x="168" y="438"/>
                  </a:lnTo>
                  <a:lnTo>
                    <a:pt x="182" y="433"/>
                  </a:lnTo>
                  <a:lnTo>
                    <a:pt x="196" y="428"/>
                  </a:lnTo>
                  <a:lnTo>
                    <a:pt x="210" y="423"/>
                  </a:lnTo>
                  <a:lnTo>
                    <a:pt x="224" y="418"/>
                  </a:lnTo>
                  <a:lnTo>
                    <a:pt x="238" y="413"/>
                  </a:lnTo>
                  <a:lnTo>
                    <a:pt x="252" y="408"/>
                  </a:lnTo>
                  <a:lnTo>
                    <a:pt x="266" y="403"/>
                  </a:lnTo>
                  <a:lnTo>
                    <a:pt x="280" y="398"/>
                  </a:lnTo>
                  <a:lnTo>
                    <a:pt x="294" y="393"/>
                  </a:lnTo>
                  <a:lnTo>
                    <a:pt x="308" y="388"/>
                  </a:lnTo>
                  <a:lnTo>
                    <a:pt x="322" y="383"/>
                  </a:lnTo>
                  <a:lnTo>
                    <a:pt x="336" y="378"/>
                  </a:lnTo>
                  <a:lnTo>
                    <a:pt x="350" y="373"/>
                  </a:lnTo>
                  <a:lnTo>
                    <a:pt x="364" y="368"/>
                  </a:lnTo>
                  <a:lnTo>
                    <a:pt x="378" y="363"/>
                  </a:lnTo>
                  <a:lnTo>
                    <a:pt x="392" y="358"/>
                  </a:lnTo>
                  <a:lnTo>
                    <a:pt x="406" y="353"/>
                  </a:lnTo>
                  <a:lnTo>
                    <a:pt x="421" y="348"/>
                  </a:lnTo>
                  <a:lnTo>
                    <a:pt x="435" y="342"/>
                  </a:lnTo>
                  <a:lnTo>
                    <a:pt x="449" y="337"/>
                  </a:lnTo>
                  <a:lnTo>
                    <a:pt x="463" y="332"/>
                  </a:lnTo>
                  <a:lnTo>
                    <a:pt x="477" y="327"/>
                  </a:lnTo>
                  <a:lnTo>
                    <a:pt x="491" y="322"/>
                  </a:lnTo>
                  <a:lnTo>
                    <a:pt x="505" y="317"/>
                  </a:lnTo>
                  <a:lnTo>
                    <a:pt x="519" y="312"/>
                  </a:lnTo>
                  <a:lnTo>
                    <a:pt x="533" y="307"/>
                  </a:lnTo>
                  <a:lnTo>
                    <a:pt x="547" y="302"/>
                  </a:lnTo>
                  <a:lnTo>
                    <a:pt x="561" y="297"/>
                  </a:lnTo>
                  <a:lnTo>
                    <a:pt x="575" y="292"/>
                  </a:lnTo>
                  <a:lnTo>
                    <a:pt x="589" y="287"/>
                  </a:lnTo>
                  <a:lnTo>
                    <a:pt x="603" y="282"/>
                  </a:lnTo>
                  <a:lnTo>
                    <a:pt x="617" y="277"/>
                  </a:lnTo>
                  <a:lnTo>
                    <a:pt x="631" y="272"/>
                  </a:lnTo>
                  <a:lnTo>
                    <a:pt x="645" y="267"/>
                  </a:lnTo>
                  <a:lnTo>
                    <a:pt x="659" y="262"/>
                  </a:lnTo>
                  <a:lnTo>
                    <a:pt x="673" y="257"/>
                  </a:lnTo>
                  <a:lnTo>
                    <a:pt x="687" y="252"/>
                  </a:lnTo>
                  <a:lnTo>
                    <a:pt x="701" y="247"/>
                  </a:lnTo>
                  <a:lnTo>
                    <a:pt x="715" y="242"/>
                  </a:lnTo>
                  <a:lnTo>
                    <a:pt x="729" y="237"/>
                  </a:lnTo>
                  <a:lnTo>
                    <a:pt x="743" y="232"/>
                  </a:lnTo>
                  <a:lnTo>
                    <a:pt x="757" y="227"/>
                  </a:lnTo>
                  <a:lnTo>
                    <a:pt x="771" y="221"/>
                  </a:lnTo>
                  <a:lnTo>
                    <a:pt x="785" y="216"/>
                  </a:lnTo>
                  <a:lnTo>
                    <a:pt x="799" y="211"/>
                  </a:lnTo>
                  <a:lnTo>
                    <a:pt x="813" y="206"/>
                  </a:lnTo>
                  <a:lnTo>
                    <a:pt x="827" y="201"/>
                  </a:lnTo>
                  <a:lnTo>
                    <a:pt x="841" y="196"/>
                  </a:lnTo>
                  <a:lnTo>
                    <a:pt x="855" y="191"/>
                  </a:lnTo>
                  <a:lnTo>
                    <a:pt x="869" y="186"/>
                  </a:lnTo>
                  <a:lnTo>
                    <a:pt x="883" y="181"/>
                  </a:lnTo>
                  <a:lnTo>
                    <a:pt x="898" y="176"/>
                  </a:lnTo>
                  <a:lnTo>
                    <a:pt x="912" y="171"/>
                  </a:lnTo>
                  <a:lnTo>
                    <a:pt x="926" y="166"/>
                  </a:lnTo>
                  <a:lnTo>
                    <a:pt x="940" y="161"/>
                  </a:lnTo>
                  <a:lnTo>
                    <a:pt x="954" y="156"/>
                  </a:lnTo>
                  <a:lnTo>
                    <a:pt x="968" y="151"/>
                  </a:lnTo>
                  <a:lnTo>
                    <a:pt x="982" y="146"/>
                  </a:lnTo>
                  <a:lnTo>
                    <a:pt x="996" y="141"/>
                  </a:lnTo>
                  <a:lnTo>
                    <a:pt x="1010" y="136"/>
                  </a:lnTo>
                  <a:lnTo>
                    <a:pt x="1024" y="131"/>
                  </a:lnTo>
                  <a:lnTo>
                    <a:pt x="1038" y="126"/>
                  </a:lnTo>
                  <a:lnTo>
                    <a:pt x="1052" y="121"/>
                  </a:lnTo>
                  <a:lnTo>
                    <a:pt x="1066" y="116"/>
                  </a:lnTo>
                  <a:lnTo>
                    <a:pt x="1080" y="110"/>
                  </a:lnTo>
                  <a:lnTo>
                    <a:pt x="1094" y="105"/>
                  </a:lnTo>
                  <a:lnTo>
                    <a:pt x="1108" y="100"/>
                  </a:lnTo>
                  <a:lnTo>
                    <a:pt x="1122" y="95"/>
                  </a:lnTo>
                  <a:lnTo>
                    <a:pt x="1136" y="90"/>
                  </a:lnTo>
                  <a:lnTo>
                    <a:pt x="1150" y="85"/>
                  </a:lnTo>
                  <a:lnTo>
                    <a:pt x="1164" y="80"/>
                  </a:lnTo>
                  <a:lnTo>
                    <a:pt x="1178" y="75"/>
                  </a:lnTo>
                  <a:lnTo>
                    <a:pt x="1192" y="70"/>
                  </a:lnTo>
                  <a:lnTo>
                    <a:pt x="1206" y="65"/>
                  </a:lnTo>
                  <a:lnTo>
                    <a:pt x="1220" y="60"/>
                  </a:lnTo>
                  <a:lnTo>
                    <a:pt x="1234" y="55"/>
                  </a:lnTo>
                  <a:lnTo>
                    <a:pt x="1248" y="50"/>
                  </a:lnTo>
                  <a:lnTo>
                    <a:pt x="1262" y="45"/>
                  </a:lnTo>
                  <a:lnTo>
                    <a:pt x="1276" y="40"/>
                  </a:lnTo>
                  <a:lnTo>
                    <a:pt x="1290" y="35"/>
                  </a:lnTo>
                  <a:lnTo>
                    <a:pt x="1304" y="30"/>
                  </a:lnTo>
                  <a:lnTo>
                    <a:pt x="1318" y="25"/>
                  </a:lnTo>
                  <a:lnTo>
                    <a:pt x="1332" y="20"/>
                  </a:lnTo>
                  <a:lnTo>
                    <a:pt x="1346" y="15"/>
                  </a:lnTo>
                  <a:lnTo>
                    <a:pt x="1361" y="10"/>
                  </a:lnTo>
                  <a:lnTo>
                    <a:pt x="1375" y="5"/>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215"/>
            <p:cNvSpPr>
              <a:spLocks noChangeShapeType="1"/>
            </p:cNvSpPr>
            <p:nvPr/>
          </p:nvSpPr>
          <p:spPr bwMode="auto">
            <a:xfrm>
              <a:off x="2792" y="2192"/>
              <a:ext cx="0" cy="112"/>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216"/>
            <p:cNvSpPr>
              <a:spLocks noChangeShapeType="1"/>
            </p:cNvSpPr>
            <p:nvPr/>
          </p:nvSpPr>
          <p:spPr bwMode="auto">
            <a:xfrm>
              <a:off x="5320" y="1256"/>
              <a:ext cx="0" cy="141"/>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Rectangle 217"/>
            <p:cNvSpPr>
              <a:spLocks noChangeArrowheads="1"/>
            </p:cNvSpPr>
            <p:nvPr/>
          </p:nvSpPr>
          <p:spPr bwMode="auto">
            <a:xfrm>
              <a:off x="2584" y="2462"/>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p=25:  2.8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 name="Rectangle 218"/>
            <p:cNvSpPr>
              <a:spLocks noChangeArrowheads="1"/>
            </p:cNvSpPr>
            <p:nvPr/>
          </p:nvSpPr>
          <p:spPr bwMode="auto">
            <a:xfrm>
              <a:off x="4301" y="1109"/>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p=75:  3.6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 name="Line 219"/>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220"/>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Rectangle 221"/>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 name="Line 222"/>
            <p:cNvSpPr>
              <a:spLocks noChangeShapeType="1"/>
            </p:cNvSpPr>
            <p:nvPr/>
          </p:nvSpPr>
          <p:spPr bwMode="auto">
            <a:xfrm flipH="1">
              <a:off x="1378" y="2837"/>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Rectangle 223"/>
            <p:cNvSpPr>
              <a:spLocks noChangeArrowheads="1"/>
            </p:cNvSpPr>
            <p:nvPr/>
          </p:nvSpPr>
          <p:spPr bwMode="auto">
            <a:xfrm rot="16200000">
              <a:off x="1153" y="2701"/>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 name="Line 224"/>
            <p:cNvSpPr>
              <a:spLocks noChangeShapeType="1"/>
            </p:cNvSpPr>
            <p:nvPr/>
          </p:nvSpPr>
          <p:spPr bwMode="auto">
            <a:xfrm flipH="1">
              <a:off x="1378" y="2063"/>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Rectangle 225"/>
            <p:cNvSpPr>
              <a:spLocks noChangeArrowheads="1"/>
            </p:cNvSpPr>
            <p:nvPr/>
          </p:nvSpPr>
          <p:spPr bwMode="auto">
            <a:xfrm rot="16200000">
              <a:off x="1153" y="192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7" name="Line 226"/>
            <p:cNvSpPr>
              <a:spLocks noChangeShapeType="1"/>
            </p:cNvSpPr>
            <p:nvPr/>
          </p:nvSpPr>
          <p:spPr bwMode="auto">
            <a:xfrm flipH="1">
              <a:off x="1378" y="1289"/>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Rectangle 227"/>
            <p:cNvSpPr>
              <a:spLocks noChangeArrowheads="1"/>
            </p:cNvSpPr>
            <p:nvPr/>
          </p:nvSpPr>
          <p:spPr bwMode="auto">
            <a:xfrm rot="16200000">
              <a:off x="1153" y="1153"/>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9" name="Line 228"/>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Rectangle 229"/>
            <p:cNvSpPr>
              <a:spLocks noChangeArrowheads="1"/>
            </p:cNvSpPr>
            <p:nvPr/>
          </p:nvSpPr>
          <p:spPr bwMode="auto">
            <a:xfrm rot="16200000">
              <a:off x="1111" y="381"/>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Rectangle 230"/>
            <p:cNvSpPr>
              <a:spLocks noChangeArrowheads="1"/>
            </p:cNvSpPr>
            <p:nvPr/>
          </p:nvSpPr>
          <p:spPr bwMode="auto">
            <a:xfrm rot="16200000">
              <a:off x="-364" y="1920"/>
              <a:ext cx="2848"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College Attendance Rate for Children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2" name="Line 231"/>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3" name="Line 232"/>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4" name="Rectangle 233"/>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5" name="Line 234"/>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6" name="Rectangle 235"/>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7" name="Line 236"/>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8" name="Rectangle 237"/>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9" name="Line 238"/>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0" name="Rectangle 239"/>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1" name="Line 240"/>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2" name="Rectangle 241"/>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3" name="Line 242"/>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4" name="Rectangle 243"/>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5" name="Rectangle 244"/>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Parent Household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6" name="Rectangle 245"/>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7" name="Oval 246"/>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 name="Oval 247"/>
            <p:cNvSpPr>
              <a:spLocks noChangeArrowheads="1"/>
            </p:cNvSpPr>
            <p:nvPr/>
          </p:nvSpPr>
          <p:spPr bwMode="auto">
            <a:xfrm>
              <a:off x="6086" y="34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 name="Rectangle 248"/>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90" name="Rectangle 249"/>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91" name="Rectangle 250"/>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467042859"/>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 name="TextBox 92"/>
          <p:cNvSpPr txBox="1"/>
          <p:nvPr/>
        </p:nvSpPr>
        <p:spPr>
          <a:xfrm>
            <a:off x="1524134" y="87882"/>
            <a:ext cx="914386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1E2D53"/>
                </a:solidFill>
                <a:effectLst/>
                <a:uLnTx/>
                <a:uFillTx/>
                <a:latin typeface="Arial"/>
                <a:ea typeface="+mn-ea"/>
                <a:cs typeface="+mn-cs"/>
              </a:rPr>
              <a:t>Household Income</a:t>
            </a:r>
            <a:r>
              <a:rPr kumimoji="0" lang="en-US" sz="1800" b="1" i="0" u="none" strike="noStrike" kern="0" cap="none" spc="0" normalizeH="0" noProof="0" dirty="0">
                <a:ln>
                  <a:noFill/>
                </a:ln>
                <a:solidFill>
                  <a:srgbClr val="1E2D53"/>
                </a:solidFill>
                <a:effectLst/>
                <a:uLnTx/>
                <a:uFillTx/>
                <a:latin typeface="Arial"/>
                <a:ea typeface="+mn-ea"/>
                <a:cs typeface="+mn-cs"/>
              </a:rPr>
              <a:t> Rank </a:t>
            </a:r>
            <a:r>
              <a:rPr kumimoji="0" lang="en-US" sz="1800" b="1" i="0" u="none" strike="noStrike" kern="0" cap="none" spc="0" normalizeH="0" baseline="0" noProof="0" dirty="0">
                <a:ln>
                  <a:noFill/>
                </a:ln>
                <a:solidFill>
                  <a:srgbClr val="1E2D53"/>
                </a:solidFill>
                <a:effectLst/>
                <a:uLnTx/>
                <a:uFillTx/>
                <a:latin typeface="Arial"/>
                <a:ea typeface="+mn-ea"/>
                <a:cs typeface="+mn-cs"/>
              </a:rPr>
              <a:t>vs. Parent Income Rank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1E2D53"/>
                </a:solidFill>
                <a:effectLst/>
                <a:uLnTx/>
                <a:uFillTx/>
                <a:latin typeface="Arial"/>
                <a:ea typeface="+mn-ea"/>
                <a:cs typeface="+mn-cs"/>
              </a:rPr>
              <a:t>Male Children</a:t>
            </a:r>
          </a:p>
        </p:txBody>
      </p:sp>
      <p:grpSp>
        <p:nvGrpSpPr>
          <p:cNvPr id="4" name="Group 4"/>
          <p:cNvGrpSpPr>
            <a:grpSpLocks noChangeAspect="1"/>
          </p:cNvGrpSpPr>
          <p:nvPr/>
        </p:nvGrpSpPr>
        <p:grpSpPr bwMode="auto">
          <a:xfrm>
            <a:off x="1522413" y="200025"/>
            <a:ext cx="9231313" cy="6453188"/>
            <a:chOff x="959" y="126"/>
            <a:chExt cx="5815" cy="4065"/>
          </a:xfrm>
        </p:grpSpPr>
        <p:grpSp>
          <p:nvGrpSpPr>
            <p:cNvPr id="7" name="Group 205"/>
            <p:cNvGrpSpPr>
              <a:grpSpLocks/>
            </p:cNvGrpSpPr>
            <p:nvPr/>
          </p:nvGrpSpPr>
          <p:grpSpPr bwMode="auto">
            <a:xfrm>
              <a:off x="1435" y="515"/>
              <a:ext cx="5242" cy="3096"/>
              <a:chOff x="1435" y="515"/>
              <a:chExt cx="5242" cy="3096"/>
            </a:xfrm>
          </p:grpSpPr>
          <p:sp>
            <p:nvSpPr>
              <p:cNvPr id="688" name="Line 8"/>
              <p:cNvSpPr>
                <a:spLocks noChangeShapeType="1"/>
              </p:cNvSpPr>
              <p:nvPr/>
            </p:nvSpPr>
            <p:spPr bwMode="auto">
              <a:xfrm>
                <a:off x="1435" y="361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9" name="Line 9"/>
              <p:cNvSpPr>
                <a:spLocks noChangeShapeType="1"/>
              </p:cNvSpPr>
              <p:nvPr/>
            </p:nvSpPr>
            <p:spPr bwMode="auto">
              <a:xfrm>
                <a:off x="1435" y="2581"/>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0" name="Line 10"/>
              <p:cNvSpPr>
                <a:spLocks noChangeShapeType="1"/>
              </p:cNvSpPr>
              <p:nvPr/>
            </p:nvSpPr>
            <p:spPr bwMode="auto">
              <a:xfrm>
                <a:off x="1435" y="1548"/>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1" name="Line 11"/>
              <p:cNvSpPr>
                <a:spLocks noChangeShapeType="1"/>
              </p:cNvSpPr>
              <p:nvPr/>
            </p:nvSpPr>
            <p:spPr bwMode="auto">
              <a:xfrm>
                <a:off x="1435" y="515"/>
                <a:ext cx="5242" cy="0"/>
              </a:xfrm>
              <a:prstGeom prst="line">
                <a:avLst/>
              </a:prstGeom>
              <a:noFill/>
              <a:ln w="22225">
                <a:solidFill>
                  <a:srgbClr val="EAF2F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2" name="Oval 12"/>
              <p:cNvSpPr>
                <a:spLocks noChangeArrowheads="1"/>
              </p:cNvSpPr>
              <p:nvPr/>
            </p:nvSpPr>
            <p:spPr bwMode="auto">
              <a:xfrm>
                <a:off x="1565" y="28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 name="Oval 13"/>
              <p:cNvSpPr>
                <a:spLocks noChangeArrowheads="1"/>
              </p:cNvSpPr>
              <p:nvPr/>
            </p:nvSpPr>
            <p:spPr bwMode="auto">
              <a:xfrm>
                <a:off x="1615" y="27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 name="Oval 14"/>
              <p:cNvSpPr>
                <a:spLocks noChangeArrowheads="1"/>
              </p:cNvSpPr>
              <p:nvPr/>
            </p:nvSpPr>
            <p:spPr bwMode="auto">
              <a:xfrm>
                <a:off x="1666" y="27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 name="Oval 15"/>
              <p:cNvSpPr>
                <a:spLocks noChangeArrowheads="1"/>
              </p:cNvSpPr>
              <p:nvPr/>
            </p:nvSpPr>
            <p:spPr bwMode="auto">
              <a:xfrm>
                <a:off x="1716" y="27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6" name="Oval 16"/>
              <p:cNvSpPr>
                <a:spLocks noChangeArrowheads="1"/>
              </p:cNvSpPr>
              <p:nvPr/>
            </p:nvSpPr>
            <p:spPr bwMode="auto">
              <a:xfrm>
                <a:off x="1766" y="26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 name="Oval 17"/>
              <p:cNvSpPr>
                <a:spLocks noChangeArrowheads="1"/>
              </p:cNvSpPr>
              <p:nvPr/>
            </p:nvSpPr>
            <p:spPr bwMode="auto">
              <a:xfrm>
                <a:off x="1817" y="266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 name="Oval 18"/>
              <p:cNvSpPr>
                <a:spLocks noChangeArrowheads="1"/>
              </p:cNvSpPr>
              <p:nvPr/>
            </p:nvSpPr>
            <p:spPr bwMode="auto">
              <a:xfrm>
                <a:off x="1867" y="26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 name="Oval 19"/>
              <p:cNvSpPr>
                <a:spLocks noChangeArrowheads="1"/>
              </p:cNvSpPr>
              <p:nvPr/>
            </p:nvSpPr>
            <p:spPr bwMode="auto">
              <a:xfrm>
                <a:off x="1918" y="263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 name="Oval 20"/>
              <p:cNvSpPr>
                <a:spLocks noChangeArrowheads="1"/>
              </p:cNvSpPr>
              <p:nvPr/>
            </p:nvSpPr>
            <p:spPr bwMode="auto">
              <a:xfrm>
                <a:off x="1968" y="259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 name="Oval 21"/>
              <p:cNvSpPr>
                <a:spLocks noChangeArrowheads="1"/>
              </p:cNvSpPr>
              <p:nvPr/>
            </p:nvSpPr>
            <p:spPr bwMode="auto">
              <a:xfrm>
                <a:off x="2018" y="257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Oval 22"/>
              <p:cNvSpPr>
                <a:spLocks noChangeArrowheads="1"/>
              </p:cNvSpPr>
              <p:nvPr/>
            </p:nvSpPr>
            <p:spPr bwMode="auto">
              <a:xfrm>
                <a:off x="2069" y="25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Oval 23"/>
              <p:cNvSpPr>
                <a:spLocks noChangeArrowheads="1"/>
              </p:cNvSpPr>
              <p:nvPr/>
            </p:nvSpPr>
            <p:spPr bwMode="auto">
              <a:xfrm>
                <a:off x="2119" y="2556"/>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Oval 24"/>
              <p:cNvSpPr>
                <a:spLocks noChangeArrowheads="1"/>
              </p:cNvSpPr>
              <p:nvPr/>
            </p:nvSpPr>
            <p:spPr bwMode="auto">
              <a:xfrm>
                <a:off x="2170" y="253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Oval 25"/>
              <p:cNvSpPr>
                <a:spLocks noChangeArrowheads="1"/>
              </p:cNvSpPr>
              <p:nvPr/>
            </p:nvSpPr>
            <p:spPr bwMode="auto">
              <a:xfrm>
                <a:off x="2220" y="250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Oval 26"/>
              <p:cNvSpPr>
                <a:spLocks noChangeArrowheads="1"/>
              </p:cNvSpPr>
              <p:nvPr/>
            </p:nvSpPr>
            <p:spPr bwMode="auto">
              <a:xfrm>
                <a:off x="2270" y="249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Oval 27"/>
              <p:cNvSpPr>
                <a:spLocks noChangeArrowheads="1"/>
              </p:cNvSpPr>
              <p:nvPr/>
            </p:nvSpPr>
            <p:spPr bwMode="auto">
              <a:xfrm>
                <a:off x="2321" y="247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Oval 28"/>
              <p:cNvSpPr>
                <a:spLocks noChangeArrowheads="1"/>
              </p:cNvSpPr>
              <p:nvPr/>
            </p:nvSpPr>
            <p:spPr bwMode="auto">
              <a:xfrm>
                <a:off x="2371" y="24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Oval 29"/>
              <p:cNvSpPr>
                <a:spLocks noChangeArrowheads="1"/>
              </p:cNvSpPr>
              <p:nvPr/>
            </p:nvSpPr>
            <p:spPr bwMode="auto">
              <a:xfrm>
                <a:off x="2422" y="24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Oval 30"/>
              <p:cNvSpPr>
                <a:spLocks noChangeArrowheads="1"/>
              </p:cNvSpPr>
              <p:nvPr/>
            </p:nvSpPr>
            <p:spPr bwMode="auto">
              <a:xfrm>
                <a:off x="2472" y="24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Oval 31"/>
              <p:cNvSpPr>
                <a:spLocks noChangeArrowheads="1"/>
              </p:cNvSpPr>
              <p:nvPr/>
            </p:nvSpPr>
            <p:spPr bwMode="auto">
              <a:xfrm>
                <a:off x="2522" y="2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Oval 32"/>
              <p:cNvSpPr>
                <a:spLocks noChangeArrowheads="1"/>
              </p:cNvSpPr>
              <p:nvPr/>
            </p:nvSpPr>
            <p:spPr bwMode="auto">
              <a:xfrm>
                <a:off x="2573" y="24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Oval 33"/>
              <p:cNvSpPr>
                <a:spLocks noChangeArrowheads="1"/>
              </p:cNvSpPr>
              <p:nvPr/>
            </p:nvSpPr>
            <p:spPr bwMode="auto">
              <a:xfrm>
                <a:off x="2623" y="23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Oval 34"/>
              <p:cNvSpPr>
                <a:spLocks noChangeArrowheads="1"/>
              </p:cNvSpPr>
              <p:nvPr/>
            </p:nvSpPr>
            <p:spPr bwMode="auto">
              <a:xfrm>
                <a:off x="2674" y="237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Oval 35"/>
              <p:cNvSpPr>
                <a:spLocks noChangeArrowheads="1"/>
              </p:cNvSpPr>
              <p:nvPr/>
            </p:nvSpPr>
            <p:spPr bwMode="auto">
              <a:xfrm>
                <a:off x="2724" y="234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Oval 36"/>
              <p:cNvSpPr>
                <a:spLocks noChangeArrowheads="1"/>
              </p:cNvSpPr>
              <p:nvPr/>
            </p:nvSpPr>
            <p:spPr bwMode="auto">
              <a:xfrm>
                <a:off x="2774" y="235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Oval 37"/>
              <p:cNvSpPr>
                <a:spLocks noChangeArrowheads="1"/>
              </p:cNvSpPr>
              <p:nvPr/>
            </p:nvSpPr>
            <p:spPr bwMode="auto">
              <a:xfrm>
                <a:off x="2825" y="232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Oval 38"/>
              <p:cNvSpPr>
                <a:spLocks noChangeArrowheads="1"/>
              </p:cNvSpPr>
              <p:nvPr/>
            </p:nvSpPr>
            <p:spPr bwMode="auto">
              <a:xfrm>
                <a:off x="2875" y="229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Oval 39"/>
              <p:cNvSpPr>
                <a:spLocks noChangeArrowheads="1"/>
              </p:cNvSpPr>
              <p:nvPr/>
            </p:nvSpPr>
            <p:spPr bwMode="auto">
              <a:xfrm>
                <a:off x="2926" y="22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Oval 40"/>
              <p:cNvSpPr>
                <a:spLocks noChangeArrowheads="1"/>
              </p:cNvSpPr>
              <p:nvPr/>
            </p:nvSpPr>
            <p:spPr bwMode="auto">
              <a:xfrm>
                <a:off x="2976" y="2275"/>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Oval 41"/>
              <p:cNvSpPr>
                <a:spLocks noChangeArrowheads="1"/>
              </p:cNvSpPr>
              <p:nvPr/>
            </p:nvSpPr>
            <p:spPr bwMode="auto">
              <a:xfrm>
                <a:off x="3026" y="225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Oval 42"/>
              <p:cNvSpPr>
                <a:spLocks noChangeArrowheads="1"/>
              </p:cNvSpPr>
              <p:nvPr/>
            </p:nvSpPr>
            <p:spPr bwMode="auto">
              <a:xfrm>
                <a:off x="3080" y="223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Oval 43"/>
              <p:cNvSpPr>
                <a:spLocks noChangeArrowheads="1"/>
              </p:cNvSpPr>
              <p:nvPr/>
            </p:nvSpPr>
            <p:spPr bwMode="auto">
              <a:xfrm>
                <a:off x="3131" y="22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Oval 44"/>
              <p:cNvSpPr>
                <a:spLocks noChangeArrowheads="1"/>
              </p:cNvSpPr>
              <p:nvPr/>
            </p:nvSpPr>
            <p:spPr bwMode="auto">
              <a:xfrm>
                <a:off x="3181" y="221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Oval 45"/>
              <p:cNvSpPr>
                <a:spLocks noChangeArrowheads="1"/>
              </p:cNvSpPr>
              <p:nvPr/>
            </p:nvSpPr>
            <p:spPr bwMode="auto">
              <a:xfrm>
                <a:off x="3232" y="22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Oval 46"/>
              <p:cNvSpPr>
                <a:spLocks noChangeArrowheads="1"/>
              </p:cNvSpPr>
              <p:nvPr/>
            </p:nvSpPr>
            <p:spPr bwMode="auto">
              <a:xfrm>
                <a:off x="3282" y="218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Oval 47"/>
              <p:cNvSpPr>
                <a:spLocks noChangeArrowheads="1"/>
              </p:cNvSpPr>
              <p:nvPr/>
            </p:nvSpPr>
            <p:spPr bwMode="auto">
              <a:xfrm>
                <a:off x="3332" y="216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Oval 48"/>
              <p:cNvSpPr>
                <a:spLocks noChangeArrowheads="1"/>
              </p:cNvSpPr>
              <p:nvPr/>
            </p:nvSpPr>
            <p:spPr bwMode="auto">
              <a:xfrm>
                <a:off x="3383" y="214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Oval 49"/>
              <p:cNvSpPr>
                <a:spLocks noChangeArrowheads="1"/>
              </p:cNvSpPr>
              <p:nvPr/>
            </p:nvSpPr>
            <p:spPr bwMode="auto">
              <a:xfrm>
                <a:off x="3433" y="214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 name="Oval 50"/>
              <p:cNvSpPr>
                <a:spLocks noChangeArrowheads="1"/>
              </p:cNvSpPr>
              <p:nvPr/>
            </p:nvSpPr>
            <p:spPr bwMode="auto">
              <a:xfrm>
                <a:off x="3484" y="211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 name="Oval 51"/>
              <p:cNvSpPr>
                <a:spLocks noChangeArrowheads="1"/>
              </p:cNvSpPr>
              <p:nvPr/>
            </p:nvSpPr>
            <p:spPr bwMode="auto">
              <a:xfrm>
                <a:off x="3534" y="210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 name="Oval 52"/>
              <p:cNvSpPr>
                <a:spLocks noChangeArrowheads="1"/>
              </p:cNvSpPr>
              <p:nvPr/>
            </p:nvSpPr>
            <p:spPr bwMode="auto">
              <a:xfrm>
                <a:off x="3584" y="20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 name="Oval 53"/>
              <p:cNvSpPr>
                <a:spLocks noChangeArrowheads="1"/>
              </p:cNvSpPr>
              <p:nvPr/>
            </p:nvSpPr>
            <p:spPr bwMode="auto">
              <a:xfrm>
                <a:off x="3635" y="20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Oval 54"/>
              <p:cNvSpPr>
                <a:spLocks noChangeArrowheads="1"/>
              </p:cNvSpPr>
              <p:nvPr/>
            </p:nvSpPr>
            <p:spPr bwMode="auto">
              <a:xfrm>
                <a:off x="3685" y="20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Oval 55"/>
              <p:cNvSpPr>
                <a:spLocks noChangeArrowheads="1"/>
              </p:cNvSpPr>
              <p:nvPr/>
            </p:nvSpPr>
            <p:spPr bwMode="auto">
              <a:xfrm>
                <a:off x="3736" y="204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Oval 56"/>
              <p:cNvSpPr>
                <a:spLocks noChangeArrowheads="1"/>
              </p:cNvSpPr>
              <p:nvPr/>
            </p:nvSpPr>
            <p:spPr bwMode="auto">
              <a:xfrm>
                <a:off x="3786" y="203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Oval 57"/>
              <p:cNvSpPr>
                <a:spLocks noChangeArrowheads="1"/>
              </p:cNvSpPr>
              <p:nvPr/>
            </p:nvSpPr>
            <p:spPr bwMode="auto">
              <a:xfrm>
                <a:off x="3836" y="20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Oval 58"/>
              <p:cNvSpPr>
                <a:spLocks noChangeArrowheads="1"/>
              </p:cNvSpPr>
              <p:nvPr/>
            </p:nvSpPr>
            <p:spPr bwMode="auto">
              <a:xfrm>
                <a:off x="3887" y="2005"/>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Oval 59"/>
              <p:cNvSpPr>
                <a:spLocks noChangeArrowheads="1"/>
              </p:cNvSpPr>
              <p:nvPr/>
            </p:nvSpPr>
            <p:spPr bwMode="auto">
              <a:xfrm>
                <a:off x="3937" y="1994"/>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Oval 60"/>
              <p:cNvSpPr>
                <a:spLocks noChangeArrowheads="1"/>
              </p:cNvSpPr>
              <p:nvPr/>
            </p:nvSpPr>
            <p:spPr bwMode="auto">
              <a:xfrm>
                <a:off x="3988" y="197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8" name="Oval 61"/>
              <p:cNvSpPr>
                <a:spLocks noChangeArrowheads="1"/>
              </p:cNvSpPr>
              <p:nvPr/>
            </p:nvSpPr>
            <p:spPr bwMode="auto">
              <a:xfrm>
                <a:off x="4038" y="196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9" name="Oval 62"/>
              <p:cNvSpPr>
                <a:spLocks noChangeArrowheads="1"/>
              </p:cNvSpPr>
              <p:nvPr/>
            </p:nvSpPr>
            <p:spPr bwMode="auto">
              <a:xfrm>
                <a:off x="4088" y="1958"/>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0" name="Oval 63"/>
              <p:cNvSpPr>
                <a:spLocks noChangeArrowheads="1"/>
              </p:cNvSpPr>
              <p:nvPr/>
            </p:nvSpPr>
            <p:spPr bwMode="auto">
              <a:xfrm>
                <a:off x="4139" y="193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1" name="Oval 64"/>
              <p:cNvSpPr>
                <a:spLocks noChangeArrowheads="1"/>
              </p:cNvSpPr>
              <p:nvPr/>
            </p:nvSpPr>
            <p:spPr bwMode="auto">
              <a:xfrm>
                <a:off x="4189" y="191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2" name="Oval 65"/>
              <p:cNvSpPr>
                <a:spLocks noChangeArrowheads="1"/>
              </p:cNvSpPr>
              <p:nvPr/>
            </p:nvSpPr>
            <p:spPr bwMode="auto">
              <a:xfrm>
                <a:off x="4240" y="19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3" name="Oval 66"/>
              <p:cNvSpPr>
                <a:spLocks noChangeArrowheads="1"/>
              </p:cNvSpPr>
              <p:nvPr/>
            </p:nvSpPr>
            <p:spPr bwMode="auto">
              <a:xfrm>
                <a:off x="4290" y="18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4" name="Oval 67"/>
              <p:cNvSpPr>
                <a:spLocks noChangeArrowheads="1"/>
              </p:cNvSpPr>
              <p:nvPr/>
            </p:nvSpPr>
            <p:spPr bwMode="auto">
              <a:xfrm>
                <a:off x="4340" y="1868"/>
                <a:ext cx="36" cy="33"/>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5" name="Oval 68"/>
              <p:cNvSpPr>
                <a:spLocks noChangeArrowheads="1"/>
              </p:cNvSpPr>
              <p:nvPr/>
            </p:nvSpPr>
            <p:spPr bwMode="auto">
              <a:xfrm>
                <a:off x="4391" y="185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6" name="Oval 69"/>
              <p:cNvSpPr>
                <a:spLocks noChangeArrowheads="1"/>
              </p:cNvSpPr>
              <p:nvPr/>
            </p:nvSpPr>
            <p:spPr bwMode="auto">
              <a:xfrm>
                <a:off x="4441" y="184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7" name="Oval 70"/>
              <p:cNvSpPr>
                <a:spLocks noChangeArrowheads="1"/>
              </p:cNvSpPr>
              <p:nvPr/>
            </p:nvSpPr>
            <p:spPr bwMode="auto">
              <a:xfrm>
                <a:off x="4492" y="182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8" name="Oval 71"/>
              <p:cNvSpPr>
                <a:spLocks noChangeArrowheads="1"/>
              </p:cNvSpPr>
              <p:nvPr/>
            </p:nvSpPr>
            <p:spPr bwMode="auto">
              <a:xfrm>
                <a:off x="4542" y="1811"/>
                <a:ext cx="36" cy="32"/>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9" name="Oval 72"/>
              <p:cNvSpPr>
                <a:spLocks noChangeArrowheads="1"/>
              </p:cNvSpPr>
              <p:nvPr/>
            </p:nvSpPr>
            <p:spPr bwMode="auto">
              <a:xfrm>
                <a:off x="4592" y="179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0" name="Oval 73"/>
              <p:cNvSpPr>
                <a:spLocks noChangeArrowheads="1"/>
              </p:cNvSpPr>
              <p:nvPr/>
            </p:nvSpPr>
            <p:spPr bwMode="auto">
              <a:xfrm>
                <a:off x="4643" y="178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1" name="Oval 74"/>
              <p:cNvSpPr>
                <a:spLocks noChangeArrowheads="1"/>
              </p:cNvSpPr>
              <p:nvPr/>
            </p:nvSpPr>
            <p:spPr bwMode="auto">
              <a:xfrm>
                <a:off x="4693" y="1757"/>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2" name="Oval 75"/>
              <p:cNvSpPr>
                <a:spLocks noChangeArrowheads="1"/>
              </p:cNvSpPr>
              <p:nvPr/>
            </p:nvSpPr>
            <p:spPr bwMode="auto">
              <a:xfrm>
                <a:off x="4747" y="1746"/>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3" name="Oval 76"/>
              <p:cNvSpPr>
                <a:spLocks noChangeArrowheads="1"/>
              </p:cNvSpPr>
              <p:nvPr/>
            </p:nvSpPr>
            <p:spPr bwMode="auto">
              <a:xfrm>
                <a:off x="4798" y="1739"/>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4" name="Oval 77"/>
              <p:cNvSpPr>
                <a:spLocks noChangeArrowheads="1"/>
              </p:cNvSpPr>
              <p:nvPr/>
            </p:nvSpPr>
            <p:spPr bwMode="auto">
              <a:xfrm>
                <a:off x="4848" y="17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5" name="Oval 78"/>
              <p:cNvSpPr>
                <a:spLocks noChangeArrowheads="1"/>
              </p:cNvSpPr>
              <p:nvPr/>
            </p:nvSpPr>
            <p:spPr bwMode="auto">
              <a:xfrm>
                <a:off x="4898" y="170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6" name="Oval 79"/>
              <p:cNvSpPr>
                <a:spLocks noChangeArrowheads="1"/>
              </p:cNvSpPr>
              <p:nvPr/>
            </p:nvSpPr>
            <p:spPr bwMode="auto">
              <a:xfrm>
                <a:off x="4949" y="16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7" name="Oval 80"/>
              <p:cNvSpPr>
                <a:spLocks noChangeArrowheads="1"/>
              </p:cNvSpPr>
              <p:nvPr/>
            </p:nvSpPr>
            <p:spPr bwMode="auto">
              <a:xfrm>
                <a:off x="4999" y="167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8" name="Oval 81"/>
              <p:cNvSpPr>
                <a:spLocks noChangeArrowheads="1"/>
              </p:cNvSpPr>
              <p:nvPr/>
            </p:nvSpPr>
            <p:spPr bwMode="auto">
              <a:xfrm>
                <a:off x="5050" y="166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9" name="Oval 82"/>
              <p:cNvSpPr>
                <a:spLocks noChangeArrowheads="1"/>
              </p:cNvSpPr>
              <p:nvPr/>
            </p:nvSpPr>
            <p:spPr bwMode="auto">
              <a:xfrm>
                <a:off x="5100" y="163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0" name="Oval 83"/>
              <p:cNvSpPr>
                <a:spLocks noChangeArrowheads="1"/>
              </p:cNvSpPr>
              <p:nvPr/>
            </p:nvSpPr>
            <p:spPr bwMode="auto">
              <a:xfrm>
                <a:off x="5150" y="1624"/>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1" name="Oval 84"/>
              <p:cNvSpPr>
                <a:spLocks noChangeArrowheads="1"/>
              </p:cNvSpPr>
              <p:nvPr/>
            </p:nvSpPr>
            <p:spPr bwMode="auto">
              <a:xfrm>
                <a:off x="5201" y="161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2" name="Oval 85"/>
              <p:cNvSpPr>
                <a:spLocks noChangeArrowheads="1"/>
              </p:cNvSpPr>
              <p:nvPr/>
            </p:nvSpPr>
            <p:spPr bwMode="auto">
              <a:xfrm>
                <a:off x="5251" y="159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 name="Oval 86"/>
              <p:cNvSpPr>
                <a:spLocks noChangeArrowheads="1"/>
              </p:cNvSpPr>
              <p:nvPr/>
            </p:nvSpPr>
            <p:spPr bwMode="auto">
              <a:xfrm>
                <a:off x="5302" y="15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 name="Oval 87"/>
              <p:cNvSpPr>
                <a:spLocks noChangeArrowheads="1"/>
              </p:cNvSpPr>
              <p:nvPr/>
            </p:nvSpPr>
            <p:spPr bwMode="auto">
              <a:xfrm>
                <a:off x="5352" y="15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 name="Oval 88"/>
              <p:cNvSpPr>
                <a:spLocks noChangeArrowheads="1"/>
              </p:cNvSpPr>
              <p:nvPr/>
            </p:nvSpPr>
            <p:spPr bwMode="auto">
              <a:xfrm>
                <a:off x="5402" y="154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6" name="Oval 89"/>
              <p:cNvSpPr>
                <a:spLocks noChangeArrowheads="1"/>
              </p:cNvSpPr>
              <p:nvPr/>
            </p:nvSpPr>
            <p:spPr bwMode="auto">
              <a:xfrm>
                <a:off x="5453" y="1526"/>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7" name="Oval 90"/>
              <p:cNvSpPr>
                <a:spLocks noChangeArrowheads="1"/>
              </p:cNvSpPr>
              <p:nvPr/>
            </p:nvSpPr>
            <p:spPr bwMode="auto">
              <a:xfrm>
                <a:off x="5503" y="151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 name="Oval 91"/>
              <p:cNvSpPr>
                <a:spLocks noChangeArrowheads="1"/>
              </p:cNvSpPr>
              <p:nvPr/>
            </p:nvSpPr>
            <p:spPr bwMode="auto">
              <a:xfrm>
                <a:off x="5554" y="150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 name="Oval 92"/>
              <p:cNvSpPr>
                <a:spLocks noChangeArrowheads="1"/>
              </p:cNvSpPr>
              <p:nvPr/>
            </p:nvSpPr>
            <p:spPr bwMode="auto">
              <a:xfrm>
                <a:off x="5604" y="148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0" name="Oval 93"/>
              <p:cNvSpPr>
                <a:spLocks noChangeArrowheads="1"/>
              </p:cNvSpPr>
              <p:nvPr/>
            </p:nvSpPr>
            <p:spPr bwMode="auto">
              <a:xfrm>
                <a:off x="5654" y="14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1" name="Oval 94"/>
              <p:cNvSpPr>
                <a:spLocks noChangeArrowheads="1"/>
              </p:cNvSpPr>
              <p:nvPr/>
            </p:nvSpPr>
            <p:spPr bwMode="auto">
              <a:xfrm>
                <a:off x="5705" y="145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2" name="Oval 95"/>
              <p:cNvSpPr>
                <a:spLocks noChangeArrowheads="1"/>
              </p:cNvSpPr>
              <p:nvPr/>
            </p:nvSpPr>
            <p:spPr bwMode="auto">
              <a:xfrm>
                <a:off x="5755" y="142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3" name="Oval 96"/>
              <p:cNvSpPr>
                <a:spLocks noChangeArrowheads="1"/>
              </p:cNvSpPr>
              <p:nvPr/>
            </p:nvSpPr>
            <p:spPr bwMode="auto">
              <a:xfrm>
                <a:off x="5806" y="1408"/>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4" name="Oval 97"/>
              <p:cNvSpPr>
                <a:spLocks noChangeArrowheads="1"/>
              </p:cNvSpPr>
              <p:nvPr/>
            </p:nvSpPr>
            <p:spPr bwMode="auto">
              <a:xfrm>
                <a:off x="5856" y="139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5" name="Oval 98"/>
              <p:cNvSpPr>
                <a:spLocks noChangeArrowheads="1"/>
              </p:cNvSpPr>
              <p:nvPr/>
            </p:nvSpPr>
            <p:spPr bwMode="auto">
              <a:xfrm>
                <a:off x="5906" y="136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6" name="Oval 99"/>
              <p:cNvSpPr>
                <a:spLocks noChangeArrowheads="1"/>
              </p:cNvSpPr>
              <p:nvPr/>
            </p:nvSpPr>
            <p:spPr bwMode="auto">
              <a:xfrm>
                <a:off x="5957" y="134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7" name="Oval 100"/>
              <p:cNvSpPr>
                <a:spLocks noChangeArrowheads="1"/>
              </p:cNvSpPr>
              <p:nvPr/>
            </p:nvSpPr>
            <p:spPr bwMode="auto">
              <a:xfrm>
                <a:off x="6007" y="132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8" name="Oval 101"/>
              <p:cNvSpPr>
                <a:spLocks noChangeArrowheads="1"/>
              </p:cNvSpPr>
              <p:nvPr/>
            </p:nvSpPr>
            <p:spPr bwMode="auto">
              <a:xfrm>
                <a:off x="6058" y="130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9" name="Oval 102"/>
              <p:cNvSpPr>
                <a:spLocks noChangeArrowheads="1"/>
              </p:cNvSpPr>
              <p:nvPr/>
            </p:nvSpPr>
            <p:spPr bwMode="auto">
              <a:xfrm>
                <a:off x="6108" y="12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0" name="Oval 103"/>
              <p:cNvSpPr>
                <a:spLocks noChangeArrowheads="1"/>
              </p:cNvSpPr>
              <p:nvPr/>
            </p:nvSpPr>
            <p:spPr bwMode="auto">
              <a:xfrm>
                <a:off x="6158" y="124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1" name="Oval 104"/>
              <p:cNvSpPr>
                <a:spLocks noChangeArrowheads="1"/>
              </p:cNvSpPr>
              <p:nvPr/>
            </p:nvSpPr>
            <p:spPr bwMode="auto">
              <a:xfrm>
                <a:off x="6209" y="122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2" name="Oval 105"/>
              <p:cNvSpPr>
                <a:spLocks noChangeArrowheads="1"/>
              </p:cNvSpPr>
              <p:nvPr/>
            </p:nvSpPr>
            <p:spPr bwMode="auto">
              <a:xfrm>
                <a:off x="6259" y="119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3" name="Oval 106"/>
              <p:cNvSpPr>
                <a:spLocks noChangeArrowheads="1"/>
              </p:cNvSpPr>
              <p:nvPr/>
            </p:nvSpPr>
            <p:spPr bwMode="auto">
              <a:xfrm>
                <a:off x="6310" y="1159"/>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4" name="Oval 107"/>
              <p:cNvSpPr>
                <a:spLocks noChangeArrowheads="1"/>
              </p:cNvSpPr>
              <p:nvPr/>
            </p:nvSpPr>
            <p:spPr bwMode="auto">
              <a:xfrm>
                <a:off x="6360" y="1120"/>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5" name="Oval 108"/>
              <p:cNvSpPr>
                <a:spLocks noChangeArrowheads="1"/>
              </p:cNvSpPr>
              <p:nvPr/>
            </p:nvSpPr>
            <p:spPr bwMode="auto">
              <a:xfrm>
                <a:off x="6414" y="1087"/>
                <a:ext cx="32"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6" name="Oval 109"/>
              <p:cNvSpPr>
                <a:spLocks noChangeArrowheads="1"/>
              </p:cNvSpPr>
              <p:nvPr/>
            </p:nvSpPr>
            <p:spPr bwMode="auto">
              <a:xfrm>
                <a:off x="6464" y="1048"/>
                <a:ext cx="33"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7" name="Oval 110"/>
              <p:cNvSpPr>
                <a:spLocks noChangeArrowheads="1"/>
              </p:cNvSpPr>
              <p:nvPr/>
            </p:nvSpPr>
            <p:spPr bwMode="auto">
              <a:xfrm>
                <a:off x="6515" y="983"/>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8" name="Oval 111"/>
              <p:cNvSpPr>
                <a:spLocks noChangeArrowheads="1"/>
              </p:cNvSpPr>
              <p:nvPr/>
            </p:nvSpPr>
            <p:spPr bwMode="auto">
              <a:xfrm>
                <a:off x="6565" y="871"/>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9" name="Oval 112"/>
              <p:cNvSpPr>
                <a:spLocks noChangeArrowheads="1"/>
              </p:cNvSpPr>
              <p:nvPr/>
            </p:nvSpPr>
            <p:spPr bwMode="auto">
              <a:xfrm>
                <a:off x="1565" y="346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0" name="Oval 113"/>
              <p:cNvSpPr>
                <a:spLocks noChangeArrowheads="1"/>
              </p:cNvSpPr>
              <p:nvPr/>
            </p:nvSpPr>
            <p:spPr bwMode="auto">
              <a:xfrm>
                <a:off x="1615" y="34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1" name="Oval 114"/>
              <p:cNvSpPr>
                <a:spLocks noChangeArrowheads="1"/>
              </p:cNvSpPr>
              <p:nvPr/>
            </p:nvSpPr>
            <p:spPr bwMode="auto">
              <a:xfrm>
                <a:off x="1666" y="338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2" name="Oval 115"/>
              <p:cNvSpPr>
                <a:spLocks noChangeArrowheads="1"/>
              </p:cNvSpPr>
              <p:nvPr/>
            </p:nvSpPr>
            <p:spPr bwMode="auto">
              <a:xfrm>
                <a:off x="1716" y="335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3" name="Oval 116"/>
              <p:cNvSpPr>
                <a:spLocks noChangeArrowheads="1"/>
              </p:cNvSpPr>
              <p:nvPr/>
            </p:nvSpPr>
            <p:spPr bwMode="auto">
              <a:xfrm>
                <a:off x="1766" y="332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4" name="Oval 117"/>
              <p:cNvSpPr>
                <a:spLocks noChangeArrowheads="1"/>
              </p:cNvSpPr>
              <p:nvPr/>
            </p:nvSpPr>
            <p:spPr bwMode="auto">
              <a:xfrm>
                <a:off x="1817" y="330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5" name="Oval 118"/>
              <p:cNvSpPr>
                <a:spLocks noChangeArrowheads="1"/>
              </p:cNvSpPr>
              <p:nvPr/>
            </p:nvSpPr>
            <p:spPr bwMode="auto">
              <a:xfrm>
                <a:off x="1867" y="328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6" name="Oval 119"/>
              <p:cNvSpPr>
                <a:spLocks noChangeArrowheads="1"/>
              </p:cNvSpPr>
              <p:nvPr/>
            </p:nvSpPr>
            <p:spPr bwMode="auto">
              <a:xfrm>
                <a:off x="1918" y="32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7" name="Oval 120"/>
              <p:cNvSpPr>
                <a:spLocks noChangeArrowheads="1"/>
              </p:cNvSpPr>
              <p:nvPr/>
            </p:nvSpPr>
            <p:spPr bwMode="auto">
              <a:xfrm>
                <a:off x="1968" y="325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8" name="Oval 121"/>
              <p:cNvSpPr>
                <a:spLocks noChangeArrowheads="1"/>
              </p:cNvSpPr>
              <p:nvPr/>
            </p:nvSpPr>
            <p:spPr bwMode="auto">
              <a:xfrm>
                <a:off x="2018" y="323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9" name="Oval 122"/>
              <p:cNvSpPr>
                <a:spLocks noChangeArrowheads="1"/>
              </p:cNvSpPr>
              <p:nvPr/>
            </p:nvSpPr>
            <p:spPr bwMode="auto">
              <a:xfrm>
                <a:off x="2069" y="321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0" name="Oval 123"/>
              <p:cNvSpPr>
                <a:spLocks noChangeArrowheads="1"/>
              </p:cNvSpPr>
              <p:nvPr/>
            </p:nvSpPr>
            <p:spPr bwMode="auto">
              <a:xfrm>
                <a:off x="2119" y="32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1" name="Oval 124"/>
              <p:cNvSpPr>
                <a:spLocks noChangeArrowheads="1"/>
              </p:cNvSpPr>
              <p:nvPr/>
            </p:nvSpPr>
            <p:spPr bwMode="auto">
              <a:xfrm>
                <a:off x="2170" y="3179"/>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2" name="Oval 125"/>
              <p:cNvSpPr>
                <a:spLocks noChangeArrowheads="1"/>
              </p:cNvSpPr>
              <p:nvPr/>
            </p:nvSpPr>
            <p:spPr bwMode="auto">
              <a:xfrm>
                <a:off x="2220" y="318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3" name="Oval 126"/>
              <p:cNvSpPr>
                <a:spLocks noChangeArrowheads="1"/>
              </p:cNvSpPr>
              <p:nvPr/>
            </p:nvSpPr>
            <p:spPr bwMode="auto">
              <a:xfrm>
                <a:off x="2270" y="316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4" name="Oval 127"/>
              <p:cNvSpPr>
                <a:spLocks noChangeArrowheads="1"/>
              </p:cNvSpPr>
              <p:nvPr/>
            </p:nvSpPr>
            <p:spPr bwMode="auto">
              <a:xfrm>
                <a:off x="2321" y="31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5" name="Oval 128"/>
              <p:cNvSpPr>
                <a:spLocks noChangeArrowheads="1"/>
              </p:cNvSpPr>
              <p:nvPr/>
            </p:nvSpPr>
            <p:spPr bwMode="auto">
              <a:xfrm>
                <a:off x="2371" y="314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6" name="Oval 129"/>
              <p:cNvSpPr>
                <a:spLocks noChangeArrowheads="1"/>
              </p:cNvSpPr>
              <p:nvPr/>
            </p:nvSpPr>
            <p:spPr bwMode="auto">
              <a:xfrm>
                <a:off x="2422" y="313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7" name="Oval 130"/>
              <p:cNvSpPr>
                <a:spLocks noChangeArrowheads="1"/>
              </p:cNvSpPr>
              <p:nvPr/>
            </p:nvSpPr>
            <p:spPr bwMode="auto">
              <a:xfrm>
                <a:off x="2472" y="311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8" name="Oval 131"/>
              <p:cNvSpPr>
                <a:spLocks noChangeArrowheads="1"/>
              </p:cNvSpPr>
              <p:nvPr/>
            </p:nvSpPr>
            <p:spPr bwMode="auto">
              <a:xfrm>
                <a:off x="2522" y="31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9" name="Oval 132"/>
              <p:cNvSpPr>
                <a:spLocks noChangeArrowheads="1"/>
              </p:cNvSpPr>
              <p:nvPr/>
            </p:nvSpPr>
            <p:spPr bwMode="auto">
              <a:xfrm>
                <a:off x="2573" y="310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0" name="Oval 133"/>
              <p:cNvSpPr>
                <a:spLocks noChangeArrowheads="1"/>
              </p:cNvSpPr>
              <p:nvPr/>
            </p:nvSpPr>
            <p:spPr bwMode="auto">
              <a:xfrm>
                <a:off x="2623" y="308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1" name="Oval 134"/>
              <p:cNvSpPr>
                <a:spLocks noChangeArrowheads="1"/>
              </p:cNvSpPr>
              <p:nvPr/>
            </p:nvSpPr>
            <p:spPr bwMode="auto">
              <a:xfrm>
                <a:off x="2674" y="307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2" name="Oval 135"/>
              <p:cNvSpPr>
                <a:spLocks noChangeArrowheads="1"/>
              </p:cNvSpPr>
              <p:nvPr/>
            </p:nvSpPr>
            <p:spPr bwMode="auto">
              <a:xfrm>
                <a:off x="2724" y="307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3" name="Oval 136"/>
              <p:cNvSpPr>
                <a:spLocks noChangeArrowheads="1"/>
              </p:cNvSpPr>
              <p:nvPr/>
            </p:nvSpPr>
            <p:spPr bwMode="auto">
              <a:xfrm>
                <a:off x="2774" y="305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4" name="Oval 137"/>
              <p:cNvSpPr>
                <a:spLocks noChangeArrowheads="1"/>
              </p:cNvSpPr>
              <p:nvPr/>
            </p:nvSpPr>
            <p:spPr bwMode="auto">
              <a:xfrm>
                <a:off x="2825" y="3031"/>
                <a:ext cx="36" cy="33"/>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5" name="Oval 138"/>
              <p:cNvSpPr>
                <a:spLocks noChangeArrowheads="1"/>
              </p:cNvSpPr>
              <p:nvPr/>
            </p:nvSpPr>
            <p:spPr bwMode="auto">
              <a:xfrm>
                <a:off x="2875" y="303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6" name="Oval 139"/>
              <p:cNvSpPr>
                <a:spLocks noChangeArrowheads="1"/>
              </p:cNvSpPr>
              <p:nvPr/>
            </p:nvSpPr>
            <p:spPr bwMode="auto">
              <a:xfrm>
                <a:off x="2926" y="301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7" name="Oval 140"/>
              <p:cNvSpPr>
                <a:spLocks noChangeArrowheads="1"/>
              </p:cNvSpPr>
              <p:nvPr/>
            </p:nvSpPr>
            <p:spPr bwMode="auto">
              <a:xfrm>
                <a:off x="2976" y="301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8" name="Oval 141"/>
              <p:cNvSpPr>
                <a:spLocks noChangeArrowheads="1"/>
              </p:cNvSpPr>
              <p:nvPr/>
            </p:nvSpPr>
            <p:spPr bwMode="auto">
              <a:xfrm>
                <a:off x="3026" y="29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9" name="Oval 142"/>
              <p:cNvSpPr>
                <a:spLocks noChangeArrowheads="1"/>
              </p:cNvSpPr>
              <p:nvPr/>
            </p:nvSpPr>
            <p:spPr bwMode="auto">
              <a:xfrm>
                <a:off x="3080" y="298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0" name="Oval 143"/>
              <p:cNvSpPr>
                <a:spLocks noChangeArrowheads="1"/>
              </p:cNvSpPr>
              <p:nvPr/>
            </p:nvSpPr>
            <p:spPr bwMode="auto">
              <a:xfrm>
                <a:off x="3131" y="294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1" name="Oval 144"/>
              <p:cNvSpPr>
                <a:spLocks noChangeArrowheads="1"/>
              </p:cNvSpPr>
              <p:nvPr/>
            </p:nvSpPr>
            <p:spPr bwMode="auto">
              <a:xfrm>
                <a:off x="3181" y="293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2" name="Oval 145"/>
              <p:cNvSpPr>
                <a:spLocks noChangeArrowheads="1"/>
              </p:cNvSpPr>
              <p:nvPr/>
            </p:nvSpPr>
            <p:spPr bwMode="auto">
              <a:xfrm>
                <a:off x="3232" y="293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3" name="Oval 146"/>
              <p:cNvSpPr>
                <a:spLocks noChangeArrowheads="1"/>
              </p:cNvSpPr>
              <p:nvPr/>
            </p:nvSpPr>
            <p:spPr bwMode="auto">
              <a:xfrm>
                <a:off x="3282" y="293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4" name="Oval 147"/>
              <p:cNvSpPr>
                <a:spLocks noChangeArrowheads="1"/>
              </p:cNvSpPr>
              <p:nvPr/>
            </p:nvSpPr>
            <p:spPr bwMode="auto">
              <a:xfrm>
                <a:off x="3332" y="29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5" name="Oval 148"/>
              <p:cNvSpPr>
                <a:spLocks noChangeArrowheads="1"/>
              </p:cNvSpPr>
              <p:nvPr/>
            </p:nvSpPr>
            <p:spPr bwMode="auto">
              <a:xfrm>
                <a:off x="3383" y="288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6" name="Oval 149"/>
              <p:cNvSpPr>
                <a:spLocks noChangeArrowheads="1"/>
              </p:cNvSpPr>
              <p:nvPr/>
            </p:nvSpPr>
            <p:spPr bwMode="auto">
              <a:xfrm>
                <a:off x="3433" y="288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7" name="Oval 150"/>
              <p:cNvSpPr>
                <a:spLocks noChangeArrowheads="1"/>
              </p:cNvSpPr>
              <p:nvPr/>
            </p:nvSpPr>
            <p:spPr bwMode="auto">
              <a:xfrm>
                <a:off x="3484" y="288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8" name="Oval 151"/>
              <p:cNvSpPr>
                <a:spLocks noChangeArrowheads="1"/>
              </p:cNvSpPr>
              <p:nvPr/>
            </p:nvSpPr>
            <p:spPr bwMode="auto">
              <a:xfrm>
                <a:off x="3534" y="285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9" name="Oval 152"/>
              <p:cNvSpPr>
                <a:spLocks noChangeArrowheads="1"/>
              </p:cNvSpPr>
              <p:nvPr/>
            </p:nvSpPr>
            <p:spPr bwMode="auto">
              <a:xfrm>
                <a:off x="3584" y="286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0" name="Oval 153"/>
              <p:cNvSpPr>
                <a:spLocks noChangeArrowheads="1"/>
              </p:cNvSpPr>
              <p:nvPr/>
            </p:nvSpPr>
            <p:spPr bwMode="auto">
              <a:xfrm>
                <a:off x="3635" y="284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1" name="Oval 154"/>
              <p:cNvSpPr>
                <a:spLocks noChangeArrowheads="1"/>
              </p:cNvSpPr>
              <p:nvPr/>
            </p:nvSpPr>
            <p:spPr bwMode="auto">
              <a:xfrm>
                <a:off x="3685" y="281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2" name="Oval 155"/>
              <p:cNvSpPr>
                <a:spLocks noChangeArrowheads="1"/>
              </p:cNvSpPr>
              <p:nvPr/>
            </p:nvSpPr>
            <p:spPr bwMode="auto">
              <a:xfrm>
                <a:off x="3736" y="28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3" name="Oval 156"/>
              <p:cNvSpPr>
                <a:spLocks noChangeArrowheads="1"/>
              </p:cNvSpPr>
              <p:nvPr/>
            </p:nvSpPr>
            <p:spPr bwMode="auto">
              <a:xfrm>
                <a:off x="3786" y="280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 name="Oval 157"/>
              <p:cNvSpPr>
                <a:spLocks noChangeArrowheads="1"/>
              </p:cNvSpPr>
              <p:nvPr/>
            </p:nvSpPr>
            <p:spPr bwMode="auto">
              <a:xfrm>
                <a:off x="3836" y="277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 name="Oval 158"/>
              <p:cNvSpPr>
                <a:spLocks noChangeArrowheads="1"/>
              </p:cNvSpPr>
              <p:nvPr/>
            </p:nvSpPr>
            <p:spPr bwMode="auto">
              <a:xfrm>
                <a:off x="3887" y="278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 name="Oval 159"/>
              <p:cNvSpPr>
                <a:spLocks noChangeArrowheads="1"/>
              </p:cNvSpPr>
              <p:nvPr/>
            </p:nvSpPr>
            <p:spPr bwMode="auto">
              <a:xfrm>
                <a:off x="3937" y="275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 name="Oval 160"/>
              <p:cNvSpPr>
                <a:spLocks noChangeArrowheads="1"/>
              </p:cNvSpPr>
              <p:nvPr/>
            </p:nvSpPr>
            <p:spPr bwMode="auto">
              <a:xfrm>
                <a:off x="3988" y="27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 name="Oval 161"/>
              <p:cNvSpPr>
                <a:spLocks noChangeArrowheads="1"/>
              </p:cNvSpPr>
              <p:nvPr/>
            </p:nvSpPr>
            <p:spPr bwMode="auto">
              <a:xfrm>
                <a:off x="4038" y="274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 name="Oval 162"/>
              <p:cNvSpPr>
                <a:spLocks noChangeArrowheads="1"/>
              </p:cNvSpPr>
              <p:nvPr/>
            </p:nvSpPr>
            <p:spPr bwMode="auto">
              <a:xfrm>
                <a:off x="4088" y="272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 name="Oval 163"/>
              <p:cNvSpPr>
                <a:spLocks noChangeArrowheads="1"/>
              </p:cNvSpPr>
              <p:nvPr/>
            </p:nvSpPr>
            <p:spPr bwMode="auto">
              <a:xfrm>
                <a:off x="4139" y="271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Oval 164"/>
              <p:cNvSpPr>
                <a:spLocks noChangeArrowheads="1"/>
              </p:cNvSpPr>
              <p:nvPr/>
            </p:nvSpPr>
            <p:spPr bwMode="auto">
              <a:xfrm>
                <a:off x="4189" y="270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Oval 165"/>
              <p:cNvSpPr>
                <a:spLocks noChangeArrowheads="1"/>
              </p:cNvSpPr>
              <p:nvPr/>
            </p:nvSpPr>
            <p:spPr bwMode="auto">
              <a:xfrm>
                <a:off x="4240" y="269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Oval 166"/>
              <p:cNvSpPr>
                <a:spLocks noChangeArrowheads="1"/>
              </p:cNvSpPr>
              <p:nvPr/>
            </p:nvSpPr>
            <p:spPr bwMode="auto">
              <a:xfrm>
                <a:off x="4290" y="270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Oval 167"/>
              <p:cNvSpPr>
                <a:spLocks noChangeArrowheads="1"/>
              </p:cNvSpPr>
              <p:nvPr/>
            </p:nvSpPr>
            <p:spPr bwMode="auto">
              <a:xfrm>
                <a:off x="4340" y="266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Oval 168"/>
              <p:cNvSpPr>
                <a:spLocks noChangeArrowheads="1"/>
              </p:cNvSpPr>
              <p:nvPr/>
            </p:nvSpPr>
            <p:spPr bwMode="auto">
              <a:xfrm>
                <a:off x="4391" y="266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Oval 169"/>
              <p:cNvSpPr>
                <a:spLocks noChangeArrowheads="1"/>
              </p:cNvSpPr>
              <p:nvPr/>
            </p:nvSpPr>
            <p:spPr bwMode="auto">
              <a:xfrm>
                <a:off x="4441" y="26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Oval 170"/>
              <p:cNvSpPr>
                <a:spLocks noChangeArrowheads="1"/>
              </p:cNvSpPr>
              <p:nvPr/>
            </p:nvSpPr>
            <p:spPr bwMode="auto">
              <a:xfrm>
                <a:off x="4492" y="265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Oval 171"/>
              <p:cNvSpPr>
                <a:spLocks noChangeArrowheads="1"/>
              </p:cNvSpPr>
              <p:nvPr/>
            </p:nvSpPr>
            <p:spPr bwMode="auto">
              <a:xfrm>
                <a:off x="4542" y="26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Oval 172"/>
              <p:cNvSpPr>
                <a:spLocks noChangeArrowheads="1"/>
              </p:cNvSpPr>
              <p:nvPr/>
            </p:nvSpPr>
            <p:spPr bwMode="auto">
              <a:xfrm>
                <a:off x="4592" y="261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Oval 173"/>
              <p:cNvSpPr>
                <a:spLocks noChangeArrowheads="1"/>
              </p:cNvSpPr>
              <p:nvPr/>
            </p:nvSpPr>
            <p:spPr bwMode="auto">
              <a:xfrm>
                <a:off x="4643" y="258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Oval 174"/>
              <p:cNvSpPr>
                <a:spLocks noChangeArrowheads="1"/>
              </p:cNvSpPr>
              <p:nvPr/>
            </p:nvSpPr>
            <p:spPr bwMode="auto">
              <a:xfrm>
                <a:off x="4693" y="258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Oval 175"/>
              <p:cNvSpPr>
                <a:spLocks noChangeArrowheads="1"/>
              </p:cNvSpPr>
              <p:nvPr/>
            </p:nvSpPr>
            <p:spPr bwMode="auto">
              <a:xfrm>
                <a:off x="4747" y="2581"/>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Oval 176"/>
              <p:cNvSpPr>
                <a:spLocks noChangeArrowheads="1"/>
              </p:cNvSpPr>
              <p:nvPr/>
            </p:nvSpPr>
            <p:spPr bwMode="auto">
              <a:xfrm>
                <a:off x="4798" y="2549"/>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 name="Oval 177"/>
              <p:cNvSpPr>
                <a:spLocks noChangeArrowheads="1"/>
              </p:cNvSpPr>
              <p:nvPr/>
            </p:nvSpPr>
            <p:spPr bwMode="auto">
              <a:xfrm>
                <a:off x="4848" y="256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 name="Oval 178"/>
              <p:cNvSpPr>
                <a:spLocks noChangeArrowheads="1"/>
              </p:cNvSpPr>
              <p:nvPr/>
            </p:nvSpPr>
            <p:spPr bwMode="auto">
              <a:xfrm>
                <a:off x="4898" y="2549"/>
                <a:ext cx="36" cy="32"/>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 name="Oval 179"/>
              <p:cNvSpPr>
                <a:spLocks noChangeArrowheads="1"/>
              </p:cNvSpPr>
              <p:nvPr/>
            </p:nvSpPr>
            <p:spPr bwMode="auto">
              <a:xfrm>
                <a:off x="4949" y="252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7" name="Oval 180"/>
              <p:cNvSpPr>
                <a:spLocks noChangeArrowheads="1"/>
              </p:cNvSpPr>
              <p:nvPr/>
            </p:nvSpPr>
            <p:spPr bwMode="auto">
              <a:xfrm>
                <a:off x="4999" y="24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8" name="Oval 181"/>
              <p:cNvSpPr>
                <a:spLocks noChangeArrowheads="1"/>
              </p:cNvSpPr>
              <p:nvPr/>
            </p:nvSpPr>
            <p:spPr bwMode="auto">
              <a:xfrm>
                <a:off x="5050" y="249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9" name="Oval 182"/>
              <p:cNvSpPr>
                <a:spLocks noChangeArrowheads="1"/>
              </p:cNvSpPr>
              <p:nvPr/>
            </p:nvSpPr>
            <p:spPr bwMode="auto">
              <a:xfrm>
                <a:off x="5100" y="249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0" name="Oval 183"/>
              <p:cNvSpPr>
                <a:spLocks noChangeArrowheads="1"/>
              </p:cNvSpPr>
              <p:nvPr/>
            </p:nvSpPr>
            <p:spPr bwMode="auto">
              <a:xfrm>
                <a:off x="5150" y="248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 name="Oval 184"/>
              <p:cNvSpPr>
                <a:spLocks noChangeArrowheads="1"/>
              </p:cNvSpPr>
              <p:nvPr/>
            </p:nvSpPr>
            <p:spPr bwMode="auto">
              <a:xfrm>
                <a:off x="5201" y="24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 name="Oval 185"/>
              <p:cNvSpPr>
                <a:spLocks noChangeArrowheads="1"/>
              </p:cNvSpPr>
              <p:nvPr/>
            </p:nvSpPr>
            <p:spPr bwMode="auto">
              <a:xfrm>
                <a:off x="5251" y="244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3" name="Oval 186"/>
              <p:cNvSpPr>
                <a:spLocks noChangeArrowheads="1"/>
              </p:cNvSpPr>
              <p:nvPr/>
            </p:nvSpPr>
            <p:spPr bwMode="auto">
              <a:xfrm>
                <a:off x="5302" y="2437"/>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 name="Oval 187"/>
              <p:cNvSpPr>
                <a:spLocks noChangeArrowheads="1"/>
              </p:cNvSpPr>
              <p:nvPr/>
            </p:nvSpPr>
            <p:spPr bwMode="auto">
              <a:xfrm>
                <a:off x="5352" y="240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5" name="Oval 188"/>
              <p:cNvSpPr>
                <a:spLocks noChangeArrowheads="1"/>
              </p:cNvSpPr>
              <p:nvPr/>
            </p:nvSpPr>
            <p:spPr bwMode="auto">
              <a:xfrm>
                <a:off x="5402" y="241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 name="Oval 189"/>
              <p:cNvSpPr>
                <a:spLocks noChangeArrowheads="1"/>
              </p:cNvSpPr>
              <p:nvPr/>
            </p:nvSpPr>
            <p:spPr bwMode="auto">
              <a:xfrm>
                <a:off x="5453" y="240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7" name="Oval 190"/>
              <p:cNvSpPr>
                <a:spLocks noChangeArrowheads="1"/>
              </p:cNvSpPr>
              <p:nvPr/>
            </p:nvSpPr>
            <p:spPr bwMode="auto">
              <a:xfrm>
                <a:off x="5503" y="237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 name="Oval 191"/>
              <p:cNvSpPr>
                <a:spLocks noChangeArrowheads="1"/>
              </p:cNvSpPr>
              <p:nvPr/>
            </p:nvSpPr>
            <p:spPr bwMode="auto">
              <a:xfrm>
                <a:off x="5554" y="234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9" name="Oval 192"/>
              <p:cNvSpPr>
                <a:spLocks noChangeArrowheads="1"/>
              </p:cNvSpPr>
              <p:nvPr/>
            </p:nvSpPr>
            <p:spPr bwMode="auto">
              <a:xfrm>
                <a:off x="5604" y="23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 name="Oval 193"/>
              <p:cNvSpPr>
                <a:spLocks noChangeArrowheads="1"/>
              </p:cNvSpPr>
              <p:nvPr/>
            </p:nvSpPr>
            <p:spPr bwMode="auto">
              <a:xfrm>
                <a:off x="5654" y="235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1" name="Oval 194"/>
              <p:cNvSpPr>
                <a:spLocks noChangeArrowheads="1"/>
              </p:cNvSpPr>
              <p:nvPr/>
            </p:nvSpPr>
            <p:spPr bwMode="auto">
              <a:xfrm>
                <a:off x="5705" y="230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 name="Oval 195"/>
              <p:cNvSpPr>
                <a:spLocks noChangeArrowheads="1"/>
              </p:cNvSpPr>
              <p:nvPr/>
            </p:nvSpPr>
            <p:spPr bwMode="auto">
              <a:xfrm>
                <a:off x="5755" y="226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 name="Oval 196"/>
              <p:cNvSpPr>
                <a:spLocks noChangeArrowheads="1"/>
              </p:cNvSpPr>
              <p:nvPr/>
            </p:nvSpPr>
            <p:spPr bwMode="auto">
              <a:xfrm>
                <a:off x="5806" y="223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4" name="Oval 197"/>
              <p:cNvSpPr>
                <a:spLocks noChangeArrowheads="1"/>
              </p:cNvSpPr>
              <p:nvPr/>
            </p:nvSpPr>
            <p:spPr bwMode="auto">
              <a:xfrm>
                <a:off x="5856" y="2236"/>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5" name="Oval 198"/>
              <p:cNvSpPr>
                <a:spLocks noChangeArrowheads="1"/>
              </p:cNvSpPr>
              <p:nvPr/>
            </p:nvSpPr>
            <p:spPr bwMode="auto">
              <a:xfrm>
                <a:off x="5906" y="225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 name="Oval 199"/>
              <p:cNvSpPr>
                <a:spLocks noChangeArrowheads="1"/>
              </p:cNvSpPr>
              <p:nvPr/>
            </p:nvSpPr>
            <p:spPr bwMode="auto">
              <a:xfrm>
                <a:off x="5957" y="2189"/>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 name="Oval 200"/>
              <p:cNvSpPr>
                <a:spLocks noChangeArrowheads="1"/>
              </p:cNvSpPr>
              <p:nvPr/>
            </p:nvSpPr>
            <p:spPr bwMode="auto">
              <a:xfrm>
                <a:off x="6007" y="217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 name="Oval 201"/>
              <p:cNvSpPr>
                <a:spLocks noChangeArrowheads="1"/>
              </p:cNvSpPr>
              <p:nvPr/>
            </p:nvSpPr>
            <p:spPr bwMode="auto">
              <a:xfrm>
                <a:off x="6058" y="21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 name="Oval 202"/>
              <p:cNvSpPr>
                <a:spLocks noChangeArrowheads="1"/>
              </p:cNvSpPr>
              <p:nvPr/>
            </p:nvSpPr>
            <p:spPr bwMode="auto">
              <a:xfrm>
                <a:off x="6108" y="2128"/>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0" name="Oval 203"/>
              <p:cNvSpPr>
                <a:spLocks noChangeArrowheads="1"/>
              </p:cNvSpPr>
              <p:nvPr/>
            </p:nvSpPr>
            <p:spPr bwMode="auto">
              <a:xfrm>
                <a:off x="6158" y="2034"/>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 name="Oval 204"/>
              <p:cNvSpPr>
                <a:spLocks noChangeArrowheads="1"/>
              </p:cNvSpPr>
              <p:nvPr/>
            </p:nvSpPr>
            <p:spPr bwMode="auto">
              <a:xfrm>
                <a:off x="6209" y="2023"/>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 name="Oval 206"/>
            <p:cNvSpPr>
              <a:spLocks noChangeArrowheads="1"/>
            </p:cNvSpPr>
            <p:nvPr/>
          </p:nvSpPr>
          <p:spPr bwMode="auto">
            <a:xfrm>
              <a:off x="6259" y="201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Oval 207"/>
            <p:cNvSpPr>
              <a:spLocks noChangeArrowheads="1"/>
            </p:cNvSpPr>
            <p:nvPr/>
          </p:nvSpPr>
          <p:spPr bwMode="auto">
            <a:xfrm>
              <a:off x="6310" y="192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Oval 208"/>
            <p:cNvSpPr>
              <a:spLocks noChangeArrowheads="1"/>
            </p:cNvSpPr>
            <p:nvPr/>
          </p:nvSpPr>
          <p:spPr bwMode="auto">
            <a:xfrm>
              <a:off x="6360" y="1825"/>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Oval 209"/>
            <p:cNvSpPr>
              <a:spLocks noChangeArrowheads="1"/>
            </p:cNvSpPr>
            <p:nvPr/>
          </p:nvSpPr>
          <p:spPr bwMode="auto">
            <a:xfrm>
              <a:off x="6414" y="1804"/>
              <a:ext cx="32"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Oval 210"/>
            <p:cNvSpPr>
              <a:spLocks noChangeArrowheads="1"/>
            </p:cNvSpPr>
            <p:nvPr/>
          </p:nvSpPr>
          <p:spPr bwMode="auto">
            <a:xfrm>
              <a:off x="6464" y="1735"/>
              <a:ext cx="33"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Oval 211"/>
            <p:cNvSpPr>
              <a:spLocks noChangeArrowheads="1"/>
            </p:cNvSpPr>
            <p:nvPr/>
          </p:nvSpPr>
          <p:spPr bwMode="auto">
            <a:xfrm>
              <a:off x="6515" y="1721"/>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Oval 212"/>
            <p:cNvSpPr>
              <a:spLocks noChangeArrowheads="1"/>
            </p:cNvSpPr>
            <p:nvPr/>
          </p:nvSpPr>
          <p:spPr bwMode="auto">
            <a:xfrm>
              <a:off x="6565" y="1552"/>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213"/>
            <p:cNvSpPr>
              <a:spLocks/>
            </p:cNvSpPr>
            <p:nvPr/>
          </p:nvSpPr>
          <p:spPr bwMode="auto">
            <a:xfrm>
              <a:off x="1583" y="2005"/>
              <a:ext cx="5000" cy="1433"/>
            </a:xfrm>
            <a:custGeom>
              <a:avLst/>
              <a:gdLst>
                <a:gd name="T0" fmla="*/ 0 w 1389"/>
                <a:gd name="T1" fmla="*/ 398 h 398"/>
                <a:gd name="T2" fmla="*/ 694 w 1389"/>
                <a:gd name="T3" fmla="*/ 199 h 398"/>
                <a:gd name="T4" fmla="*/ 1389 w 1389"/>
                <a:gd name="T5" fmla="*/ 0 h 398"/>
              </a:gdLst>
              <a:ahLst/>
              <a:cxnLst>
                <a:cxn ang="0">
                  <a:pos x="T0" y="T1"/>
                </a:cxn>
                <a:cxn ang="0">
                  <a:pos x="T2" y="T3"/>
                </a:cxn>
                <a:cxn ang="0">
                  <a:pos x="T4" y="T5"/>
                </a:cxn>
              </a:cxnLst>
              <a:rect l="0" t="0" r="r" b="b"/>
              <a:pathLst>
                <a:path w="1389" h="398">
                  <a:moveTo>
                    <a:pt x="0" y="398"/>
                  </a:moveTo>
                  <a:lnTo>
                    <a:pt x="694" y="199"/>
                  </a:lnTo>
                  <a:lnTo>
                    <a:pt x="1389" y="0"/>
                  </a:lnTo>
                </a:path>
              </a:pathLst>
            </a:custGeom>
            <a:noFill/>
            <a:ln w="22225">
              <a:solidFill>
                <a:srgbClr val="90353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Freeform 214"/>
            <p:cNvSpPr>
              <a:spLocks/>
            </p:cNvSpPr>
            <p:nvPr/>
          </p:nvSpPr>
          <p:spPr bwMode="auto">
            <a:xfrm>
              <a:off x="1583" y="1145"/>
              <a:ext cx="5000" cy="1627"/>
            </a:xfrm>
            <a:custGeom>
              <a:avLst/>
              <a:gdLst>
                <a:gd name="T0" fmla="*/ 0 w 1389"/>
                <a:gd name="T1" fmla="*/ 452 h 452"/>
                <a:gd name="T2" fmla="*/ 694 w 1389"/>
                <a:gd name="T3" fmla="*/ 226 h 452"/>
                <a:gd name="T4" fmla="*/ 1389 w 1389"/>
                <a:gd name="T5" fmla="*/ 0 h 452"/>
              </a:gdLst>
              <a:ahLst/>
              <a:cxnLst>
                <a:cxn ang="0">
                  <a:pos x="T0" y="T1"/>
                </a:cxn>
                <a:cxn ang="0">
                  <a:pos x="T2" y="T3"/>
                </a:cxn>
                <a:cxn ang="0">
                  <a:pos x="T4" y="T5"/>
                </a:cxn>
              </a:cxnLst>
              <a:rect l="0" t="0" r="r" b="b"/>
              <a:pathLst>
                <a:path w="1389" h="452">
                  <a:moveTo>
                    <a:pt x="0" y="452"/>
                  </a:moveTo>
                  <a:lnTo>
                    <a:pt x="694" y="226"/>
                  </a:lnTo>
                  <a:lnTo>
                    <a:pt x="1389" y="0"/>
                  </a:lnTo>
                </a:path>
              </a:pathLst>
            </a:custGeom>
            <a:noFill/>
            <a:ln w="22225">
              <a:solidFill>
                <a:srgbClr val="1A476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215"/>
            <p:cNvSpPr>
              <a:spLocks noChangeShapeType="1"/>
            </p:cNvSpPr>
            <p:nvPr/>
          </p:nvSpPr>
          <p:spPr bwMode="auto">
            <a:xfrm>
              <a:off x="2792" y="2376"/>
              <a:ext cx="0" cy="69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216"/>
            <p:cNvSpPr>
              <a:spLocks noChangeShapeType="1"/>
            </p:cNvSpPr>
            <p:nvPr/>
          </p:nvSpPr>
          <p:spPr bwMode="auto">
            <a:xfrm>
              <a:off x="5320" y="1598"/>
              <a:ext cx="0" cy="857"/>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Rectangle 217"/>
            <p:cNvSpPr>
              <a:spLocks noChangeArrowheads="1"/>
            </p:cNvSpPr>
            <p:nvPr/>
          </p:nvSpPr>
          <p:spPr bwMode="auto">
            <a:xfrm>
              <a:off x="2584" y="3290"/>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p=25: 13.6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 name="Rectangle 218"/>
            <p:cNvSpPr>
              <a:spLocks noChangeArrowheads="1"/>
            </p:cNvSpPr>
            <p:nvPr/>
          </p:nvSpPr>
          <p:spPr bwMode="auto">
            <a:xfrm>
              <a:off x="4956" y="1069"/>
              <a:ext cx="983"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0" i="0" u="none" strike="noStrike" cap="none" normalizeH="0" baseline="0">
                  <a:ln>
                    <a:noFill/>
                  </a:ln>
                  <a:solidFill>
                    <a:srgbClr val="000000"/>
                  </a:solidFill>
                  <a:effectLst/>
                  <a:latin typeface="Arial" panose="020B0604020202020204" pitchFamily="34" charset="0"/>
                </a:rPr>
                <a:t>Diff. at p=75: 16.6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 name="Line 219"/>
            <p:cNvSpPr>
              <a:spLocks noChangeShapeType="1"/>
            </p:cNvSpPr>
            <p:nvPr/>
          </p:nvSpPr>
          <p:spPr bwMode="auto">
            <a:xfrm flipV="1">
              <a:off x="1435" y="421"/>
              <a:ext cx="0" cy="3287"/>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220"/>
            <p:cNvSpPr>
              <a:spLocks noChangeShapeType="1"/>
            </p:cNvSpPr>
            <p:nvPr/>
          </p:nvSpPr>
          <p:spPr bwMode="auto">
            <a:xfrm flipH="1">
              <a:off x="1378" y="361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Rectangle 221"/>
            <p:cNvSpPr>
              <a:spLocks noChangeArrowheads="1"/>
            </p:cNvSpPr>
            <p:nvPr/>
          </p:nvSpPr>
          <p:spPr bwMode="auto">
            <a:xfrm rot="16200000">
              <a:off x="1153" y="347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 name="Line 222"/>
            <p:cNvSpPr>
              <a:spLocks noChangeShapeType="1"/>
            </p:cNvSpPr>
            <p:nvPr/>
          </p:nvSpPr>
          <p:spPr bwMode="auto">
            <a:xfrm flipH="1">
              <a:off x="1378" y="2581"/>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Rectangle 223"/>
            <p:cNvSpPr>
              <a:spLocks noChangeArrowheads="1"/>
            </p:cNvSpPr>
            <p:nvPr/>
          </p:nvSpPr>
          <p:spPr bwMode="auto">
            <a:xfrm rot="16200000">
              <a:off x="1153" y="2446"/>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6" name="Line 224"/>
            <p:cNvSpPr>
              <a:spLocks noChangeShapeType="1"/>
            </p:cNvSpPr>
            <p:nvPr/>
          </p:nvSpPr>
          <p:spPr bwMode="auto">
            <a:xfrm flipH="1">
              <a:off x="1378" y="1548"/>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Rectangle 225"/>
            <p:cNvSpPr>
              <a:spLocks noChangeArrowheads="1"/>
            </p:cNvSpPr>
            <p:nvPr/>
          </p:nvSpPr>
          <p:spPr bwMode="auto">
            <a:xfrm rot="16200000">
              <a:off x="1153" y="1412"/>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8" name="Line 226"/>
            <p:cNvSpPr>
              <a:spLocks noChangeShapeType="1"/>
            </p:cNvSpPr>
            <p:nvPr/>
          </p:nvSpPr>
          <p:spPr bwMode="auto">
            <a:xfrm flipH="1">
              <a:off x="1378" y="515"/>
              <a:ext cx="57"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Rectangle 227"/>
            <p:cNvSpPr>
              <a:spLocks noChangeArrowheads="1"/>
            </p:cNvSpPr>
            <p:nvPr/>
          </p:nvSpPr>
          <p:spPr bwMode="auto">
            <a:xfrm rot="16200000">
              <a:off x="1153" y="380"/>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0" name="Rectangle 228"/>
            <p:cNvSpPr>
              <a:spLocks noChangeArrowheads="1"/>
            </p:cNvSpPr>
            <p:nvPr/>
          </p:nvSpPr>
          <p:spPr bwMode="auto">
            <a:xfrm rot="16200000">
              <a:off x="-200" y="1922"/>
              <a:ext cx="252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Mean Child Household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Line 229"/>
            <p:cNvSpPr>
              <a:spLocks noChangeShapeType="1"/>
            </p:cNvSpPr>
            <p:nvPr/>
          </p:nvSpPr>
          <p:spPr bwMode="auto">
            <a:xfrm>
              <a:off x="1435" y="3708"/>
              <a:ext cx="5242" cy="0"/>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2" name="Line 230"/>
            <p:cNvSpPr>
              <a:spLocks noChangeShapeType="1"/>
            </p:cNvSpPr>
            <p:nvPr/>
          </p:nvSpPr>
          <p:spPr bwMode="auto">
            <a:xfrm>
              <a:off x="153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3" name="Rectangle 231"/>
            <p:cNvSpPr>
              <a:spLocks noChangeArrowheads="1"/>
            </p:cNvSpPr>
            <p:nvPr/>
          </p:nvSpPr>
          <p:spPr bwMode="auto">
            <a:xfrm>
              <a:off x="1489" y="3798"/>
              <a:ext cx="151"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24" name="Line 232"/>
            <p:cNvSpPr>
              <a:spLocks noChangeShapeType="1"/>
            </p:cNvSpPr>
            <p:nvPr/>
          </p:nvSpPr>
          <p:spPr bwMode="auto">
            <a:xfrm>
              <a:off x="254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5" name="Rectangle 233"/>
            <p:cNvSpPr>
              <a:spLocks noChangeArrowheads="1"/>
            </p:cNvSpPr>
            <p:nvPr/>
          </p:nvSpPr>
          <p:spPr bwMode="auto">
            <a:xfrm>
              <a:off x="2458"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26" name="Line 234"/>
            <p:cNvSpPr>
              <a:spLocks noChangeShapeType="1"/>
            </p:cNvSpPr>
            <p:nvPr/>
          </p:nvSpPr>
          <p:spPr bwMode="auto">
            <a:xfrm>
              <a:off x="355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7" name="Rectangle 235"/>
            <p:cNvSpPr>
              <a:spLocks noChangeArrowheads="1"/>
            </p:cNvSpPr>
            <p:nvPr/>
          </p:nvSpPr>
          <p:spPr bwMode="auto">
            <a:xfrm>
              <a:off x="346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40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2" name="Line 236"/>
            <p:cNvSpPr>
              <a:spLocks noChangeShapeType="1"/>
            </p:cNvSpPr>
            <p:nvPr/>
          </p:nvSpPr>
          <p:spPr bwMode="auto">
            <a:xfrm>
              <a:off x="4560"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3" name="Rectangle 237"/>
            <p:cNvSpPr>
              <a:spLocks noChangeArrowheads="1"/>
            </p:cNvSpPr>
            <p:nvPr/>
          </p:nvSpPr>
          <p:spPr bwMode="auto">
            <a:xfrm>
              <a:off x="4477"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60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4" name="Line 238"/>
            <p:cNvSpPr>
              <a:spLocks noChangeShapeType="1"/>
            </p:cNvSpPr>
            <p:nvPr/>
          </p:nvSpPr>
          <p:spPr bwMode="auto">
            <a:xfrm>
              <a:off x="5572"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5" name="Rectangle 239"/>
            <p:cNvSpPr>
              <a:spLocks noChangeArrowheads="1"/>
            </p:cNvSpPr>
            <p:nvPr/>
          </p:nvSpPr>
          <p:spPr bwMode="auto">
            <a:xfrm>
              <a:off x="5489" y="3798"/>
              <a:ext cx="23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80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6" name="Line 240"/>
            <p:cNvSpPr>
              <a:spLocks noChangeShapeType="1"/>
            </p:cNvSpPr>
            <p:nvPr/>
          </p:nvSpPr>
          <p:spPr bwMode="auto">
            <a:xfrm>
              <a:off x="6583" y="3708"/>
              <a:ext cx="0" cy="58"/>
            </a:xfrm>
            <a:prstGeom prst="line">
              <a:avLst/>
            </a:prstGeom>
            <a:noFill/>
            <a:ln w="1111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7" name="Rectangle 241"/>
            <p:cNvSpPr>
              <a:spLocks noChangeArrowheads="1"/>
            </p:cNvSpPr>
            <p:nvPr/>
          </p:nvSpPr>
          <p:spPr bwMode="auto">
            <a:xfrm>
              <a:off x="6457" y="3798"/>
              <a:ext cx="317"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100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8" name="Rectangle 242"/>
            <p:cNvSpPr>
              <a:spLocks noChangeArrowheads="1"/>
            </p:cNvSpPr>
            <p:nvPr/>
          </p:nvSpPr>
          <p:spPr bwMode="auto">
            <a:xfrm>
              <a:off x="2990" y="3989"/>
              <a:ext cx="220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Parent Household Income Rank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79" name="Rectangle 243"/>
            <p:cNvSpPr>
              <a:spLocks noChangeArrowheads="1"/>
            </p:cNvSpPr>
            <p:nvPr/>
          </p:nvSpPr>
          <p:spPr bwMode="auto">
            <a:xfrm>
              <a:off x="6076" y="3193"/>
              <a:ext cx="550" cy="385"/>
            </a:xfrm>
            <a:prstGeom prst="rect">
              <a:avLst/>
            </a:prstGeom>
            <a:solidFill>
              <a:srgbClr val="FFFFFF"/>
            </a:solidFill>
            <a:ln w="11113">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0" name="Oval 244"/>
            <p:cNvSpPr>
              <a:spLocks noChangeArrowheads="1"/>
            </p:cNvSpPr>
            <p:nvPr/>
          </p:nvSpPr>
          <p:spPr bwMode="auto">
            <a:xfrm>
              <a:off x="6086" y="3262"/>
              <a:ext cx="36" cy="36"/>
            </a:xfrm>
            <a:prstGeom prst="ellipse">
              <a:avLst/>
            </a:prstGeom>
            <a:solidFill>
              <a:srgbClr val="1A476F"/>
            </a:solidFill>
            <a:ln w="22225">
              <a:solidFill>
                <a:srgbClr val="1A476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 name="Oval 245"/>
            <p:cNvSpPr>
              <a:spLocks noChangeArrowheads="1"/>
            </p:cNvSpPr>
            <p:nvPr/>
          </p:nvSpPr>
          <p:spPr bwMode="auto">
            <a:xfrm>
              <a:off x="6086" y="3470"/>
              <a:ext cx="36" cy="36"/>
            </a:xfrm>
            <a:prstGeom prst="ellipse">
              <a:avLst/>
            </a:prstGeom>
            <a:solidFill>
              <a:srgbClr val="90353B"/>
            </a:solidFill>
            <a:ln w="22225">
              <a:solidFill>
                <a:srgbClr val="90353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 name="Rectangle 246"/>
            <p:cNvSpPr>
              <a:spLocks noChangeArrowheads="1"/>
            </p:cNvSpPr>
            <p:nvPr/>
          </p:nvSpPr>
          <p:spPr bwMode="auto">
            <a:xfrm>
              <a:off x="6209" y="3204"/>
              <a:ext cx="46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White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3" name="Rectangle 247"/>
            <p:cNvSpPr>
              <a:spLocks noChangeArrowheads="1"/>
            </p:cNvSpPr>
            <p:nvPr/>
          </p:nvSpPr>
          <p:spPr bwMode="auto">
            <a:xfrm>
              <a:off x="6209" y="3413"/>
              <a:ext cx="439"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900" b="0" i="0" u="none" strike="noStrike" cap="none" normalizeH="0" baseline="0">
                  <a:ln>
                    <a:noFill/>
                  </a:ln>
                  <a:solidFill>
                    <a:srgbClr val="000000"/>
                  </a:solidFill>
                  <a:effectLst/>
                  <a:latin typeface="Arial" panose="020B0604020202020204" pitchFamily="34" charset="0"/>
                </a:rPr>
                <a:t>Black</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4" name="Rectangle 248"/>
            <p:cNvSpPr>
              <a:spLocks noChangeArrowheads="1"/>
            </p:cNvSpPr>
            <p:nvPr/>
          </p:nvSpPr>
          <p:spPr bwMode="auto">
            <a:xfrm>
              <a:off x="4024" y="126"/>
              <a:ext cx="176" cy="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0" b="0" i="0" u="none" strike="noStrike" cap="none" normalizeH="0" baseline="0">
                  <a:ln>
                    <a:noFill/>
                  </a:ln>
                  <a:solidFill>
                    <a:srgbClr val="1E2D53"/>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2617828534"/>
      </p:ext>
    </p:extLst>
  </p:cSld>
  <p:clrMapOvr>
    <a:masterClrMapping/>
  </p:clrMapOvr>
</p:sld>
</file>

<file path=ppt/theme/theme1.xml><?xml version="1.0" encoding="utf-8"?>
<a:theme xmlns:a="http://schemas.openxmlformats.org/drawingml/2006/main" name="7_Level">
  <a:themeElements>
    <a:clrScheme name="">
      <a:dk1>
        <a:srgbClr val="000000"/>
      </a:dk1>
      <a:lt1>
        <a:srgbClr val="FFFFFF"/>
      </a:lt1>
      <a:dk2>
        <a:srgbClr val="2F2F26"/>
      </a:dk2>
      <a:lt2>
        <a:srgbClr val="9FA795"/>
      </a:lt2>
      <a:accent1>
        <a:srgbClr val="749805"/>
      </a:accent1>
      <a:accent2>
        <a:srgbClr val="BACC82"/>
      </a:accent2>
      <a:accent3>
        <a:srgbClr val="FFFFFF"/>
      </a:accent3>
      <a:accent4>
        <a:srgbClr val="000000"/>
      </a:accent4>
      <a:accent5>
        <a:srgbClr val="BCCAAA"/>
      </a:accent5>
      <a:accent6>
        <a:srgbClr val="A8B975"/>
      </a:accent6>
      <a:hlink>
        <a:srgbClr val="FFC000"/>
      </a:hlink>
      <a:folHlink>
        <a:srgbClr val="C0C000"/>
      </a:folHlink>
    </a:clrScheme>
    <a:fontScheme name="6_Level">
      <a:majorFont>
        <a:latin typeface="Garamond"/>
        <a:ea typeface=""/>
        <a:cs typeface="Arial"/>
      </a:majorFont>
      <a:minorFont>
        <a:latin typeface="Calibri"/>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6_Level 1">
        <a:dk1>
          <a:srgbClr val="006699"/>
        </a:dk1>
        <a:lt1>
          <a:srgbClr val="FFFFFF"/>
        </a:lt1>
        <a:dk2>
          <a:srgbClr val="000000"/>
        </a:dk2>
        <a:lt2>
          <a:srgbClr val="99FF99"/>
        </a:lt2>
        <a:accent1>
          <a:srgbClr val="00CC99"/>
        </a:accent1>
        <a:accent2>
          <a:srgbClr val="009999"/>
        </a:accent2>
        <a:accent3>
          <a:srgbClr val="AAAAAA"/>
        </a:accent3>
        <a:accent4>
          <a:srgbClr val="DADADA"/>
        </a:accent4>
        <a:accent5>
          <a:srgbClr val="AAE2CA"/>
        </a:accent5>
        <a:accent6>
          <a:srgbClr val="008A8A"/>
        </a:accent6>
        <a:hlink>
          <a:srgbClr val="0066FF"/>
        </a:hlink>
        <a:folHlink>
          <a:srgbClr val="989CBA"/>
        </a:folHlink>
      </a:clrScheme>
      <a:clrMap bg1="dk2" tx1="lt1" bg2="dk1" tx2="lt2" accent1="accent1" accent2="accent2" accent3="accent3" accent4="accent4" accent5="accent5" accent6="accent6" hlink="hlink" folHlink="folHlink"/>
    </a:extraClrScheme>
    <a:extraClrScheme>
      <a:clrScheme name="6_Level 2">
        <a:dk1>
          <a:srgbClr val="808000"/>
        </a:dk1>
        <a:lt1>
          <a:srgbClr val="FFFFFF"/>
        </a:lt1>
        <a:dk2>
          <a:srgbClr val="5C271E"/>
        </a:dk2>
        <a:lt2>
          <a:srgbClr val="FFDD89"/>
        </a:lt2>
        <a:accent1>
          <a:srgbClr val="CC6600"/>
        </a:accent1>
        <a:accent2>
          <a:srgbClr val="CC9900"/>
        </a:accent2>
        <a:accent3>
          <a:srgbClr val="B5ACAB"/>
        </a:accent3>
        <a:accent4>
          <a:srgbClr val="DADADA"/>
        </a:accent4>
        <a:accent5>
          <a:srgbClr val="E2B8AA"/>
        </a:accent5>
        <a:accent6>
          <a:srgbClr val="B98A00"/>
        </a:accent6>
        <a:hlink>
          <a:srgbClr val="669900"/>
        </a:hlink>
        <a:folHlink>
          <a:srgbClr val="A3A274"/>
        </a:folHlink>
      </a:clrScheme>
      <a:clrMap bg1="dk2" tx1="lt1" bg2="dk1" tx2="lt2" accent1="accent1" accent2="accent2" accent3="accent3" accent4="accent4" accent5="accent5" accent6="accent6" hlink="hlink" folHlink="folHlink"/>
    </a:extraClrScheme>
    <a:extraClrScheme>
      <a:clrScheme name="6_Level 3">
        <a:dk1>
          <a:srgbClr val="763B00"/>
        </a:dk1>
        <a:lt1>
          <a:srgbClr val="FFFFFF"/>
        </a:lt1>
        <a:dk2>
          <a:srgbClr val="330000"/>
        </a:dk2>
        <a:lt2>
          <a:srgbClr val="CC9900"/>
        </a:lt2>
        <a:accent1>
          <a:srgbClr val="FFCC00"/>
        </a:accent1>
        <a:accent2>
          <a:srgbClr val="CC3300"/>
        </a:accent2>
        <a:accent3>
          <a:srgbClr val="ADAAAA"/>
        </a:accent3>
        <a:accent4>
          <a:srgbClr val="DADADA"/>
        </a:accent4>
        <a:accent5>
          <a:srgbClr val="FFE2AA"/>
        </a:accent5>
        <a:accent6>
          <a:srgbClr val="B92D00"/>
        </a:accent6>
        <a:hlink>
          <a:srgbClr val="666699"/>
        </a:hlink>
        <a:folHlink>
          <a:srgbClr val="999966"/>
        </a:folHlink>
      </a:clrScheme>
      <a:clrMap bg1="dk2" tx1="lt1" bg2="dk1" tx2="lt2" accent1="accent1" accent2="accent2" accent3="accent3" accent4="accent4" accent5="accent5" accent6="accent6" hlink="hlink" folHlink="folHlink"/>
    </a:extraClrScheme>
    <a:extraClrScheme>
      <a:clrScheme name="6_Level 4">
        <a:dk1>
          <a:srgbClr val="6D3696"/>
        </a:dk1>
        <a:lt1>
          <a:srgbClr val="FFFFFF"/>
        </a:lt1>
        <a:dk2>
          <a:srgbClr val="51255D"/>
        </a:dk2>
        <a:lt2>
          <a:srgbClr val="FFFFCC"/>
        </a:lt2>
        <a:accent1>
          <a:srgbClr val="666699"/>
        </a:accent1>
        <a:accent2>
          <a:srgbClr val="800080"/>
        </a:accent2>
        <a:accent3>
          <a:srgbClr val="B3ACB6"/>
        </a:accent3>
        <a:accent4>
          <a:srgbClr val="DADADA"/>
        </a:accent4>
        <a:accent5>
          <a:srgbClr val="B8B8CA"/>
        </a:accent5>
        <a:accent6>
          <a:srgbClr val="730073"/>
        </a:accent6>
        <a:hlink>
          <a:srgbClr val="CCCC00"/>
        </a:hlink>
        <a:folHlink>
          <a:srgbClr val="A3A274"/>
        </a:folHlink>
      </a:clrScheme>
      <a:clrMap bg1="dk2" tx1="lt1" bg2="dk1" tx2="lt2" accent1="accent1" accent2="accent2" accent3="accent3" accent4="accent4" accent5="accent5" accent6="accent6" hlink="hlink" folHlink="folHlink"/>
    </a:extraClrScheme>
    <a:extraClrScheme>
      <a:clrScheme name="6_Level 5">
        <a:dk1>
          <a:srgbClr val="CC6600"/>
        </a:dk1>
        <a:lt1>
          <a:srgbClr val="FFFFFF"/>
        </a:lt1>
        <a:dk2>
          <a:srgbClr val="4A553B"/>
        </a:dk2>
        <a:lt2>
          <a:srgbClr val="FFBF1F"/>
        </a:lt2>
        <a:accent1>
          <a:srgbClr val="FFCC00"/>
        </a:accent1>
        <a:accent2>
          <a:srgbClr val="CC9900"/>
        </a:accent2>
        <a:accent3>
          <a:srgbClr val="B1B4AF"/>
        </a:accent3>
        <a:accent4>
          <a:srgbClr val="DADADA"/>
        </a:accent4>
        <a:accent5>
          <a:srgbClr val="FFE2AA"/>
        </a:accent5>
        <a:accent6>
          <a:srgbClr val="B98A00"/>
        </a:accent6>
        <a:hlink>
          <a:srgbClr val="669900"/>
        </a:hlink>
        <a:folHlink>
          <a:srgbClr val="A3A274"/>
        </a:folHlink>
      </a:clrScheme>
      <a:clrMap bg1="dk2" tx1="lt1" bg2="dk1" tx2="lt2" accent1="accent1" accent2="accent2" accent3="accent3" accent4="accent4" accent5="accent5" accent6="accent6" hlink="hlink" folHlink="folHlink"/>
    </a:extraClrScheme>
    <a:extraClrScheme>
      <a:clrScheme name="6_Level 6">
        <a:dk1>
          <a:srgbClr val="000000"/>
        </a:dk1>
        <a:lt1>
          <a:srgbClr val="FFFFFF"/>
        </a:lt1>
        <a:dk2>
          <a:srgbClr val="666699"/>
        </a:dk2>
        <a:lt2>
          <a:srgbClr val="FFCC00"/>
        </a:lt2>
        <a:accent1>
          <a:srgbClr val="FF9900"/>
        </a:accent1>
        <a:accent2>
          <a:srgbClr val="FF0000"/>
        </a:accent2>
        <a:accent3>
          <a:srgbClr val="FFFFFF"/>
        </a:accent3>
        <a:accent4>
          <a:srgbClr val="000000"/>
        </a:accent4>
        <a:accent5>
          <a:srgbClr val="FFCAAA"/>
        </a:accent5>
        <a:accent6>
          <a:srgbClr val="E70000"/>
        </a:accent6>
        <a:hlink>
          <a:srgbClr val="666699"/>
        </a:hlink>
        <a:folHlink>
          <a:srgbClr val="999966"/>
        </a:folHlink>
      </a:clrScheme>
      <a:clrMap bg1="lt1" tx1="dk1" bg2="lt2" tx2="dk2" accent1="accent1" accent2="accent2" accent3="accent3" accent4="accent4" accent5="accent5" accent6="accent6" hlink="hlink" folHlink="folHlink"/>
    </a:extraClrScheme>
    <a:extraClrScheme>
      <a:clrScheme name="6_Level 7">
        <a:dk1>
          <a:srgbClr val="000000"/>
        </a:dk1>
        <a:lt1>
          <a:srgbClr val="FFFFFF"/>
        </a:lt1>
        <a:dk2>
          <a:srgbClr val="CC3300"/>
        </a:dk2>
        <a:lt2>
          <a:srgbClr val="663300"/>
        </a:lt2>
        <a:accent1>
          <a:srgbClr val="FFCC00"/>
        </a:accent1>
        <a:accent2>
          <a:srgbClr val="CC6600"/>
        </a:accent2>
        <a:accent3>
          <a:srgbClr val="FFFFFF"/>
        </a:accent3>
        <a:accent4>
          <a:srgbClr val="000000"/>
        </a:accent4>
        <a:accent5>
          <a:srgbClr val="FFE2AA"/>
        </a:accent5>
        <a:accent6>
          <a:srgbClr val="B95C00"/>
        </a:accent6>
        <a:hlink>
          <a:srgbClr val="CC9900"/>
        </a:hlink>
        <a:folHlink>
          <a:srgbClr val="996633"/>
        </a:folHlink>
      </a:clrScheme>
      <a:clrMap bg1="lt1" tx1="dk1" bg2="lt2" tx2="dk2" accent1="accent1" accent2="accent2" accent3="accent3" accent4="accent4" accent5="accent5" accent6="accent6" hlink="hlink" folHlink="folHlink"/>
    </a:extraClrScheme>
    <a:extraClrScheme>
      <a:clrScheme name="6_Level 8">
        <a:dk1>
          <a:srgbClr val="000000"/>
        </a:dk1>
        <a:lt1>
          <a:srgbClr val="FFFFFF"/>
        </a:lt1>
        <a:dk2>
          <a:srgbClr val="999900"/>
        </a:dk2>
        <a:lt2>
          <a:srgbClr val="666600"/>
        </a:lt2>
        <a:accent1>
          <a:srgbClr val="99CC00"/>
        </a:accent1>
        <a:accent2>
          <a:srgbClr val="CCCC66"/>
        </a:accent2>
        <a:accent3>
          <a:srgbClr val="FFFFFF"/>
        </a:accent3>
        <a:accent4>
          <a:srgbClr val="000000"/>
        </a:accent4>
        <a:accent5>
          <a:srgbClr val="CAE2AA"/>
        </a:accent5>
        <a:accent6>
          <a:srgbClr val="B9B95C"/>
        </a:accent6>
        <a:hlink>
          <a:srgbClr val="FFCC00"/>
        </a:hlink>
        <a:folHlink>
          <a:srgbClr val="CC9900"/>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12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10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14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1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4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16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17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0.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5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7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9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13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11743</TotalTime>
  <Words>7350</Words>
  <Application>Microsoft Office PowerPoint</Application>
  <PresentationFormat>Widescreen</PresentationFormat>
  <Paragraphs>2439</Paragraphs>
  <Slides>124</Slides>
  <Notes>119</Notes>
  <HiddenSlides>0</HiddenSlides>
  <MMClips>0</MMClips>
  <ScaleCrop>false</ScaleCrop>
  <HeadingPairs>
    <vt:vector size="6" baseType="variant">
      <vt:variant>
        <vt:lpstr>Fonts Used</vt:lpstr>
      </vt:variant>
      <vt:variant>
        <vt:i4>13</vt:i4>
      </vt:variant>
      <vt:variant>
        <vt:lpstr>Theme</vt:lpstr>
      </vt:variant>
      <vt:variant>
        <vt:i4>20</vt:i4>
      </vt:variant>
      <vt:variant>
        <vt:lpstr>Slide Titles</vt:lpstr>
      </vt:variant>
      <vt:variant>
        <vt:i4>124</vt:i4>
      </vt:variant>
    </vt:vector>
  </HeadingPairs>
  <TitlesOfParts>
    <vt:vector size="157" baseType="lpstr">
      <vt:lpstr>MS PGothic</vt:lpstr>
      <vt:lpstr>Arial</vt:lpstr>
      <vt:lpstr>Calibri</vt:lpstr>
      <vt:lpstr>Calibri Light</vt:lpstr>
      <vt:lpstr>Cambria</vt:lpstr>
      <vt:lpstr>Cambria Math</vt:lpstr>
      <vt:lpstr>cmss10</vt:lpstr>
      <vt:lpstr>Garamond</vt:lpstr>
      <vt:lpstr>Lato</vt:lpstr>
      <vt:lpstr>Symbol</vt:lpstr>
      <vt:lpstr>Times New Roman</vt:lpstr>
      <vt:lpstr>Verdana</vt:lpstr>
      <vt:lpstr>Wingdings</vt:lpstr>
      <vt:lpstr>7_Level</vt:lpstr>
      <vt:lpstr>6_Office Theme</vt:lpstr>
      <vt:lpstr>1_Office Theme</vt:lpstr>
      <vt:lpstr>5_Office Theme</vt:lpstr>
      <vt:lpstr>7_Office Theme</vt:lpstr>
      <vt:lpstr>9_Office Theme</vt:lpstr>
      <vt:lpstr>8_Office Theme</vt:lpstr>
      <vt:lpstr>13_Office Theme</vt:lpstr>
      <vt:lpstr>Office Theme</vt:lpstr>
      <vt:lpstr>11_Office Theme</vt:lpstr>
      <vt:lpstr>12_Office Theme</vt:lpstr>
      <vt:lpstr>3_Office Theme</vt:lpstr>
      <vt:lpstr>10_Office Theme</vt:lpstr>
      <vt:lpstr>14_Office Theme</vt:lpstr>
      <vt:lpstr>2_Office Theme</vt:lpstr>
      <vt:lpstr>15_Office Theme</vt:lpstr>
      <vt:lpstr>4_Office Theme</vt:lpstr>
      <vt:lpstr>16_Office Theme</vt:lpstr>
      <vt:lpstr>17_Office Theme</vt:lpstr>
      <vt:lpstr>2_Default Design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Raj Chetty</dc:creator>
  <cp:lastModifiedBy>Martin Koenen</cp:lastModifiedBy>
  <cp:revision>1414</cp:revision>
  <cp:lastPrinted>2017-10-06T14:12:52Z</cp:lastPrinted>
  <dcterms:created xsi:type="dcterms:W3CDTF">2017-09-25T22:39:41Z</dcterms:created>
  <dcterms:modified xsi:type="dcterms:W3CDTF">2018-03-30T21:57:07Z</dcterms:modified>
</cp:coreProperties>
</file>